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440" r:id="rId2"/>
    <p:sldId id="257" r:id="rId3"/>
    <p:sldId id="260" r:id="rId4"/>
    <p:sldId id="261" r:id="rId5"/>
    <p:sldId id="373" r:id="rId6"/>
    <p:sldId id="265" r:id="rId7"/>
    <p:sldId id="375" r:id="rId8"/>
    <p:sldId id="462" r:id="rId9"/>
    <p:sldId id="384" r:id="rId10"/>
    <p:sldId id="385" r:id="rId11"/>
    <p:sldId id="463" r:id="rId12"/>
    <p:sldId id="467" r:id="rId13"/>
    <p:sldId id="468" r:id="rId14"/>
    <p:sldId id="415" r:id="rId15"/>
    <p:sldId id="469" r:id="rId16"/>
    <p:sldId id="422" r:id="rId17"/>
    <p:sldId id="423" r:id="rId18"/>
    <p:sldId id="424" r:id="rId19"/>
    <p:sldId id="425" r:id="rId20"/>
    <p:sldId id="426" r:id="rId21"/>
    <p:sldId id="446" r:id="rId22"/>
    <p:sldId id="447" r:id="rId23"/>
    <p:sldId id="448" r:id="rId24"/>
    <p:sldId id="449" r:id="rId25"/>
    <p:sldId id="442" r:id="rId26"/>
    <p:sldId id="428" r:id="rId27"/>
    <p:sldId id="429" r:id="rId28"/>
    <p:sldId id="430" r:id="rId29"/>
    <p:sldId id="431" r:id="rId30"/>
    <p:sldId id="488" r:id="rId31"/>
    <p:sldId id="433" r:id="rId32"/>
    <p:sldId id="434" r:id="rId33"/>
    <p:sldId id="435" r:id="rId34"/>
    <p:sldId id="436" r:id="rId35"/>
    <p:sldId id="437" r:id="rId36"/>
    <p:sldId id="283" r:id="rId37"/>
    <p:sldId id="330" r:id="rId38"/>
    <p:sldId id="284" r:id="rId39"/>
    <p:sldId id="339" r:id="rId40"/>
    <p:sldId id="470" r:id="rId41"/>
    <p:sldId id="331" r:id="rId42"/>
    <p:sldId id="340" r:id="rId43"/>
    <p:sldId id="391" r:id="rId44"/>
    <p:sldId id="392" r:id="rId45"/>
    <p:sldId id="473" r:id="rId46"/>
    <p:sldId id="475" r:id="rId47"/>
    <p:sldId id="476" r:id="rId48"/>
    <p:sldId id="477" r:id="rId49"/>
    <p:sldId id="478" r:id="rId50"/>
    <p:sldId id="479" r:id="rId51"/>
    <p:sldId id="483" r:id="rId52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DDDDD"/>
    <a:srgbClr val="FFCCFF"/>
    <a:srgbClr val="9999FF"/>
    <a:srgbClr val="FF3300"/>
    <a:srgbClr val="00CCFF"/>
    <a:srgbClr val="0000FF"/>
    <a:srgbClr val="00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2545" autoAdjust="0"/>
    <p:restoredTop sz="93115" autoAdjust="0"/>
  </p:normalViewPr>
  <p:slideViewPr>
    <p:cSldViewPr snapToGrid="0">
      <p:cViewPr varScale="1">
        <p:scale>
          <a:sx n="35" d="100"/>
          <a:sy n="35" d="100"/>
        </p:scale>
        <p:origin x="-72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41B933-67FE-4C53-9143-F351C2F9C25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6625B286-7084-42D8-9BA0-1CDD2AE36A5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2C90E0-BD6F-4EF9-BCBC-61A5A497EB2C}" type="slidenum">
              <a:rPr lang="en-US"/>
              <a:pPr/>
              <a:t>1</a:t>
            </a:fld>
            <a:endParaRPr lang="en-US"/>
          </a:p>
        </p:txBody>
      </p:sp>
      <p:sp>
        <p:nvSpPr>
          <p:cNvPr id="377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AABD472F-389C-4AFC-BF17-BD2ECE847C67}" type="slidenum">
              <a:rPr lang="en-US"/>
              <a:pPr/>
              <a:t>11</a:t>
            </a:fld>
            <a:endParaRPr 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 txBox="1">
            <a:spLocks noGrp="1"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9" tIns="48325" rIns="96649" bIns="48325" anchor="b"/>
          <a:lstStyle/>
          <a:p>
            <a:pPr algn="r" defTabSz="966788"/>
            <a:fld id="{75BBC543-1050-4F4E-B8C9-9C520A9F1FD1}" type="slidenum">
              <a:rPr lang="en-US" sz="1300"/>
              <a:pPr algn="r" defTabSz="966788"/>
              <a:t>12</a:t>
            </a:fld>
            <a:endParaRPr lang="en-US" sz="1300"/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DAD15C-3A31-4A88-BD8E-A6EC4C198BCC}" type="slidenum">
              <a:rPr lang="en-US"/>
              <a:pPr/>
              <a:t>13</a:t>
            </a:fld>
            <a:endParaRPr lang="en-US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AEF69E-9998-4D65-8DF6-CACADA8E678F}" type="slidenum">
              <a:rPr lang="en-US"/>
              <a:pPr/>
              <a:t>14</a:t>
            </a:fld>
            <a:endParaRPr lang="en-US"/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E803E-7790-4A7D-8E36-50D267B8E7BB}" type="slidenum">
              <a:rPr lang="en-US"/>
              <a:pPr/>
              <a:t>16</a:t>
            </a:fld>
            <a:endParaRPr lang="en-US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CF4E48-D723-4043-AAAF-0F4605A1FF1B}" type="slidenum">
              <a:rPr lang="en-US"/>
              <a:pPr/>
              <a:t>17</a:t>
            </a:fld>
            <a:endParaRPr lang="en-US"/>
          </a:p>
        </p:txBody>
      </p:sp>
      <p:sp>
        <p:nvSpPr>
          <p:cNvPr id="32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79DBC-473B-450D-A4C4-260FF1B69FAD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A86433-0A19-448A-9FA8-B0A83ABC642B}" type="slidenum">
              <a:rPr lang="en-US"/>
              <a:pPr/>
              <a:t>19</a:t>
            </a:fld>
            <a:endParaRPr lang="en-US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DF28D-A0BF-43F6-8E0C-1E27C922C906}" type="slidenum">
              <a:rPr lang="en-US"/>
              <a:pPr/>
              <a:t>20</a:t>
            </a:fld>
            <a:endParaRPr lang="en-US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FE383F-B137-42C7-B86D-890203920E2D}" type="slidenum">
              <a:rPr lang="en-US"/>
              <a:pPr/>
              <a:t>21</a:t>
            </a:fld>
            <a:endParaRPr lang="en-US"/>
          </a:p>
        </p:txBody>
      </p:sp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2C5E0E-35DD-4A34-8BCF-02EA08186B1C}" type="slidenum">
              <a:rPr lang="en-US"/>
              <a:pPr/>
              <a:t>2</a:t>
            </a:fld>
            <a:endParaRPr lang="en-US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90B172-8C51-4E41-9B3C-5992D560B01B}" type="slidenum">
              <a:rPr lang="en-US"/>
              <a:pPr/>
              <a:t>22</a:t>
            </a:fld>
            <a:endParaRPr lang="en-US"/>
          </a:p>
        </p:txBody>
      </p:sp>
      <p:sp>
        <p:nvSpPr>
          <p:cNvPr id="382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8E83B-0229-47B1-9CC1-5AA8912D6D11}" type="slidenum">
              <a:rPr lang="en-US"/>
              <a:pPr/>
              <a:t>23</a:t>
            </a:fld>
            <a:endParaRPr lang="en-US"/>
          </a:p>
        </p:txBody>
      </p:sp>
      <p:sp>
        <p:nvSpPr>
          <p:cNvPr id="384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D1DA8B-32DC-451B-8968-674AE735FA6F}" type="slidenum">
              <a:rPr lang="en-US"/>
              <a:pPr/>
              <a:t>24</a:t>
            </a:fld>
            <a:endParaRPr lang="en-US"/>
          </a:p>
        </p:txBody>
      </p:sp>
      <p:sp>
        <p:nvSpPr>
          <p:cNvPr id="385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69C530-D314-463A-8A0D-7A7E8B3C441A}" type="slidenum">
              <a:rPr lang="en-US"/>
              <a:pPr/>
              <a:t>25</a:t>
            </a:fld>
            <a:endParaRPr lang="en-US"/>
          </a:p>
        </p:txBody>
      </p:sp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59EF05-EBD4-45F2-87A3-66FF782627A7}" type="slidenum">
              <a:rPr lang="en-US"/>
              <a:pPr/>
              <a:t>26</a:t>
            </a:fld>
            <a:endParaRPr lang="en-US"/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9C2C5A-F97E-4602-A6F8-C723A0A0D08A}" type="slidenum">
              <a:rPr lang="en-US"/>
              <a:pPr/>
              <a:t>27</a:t>
            </a:fld>
            <a:endParaRPr lang="en-US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4A2AA8-8080-4411-A225-139795699238}" type="slidenum">
              <a:rPr lang="en-US"/>
              <a:pPr/>
              <a:t>28</a:t>
            </a:fld>
            <a:endParaRPr lang="en-US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E636CB-B093-416E-AA38-3BC04F26AE24}" type="slidenum">
              <a:rPr lang="en-US"/>
              <a:pPr/>
              <a:t>29</a:t>
            </a:fld>
            <a:endParaRPr lang="en-US"/>
          </a:p>
        </p:txBody>
      </p:sp>
      <p:sp>
        <p:nvSpPr>
          <p:cNvPr id="34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Two simple multiple access control techniques.</a:t>
            </a:r>
          </a:p>
          <a:p>
            <a:endParaRPr lang="en-US"/>
          </a:p>
          <a:p>
            <a:r>
              <a:rPr lang="en-US"/>
              <a:t>Each mobile’s share of the bandwidth is divided into portions for the uplink and the downlink. Also, possibly, out of band signaling.</a:t>
            </a:r>
          </a:p>
          <a:p>
            <a:endParaRPr lang="en-US"/>
          </a:p>
          <a:p>
            <a:r>
              <a:rPr lang="en-US"/>
              <a:t>As we will see, used in AMPS, GSM, IS-54/136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341E9F-9B20-42C7-B4F0-F35996E08CD0}" type="slidenum">
              <a:rPr lang="en-US"/>
              <a:pPr/>
              <a:t>31</a:t>
            </a:fld>
            <a:endParaRPr lang="en-US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345D51-48B8-49DB-881C-3C420F1F7398}" type="slidenum">
              <a:rPr lang="en-US"/>
              <a:pPr/>
              <a:t>32</a:t>
            </a:fld>
            <a:endParaRPr lang="en-US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15F369-F6C9-4223-9CE4-DF7FE8039320}" type="slidenum">
              <a:rPr lang="en-US"/>
              <a:pPr/>
              <a:t>3</a:t>
            </a:fld>
            <a:endParaRPr lang="en-US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F8A656-D480-40C7-B977-3319CB54A746}" type="slidenum">
              <a:rPr lang="en-US"/>
              <a:pPr/>
              <a:t>33</a:t>
            </a:fld>
            <a:endParaRPr lang="en-US"/>
          </a:p>
        </p:txBody>
      </p:sp>
      <p:sp>
        <p:nvSpPr>
          <p:cNvPr id="350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926421-0A56-4F0C-8619-7994DAD2D7B9}" type="slidenum">
              <a:rPr lang="en-US"/>
              <a:pPr/>
              <a:t>34</a:t>
            </a:fld>
            <a:endParaRPr lang="en-US"/>
          </a:p>
        </p:txBody>
      </p:sp>
      <p:sp>
        <p:nvSpPr>
          <p:cNvPr id="352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14844-3F94-4DFF-B915-CF78DE31D172}" type="slidenum">
              <a:rPr lang="en-US"/>
              <a:pPr/>
              <a:t>35</a:t>
            </a:fld>
            <a:endParaRPr lang="en-US"/>
          </a:p>
        </p:txBody>
      </p:sp>
      <p:sp>
        <p:nvSpPr>
          <p:cNvPr id="354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983EB2-5DC4-4B77-B113-23BCE2F2EA85}" type="slidenum">
              <a:rPr lang="en-US"/>
              <a:pPr/>
              <a:t>36</a:t>
            </a:fld>
            <a:endParaRPr lang="en-US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271A9B-4CAF-4B95-8313-EB28F16568D1}" type="slidenum">
              <a:rPr lang="en-US"/>
              <a:pPr/>
              <a:t>37</a:t>
            </a:fld>
            <a:endParaRPr lang="en-US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20BD7D-7E0B-485F-9FF1-0C63DADFAE2B}" type="slidenum">
              <a:rPr lang="en-US"/>
              <a:pPr/>
              <a:t>38</a:t>
            </a:fld>
            <a:endParaRPr lang="en-US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04860E-C0EC-4607-9434-0F3F7819192C}" type="slidenum">
              <a:rPr lang="en-US"/>
              <a:pPr/>
              <a:t>39</a:t>
            </a:fld>
            <a:endParaRPr lang="en-US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21D0FA06-542A-4EDD-9B04-1ED79F0F118E}" type="slidenum">
              <a:rPr lang="en-US"/>
              <a:pPr/>
              <a:t>40</a:t>
            </a:fld>
            <a:endParaRPr lang="en-US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F884CD-CAD4-48EE-8B51-49439722B34A}" type="slidenum">
              <a:rPr lang="en-US"/>
              <a:pPr/>
              <a:t>41</a:t>
            </a:fld>
            <a:endParaRPr lang="en-US"/>
          </a:p>
        </p:txBody>
      </p:sp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51CE28-09AD-44F9-8DD0-8A4D6ACFBDE5}" type="slidenum">
              <a:rPr lang="en-US"/>
              <a:pPr/>
              <a:t>42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756988-01C4-40D3-99A3-6F47D104C949}" type="slidenum">
              <a:rPr lang="en-US"/>
              <a:pPr/>
              <a:t>4</a:t>
            </a:fld>
            <a:endParaRPr lang="en-US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4271A5-E91F-48DE-A138-EFDFC00ED694}" type="slidenum">
              <a:rPr lang="en-US"/>
              <a:pPr/>
              <a:t>43</a:t>
            </a:fld>
            <a:endParaRPr lang="en-US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80BF5-DC39-475F-A964-3C77A66D4581}" type="slidenum">
              <a:rPr lang="en-US"/>
              <a:pPr/>
              <a:t>44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589766-9411-440F-9953-B439A7285B45}" type="slidenum">
              <a:rPr lang="en-US"/>
              <a:pPr/>
              <a:t>51</a:t>
            </a:fld>
            <a:endParaRPr lang="en-US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77EBCA-C965-4943-BCDA-AA98D58F2B82}" type="slidenum">
              <a:rPr lang="en-US"/>
              <a:pPr/>
              <a:t>5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769CA0-56B9-4842-BA9F-E91AA8CC8874}" type="slidenum">
              <a:rPr lang="en-US"/>
              <a:pPr/>
              <a:t>6</a:t>
            </a:fld>
            <a:endParaRPr lang="en-US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1F1C5F-D4B1-4200-8FA1-0ACC05C86082}" type="slidenum">
              <a:rPr lang="en-US"/>
              <a:pPr/>
              <a:t>7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9787C3-F9A6-4534-95A3-DAB9AE5FB996}" type="slidenum">
              <a:rPr lang="en-US"/>
              <a:pPr/>
              <a:t>9</a:t>
            </a:fld>
            <a:endParaRPr lang="en-US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504E44-BF5B-48B5-9348-7CD5B3C58550}" type="slidenum">
              <a:rPr lang="en-US"/>
              <a:pPr/>
              <a:t>10</a:t>
            </a:fld>
            <a:endParaRPr lang="en-US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D0EA374C-9524-4E46-8384-759B7C78A4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D198B169-06AB-4E9D-8C4A-6F88B9099D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2EF57B59-FF84-4F2A-B6DA-0FD55888F56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C501F68E-6DF5-4767-A6D3-B3331C9397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BA8B1256-BC15-470E-A84E-F485D60F80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0D57F9AA-EC9E-462F-905B-F668E915B6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7CD82F2B-E09A-4128-B10A-FC454DF93F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62D152D9-C120-409E-A40C-B2CD6CC0EE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A23C1824-A7A2-4C35-A70E-39B834E2F8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5BF65DD6-5EBC-42C9-A2AC-A1F31D54D3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CFED9672-5A64-4B7D-894D-6634F91B54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r>
              <a:rPr lang="en-US"/>
              <a:t> Introduction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4008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r>
              <a:rPr lang="en-US"/>
              <a:t>1-</a:t>
            </a:r>
            <a:fld id="{6EBE2607-8325-41FF-9185-ED077979AF8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Relationship Id="rId9" Type="http://schemas.openxmlformats.org/officeDocument/2006/relationships/oleObject" Target="../embeddings/oleObject47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52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7.bin"/><Relationship Id="rId18" Type="http://schemas.openxmlformats.org/officeDocument/2006/relationships/oleObject" Target="../embeddings/oleObject12.bin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15.bin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6.bin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10.bin"/><Relationship Id="rId20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5.png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6.png"/><Relationship Id="rId19" Type="http://schemas.openxmlformats.org/officeDocument/2006/relationships/oleObject" Target="../embeddings/oleObject13.bin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8.bin"/><Relationship Id="rId22" Type="http://schemas.openxmlformats.org/officeDocument/2006/relationships/oleObject" Target="../embeddings/oleObject16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54.bin"/><Relationship Id="rId4" Type="http://schemas.openxmlformats.org/officeDocument/2006/relationships/oleObject" Target="../embeddings/oleObject5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58.bin"/><Relationship Id="rId4" Type="http://schemas.openxmlformats.org/officeDocument/2006/relationships/oleObject" Target="../embeddings/oleObject57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13" Type="http://schemas.openxmlformats.org/officeDocument/2006/relationships/oleObject" Target="../embeddings/oleObject65.bin"/><Relationship Id="rId18" Type="http://schemas.openxmlformats.org/officeDocument/2006/relationships/oleObject" Target="../embeddings/oleObject70.bin"/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oleObject60.bin"/><Relationship Id="rId12" Type="http://schemas.openxmlformats.org/officeDocument/2006/relationships/oleObject" Target="../embeddings/oleObject64.bin"/><Relationship Id="rId17" Type="http://schemas.openxmlformats.org/officeDocument/2006/relationships/oleObject" Target="../embeddings/oleObject69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68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9.bin"/><Relationship Id="rId11" Type="http://schemas.openxmlformats.org/officeDocument/2006/relationships/oleObject" Target="../embeddings/oleObject63.bin"/><Relationship Id="rId5" Type="http://schemas.openxmlformats.org/officeDocument/2006/relationships/image" Target="../media/image5.png"/><Relationship Id="rId15" Type="http://schemas.openxmlformats.org/officeDocument/2006/relationships/oleObject" Target="../embeddings/oleObject67.bin"/><Relationship Id="rId10" Type="http://schemas.openxmlformats.org/officeDocument/2006/relationships/image" Target="../media/image6.png"/><Relationship Id="rId19" Type="http://schemas.openxmlformats.org/officeDocument/2006/relationships/oleObject" Target="../embeddings/oleObject71.bin"/><Relationship Id="rId4" Type="http://schemas.openxmlformats.org/officeDocument/2006/relationships/image" Target="../media/image4.wmf"/><Relationship Id="rId9" Type="http://schemas.openxmlformats.org/officeDocument/2006/relationships/oleObject" Target="../embeddings/oleObject62.bin"/><Relationship Id="rId14" Type="http://schemas.openxmlformats.org/officeDocument/2006/relationships/oleObject" Target="../embeddings/oleObject66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74.bin"/><Relationship Id="rId5" Type="http://schemas.openxmlformats.org/officeDocument/2006/relationships/oleObject" Target="../embeddings/oleObject73.bin"/><Relationship Id="rId4" Type="http://schemas.openxmlformats.org/officeDocument/2006/relationships/oleObject" Target="../embeddings/oleObject7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78.bin"/><Relationship Id="rId4" Type="http://schemas.openxmlformats.org/officeDocument/2006/relationships/oleObject" Target="../embeddings/oleObject7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80.bin"/><Relationship Id="rId4" Type="http://schemas.openxmlformats.org/officeDocument/2006/relationships/oleObject" Target="../embeddings/oleObject79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oleObject82.bin"/><Relationship Id="rId4" Type="http://schemas.openxmlformats.org/officeDocument/2006/relationships/oleObject" Target="../embeddings/oleObject8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84.bin"/><Relationship Id="rId4" Type="http://schemas.openxmlformats.org/officeDocument/2006/relationships/oleObject" Target="../embeddings/oleObject83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86.bin"/><Relationship Id="rId4" Type="http://schemas.openxmlformats.org/officeDocument/2006/relationships/oleObject" Target="../embeddings/oleObject8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8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17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89.bin"/><Relationship Id="rId4" Type="http://schemas.openxmlformats.org/officeDocument/2006/relationships/oleObject" Target="../embeddings/oleObject88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91.bin"/><Relationship Id="rId4" Type="http://schemas.openxmlformats.org/officeDocument/2006/relationships/oleObject" Target="../embeddings/oleObject90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oleObject" Target="../embeddings/oleObject92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oleObject" Target="../embeddings/oleObject94.bin"/><Relationship Id="rId4" Type="http://schemas.openxmlformats.org/officeDocument/2006/relationships/oleObject" Target="../embeddings/oleObject93.bin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0.bin"/><Relationship Id="rId13" Type="http://schemas.openxmlformats.org/officeDocument/2006/relationships/oleObject" Target="../embeddings/oleObject105.bin"/><Relationship Id="rId3" Type="http://schemas.openxmlformats.org/officeDocument/2006/relationships/oleObject" Target="../embeddings/oleObject95.bin"/><Relationship Id="rId7" Type="http://schemas.openxmlformats.org/officeDocument/2006/relationships/oleObject" Target="../embeddings/oleObject99.bin"/><Relationship Id="rId12" Type="http://schemas.openxmlformats.org/officeDocument/2006/relationships/oleObject" Target="../embeddings/oleObject10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wmf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98.bin"/><Relationship Id="rId11" Type="http://schemas.openxmlformats.org/officeDocument/2006/relationships/oleObject" Target="../embeddings/oleObject103.bin"/><Relationship Id="rId5" Type="http://schemas.openxmlformats.org/officeDocument/2006/relationships/oleObject" Target="../embeddings/oleObject97.bin"/><Relationship Id="rId15" Type="http://schemas.openxmlformats.org/officeDocument/2006/relationships/oleObject" Target="../embeddings/oleObject107.bin"/><Relationship Id="rId10" Type="http://schemas.openxmlformats.org/officeDocument/2006/relationships/oleObject" Target="../embeddings/oleObject102.bin"/><Relationship Id="rId4" Type="http://schemas.openxmlformats.org/officeDocument/2006/relationships/oleObject" Target="../embeddings/oleObject96.bin"/><Relationship Id="rId9" Type="http://schemas.openxmlformats.org/officeDocument/2006/relationships/oleObject" Target="../embeddings/oleObject101.bin"/><Relationship Id="rId14" Type="http://schemas.openxmlformats.org/officeDocument/2006/relationships/oleObject" Target="../embeddings/oleObject106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09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oleObject" Target="../embeddings/oleObject25.bin"/><Relationship Id="rId18" Type="http://schemas.openxmlformats.org/officeDocument/2006/relationships/oleObject" Target="../embeddings/oleObject30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9.bin"/><Relationship Id="rId12" Type="http://schemas.openxmlformats.org/officeDocument/2006/relationships/oleObject" Target="../embeddings/oleObject24.bin"/><Relationship Id="rId17" Type="http://schemas.openxmlformats.org/officeDocument/2006/relationships/oleObject" Target="../embeddings/oleObject29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28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3.bin"/><Relationship Id="rId5" Type="http://schemas.openxmlformats.org/officeDocument/2006/relationships/image" Target="../media/image5.png"/><Relationship Id="rId15" Type="http://schemas.openxmlformats.org/officeDocument/2006/relationships/oleObject" Target="../embeddings/oleObject27.bin"/><Relationship Id="rId10" Type="http://schemas.openxmlformats.org/officeDocument/2006/relationships/oleObject" Target="../embeddings/oleObject22.bin"/><Relationship Id="rId19" Type="http://schemas.openxmlformats.org/officeDocument/2006/relationships/image" Target="../media/image6.png"/><Relationship Id="rId4" Type="http://schemas.openxmlformats.org/officeDocument/2006/relationships/image" Target="../media/image4.wmf"/><Relationship Id="rId9" Type="http://schemas.openxmlformats.org/officeDocument/2006/relationships/oleObject" Target="../embeddings/oleObject21.bin"/><Relationship Id="rId14" Type="http://schemas.openxmlformats.org/officeDocument/2006/relationships/oleObject" Target="../embeddings/oleObject26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13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6.bin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5.bin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7AABD9B0-B914-4A0F-B33E-AC83331ABD7D}" type="slidenum">
              <a:rPr lang="en-US"/>
              <a:pPr/>
              <a:t>1</a:t>
            </a:fld>
            <a:endParaRPr lang="en-US"/>
          </a:p>
        </p:txBody>
      </p:sp>
      <p:sp>
        <p:nvSpPr>
          <p:cNvPr id="3614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298575"/>
            <a:ext cx="9144000" cy="1470025"/>
          </a:xfrm>
        </p:spPr>
        <p:txBody>
          <a:bodyPr/>
          <a:lstStyle/>
          <a:p>
            <a:pPr algn="ctr"/>
            <a:r>
              <a:rPr lang="en-US" sz="3600">
                <a:latin typeface="Times New Roman" pitchFamily="18" charset="0"/>
                <a:cs typeface="Times New Roman" pitchFamily="18" charset="0"/>
              </a:rPr>
              <a:t>CNT 5106C Computer Networks</a:t>
            </a:r>
          </a:p>
        </p:txBody>
      </p:sp>
      <p:sp>
        <p:nvSpPr>
          <p:cNvPr id="3614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Ahmed Helmy</a:t>
            </a:r>
            <a:endParaRPr lang="en-US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Computer &amp; Information Science &amp; Engineering (CISE) Dept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University of Florida</a:t>
            </a:r>
          </a:p>
          <a:p>
            <a:r>
              <a:rPr lang="en-US" sz="2400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http://www.cise.ufl.edu/~helmy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8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AA86A209-CEB4-492D-B146-79502EA7E7C5}" type="slidenum">
              <a:rPr lang="en-US"/>
              <a:pPr/>
              <a:t>10</a:t>
            </a:fld>
            <a:endParaRPr lang="en-US"/>
          </a:p>
        </p:txBody>
      </p:sp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6225" y="187325"/>
            <a:ext cx="8382000" cy="1143000"/>
          </a:xfrm>
        </p:spPr>
        <p:txBody>
          <a:bodyPr/>
          <a:lstStyle/>
          <a:p>
            <a:r>
              <a:rPr lang="en-US" sz="3200"/>
              <a:t>Home networks</a:t>
            </a:r>
            <a:endParaRPr lang="en-US"/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8150" y="1266825"/>
            <a:ext cx="7770813" cy="4876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</a:rPr>
              <a:t>Typical home network components: </a:t>
            </a:r>
          </a:p>
          <a:p>
            <a:r>
              <a:rPr lang="en-US" sz="2400"/>
              <a:t>DSL or cable modem</a:t>
            </a:r>
          </a:p>
          <a:p>
            <a:r>
              <a:rPr lang="en-US" sz="2400"/>
              <a:t>router/firewall/NAT</a:t>
            </a:r>
          </a:p>
          <a:p>
            <a:r>
              <a:rPr lang="en-US" sz="2400"/>
              <a:t>Ethernet</a:t>
            </a:r>
          </a:p>
          <a:p>
            <a:r>
              <a:rPr lang="en-US" sz="2400"/>
              <a:t>wireless access point</a:t>
            </a:r>
          </a:p>
        </p:txBody>
      </p:sp>
      <p:grpSp>
        <p:nvGrpSpPr>
          <p:cNvPr id="241668" name="Group 4"/>
          <p:cNvGrpSpPr>
            <a:grpSpLocks/>
          </p:cNvGrpSpPr>
          <p:nvPr/>
        </p:nvGrpSpPr>
        <p:grpSpPr bwMode="auto">
          <a:xfrm>
            <a:off x="6753225" y="3371850"/>
            <a:ext cx="622300" cy="793750"/>
            <a:chOff x="3908" y="2375"/>
            <a:chExt cx="392" cy="500"/>
          </a:xfrm>
        </p:grpSpPr>
        <p:graphicFrame>
          <p:nvGraphicFramePr>
            <p:cNvPr id="241669" name="Object 5"/>
            <p:cNvGraphicFramePr>
              <a:graphicFrameLocks noChangeAspect="1"/>
            </p:cNvGraphicFramePr>
            <p:nvPr/>
          </p:nvGraphicFramePr>
          <p:xfrm>
            <a:off x="3908" y="2375"/>
            <a:ext cx="366" cy="441"/>
          </p:xfrm>
          <a:graphic>
            <a:graphicData uri="http://schemas.openxmlformats.org/presentationml/2006/ole">
              <p:oleObj spid="_x0000_s241669" name="Clip" r:id="rId4" imgW="819000" imgH="847800" progId="">
                <p:embed/>
              </p:oleObj>
            </a:graphicData>
          </a:graphic>
        </p:graphicFrame>
        <p:graphicFrame>
          <p:nvGraphicFramePr>
            <p:cNvPr id="241670" name="Object 6"/>
            <p:cNvGraphicFramePr>
              <a:graphicFrameLocks noChangeAspect="1"/>
            </p:cNvGraphicFramePr>
            <p:nvPr/>
          </p:nvGraphicFramePr>
          <p:xfrm>
            <a:off x="3966" y="2506"/>
            <a:ext cx="334" cy="369"/>
          </p:xfrm>
          <a:graphic>
            <a:graphicData uri="http://schemas.openxmlformats.org/presentationml/2006/ole">
              <p:oleObj spid="_x0000_s241670" name="Clip" r:id="rId5" imgW="1266840" imgH="1200240" progId="">
                <p:embed/>
              </p:oleObj>
            </a:graphicData>
          </a:graphic>
        </p:graphicFrame>
      </p:grpSp>
      <p:grpSp>
        <p:nvGrpSpPr>
          <p:cNvPr id="241671" name="Group 7"/>
          <p:cNvGrpSpPr>
            <a:grpSpLocks/>
          </p:cNvGrpSpPr>
          <p:nvPr/>
        </p:nvGrpSpPr>
        <p:grpSpPr bwMode="auto">
          <a:xfrm>
            <a:off x="6800850" y="4330700"/>
            <a:ext cx="622300" cy="793750"/>
            <a:chOff x="2870" y="1518"/>
            <a:chExt cx="292" cy="320"/>
          </a:xfrm>
        </p:grpSpPr>
        <p:graphicFrame>
          <p:nvGraphicFramePr>
            <p:cNvPr id="241672" name="Object 8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p:oleObj spid="_x0000_s241672" name="Clip" r:id="rId6" imgW="819000" imgH="847800" progId="">
                <p:embed/>
              </p:oleObj>
            </a:graphicData>
          </a:graphic>
        </p:graphicFrame>
        <p:graphicFrame>
          <p:nvGraphicFramePr>
            <p:cNvPr id="241673" name="Object 9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p:oleObj spid="_x0000_s241673" name="Clip" r:id="rId7" imgW="1266840" imgH="1200240" progId="">
                <p:embed/>
              </p:oleObj>
            </a:graphicData>
          </a:graphic>
        </p:graphicFrame>
      </p:grpSp>
      <p:sp>
        <p:nvSpPr>
          <p:cNvPr id="241677" name="Text Box 13"/>
          <p:cNvSpPr txBox="1">
            <a:spLocks noChangeArrowheads="1"/>
          </p:cNvSpPr>
          <p:nvPr/>
        </p:nvSpPr>
        <p:spPr bwMode="auto">
          <a:xfrm>
            <a:off x="6478588" y="5133975"/>
            <a:ext cx="11477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wireless</a:t>
            </a:r>
          </a:p>
          <a:p>
            <a:pPr algn="ct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access </a:t>
            </a:r>
          </a:p>
          <a:p>
            <a:pPr algn="ct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point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241678" name="Text Box 14"/>
          <p:cNvSpPr txBox="1">
            <a:spLocks noChangeArrowheads="1"/>
          </p:cNvSpPr>
          <p:nvPr/>
        </p:nvSpPr>
        <p:spPr bwMode="auto">
          <a:xfrm>
            <a:off x="7570788" y="3981450"/>
            <a:ext cx="11477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wireless</a:t>
            </a:r>
          </a:p>
          <a:p>
            <a:pPr algn="ct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laptops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241679" name="Text Box 15"/>
          <p:cNvSpPr txBox="1">
            <a:spLocks noChangeArrowheads="1"/>
          </p:cNvSpPr>
          <p:nvPr/>
        </p:nvSpPr>
        <p:spPr bwMode="auto">
          <a:xfrm>
            <a:off x="3613150" y="4498975"/>
            <a:ext cx="1089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router/</a:t>
            </a:r>
          </a:p>
          <a:p>
            <a:pPr algn="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firewall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241680" name="Freeform 16"/>
          <p:cNvSpPr>
            <a:spLocks/>
          </p:cNvSpPr>
          <p:nvPr/>
        </p:nvSpPr>
        <p:spPr bwMode="auto">
          <a:xfrm>
            <a:off x="4821238" y="4448175"/>
            <a:ext cx="776287" cy="677863"/>
          </a:xfrm>
          <a:custGeom>
            <a:avLst/>
            <a:gdLst/>
            <a:ahLst/>
            <a:cxnLst>
              <a:cxn ang="0">
                <a:pos x="489" y="427"/>
              </a:cxn>
              <a:cxn ang="0">
                <a:pos x="166" y="427"/>
              </a:cxn>
              <a:cxn ang="0">
                <a:pos x="0" y="0"/>
              </a:cxn>
            </a:cxnLst>
            <a:rect l="0" t="0" r="r" b="b"/>
            <a:pathLst>
              <a:path w="489" h="427">
                <a:moveTo>
                  <a:pt x="489" y="427"/>
                </a:moveTo>
                <a:lnTo>
                  <a:pt x="166" y="427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41681" name="Object 17"/>
          <p:cNvGraphicFramePr>
            <a:graphicFrameLocks noChangeAspect="1"/>
          </p:cNvGraphicFramePr>
          <p:nvPr/>
        </p:nvGraphicFramePr>
        <p:xfrm>
          <a:off x="5526088" y="3222625"/>
          <a:ext cx="598487" cy="579438"/>
        </p:xfrm>
        <a:graphic>
          <a:graphicData uri="http://schemas.openxmlformats.org/presentationml/2006/ole">
            <p:oleObj spid="_x0000_s241681" name="Clip" r:id="rId8" imgW="1305000" imgH="1085760" progId="">
              <p:embed/>
            </p:oleObj>
          </a:graphicData>
        </a:graphic>
      </p:graphicFrame>
      <p:sp>
        <p:nvSpPr>
          <p:cNvPr id="241682" name="Freeform 18"/>
          <p:cNvSpPr>
            <a:spLocks/>
          </p:cNvSpPr>
          <p:nvPr/>
        </p:nvSpPr>
        <p:spPr bwMode="auto">
          <a:xfrm flipV="1">
            <a:off x="5021263" y="4238625"/>
            <a:ext cx="1244600" cy="984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13" y="0"/>
              </a:cxn>
            </a:cxnLst>
            <a:rect l="0" t="0" r="r" b="b"/>
            <a:pathLst>
              <a:path w="513" h="1">
                <a:moveTo>
                  <a:pt x="0" y="0"/>
                </a:moveTo>
                <a:lnTo>
                  <a:pt x="513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41683" name="Object 19"/>
          <p:cNvGraphicFramePr>
            <a:graphicFrameLocks noChangeAspect="1"/>
          </p:cNvGraphicFramePr>
          <p:nvPr/>
        </p:nvGraphicFramePr>
        <p:xfrm>
          <a:off x="5553075" y="4951413"/>
          <a:ext cx="598488" cy="579437"/>
        </p:xfrm>
        <a:graphic>
          <a:graphicData uri="http://schemas.openxmlformats.org/presentationml/2006/ole">
            <p:oleObj spid="_x0000_s241683" name="Clip" r:id="rId9" imgW="1305000" imgH="1085760" progId="">
              <p:embed/>
            </p:oleObj>
          </a:graphicData>
        </a:graphic>
      </p:graphicFrame>
      <p:sp>
        <p:nvSpPr>
          <p:cNvPr id="241684" name="modem"/>
          <p:cNvSpPr>
            <a:spLocks noEditPoints="1" noChangeArrowheads="1"/>
          </p:cNvSpPr>
          <p:nvPr/>
        </p:nvSpPr>
        <p:spPr bwMode="auto">
          <a:xfrm>
            <a:off x="2435225" y="4232275"/>
            <a:ext cx="1033463" cy="207963"/>
          </a:xfrm>
          <a:custGeom>
            <a:avLst/>
            <a:gdLst>
              <a:gd name="T0" fmla="*/ 0 w 21600"/>
              <a:gd name="T1" fmla="*/ 5152 h 21600"/>
              <a:gd name="T2" fmla="*/ 2941 w 21600"/>
              <a:gd name="T3" fmla="*/ 0 h 21600"/>
              <a:gd name="T4" fmla="*/ 18625 w 21600"/>
              <a:gd name="T5" fmla="*/ 0 h 21600"/>
              <a:gd name="T6" fmla="*/ 21600 w 21600"/>
              <a:gd name="T7" fmla="*/ 5152 h 21600"/>
              <a:gd name="T8" fmla="*/ 21600 w 21600"/>
              <a:gd name="T9" fmla="*/ 21600 h 21600"/>
              <a:gd name="T10" fmla="*/ 0 w 21600"/>
              <a:gd name="T11" fmla="*/ 21600 h 21600"/>
              <a:gd name="T12" fmla="*/ 10800 w 21600"/>
              <a:gd name="T13" fmla="*/ 0 h 21600"/>
              <a:gd name="T14" fmla="*/ 10800 w 21600"/>
              <a:gd name="T15" fmla="*/ 21600 h 21600"/>
              <a:gd name="T16" fmla="*/ 0 w 21600"/>
              <a:gd name="T17" fmla="*/ 13376 h 21600"/>
              <a:gd name="T18" fmla="*/ 21600 w 21600"/>
              <a:gd name="T19" fmla="*/ 13376 h 21600"/>
              <a:gd name="T20" fmla="*/ 400 w 21600"/>
              <a:gd name="T21" fmla="*/ 22400 h 21600"/>
              <a:gd name="T22" fmla="*/ 21200 w 21600"/>
              <a:gd name="T23" fmla="*/ 300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 extrusionOk="0">
                <a:moveTo>
                  <a:pt x="0" y="5152"/>
                </a:moveTo>
                <a:lnTo>
                  <a:pt x="2941" y="0"/>
                </a:lnTo>
                <a:lnTo>
                  <a:pt x="18625" y="0"/>
                </a:lnTo>
                <a:lnTo>
                  <a:pt x="21600" y="5152"/>
                </a:lnTo>
                <a:lnTo>
                  <a:pt x="21600" y="21600"/>
                </a:lnTo>
                <a:lnTo>
                  <a:pt x="0" y="21600"/>
                </a:lnTo>
                <a:lnTo>
                  <a:pt x="0" y="5152"/>
                </a:lnTo>
                <a:close/>
              </a:path>
              <a:path w="21600" h="21600" extrusionOk="0">
                <a:moveTo>
                  <a:pt x="0" y="5251"/>
                </a:moveTo>
                <a:lnTo>
                  <a:pt x="21600" y="5251"/>
                </a:lnTo>
                <a:moveTo>
                  <a:pt x="1961" y="11791"/>
                </a:moveTo>
                <a:lnTo>
                  <a:pt x="1961" y="14268"/>
                </a:lnTo>
                <a:lnTo>
                  <a:pt x="2806" y="14268"/>
                </a:lnTo>
                <a:lnTo>
                  <a:pt x="2806" y="11791"/>
                </a:lnTo>
                <a:lnTo>
                  <a:pt x="1961" y="11791"/>
                </a:lnTo>
                <a:close/>
              </a:path>
              <a:path w="21600" h="21600" extrusionOk="0">
                <a:moveTo>
                  <a:pt x="3685" y="11791"/>
                </a:moveTo>
                <a:lnTo>
                  <a:pt x="3685" y="14268"/>
                </a:lnTo>
                <a:lnTo>
                  <a:pt x="4530" y="14268"/>
                </a:lnTo>
                <a:lnTo>
                  <a:pt x="4530" y="11791"/>
                </a:lnTo>
                <a:lnTo>
                  <a:pt x="3685" y="11791"/>
                </a:lnTo>
                <a:close/>
              </a:path>
              <a:path w="21600" h="21600" extrusionOk="0">
                <a:moveTo>
                  <a:pt x="5408" y="11791"/>
                </a:moveTo>
                <a:lnTo>
                  <a:pt x="5408" y="14268"/>
                </a:lnTo>
                <a:lnTo>
                  <a:pt x="6254" y="14268"/>
                </a:lnTo>
                <a:lnTo>
                  <a:pt x="6254" y="11791"/>
                </a:lnTo>
                <a:lnTo>
                  <a:pt x="5408" y="11791"/>
                </a:lnTo>
                <a:close/>
              </a:path>
              <a:path w="21600" h="21600" extrusionOk="0">
                <a:moveTo>
                  <a:pt x="7132" y="11791"/>
                </a:moveTo>
                <a:lnTo>
                  <a:pt x="7132" y="14268"/>
                </a:lnTo>
                <a:lnTo>
                  <a:pt x="7977" y="14268"/>
                </a:lnTo>
                <a:lnTo>
                  <a:pt x="7977" y="11791"/>
                </a:lnTo>
                <a:lnTo>
                  <a:pt x="7132" y="11791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1685" name="Freeform 21"/>
          <p:cNvSpPr>
            <a:spLocks/>
          </p:cNvSpPr>
          <p:nvPr/>
        </p:nvSpPr>
        <p:spPr bwMode="auto">
          <a:xfrm>
            <a:off x="3470275" y="4368800"/>
            <a:ext cx="814388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13" y="0"/>
              </a:cxn>
            </a:cxnLst>
            <a:rect l="0" t="0" r="r" b="b"/>
            <a:pathLst>
              <a:path w="513" h="1">
                <a:moveTo>
                  <a:pt x="0" y="0"/>
                </a:moveTo>
                <a:lnTo>
                  <a:pt x="513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86" name="Freeform 22"/>
          <p:cNvSpPr>
            <a:spLocks/>
          </p:cNvSpPr>
          <p:nvPr/>
        </p:nvSpPr>
        <p:spPr bwMode="auto">
          <a:xfrm flipV="1">
            <a:off x="4765675" y="3592513"/>
            <a:ext cx="776288" cy="677862"/>
          </a:xfrm>
          <a:custGeom>
            <a:avLst/>
            <a:gdLst/>
            <a:ahLst/>
            <a:cxnLst>
              <a:cxn ang="0">
                <a:pos x="489" y="427"/>
              </a:cxn>
              <a:cxn ang="0">
                <a:pos x="166" y="427"/>
              </a:cxn>
              <a:cxn ang="0">
                <a:pos x="0" y="0"/>
              </a:cxn>
            </a:cxnLst>
            <a:rect l="0" t="0" r="r" b="b"/>
            <a:pathLst>
              <a:path w="489" h="427">
                <a:moveTo>
                  <a:pt x="489" y="427"/>
                </a:moveTo>
                <a:lnTo>
                  <a:pt x="166" y="427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87" name="Line 23"/>
          <p:cNvSpPr>
            <a:spLocks noChangeShapeType="1"/>
          </p:cNvSpPr>
          <p:nvPr/>
        </p:nvSpPr>
        <p:spPr bwMode="auto">
          <a:xfrm flipH="1" flipV="1">
            <a:off x="6511925" y="4613275"/>
            <a:ext cx="123825" cy="5826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1688" name="Text Box 24"/>
          <p:cNvSpPr txBox="1">
            <a:spLocks noChangeArrowheads="1"/>
          </p:cNvSpPr>
          <p:nvPr/>
        </p:nvSpPr>
        <p:spPr bwMode="auto">
          <a:xfrm>
            <a:off x="2428875" y="4484688"/>
            <a:ext cx="1000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cable</a:t>
            </a:r>
          </a:p>
          <a:p>
            <a:pPr algn="ct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modem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241689" name="Line 25"/>
          <p:cNvSpPr>
            <a:spLocks noChangeShapeType="1"/>
          </p:cNvSpPr>
          <p:nvPr/>
        </p:nvSpPr>
        <p:spPr bwMode="auto">
          <a:xfrm>
            <a:off x="1870075" y="4351338"/>
            <a:ext cx="566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1690" name="Text Box 26"/>
          <p:cNvSpPr txBox="1">
            <a:spLocks noChangeArrowheads="1"/>
          </p:cNvSpPr>
          <p:nvPr/>
        </p:nvSpPr>
        <p:spPr bwMode="auto">
          <a:xfrm>
            <a:off x="1108075" y="4348163"/>
            <a:ext cx="11715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Comic Sans MS" pitchFamily="66" charset="0"/>
              </a:rPr>
              <a:t>to/from</a:t>
            </a:r>
          </a:p>
          <a:p>
            <a:pPr algn="ctr"/>
            <a:r>
              <a:rPr lang="en-US" sz="2000">
                <a:latin typeface="Comic Sans MS" pitchFamily="66" charset="0"/>
              </a:rPr>
              <a:t>cable</a:t>
            </a:r>
          </a:p>
          <a:p>
            <a:pPr algn="ctr"/>
            <a:r>
              <a:rPr lang="en-US" sz="2000">
                <a:latin typeface="Comic Sans MS" pitchFamily="66" charset="0"/>
              </a:rPr>
              <a:t>headend</a:t>
            </a:r>
            <a:endParaRPr lang="en-US" sz="2000"/>
          </a:p>
        </p:txBody>
      </p:sp>
      <p:grpSp>
        <p:nvGrpSpPr>
          <p:cNvPr id="241691" name="Group 27"/>
          <p:cNvGrpSpPr>
            <a:grpSpLocks/>
          </p:cNvGrpSpPr>
          <p:nvPr/>
        </p:nvGrpSpPr>
        <p:grpSpPr bwMode="auto">
          <a:xfrm>
            <a:off x="4246563" y="4146550"/>
            <a:ext cx="766762" cy="433388"/>
            <a:chOff x="3600" y="219"/>
            <a:chExt cx="360" cy="175"/>
          </a:xfrm>
        </p:grpSpPr>
        <p:sp>
          <p:nvSpPr>
            <p:cNvPr id="241692" name="Oval 2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93" name="Line 2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94" name="Line 3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95" name="Rectangle 3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1696" name="Oval 3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41697" name="Group 3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41698" name="Line 3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699" name="Line 3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00" name="Line 3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1701" name="Group 3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41702" name="Line 3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03" name="Line 3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04" name="Line 4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41705" name="Text Box 41"/>
          <p:cNvSpPr txBox="1">
            <a:spLocks noChangeArrowheads="1"/>
          </p:cNvSpPr>
          <p:nvPr/>
        </p:nvSpPr>
        <p:spPr bwMode="auto">
          <a:xfrm>
            <a:off x="4206875" y="5632450"/>
            <a:ext cx="12620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Ethernet</a:t>
            </a:r>
          </a:p>
          <a:p>
            <a:pPr algn="ctr"/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241706" name="Line 42"/>
          <p:cNvSpPr>
            <a:spLocks noChangeShapeType="1"/>
          </p:cNvSpPr>
          <p:nvPr/>
        </p:nvSpPr>
        <p:spPr bwMode="auto">
          <a:xfrm flipV="1">
            <a:off x="4862513" y="4875213"/>
            <a:ext cx="69850" cy="8191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1707" name="Line 43"/>
          <p:cNvSpPr>
            <a:spLocks noChangeShapeType="1"/>
          </p:cNvSpPr>
          <p:nvPr/>
        </p:nvSpPr>
        <p:spPr bwMode="auto">
          <a:xfrm flipV="1">
            <a:off x="4875213" y="3586163"/>
            <a:ext cx="444500" cy="20939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1708" name="Line 44"/>
          <p:cNvSpPr>
            <a:spLocks noChangeShapeType="1"/>
          </p:cNvSpPr>
          <p:nvPr/>
        </p:nvSpPr>
        <p:spPr bwMode="auto">
          <a:xfrm flipV="1">
            <a:off x="4860925" y="5124450"/>
            <a:ext cx="347663" cy="5286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41709" name="Group 45"/>
          <p:cNvGrpSpPr>
            <a:grpSpLocks/>
          </p:cNvGrpSpPr>
          <p:nvPr/>
        </p:nvGrpSpPr>
        <p:grpSpPr bwMode="auto">
          <a:xfrm>
            <a:off x="5961063" y="3794125"/>
            <a:ext cx="681037" cy="820738"/>
            <a:chOff x="3221" y="3127"/>
            <a:chExt cx="429" cy="517"/>
          </a:xfrm>
        </p:grpSpPr>
        <p:sp>
          <p:nvSpPr>
            <p:cNvPr id="241710" name="Freeform 46"/>
            <p:cNvSpPr>
              <a:spLocks/>
            </p:cNvSpPr>
            <p:nvPr/>
          </p:nvSpPr>
          <p:spPr bwMode="auto">
            <a:xfrm>
              <a:off x="3336" y="3156"/>
              <a:ext cx="77" cy="85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11" name="Freeform 47"/>
            <p:cNvSpPr>
              <a:spLocks/>
            </p:cNvSpPr>
            <p:nvPr/>
          </p:nvSpPr>
          <p:spPr bwMode="auto">
            <a:xfrm>
              <a:off x="3467" y="3153"/>
              <a:ext cx="52" cy="66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12" name="Freeform 48"/>
            <p:cNvSpPr>
              <a:spLocks/>
            </p:cNvSpPr>
            <p:nvPr/>
          </p:nvSpPr>
          <p:spPr bwMode="auto">
            <a:xfrm>
              <a:off x="3287" y="3138"/>
              <a:ext cx="126" cy="138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13" name="Freeform 49"/>
            <p:cNvSpPr>
              <a:spLocks/>
            </p:cNvSpPr>
            <p:nvPr/>
          </p:nvSpPr>
          <p:spPr bwMode="auto">
            <a:xfrm>
              <a:off x="3465" y="3134"/>
              <a:ext cx="110" cy="9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14" name="Freeform 50"/>
            <p:cNvSpPr>
              <a:spLocks/>
            </p:cNvSpPr>
            <p:nvPr/>
          </p:nvSpPr>
          <p:spPr bwMode="auto">
            <a:xfrm>
              <a:off x="3240" y="3178"/>
              <a:ext cx="44" cy="85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15" name="Freeform 51"/>
            <p:cNvSpPr>
              <a:spLocks/>
            </p:cNvSpPr>
            <p:nvPr/>
          </p:nvSpPr>
          <p:spPr bwMode="auto">
            <a:xfrm>
              <a:off x="3554" y="3127"/>
              <a:ext cx="96" cy="114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16" name="Freeform 52"/>
            <p:cNvSpPr>
              <a:spLocks/>
            </p:cNvSpPr>
            <p:nvPr/>
          </p:nvSpPr>
          <p:spPr bwMode="auto">
            <a:xfrm>
              <a:off x="3448" y="3261"/>
              <a:ext cx="33" cy="68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17" name="Freeform 53"/>
            <p:cNvSpPr>
              <a:spLocks/>
            </p:cNvSpPr>
            <p:nvPr/>
          </p:nvSpPr>
          <p:spPr bwMode="auto">
            <a:xfrm>
              <a:off x="3434" y="3224"/>
              <a:ext cx="17" cy="35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18" name="Freeform 54"/>
            <p:cNvSpPr>
              <a:spLocks/>
            </p:cNvSpPr>
            <p:nvPr/>
          </p:nvSpPr>
          <p:spPr bwMode="auto">
            <a:xfrm>
              <a:off x="3420" y="3199"/>
              <a:ext cx="14" cy="20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19" name="Freeform 55"/>
            <p:cNvSpPr>
              <a:spLocks/>
            </p:cNvSpPr>
            <p:nvPr/>
          </p:nvSpPr>
          <p:spPr bwMode="auto">
            <a:xfrm>
              <a:off x="3409" y="3182"/>
              <a:ext cx="18" cy="13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20" name="Freeform 56"/>
            <p:cNvSpPr>
              <a:spLocks/>
            </p:cNvSpPr>
            <p:nvPr/>
          </p:nvSpPr>
          <p:spPr bwMode="auto">
            <a:xfrm>
              <a:off x="3315" y="3160"/>
              <a:ext cx="77" cy="86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21" name="Freeform 57"/>
            <p:cNvSpPr>
              <a:spLocks/>
            </p:cNvSpPr>
            <p:nvPr/>
          </p:nvSpPr>
          <p:spPr bwMode="auto">
            <a:xfrm>
              <a:off x="3446" y="3160"/>
              <a:ext cx="52" cy="66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22" name="Freeform 58"/>
            <p:cNvSpPr>
              <a:spLocks/>
            </p:cNvSpPr>
            <p:nvPr/>
          </p:nvSpPr>
          <p:spPr bwMode="auto">
            <a:xfrm>
              <a:off x="3266" y="3145"/>
              <a:ext cx="124" cy="138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23" name="Freeform 59"/>
            <p:cNvSpPr>
              <a:spLocks/>
            </p:cNvSpPr>
            <p:nvPr/>
          </p:nvSpPr>
          <p:spPr bwMode="auto">
            <a:xfrm>
              <a:off x="3441" y="3140"/>
              <a:ext cx="111" cy="9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24" name="Freeform 60"/>
            <p:cNvSpPr>
              <a:spLocks/>
            </p:cNvSpPr>
            <p:nvPr/>
          </p:nvSpPr>
          <p:spPr bwMode="auto">
            <a:xfrm>
              <a:off x="3221" y="3191"/>
              <a:ext cx="45" cy="85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725" name="Freeform 61"/>
            <p:cNvSpPr>
              <a:spLocks/>
            </p:cNvSpPr>
            <p:nvPr/>
          </p:nvSpPr>
          <p:spPr bwMode="auto">
            <a:xfrm>
              <a:off x="3533" y="3134"/>
              <a:ext cx="96" cy="114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1726" name="Group 62"/>
            <p:cNvGrpSpPr>
              <a:grpSpLocks/>
            </p:cNvGrpSpPr>
            <p:nvPr/>
          </p:nvGrpSpPr>
          <p:grpSpPr bwMode="auto">
            <a:xfrm>
              <a:off x="3334" y="3292"/>
              <a:ext cx="290" cy="352"/>
              <a:chOff x="3774" y="2423"/>
              <a:chExt cx="189" cy="286"/>
            </a:xfrm>
          </p:grpSpPr>
          <p:sp>
            <p:nvSpPr>
              <p:cNvPr id="241727" name="Rectangle 63"/>
              <p:cNvSpPr>
                <a:spLocks noChangeArrowheads="1"/>
              </p:cNvSpPr>
              <p:nvPr/>
            </p:nvSpPr>
            <p:spPr bwMode="auto">
              <a:xfrm>
                <a:off x="3790" y="2610"/>
                <a:ext cx="153" cy="5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28" name="Rectangle 64"/>
              <p:cNvSpPr>
                <a:spLocks noChangeArrowheads="1"/>
              </p:cNvSpPr>
              <p:nvPr/>
            </p:nvSpPr>
            <p:spPr bwMode="auto">
              <a:xfrm>
                <a:off x="3774" y="2653"/>
                <a:ext cx="189" cy="5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29" name="Rectangle 65"/>
              <p:cNvSpPr>
                <a:spLocks noChangeArrowheads="1"/>
              </p:cNvSpPr>
              <p:nvPr/>
            </p:nvSpPr>
            <p:spPr bwMode="auto">
              <a:xfrm>
                <a:off x="3808" y="2564"/>
                <a:ext cx="119" cy="5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30" name="Rectangle 66"/>
              <p:cNvSpPr>
                <a:spLocks noChangeArrowheads="1"/>
              </p:cNvSpPr>
              <p:nvPr/>
            </p:nvSpPr>
            <p:spPr bwMode="auto">
              <a:xfrm>
                <a:off x="3818" y="2518"/>
                <a:ext cx="97" cy="5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31" name="Rectangle 67"/>
              <p:cNvSpPr>
                <a:spLocks noChangeArrowheads="1"/>
              </p:cNvSpPr>
              <p:nvPr/>
            </p:nvSpPr>
            <p:spPr bwMode="auto">
              <a:xfrm>
                <a:off x="3828" y="2472"/>
                <a:ext cx="74" cy="5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32" name="Rectangle 68"/>
              <p:cNvSpPr>
                <a:spLocks noChangeArrowheads="1"/>
              </p:cNvSpPr>
              <p:nvPr/>
            </p:nvSpPr>
            <p:spPr bwMode="auto">
              <a:xfrm>
                <a:off x="3839" y="2423"/>
                <a:ext cx="51" cy="5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1733" name="Group 69"/>
            <p:cNvGrpSpPr>
              <a:grpSpLocks/>
            </p:cNvGrpSpPr>
            <p:nvPr/>
          </p:nvGrpSpPr>
          <p:grpSpPr bwMode="auto">
            <a:xfrm>
              <a:off x="3420" y="3341"/>
              <a:ext cx="105" cy="46"/>
              <a:chOff x="3420" y="3341"/>
              <a:chExt cx="105" cy="46"/>
            </a:xfrm>
          </p:grpSpPr>
          <p:sp>
            <p:nvSpPr>
              <p:cNvPr id="241734" name="Rectangle 70"/>
              <p:cNvSpPr>
                <a:spLocks noChangeArrowheads="1"/>
              </p:cNvSpPr>
              <p:nvPr/>
            </p:nvSpPr>
            <p:spPr bwMode="auto">
              <a:xfrm>
                <a:off x="3438" y="3341"/>
                <a:ext cx="72" cy="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35" name="Rectangle 71"/>
              <p:cNvSpPr>
                <a:spLocks noChangeArrowheads="1"/>
              </p:cNvSpPr>
              <p:nvPr/>
            </p:nvSpPr>
            <p:spPr bwMode="auto">
              <a:xfrm>
                <a:off x="3420" y="3355"/>
                <a:ext cx="105" cy="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1736" name="Group 72"/>
            <p:cNvGrpSpPr>
              <a:grpSpLocks/>
            </p:cNvGrpSpPr>
            <p:nvPr/>
          </p:nvGrpSpPr>
          <p:grpSpPr bwMode="auto">
            <a:xfrm>
              <a:off x="3409" y="3398"/>
              <a:ext cx="135" cy="46"/>
              <a:chOff x="3420" y="3341"/>
              <a:chExt cx="105" cy="46"/>
            </a:xfrm>
          </p:grpSpPr>
          <p:sp>
            <p:nvSpPr>
              <p:cNvPr id="241737" name="Rectangle 73"/>
              <p:cNvSpPr>
                <a:spLocks noChangeArrowheads="1"/>
              </p:cNvSpPr>
              <p:nvPr/>
            </p:nvSpPr>
            <p:spPr bwMode="auto">
              <a:xfrm>
                <a:off x="3438" y="3341"/>
                <a:ext cx="72" cy="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38" name="Rectangle 74"/>
              <p:cNvSpPr>
                <a:spLocks noChangeArrowheads="1"/>
              </p:cNvSpPr>
              <p:nvPr/>
            </p:nvSpPr>
            <p:spPr bwMode="auto">
              <a:xfrm>
                <a:off x="3420" y="3355"/>
                <a:ext cx="105" cy="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1739" name="Group 75"/>
            <p:cNvGrpSpPr>
              <a:grpSpLocks/>
            </p:cNvGrpSpPr>
            <p:nvPr/>
          </p:nvGrpSpPr>
          <p:grpSpPr bwMode="auto">
            <a:xfrm>
              <a:off x="3392" y="3455"/>
              <a:ext cx="168" cy="46"/>
              <a:chOff x="3420" y="3341"/>
              <a:chExt cx="105" cy="46"/>
            </a:xfrm>
          </p:grpSpPr>
          <p:sp>
            <p:nvSpPr>
              <p:cNvPr id="241740" name="Rectangle 76"/>
              <p:cNvSpPr>
                <a:spLocks noChangeArrowheads="1"/>
              </p:cNvSpPr>
              <p:nvPr/>
            </p:nvSpPr>
            <p:spPr bwMode="auto">
              <a:xfrm>
                <a:off x="3438" y="3341"/>
                <a:ext cx="72" cy="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41" name="Rectangle 77"/>
              <p:cNvSpPr>
                <a:spLocks noChangeArrowheads="1"/>
              </p:cNvSpPr>
              <p:nvPr/>
            </p:nvSpPr>
            <p:spPr bwMode="auto">
              <a:xfrm>
                <a:off x="3420" y="3355"/>
                <a:ext cx="105" cy="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1742" name="Group 78"/>
            <p:cNvGrpSpPr>
              <a:grpSpLocks/>
            </p:cNvGrpSpPr>
            <p:nvPr/>
          </p:nvGrpSpPr>
          <p:grpSpPr bwMode="auto">
            <a:xfrm>
              <a:off x="3378" y="3512"/>
              <a:ext cx="203" cy="46"/>
              <a:chOff x="3420" y="3341"/>
              <a:chExt cx="105" cy="46"/>
            </a:xfrm>
          </p:grpSpPr>
          <p:sp>
            <p:nvSpPr>
              <p:cNvPr id="241743" name="Rectangle 79"/>
              <p:cNvSpPr>
                <a:spLocks noChangeArrowheads="1"/>
              </p:cNvSpPr>
              <p:nvPr/>
            </p:nvSpPr>
            <p:spPr bwMode="auto">
              <a:xfrm>
                <a:off x="3438" y="3341"/>
                <a:ext cx="72" cy="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44" name="Rectangle 80"/>
              <p:cNvSpPr>
                <a:spLocks noChangeArrowheads="1"/>
              </p:cNvSpPr>
              <p:nvPr/>
            </p:nvSpPr>
            <p:spPr bwMode="auto">
              <a:xfrm>
                <a:off x="3420" y="3355"/>
                <a:ext cx="105" cy="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1745" name="Rectangle 81"/>
            <p:cNvSpPr>
              <a:spLocks noChangeArrowheads="1"/>
            </p:cNvSpPr>
            <p:nvPr/>
          </p:nvSpPr>
          <p:spPr bwMode="auto">
            <a:xfrm>
              <a:off x="3363" y="3561"/>
              <a:ext cx="226" cy="33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746" name="Rectangle 82"/>
            <p:cNvSpPr>
              <a:spLocks noChangeArrowheads="1"/>
            </p:cNvSpPr>
            <p:nvPr/>
          </p:nvSpPr>
          <p:spPr bwMode="auto">
            <a:xfrm>
              <a:off x="3382" y="3580"/>
              <a:ext cx="232" cy="3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9063" y="114300"/>
            <a:ext cx="8096250" cy="1143000"/>
          </a:xfrm>
        </p:spPr>
        <p:txBody>
          <a:bodyPr/>
          <a:lstStyle/>
          <a:p>
            <a:r>
              <a:rPr lang="en-US" sz="3200" smtClean="0">
                <a:solidFill>
                  <a:srgbClr val="000099"/>
                </a:solidFill>
              </a:rPr>
              <a:t>Internet structure: network of networks</a:t>
            </a:r>
            <a:endParaRPr lang="en-US" smtClean="0">
              <a:solidFill>
                <a:srgbClr val="000099"/>
              </a:solidFill>
            </a:endParaRPr>
          </a:p>
        </p:txBody>
      </p:sp>
      <p:sp>
        <p:nvSpPr>
          <p:cNvPr id="686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" y="1060450"/>
            <a:ext cx="8440738" cy="4648200"/>
          </a:xfrm>
        </p:spPr>
        <p:txBody>
          <a:bodyPr/>
          <a:lstStyle/>
          <a:p>
            <a:pPr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z="2400" smtClean="0"/>
              <a:t>roughly hierarchical</a:t>
            </a:r>
          </a:p>
          <a:p>
            <a:pPr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z="2400" smtClean="0">
                <a:solidFill>
                  <a:srgbClr val="FF0000"/>
                </a:solidFill>
              </a:rPr>
              <a:t>at center: small # of well-connected large networks</a:t>
            </a:r>
          </a:p>
          <a:p>
            <a:pPr lvl="1">
              <a:buClr>
                <a:srgbClr val="000099"/>
              </a:buClr>
              <a:buSzTx/>
              <a:buFont typeface="Wingdings" pitchFamily="2" charset="2"/>
              <a:buChar char="§"/>
            </a:pPr>
            <a:r>
              <a:rPr lang="en-US" sz="2000" smtClean="0">
                <a:solidFill>
                  <a:srgbClr val="FF0000"/>
                </a:solidFill>
              </a:rPr>
              <a:t>“tier-1” commercial ISPs </a:t>
            </a:r>
            <a:r>
              <a:rPr lang="en-US" sz="2000" smtClean="0"/>
              <a:t>(e.g., Verizon, Sprint, AT&amp;T, Qwest, Level3), national &amp; international coverage</a:t>
            </a:r>
          </a:p>
          <a:p>
            <a:pPr lvl="1">
              <a:buClr>
                <a:srgbClr val="000099"/>
              </a:buClr>
              <a:buSzTx/>
              <a:buFont typeface="Wingdings" pitchFamily="2" charset="2"/>
              <a:buChar char="§"/>
            </a:pPr>
            <a:r>
              <a:rPr lang="en-US" sz="2000" smtClean="0">
                <a:solidFill>
                  <a:srgbClr val="FF0000"/>
                </a:solidFill>
              </a:rPr>
              <a:t>large content distributors</a:t>
            </a:r>
            <a:r>
              <a:rPr lang="en-US" sz="2000" smtClean="0"/>
              <a:t> (Google, Akamai, Microsoft)</a:t>
            </a:r>
          </a:p>
          <a:p>
            <a:pPr lvl="1">
              <a:buClr>
                <a:srgbClr val="000099"/>
              </a:buClr>
              <a:buSzTx/>
              <a:buFont typeface="Wingdings" pitchFamily="2" charset="2"/>
              <a:buChar char="§"/>
            </a:pPr>
            <a:r>
              <a:rPr lang="en-US" sz="2000" smtClean="0"/>
              <a:t>treat each other as equals (no charges)</a:t>
            </a:r>
          </a:p>
        </p:txBody>
      </p:sp>
      <p:sp>
        <p:nvSpPr>
          <p:cNvPr id="68614" name="Oval 33"/>
          <p:cNvSpPr>
            <a:spLocks noChangeArrowheads="1"/>
          </p:cNvSpPr>
          <p:nvPr/>
        </p:nvSpPr>
        <p:spPr bwMode="auto">
          <a:xfrm>
            <a:off x="3200400" y="5316538"/>
            <a:ext cx="1863725" cy="7905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68616" name="Oval 35"/>
          <p:cNvSpPr>
            <a:spLocks noChangeArrowheads="1"/>
          </p:cNvSpPr>
          <p:nvPr/>
        </p:nvSpPr>
        <p:spPr bwMode="auto">
          <a:xfrm>
            <a:off x="5568950" y="5278438"/>
            <a:ext cx="1863725" cy="790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691438" y="6572250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702B3D96-54CF-4AD8-A320-98596885D063}" type="slidenum">
              <a:rPr lang="en-US" sz="1200">
                <a:latin typeface="Arial" charset="0"/>
              </a:rPr>
              <a:pPr algn="r"/>
              <a:t>11</a:t>
            </a:fld>
            <a:endParaRPr lang="en-US" sz="1200">
              <a:latin typeface="Arial" charset="0"/>
            </a:endParaRPr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6673850" y="4141788"/>
            <a:ext cx="1677988" cy="908050"/>
            <a:chOff x="4204" y="2385"/>
            <a:chExt cx="1057" cy="572"/>
          </a:xfrm>
        </p:grpSpPr>
        <p:sp>
          <p:nvSpPr>
            <p:cNvPr id="68631" name="Oval 23"/>
            <p:cNvSpPr>
              <a:spLocks noChangeArrowheads="1"/>
            </p:cNvSpPr>
            <p:nvPr/>
          </p:nvSpPr>
          <p:spPr bwMode="auto">
            <a:xfrm>
              <a:off x="4204" y="2385"/>
              <a:ext cx="1057" cy="57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2" name="Text Box 24"/>
            <p:cNvSpPr txBox="1">
              <a:spLocks noChangeArrowheads="1"/>
            </p:cNvSpPr>
            <p:nvPr/>
          </p:nvSpPr>
          <p:spPr bwMode="auto">
            <a:xfrm>
              <a:off x="4298" y="2476"/>
              <a:ext cx="886" cy="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>
                  <a:latin typeface="Comic Sans MS" pitchFamily="66" charset="0"/>
                </a:rPr>
                <a:t>Large Content 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>
                  <a:latin typeface="Comic Sans MS" pitchFamily="66" charset="0"/>
                </a:rPr>
                <a:t>Distributor 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>
                  <a:latin typeface="Comic Sans MS" pitchFamily="66" charset="0"/>
                </a:rPr>
                <a:t>(e.g., Google</a:t>
              </a:r>
              <a:r>
                <a:rPr lang="en-US" sz="1600">
                  <a:latin typeface="Comic Sans MS" pitchFamily="66" charset="0"/>
                </a:rPr>
                <a:t>)</a:t>
              </a:r>
            </a:p>
          </p:txBody>
        </p:sp>
      </p:grpSp>
      <p:grpSp>
        <p:nvGrpSpPr>
          <p:cNvPr id="3" name="Group 64"/>
          <p:cNvGrpSpPr>
            <a:grpSpLocks/>
          </p:cNvGrpSpPr>
          <p:nvPr/>
        </p:nvGrpSpPr>
        <p:grpSpPr bwMode="auto">
          <a:xfrm>
            <a:off x="1851025" y="4210050"/>
            <a:ext cx="1677988" cy="908050"/>
            <a:chOff x="1166" y="2428"/>
            <a:chExt cx="1057" cy="572"/>
          </a:xfrm>
        </p:grpSpPr>
        <p:sp>
          <p:nvSpPr>
            <p:cNvPr id="68633" name="Oval 25"/>
            <p:cNvSpPr>
              <a:spLocks noChangeArrowheads="1"/>
            </p:cNvSpPr>
            <p:nvPr/>
          </p:nvSpPr>
          <p:spPr bwMode="auto">
            <a:xfrm>
              <a:off x="1166" y="2428"/>
              <a:ext cx="1057" cy="572"/>
            </a:xfrm>
            <a:prstGeom prst="ellipse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4" name="Text Box 26"/>
            <p:cNvSpPr txBox="1">
              <a:spLocks noChangeArrowheads="1"/>
            </p:cNvSpPr>
            <p:nvPr/>
          </p:nvSpPr>
          <p:spPr bwMode="auto">
            <a:xfrm>
              <a:off x="1244" y="2518"/>
              <a:ext cx="886" cy="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>
                  <a:latin typeface="Comic Sans MS" pitchFamily="66" charset="0"/>
                </a:rPr>
                <a:t>Large Content 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>
                  <a:latin typeface="Comic Sans MS" pitchFamily="66" charset="0"/>
                </a:rPr>
                <a:t>Distributor 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>
                  <a:latin typeface="Comic Sans MS" pitchFamily="66" charset="0"/>
                </a:rPr>
                <a:t>(e.g., Akamai</a:t>
              </a:r>
              <a:r>
                <a:rPr lang="en-US" sz="1600">
                  <a:latin typeface="Comic Sans MS" pitchFamily="66" charset="0"/>
                </a:rPr>
                <a:t>)</a:t>
              </a:r>
            </a:p>
          </p:txBody>
        </p:sp>
      </p:grpSp>
      <p:grpSp>
        <p:nvGrpSpPr>
          <p:cNvPr id="4" name="Group 72"/>
          <p:cNvGrpSpPr>
            <a:grpSpLocks/>
          </p:cNvGrpSpPr>
          <p:nvPr/>
        </p:nvGrpSpPr>
        <p:grpSpPr bwMode="auto">
          <a:xfrm>
            <a:off x="3170238" y="3498850"/>
            <a:ext cx="3571875" cy="1909763"/>
            <a:chOff x="1997" y="1980"/>
            <a:chExt cx="2250" cy="1203"/>
          </a:xfrm>
        </p:grpSpPr>
        <p:grpSp>
          <p:nvGrpSpPr>
            <p:cNvPr id="5" name="Group 33"/>
            <p:cNvGrpSpPr>
              <a:grpSpLocks/>
            </p:cNvGrpSpPr>
            <p:nvPr/>
          </p:nvGrpSpPr>
          <p:grpSpPr bwMode="auto">
            <a:xfrm>
              <a:off x="2250" y="1980"/>
              <a:ext cx="374" cy="277"/>
              <a:chOff x="4895" y="3523"/>
              <a:chExt cx="374" cy="277"/>
            </a:xfrm>
          </p:grpSpPr>
          <p:sp>
            <p:nvSpPr>
              <p:cNvPr id="68639" name="Rectangle 31"/>
              <p:cNvSpPr>
                <a:spLocks noChangeArrowheads="1"/>
              </p:cNvSpPr>
              <p:nvPr/>
            </p:nvSpPr>
            <p:spPr bwMode="auto">
              <a:xfrm>
                <a:off x="4930" y="3523"/>
                <a:ext cx="299" cy="27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40" name="Text Box 32"/>
              <p:cNvSpPr txBox="1">
                <a:spLocks noChangeArrowheads="1"/>
              </p:cNvSpPr>
              <p:nvPr/>
            </p:nvSpPr>
            <p:spPr bwMode="auto">
              <a:xfrm>
                <a:off x="4895" y="3529"/>
                <a:ext cx="37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bg1"/>
                    </a:solidFill>
                    <a:latin typeface="Comic Sans MS" pitchFamily="66" charset="0"/>
                  </a:rPr>
                  <a:t>IXP</a:t>
                </a:r>
              </a:p>
            </p:txBody>
          </p:sp>
        </p:grpSp>
        <p:grpSp>
          <p:nvGrpSpPr>
            <p:cNvPr id="7" name="Group 34"/>
            <p:cNvGrpSpPr>
              <a:grpSpLocks/>
            </p:cNvGrpSpPr>
            <p:nvPr/>
          </p:nvGrpSpPr>
          <p:grpSpPr bwMode="auto">
            <a:xfrm>
              <a:off x="3852" y="1987"/>
              <a:ext cx="374" cy="277"/>
              <a:chOff x="4895" y="3523"/>
              <a:chExt cx="374" cy="277"/>
            </a:xfrm>
          </p:grpSpPr>
          <p:sp>
            <p:nvSpPr>
              <p:cNvPr id="68643" name="Rectangle 35"/>
              <p:cNvSpPr>
                <a:spLocks noChangeArrowheads="1"/>
              </p:cNvSpPr>
              <p:nvPr/>
            </p:nvSpPr>
            <p:spPr bwMode="auto">
              <a:xfrm>
                <a:off x="4930" y="3523"/>
                <a:ext cx="299" cy="27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44" name="Text Box 36"/>
              <p:cNvSpPr txBox="1">
                <a:spLocks noChangeArrowheads="1"/>
              </p:cNvSpPr>
              <p:nvPr/>
            </p:nvSpPr>
            <p:spPr bwMode="auto">
              <a:xfrm>
                <a:off x="4895" y="3529"/>
                <a:ext cx="37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bg1"/>
                    </a:solidFill>
                    <a:latin typeface="Comic Sans MS" pitchFamily="66" charset="0"/>
                  </a:rPr>
                  <a:t>IXP</a:t>
                </a:r>
              </a:p>
            </p:txBody>
          </p:sp>
        </p:grpSp>
        <p:sp>
          <p:nvSpPr>
            <p:cNvPr id="68670" name="Line 62"/>
            <p:cNvSpPr>
              <a:spLocks noChangeShapeType="1"/>
            </p:cNvSpPr>
            <p:nvPr/>
          </p:nvSpPr>
          <p:spPr bwMode="auto">
            <a:xfrm flipH="1">
              <a:off x="1997" y="2252"/>
              <a:ext cx="419" cy="23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73" name="Line 65"/>
            <p:cNvSpPr>
              <a:spLocks noChangeShapeType="1"/>
            </p:cNvSpPr>
            <p:nvPr/>
          </p:nvSpPr>
          <p:spPr bwMode="auto">
            <a:xfrm>
              <a:off x="2386" y="2267"/>
              <a:ext cx="8" cy="8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74" name="Line 66"/>
            <p:cNvSpPr>
              <a:spLocks noChangeShapeType="1"/>
            </p:cNvSpPr>
            <p:nvPr/>
          </p:nvSpPr>
          <p:spPr bwMode="auto">
            <a:xfrm>
              <a:off x="2400" y="2266"/>
              <a:ext cx="1272" cy="9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75" name="Line 67"/>
            <p:cNvSpPr>
              <a:spLocks noChangeShapeType="1"/>
            </p:cNvSpPr>
            <p:nvPr/>
          </p:nvSpPr>
          <p:spPr bwMode="auto">
            <a:xfrm>
              <a:off x="2422" y="2280"/>
              <a:ext cx="1818" cy="3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76" name="Line 68"/>
            <p:cNvSpPr>
              <a:spLocks noChangeShapeType="1"/>
            </p:cNvSpPr>
            <p:nvPr/>
          </p:nvSpPr>
          <p:spPr bwMode="auto">
            <a:xfrm flipH="1" flipV="1">
              <a:off x="4045" y="2256"/>
              <a:ext cx="202" cy="3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77" name="Line 69"/>
            <p:cNvSpPr>
              <a:spLocks noChangeShapeType="1"/>
            </p:cNvSpPr>
            <p:nvPr/>
          </p:nvSpPr>
          <p:spPr bwMode="auto">
            <a:xfrm flipV="1">
              <a:off x="3656" y="2270"/>
              <a:ext cx="404" cy="9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78" name="Line 70"/>
            <p:cNvSpPr>
              <a:spLocks noChangeShapeType="1"/>
            </p:cNvSpPr>
            <p:nvPr/>
          </p:nvSpPr>
          <p:spPr bwMode="auto">
            <a:xfrm flipV="1">
              <a:off x="2407" y="2262"/>
              <a:ext cx="1638" cy="8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79" name="Line 71"/>
            <p:cNvSpPr>
              <a:spLocks noChangeShapeType="1"/>
            </p:cNvSpPr>
            <p:nvPr/>
          </p:nvSpPr>
          <p:spPr bwMode="auto">
            <a:xfrm flipV="1">
              <a:off x="2010" y="2284"/>
              <a:ext cx="2035" cy="2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15" name="Oval 34"/>
          <p:cNvSpPr>
            <a:spLocks noChangeArrowheads="1"/>
          </p:cNvSpPr>
          <p:nvPr/>
        </p:nvSpPr>
        <p:spPr bwMode="auto">
          <a:xfrm>
            <a:off x="4249738" y="4075113"/>
            <a:ext cx="1863725" cy="7905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grpSp>
        <p:nvGrpSpPr>
          <p:cNvPr id="8" name="Group 73"/>
          <p:cNvGrpSpPr>
            <a:grpSpLocks/>
          </p:cNvGrpSpPr>
          <p:nvPr/>
        </p:nvGrpSpPr>
        <p:grpSpPr bwMode="auto">
          <a:xfrm>
            <a:off x="2997200" y="4311650"/>
            <a:ext cx="4378325" cy="1438275"/>
            <a:chOff x="1767" y="874"/>
            <a:chExt cx="2758" cy="906"/>
          </a:xfrm>
        </p:grpSpPr>
        <p:sp>
          <p:nvSpPr>
            <p:cNvPr id="68654" name="Line 46"/>
            <p:cNvSpPr>
              <a:spLocks noChangeShapeType="1"/>
            </p:cNvSpPr>
            <p:nvPr/>
          </p:nvSpPr>
          <p:spPr bwMode="auto">
            <a:xfrm flipV="1">
              <a:off x="2919" y="1229"/>
              <a:ext cx="1331" cy="3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18" name="Oval 23"/>
            <p:cNvSpPr>
              <a:spLocks noChangeArrowheads="1"/>
            </p:cNvSpPr>
            <p:nvPr/>
          </p:nvSpPr>
          <p:spPr bwMode="auto">
            <a:xfrm>
              <a:off x="3580" y="1482"/>
              <a:ext cx="87" cy="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19" name="Oval 36"/>
            <p:cNvSpPr>
              <a:spLocks noChangeArrowheads="1"/>
            </p:cNvSpPr>
            <p:nvPr/>
          </p:nvSpPr>
          <p:spPr bwMode="auto">
            <a:xfrm>
              <a:off x="3277" y="1186"/>
              <a:ext cx="88" cy="9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0" name="Oval 37"/>
            <p:cNvSpPr>
              <a:spLocks noChangeArrowheads="1"/>
            </p:cNvSpPr>
            <p:nvPr/>
          </p:nvSpPr>
          <p:spPr bwMode="auto">
            <a:xfrm>
              <a:off x="2959" y="1186"/>
              <a:ext cx="87" cy="9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1" name="Oval 38"/>
            <p:cNvSpPr>
              <a:spLocks noChangeArrowheads="1"/>
            </p:cNvSpPr>
            <p:nvPr/>
          </p:nvSpPr>
          <p:spPr bwMode="auto">
            <a:xfrm>
              <a:off x="2668" y="1490"/>
              <a:ext cx="87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2" name="Oval 39"/>
            <p:cNvSpPr>
              <a:spLocks noChangeArrowheads="1"/>
            </p:cNvSpPr>
            <p:nvPr/>
          </p:nvSpPr>
          <p:spPr bwMode="auto">
            <a:xfrm>
              <a:off x="2991" y="1690"/>
              <a:ext cx="87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3" name="Oval 40"/>
            <p:cNvSpPr>
              <a:spLocks noChangeArrowheads="1"/>
            </p:cNvSpPr>
            <p:nvPr/>
          </p:nvSpPr>
          <p:spPr bwMode="auto">
            <a:xfrm>
              <a:off x="3327" y="1682"/>
              <a:ext cx="87" cy="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4" name="Line 41"/>
            <p:cNvSpPr>
              <a:spLocks noChangeShapeType="1"/>
            </p:cNvSpPr>
            <p:nvPr/>
          </p:nvSpPr>
          <p:spPr bwMode="auto">
            <a:xfrm flipV="1">
              <a:off x="3080" y="1726"/>
              <a:ext cx="249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25" name="Line 42"/>
            <p:cNvSpPr>
              <a:spLocks noChangeShapeType="1"/>
            </p:cNvSpPr>
            <p:nvPr/>
          </p:nvSpPr>
          <p:spPr bwMode="auto">
            <a:xfrm>
              <a:off x="3348" y="1258"/>
              <a:ext cx="241" cy="2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26" name="Line 43"/>
            <p:cNvSpPr>
              <a:spLocks noChangeShapeType="1"/>
            </p:cNvSpPr>
            <p:nvPr/>
          </p:nvSpPr>
          <p:spPr bwMode="auto">
            <a:xfrm flipV="1">
              <a:off x="2732" y="1278"/>
              <a:ext cx="257" cy="2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49" name="Oval 23"/>
            <p:cNvSpPr>
              <a:spLocks noChangeArrowheads="1"/>
            </p:cNvSpPr>
            <p:nvPr/>
          </p:nvSpPr>
          <p:spPr bwMode="auto">
            <a:xfrm>
              <a:off x="3422" y="1546"/>
              <a:ext cx="87" cy="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51" name="Oval 39"/>
            <p:cNvSpPr>
              <a:spLocks noChangeArrowheads="1"/>
            </p:cNvSpPr>
            <p:nvPr/>
          </p:nvSpPr>
          <p:spPr bwMode="auto">
            <a:xfrm>
              <a:off x="2882" y="1544"/>
              <a:ext cx="87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" name="Group 56"/>
            <p:cNvGrpSpPr>
              <a:grpSpLocks/>
            </p:cNvGrpSpPr>
            <p:nvPr/>
          </p:nvGrpSpPr>
          <p:grpSpPr bwMode="auto">
            <a:xfrm>
              <a:off x="3672" y="874"/>
              <a:ext cx="533" cy="100"/>
              <a:chOff x="3807" y="2497"/>
              <a:chExt cx="533" cy="100"/>
            </a:xfrm>
          </p:grpSpPr>
          <p:sp>
            <p:nvSpPr>
              <p:cNvPr id="68652" name="Line 44"/>
              <p:cNvSpPr>
                <a:spLocks noChangeShapeType="1"/>
              </p:cNvSpPr>
              <p:nvPr/>
            </p:nvSpPr>
            <p:spPr bwMode="auto">
              <a:xfrm>
                <a:off x="3862" y="2547"/>
                <a:ext cx="4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35" name="Oval 38"/>
              <p:cNvSpPr>
                <a:spLocks noChangeArrowheads="1"/>
              </p:cNvSpPr>
              <p:nvPr/>
            </p:nvSpPr>
            <p:spPr bwMode="auto">
              <a:xfrm>
                <a:off x="4253" y="2497"/>
                <a:ext cx="87" cy="90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46" name="Oval 36"/>
              <p:cNvSpPr>
                <a:spLocks noChangeArrowheads="1"/>
              </p:cNvSpPr>
              <p:nvPr/>
            </p:nvSpPr>
            <p:spPr bwMode="auto">
              <a:xfrm>
                <a:off x="3807" y="2507"/>
                <a:ext cx="88" cy="9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" name="Group 55"/>
            <p:cNvGrpSpPr>
              <a:grpSpLocks/>
            </p:cNvGrpSpPr>
            <p:nvPr/>
          </p:nvGrpSpPr>
          <p:grpSpPr bwMode="auto">
            <a:xfrm>
              <a:off x="1948" y="880"/>
              <a:ext cx="666" cy="95"/>
              <a:chOff x="2083" y="2503"/>
              <a:chExt cx="666" cy="95"/>
            </a:xfrm>
          </p:grpSpPr>
          <p:sp>
            <p:nvSpPr>
              <p:cNvPr id="68657" name="Line 49"/>
              <p:cNvSpPr>
                <a:spLocks noChangeShapeType="1"/>
              </p:cNvSpPr>
              <p:nvPr/>
            </p:nvSpPr>
            <p:spPr bwMode="auto">
              <a:xfrm flipH="1">
                <a:off x="2120" y="2550"/>
                <a:ext cx="5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47" name="Oval 36"/>
              <p:cNvSpPr>
                <a:spLocks noChangeArrowheads="1"/>
              </p:cNvSpPr>
              <p:nvPr/>
            </p:nvSpPr>
            <p:spPr bwMode="auto">
              <a:xfrm>
                <a:off x="2661" y="2508"/>
                <a:ext cx="88" cy="9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55" name="Oval 39"/>
              <p:cNvSpPr>
                <a:spLocks noChangeArrowheads="1"/>
              </p:cNvSpPr>
              <p:nvPr/>
            </p:nvSpPr>
            <p:spPr bwMode="auto">
              <a:xfrm>
                <a:off x="2083" y="2503"/>
                <a:ext cx="87" cy="90"/>
              </a:xfrm>
              <a:prstGeom prst="ellipse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8661" name="Line 53"/>
            <p:cNvSpPr>
              <a:spLocks noChangeShapeType="1"/>
            </p:cNvSpPr>
            <p:nvPr/>
          </p:nvSpPr>
          <p:spPr bwMode="auto">
            <a:xfrm>
              <a:off x="1995" y="1234"/>
              <a:ext cx="1461" cy="3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60" name="Line 52"/>
            <p:cNvSpPr>
              <a:spLocks noChangeShapeType="1"/>
            </p:cNvSpPr>
            <p:nvPr/>
          </p:nvSpPr>
          <p:spPr bwMode="auto">
            <a:xfrm flipH="1">
              <a:off x="4408" y="1335"/>
              <a:ext cx="82" cy="2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59" name="Line 51"/>
            <p:cNvSpPr>
              <a:spLocks noChangeShapeType="1"/>
            </p:cNvSpPr>
            <p:nvPr/>
          </p:nvSpPr>
          <p:spPr bwMode="auto">
            <a:xfrm>
              <a:off x="1820" y="1344"/>
              <a:ext cx="209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636" name="Oval 38"/>
            <p:cNvSpPr>
              <a:spLocks noChangeArrowheads="1"/>
            </p:cNvSpPr>
            <p:nvPr/>
          </p:nvSpPr>
          <p:spPr bwMode="auto">
            <a:xfrm>
              <a:off x="4438" y="1286"/>
              <a:ext cx="87" cy="9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38" name="Oval 38"/>
            <p:cNvSpPr>
              <a:spLocks noChangeArrowheads="1"/>
            </p:cNvSpPr>
            <p:nvPr/>
          </p:nvSpPr>
          <p:spPr bwMode="auto">
            <a:xfrm>
              <a:off x="4171" y="1201"/>
              <a:ext cx="87" cy="9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8" name="Oval 23"/>
            <p:cNvSpPr>
              <a:spLocks noChangeArrowheads="1"/>
            </p:cNvSpPr>
            <p:nvPr/>
          </p:nvSpPr>
          <p:spPr bwMode="auto">
            <a:xfrm>
              <a:off x="4379" y="1518"/>
              <a:ext cx="87" cy="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50" name="Oval 39"/>
            <p:cNvSpPr>
              <a:spLocks noChangeArrowheads="1"/>
            </p:cNvSpPr>
            <p:nvPr/>
          </p:nvSpPr>
          <p:spPr bwMode="auto">
            <a:xfrm>
              <a:off x="1979" y="1546"/>
              <a:ext cx="87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" name="Group 57"/>
            <p:cNvGrpSpPr>
              <a:grpSpLocks/>
            </p:cNvGrpSpPr>
            <p:nvPr/>
          </p:nvGrpSpPr>
          <p:grpSpPr bwMode="auto">
            <a:xfrm>
              <a:off x="2037" y="1012"/>
              <a:ext cx="2075" cy="101"/>
              <a:chOff x="2172" y="2635"/>
              <a:chExt cx="2075" cy="101"/>
            </a:xfrm>
          </p:grpSpPr>
          <p:sp>
            <p:nvSpPr>
              <p:cNvPr id="68653" name="Line 45"/>
              <p:cNvSpPr>
                <a:spLocks noChangeShapeType="1"/>
              </p:cNvSpPr>
              <p:nvPr/>
            </p:nvSpPr>
            <p:spPr bwMode="auto">
              <a:xfrm flipV="1">
                <a:off x="2216" y="2690"/>
                <a:ext cx="198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637" name="Oval 38"/>
              <p:cNvSpPr>
                <a:spLocks noChangeArrowheads="1"/>
              </p:cNvSpPr>
              <p:nvPr/>
            </p:nvSpPr>
            <p:spPr bwMode="auto">
              <a:xfrm>
                <a:off x="4160" y="2646"/>
                <a:ext cx="87" cy="90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656" name="Oval 39"/>
              <p:cNvSpPr>
                <a:spLocks noChangeArrowheads="1"/>
              </p:cNvSpPr>
              <p:nvPr/>
            </p:nvSpPr>
            <p:spPr bwMode="auto">
              <a:xfrm>
                <a:off x="2172" y="2635"/>
                <a:ext cx="87" cy="90"/>
              </a:xfrm>
              <a:prstGeom prst="ellipse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8658" name="Oval 39"/>
            <p:cNvSpPr>
              <a:spLocks noChangeArrowheads="1"/>
            </p:cNvSpPr>
            <p:nvPr/>
          </p:nvSpPr>
          <p:spPr bwMode="auto">
            <a:xfrm>
              <a:off x="1767" y="1291"/>
              <a:ext cx="87" cy="90"/>
            </a:xfrm>
            <a:prstGeom prst="ellipse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62" name="Oval 23"/>
            <p:cNvSpPr>
              <a:spLocks noChangeArrowheads="1"/>
            </p:cNvSpPr>
            <p:nvPr/>
          </p:nvSpPr>
          <p:spPr bwMode="auto">
            <a:xfrm>
              <a:off x="1958" y="1174"/>
              <a:ext cx="87" cy="90"/>
            </a:xfrm>
            <a:prstGeom prst="ellipse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8627" name="Text Box 47"/>
          <p:cNvSpPr txBox="1">
            <a:spLocks noChangeArrowheads="1"/>
          </p:cNvSpPr>
          <p:nvPr/>
        </p:nvSpPr>
        <p:spPr bwMode="auto">
          <a:xfrm>
            <a:off x="0" y="4154488"/>
            <a:ext cx="20351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latin typeface="Comic Sans MS" pitchFamily="66" charset="0"/>
              </a:rPr>
              <a:t>Tier-1 ISPs &amp;</a:t>
            </a:r>
          </a:p>
          <a:p>
            <a:pPr algn="ctr"/>
            <a:r>
              <a:rPr lang="en-US" sz="1800">
                <a:latin typeface="Comic Sans MS" pitchFamily="66" charset="0"/>
              </a:rPr>
              <a:t>Content Distributors, interconnect (peer) privately </a:t>
            </a:r>
          </a:p>
        </p:txBody>
      </p:sp>
      <p:sp>
        <p:nvSpPr>
          <p:cNvPr id="68682" name="Text Box 47"/>
          <p:cNvSpPr txBox="1">
            <a:spLocks noChangeArrowheads="1"/>
          </p:cNvSpPr>
          <p:nvPr/>
        </p:nvSpPr>
        <p:spPr bwMode="auto">
          <a:xfrm>
            <a:off x="0" y="5538788"/>
            <a:ext cx="20351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latin typeface="Comic Sans MS" pitchFamily="66" charset="0"/>
              </a:rPr>
              <a:t>… or at Internet Exchange Points IXPs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8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8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Oval 2"/>
          <p:cNvSpPr>
            <a:spLocks noChangeArrowheads="1"/>
          </p:cNvSpPr>
          <p:nvPr/>
        </p:nvSpPr>
        <p:spPr bwMode="auto">
          <a:xfrm>
            <a:off x="3900488" y="3178175"/>
            <a:ext cx="1031875" cy="631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Tier 2</a:t>
            </a:r>
          </a:p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ISP</a:t>
            </a:r>
          </a:p>
        </p:txBody>
      </p:sp>
      <p:sp>
        <p:nvSpPr>
          <p:cNvPr id="1914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114300"/>
            <a:ext cx="8096250" cy="1143000"/>
          </a:xfrm>
        </p:spPr>
        <p:txBody>
          <a:bodyPr/>
          <a:lstStyle/>
          <a:p>
            <a:r>
              <a:rPr lang="en-US" sz="3200" smtClean="0">
                <a:solidFill>
                  <a:srgbClr val="000099"/>
                </a:solidFill>
              </a:rPr>
              <a:t>Internet structure: network of networks</a:t>
            </a:r>
            <a:endParaRPr lang="en-US" smtClean="0">
              <a:solidFill>
                <a:srgbClr val="000099"/>
              </a:solidFill>
            </a:endParaRPr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691438" y="6572250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4000EB3D-C6C5-41DD-88E0-9A7FB8D6E3F8}" type="slidenum">
              <a:rPr lang="en-US" sz="1200">
                <a:latin typeface="Arial" charset="0"/>
              </a:rPr>
              <a:pPr algn="r"/>
              <a:t>12</a:t>
            </a:fld>
            <a:endParaRPr lang="en-US" sz="1200">
              <a:latin typeface="Arial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200150" y="3333750"/>
            <a:ext cx="6500813" cy="2608263"/>
            <a:chOff x="1166" y="2204"/>
            <a:chExt cx="4095" cy="1643"/>
          </a:xfrm>
        </p:grpSpPr>
        <p:sp>
          <p:nvSpPr>
            <p:cNvPr id="191494" name="Oval 33"/>
            <p:cNvSpPr>
              <a:spLocks noChangeArrowheads="1"/>
            </p:cNvSpPr>
            <p:nvPr/>
          </p:nvSpPr>
          <p:spPr bwMode="auto">
            <a:xfrm>
              <a:off x="2016" y="3349"/>
              <a:ext cx="1174" cy="49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808080"/>
                  </a:solidFill>
                  <a:latin typeface="Comic Sans MS" pitchFamily="66" charset="0"/>
                </a:rPr>
                <a:t>Tier 1 ISP</a:t>
              </a:r>
              <a:endParaRPr lang="en-US">
                <a:solidFill>
                  <a:srgbClr val="808080"/>
                </a:solidFill>
              </a:endParaRPr>
            </a:p>
          </p:txBody>
        </p:sp>
        <p:sp>
          <p:nvSpPr>
            <p:cNvPr id="191495" name="Oval 35"/>
            <p:cNvSpPr>
              <a:spLocks noChangeArrowheads="1"/>
            </p:cNvSpPr>
            <p:nvPr/>
          </p:nvSpPr>
          <p:spPr bwMode="auto">
            <a:xfrm>
              <a:off x="3508" y="3325"/>
              <a:ext cx="1174" cy="49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808080"/>
                  </a:solidFill>
                  <a:latin typeface="Comic Sans MS" pitchFamily="66" charset="0"/>
                </a:rPr>
                <a:t>Tier 1 ISP</a:t>
              </a:r>
              <a:endParaRPr lang="en-US">
                <a:solidFill>
                  <a:srgbClr val="808080"/>
                </a:solidFill>
              </a:endParaRP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4204" y="2609"/>
              <a:ext cx="1057" cy="572"/>
              <a:chOff x="4204" y="2385"/>
              <a:chExt cx="1057" cy="572"/>
            </a:xfrm>
          </p:grpSpPr>
          <p:sp>
            <p:nvSpPr>
              <p:cNvPr id="191497" name="Oval 9"/>
              <p:cNvSpPr>
                <a:spLocks noChangeArrowheads="1"/>
              </p:cNvSpPr>
              <p:nvPr/>
            </p:nvSpPr>
            <p:spPr bwMode="auto">
              <a:xfrm>
                <a:off x="4204" y="2385"/>
                <a:ext cx="1057" cy="572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1498" name="Text Box 10"/>
              <p:cNvSpPr txBox="1">
                <a:spLocks noChangeArrowheads="1"/>
              </p:cNvSpPr>
              <p:nvPr/>
            </p:nvSpPr>
            <p:spPr bwMode="auto">
              <a:xfrm>
                <a:off x="4298" y="2476"/>
                <a:ext cx="886" cy="4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5000"/>
                  </a:lnSpc>
                </a:pPr>
                <a:r>
                  <a:rPr lang="en-US" sz="1400">
                    <a:solidFill>
                      <a:srgbClr val="808080"/>
                    </a:solidFill>
                    <a:latin typeface="Comic Sans MS" pitchFamily="66" charset="0"/>
                  </a:rPr>
                  <a:t>Large Content 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sz="1400">
                    <a:solidFill>
                      <a:srgbClr val="808080"/>
                    </a:solidFill>
                    <a:latin typeface="Comic Sans MS" pitchFamily="66" charset="0"/>
                  </a:rPr>
                  <a:t>Distributor 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sz="1400">
                    <a:solidFill>
                      <a:srgbClr val="808080"/>
                    </a:solidFill>
                    <a:latin typeface="Comic Sans MS" pitchFamily="66" charset="0"/>
                  </a:rPr>
                  <a:t>(e.g., Google</a:t>
                </a:r>
                <a:r>
                  <a:rPr lang="en-US" sz="1600">
                    <a:solidFill>
                      <a:srgbClr val="808080"/>
                    </a:solidFill>
                    <a:latin typeface="Comic Sans MS" pitchFamily="66" charset="0"/>
                  </a:rPr>
                  <a:t>)</a:t>
                </a:r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1166" y="2652"/>
              <a:ext cx="1057" cy="572"/>
              <a:chOff x="1166" y="2428"/>
              <a:chExt cx="1057" cy="572"/>
            </a:xfrm>
          </p:grpSpPr>
          <p:sp>
            <p:nvSpPr>
              <p:cNvPr id="191500" name="Oval 12"/>
              <p:cNvSpPr>
                <a:spLocks noChangeArrowheads="1"/>
              </p:cNvSpPr>
              <p:nvPr/>
            </p:nvSpPr>
            <p:spPr bwMode="auto">
              <a:xfrm>
                <a:off x="1166" y="2428"/>
                <a:ext cx="1057" cy="572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1501" name="Text Box 13"/>
              <p:cNvSpPr txBox="1">
                <a:spLocks noChangeArrowheads="1"/>
              </p:cNvSpPr>
              <p:nvPr/>
            </p:nvSpPr>
            <p:spPr bwMode="auto">
              <a:xfrm>
                <a:off x="1244" y="2518"/>
                <a:ext cx="886" cy="4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5000"/>
                  </a:lnSpc>
                </a:pPr>
                <a:r>
                  <a:rPr lang="en-US" sz="1400">
                    <a:solidFill>
                      <a:srgbClr val="808080"/>
                    </a:solidFill>
                    <a:latin typeface="Comic Sans MS" pitchFamily="66" charset="0"/>
                  </a:rPr>
                  <a:t>Large Content 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sz="1400">
                    <a:solidFill>
                      <a:srgbClr val="808080"/>
                    </a:solidFill>
                    <a:latin typeface="Comic Sans MS" pitchFamily="66" charset="0"/>
                  </a:rPr>
                  <a:t>Distributor </a:t>
                </a:r>
              </a:p>
              <a:p>
                <a:pPr algn="ctr">
                  <a:lnSpc>
                    <a:spcPct val="85000"/>
                  </a:lnSpc>
                </a:pPr>
                <a:r>
                  <a:rPr lang="en-US" sz="1400">
                    <a:solidFill>
                      <a:srgbClr val="808080"/>
                    </a:solidFill>
                    <a:latin typeface="Comic Sans MS" pitchFamily="66" charset="0"/>
                  </a:rPr>
                  <a:t>(e.g., Akamai</a:t>
                </a:r>
                <a:r>
                  <a:rPr lang="en-US" sz="1600">
                    <a:solidFill>
                      <a:srgbClr val="808080"/>
                    </a:solidFill>
                    <a:latin typeface="Comic Sans MS" pitchFamily="66" charset="0"/>
                  </a:rPr>
                  <a:t>)</a:t>
                </a: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1997" y="2204"/>
              <a:ext cx="2250" cy="1203"/>
              <a:chOff x="1997" y="1980"/>
              <a:chExt cx="2250" cy="1203"/>
            </a:xfrm>
          </p:grpSpPr>
          <p:grpSp>
            <p:nvGrpSpPr>
              <p:cNvPr id="7" name="Group 15"/>
              <p:cNvGrpSpPr>
                <a:grpSpLocks/>
              </p:cNvGrpSpPr>
              <p:nvPr/>
            </p:nvGrpSpPr>
            <p:grpSpPr bwMode="auto">
              <a:xfrm>
                <a:off x="2250" y="1980"/>
                <a:ext cx="374" cy="277"/>
                <a:chOff x="4895" y="3523"/>
                <a:chExt cx="374" cy="277"/>
              </a:xfrm>
            </p:grpSpPr>
            <p:sp>
              <p:nvSpPr>
                <p:cNvPr id="191504" name="Rectangle 16"/>
                <p:cNvSpPr>
                  <a:spLocks noChangeArrowheads="1"/>
                </p:cNvSpPr>
                <p:nvPr/>
              </p:nvSpPr>
              <p:spPr bwMode="auto">
                <a:xfrm>
                  <a:off x="4930" y="3523"/>
                  <a:ext cx="299" cy="277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chemeClr val="folHlink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150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4895" y="3529"/>
                  <a:ext cx="374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800">
                      <a:solidFill>
                        <a:srgbClr val="808080"/>
                      </a:solidFill>
                      <a:latin typeface="Comic Sans MS" pitchFamily="66" charset="0"/>
                    </a:rPr>
                    <a:t>IXP</a:t>
                  </a:r>
                </a:p>
              </p:txBody>
            </p:sp>
          </p:grp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3852" y="1987"/>
                <a:ext cx="374" cy="277"/>
                <a:chOff x="4895" y="3523"/>
                <a:chExt cx="374" cy="277"/>
              </a:xfrm>
            </p:grpSpPr>
            <p:sp>
              <p:nvSpPr>
                <p:cNvPr id="191507" name="Rectangle 19"/>
                <p:cNvSpPr>
                  <a:spLocks noChangeArrowheads="1"/>
                </p:cNvSpPr>
                <p:nvPr/>
              </p:nvSpPr>
              <p:spPr bwMode="auto">
                <a:xfrm>
                  <a:off x="4930" y="3523"/>
                  <a:ext cx="299" cy="277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150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895" y="3529"/>
                  <a:ext cx="374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800">
                      <a:solidFill>
                        <a:srgbClr val="808080"/>
                      </a:solidFill>
                      <a:latin typeface="Comic Sans MS" pitchFamily="66" charset="0"/>
                    </a:rPr>
                    <a:t>IXP</a:t>
                  </a:r>
                </a:p>
              </p:txBody>
            </p:sp>
          </p:grpSp>
          <p:sp>
            <p:nvSpPr>
              <p:cNvPr id="191509" name="Line 21"/>
              <p:cNvSpPr>
                <a:spLocks noChangeShapeType="1"/>
              </p:cNvSpPr>
              <p:nvPr/>
            </p:nvSpPr>
            <p:spPr bwMode="auto">
              <a:xfrm flipH="1">
                <a:off x="1997" y="2252"/>
                <a:ext cx="419" cy="23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10" name="Line 22"/>
              <p:cNvSpPr>
                <a:spLocks noChangeShapeType="1"/>
              </p:cNvSpPr>
              <p:nvPr/>
            </p:nvSpPr>
            <p:spPr bwMode="auto">
              <a:xfrm>
                <a:off x="2386" y="2267"/>
                <a:ext cx="8" cy="875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11" name="Line 23"/>
              <p:cNvSpPr>
                <a:spLocks noChangeShapeType="1"/>
              </p:cNvSpPr>
              <p:nvPr/>
            </p:nvSpPr>
            <p:spPr bwMode="auto">
              <a:xfrm>
                <a:off x="2400" y="2266"/>
                <a:ext cx="1272" cy="905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12" name="Line 24"/>
              <p:cNvSpPr>
                <a:spLocks noChangeShapeType="1"/>
              </p:cNvSpPr>
              <p:nvPr/>
            </p:nvSpPr>
            <p:spPr bwMode="auto">
              <a:xfrm>
                <a:off x="2422" y="2280"/>
                <a:ext cx="1818" cy="329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13" name="Line 25"/>
              <p:cNvSpPr>
                <a:spLocks noChangeShapeType="1"/>
              </p:cNvSpPr>
              <p:nvPr/>
            </p:nvSpPr>
            <p:spPr bwMode="auto">
              <a:xfrm flipH="1" flipV="1">
                <a:off x="4045" y="2256"/>
                <a:ext cx="202" cy="35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14" name="Line 26"/>
              <p:cNvSpPr>
                <a:spLocks noChangeShapeType="1"/>
              </p:cNvSpPr>
              <p:nvPr/>
            </p:nvSpPr>
            <p:spPr bwMode="auto">
              <a:xfrm flipV="1">
                <a:off x="3656" y="2270"/>
                <a:ext cx="404" cy="913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15" name="Line 27"/>
              <p:cNvSpPr>
                <a:spLocks noChangeShapeType="1"/>
              </p:cNvSpPr>
              <p:nvPr/>
            </p:nvSpPr>
            <p:spPr bwMode="auto">
              <a:xfrm flipV="1">
                <a:off x="2407" y="2262"/>
                <a:ext cx="1638" cy="86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16" name="Line 28"/>
              <p:cNvSpPr>
                <a:spLocks noChangeShapeType="1"/>
              </p:cNvSpPr>
              <p:nvPr/>
            </p:nvSpPr>
            <p:spPr bwMode="auto">
              <a:xfrm flipV="1">
                <a:off x="2010" y="2284"/>
                <a:ext cx="2035" cy="20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1517" name="Oval 34"/>
            <p:cNvSpPr>
              <a:spLocks noChangeArrowheads="1"/>
            </p:cNvSpPr>
            <p:nvPr/>
          </p:nvSpPr>
          <p:spPr bwMode="auto">
            <a:xfrm>
              <a:off x="2677" y="2567"/>
              <a:ext cx="1174" cy="49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808080"/>
                  </a:solidFill>
                  <a:latin typeface="Comic Sans MS" pitchFamily="66" charset="0"/>
                </a:rPr>
                <a:t>Tier 1 ISP</a:t>
              </a:r>
              <a:endParaRPr lang="en-US">
                <a:solidFill>
                  <a:srgbClr val="808080"/>
                </a:solidFill>
              </a:endParaRPr>
            </a:p>
          </p:txBody>
        </p:sp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888" y="2716"/>
              <a:ext cx="2758" cy="906"/>
              <a:chOff x="1767" y="874"/>
              <a:chExt cx="2758" cy="906"/>
            </a:xfrm>
          </p:grpSpPr>
          <p:sp>
            <p:nvSpPr>
              <p:cNvPr id="191519" name="Line 31"/>
              <p:cNvSpPr>
                <a:spLocks noChangeShapeType="1"/>
              </p:cNvSpPr>
              <p:nvPr/>
            </p:nvSpPr>
            <p:spPr bwMode="auto">
              <a:xfrm flipV="1">
                <a:off x="2919" y="1229"/>
                <a:ext cx="1331" cy="351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20" name="Oval 23"/>
              <p:cNvSpPr>
                <a:spLocks noChangeArrowheads="1"/>
              </p:cNvSpPr>
              <p:nvPr/>
            </p:nvSpPr>
            <p:spPr bwMode="auto">
              <a:xfrm>
                <a:off x="3580" y="1482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21" name="Oval 36"/>
              <p:cNvSpPr>
                <a:spLocks noChangeArrowheads="1"/>
              </p:cNvSpPr>
              <p:nvPr/>
            </p:nvSpPr>
            <p:spPr bwMode="auto">
              <a:xfrm>
                <a:off x="3277" y="1186"/>
                <a:ext cx="88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22" name="Oval 37"/>
              <p:cNvSpPr>
                <a:spLocks noChangeArrowheads="1"/>
              </p:cNvSpPr>
              <p:nvPr/>
            </p:nvSpPr>
            <p:spPr bwMode="auto">
              <a:xfrm>
                <a:off x="2959" y="1186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23" name="Oval 38"/>
              <p:cNvSpPr>
                <a:spLocks noChangeArrowheads="1"/>
              </p:cNvSpPr>
              <p:nvPr/>
            </p:nvSpPr>
            <p:spPr bwMode="auto">
              <a:xfrm>
                <a:off x="2668" y="1490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24" name="Oval 39"/>
              <p:cNvSpPr>
                <a:spLocks noChangeArrowheads="1"/>
              </p:cNvSpPr>
              <p:nvPr/>
            </p:nvSpPr>
            <p:spPr bwMode="auto">
              <a:xfrm>
                <a:off x="2991" y="1690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25" name="Oval 40"/>
              <p:cNvSpPr>
                <a:spLocks noChangeArrowheads="1"/>
              </p:cNvSpPr>
              <p:nvPr/>
            </p:nvSpPr>
            <p:spPr bwMode="auto">
              <a:xfrm>
                <a:off x="3327" y="1682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26" name="Line 41"/>
              <p:cNvSpPr>
                <a:spLocks noChangeShapeType="1"/>
              </p:cNvSpPr>
              <p:nvPr/>
            </p:nvSpPr>
            <p:spPr bwMode="auto">
              <a:xfrm flipV="1">
                <a:off x="3080" y="1726"/>
                <a:ext cx="249" cy="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27" name="Line 42"/>
              <p:cNvSpPr>
                <a:spLocks noChangeShapeType="1"/>
              </p:cNvSpPr>
              <p:nvPr/>
            </p:nvSpPr>
            <p:spPr bwMode="auto">
              <a:xfrm>
                <a:off x="3348" y="1258"/>
                <a:ext cx="241" cy="23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28" name="Line 43"/>
              <p:cNvSpPr>
                <a:spLocks noChangeShapeType="1"/>
              </p:cNvSpPr>
              <p:nvPr/>
            </p:nvSpPr>
            <p:spPr bwMode="auto">
              <a:xfrm flipV="1">
                <a:off x="2732" y="1278"/>
                <a:ext cx="257" cy="22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29" name="Oval 23"/>
              <p:cNvSpPr>
                <a:spLocks noChangeArrowheads="1"/>
              </p:cNvSpPr>
              <p:nvPr/>
            </p:nvSpPr>
            <p:spPr bwMode="auto">
              <a:xfrm>
                <a:off x="3422" y="1546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30" name="Oval 39"/>
              <p:cNvSpPr>
                <a:spLocks noChangeArrowheads="1"/>
              </p:cNvSpPr>
              <p:nvPr/>
            </p:nvSpPr>
            <p:spPr bwMode="auto">
              <a:xfrm>
                <a:off x="2882" y="1544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grpSp>
            <p:nvGrpSpPr>
              <p:cNvPr id="10" name="Group 43"/>
              <p:cNvGrpSpPr>
                <a:grpSpLocks/>
              </p:cNvGrpSpPr>
              <p:nvPr/>
            </p:nvGrpSpPr>
            <p:grpSpPr bwMode="auto">
              <a:xfrm>
                <a:off x="3672" y="874"/>
                <a:ext cx="533" cy="100"/>
                <a:chOff x="3807" y="2497"/>
                <a:chExt cx="533" cy="100"/>
              </a:xfrm>
            </p:grpSpPr>
            <p:sp>
              <p:nvSpPr>
                <p:cNvPr id="191532" name="Line 44"/>
                <p:cNvSpPr>
                  <a:spLocks noChangeShapeType="1"/>
                </p:cNvSpPr>
                <p:nvPr/>
              </p:nvSpPr>
              <p:spPr bwMode="auto">
                <a:xfrm>
                  <a:off x="3862" y="2547"/>
                  <a:ext cx="464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533" name="Oval 38"/>
                <p:cNvSpPr>
                  <a:spLocks noChangeArrowheads="1"/>
                </p:cNvSpPr>
                <p:nvPr/>
              </p:nvSpPr>
              <p:spPr bwMode="auto">
                <a:xfrm>
                  <a:off x="4253" y="2497"/>
                  <a:ext cx="87" cy="9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solidFill>
                      <a:srgbClr val="808080"/>
                    </a:solidFill>
                  </a:endParaRPr>
                </a:p>
              </p:txBody>
            </p:sp>
            <p:sp>
              <p:nvSpPr>
                <p:cNvPr id="191534" name="Oval 36"/>
                <p:cNvSpPr>
                  <a:spLocks noChangeArrowheads="1"/>
                </p:cNvSpPr>
                <p:nvPr/>
              </p:nvSpPr>
              <p:spPr bwMode="auto">
                <a:xfrm>
                  <a:off x="3807" y="2507"/>
                  <a:ext cx="88" cy="9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solidFill>
                      <a:srgbClr val="808080"/>
                    </a:solidFill>
                  </a:endParaRPr>
                </a:p>
              </p:txBody>
            </p:sp>
          </p:grpSp>
          <p:grpSp>
            <p:nvGrpSpPr>
              <p:cNvPr id="11" name="Group 47"/>
              <p:cNvGrpSpPr>
                <a:grpSpLocks/>
              </p:cNvGrpSpPr>
              <p:nvPr/>
            </p:nvGrpSpPr>
            <p:grpSpPr bwMode="auto">
              <a:xfrm>
                <a:off x="1948" y="880"/>
                <a:ext cx="666" cy="95"/>
                <a:chOff x="2083" y="2503"/>
                <a:chExt cx="666" cy="95"/>
              </a:xfrm>
            </p:grpSpPr>
            <p:sp>
              <p:nvSpPr>
                <p:cNvPr id="191536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2120" y="2550"/>
                  <a:ext cx="568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537" name="Oval 36"/>
                <p:cNvSpPr>
                  <a:spLocks noChangeArrowheads="1"/>
                </p:cNvSpPr>
                <p:nvPr/>
              </p:nvSpPr>
              <p:spPr bwMode="auto">
                <a:xfrm>
                  <a:off x="2661" y="2508"/>
                  <a:ext cx="88" cy="9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solidFill>
                      <a:srgbClr val="808080"/>
                    </a:solidFill>
                  </a:endParaRPr>
                </a:p>
              </p:txBody>
            </p:sp>
            <p:sp>
              <p:nvSpPr>
                <p:cNvPr id="191538" name="Oval 39"/>
                <p:cNvSpPr>
                  <a:spLocks noChangeArrowheads="1"/>
                </p:cNvSpPr>
                <p:nvPr/>
              </p:nvSpPr>
              <p:spPr bwMode="auto">
                <a:xfrm>
                  <a:off x="2083" y="2503"/>
                  <a:ext cx="87" cy="9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solidFill>
                      <a:srgbClr val="808080"/>
                    </a:solidFill>
                  </a:endParaRPr>
                </a:p>
              </p:txBody>
            </p:sp>
          </p:grpSp>
          <p:sp>
            <p:nvSpPr>
              <p:cNvPr id="191539" name="Line 51"/>
              <p:cNvSpPr>
                <a:spLocks noChangeShapeType="1"/>
              </p:cNvSpPr>
              <p:nvPr/>
            </p:nvSpPr>
            <p:spPr bwMode="auto">
              <a:xfrm>
                <a:off x="1995" y="1234"/>
                <a:ext cx="1461" cy="349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40" name="Line 52"/>
              <p:cNvSpPr>
                <a:spLocks noChangeShapeType="1"/>
              </p:cNvSpPr>
              <p:nvPr/>
            </p:nvSpPr>
            <p:spPr bwMode="auto">
              <a:xfrm flipH="1">
                <a:off x="4408" y="1335"/>
                <a:ext cx="82" cy="21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41" name="Line 53"/>
              <p:cNvSpPr>
                <a:spLocks noChangeShapeType="1"/>
              </p:cNvSpPr>
              <p:nvPr/>
            </p:nvSpPr>
            <p:spPr bwMode="auto">
              <a:xfrm>
                <a:off x="1820" y="1344"/>
                <a:ext cx="209" cy="24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42" name="Oval 38"/>
              <p:cNvSpPr>
                <a:spLocks noChangeArrowheads="1"/>
              </p:cNvSpPr>
              <p:nvPr/>
            </p:nvSpPr>
            <p:spPr bwMode="auto">
              <a:xfrm>
                <a:off x="4438" y="1286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43" name="Oval 38"/>
              <p:cNvSpPr>
                <a:spLocks noChangeArrowheads="1"/>
              </p:cNvSpPr>
              <p:nvPr/>
            </p:nvSpPr>
            <p:spPr bwMode="auto">
              <a:xfrm>
                <a:off x="4171" y="1201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44" name="Oval 23"/>
              <p:cNvSpPr>
                <a:spLocks noChangeArrowheads="1"/>
              </p:cNvSpPr>
              <p:nvPr/>
            </p:nvSpPr>
            <p:spPr bwMode="auto">
              <a:xfrm>
                <a:off x="4379" y="1518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45" name="Oval 39"/>
              <p:cNvSpPr>
                <a:spLocks noChangeArrowheads="1"/>
              </p:cNvSpPr>
              <p:nvPr/>
            </p:nvSpPr>
            <p:spPr bwMode="auto">
              <a:xfrm>
                <a:off x="1979" y="1546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grpSp>
            <p:nvGrpSpPr>
              <p:cNvPr id="12" name="Group 58"/>
              <p:cNvGrpSpPr>
                <a:grpSpLocks/>
              </p:cNvGrpSpPr>
              <p:nvPr/>
            </p:nvGrpSpPr>
            <p:grpSpPr bwMode="auto">
              <a:xfrm>
                <a:off x="2037" y="1012"/>
                <a:ext cx="2075" cy="101"/>
                <a:chOff x="2172" y="2635"/>
                <a:chExt cx="2075" cy="101"/>
              </a:xfrm>
            </p:grpSpPr>
            <p:sp>
              <p:nvSpPr>
                <p:cNvPr id="191547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216" y="2690"/>
                  <a:ext cx="1989" cy="1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1548" name="Oval 38"/>
                <p:cNvSpPr>
                  <a:spLocks noChangeArrowheads="1"/>
                </p:cNvSpPr>
                <p:nvPr/>
              </p:nvSpPr>
              <p:spPr bwMode="auto">
                <a:xfrm>
                  <a:off x="4160" y="2646"/>
                  <a:ext cx="87" cy="9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solidFill>
                      <a:srgbClr val="808080"/>
                    </a:solidFill>
                  </a:endParaRPr>
                </a:p>
              </p:txBody>
            </p:sp>
            <p:sp>
              <p:nvSpPr>
                <p:cNvPr id="191549" name="Oval 39"/>
                <p:cNvSpPr>
                  <a:spLocks noChangeArrowheads="1"/>
                </p:cNvSpPr>
                <p:nvPr/>
              </p:nvSpPr>
              <p:spPr bwMode="auto">
                <a:xfrm>
                  <a:off x="2172" y="2635"/>
                  <a:ext cx="87" cy="9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solidFill>
                      <a:srgbClr val="808080"/>
                    </a:solidFill>
                  </a:endParaRPr>
                </a:p>
              </p:txBody>
            </p:sp>
          </p:grpSp>
          <p:sp>
            <p:nvSpPr>
              <p:cNvPr id="191550" name="Oval 39"/>
              <p:cNvSpPr>
                <a:spLocks noChangeArrowheads="1"/>
              </p:cNvSpPr>
              <p:nvPr/>
            </p:nvSpPr>
            <p:spPr bwMode="auto">
              <a:xfrm>
                <a:off x="1767" y="1291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  <p:sp>
            <p:nvSpPr>
              <p:cNvPr id="191551" name="Oval 23"/>
              <p:cNvSpPr>
                <a:spLocks noChangeArrowheads="1"/>
              </p:cNvSpPr>
              <p:nvPr/>
            </p:nvSpPr>
            <p:spPr bwMode="auto">
              <a:xfrm>
                <a:off x="1958" y="1174"/>
                <a:ext cx="87" cy="9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808080"/>
                  </a:solidFill>
                </a:endParaRPr>
              </a:p>
            </p:txBody>
          </p:sp>
        </p:grpSp>
      </p:grpSp>
      <p:sp>
        <p:nvSpPr>
          <p:cNvPr id="191552" name="Oval 64"/>
          <p:cNvSpPr>
            <a:spLocks noChangeArrowheads="1"/>
          </p:cNvSpPr>
          <p:nvPr/>
        </p:nvSpPr>
        <p:spPr bwMode="auto">
          <a:xfrm>
            <a:off x="3351213" y="3503613"/>
            <a:ext cx="1031875" cy="631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Tier 2</a:t>
            </a:r>
          </a:p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ISP</a:t>
            </a:r>
          </a:p>
        </p:txBody>
      </p:sp>
      <p:sp>
        <p:nvSpPr>
          <p:cNvPr id="191553" name="Oval 65"/>
          <p:cNvSpPr>
            <a:spLocks noChangeArrowheads="1"/>
          </p:cNvSpPr>
          <p:nvPr/>
        </p:nvSpPr>
        <p:spPr bwMode="auto">
          <a:xfrm>
            <a:off x="4464050" y="3548063"/>
            <a:ext cx="1031875" cy="631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Tier 2</a:t>
            </a:r>
          </a:p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ISP</a:t>
            </a:r>
          </a:p>
        </p:txBody>
      </p:sp>
      <p:sp>
        <p:nvSpPr>
          <p:cNvPr id="191554" name="Oval 66"/>
          <p:cNvSpPr>
            <a:spLocks noChangeArrowheads="1"/>
          </p:cNvSpPr>
          <p:nvPr/>
        </p:nvSpPr>
        <p:spPr bwMode="auto">
          <a:xfrm>
            <a:off x="3152775" y="5694363"/>
            <a:ext cx="1031875" cy="631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Tier 2</a:t>
            </a:r>
          </a:p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ISP</a:t>
            </a:r>
          </a:p>
        </p:txBody>
      </p:sp>
      <p:sp>
        <p:nvSpPr>
          <p:cNvPr id="191555" name="Oval 67"/>
          <p:cNvSpPr>
            <a:spLocks noChangeArrowheads="1"/>
          </p:cNvSpPr>
          <p:nvPr/>
        </p:nvSpPr>
        <p:spPr bwMode="auto">
          <a:xfrm>
            <a:off x="1582738" y="5265738"/>
            <a:ext cx="1031875" cy="631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Tier 2</a:t>
            </a:r>
          </a:p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ISP</a:t>
            </a:r>
          </a:p>
        </p:txBody>
      </p:sp>
      <p:sp>
        <p:nvSpPr>
          <p:cNvPr id="191556" name="Oval 68"/>
          <p:cNvSpPr>
            <a:spLocks noChangeArrowheads="1"/>
          </p:cNvSpPr>
          <p:nvPr/>
        </p:nvSpPr>
        <p:spPr bwMode="auto">
          <a:xfrm>
            <a:off x="2306638" y="5584825"/>
            <a:ext cx="1031875" cy="631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Tier 2</a:t>
            </a:r>
          </a:p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ISP</a:t>
            </a:r>
          </a:p>
        </p:txBody>
      </p:sp>
      <p:sp>
        <p:nvSpPr>
          <p:cNvPr id="191557" name="Oval 69"/>
          <p:cNvSpPr>
            <a:spLocks noChangeArrowheads="1"/>
          </p:cNvSpPr>
          <p:nvPr/>
        </p:nvSpPr>
        <p:spPr bwMode="auto">
          <a:xfrm>
            <a:off x="4538663" y="5654675"/>
            <a:ext cx="1031875" cy="631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Tier 2</a:t>
            </a:r>
          </a:p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ISP</a:t>
            </a:r>
          </a:p>
        </p:txBody>
      </p:sp>
      <p:sp>
        <p:nvSpPr>
          <p:cNvPr id="191558" name="Oval 70"/>
          <p:cNvSpPr>
            <a:spLocks noChangeArrowheads="1"/>
          </p:cNvSpPr>
          <p:nvPr/>
        </p:nvSpPr>
        <p:spPr bwMode="auto">
          <a:xfrm>
            <a:off x="5334000" y="5676900"/>
            <a:ext cx="1031875" cy="631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Tier 2</a:t>
            </a:r>
          </a:p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ISP</a:t>
            </a:r>
          </a:p>
        </p:txBody>
      </p:sp>
      <p:sp>
        <p:nvSpPr>
          <p:cNvPr id="191559" name="Oval 71"/>
          <p:cNvSpPr>
            <a:spLocks noChangeArrowheads="1"/>
          </p:cNvSpPr>
          <p:nvPr/>
        </p:nvSpPr>
        <p:spPr bwMode="auto">
          <a:xfrm>
            <a:off x="6140450" y="5614988"/>
            <a:ext cx="1031875" cy="631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Tier 2</a:t>
            </a:r>
          </a:p>
          <a:p>
            <a:pPr algn="ctr"/>
            <a:r>
              <a:rPr lang="en-US" sz="1600">
                <a:solidFill>
                  <a:schemeClr val="bg2"/>
                </a:solidFill>
                <a:latin typeface="Comic Sans MS" pitchFamily="66" charset="0"/>
              </a:rPr>
              <a:t>ISP</a:t>
            </a:r>
          </a:p>
        </p:txBody>
      </p:sp>
      <p:sp>
        <p:nvSpPr>
          <p:cNvPr id="191560" name="Line 72"/>
          <p:cNvSpPr>
            <a:spLocks noChangeShapeType="1"/>
          </p:cNvSpPr>
          <p:nvPr/>
        </p:nvSpPr>
        <p:spPr bwMode="auto">
          <a:xfrm flipH="1">
            <a:off x="2327275" y="3776663"/>
            <a:ext cx="820738" cy="1531937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561" name="Line 73"/>
          <p:cNvSpPr>
            <a:spLocks noChangeShapeType="1"/>
          </p:cNvSpPr>
          <p:nvPr/>
        </p:nvSpPr>
        <p:spPr bwMode="auto">
          <a:xfrm flipH="1">
            <a:off x="2860675" y="3784600"/>
            <a:ext cx="285750" cy="180657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562" name="Line 74"/>
          <p:cNvSpPr>
            <a:spLocks noChangeShapeType="1"/>
          </p:cNvSpPr>
          <p:nvPr/>
        </p:nvSpPr>
        <p:spPr bwMode="auto">
          <a:xfrm flipH="1">
            <a:off x="3106738" y="3805238"/>
            <a:ext cx="2662237" cy="181927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563" name="Line 75"/>
          <p:cNvSpPr>
            <a:spLocks noChangeShapeType="1"/>
          </p:cNvSpPr>
          <p:nvPr/>
        </p:nvSpPr>
        <p:spPr bwMode="auto">
          <a:xfrm flipH="1">
            <a:off x="5026025" y="3813175"/>
            <a:ext cx="715963" cy="18669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564" name="Line 76"/>
          <p:cNvSpPr>
            <a:spLocks noChangeShapeType="1"/>
          </p:cNvSpPr>
          <p:nvPr/>
        </p:nvSpPr>
        <p:spPr bwMode="auto">
          <a:xfrm>
            <a:off x="3208338" y="3821113"/>
            <a:ext cx="1801812" cy="1843087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565" name="Line 77"/>
          <p:cNvSpPr>
            <a:spLocks noChangeShapeType="1"/>
          </p:cNvSpPr>
          <p:nvPr/>
        </p:nvSpPr>
        <p:spPr bwMode="auto">
          <a:xfrm>
            <a:off x="5843588" y="3852863"/>
            <a:ext cx="815975" cy="1819275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566" name="Line 78"/>
          <p:cNvSpPr>
            <a:spLocks noChangeShapeType="1"/>
          </p:cNvSpPr>
          <p:nvPr/>
        </p:nvSpPr>
        <p:spPr bwMode="auto">
          <a:xfrm flipH="1">
            <a:off x="3892550" y="4133850"/>
            <a:ext cx="846138" cy="160655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567" name="Line 79"/>
          <p:cNvSpPr>
            <a:spLocks noChangeShapeType="1"/>
          </p:cNvSpPr>
          <p:nvPr/>
        </p:nvSpPr>
        <p:spPr bwMode="auto">
          <a:xfrm>
            <a:off x="4094163" y="4117975"/>
            <a:ext cx="2170112" cy="161925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569" name="Oval 81"/>
          <p:cNvSpPr>
            <a:spLocks noChangeArrowheads="1"/>
          </p:cNvSpPr>
          <p:nvPr/>
        </p:nvSpPr>
        <p:spPr bwMode="auto">
          <a:xfrm>
            <a:off x="4119563" y="2825750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0" name="Oval 82"/>
          <p:cNvSpPr>
            <a:spLocks noChangeArrowheads="1"/>
          </p:cNvSpPr>
          <p:nvPr/>
        </p:nvSpPr>
        <p:spPr bwMode="auto">
          <a:xfrm>
            <a:off x="4462463" y="281146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1" name="Oval 83"/>
          <p:cNvSpPr>
            <a:spLocks noChangeArrowheads="1"/>
          </p:cNvSpPr>
          <p:nvPr/>
        </p:nvSpPr>
        <p:spPr bwMode="auto">
          <a:xfrm>
            <a:off x="4721225" y="3011488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2" name="Oval 84"/>
          <p:cNvSpPr>
            <a:spLocks noChangeArrowheads="1"/>
          </p:cNvSpPr>
          <p:nvPr/>
        </p:nvSpPr>
        <p:spPr bwMode="auto">
          <a:xfrm>
            <a:off x="4884738" y="321151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3" name="Oval 85"/>
          <p:cNvSpPr>
            <a:spLocks noChangeArrowheads="1"/>
          </p:cNvSpPr>
          <p:nvPr/>
        </p:nvSpPr>
        <p:spPr bwMode="auto">
          <a:xfrm>
            <a:off x="5226050" y="3340100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4" name="Oval 86"/>
          <p:cNvSpPr>
            <a:spLocks noChangeArrowheads="1"/>
          </p:cNvSpPr>
          <p:nvPr/>
        </p:nvSpPr>
        <p:spPr bwMode="auto">
          <a:xfrm>
            <a:off x="5329238" y="3705225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5" name="Oval 87"/>
          <p:cNvSpPr>
            <a:spLocks noChangeArrowheads="1"/>
          </p:cNvSpPr>
          <p:nvPr/>
        </p:nvSpPr>
        <p:spPr bwMode="auto">
          <a:xfrm>
            <a:off x="3629025" y="2978150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6" name="Oval 88"/>
          <p:cNvSpPr>
            <a:spLocks noChangeArrowheads="1"/>
          </p:cNvSpPr>
          <p:nvPr/>
        </p:nvSpPr>
        <p:spPr bwMode="auto">
          <a:xfrm>
            <a:off x="3422650" y="315436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7" name="Oval 89"/>
          <p:cNvSpPr>
            <a:spLocks noChangeArrowheads="1"/>
          </p:cNvSpPr>
          <p:nvPr/>
        </p:nvSpPr>
        <p:spPr bwMode="auto">
          <a:xfrm>
            <a:off x="3040063" y="3343275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8" name="Oval 90"/>
          <p:cNvSpPr>
            <a:spLocks noChangeArrowheads="1"/>
          </p:cNvSpPr>
          <p:nvPr/>
        </p:nvSpPr>
        <p:spPr bwMode="auto">
          <a:xfrm>
            <a:off x="2895600" y="367506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79" name="Oval 91"/>
          <p:cNvSpPr>
            <a:spLocks noChangeArrowheads="1"/>
          </p:cNvSpPr>
          <p:nvPr/>
        </p:nvSpPr>
        <p:spPr bwMode="auto">
          <a:xfrm>
            <a:off x="1290638" y="511016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0" name="Oval 92"/>
          <p:cNvSpPr>
            <a:spLocks noChangeArrowheads="1"/>
          </p:cNvSpPr>
          <p:nvPr/>
        </p:nvSpPr>
        <p:spPr bwMode="auto">
          <a:xfrm>
            <a:off x="1111250" y="5451475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1" name="Oval 93"/>
          <p:cNvSpPr>
            <a:spLocks noChangeArrowheads="1"/>
          </p:cNvSpPr>
          <p:nvPr/>
        </p:nvSpPr>
        <p:spPr bwMode="auto">
          <a:xfrm>
            <a:off x="1276350" y="5697538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2" name="Oval 94"/>
          <p:cNvSpPr>
            <a:spLocks noChangeArrowheads="1"/>
          </p:cNvSpPr>
          <p:nvPr/>
        </p:nvSpPr>
        <p:spPr bwMode="auto">
          <a:xfrm>
            <a:off x="1571625" y="5861050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3" name="Oval 95"/>
          <p:cNvSpPr>
            <a:spLocks noChangeArrowheads="1"/>
          </p:cNvSpPr>
          <p:nvPr/>
        </p:nvSpPr>
        <p:spPr bwMode="auto">
          <a:xfrm>
            <a:off x="1951038" y="5870575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4" name="Oval 96"/>
          <p:cNvSpPr>
            <a:spLocks noChangeArrowheads="1"/>
          </p:cNvSpPr>
          <p:nvPr/>
        </p:nvSpPr>
        <p:spPr bwMode="auto">
          <a:xfrm>
            <a:off x="2317750" y="6116638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5" name="Oval 97"/>
          <p:cNvSpPr>
            <a:spLocks noChangeArrowheads="1"/>
          </p:cNvSpPr>
          <p:nvPr/>
        </p:nvSpPr>
        <p:spPr bwMode="auto">
          <a:xfrm>
            <a:off x="2697163" y="610076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6" name="Oval 98"/>
          <p:cNvSpPr>
            <a:spLocks noChangeArrowheads="1"/>
          </p:cNvSpPr>
          <p:nvPr/>
        </p:nvSpPr>
        <p:spPr bwMode="auto">
          <a:xfrm>
            <a:off x="3052763" y="6169025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7" name="Oval 99"/>
          <p:cNvSpPr>
            <a:spLocks noChangeArrowheads="1"/>
          </p:cNvSpPr>
          <p:nvPr/>
        </p:nvSpPr>
        <p:spPr bwMode="auto">
          <a:xfrm>
            <a:off x="3549650" y="6213475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8" name="Oval 100"/>
          <p:cNvSpPr>
            <a:spLocks noChangeArrowheads="1"/>
          </p:cNvSpPr>
          <p:nvPr/>
        </p:nvSpPr>
        <p:spPr bwMode="auto">
          <a:xfrm>
            <a:off x="3938588" y="6092825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89" name="Oval 101"/>
          <p:cNvSpPr>
            <a:spLocks noChangeArrowheads="1"/>
          </p:cNvSpPr>
          <p:nvPr/>
        </p:nvSpPr>
        <p:spPr bwMode="auto">
          <a:xfrm>
            <a:off x="4635500" y="622141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90" name="Oval 102"/>
          <p:cNvSpPr>
            <a:spLocks noChangeArrowheads="1"/>
          </p:cNvSpPr>
          <p:nvPr/>
        </p:nvSpPr>
        <p:spPr bwMode="auto">
          <a:xfrm>
            <a:off x="5035550" y="618331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91" name="Oval 103"/>
          <p:cNvSpPr>
            <a:spLocks noChangeArrowheads="1"/>
          </p:cNvSpPr>
          <p:nvPr/>
        </p:nvSpPr>
        <p:spPr bwMode="auto">
          <a:xfrm>
            <a:off x="5246688" y="6121400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92" name="Oval 104"/>
          <p:cNvSpPr>
            <a:spLocks noChangeArrowheads="1"/>
          </p:cNvSpPr>
          <p:nvPr/>
        </p:nvSpPr>
        <p:spPr bwMode="auto">
          <a:xfrm>
            <a:off x="5553075" y="6249988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93" name="Oval 105"/>
          <p:cNvSpPr>
            <a:spLocks noChangeArrowheads="1"/>
          </p:cNvSpPr>
          <p:nvPr/>
        </p:nvSpPr>
        <p:spPr bwMode="auto">
          <a:xfrm>
            <a:off x="5883275" y="6142038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94" name="Oval 106"/>
          <p:cNvSpPr>
            <a:spLocks noChangeArrowheads="1"/>
          </p:cNvSpPr>
          <p:nvPr/>
        </p:nvSpPr>
        <p:spPr bwMode="auto">
          <a:xfrm>
            <a:off x="6296025" y="616426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95" name="Oval 107"/>
          <p:cNvSpPr>
            <a:spLocks noChangeArrowheads="1"/>
          </p:cNvSpPr>
          <p:nvPr/>
        </p:nvSpPr>
        <p:spPr bwMode="auto">
          <a:xfrm>
            <a:off x="6696075" y="6115050"/>
            <a:ext cx="536575" cy="452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96" name="Oval 108"/>
          <p:cNvSpPr>
            <a:spLocks noChangeArrowheads="1"/>
          </p:cNvSpPr>
          <p:nvPr/>
        </p:nvSpPr>
        <p:spPr bwMode="auto">
          <a:xfrm>
            <a:off x="6977063" y="5948363"/>
            <a:ext cx="536575" cy="452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91597" name="Object 219"/>
          <p:cNvGraphicFramePr>
            <a:graphicFrameLocks noChangeAspect="1"/>
          </p:cNvGraphicFramePr>
          <p:nvPr/>
        </p:nvGraphicFramePr>
        <p:xfrm>
          <a:off x="7651750" y="6210300"/>
          <a:ext cx="417513" cy="319088"/>
        </p:xfrm>
        <a:graphic>
          <a:graphicData uri="http://schemas.openxmlformats.org/presentationml/2006/ole">
            <p:oleObj spid="_x0000_s424962" name="Clip" r:id="rId4" imgW="1305000" imgH="1085760" progId="">
              <p:embed/>
            </p:oleObj>
          </a:graphicData>
        </a:graphic>
      </p:graphicFrame>
      <p:graphicFrame>
        <p:nvGraphicFramePr>
          <p:cNvPr id="191598" name="Object 219"/>
          <p:cNvGraphicFramePr>
            <a:graphicFrameLocks noChangeAspect="1"/>
          </p:cNvGraphicFramePr>
          <p:nvPr/>
        </p:nvGraphicFramePr>
        <p:xfrm>
          <a:off x="3316288" y="2917825"/>
          <a:ext cx="417512" cy="306388"/>
        </p:xfrm>
        <a:graphic>
          <a:graphicData uri="http://schemas.openxmlformats.org/presentationml/2006/ole">
            <p:oleObj spid="_x0000_s424963" name="Clip" r:id="rId5" imgW="1305000" imgH="1085760" progId="">
              <p:embed/>
            </p:oleObj>
          </a:graphicData>
        </a:graphic>
      </p:graphicFrame>
      <p:sp>
        <p:nvSpPr>
          <p:cNvPr id="191599" name="Freeform 111"/>
          <p:cNvSpPr>
            <a:spLocks/>
          </p:cNvSpPr>
          <p:nvPr/>
        </p:nvSpPr>
        <p:spPr bwMode="auto">
          <a:xfrm>
            <a:off x="3668713" y="2898775"/>
            <a:ext cx="4121150" cy="3479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3" y="142"/>
              </a:cxn>
              <a:cxn ang="0">
                <a:pos x="83" y="531"/>
              </a:cxn>
              <a:cxn ang="0">
                <a:pos x="539" y="950"/>
              </a:cxn>
              <a:cxn ang="0">
                <a:pos x="1332" y="1586"/>
              </a:cxn>
              <a:cxn ang="0">
                <a:pos x="1886" y="1877"/>
              </a:cxn>
              <a:cxn ang="0">
                <a:pos x="2260" y="2019"/>
              </a:cxn>
              <a:cxn ang="0">
                <a:pos x="2596" y="2192"/>
              </a:cxn>
            </a:cxnLst>
            <a:rect l="0" t="0" r="r" b="b"/>
            <a:pathLst>
              <a:path w="2596" h="2192">
                <a:moveTo>
                  <a:pt x="0" y="0"/>
                </a:moveTo>
                <a:cubicBezTo>
                  <a:pt x="64" y="27"/>
                  <a:pt x="129" y="54"/>
                  <a:pt x="143" y="142"/>
                </a:cubicBezTo>
                <a:cubicBezTo>
                  <a:pt x="157" y="230"/>
                  <a:pt x="17" y="397"/>
                  <a:pt x="83" y="531"/>
                </a:cubicBezTo>
                <a:cubicBezTo>
                  <a:pt x="149" y="665"/>
                  <a:pt x="331" y="774"/>
                  <a:pt x="539" y="950"/>
                </a:cubicBezTo>
                <a:cubicBezTo>
                  <a:pt x="747" y="1126"/>
                  <a:pt x="1108" y="1432"/>
                  <a:pt x="1332" y="1586"/>
                </a:cubicBezTo>
                <a:cubicBezTo>
                  <a:pt x="1556" y="1740"/>
                  <a:pt x="1731" y="1805"/>
                  <a:pt x="1886" y="1877"/>
                </a:cubicBezTo>
                <a:cubicBezTo>
                  <a:pt x="2041" y="1949"/>
                  <a:pt x="2142" y="1967"/>
                  <a:pt x="2260" y="2019"/>
                </a:cubicBezTo>
                <a:cubicBezTo>
                  <a:pt x="2378" y="2071"/>
                  <a:pt x="2487" y="2131"/>
                  <a:pt x="2596" y="2192"/>
                </a:cubicBezTo>
              </a:path>
            </a:pathLst>
          </a:custGeom>
          <a:noFill/>
          <a:ln w="38100" cmpd="sng">
            <a:solidFill>
              <a:srgbClr val="0033CC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600" name="Rectangle 3"/>
          <p:cNvSpPr>
            <a:spLocks noChangeArrowheads="1"/>
          </p:cNvSpPr>
          <p:nvPr/>
        </p:nvSpPr>
        <p:spPr bwMode="auto">
          <a:xfrm>
            <a:off x="423863" y="1498600"/>
            <a:ext cx="84407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a packet passes through </a:t>
            </a: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many</a:t>
            </a:r>
            <a:r>
              <a:rPr lang="en-US">
                <a:latin typeface="Comic Sans MS" pitchFamily="66" charset="0"/>
              </a:rPr>
              <a:t> networks from source host to destination host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pitchFamily="2" charset="2"/>
              <a:buChar char="v"/>
            </a:pPr>
            <a:endParaRPr lang="en-US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endParaRPr lang="en-US" sz="200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91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59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62999027-1BA8-4AD2-AFA9-94133F1E14AF}" type="slidenum">
              <a:rPr lang="en-US"/>
              <a:pPr/>
              <a:t>13</a:t>
            </a:fld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96250" cy="1143000"/>
          </a:xfrm>
        </p:spPr>
        <p:txBody>
          <a:bodyPr/>
          <a:lstStyle/>
          <a:p>
            <a:r>
              <a:rPr lang="en-US" sz="3200"/>
              <a:t>Internet structure: network of networks</a:t>
            </a: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2425" y="1428750"/>
            <a:ext cx="8440738" cy="914400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a packet passes through many </a:t>
            </a:r>
            <a:r>
              <a:rPr lang="en-US" sz="2400" dirty="0" smtClean="0">
                <a:solidFill>
                  <a:srgbClr val="FF0000"/>
                </a:solidFill>
              </a:rPr>
              <a:t>networks down and up the hierarchy!</a:t>
            </a:r>
            <a:endParaRPr lang="en-US" sz="2400" dirty="0"/>
          </a:p>
          <a:p>
            <a:pPr>
              <a:buFont typeface="Wingdings" pitchFamily="2" charset="2"/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None/>
            </a:pPr>
            <a:endParaRPr lang="en-US" sz="2000" dirty="0"/>
          </a:p>
        </p:txBody>
      </p:sp>
      <p:sp>
        <p:nvSpPr>
          <p:cNvPr id="78852" name="Oval 4"/>
          <p:cNvSpPr>
            <a:spLocks noChangeArrowheads="1"/>
          </p:cNvSpPr>
          <p:nvPr/>
        </p:nvSpPr>
        <p:spPr bwMode="auto">
          <a:xfrm>
            <a:off x="2432050" y="4883150"/>
            <a:ext cx="1863725" cy="7905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78853" name="Oval 5"/>
          <p:cNvSpPr>
            <a:spLocks noChangeArrowheads="1"/>
          </p:cNvSpPr>
          <p:nvPr/>
        </p:nvSpPr>
        <p:spPr bwMode="auto">
          <a:xfrm>
            <a:off x="3530600" y="3679825"/>
            <a:ext cx="1863725" cy="7905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78854" name="Oval 6"/>
          <p:cNvSpPr>
            <a:spLocks noChangeArrowheads="1"/>
          </p:cNvSpPr>
          <p:nvPr/>
        </p:nvSpPr>
        <p:spPr bwMode="auto">
          <a:xfrm>
            <a:off x="4800600" y="4845050"/>
            <a:ext cx="1863725" cy="7905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78855" name="Oval 7"/>
          <p:cNvSpPr>
            <a:spLocks noChangeArrowheads="1"/>
          </p:cNvSpPr>
          <p:nvPr/>
        </p:nvSpPr>
        <p:spPr bwMode="auto">
          <a:xfrm>
            <a:off x="5121275" y="48514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6" name="Oval 8"/>
          <p:cNvSpPr>
            <a:spLocks noChangeArrowheads="1"/>
          </p:cNvSpPr>
          <p:nvPr/>
        </p:nvSpPr>
        <p:spPr bwMode="auto">
          <a:xfrm>
            <a:off x="4670425" y="43815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7" name="Oval 9"/>
          <p:cNvSpPr>
            <a:spLocks noChangeArrowheads="1"/>
          </p:cNvSpPr>
          <p:nvPr/>
        </p:nvSpPr>
        <p:spPr bwMode="auto">
          <a:xfrm>
            <a:off x="4206875" y="44069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8" name="Oval 10"/>
          <p:cNvSpPr>
            <a:spLocks noChangeArrowheads="1"/>
          </p:cNvSpPr>
          <p:nvPr/>
        </p:nvSpPr>
        <p:spPr bwMode="auto">
          <a:xfrm>
            <a:off x="3736975" y="48641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9" name="Oval 11"/>
          <p:cNvSpPr>
            <a:spLocks noChangeArrowheads="1"/>
          </p:cNvSpPr>
          <p:nvPr/>
        </p:nvSpPr>
        <p:spPr bwMode="auto">
          <a:xfrm>
            <a:off x="4232275" y="51816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0" name="Oval 12"/>
          <p:cNvSpPr>
            <a:spLocks noChangeArrowheads="1"/>
          </p:cNvSpPr>
          <p:nvPr/>
        </p:nvSpPr>
        <p:spPr bwMode="auto">
          <a:xfrm>
            <a:off x="4746625" y="51689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1" name="Line 13"/>
          <p:cNvSpPr>
            <a:spLocks noChangeShapeType="1"/>
          </p:cNvSpPr>
          <p:nvPr/>
        </p:nvSpPr>
        <p:spPr bwMode="auto">
          <a:xfrm flipV="1">
            <a:off x="4368800" y="5238750"/>
            <a:ext cx="3810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8862" name="Line 14"/>
          <p:cNvSpPr>
            <a:spLocks noChangeShapeType="1"/>
          </p:cNvSpPr>
          <p:nvPr/>
        </p:nvSpPr>
        <p:spPr bwMode="auto">
          <a:xfrm>
            <a:off x="4778375" y="4495800"/>
            <a:ext cx="368300" cy="368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8863" name="Line 15"/>
          <p:cNvSpPr>
            <a:spLocks noChangeShapeType="1"/>
          </p:cNvSpPr>
          <p:nvPr/>
        </p:nvSpPr>
        <p:spPr bwMode="auto">
          <a:xfrm flipV="1">
            <a:off x="3835400" y="4527550"/>
            <a:ext cx="393700" cy="355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1946275" y="3286125"/>
            <a:ext cx="6219825" cy="2838450"/>
            <a:chOff x="1226" y="2070"/>
            <a:chExt cx="3918" cy="1788"/>
          </a:xfrm>
        </p:grpSpPr>
        <p:grpSp>
          <p:nvGrpSpPr>
            <p:cNvPr id="3" name="Group 23"/>
            <p:cNvGrpSpPr>
              <a:grpSpLocks/>
            </p:cNvGrpSpPr>
            <p:nvPr/>
          </p:nvGrpSpPr>
          <p:grpSpPr bwMode="auto">
            <a:xfrm>
              <a:off x="3042" y="2102"/>
              <a:ext cx="1054" cy="372"/>
              <a:chOff x="3042" y="2102"/>
              <a:chExt cx="1054" cy="372"/>
            </a:xfrm>
          </p:grpSpPr>
          <p:sp>
            <p:nvSpPr>
              <p:cNvPr id="78872" name="Oval 24"/>
              <p:cNvSpPr>
                <a:spLocks noChangeArrowheads="1"/>
              </p:cNvSpPr>
              <p:nvPr/>
            </p:nvSpPr>
            <p:spPr bwMode="auto">
              <a:xfrm>
                <a:off x="3042" y="2102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873" name="Text Box 25"/>
              <p:cNvSpPr txBox="1">
                <a:spLocks noChangeArrowheads="1"/>
              </p:cNvSpPr>
              <p:nvPr/>
            </p:nvSpPr>
            <p:spPr bwMode="auto">
              <a:xfrm>
                <a:off x="3182" y="2176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874" name="Oval 26"/>
              <p:cNvSpPr>
                <a:spLocks noChangeArrowheads="1"/>
              </p:cNvSpPr>
              <p:nvPr/>
            </p:nvSpPr>
            <p:spPr bwMode="auto">
              <a:xfrm>
                <a:off x="3184" y="2340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1610" y="2070"/>
              <a:ext cx="1054" cy="372"/>
              <a:chOff x="698" y="2190"/>
              <a:chExt cx="1054" cy="372"/>
            </a:xfrm>
          </p:grpSpPr>
          <p:sp>
            <p:nvSpPr>
              <p:cNvPr id="78876" name="Oval 28"/>
              <p:cNvSpPr>
                <a:spLocks noChangeArrowheads="1"/>
              </p:cNvSpPr>
              <p:nvPr/>
            </p:nvSpPr>
            <p:spPr bwMode="auto">
              <a:xfrm>
                <a:off x="698" y="219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877" name="Text Box 29"/>
              <p:cNvSpPr txBox="1">
                <a:spLocks noChangeArrowheads="1"/>
              </p:cNvSpPr>
              <p:nvPr/>
            </p:nvSpPr>
            <p:spPr bwMode="auto">
              <a:xfrm>
                <a:off x="838" y="226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878" name="Oval 30"/>
              <p:cNvSpPr>
                <a:spLocks noChangeArrowheads="1"/>
              </p:cNvSpPr>
              <p:nvPr/>
            </p:nvSpPr>
            <p:spPr bwMode="auto">
              <a:xfrm>
                <a:off x="1464" y="2460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31"/>
            <p:cNvGrpSpPr>
              <a:grpSpLocks/>
            </p:cNvGrpSpPr>
            <p:nvPr/>
          </p:nvGrpSpPr>
          <p:grpSpPr bwMode="auto">
            <a:xfrm>
              <a:off x="1226" y="3476"/>
              <a:ext cx="1054" cy="374"/>
              <a:chOff x="442" y="3748"/>
              <a:chExt cx="1054" cy="374"/>
            </a:xfrm>
          </p:grpSpPr>
          <p:sp>
            <p:nvSpPr>
              <p:cNvPr id="78880" name="Oval 32"/>
              <p:cNvSpPr>
                <a:spLocks noChangeArrowheads="1"/>
              </p:cNvSpPr>
              <p:nvPr/>
            </p:nvSpPr>
            <p:spPr bwMode="auto">
              <a:xfrm>
                <a:off x="442" y="375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881" name="Text Box 33"/>
              <p:cNvSpPr txBox="1">
                <a:spLocks noChangeArrowheads="1"/>
              </p:cNvSpPr>
              <p:nvPr/>
            </p:nvSpPr>
            <p:spPr bwMode="auto">
              <a:xfrm>
                <a:off x="582" y="382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882" name="Oval 34"/>
              <p:cNvSpPr>
                <a:spLocks noChangeArrowheads="1"/>
              </p:cNvSpPr>
              <p:nvPr/>
            </p:nvSpPr>
            <p:spPr bwMode="auto">
              <a:xfrm>
                <a:off x="904" y="3748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35"/>
            <p:cNvGrpSpPr>
              <a:grpSpLocks/>
            </p:cNvGrpSpPr>
            <p:nvPr/>
          </p:nvGrpSpPr>
          <p:grpSpPr bwMode="auto">
            <a:xfrm>
              <a:off x="2674" y="3486"/>
              <a:ext cx="1054" cy="372"/>
              <a:chOff x="2698" y="3710"/>
              <a:chExt cx="1054" cy="372"/>
            </a:xfrm>
          </p:grpSpPr>
          <p:sp>
            <p:nvSpPr>
              <p:cNvPr id="78884" name="Oval 36"/>
              <p:cNvSpPr>
                <a:spLocks noChangeArrowheads="1"/>
              </p:cNvSpPr>
              <p:nvPr/>
            </p:nvSpPr>
            <p:spPr bwMode="auto">
              <a:xfrm>
                <a:off x="2698" y="371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885" name="Text Box 37"/>
              <p:cNvSpPr txBox="1">
                <a:spLocks noChangeArrowheads="1"/>
              </p:cNvSpPr>
              <p:nvPr/>
            </p:nvSpPr>
            <p:spPr bwMode="auto">
              <a:xfrm>
                <a:off x="2838" y="378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886" name="Oval 38"/>
              <p:cNvSpPr>
                <a:spLocks noChangeArrowheads="1"/>
              </p:cNvSpPr>
              <p:nvPr/>
            </p:nvSpPr>
            <p:spPr bwMode="auto">
              <a:xfrm>
                <a:off x="3408" y="3716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39"/>
            <p:cNvGrpSpPr>
              <a:grpSpLocks/>
            </p:cNvGrpSpPr>
            <p:nvPr/>
          </p:nvGrpSpPr>
          <p:grpSpPr bwMode="auto">
            <a:xfrm>
              <a:off x="4090" y="3182"/>
              <a:ext cx="1054" cy="372"/>
              <a:chOff x="4090" y="3182"/>
              <a:chExt cx="1054" cy="372"/>
            </a:xfrm>
          </p:grpSpPr>
          <p:sp>
            <p:nvSpPr>
              <p:cNvPr id="78888" name="Oval 40"/>
              <p:cNvSpPr>
                <a:spLocks noChangeArrowheads="1"/>
              </p:cNvSpPr>
              <p:nvPr/>
            </p:nvSpPr>
            <p:spPr bwMode="auto">
              <a:xfrm>
                <a:off x="4090" y="3182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889" name="Text Box 41"/>
              <p:cNvSpPr txBox="1">
                <a:spLocks noChangeArrowheads="1"/>
              </p:cNvSpPr>
              <p:nvPr/>
            </p:nvSpPr>
            <p:spPr bwMode="auto">
              <a:xfrm>
                <a:off x="4230" y="3256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890" name="Oval 42"/>
              <p:cNvSpPr>
                <a:spLocks noChangeArrowheads="1"/>
              </p:cNvSpPr>
              <p:nvPr/>
            </p:nvSpPr>
            <p:spPr bwMode="auto">
              <a:xfrm>
                <a:off x="4144" y="3308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8891" name="Oval 43"/>
            <p:cNvSpPr>
              <a:spLocks noChangeArrowheads="1"/>
            </p:cNvSpPr>
            <p:nvPr/>
          </p:nvSpPr>
          <p:spPr bwMode="auto">
            <a:xfrm>
              <a:off x="1712" y="2328"/>
              <a:ext cx="96" cy="88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2" name="Line 44"/>
            <p:cNvSpPr>
              <a:spLocks noChangeShapeType="1"/>
            </p:cNvSpPr>
            <p:nvPr/>
          </p:nvSpPr>
          <p:spPr bwMode="auto">
            <a:xfrm>
              <a:off x="1768" y="2400"/>
              <a:ext cx="200" cy="6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893" name="Oval 45"/>
            <p:cNvSpPr>
              <a:spLocks noChangeArrowheads="1"/>
            </p:cNvSpPr>
            <p:nvPr/>
          </p:nvSpPr>
          <p:spPr bwMode="auto">
            <a:xfrm>
              <a:off x="1928" y="3044"/>
              <a:ext cx="96" cy="88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8894" name="Oval 46"/>
          <p:cNvSpPr>
            <a:spLocks noChangeArrowheads="1"/>
          </p:cNvSpPr>
          <p:nvPr/>
        </p:nvSpPr>
        <p:spPr bwMode="auto">
          <a:xfrm>
            <a:off x="6337300" y="3683000"/>
            <a:ext cx="152400" cy="1651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95" name="Oval 47"/>
          <p:cNvSpPr>
            <a:spLocks noChangeArrowheads="1"/>
          </p:cNvSpPr>
          <p:nvPr/>
        </p:nvSpPr>
        <p:spPr bwMode="auto">
          <a:xfrm>
            <a:off x="7302500" y="4991100"/>
            <a:ext cx="152400" cy="1651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96" name="Line 48"/>
          <p:cNvSpPr>
            <a:spLocks noChangeShapeType="1"/>
          </p:cNvSpPr>
          <p:nvPr/>
        </p:nvSpPr>
        <p:spPr bwMode="auto">
          <a:xfrm>
            <a:off x="6451600" y="3822700"/>
            <a:ext cx="876300" cy="1155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5273675" y="2676525"/>
            <a:ext cx="1057275" cy="695325"/>
            <a:chOff x="4314" y="1086"/>
            <a:chExt cx="666" cy="438"/>
          </a:xfrm>
        </p:grpSpPr>
        <p:sp>
          <p:nvSpPr>
            <p:cNvPr id="78901" name="Oval 53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2" name="Text Box 54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9" name="Group 55"/>
          <p:cNvGrpSpPr>
            <a:grpSpLocks/>
          </p:cNvGrpSpPr>
          <p:nvPr/>
        </p:nvGrpSpPr>
        <p:grpSpPr bwMode="auto">
          <a:xfrm>
            <a:off x="4308475" y="2828925"/>
            <a:ext cx="1057275" cy="695325"/>
            <a:chOff x="4314" y="1086"/>
            <a:chExt cx="666" cy="438"/>
          </a:xfrm>
        </p:grpSpPr>
        <p:sp>
          <p:nvSpPr>
            <p:cNvPr id="78904" name="Oval 56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5" name="Text Box 57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0" name="Group 58"/>
          <p:cNvGrpSpPr>
            <a:grpSpLocks/>
          </p:cNvGrpSpPr>
          <p:nvPr/>
        </p:nvGrpSpPr>
        <p:grpSpPr bwMode="auto">
          <a:xfrm>
            <a:off x="6022975" y="2816225"/>
            <a:ext cx="1057275" cy="695325"/>
            <a:chOff x="4314" y="1086"/>
            <a:chExt cx="666" cy="438"/>
          </a:xfrm>
        </p:grpSpPr>
        <p:sp>
          <p:nvSpPr>
            <p:cNvPr id="78907" name="Oval 59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08" name="Text Box 60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1" name="Group 61"/>
          <p:cNvGrpSpPr>
            <a:grpSpLocks/>
          </p:cNvGrpSpPr>
          <p:nvPr/>
        </p:nvGrpSpPr>
        <p:grpSpPr bwMode="auto">
          <a:xfrm>
            <a:off x="1539875" y="5876925"/>
            <a:ext cx="1057275" cy="695325"/>
            <a:chOff x="4314" y="1086"/>
            <a:chExt cx="666" cy="438"/>
          </a:xfrm>
        </p:grpSpPr>
        <p:sp>
          <p:nvSpPr>
            <p:cNvPr id="78910" name="Oval 62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1" name="Text Box 63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2" name="Group 64"/>
          <p:cNvGrpSpPr>
            <a:grpSpLocks/>
          </p:cNvGrpSpPr>
          <p:nvPr/>
        </p:nvGrpSpPr>
        <p:grpSpPr bwMode="auto">
          <a:xfrm>
            <a:off x="1882775" y="2473325"/>
            <a:ext cx="1057275" cy="695325"/>
            <a:chOff x="4314" y="1086"/>
            <a:chExt cx="666" cy="438"/>
          </a:xfrm>
        </p:grpSpPr>
        <p:sp>
          <p:nvSpPr>
            <p:cNvPr id="78913" name="Oval 65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4" name="Text Box 66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2746375" y="2714625"/>
            <a:ext cx="1057275" cy="695325"/>
            <a:chOff x="4314" y="1086"/>
            <a:chExt cx="666" cy="438"/>
          </a:xfrm>
        </p:grpSpPr>
        <p:sp>
          <p:nvSpPr>
            <p:cNvPr id="78916" name="Oval 68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17" name="Text Box 69"/>
            <p:cNvSpPr txBox="1">
              <a:spLocks noChangeArrowheads="1"/>
            </p:cNvSpPr>
            <p:nvPr/>
          </p:nvSpPr>
          <p:spPr bwMode="auto">
            <a:xfrm>
              <a:off x="4328" y="1106"/>
              <a:ext cx="53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Tier 3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4" name="Group 70"/>
          <p:cNvGrpSpPr>
            <a:grpSpLocks/>
          </p:cNvGrpSpPr>
          <p:nvPr/>
        </p:nvGrpSpPr>
        <p:grpSpPr bwMode="auto">
          <a:xfrm>
            <a:off x="2898775" y="5940425"/>
            <a:ext cx="1057275" cy="695325"/>
            <a:chOff x="4314" y="1086"/>
            <a:chExt cx="666" cy="438"/>
          </a:xfrm>
        </p:grpSpPr>
        <p:sp>
          <p:nvSpPr>
            <p:cNvPr id="78919" name="Oval 71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20" name="Text Box 72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5" name="Group 73"/>
          <p:cNvGrpSpPr>
            <a:grpSpLocks/>
          </p:cNvGrpSpPr>
          <p:nvPr/>
        </p:nvGrpSpPr>
        <p:grpSpPr bwMode="auto">
          <a:xfrm>
            <a:off x="4600575" y="5940425"/>
            <a:ext cx="1057275" cy="695325"/>
            <a:chOff x="4314" y="1086"/>
            <a:chExt cx="666" cy="438"/>
          </a:xfrm>
        </p:grpSpPr>
        <p:sp>
          <p:nvSpPr>
            <p:cNvPr id="78922" name="Oval 74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23" name="Text Box 75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6" name="Group 76"/>
          <p:cNvGrpSpPr>
            <a:grpSpLocks/>
          </p:cNvGrpSpPr>
          <p:nvPr/>
        </p:nvGrpSpPr>
        <p:grpSpPr bwMode="auto">
          <a:xfrm>
            <a:off x="7305675" y="5483225"/>
            <a:ext cx="1057275" cy="695325"/>
            <a:chOff x="4314" y="1086"/>
            <a:chExt cx="666" cy="438"/>
          </a:xfrm>
        </p:grpSpPr>
        <p:sp>
          <p:nvSpPr>
            <p:cNvPr id="78925" name="Oval 77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926" name="Text Box 78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aphicFrame>
        <p:nvGraphicFramePr>
          <p:cNvPr id="79067" name="Object 219"/>
          <p:cNvGraphicFramePr>
            <a:graphicFrameLocks noChangeAspect="1"/>
          </p:cNvGraphicFramePr>
          <p:nvPr/>
        </p:nvGraphicFramePr>
        <p:xfrm>
          <a:off x="1512888" y="2197100"/>
          <a:ext cx="417512" cy="319088"/>
        </p:xfrm>
        <a:graphic>
          <a:graphicData uri="http://schemas.openxmlformats.org/presentationml/2006/ole">
            <p:oleObj spid="_x0000_s425986" name="Clip" r:id="rId4" imgW="1305000" imgH="1085760" progId="">
              <p:embed/>
            </p:oleObj>
          </a:graphicData>
        </a:graphic>
      </p:graphicFrame>
      <p:graphicFrame>
        <p:nvGraphicFramePr>
          <p:cNvPr id="79187" name="Object 339"/>
          <p:cNvGraphicFramePr>
            <a:graphicFrameLocks noChangeAspect="1"/>
          </p:cNvGraphicFramePr>
          <p:nvPr/>
        </p:nvGraphicFramePr>
        <p:xfrm>
          <a:off x="8486775" y="6007100"/>
          <a:ext cx="417513" cy="319088"/>
        </p:xfrm>
        <a:graphic>
          <a:graphicData uri="http://schemas.openxmlformats.org/presentationml/2006/ole">
            <p:oleObj spid="_x0000_s425987" name="Clip" r:id="rId5" imgW="1305000" imgH="1085760" progId="">
              <p:embed/>
            </p:oleObj>
          </a:graphicData>
        </a:graphic>
      </p:graphicFrame>
      <p:sp>
        <p:nvSpPr>
          <p:cNvPr id="79189" name="Freeform 341"/>
          <p:cNvSpPr>
            <a:spLocks/>
          </p:cNvSpPr>
          <p:nvPr/>
        </p:nvSpPr>
        <p:spPr bwMode="auto">
          <a:xfrm>
            <a:off x="1879600" y="2476500"/>
            <a:ext cx="6654800" cy="3619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68" y="264"/>
              </a:cxn>
              <a:cxn ang="0">
                <a:pos x="920" y="592"/>
              </a:cxn>
              <a:cxn ang="0">
                <a:pos x="1232" y="840"/>
              </a:cxn>
              <a:cxn ang="0">
                <a:pos x="1792" y="1248"/>
              </a:cxn>
              <a:cxn ang="0">
                <a:pos x="2096" y="1560"/>
              </a:cxn>
              <a:cxn ang="0">
                <a:pos x="3008" y="1800"/>
              </a:cxn>
              <a:cxn ang="0">
                <a:pos x="3632" y="1912"/>
              </a:cxn>
              <a:cxn ang="0">
                <a:pos x="4040" y="2240"/>
              </a:cxn>
              <a:cxn ang="0">
                <a:pos x="4192" y="2280"/>
              </a:cxn>
            </a:cxnLst>
            <a:rect l="0" t="0" r="r" b="b"/>
            <a:pathLst>
              <a:path w="4192" h="2280">
                <a:moveTo>
                  <a:pt x="0" y="0"/>
                </a:moveTo>
                <a:lnTo>
                  <a:pt x="568" y="264"/>
                </a:lnTo>
                <a:lnTo>
                  <a:pt x="920" y="592"/>
                </a:lnTo>
                <a:lnTo>
                  <a:pt x="1232" y="840"/>
                </a:lnTo>
                <a:lnTo>
                  <a:pt x="1792" y="1248"/>
                </a:lnTo>
                <a:lnTo>
                  <a:pt x="2096" y="1560"/>
                </a:lnTo>
                <a:lnTo>
                  <a:pt x="3008" y="1800"/>
                </a:lnTo>
                <a:lnTo>
                  <a:pt x="3632" y="1912"/>
                </a:lnTo>
                <a:lnTo>
                  <a:pt x="4040" y="2240"/>
                </a:lnTo>
                <a:lnTo>
                  <a:pt x="4192" y="2280"/>
                </a:lnTo>
              </a:path>
            </a:pathLst>
          </a:custGeom>
          <a:noFill/>
          <a:ln w="5715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18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D0FB313B-23D8-4105-8AA1-13B161D353D9}" type="slidenum">
              <a:rPr lang="en-US"/>
              <a:pPr/>
              <a:t>14</a:t>
            </a:fld>
            <a:endParaRPr lang="en-US"/>
          </a:p>
        </p:txBody>
      </p:sp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Internet Hierarchy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/>
              <a:t>hierarchy based on routing (more later)</a:t>
            </a:r>
            <a:br>
              <a:rPr lang="en-US"/>
            </a:br>
            <a:endParaRPr lang="en-US"/>
          </a:p>
        </p:txBody>
      </p:sp>
      <p:graphicFrame>
        <p:nvGraphicFramePr>
          <p:cNvPr id="302084" name="Object 4"/>
          <p:cNvGraphicFramePr>
            <a:graphicFrameLocks noChangeAspect="1"/>
          </p:cNvGraphicFramePr>
          <p:nvPr/>
        </p:nvGraphicFramePr>
        <p:xfrm>
          <a:off x="1905000" y="2743200"/>
          <a:ext cx="5038725" cy="3752850"/>
        </p:xfrm>
        <a:graphic>
          <a:graphicData uri="http://schemas.openxmlformats.org/presentationml/2006/ole">
            <p:oleObj spid="_x0000_s302084" name="Picture" r:id="rId4" imgW="5038560" imgH="3753000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Hierarchical Architecture (+s, -s)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475" y="1600200"/>
            <a:ext cx="8710047" cy="4648200"/>
          </a:xfrm>
        </p:spPr>
        <p:txBody>
          <a:bodyPr/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Isolates and scopes internal dynamics: dampens oscillations, providing stability to the overall network</a:t>
            </a:r>
          </a:p>
          <a:p>
            <a:pPr lvl="1"/>
            <a:r>
              <a:rPr lang="en-US" dirty="0" smtClean="0"/>
              <a:t>Supports scalability: aggregation/summary per domain for smaller, more efficient routing tables</a:t>
            </a:r>
          </a:p>
          <a:p>
            <a:pPr lvl="1"/>
            <a:r>
              <a:rPr lang="en-US" dirty="0" smtClean="0"/>
              <a:t>Allows for flexibility: domains deploy different protocols, policies …</a:t>
            </a:r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Overhead of establishing and maintaining the hierarchy (esp. for mobile, dynamic nets)</a:t>
            </a:r>
          </a:p>
          <a:p>
            <a:pPr lvl="1"/>
            <a:r>
              <a:rPr lang="en-US" dirty="0" smtClean="0"/>
              <a:t>Sub-optimality of routing 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C501F68E-6DF5-4767-A6D3-B3331C93975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8FAD0EF8-3F96-4435-80F5-571110667C78}" type="slidenum">
              <a:rPr lang="en-US"/>
              <a:pPr/>
              <a:t>16</a:t>
            </a:fld>
            <a:endParaRPr lang="en-US"/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Protocol “Layers”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41814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Networks are complex! </a:t>
            </a:r>
          </a:p>
          <a:p>
            <a:r>
              <a:rPr lang="en-US" sz="2400"/>
              <a:t>many “pieces”:</a:t>
            </a:r>
          </a:p>
          <a:p>
            <a:pPr lvl="1"/>
            <a:r>
              <a:rPr lang="en-US"/>
              <a:t>hosts</a:t>
            </a:r>
          </a:p>
          <a:p>
            <a:pPr lvl="1"/>
            <a:r>
              <a:rPr lang="en-US"/>
              <a:t>routers</a:t>
            </a:r>
          </a:p>
          <a:p>
            <a:pPr lvl="1"/>
            <a:r>
              <a:rPr lang="en-US"/>
              <a:t>links of various media</a:t>
            </a:r>
          </a:p>
          <a:p>
            <a:pPr lvl="1"/>
            <a:r>
              <a:rPr lang="en-US"/>
              <a:t>applications</a:t>
            </a:r>
          </a:p>
          <a:p>
            <a:pPr lvl="1"/>
            <a:r>
              <a:rPr lang="en-US"/>
              <a:t>protocols</a:t>
            </a:r>
          </a:p>
          <a:p>
            <a:pPr lvl="1"/>
            <a:r>
              <a:rPr lang="en-US"/>
              <a:t>hardware, software</a:t>
            </a:r>
            <a:endParaRPr lang="en-US" sz="2000"/>
          </a:p>
        </p:txBody>
      </p:sp>
      <p:sp>
        <p:nvSpPr>
          <p:cNvPr id="3225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16475" y="2259013"/>
            <a:ext cx="3943350" cy="296545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u="sng">
                <a:solidFill>
                  <a:srgbClr val="FF0000"/>
                </a:solidFill>
              </a:rPr>
              <a:t>Question:</a:t>
            </a:r>
            <a:r>
              <a:rPr lang="en-US" sz="2400" u="sng">
                <a:solidFill>
                  <a:srgbClr val="FF0000"/>
                </a:solidFill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en-US" sz="2400"/>
              <a:t>Is there any hope of </a:t>
            </a:r>
            <a:r>
              <a:rPr lang="en-US" sz="2400" i="1"/>
              <a:t>organizing</a:t>
            </a:r>
            <a:r>
              <a:rPr lang="en-US" sz="2400"/>
              <a:t> structure of network?</a:t>
            </a:r>
          </a:p>
          <a:p>
            <a:pPr algn="ctr">
              <a:buFont typeface="Wingdings" pitchFamily="2" charset="2"/>
              <a:buNone/>
            </a:pPr>
            <a:endParaRPr lang="en-US" sz="2400"/>
          </a:p>
          <a:p>
            <a:pPr algn="ctr">
              <a:buFont typeface="Wingdings" pitchFamily="2" charset="2"/>
              <a:buNone/>
            </a:pPr>
            <a:r>
              <a:rPr lang="en-US" sz="2400"/>
              <a:t>Or at least our discussion of networks?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330B32E1-D665-4533-ADFB-7FDE72384BFE}" type="slidenum">
              <a:rPr lang="en-US"/>
              <a:pPr/>
              <a:t>17</a:t>
            </a:fld>
            <a:endParaRPr lang="en-US"/>
          </a:p>
        </p:txBody>
      </p:sp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layering?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6100" y="1346200"/>
            <a:ext cx="82835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Dealing with complex systems:</a:t>
            </a:r>
          </a:p>
          <a:p>
            <a:r>
              <a:rPr lang="en-US" sz="2400"/>
              <a:t>explicit structure allows identification, relationship of complex system’s pieces</a:t>
            </a:r>
            <a:endParaRPr lang="en-US"/>
          </a:p>
          <a:p>
            <a:pPr lvl="1"/>
            <a:r>
              <a:rPr lang="en-US"/>
              <a:t>layered </a:t>
            </a:r>
            <a:r>
              <a:rPr lang="en-US">
                <a:solidFill>
                  <a:srgbClr val="FF0000"/>
                </a:solidFill>
              </a:rPr>
              <a:t>reference model</a:t>
            </a:r>
            <a:r>
              <a:rPr lang="en-US"/>
              <a:t> for discussion</a:t>
            </a:r>
          </a:p>
          <a:p>
            <a:r>
              <a:rPr lang="en-US" sz="2400"/>
              <a:t>modularization eases maintenance, updating of system</a:t>
            </a:r>
          </a:p>
          <a:p>
            <a:pPr lvl="1"/>
            <a:r>
              <a:rPr lang="en-US"/>
              <a:t>change of implementation of layer’s service transparent to rest of system</a:t>
            </a:r>
          </a:p>
          <a:p>
            <a:pPr lvl="1"/>
            <a:r>
              <a:rPr lang="en-US"/>
              <a:t>change in one layer doesn’t affect rest of system</a:t>
            </a:r>
          </a:p>
          <a:p>
            <a:pPr lvl="1">
              <a:buFont typeface="Wingdings" pitchFamily="2" charset="2"/>
              <a:buNone/>
            </a:pPr>
            <a:r>
              <a:rPr lang="en-US"/>
              <a:t>	(is this true?!)</a:t>
            </a:r>
          </a:p>
          <a:p>
            <a:r>
              <a:rPr lang="en-US" sz="2400"/>
              <a:t>Can layering be considered harmful?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8D319847-FDE4-4122-941F-3E98ED4246FD}" type="slidenum">
              <a:rPr lang="en-US"/>
              <a:pPr/>
              <a:t>18</a:t>
            </a:fld>
            <a:endParaRPr lang="en-US"/>
          </a:p>
        </p:txBody>
      </p:sp>
      <p:sp>
        <p:nvSpPr>
          <p:cNvPr id="326658" name="Rectangle 2"/>
          <p:cNvSpPr>
            <a:spLocks noChangeArrowheads="1"/>
          </p:cNvSpPr>
          <p:nvPr/>
        </p:nvSpPr>
        <p:spPr bwMode="auto">
          <a:xfrm>
            <a:off x="6578600" y="1714500"/>
            <a:ext cx="1892300" cy="35306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Internet protocol </a:t>
            </a:r>
            <a:r>
              <a:rPr lang="en-US" sz="3200" dirty="0" smtClean="0"/>
              <a:t>stack</a:t>
            </a:r>
            <a:endParaRPr lang="en-US" sz="3200" dirty="0"/>
          </a:p>
        </p:txBody>
      </p:sp>
      <p:sp>
        <p:nvSpPr>
          <p:cNvPr id="32666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71500" y="1422400"/>
            <a:ext cx="5715000" cy="4648200"/>
          </a:xfrm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</a:rPr>
              <a:t>application:</a:t>
            </a:r>
            <a:r>
              <a:rPr lang="en-US" sz="2400"/>
              <a:t> supporting network applications</a:t>
            </a:r>
          </a:p>
          <a:p>
            <a:pPr lvl="1"/>
            <a:r>
              <a:rPr lang="en-US" sz="2000"/>
              <a:t>FTP, SMTP, HTTP</a:t>
            </a:r>
          </a:p>
          <a:p>
            <a:r>
              <a:rPr lang="en-US" sz="2400">
                <a:solidFill>
                  <a:srgbClr val="FF0000"/>
                </a:solidFill>
              </a:rPr>
              <a:t>transport:</a:t>
            </a:r>
            <a:r>
              <a:rPr lang="en-US" sz="2400"/>
              <a:t> process-process data transfer</a:t>
            </a:r>
          </a:p>
          <a:p>
            <a:pPr lvl="1"/>
            <a:r>
              <a:rPr lang="en-US" sz="2000"/>
              <a:t>TCP, UDP</a:t>
            </a:r>
          </a:p>
          <a:p>
            <a:r>
              <a:rPr lang="en-US" sz="2400">
                <a:solidFill>
                  <a:srgbClr val="FF0000"/>
                </a:solidFill>
              </a:rPr>
              <a:t>network:</a:t>
            </a:r>
            <a:r>
              <a:rPr lang="en-US" sz="2400"/>
              <a:t> routing of datagrams from source to destination</a:t>
            </a:r>
          </a:p>
          <a:p>
            <a:pPr lvl="1"/>
            <a:r>
              <a:rPr lang="en-US" sz="2000"/>
              <a:t>IP, routing protocols</a:t>
            </a:r>
          </a:p>
          <a:p>
            <a:r>
              <a:rPr lang="en-US" sz="2400">
                <a:solidFill>
                  <a:srgbClr val="FF0000"/>
                </a:solidFill>
              </a:rPr>
              <a:t>link:</a:t>
            </a:r>
            <a:r>
              <a:rPr lang="en-US" sz="2400"/>
              <a:t> data transfer between neighboring  network elements</a:t>
            </a:r>
          </a:p>
          <a:p>
            <a:pPr lvl="1"/>
            <a:r>
              <a:rPr lang="en-US" sz="2000"/>
              <a:t>PPP, Ethernet</a:t>
            </a:r>
          </a:p>
          <a:p>
            <a:r>
              <a:rPr lang="en-US" sz="2400">
                <a:solidFill>
                  <a:srgbClr val="FF0000"/>
                </a:solidFill>
              </a:rPr>
              <a:t>physical:</a:t>
            </a:r>
            <a:r>
              <a:rPr lang="en-US" sz="2400"/>
              <a:t> bits “on the wire”</a:t>
            </a:r>
          </a:p>
          <a:p>
            <a:endParaRPr lang="en-US" sz="2400"/>
          </a:p>
        </p:txBody>
      </p:sp>
      <p:grpSp>
        <p:nvGrpSpPr>
          <p:cNvPr id="326661" name="Group 5"/>
          <p:cNvGrpSpPr>
            <a:grpSpLocks/>
          </p:cNvGrpSpPr>
          <p:nvPr/>
        </p:nvGrpSpPr>
        <p:grpSpPr bwMode="auto">
          <a:xfrm>
            <a:off x="6508750" y="1828800"/>
            <a:ext cx="1898650" cy="3530600"/>
            <a:chOff x="3076" y="888"/>
            <a:chExt cx="1196" cy="2224"/>
          </a:xfrm>
        </p:grpSpPr>
        <p:sp>
          <p:nvSpPr>
            <p:cNvPr id="326662" name="Rectangle 6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663" name="Text Box 7"/>
            <p:cNvSpPr txBox="1">
              <a:spLocks noChangeArrowheads="1"/>
            </p:cNvSpPr>
            <p:nvPr/>
          </p:nvSpPr>
          <p:spPr bwMode="auto">
            <a:xfrm>
              <a:off x="3150" y="949"/>
              <a:ext cx="1070" cy="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atin typeface="Comic Sans MS" pitchFamily="66" charset="0"/>
                </a:rPr>
                <a:t>application</a:t>
              </a:r>
            </a:p>
            <a:p>
              <a:pPr algn="ctr"/>
              <a:endParaRPr lang="en-US">
                <a:latin typeface="Comic Sans MS" pitchFamily="66" charset="0"/>
              </a:endParaRPr>
            </a:p>
            <a:p>
              <a:pPr algn="ctr"/>
              <a:r>
                <a:rPr lang="en-US">
                  <a:latin typeface="Comic Sans MS" pitchFamily="66" charset="0"/>
                </a:rPr>
                <a:t>transport</a:t>
              </a:r>
            </a:p>
            <a:p>
              <a:pPr algn="ctr"/>
              <a:endParaRPr lang="en-US">
                <a:latin typeface="Comic Sans MS" pitchFamily="66" charset="0"/>
              </a:endParaRPr>
            </a:p>
            <a:p>
              <a:pPr algn="ctr"/>
              <a:r>
                <a:rPr lang="en-US">
                  <a:latin typeface="Comic Sans MS" pitchFamily="66" charset="0"/>
                </a:rPr>
                <a:t>network</a:t>
              </a:r>
            </a:p>
            <a:p>
              <a:pPr algn="ctr"/>
              <a:endParaRPr lang="en-US">
                <a:latin typeface="Comic Sans MS" pitchFamily="66" charset="0"/>
              </a:endParaRPr>
            </a:p>
            <a:p>
              <a:pPr algn="ctr"/>
              <a:r>
                <a:rPr lang="en-US">
                  <a:latin typeface="Comic Sans MS" pitchFamily="66" charset="0"/>
                </a:rPr>
                <a:t>link</a:t>
              </a:r>
            </a:p>
            <a:p>
              <a:pPr algn="ctr"/>
              <a:endParaRPr lang="en-US">
                <a:latin typeface="Comic Sans MS" pitchFamily="66" charset="0"/>
              </a:endParaRPr>
            </a:p>
            <a:p>
              <a:pPr algn="ctr"/>
              <a:r>
                <a:rPr lang="en-US">
                  <a:latin typeface="Comic Sans MS" pitchFamily="66" charset="0"/>
                </a:rPr>
                <a:t>physical</a:t>
              </a:r>
            </a:p>
          </p:txBody>
        </p:sp>
        <p:sp>
          <p:nvSpPr>
            <p:cNvPr id="326664" name="Line 8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665" name="Line 9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666" name="Line 10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667" name="Line 11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363713B6-4457-456F-A2C8-B182029A755A}" type="slidenum">
              <a:rPr lang="en-US"/>
              <a:pPr/>
              <a:t>19</a:t>
            </a:fld>
            <a:endParaRPr lang="en-US"/>
          </a:p>
        </p:txBody>
      </p:sp>
      <p:sp>
        <p:nvSpPr>
          <p:cNvPr id="328706" name="Rectangle 2"/>
          <p:cNvSpPr>
            <a:spLocks noChangeArrowheads="1"/>
          </p:cNvSpPr>
          <p:nvPr/>
        </p:nvSpPr>
        <p:spPr bwMode="auto">
          <a:xfrm>
            <a:off x="7077075" y="1714500"/>
            <a:ext cx="1892300" cy="35306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ISO/OSI reference model</a:t>
            </a:r>
          </a:p>
        </p:txBody>
      </p:sp>
      <p:sp>
        <p:nvSpPr>
          <p:cNvPr id="3287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71500" y="1422400"/>
            <a:ext cx="5715000" cy="4648200"/>
          </a:xfrm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</a:rPr>
              <a:t>presentation:</a:t>
            </a:r>
            <a:r>
              <a:rPr lang="en-US" sz="2400"/>
              <a:t> allow applications to interpret meaning of data, e.g., encryption, compression, machine-specific conventions</a:t>
            </a:r>
          </a:p>
          <a:p>
            <a:r>
              <a:rPr lang="en-US" sz="2400" i="1">
                <a:solidFill>
                  <a:srgbClr val="FF3300"/>
                </a:solidFill>
              </a:rPr>
              <a:t>session:</a:t>
            </a:r>
            <a:r>
              <a:rPr lang="en-US" sz="2400"/>
              <a:t> synchronization, checkpointing, recovery of data exchange</a:t>
            </a:r>
          </a:p>
          <a:p>
            <a:r>
              <a:rPr lang="en-US" sz="2400"/>
              <a:t>Internet stack “missing” these layers!</a:t>
            </a:r>
          </a:p>
          <a:p>
            <a:pPr lvl="1"/>
            <a:r>
              <a:rPr lang="en-US"/>
              <a:t>these services, </a:t>
            </a:r>
            <a:r>
              <a:rPr lang="en-US" i="1"/>
              <a:t>if needed,</a:t>
            </a:r>
            <a:r>
              <a:rPr lang="en-US"/>
              <a:t> must be implemented in application</a:t>
            </a:r>
          </a:p>
          <a:p>
            <a:pPr lvl="1"/>
            <a:r>
              <a:rPr lang="en-US"/>
              <a:t>needed?</a:t>
            </a:r>
          </a:p>
          <a:p>
            <a:r>
              <a:rPr lang="en-US" sz="2400"/>
              <a:t>Other protocol stacks? ATM, … </a:t>
            </a:r>
            <a:endParaRPr lang="en-US"/>
          </a:p>
        </p:txBody>
      </p:sp>
      <p:grpSp>
        <p:nvGrpSpPr>
          <p:cNvPr id="328709" name="Group 5"/>
          <p:cNvGrpSpPr>
            <a:grpSpLocks/>
          </p:cNvGrpSpPr>
          <p:nvPr/>
        </p:nvGrpSpPr>
        <p:grpSpPr bwMode="auto">
          <a:xfrm>
            <a:off x="6902450" y="1762125"/>
            <a:ext cx="1982788" cy="3587750"/>
            <a:chOff x="3265" y="1545"/>
            <a:chExt cx="1249" cy="2260"/>
          </a:xfrm>
        </p:grpSpPr>
        <p:sp>
          <p:nvSpPr>
            <p:cNvPr id="328710" name="Rectangle 6"/>
            <p:cNvSpPr>
              <a:spLocks noChangeArrowheads="1"/>
            </p:cNvSpPr>
            <p:nvPr/>
          </p:nvSpPr>
          <p:spPr bwMode="auto">
            <a:xfrm>
              <a:off x="3310" y="1545"/>
              <a:ext cx="1192" cy="225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11" name="Text Box 7"/>
            <p:cNvSpPr txBox="1">
              <a:spLocks noChangeArrowheads="1"/>
            </p:cNvSpPr>
            <p:nvPr/>
          </p:nvSpPr>
          <p:spPr bwMode="auto">
            <a:xfrm>
              <a:off x="3265" y="1654"/>
              <a:ext cx="1249" cy="2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>
                  <a:latin typeface="Comic Sans MS" pitchFamily="66" charset="0"/>
                </a:rPr>
                <a:t>application</a:t>
              </a:r>
            </a:p>
            <a:p>
              <a:pPr algn="ctr">
                <a:lnSpc>
                  <a:spcPct val="70000"/>
                </a:lnSpc>
              </a:pPr>
              <a:endParaRPr lang="en-US">
                <a:latin typeface="Comic Sans MS" pitchFamily="66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US">
                  <a:latin typeface="Comic Sans MS" pitchFamily="66" charset="0"/>
                </a:rPr>
                <a:t>presentation</a:t>
              </a:r>
            </a:p>
            <a:p>
              <a:pPr algn="ctr">
                <a:lnSpc>
                  <a:spcPct val="70000"/>
                </a:lnSpc>
              </a:pPr>
              <a:endParaRPr lang="en-US">
                <a:latin typeface="Comic Sans MS" pitchFamily="66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US">
                  <a:latin typeface="Comic Sans MS" pitchFamily="66" charset="0"/>
                </a:rPr>
                <a:t>session</a:t>
              </a:r>
            </a:p>
            <a:p>
              <a:pPr algn="ctr">
                <a:lnSpc>
                  <a:spcPct val="70000"/>
                </a:lnSpc>
              </a:pPr>
              <a:endParaRPr lang="en-US">
                <a:latin typeface="Comic Sans MS" pitchFamily="66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US">
                  <a:latin typeface="Comic Sans MS" pitchFamily="66" charset="0"/>
                </a:rPr>
                <a:t>transport</a:t>
              </a:r>
            </a:p>
            <a:p>
              <a:pPr algn="ctr">
                <a:lnSpc>
                  <a:spcPct val="70000"/>
                </a:lnSpc>
              </a:pPr>
              <a:endParaRPr lang="en-US">
                <a:latin typeface="Comic Sans MS" pitchFamily="66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US">
                  <a:latin typeface="Comic Sans MS" pitchFamily="66" charset="0"/>
                </a:rPr>
                <a:t>network</a:t>
              </a:r>
            </a:p>
            <a:p>
              <a:pPr algn="ctr">
                <a:lnSpc>
                  <a:spcPct val="70000"/>
                </a:lnSpc>
              </a:pPr>
              <a:endParaRPr lang="en-US">
                <a:latin typeface="Comic Sans MS" pitchFamily="66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US">
                  <a:latin typeface="Comic Sans MS" pitchFamily="66" charset="0"/>
                </a:rPr>
                <a:t>link</a:t>
              </a:r>
            </a:p>
            <a:p>
              <a:pPr algn="ctr">
                <a:lnSpc>
                  <a:spcPct val="70000"/>
                </a:lnSpc>
              </a:pPr>
              <a:endParaRPr lang="en-US">
                <a:latin typeface="Comic Sans MS" pitchFamily="66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US">
                  <a:latin typeface="Comic Sans MS" pitchFamily="66" charset="0"/>
                </a:rPr>
                <a:t>physical</a:t>
              </a:r>
            </a:p>
          </p:txBody>
        </p:sp>
        <p:sp>
          <p:nvSpPr>
            <p:cNvPr id="328712" name="Line 8"/>
            <p:cNvSpPr>
              <a:spLocks noChangeShapeType="1"/>
            </p:cNvSpPr>
            <p:nvPr/>
          </p:nvSpPr>
          <p:spPr bwMode="auto">
            <a:xfrm>
              <a:off x="3297" y="191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13" name="Line 9"/>
            <p:cNvSpPr>
              <a:spLocks noChangeShapeType="1"/>
            </p:cNvSpPr>
            <p:nvPr/>
          </p:nvSpPr>
          <p:spPr bwMode="auto">
            <a:xfrm>
              <a:off x="3306" y="2533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14" name="Line 10"/>
            <p:cNvSpPr>
              <a:spLocks noChangeShapeType="1"/>
            </p:cNvSpPr>
            <p:nvPr/>
          </p:nvSpPr>
          <p:spPr bwMode="auto">
            <a:xfrm>
              <a:off x="3306" y="2873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15" name="Line 11"/>
            <p:cNvSpPr>
              <a:spLocks noChangeShapeType="1"/>
            </p:cNvSpPr>
            <p:nvPr/>
          </p:nvSpPr>
          <p:spPr bwMode="auto">
            <a:xfrm>
              <a:off x="3307" y="3513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16" name="Line 12"/>
            <p:cNvSpPr>
              <a:spLocks noChangeShapeType="1"/>
            </p:cNvSpPr>
            <p:nvPr/>
          </p:nvSpPr>
          <p:spPr bwMode="auto">
            <a:xfrm>
              <a:off x="3297" y="3209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17" name="Line 13"/>
            <p:cNvSpPr>
              <a:spLocks noChangeShapeType="1"/>
            </p:cNvSpPr>
            <p:nvPr/>
          </p:nvSpPr>
          <p:spPr bwMode="auto">
            <a:xfrm>
              <a:off x="3296" y="2245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1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6D567B84-003C-47B9-94D3-2BB156A36CAE}" type="slidenum">
              <a:rPr lang="en-US"/>
              <a:pPr/>
              <a:t>2</a:t>
            </a:fld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725" y="95250"/>
            <a:ext cx="8382000" cy="1143000"/>
          </a:xfrm>
        </p:spPr>
        <p:txBody>
          <a:bodyPr/>
          <a:lstStyle/>
          <a:p>
            <a:r>
              <a:rPr lang="en-US" sz="3200"/>
              <a:t>What’s the Internet: “nuts and bolts” view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20800" y="1300163"/>
            <a:ext cx="3779838" cy="2036762"/>
          </a:xfrm>
          <a:ln/>
        </p:spPr>
        <p:txBody>
          <a:bodyPr/>
          <a:lstStyle/>
          <a:p>
            <a:r>
              <a:rPr lang="en-US" sz="2400"/>
              <a:t>millions of connected computing devices: </a:t>
            </a:r>
            <a:r>
              <a:rPr lang="en-US" sz="2400" i="1">
                <a:solidFill>
                  <a:srgbClr val="FF0000"/>
                </a:solidFill>
              </a:rPr>
              <a:t>hosts = end systems</a:t>
            </a:r>
            <a:r>
              <a:rPr lang="en-US" sz="240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sz="2000"/>
              <a:t> </a:t>
            </a:r>
            <a:r>
              <a:rPr lang="en-US"/>
              <a:t>run </a:t>
            </a:r>
            <a:r>
              <a:rPr lang="en-US" i="1">
                <a:solidFill>
                  <a:srgbClr val="FF0000"/>
                </a:solidFill>
              </a:rPr>
              <a:t>network apps</a:t>
            </a:r>
            <a:endParaRPr lang="en-US"/>
          </a:p>
        </p:txBody>
      </p:sp>
      <p:grpSp>
        <p:nvGrpSpPr>
          <p:cNvPr id="4358" name="Group 262"/>
          <p:cNvGrpSpPr>
            <a:grpSpLocks/>
          </p:cNvGrpSpPr>
          <p:nvPr/>
        </p:nvGrpSpPr>
        <p:grpSpPr bwMode="auto">
          <a:xfrm>
            <a:off x="4989513" y="1319213"/>
            <a:ext cx="3470275" cy="4489450"/>
            <a:chOff x="3177" y="1065"/>
            <a:chExt cx="2186" cy="2828"/>
          </a:xfrm>
        </p:grpSpPr>
        <p:sp>
          <p:nvSpPr>
            <p:cNvPr id="4359" name="Freeform 263"/>
            <p:cNvSpPr>
              <a:spLocks/>
            </p:cNvSpPr>
            <p:nvPr/>
          </p:nvSpPr>
          <p:spPr bwMode="auto">
            <a:xfrm>
              <a:off x="4261" y="2412"/>
              <a:ext cx="828" cy="425"/>
            </a:xfrm>
            <a:custGeom>
              <a:avLst/>
              <a:gdLst/>
              <a:ahLst/>
              <a:cxnLst>
                <a:cxn ang="0">
                  <a:pos x="382" y="30"/>
                </a:cxn>
                <a:cxn ang="0">
                  <a:pos x="370" y="30"/>
                </a:cxn>
                <a:cxn ang="0">
                  <a:pos x="126" y="32"/>
                </a:cxn>
                <a:cxn ang="0">
                  <a:pos x="6" y="126"/>
                </a:cxn>
                <a:cxn ang="0">
                  <a:pos x="92" y="274"/>
                </a:cxn>
                <a:cxn ang="0">
                  <a:pos x="292" y="384"/>
                </a:cxn>
                <a:cxn ang="0">
                  <a:pos x="540" y="416"/>
                </a:cxn>
                <a:cxn ang="0">
                  <a:pos x="698" y="330"/>
                </a:cxn>
                <a:cxn ang="0">
                  <a:pos x="776" y="170"/>
                </a:cxn>
                <a:cxn ang="0">
                  <a:pos x="792" y="22"/>
                </a:cxn>
                <a:cxn ang="0">
                  <a:pos x="560" y="38"/>
                </a:cxn>
                <a:cxn ang="0">
                  <a:pos x="382" y="30"/>
                </a:cxn>
              </a:cxnLst>
              <a:rect l="0" t="0" r="r" b="b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60" name="Freeform 264"/>
            <p:cNvSpPr>
              <a:spLocks/>
            </p:cNvSpPr>
            <p:nvPr/>
          </p:nvSpPr>
          <p:spPr bwMode="auto">
            <a:xfrm>
              <a:off x="4273" y="1451"/>
              <a:ext cx="1090" cy="658"/>
            </a:xfrm>
            <a:custGeom>
              <a:avLst/>
              <a:gdLst/>
              <a:ahLst/>
              <a:cxnLst>
                <a:cxn ang="0">
                  <a:pos x="424" y="10"/>
                </a:cxn>
                <a:cxn ang="0">
                  <a:pos x="288" y="70"/>
                </a:cxn>
                <a:cxn ang="0">
                  <a:pos x="96" y="100"/>
                </a:cxn>
                <a:cxn ang="0">
                  <a:pos x="14" y="336"/>
                </a:cxn>
                <a:cxn ang="0">
                  <a:pos x="180" y="444"/>
                </a:cxn>
                <a:cxn ang="0">
                  <a:pos x="346" y="426"/>
                </a:cxn>
                <a:cxn ang="0">
                  <a:pos x="584" y="444"/>
                </a:cxn>
                <a:cxn ang="0">
                  <a:pos x="698" y="434"/>
                </a:cxn>
                <a:cxn ang="0">
                  <a:pos x="752" y="372"/>
                </a:cxn>
                <a:cxn ang="0">
                  <a:pos x="750" y="158"/>
                </a:cxn>
                <a:cxn ang="0">
                  <a:pos x="662" y="34"/>
                </a:cxn>
                <a:cxn ang="0">
                  <a:pos x="424" y="10"/>
                </a:cxn>
              </a:cxnLst>
              <a:rect l="0" t="0" r="r" b="b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61" name="Freeform 265"/>
            <p:cNvSpPr>
              <a:spLocks/>
            </p:cNvSpPr>
            <p:nvPr/>
          </p:nvSpPr>
          <p:spPr bwMode="auto">
            <a:xfrm>
              <a:off x="3177" y="1267"/>
              <a:ext cx="1036" cy="675"/>
            </a:xfrm>
            <a:custGeom>
              <a:avLst/>
              <a:gdLst/>
              <a:ahLst/>
              <a:cxnLst>
                <a:cxn ang="0">
                  <a:pos x="648" y="11"/>
                </a:cxn>
                <a:cxn ang="0">
                  <a:pos x="390" y="53"/>
                </a:cxn>
                <a:cxn ang="0">
                  <a:pos x="206" y="129"/>
                </a:cxn>
                <a:cxn ang="0">
                  <a:pos x="152" y="229"/>
                </a:cxn>
                <a:cxn ang="0">
                  <a:pos x="22" y="297"/>
                </a:cxn>
                <a:cxn ang="0">
                  <a:pos x="18" y="459"/>
                </a:cxn>
                <a:cxn ang="0">
                  <a:pos x="132" y="489"/>
                </a:cxn>
                <a:cxn ang="0">
                  <a:pos x="458" y="489"/>
                </a:cxn>
                <a:cxn ang="0">
                  <a:pos x="598" y="555"/>
                </a:cxn>
                <a:cxn ang="0">
                  <a:pos x="752" y="657"/>
                </a:cxn>
                <a:cxn ang="0">
                  <a:pos x="870" y="661"/>
                </a:cxn>
                <a:cxn ang="0">
                  <a:pos x="952" y="603"/>
                </a:cxn>
                <a:cxn ang="0">
                  <a:pos x="992" y="445"/>
                </a:cxn>
                <a:cxn ang="0">
                  <a:pos x="1018" y="291"/>
                </a:cxn>
                <a:cxn ang="0">
                  <a:pos x="1022" y="107"/>
                </a:cxn>
                <a:cxn ang="0">
                  <a:pos x="934" y="17"/>
                </a:cxn>
                <a:cxn ang="0">
                  <a:pos x="776" y="3"/>
                </a:cxn>
                <a:cxn ang="0">
                  <a:pos x="648" y="11"/>
                </a:cxn>
              </a:cxnLst>
              <a:rect l="0" t="0" r="r" b="b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4362" name="Group 266"/>
            <p:cNvGrpSpPr>
              <a:grpSpLocks/>
            </p:cNvGrpSpPr>
            <p:nvPr/>
          </p:nvGrpSpPr>
          <p:grpSpPr bwMode="auto">
            <a:xfrm>
              <a:off x="3232" y="2108"/>
              <a:ext cx="919" cy="588"/>
              <a:chOff x="2889" y="1631"/>
              <a:chExt cx="980" cy="743"/>
            </a:xfrm>
          </p:grpSpPr>
          <p:sp>
            <p:nvSpPr>
              <p:cNvPr id="4363" name="Rectangle 267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64" name="AutoShape 268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00CCFF"/>
                  </a:solidFill>
                </a:endParaRPr>
              </a:p>
            </p:txBody>
          </p:sp>
        </p:grpSp>
        <p:grpSp>
          <p:nvGrpSpPr>
            <p:cNvPr id="4365" name="Group 269"/>
            <p:cNvGrpSpPr>
              <a:grpSpLocks/>
            </p:cNvGrpSpPr>
            <p:nvPr/>
          </p:nvGrpSpPr>
          <p:grpSpPr bwMode="auto">
            <a:xfrm>
              <a:off x="3674" y="1388"/>
              <a:ext cx="212" cy="335"/>
              <a:chOff x="3796" y="1043"/>
              <a:chExt cx="865" cy="1237"/>
            </a:xfrm>
          </p:grpSpPr>
          <p:sp>
            <p:nvSpPr>
              <p:cNvPr id="4366" name="Line 270"/>
              <p:cNvSpPr>
                <a:spLocks noChangeShapeType="1"/>
              </p:cNvSpPr>
              <p:nvPr/>
            </p:nvSpPr>
            <p:spPr bwMode="auto">
              <a:xfrm flipH="1">
                <a:off x="3992" y="1481"/>
                <a:ext cx="235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67" name="Line 271"/>
              <p:cNvSpPr>
                <a:spLocks noChangeShapeType="1"/>
              </p:cNvSpPr>
              <p:nvPr/>
            </p:nvSpPr>
            <p:spPr bwMode="auto">
              <a:xfrm>
                <a:off x="4227" y="1481"/>
                <a:ext cx="236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68" name="Line 272"/>
              <p:cNvSpPr>
                <a:spLocks noChangeShapeType="1"/>
              </p:cNvSpPr>
              <p:nvPr/>
            </p:nvSpPr>
            <p:spPr bwMode="auto">
              <a:xfrm>
                <a:off x="3992" y="2201"/>
                <a:ext cx="235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69" name="Line 273"/>
              <p:cNvSpPr>
                <a:spLocks noChangeShapeType="1"/>
              </p:cNvSpPr>
              <p:nvPr/>
            </p:nvSpPr>
            <p:spPr bwMode="auto">
              <a:xfrm flipH="1">
                <a:off x="4227" y="2201"/>
                <a:ext cx="236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0" name="Line 274"/>
              <p:cNvSpPr>
                <a:spLocks noChangeShapeType="1"/>
              </p:cNvSpPr>
              <p:nvPr/>
            </p:nvSpPr>
            <p:spPr bwMode="auto">
              <a:xfrm>
                <a:off x="4227" y="1497"/>
                <a:ext cx="0" cy="7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1" name="Line 275"/>
              <p:cNvSpPr>
                <a:spLocks noChangeShapeType="1"/>
              </p:cNvSpPr>
              <p:nvPr/>
            </p:nvSpPr>
            <p:spPr bwMode="auto">
              <a:xfrm flipV="1">
                <a:off x="3992" y="2127"/>
                <a:ext cx="235" cy="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2" name="Line 276"/>
              <p:cNvSpPr>
                <a:spLocks noChangeShapeType="1"/>
              </p:cNvSpPr>
              <p:nvPr/>
            </p:nvSpPr>
            <p:spPr bwMode="auto">
              <a:xfrm flipH="1" flipV="1">
                <a:off x="4227" y="2127"/>
                <a:ext cx="236" cy="7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3" name="Line 277"/>
              <p:cNvSpPr>
                <a:spLocks noChangeShapeType="1"/>
              </p:cNvSpPr>
              <p:nvPr/>
            </p:nvSpPr>
            <p:spPr bwMode="auto">
              <a:xfrm>
                <a:off x="4092" y="1890"/>
                <a:ext cx="135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4" name="Line 278"/>
              <p:cNvSpPr>
                <a:spLocks noChangeShapeType="1"/>
              </p:cNvSpPr>
              <p:nvPr/>
            </p:nvSpPr>
            <p:spPr bwMode="auto">
              <a:xfrm flipV="1">
                <a:off x="4227" y="1890"/>
                <a:ext cx="143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5" name="Line 279"/>
              <p:cNvSpPr>
                <a:spLocks noChangeShapeType="1"/>
              </p:cNvSpPr>
              <p:nvPr/>
            </p:nvSpPr>
            <p:spPr bwMode="auto">
              <a:xfrm>
                <a:off x="4047" y="1996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6" name="Line 280"/>
              <p:cNvSpPr>
                <a:spLocks noChangeShapeType="1"/>
              </p:cNvSpPr>
              <p:nvPr/>
            </p:nvSpPr>
            <p:spPr bwMode="auto">
              <a:xfrm flipV="1">
                <a:off x="4227" y="2012"/>
                <a:ext cx="176" cy="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7" name="Line 281"/>
              <p:cNvSpPr>
                <a:spLocks noChangeShapeType="1"/>
              </p:cNvSpPr>
              <p:nvPr/>
            </p:nvSpPr>
            <p:spPr bwMode="auto">
              <a:xfrm flipV="1">
                <a:off x="4227" y="1782"/>
                <a:ext cx="9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8" name="Line 282"/>
              <p:cNvSpPr>
                <a:spLocks noChangeShapeType="1"/>
              </p:cNvSpPr>
              <p:nvPr/>
            </p:nvSpPr>
            <p:spPr bwMode="auto">
              <a:xfrm flipV="1">
                <a:off x="4227" y="1632"/>
                <a:ext cx="57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79" name="Line 283"/>
              <p:cNvSpPr>
                <a:spLocks noChangeShapeType="1"/>
              </p:cNvSpPr>
              <p:nvPr/>
            </p:nvSpPr>
            <p:spPr bwMode="auto">
              <a:xfrm>
                <a:off x="4126" y="1772"/>
                <a:ext cx="109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80" name="Line 284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3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4381" name="Group 28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382" name="Line 286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83" name="Line 2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84" name="Line 288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85" name="Line 2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4386" name="Group 29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387" name="Line 291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88" name="Line 29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89" name="Line 293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90" name="Line 29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4391" name="Group 29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392" name="Line 296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93" name="Line 29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94" name="Line 298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395" name="Line 29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396" name="Group 300"/>
            <p:cNvGrpSpPr>
              <a:grpSpLocks/>
            </p:cNvGrpSpPr>
            <p:nvPr/>
          </p:nvGrpSpPr>
          <p:grpSpPr bwMode="auto">
            <a:xfrm>
              <a:off x="3223" y="1598"/>
              <a:ext cx="436" cy="114"/>
              <a:chOff x="3072" y="739"/>
              <a:chExt cx="652" cy="146"/>
            </a:xfrm>
          </p:grpSpPr>
          <p:pic>
            <p:nvPicPr>
              <p:cNvPr id="4397" name="Picture 301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</p:spPr>
          </p:pic>
          <p:sp>
            <p:nvSpPr>
              <p:cNvPr id="4398" name="Line 302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9" name="Line 303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4400" name="Picture 304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99" y="1417"/>
              <a:ext cx="232" cy="168"/>
            </a:xfrm>
            <a:prstGeom prst="rect">
              <a:avLst/>
            </a:prstGeom>
            <a:noFill/>
          </p:spPr>
        </p:pic>
        <p:grpSp>
          <p:nvGrpSpPr>
            <p:cNvPr id="4401" name="Group 305"/>
            <p:cNvGrpSpPr>
              <a:grpSpLocks/>
            </p:cNvGrpSpPr>
            <p:nvPr/>
          </p:nvGrpSpPr>
          <p:grpSpPr bwMode="auto">
            <a:xfrm>
              <a:off x="3880" y="1303"/>
              <a:ext cx="256" cy="269"/>
              <a:chOff x="2870" y="1518"/>
              <a:chExt cx="292" cy="320"/>
            </a:xfrm>
          </p:grpSpPr>
          <p:graphicFrame>
            <p:nvGraphicFramePr>
              <p:cNvPr id="4402" name="Object 30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4402" name="Clip" r:id="rId6" imgW="819000" imgH="847800" progId="">
                  <p:embed/>
                </p:oleObj>
              </a:graphicData>
            </a:graphic>
          </p:graphicFrame>
          <p:graphicFrame>
            <p:nvGraphicFramePr>
              <p:cNvPr id="4403" name="Object 30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4403" name="Clip" r:id="rId7" imgW="1266840" imgH="1200240" progId="">
                  <p:embed/>
                </p:oleObj>
              </a:graphicData>
            </a:graphic>
          </p:graphicFrame>
        </p:grpSp>
        <p:grpSp>
          <p:nvGrpSpPr>
            <p:cNvPr id="4404" name="Group 308"/>
            <p:cNvGrpSpPr>
              <a:grpSpLocks/>
            </p:cNvGrpSpPr>
            <p:nvPr/>
          </p:nvGrpSpPr>
          <p:grpSpPr bwMode="auto">
            <a:xfrm>
              <a:off x="4338" y="2487"/>
              <a:ext cx="228" cy="108"/>
              <a:chOff x="3600" y="219"/>
              <a:chExt cx="360" cy="175"/>
            </a:xfrm>
          </p:grpSpPr>
          <p:sp>
            <p:nvSpPr>
              <p:cNvPr id="4405" name="Oval 30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6" name="Line 31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7" name="Line 31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8" name="Rectangle 31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409" name="Oval 31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10" name="Group 31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411" name="Line 3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2" name="Line 3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" name="Line 3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14" name="Group 31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415" name="Line 3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6" name="Line 3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7" name="Line 3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418" name="Group 322"/>
            <p:cNvGrpSpPr>
              <a:grpSpLocks/>
            </p:cNvGrpSpPr>
            <p:nvPr/>
          </p:nvGrpSpPr>
          <p:grpSpPr bwMode="auto">
            <a:xfrm>
              <a:off x="4562" y="2663"/>
              <a:ext cx="228" cy="108"/>
              <a:chOff x="3600" y="219"/>
              <a:chExt cx="360" cy="175"/>
            </a:xfrm>
          </p:grpSpPr>
          <p:sp>
            <p:nvSpPr>
              <p:cNvPr id="4419" name="Oval 32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20" name="Line 32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21" name="Line 32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22" name="Rectangle 32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423" name="Oval 32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24" name="Group 32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425" name="Line 32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26" name="Line 33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27" name="Line 33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28" name="Group 33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429" name="Line 3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30" name="Line 3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31" name="Line 3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432" name="Group 336"/>
            <p:cNvGrpSpPr>
              <a:grpSpLocks/>
            </p:cNvGrpSpPr>
            <p:nvPr/>
          </p:nvGrpSpPr>
          <p:grpSpPr bwMode="auto">
            <a:xfrm>
              <a:off x="4738" y="2495"/>
              <a:ext cx="228" cy="108"/>
              <a:chOff x="3600" y="219"/>
              <a:chExt cx="360" cy="175"/>
            </a:xfrm>
          </p:grpSpPr>
          <p:sp>
            <p:nvSpPr>
              <p:cNvPr id="4433" name="Oval 33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34" name="Line 33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35" name="Line 33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36" name="Rectangle 34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437" name="Oval 34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38" name="Group 34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439" name="Line 3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40" name="Line 3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41" name="Line 3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42" name="Group 34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443" name="Line 3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44" name="Line 3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45" name="Line 3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446" name="Group 350"/>
            <p:cNvGrpSpPr>
              <a:grpSpLocks/>
            </p:cNvGrpSpPr>
            <p:nvPr/>
          </p:nvGrpSpPr>
          <p:grpSpPr bwMode="auto">
            <a:xfrm>
              <a:off x="4401" y="1766"/>
              <a:ext cx="221" cy="101"/>
              <a:chOff x="3600" y="219"/>
              <a:chExt cx="360" cy="175"/>
            </a:xfrm>
          </p:grpSpPr>
          <p:sp>
            <p:nvSpPr>
              <p:cNvPr id="4447" name="Oval 35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48" name="Line 35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49" name="Line 35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50" name="Rectangle 35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451" name="Oval 35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52" name="Group 35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453" name="Line 35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54" name="Line 35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55" name="Line 35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56" name="Group 36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457" name="Line 36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58" name="Line 36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59" name="Line 36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460" name="Group 364"/>
            <p:cNvGrpSpPr>
              <a:grpSpLocks/>
            </p:cNvGrpSpPr>
            <p:nvPr/>
          </p:nvGrpSpPr>
          <p:grpSpPr bwMode="auto">
            <a:xfrm>
              <a:off x="4400" y="1927"/>
              <a:ext cx="228" cy="108"/>
              <a:chOff x="3600" y="219"/>
              <a:chExt cx="360" cy="175"/>
            </a:xfrm>
          </p:grpSpPr>
          <p:sp>
            <p:nvSpPr>
              <p:cNvPr id="4461" name="Oval 36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62" name="Line 36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63" name="Line 36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64" name="Rectangle 36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465" name="Oval 36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66" name="Group 37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467" name="Line 37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68" name="Line 37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69" name="Line 37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70" name="Group 37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471" name="Line 37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72" name="Line 37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73" name="Line 37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474" name="Group 378"/>
            <p:cNvGrpSpPr>
              <a:grpSpLocks/>
            </p:cNvGrpSpPr>
            <p:nvPr/>
          </p:nvGrpSpPr>
          <p:grpSpPr bwMode="auto">
            <a:xfrm>
              <a:off x="4700" y="1706"/>
              <a:ext cx="210" cy="97"/>
              <a:chOff x="3600" y="219"/>
              <a:chExt cx="360" cy="175"/>
            </a:xfrm>
          </p:grpSpPr>
          <p:sp>
            <p:nvSpPr>
              <p:cNvPr id="4475" name="Oval 37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76" name="Line 38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77" name="Line 38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78" name="Rectangle 38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479" name="Oval 38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80" name="Group 38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481" name="Line 38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82" name="Line 38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83" name="Line 38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84" name="Group 38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485" name="Line 3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86" name="Line 3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87" name="Line 3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488" name="Group 392"/>
            <p:cNvGrpSpPr>
              <a:grpSpLocks/>
            </p:cNvGrpSpPr>
            <p:nvPr/>
          </p:nvGrpSpPr>
          <p:grpSpPr bwMode="auto">
            <a:xfrm>
              <a:off x="4754" y="1927"/>
              <a:ext cx="228" cy="108"/>
              <a:chOff x="3600" y="219"/>
              <a:chExt cx="360" cy="175"/>
            </a:xfrm>
          </p:grpSpPr>
          <p:sp>
            <p:nvSpPr>
              <p:cNvPr id="4489" name="Oval 39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90" name="Line 39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91" name="Line 39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92" name="Rectangle 39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493" name="Oval 39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94" name="Group 39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495" name="Line 39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96" name="Line 40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97" name="Line 40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98" name="Group 40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499" name="Line 40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00" name="Line 40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01" name="Line 40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502" name="Group 406"/>
            <p:cNvGrpSpPr>
              <a:grpSpLocks/>
            </p:cNvGrpSpPr>
            <p:nvPr/>
          </p:nvGrpSpPr>
          <p:grpSpPr bwMode="auto">
            <a:xfrm>
              <a:off x="3866" y="1763"/>
              <a:ext cx="220" cy="100"/>
              <a:chOff x="3600" y="219"/>
              <a:chExt cx="360" cy="175"/>
            </a:xfrm>
          </p:grpSpPr>
          <p:sp>
            <p:nvSpPr>
              <p:cNvPr id="4503" name="Oval 40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4" name="Line 40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5" name="Line 40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6" name="Rectangle 41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507" name="Oval 41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508" name="Group 41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09" name="Line 41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10" name="Line 41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11" name="Line 41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512" name="Group 41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13" name="Line 41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14" name="Line 41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15" name="Line 41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516" name="Group 420"/>
            <p:cNvGrpSpPr>
              <a:grpSpLocks/>
            </p:cNvGrpSpPr>
            <p:nvPr/>
          </p:nvGrpSpPr>
          <p:grpSpPr bwMode="auto">
            <a:xfrm>
              <a:off x="3673" y="2487"/>
              <a:ext cx="220" cy="100"/>
              <a:chOff x="3600" y="219"/>
              <a:chExt cx="360" cy="175"/>
            </a:xfrm>
          </p:grpSpPr>
          <p:sp>
            <p:nvSpPr>
              <p:cNvPr id="4517" name="Oval 42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8" name="Line 42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9" name="Line 42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20" name="Rectangle 42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521" name="Oval 42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522" name="Group 42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23" name="Line 42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24" name="Line 42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25" name="Line 42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526" name="Group 43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27" name="Line 43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28" name="Line 43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29" name="Line 43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530" name="Line 434"/>
            <p:cNvSpPr>
              <a:spLocks noChangeShapeType="1"/>
            </p:cNvSpPr>
            <p:nvPr/>
          </p:nvSpPr>
          <p:spPr bwMode="auto">
            <a:xfrm flipV="1">
              <a:off x="4430" y="2757"/>
              <a:ext cx="143" cy="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31" name="Line 435"/>
            <p:cNvSpPr>
              <a:spLocks noChangeShapeType="1"/>
            </p:cNvSpPr>
            <p:nvPr/>
          </p:nvSpPr>
          <p:spPr bwMode="auto">
            <a:xfrm>
              <a:off x="4508" y="2592"/>
              <a:ext cx="103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32" name="Line 436"/>
            <p:cNvSpPr>
              <a:spLocks noChangeShapeType="1"/>
            </p:cNvSpPr>
            <p:nvPr/>
          </p:nvSpPr>
          <p:spPr bwMode="auto">
            <a:xfrm>
              <a:off x="4569" y="2542"/>
              <a:ext cx="1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33" name="Line 437"/>
            <p:cNvSpPr>
              <a:spLocks noChangeShapeType="1"/>
            </p:cNvSpPr>
            <p:nvPr/>
          </p:nvSpPr>
          <p:spPr bwMode="auto">
            <a:xfrm flipV="1">
              <a:off x="4718" y="2596"/>
              <a:ext cx="85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34" name="Line 438"/>
            <p:cNvSpPr>
              <a:spLocks noChangeShapeType="1"/>
            </p:cNvSpPr>
            <p:nvPr/>
          </p:nvSpPr>
          <p:spPr bwMode="auto">
            <a:xfrm>
              <a:off x="3898" y="2546"/>
              <a:ext cx="4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4535" name="Group 439"/>
            <p:cNvGrpSpPr>
              <a:grpSpLocks/>
            </p:cNvGrpSpPr>
            <p:nvPr/>
          </p:nvGrpSpPr>
          <p:grpSpPr bwMode="auto">
            <a:xfrm>
              <a:off x="3424" y="2213"/>
              <a:ext cx="209" cy="224"/>
              <a:chOff x="2870" y="1518"/>
              <a:chExt cx="292" cy="320"/>
            </a:xfrm>
          </p:grpSpPr>
          <p:graphicFrame>
            <p:nvGraphicFramePr>
              <p:cNvPr id="4536" name="Object 44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4536" name="Clip" r:id="rId8" imgW="819000" imgH="847800" progId="">
                  <p:embed/>
                </p:oleObj>
              </a:graphicData>
            </a:graphic>
          </p:graphicFrame>
          <p:graphicFrame>
            <p:nvGraphicFramePr>
              <p:cNvPr id="4537" name="Object 44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4537" name="Clip" r:id="rId9" imgW="1266840" imgH="1200240" progId="">
                  <p:embed/>
                </p:oleObj>
              </a:graphicData>
            </a:graphic>
          </p:graphicFrame>
        </p:grpSp>
        <p:grpSp>
          <p:nvGrpSpPr>
            <p:cNvPr id="4538" name="Group 442"/>
            <p:cNvGrpSpPr>
              <a:grpSpLocks/>
            </p:cNvGrpSpPr>
            <p:nvPr/>
          </p:nvGrpSpPr>
          <p:grpSpPr bwMode="auto">
            <a:xfrm>
              <a:off x="3452" y="2445"/>
              <a:ext cx="139" cy="194"/>
              <a:chOff x="2556" y="2689"/>
              <a:chExt cx="183" cy="255"/>
            </a:xfrm>
          </p:grpSpPr>
          <p:pic>
            <p:nvPicPr>
              <p:cNvPr id="4539" name="Picture 443" descr="31u_bnrz[1]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</p:spPr>
          </p:pic>
          <p:sp>
            <p:nvSpPr>
              <p:cNvPr id="4540" name="Freeform 444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/>
                <a:ahLst/>
                <a:cxnLst>
                  <a:cxn ang="0">
                    <a:pos x="70" y="29"/>
                  </a:cxn>
                  <a:cxn ang="0">
                    <a:pos x="55" y="39"/>
                  </a:cxn>
                  <a:cxn ang="0">
                    <a:pos x="42" y="50"/>
                  </a:cxn>
                  <a:cxn ang="0">
                    <a:pos x="30" y="63"/>
                  </a:cxn>
                  <a:cxn ang="0">
                    <a:pos x="20" y="77"/>
                  </a:cxn>
                  <a:cxn ang="0">
                    <a:pos x="12" y="91"/>
                  </a:cxn>
                  <a:cxn ang="0">
                    <a:pos x="6" y="108"/>
                  </a:cxn>
                  <a:cxn ang="0">
                    <a:pos x="2" y="125"/>
                  </a:cxn>
                  <a:cxn ang="0">
                    <a:pos x="0" y="142"/>
                  </a:cxn>
                  <a:cxn ang="0">
                    <a:pos x="2" y="166"/>
                  </a:cxn>
                  <a:cxn ang="0">
                    <a:pos x="12" y="186"/>
                  </a:cxn>
                  <a:cxn ang="0">
                    <a:pos x="26" y="203"/>
                  </a:cxn>
                  <a:cxn ang="0">
                    <a:pos x="45" y="216"/>
                  </a:cxn>
                  <a:cxn ang="0">
                    <a:pos x="66" y="226"/>
                  </a:cxn>
                  <a:cxn ang="0">
                    <a:pos x="88" y="230"/>
                  </a:cxn>
                  <a:cxn ang="0">
                    <a:pos x="111" y="232"/>
                  </a:cxn>
                  <a:cxn ang="0">
                    <a:pos x="134" y="228"/>
                  </a:cxn>
                  <a:cxn ang="0">
                    <a:pos x="138" y="228"/>
                  </a:cxn>
                  <a:cxn ang="0">
                    <a:pos x="143" y="226"/>
                  </a:cxn>
                  <a:cxn ang="0">
                    <a:pos x="147" y="222"/>
                  </a:cxn>
                  <a:cxn ang="0">
                    <a:pos x="148" y="218"/>
                  </a:cxn>
                  <a:cxn ang="0">
                    <a:pos x="145" y="212"/>
                  </a:cxn>
                  <a:cxn ang="0">
                    <a:pos x="141" y="207"/>
                  </a:cxn>
                  <a:cxn ang="0">
                    <a:pos x="135" y="203"/>
                  </a:cxn>
                  <a:cxn ang="0">
                    <a:pos x="129" y="201"/>
                  </a:cxn>
                  <a:cxn ang="0">
                    <a:pos x="117" y="197"/>
                  </a:cxn>
                  <a:cxn ang="0">
                    <a:pos x="105" y="195"/>
                  </a:cxn>
                  <a:cxn ang="0">
                    <a:pos x="94" y="193"/>
                  </a:cxn>
                  <a:cxn ang="0">
                    <a:pos x="83" y="190"/>
                  </a:cxn>
                  <a:cxn ang="0">
                    <a:pos x="73" y="187"/>
                  </a:cxn>
                  <a:cxn ang="0">
                    <a:pos x="62" y="182"/>
                  </a:cxn>
                  <a:cxn ang="0">
                    <a:pos x="53" y="176"/>
                  </a:cxn>
                  <a:cxn ang="0">
                    <a:pos x="43" y="167"/>
                  </a:cxn>
                  <a:cxn ang="0">
                    <a:pos x="40" y="128"/>
                  </a:cxn>
                  <a:cxn ang="0">
                    <a:pos x="49" y="96"/>
                  </a:cxn>
                  <a:cxn ang="0">
                    <a:pos x="68" y="71"/>
                  </a:cxn>
                  <a:cxn ang="0">
                    <a:pos x="94" y="50"/>
                  </a:cxn>
                  <a:cxn ang="0">
                    <a:pos x="122" y="34"/>
                  </a:cxn>
                  <a:cxn ang="0">
                    <a:pos x="151" y="21"/>
                  </a:cxn>
                  <a:cxn ang="0">
                    <a:pos x="178" y="12"/>
                  </a:cxn>
                  <a:cxn ang="0">
                    <a:pos x="199" y="4"/>
                  </a:cxn>
                  <a:cxn ang="0">
                    <a:pos x="186" y="1"/>
                  </a:cxn>
                  <a:cxn ang="0">
                    <a:pos x="172" y="0"/>
                  </a:cxn>
                  <a:cxn ang="0">
                    <a:pos x="156" y="2"/>
                  </a:cxn>
                  <a:cxn ang="0">
                    <a:pos x="138" y="4"/>
                  </a:cxn>
                  <a:cxn ang="0">
                    <a:pos x="121" y="10"/>
                  </a:cxn>
                  <a:cxn ang="0">
                    <a:pos x="103" y="16"/>
                  </a:cxn>
                  <a:cxn ang="0">
                    <a:pos x="86" y="23"/>
                  </a:cxn>
                  <a:cxn ang="0">
                    <a:pos x="70" y="29"/>
                  </a:cxn>
                </a:cxnLst>
                <a:rect l="0" t="0" r="r" b="b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" name="Freeform 445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/>
                <a:ahLst/>
                <a:cxnLst>
                  <a:cxn ang="0">
                    <a:pos x="108" y="59"/>
                  </a:cxn>
                  <a:cxn ang="0">
                    <a:pos x="113" y="77"/>
                  </a:cxn>
                  <a:cxn ang="0">
                    <a:pos x="111" y="94"/>
                  </a:cxn>
                  <a:cxn ang="0">
                    <a:pos x="103" y="108"/>
                  </a:cxn>
                  <a:cxn ang="0">
                    <a:pos x="91" y="121"/>
                  </a:cxn>
                  <a:cxn ang="0">
                    <a:pos x="77" y="132"/>
                  </a:cxn>
                  <a:cxn ang="0">
                    <a:pos x="61" y="144"/>
                  </a:cxn>
                  <a:cxn ang="0">
                    <a:pos x="45" y="154"/>
                  </a:cxn>
                  <a:cxn ang="0">
                    <a:pos x="30" y="164"/>
                  </a:cxn>
                  <a:cxn ang="0">
                    <a:pos x="28" y="168"/>
                  </a:cxn>
                  <a:cxn ang="0">
                    <a:pos x="27" y="170"/>
                  </a:cxn>
                  <a:cxn ang="0">
                    <a:pos x="27" y="174"/>
                  </a:cxn>
                  <a:cxn ang="0">
                    <a:pos x="28" y="177"/>
                  </a:cxn>
                  <a:cxn ang="0">
                    <a:pos x="32" y="179"/>
                  </a:cxn>
                  <a:cxn ang="0">
                    <a:pos x="35" y="180"/>
                  </a:cxn>
                  <a:cxn ang="0">
                    <a:pos x="37" y="180"/>
                  </a:cxn>
                  <a:cxn ang="0">
                    <a:pos x="41" y="179"/>
                  </a:cxn>
                  <a:cxn ang="0">
                    <a:pos x="60" y="169"/>
                  </a:cxn>
                  <a:cxn ang="0">
                    <a:pos x="77" y="158"/>
                  </a:cxn>
                  <a:cxn ang="0">
                    <a:pos x="94" y="145"/>
                  </a:cxn>
                  <a:cxn ang="0">
                    <a:pos x="109" y="130"/>
                  </a:cxn>
                  <a:cxn ang="0">
                    <a:pos x="120" y="114"/>
                  </a:cxn>
                  <a:cxn ang="0">
                    <a:pos x="127" y="95"/>
                  </a:cxn>
                  <a:cxn ang="0">
                    <a:pos x="128" y="76"/>
                  </a:cxn>
                  <a:cxn ang="0">
                    <a:pos x="123" y="55"/>
                  </a:cxn>
                  <a:cxn ang="0">
                    <a:pos x="113" y="39"/>
                  </a:cxn>
                  <a:cxn ang="0">
                    <a:pos x="97" y="25"/>
                  </a:cxn>
                  <a:cxn ang="0">
                    <a:pos x="79" y="15"/>
                  </a:cxn>
                  <a:cxn ang="0">
                    <a:pos x="57" y="7"/>
                  </a:cxn>
                  <a:cxn ang="0">
                    <a:pos x="36" y="2"/>
                  </a:cxn>
                  <a:cxn ang="0">
                    <a:pos x="19" y="0"/>
                  </a:cxn>
                  <a:cxn ang="0">
                    <a:pos x="6" y="0"/>
                  </a:cxn>
                  <a:cxn ang="0">
                    <a:pos x="0" y="4"/>
                  </a:cxn>
                  <a:cxn ang="0">
                    <a:pos x="14" y="9"/>
                  </a:cxn>
                  <a:cxn ang="0">
                    <a:pos x="29" y="14"/>
                  </a:cxn>
                  <a:cxn ang="0">
                    <a:pos x="46" y="19"/>
                  </a:cxn>
                  <a:cxn ang="0">
                    <a:pos x="61" y="23"/>
                  </a:cxn>
                  <a:cxn ang="0">
                    <a:pos x="76" y="29"/>
                  </a:cxn>
                  <a:cxn ang="0">
                    <a:pos x="89" y="37"/>
                  </a:cxn>
                  <a:cxn ang="0">
                    <a:pos x="100" y="46"/>
                  </a:cxn>
                  <a:cxn ang="0">
                    <a:pos x="108" y="59"/>
                  </a:cxn>
                </a:cxnLst>
                <a:rect l="0" t="0" r="r" b="b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" name="Freeform 446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/>
                <a:ahLst/>
                <a:cxnLst>
                  <a:cxn ang="0">
                    <a:pos x="100" y="70"/>
                  </a:cxn>
                  <a:cxn ang="0">
                    <a:pos x="53" y="115"/>
                  </a:cxn>
                  <a:cxn ang="0">
                    <a:pos x="17" y="166"/>
                  </a:cxn>
                  <a:cxn ang="0">
                    <a:pos x="0" y="226"/>
                  </a:cxn>
                  <a:cxn ang="0">
                    <a:pos x="3" y="266"/>
                  </a:cxn>
                  <a:cxn ang="0">
                    <a:pos x="9" y="282"/>
                  </a:cxn>
                  <a:cxn ang="0">
                    <a:pos x="19" y="297"/>
                  </a:cxn>
                  <a:cxn ang="0">
                    <a:pos x="32" y="310"/>
                  </a:cxn>
                  <a:cxn ang="0">
                    <a:pos x="56" y="324"/>
                  </a:cxn>
                  <a:cxn ang="0">
                    <a:pos x="86" y="338"/>
                  </a:cxn>
                  <a:cxn ang="0">
                    <a:pos x="119" y="350"/>
                  </a:cxn>
                  <a:cxn ang="0">
                    <a:pos x="152" y="359"/>
                  </a:cxn>
                  <a:cxn ang="0">
                    <a:pos x="186" y="366"/>
                  </a:cxn>
                  <a:cxn ang="0">
                    <a:pos x="220" y="371"/>
                  </a:cxn>
                  <a:cxn ang="0">
                    <a:pos x="254" y="374"/>
                  </a:cxn>
                  <a:cxn ang="0">
                    <a:pos x="289" y="376"/>
                  </a:cxn>
                  <a:cxn ang="0">
                    <a:pos x="311" y="378"/>
                  </a:cxn>
                  <a:cxn ang="0">
                    <a:pos x="320" y="371"/>
                  </a:cxn>
                  <a:cxn ang="0">
                    <a:pos x="322" y="360"/>
                  </a:cxn>
                  <a:cxn ang="0">
                    <a:pos x="315" y="352"/>
                  </a:cxn>
                  <a:cxn ang="0">
                    <a:pos x="294" y="347"/>
                  </a:cxn>
                  <a:cxn ang="0">
                    <a:pos x="263" y="341"/>
                  </a:cxn>
                  <a:cxn ang="0">
                    <a:pos x="232" y="336"/>
                  </a:cxn>
                  <a:cxn ang="0">
                    <a:pos x="200" y="332"/>
                  </a:cxn>
                  <a:cxn ang="0">
                    <a:pos x="170" y="326"/>
                  </a:cxn>
                  <a:cxn ang="0">
                    <a:pos x="139" y="318"/>
                  </a:cxn>
                  <a:cxn ang="0">
                    <a:pos x="110" y="309"/>
                  </a:cxn>
                  <a:cxn ang="0">
                    <a:pos x="80" y="297"/>
                  </a:cxn>
                  <a:cxn ang="0">
                    <a:pos x="55" y="281"/>
                  </a:cxn>
                  <a:cxn ang="0">
                    <a:pos x="38" y="259"/>
                  </a:cxn>
                  <a:cxn ang="0">
                    <a:pos x="34" y="232"/>
                  </a:cxn>
                  <a:cxn ang="0">
                    <a:pos x="38" y="200"/>
                  </a:cxn>
                  <a:cxn ang="0">
                    <a:pos x="51" y="170"/>
                  </a:cxn>
                  <a:cxn ang="0">
                    <a:pos x="71" y="137"/>
                  </a:cxn>
                  <a:cxn ang="0">
                    <a:pos x="94" y="110"/>
                  </a:cxn>
                  <a:cxn ang="0">
                    <a:pos x="123" y="82"/>
                  </a:cxn>
                  <a:cxn ang="0">
                    <a:pos x="153" y="57"/>
                  </a:cxn>
                  <a:cxn ang="0">
                    <a:pos x="195" y="38"/>
                  </a:cxn>
                  <a:cxn ang="0">
                    <a:pos x="238" y="20"/>
                  </a:cxn>
                  <a:cxn ang="0">
                    <a:pos x="264" y="7"/>
                  </a:cxn>
                  <a:cxn ang="0">
                    <a:pos x="256" y="0"/>
                  </a:cxn>
                  <a:cxn ang="0">
                    <a:pos x="221" y="4"/>
                  </a:cxn>
                  <a:cxn ang="0">
                    <a:pos x="180" y="18"/>
                  </a:cxn>
                  <a:cxn ang="0">
                    <a:pos x="141" y="38"/>
                  </a:cxn>
                </a:cxnLst>
                <a:rect l="0" t="0" r="r" b="b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" name="Freeform 447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/>
                <a:ahLst/>
                <a:cxnLst>
                  <a:cxn ang="0">
                    <a:pos x="235" y="77"/>
                  </a:cxn>
                  <a:cxn ang="0">
                    <a:pos x="248" y="91"/>
                  </a:cxn>
                  <a:cxn ang="0">
                    <a:pos x="256" y="107"/>
                  </a:cxn>
                  <a:cxn ang="0">
                    <a:pos x="259" y="124"/>
                  </a:cxn>
                  <a:cxn ang="0">
                    <a:pos x="259" y="142"/>
                  </a:cxn>
                  <a:cxn ang="0">
                    <a:pos x="257" y="157"/>
                  </a:cxn>
                  <a:cxn ang="0">
                    <a:pos x="252" y="170"/>
                  </a:cxn>
                  <a:cxn ang="0">
                    <a:pos x="244" y="183"/>
                  </a:cxn>
                  <a:cxn ang="0">
                    <a:pos x="236" y="193"/>
                  </a:cxn>
                  <a:cxn ang="0">
                    <a:pos x="225" y="204"/>
                  </a:cxn>
                  <a:cxn ang="0">
                    <a:pos x="215" y="214"/>
                  </a:cxn>
                  <a:cxn ang="0">
                    <a:pos x="204" y="224"/>
                  </a:cxn>
                  <a:cxn ang="0">
                    <a:pos x="194" y="234"/>
                  </a:cxn>
                  <a:cxn ang="0">
                    <a:pos x="191" y="238"/>
                  </a:cxn>
                  <a:cxn ang="0">
                    <a:pos x="191" y="241"/>
                  </a:cxn>
                  <a:cxn ang="0">
                    <a:pos x="191" y="245"/>
                  </a:cxn>
                  <a:cxn ang="0">
                    <a:pos x="194" y="248"/>
                  </a:cxn>
                  <a:cxn ang="0">
                    <a:pos x="197" y="250"/>
                  </a:cxn>
                  <a:cxn ang="0">
                    <a:pos x="202" y="252"/>
                  </a:cxn>
                  <a:cxn ang="0">
                    <a:pos x="205" y="250"/>
                  </a:cxn>
                  <a:cxn ang="0">
                    <a:pos x="209" y="248"/>
                  </a:cxn>
                  <a:cxn ang="0">
                    <a:pos x="232" y="233"/>
                  </a:cxn>
                  <a:cxn ang="0">
                    <a:pos x="252" y="214"/>
                  </a:cxn>
                  <a:cxn ang="0">
                    <a:pos x="268" y="192"/>
                  </a:cxn>
                  <a:cxn ang="0">
                    <a:pos x="278" y="167"/>
                  </a:cxn>
                  <a:cxn ang="0">
                    <a:pos x="283" y="141"/>
                  </a:cxn>
                  <a:cxn ang="0">
                    <a:pos x="280" y="115"/>
                  </a:cxn>
                  <a:cxn ang="0">
                    <a:pos x="271" y="91"/>
                  </a:cxn>
                  <a:cxn ang="0">
                    <a:pos x="252" y="69"/>
                  </a:cxn>
                  <a:cxn ang="0">
                    <a:pos x="238" y="57"/>
                  </a:cxn>
                  <a:cxn ang="0">
                    <a:pos x="222" y="48"/>
                  </a:cxn>
                  <a:cxn ang="0">
                    <a:pos x="204" y="39"/>
                  </a:cxn>
                  <a:cxn ang="0">
                    <a:pos x="184" y="31"/>
                  </a:cxn>
                  <a:cxn ang="0">
                    <a:pos x="164" y="23"/>
                  </a:cxn>
                  <a:cxn ang="0">
                    <a:pos x="144" y="17"/>
                  </a:cxn>
                  <a:cxn ang="0">
                    <a:pos x="123" y="13"/>
                  </a:cxn>
                  <a:cxn ang="0">
                    <a:pos x="103" y="8"/>
                  </a:cxn>
                  <a:cxn ang="0">
                    <a:pos x="83" y="5"/>
                  </a:cxn>
                  <a:cxn ang="0">
                    <a:pos x="66" y="2"/>
                  </a:cxn>
                  <a:cxn ang="0">
                    <a:pos x="48" y="0"/>
                  </a:cxn>
                  <a:cxn ang="0">
                    <a:pos x="34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0" y="5"/>
                  </a:cxn>
                  <a:cxn ang="0">
                    <a:pos x="12" y="7"/>
                  </a:cxn>
                  <a:cxn ang="0">
                    <a:pos x="24" y="8"/>
                  </a:cxn>
                  <a:cxn ang="0">
                    <a:pos x="38" y="10"/>
                  </a:cxn>
                  <a:cxn ang="0">
                    <a:pos x="52" y="13"/>
                  </a:cxn>
                  <a:cxn ang="0">
                    <a:pos x="66" y="16"/>
                  </a:cxn>
                  <a:cxn ang="0">
                    <a:pos x="82" y="18"/>
                  </a:cxn>
                  <a:cxn ang="0">
                    <a:pos x="98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4"/>
                  </a:cxn>
                  <a:cxn ang="0">
                    <a:pos x="162" y="39"/>
                  </a:cxn>
                  <a:cxn ang="0">
                    <a:pos x="177" y="45"/>
                  </a:cxn>
                  <a:cxn ang="0">
                    <a:pos x="193" y="52"/>
                  </a:cxn>
                  <a:cxn ang="0">
                    <a:pos x="208" y="60"/>
                  </a:cxn>
                  <a:cxn ang="0">
                    <a:pos x="222" y="68"/>
                  </a:cxn>
                  <a:cxn ang="0">
                    <a:pos x="235" y="77"/>
                  </a:cxn>
                </a:cxnLst>
                <a:rect l="0" t="0" r="r" b="b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" name="Freeform 448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/>
                <a:ahLst/>
                <a:cxnLst>
                  <a:cxn ang="0">
                    <a:pos x="0" y="130"/>
                  </a:cxn>
                  <a:cxn ang="0">
                    <a:pos x="0" y="149"/>
                  </a:cxn>
                  <a:cxn ang="0">
                    <a:pos x="4" y="168"/>
                  </a:cxn>
                  <a:cxn ang="0">
                    <a:pos x="12" y="185"/>
                  </a:cxn>
                  <a:cxn ang="0">
                    <a:pos x="24" y="200"/>
                  </a:cxn>
                  <a:cxn ang="0">
                    <a:pos x="38" y="213"/>
                  </a:cxn>
                  <a:cxn ang="0">
                    <a:pos x="55" y="224"/>
                  </a:cxn>
                  <a:cxn ang="0">
                    <a:pos x="73" y="232"/>
                  </a:cxn>
                  <a:cxn ang="0">
                    <a:pos x="92" y="237"/>
                  </a:cxn>
                  <a:cxn ang="0">
                    <a:pos x="98" y="238"/>
                  </a:cxn>
                  <a:cxn ang="0">
                    <a:pos x="104" y="235"/>
                  </a:cxn>
                  <a:cxn ang="0">
                    <a:pos x="109" y="232"/>
                  </a:cxn>
                  <a:cxn ang="0">
                    <a:pos x="111" y="227"/>
                  </a:cxn>
                  <a:cxn ang="0">
                    <a:pos x="111" y="222"/>
                  </a:cxn>
                  <a:cxn ang="0">
                    <a:pos x="110" y="216"/>
                  </a:cxn>
                  <a:cxn ang="0">
                    <a:pos x="106" y="211"/>
                  </a:cxn>
                  <a:cxn ang="0">
                    <a:pos x="100" y="209"/>
                  </a:cxn>
                  <a:cxn ang="0">
                    <a:pos x="82" y="202"/>
                  </a:cxn>
                  <a:cxn ang="0">
                    <a:pos x="64" y="193"/>
                  </a:cxn>
                  <a:cxn ang="0">
                    <a:pos x="50" y="180"/>
                  </a:cxn>
                  <a:cxn ang="0">
                    <a:pos x="39" y="167"/>
                  </a:cxn>
                  <a:cxn ang="0">
                    <a:pos x="32" y="149"/>
                  </a:cxn>
                  <a:cxn ang="0">
                    <a:pos x="29" y="131"/>
                  </a:cxn>
                  <a:cxn ang="0">
                    <a:pos x="29" y="111"/>
                  </a:cxn>
                  <a:cxn ang="0">
                    <a:pos x="35" y="91"/>
                  </a:cxn>
                  <a:cxn ang="0">
                    <a:pos x="42" y="76"/>
                  </a:cxn>
                  <a:cxn ang="0">
                    <a:pos x="51" y="62"/>
                  </a:cxn>
                  <a:cxn ang="0">
                    <a:pos x="62" y="49"/>
                  </a:cxn>
                  <a:cxn ang="0">
                    <a:pos x="73" y="38"/>
                  </a:cxn>
                  <a:cxn ang="0">
                    <a:pos x="84" y="28"/>
                  </a:cxn>
                  <a:cxn ang="0">
                    <a:pos x="96" y="18"/>
                  </a:cxn>
                  <a:cxn ang="0">
                    <a:pos x="106" y="9"/>
                  </a:cxn>
                  <a:cxn ang="0">
                    <a:pos x="114" y="1"/>
                  </a:cxn>
                  <a:cxn ang="0">
                    <a:pos x="106" y="0"/>
                  </a:cxn>
                  <a:cxn ang="0">
                    <a:pos x="93" y="6"/>
                  </a:cxn>
                  <a:cxn ang="0">
                    <a:pos x="76" y="18"/>
                  </a:cxn>
                  <a:cxn ang="0">
                    <a:pos x="56" y="36"/>
                  </a:cxn>
                  <a:cxn ang="0">
                    <a:pos x="37" y="57"/>
                  </a:cxn>
                  <a:cxn ang="0">
                    <a:pos x="20" y="80"/>
                  </a:cxn>
                  <a:cxn ang="0">
                    <a:pos x="7" y="106"/>
                  </a:cxn>
                  <a:cxn ang="0">
                    <a:pos x="0" y="130"/>
                  </a:cxn>
                </a:cxnLst>
                <a:rect l="0" t="0" r="r" b="b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" name="Freeform 449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/>
                <a:ahLst/>
                <a:cxnLst>
                  <a:cxn ang="0">
                    <a:pos x="207" y="124"/>
                  </a:cxn>
                  <a:cxn ang="0">
                    <a:pos x="219" y="143"/>
                  </a:cxn>
                  <a:cxn ang="0">
                    <a:pos x="225" y="164"/>
                  </a:cxn>
                  <a:cxn ang="0">
                    <a:pos x="221" y="187"/>
                  </a:cxn>
                  <a:cxn ang="0">
                    <a:pos x="208" y="209"/>
                  </a:cxn>
                  <a:cxn ang="0">
                    <a:pos x="188" y="228"/>
                  </a:cxn>
                  <a:cxn ang="0">
                    <a:pos x="166" y="246"/>
                  </a:cxn>
                  <a:cxn ang="0">
                    <a:pos x="143" y="264"/>
                  </a:cxn>
                  <a:cxn ang="0">
                    <a:pos x="129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1" y="305"/>
                  </a:cxn>
                  <a:cxn ang="0">
                    <a:pos x="130" y="310"/>
                  </a:cxn>
                  <a:cxn ang="0">
                    <a:pos x="139" y="309"/>
                  </a:cxn>
                  <a:cxn ang="0">
                    <a:pos x="154" y="293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1" y="219"/>
                  </a:cxn>
                  <a:cxn ang="0">
                    <a:pos x="245" y="187"/>
                  </a:cxn>
                  <a:cxn ang="0">
                    <a:pos x="242" y="153"/>
                  </a:cxn>
                  <a:cxn ang="0">
                    <a:pos x="227" y="120"/>
                  </a:cxn>
                  <a:cxn ang="0">
                    <a:pos x="201" y="94"/>
                  </a:cxn>
                  <a:cxn ang="0">
                    <a:pos x="177" y="74"/>
                  </a:cxn>
                  <a:cxn ang="0">
                    <a:pos x="152" y="60"/>
                  </a:cxn>
                  <a:cxn ang="0">
                    <a:pos x="126" y="43"/>
                  </a:cxn>
                  <a:cxn ang="0">
                    <a:pos x="98" y="28"/>
                  </a:cxn>
                  <a:cxn ang="0">
                    <a:pos x="72" y="16"/>
                  </a:cxn>
                  <a:cxn ang="0">
                    <a:pos x="46" y="7"/>
                  </a:cxn>
                  <a:cxn ang="0">
                    <a:pos x="24" y="1"/>
                  </a:cxn>
                  <a:cxn ang="0">
                    <a:pos x="7" y="1"/>
                  </a:cxn>
                  <a:cxn ang="0">
                    <a:pos x="8" y="6"/>
                  </a:cxn>
                  <a:cxn ang="0">
                    <a:pos x="28" y="14"/>
                  </a:cxn>
                  <a:cxn ang="0">
                    <a:pos x="51" y="24"/>
                  </a:cxn>
                  <a:cxn ang="0">
                    <a:pos x="78" y="37"/>
                  </a:cxn>
                  <a:cxn ang="0">
                    <a:pos x="106" y="51"/>
                  </a:cxn>
                  <a:cxn ang="0">
                    <a:pos x="134" y="69"/>
                  </a:cxn>
                  <a:cxn ang="0">
                    <a:pos x="163" y="87"/>
                  </a:cxn>
                  <a:cxn ang="0">
                    <a:pos x="187" y="105"/>
                  </a:cxn>
                </a:cxnLst>
                <a:rect l="0" t="0" r="r" b="b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" name="Freeform 450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/>
                <a:ahLst/>
                <a:cxnLst>
                  <a:cxn ang="0">
                    <a:pos x="31" y="14"/>
                  </a:cxn>
                  <a:cxn ang="0">
                    <a:pos x="29" y="8"/>
                  </a:cxn>
                  <a:cxn ang="0">
                    <a:pos x="25" y="3"/>
                  </a:cxn>
                  <a:cxn ang="0">
                    <a:pos x="19" y="1"/>
                  </a:cxn>
                  <a:cxn ang="0">
                    <a:pos x="14" y="0"/>
                  </a:cxn>
                  <a:cxn ang="0">
                    <a:pos x="8" y="2"/>
                  </a:cxn>
                  <a:cxn ang="0">
                    <a:pos x="3" y="5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5" y="42"/>
                  </a:cxn>
                  <a:cxn ang="0">
                    <a:pos x="15" y="71"/>
                  </a:cxn>
                  <a:cxn ang="0">
                    <a:pos x="27" y="100"/>
                  </a:cxn>
                  <a:cxn ang="0">
                    <a:pos x="41" y="127"/>
                  </a:cxn>
                  <a:cxn ang="0">
                    <a:pos x="55" y="151"/>
                  </a:cxn>
                  <a:cxn ang="0">
                    <a:pos x="68" y="171"/>
                  </a:cxn>
                  <a:cxn ang="0">
                    <a:pos x="77" y="184"/>
                  </a:cxn>
                  <a:cxn ang="0">
                    <a:pos x="83" y="187"/>
                  </a:cxn>
                  <a:cxn ang="0">
                    <a:pos x="80" y="174"/>
                  </a:cxn>
                  <a:cxn ang="0">
                    <a:pos x="75" y="158"/>
                  </a:cxn>
                  <a:cxn ang="0">
                    <a:pos x="68" y="138"/>
                  </a:cxn>
                  <a:cxn ang="0">
                    <a:pos x="59" y="113"/>
                  </a:cxn>
                  <a:cxn ang="0">
                    <a:pos x="51" y="88"/>
                  </a:cxn>
                  <a:cxn ang="0">
                    <a:pos x="43" y="63"/>
                  </a:cxn>
                  <a:cxn ang="0">
                    <a:pos x="36" y="38"/>
                  </a:cxn>
                  <a:cxn ang="0">
                    <a:pos x="31" y="14"/>
                  </a:cxn>
                </a:cxnLst>
                <a:rect l="0" t="0" r="r" b="b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" name="Freeform 451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/>
                <a:ahLst/>
                <a:cxnLst>
                  <a:cxn ang="0">
                    <a:pos x="22" y="10"/>
                  </a:cxn>
                  <a:cxn ang="0">
                    <a:pos x="21" y="6"/>
                  </a:cxn>
                  <a:cxn ang="0">
                    <a:pos x="18" y="2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3" y="3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24"/>
                  </a:cxn>
                  <a:cxn ang="0">
                    <a:pos x="4" y="38"/>
                  </a:cxn>
                  <a:cxn ang="0">
                    <a:pos x="8" y="52"/>
                  </a:cxn>
                  <a:cxn ang="0">
                    <a:pos x="14" y="65"/>
                  </a:cxn>
                  <a:cxn ang="0">
                    <a:pos x="21" y="78"/>
                  </a:cxn>
                  <a:cxn ang="0">
                    <a:pos x="28" y="87"/>
                  </a:cxn>
                  <a:cxn ang="0">
                    <a:pos x="37" y="93"/>
                  </a:cxn>
                  <a:cxn ang="0">
                    <a:pos x="42" y="94"/>
                  </a:cxn>
                  <a:cxn ang="0">
                    <a:pos x="44" y="76"/>
                  </a:cxn>
                  <a:cxn ang="0">
                    <a:pos x="38" y="54"/>
                  </a:cxn>
                  <a:cxn ang="0">
                    <a:pos x="31" y="32"/>
                  </a:cxn>
                  <a:cxn ang="0">
                    <a:pos x="22" y="10"/>
                  </a:cxn>
                </a:cxnLst>
                <a:rect l="0" t="0" r="r" b="b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" name="Freeform 452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/>
                <a:ahLst/>
                <a:cxnLst>
                  <a:cxn ang="0">
                    <a:pos x="20" y="7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19" y="4"/>
                  </a:cxn>
                  <a:cxn ang="0">
                    <a:pos x="15" y="1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4" y="1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0" y="11"/>
                  </a:cxn>
                  <a:cxn ang="0">
                    <a:pos x="1" y="17"/>
                  </a:cxn>
                  <a:cxn ang="0">
                    <a:pos x="4" y="24"/>
                  </a:cxn>
                  <a:cxn ang="0">
                    <a:pos x="8" y="32"/>
                  </a:cxn>
                  <a:cxn ang="0">
                    <a:pos x="14" y="39"/>
                  </a:cxn>
                  <a:cxn ang="0">
                    <a:pos x="20" y="46"/>
                  </a:cxn>
                  <a:cxn ang="0">
                    <a:pos x="27" y="50"/>
                  </a:cxn>
                  <a:cxn ang="0">
                    <a:pos x="33" y="54"/>
                  </a:cxn>
                  <a:cxn ang="0">
                    <a:pos x="38" y="54"/>
                  </a:cxn>
                  <a:cxn ang="0">
                    <a:pos x="36" y="42"/>
                  </a:cxn>
                  <a:cxn ang="0">
                    <a:pos x="32" y="29"/>
                  </a:cxn>
                  <a:cxn ang="0">
                    <a:pos x="25" y="16"/>
                  </a:cxn>
                  <a:cxn ang="0">
                    <a:pos x="20" y="7"/>
                  </a:cxn>
                </a:cxnLst>
                <a:rect l="0" t="0" r="r" b="b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" name="Freeform 453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/>
                <a:ahLst/>
                <a:cxnLst>
                  <a:cxn ang="0">
                    <a:pos x="41" y="27"/>
                  </a:cxn>
                  <a:cxn ang="0">
                    <a:pos x="46" y="24"/>
                  </a:cxn>
                  <a:cxn ang="0">
                    <a:pos x="51" y="21"/>
                  </a:cxn>
                  <a:cxn ang="0">
                    <a:pos x="52" y="16"/>
                  </a:cxn>
                  <a:cxn ang="0">
                    <a:pos x="52" y="12"/>
                  </a:cxn>
                  <a:cxn ang="0">
                    <a:pos x="50" y="6"/>
                  </a:cxn>
                  <a:cxn ang="0">
                    <a:pos x="46" y="2"/>
                  </a:cxn>
                  <a:cxn ang="0">
                    <a:pos x="41" y="0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29" y="1"/>
                  </a:cxn>
                  <a:cxn ang="0">
                    <a:pos x="21" y="4"/>
                  </a:cxn>
                  <a:cxn ang="0">
                    <a:pos x="13" y="8"/>
                  </a:cxn>
                  <a:cxn ang="0">
                    <a:pos x="6" y="15"/>
                  </a:cxn>
                  <a:cxn ang="0">
                    <a:pos x="3" y="22"/>
                  </a:cxn>
                  <a:cxn ang="0">
                    <a:pos x="0" y="29"/>
                  </a:cxn>
                  <a:cxn ang="0">
                    <a:pos x="0" y="31"/>
                  </a:cxn>
                  <a:cxn ang="0">
                    <a:pos x="4" y="33"/>
                  </a:cxn>
                  <a:cxn ang="0">
                    <a:pos x="9" y="36"/>
                  </a:cxn>
                  <a:cxn ang="0">
                    <a:pos x="13" y="36"/>
                  </a:cxn>
                  <a:cxn ang="0">
                    <a:pos x="18" y="36"/>
                  </a:cxn>
                  <a:cxn ang="0">
                    <a:pos x="24" y="33"/>
                  </a:cxn>
                  <a:cxn ang="0">
                    <a:pos x="30" y="32"/>
                  </a:cxn>
                  <a:cxn ang="0">
                    <a:pos x="36" y="30"/>
                  </a:cxn>
                  <a:cxn ang="0">
                    <a:pos x="41" y="27"/>
                  </a:cxn>
                </a:cxnLst>
                <a:rect l="0" t="0" r="r" b="b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" name="Freeform 454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/>
                <a:ahLst/>
                <a:cxnLst>
                  <a:cxn ang="0">
                    <a:pos x="73" y="36"/>
                  </a:cxn>
                  <a:cxn ang="0">
                    <a:pos x="58" y="46"/>
                  </a:cxn>
                  <a:cxn ang="0">
                    <a:pos x="46" y="58"/>
                  </a:cxn>
                  <a:cxn ang="0">
                    <a:pos x="33" y="72"/>
                  </a:cxn>
                  <a:cxn ang="0">
                    <a:pos x="22" y="85"/>
                  </a:cxn>
                  <a:cxn ang="0">
                    <a:pos x="14" y="100"/>
                  </a:cxn>
                  <a:cxn ang="0">
                    <a:pos x="7" y="115"/>
                  </a:cxn>
                  <a:cxn ang="0">
                    <a:pos x="2" y="130"/>
                  </a:cxn>
                  <a:cxn ang="0">
                    <a:pos x="0" y="146"/>
                  </a:cxn>
                  <a:cxn ang="0">
                    <a:pos x="2" y="170"/>
                  </a:cxn>
                  <a:cxn ang="0">
                    <a:pos x="12" y="190"/>
                  </a:cxn>
                  <a:cxn ang="0">
                    <a:pos x="26" y="207"/>
                  </a:cxn>
                  <a:cxn ang="0">
                    <a:pos x="43" y="220"/>
                  </a:cxn>
                  <a:cxn ang="0">
                    <a:pos x="64" y="229"/>
                  </a:cxn>
                  <a:cxn ang="0">
                    <a:pos x="88" y="235"/>
                  </a:cxn>
                  <a:cxn ang="0">
                    <a:pos x="110" y="236"/>
                  </a:cxn>
                  <a:cxn ang="0">
                    <a:pos x="132" y="232"/>
                  </a:cxn>
                  <a:cxn ang="0">
                    <a:pos x="137" y="232"/>
                  </a:cxn>
                  <a:cxn ang="0">
                    <a:pos x="142" y="230"/>
                  </a:cxn>
                  <a:cxn ang="0">
                    <a:pos x="145" y="226"/>
                  </a:cxn>
                  <a:cxn ang="0">
                    <a:pos x="146" y="221"/>
                  </a:cxn>
                  <a:cxn ang="0">
                    <a:pos x="145" y="219"/>
                  </a:cxn>
                  <a:cxn ang="0">
                    <a:pos x="142" y="219"/>
                  </a:cxn>
                  <a:cxn ang="0">
                    <a:pos x="137" y="217"/>
                  </a:cxn>
                  <a:cxn ang="0">
                    <a:pos x="131" y="217"/>
                  </a:cxn>
                  <a:cxn ang="0">
                    <a:pos x="124" y="217"/>
                  </a:cxn>
                  <a:cxn ang="0">
                    <a:pos x="118" y="217"/>
                  </a:cxn>
                  <a:cxn ang="0">
                    <a:pos x="112" y="217"/>
                  </a:cxn>
                  <a:cxn ang="0">
                    <a:pos x="109" y="217"/>
                  </a:cxn>
                  <a:cxn ang="0">
                    <a:pos x="97" y="216"/>
                  </a:cxn>
                  <a:cxn ang="0">
                    <a:pos x="87" y="215"/>
                  </a:cxn>
                  <a:cxn ang="0">
                    <a:pos x="75" y="214"/>
                  </a:cxn>
                  <a:cxn ang="0">
                    <a:pos x="63" y="211"/>
                  </a:cxn>
                  <a:cxn ang="0">
                    <a:pos x="51" y="207"/>
                  </a:cxn>
                  <a:cxn ang="0">
                    <a:pos x="40" y="199"/>
                  </a:cxn>
                  <a:cxn ang="0">
                    <a:pos x="29" y="189"/>
                  </a:cxn>
                  <a:cxn ang="0">
                    <a:pos x="17" y="174"/>
                  </a:cxn>
                  <a:cxn ang="0">
                    <a:pos x="15" y="157"/>
                  </a:cxn>
                  <a:cxn ang="0">
                    <a:pos x="16" y="141"/>
                  </a:cxn>
                  <a:cxn ang="0">
                    <a:pos x="21" y="124"/>
                  </a:cxn>
                  <a:cxn ang="0">
                    <a:pos x="28" y="109"/>
                  </a:cxn>
                  <a:cxn ang="0">
                    <a:pos x="39" y="96"/>
                  </a:cxn>
                  <a:cxn ang="0">
                    <a:pos x="50" y="82"/>
                  </a:cxn>
                  <a:cxn ang="0">
                    <a:pos x="63" y="70"/>
                  </a:cxn>
                  <a:cxn ang="0">
                    <a:pos x="78" y="59"/>
                  </a:cxn>
                  <a:cxn ang="0">
                    <a:pos x="94" y="49"/>
                  </a:cxn>
                  <a:cxn ang="0">
                    <a:pos x="110" y="39"/>
                  </a:cxn>
                  <a:cxn ang="0">
                    <a:pos x="126" y="31"/>
                  </a:cxn>
                  <a:cxn ang="0">
                    <a:pos x="142" y="24"/>
                  </a:cxn>
                  <a:cxn ang="0">
                    <a:pos x="158" y="19"/>
                  </a:cxn>
                  <a:cxn ang="0">
                    <a:pos x="172" y="13"/>
                  </a:cxn>
                  <a:cxn ang="0">
                    <a:pos x="186" y="10"/>
                  </a:cxn>
                  <a:cxn ang="0">
                    <a:pos x="198" y="7"/>
                  </a:cxn>
                  <a:cxn ang="0">
                    <a:pos x="190" y="3"/>
                  </a:cxn>
                  <a:cxn ang="0">
                    <a:pos x="177" y="0"/>
                  </a:cxn>
                  <a:cxn ang="0">
                    <a:pos x="162" y="3"/>
                  </a:cxn>
                  <a:cxn ang="0">
                    <a:pos x="144" y="6"/>
                  </a:cxn>
                  <a:cxn ang="0">
                    <a:pos x="124" y="12"/>
                  </a:cxn>
                  <a:cxn ang="0">
                    <a:pos x="105" y="19"/>
                  </a:cxn>
                  <a:cxn ang="0">
                    <a:pos x="88" y="28"/>
                  </a:cxn>
                  <a:cxn ang="0">
                    <a:pos x="73" y="36"/>
                  </a:cxn>
                </a:cxnLst>
                <a:rect l="0" t="0" r="r" b="b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" name="Freeform 455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/>
                <a:ahLst/>
                <a:cxnLst>
                  <a:cxn ang="0">
                    <a:pos x="108" y="61"/>
                  </a:cxn>
                  <a:cxn ang="0">
                    <a:pos x="111" y="80"/>
                  </a:cxn>
                  <a:cxn ang="0">
                    <a:pos x="109" y="97"/>
                  </a:cxn>
                  <a:cxn ang="0">
                    <a:pos x="101" y="110"/>
                  </a:cxn>
                  <a:cxn ang="0">
                    <a:pos x="89" y="123"/>
                  </a:cxn>
                  <a:cxn ang="0">
                    <a:pos x="75" y="134"/>
                  </a:cxn>
                  <a:cxn ang="0">
                    <a:pos x="60" y="145"/>
                  </a:cxn>
                  <a:cxn ang="0">
                    <a:pos x="43" y="156"/>
                  </a:cxn>
                  <a:cxn ang="0">
                    <a:pos x="29" y="167"/>
                  </a:cxn>
                  <a:cxn ang="0">
                    <a:pos x="27" y="170"/>
                  </a:cxn>
                  <a:cxn ang="0">
                    <a:pos x="26" y="172"/>
                  </a:cxn>
                  <a:cxn ang="0">
                    <a:pos x="26" y="176"/>
                  </a:cxn>
                  <a:cxn ang="0">
                    <a:pos x="28" y="179"/>
                  </a:cxn>
                  <a:cxn ang="0">
                    <a:pos x="30" y="182"/>
                  </a:cxn>
                  <a:cxn ang="0">
                    <a:pos x="34" y="183"/>
                  </a:cxn>
                  <a:cxn ang="0">
                    <a:pos x="37" y="183"/>
                  </a:cxn>
                  <a:cxn ang="0">
                    <a:pos x="41" y="182"/>
                  </a:cxn>
                  <a:cxn ang="0">
                    <a:pos x="58" y="171"/>
                  </a:cxn>
                  <a:cxn ang="0">
                    <a:pos x="76" y="160"/>
                  </a:cxn>
                  <a:cxn ang="0">
                    <a:pos x="92" y="147"/>
                  </a:cxn>
                  <a:cxn ang="0">
                    <a:pos x="108" y="132"/>
                  </a:cxn>
                  <a:cxn ang="0">
                    <a:pos x="118" y="116"/>
                  </a:cxn>
                  <a:cxn ang="0">
                    <a:pos x="125" y="98"/>
                  </a:cxn>
                  <a:cxn ang="0">
                    <a:pos x="128" y="78"/>
                  </a:cxn>
                  <a:cxn ang="0">
                    <a:pos x="123" y="58"/>
                  </a:cxn>
                  <a:cxn ang="0">
                    <a:pos x="112" y="41"/>
                  </a:cxn>
                  <a:cxn ang="0">
                    <a:pos x="98" y="28"/>
                  </a:cxn>
                  <a:cxn ang="0">
                    <a:pos x="80" y="16"/>
                  </a:cxn>
                  <a:cxn ang="0">
                    <a:pos x="61" y="8"/>
                  </a:cxn>
                  <a:cxn ang="0">
                    <a:pos x="41" y="2"/>
                  </a:cxn>
                  <a:cxn ang="0">
                    <a:pos x="23" y="0"/>
                  </a:cxn>
                  <a:cxn ang="0">
                    <a:pos x="9" y="1"/>
                  </a:cxn>
                  <a:cxn ang="0">
                    <a:pos x="0" y="6"/>
                  </a:cxn>
                  <a:cxn ang="0">
                    <a:pos x="16" y="10"/>
                  </a:cxn>
                  <a:cxn ang="0">
                    <a:pos x="33" y="14"/>
                  </a:cxn>
                  <a:cxn ang="0">
                    <a:pos x="48" y="17"/>
                  </a:cxn>
                  <a:cxn ang="0">
                    <a:pos x="63" y="22"/>
                  </a:cxn>
                  <a:cxn ang="0">
                    <a:pos x="77" y="28"/>
                  </a:cxn>
                  <a:cxn ang="0">
                    <a:pos x="90" y="36"/>
                  </a:cxn>
                  <a:cxn ang="0">
                    <a:pos x="101" y="46"/>
                  </a:cxn>
                  <a:cxn ang="0">
                    <a:pos x="108" y="61"/>
                  </a:cxn>
                </a:cxnLst>
                <a:rect l="0" t="0" r="r" b="b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2" name="Freeform 456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/>
                <a:ahLst/>
                <a:cxnLst>
                  <a:cxn ang="0">
                    <a:pos x="101" y="70"/>
                  </a:cxn>
                  <a:cxn ang="0">
                    <a:pos x="54" y="115"/>
                  </a:cxn>
                  <a:cxn ang="0">
                    <a:pos x="18" y="167"/>
                  </a:cxn>
                  <a:cxn ang="0">
                    <a:pos x="0" y="227"/>
                  </a:cxn>
                  <a:cxn ang="0">
                    <a:pos x="4" y="267"/>
                  </a:cxn>
                  <a:cxn ang="0">
                    <a:pos x="11" y="283"/>
                  </a:cxn>
                  <a:cxn ang="0">
                    <a:pos x="21" y="298"/>
                  </a:cxn>
                  <a:cxn ang="0">
                    <a:pos x="34" y="311"/>
                  </a:cxn>
                  <a:cxn ang="0">
                    <a:pos x="57" y="325"/>
                  </a:cxn>
                  <a:cxn ang="0">
                    <a:pos x="87" y="340"/>
                  </a:cxn>
                  <a:cxn ang="0">
                    <a:pos x="120" y="351"/>
                  </a:cxn>
                  <a:cxn ang="0">
                    <a:pos x="153" y="360"/>
                  </a:cxn>
                  <a:cxn ang="0">
                    <a:pos x="187" y="367"/>
                  </a:cxn>
                  <a:cxn ang="0">
                    <a:pos x="221" y="372"/>
                  </a:cxn>
                  <a:cxn ang="0">
                    <a:pos x="256" y="375"/>
                  </a:cxn>
                  <a:cxn ang="0">
                    <a:pos x="290" y="378"/>
                  </a:cxn>
                  <a:cxn ang="0">
                    <a:pos x="312" y="379"/>
                  </a:cxn>
                  <a:cxn ang="0">
                    <a:pos x="320" y="372"/>
                  </a:cxn>
                  <a:cxn ang="0">
                    <a:pos x="323" y="360"/>
                  </a:cxn>
                  <a:cxn ang="0">
                    <a:pos x="316" y="352"/>
                  </a:cxn>
                  <a:cxn ang="0">
                    <a:pos x="295" y="351"/>
                  </a:cxn>
                  <a:cxn ang="0">
                    <a:pos x="263" y="350"/>
                  </a:cxn>
                  <a:cxn ang="0">
                    <a:pos x="231" y="348"/>
                  </a:cxn>
                  <a:cxn ang="0">
                    <a:pos x="200" y="343"/>
                  </a:cxn>
                  <a:cxn ang="0">
                    <a:pos x="168" y="337"/>
                  </a:cxn>
                  <a:cxn ang="0">
                    <a:pos x="136" y="329"/>
                  </a:cxn>
                  <a:cxn ang="0">
                    <a:pos x="106" y="320"/>
                  </a:cxn>
                  <a:cxn ang="0">
                    <a:pos x="76" y="306"/>
                  </a:cxn>
                  <a:cxn ang="0">
                    <a:pos x="51" y="291"/>
                  </a:cxn>
                  <a:cxn ang="0">
                    <a:pos x="35" y="269"/>
                  </a:cxn>
                  <a:cxn ang="0">
                    <a:pos x="31" y="239"/>
                  </a:cxn>
                  <a:cxn ang="0">
                    <a:pos x="38" y="197"/>
                  </a:cxn>
                  <a:cxn ang="0">
                    <a:pos x="51" y="165"/>
                  </a:cxn>
                  <a:cxn ang="0">
                    <a:pos x="68" y="136"/>
                  </a:cxn>
                  <a:cxn ang="0">
                    <a:pos x="89" y="111"/>
                  </a:cxn>
                  <a:cxn ang="0">
                    <a:pos x="114" y="88"/>
                  </a:cxn>
                  <a:cxn ang="0">
                    <a:pos x="144" y="64"/>
                  </a:cxn>
                  <a:cxn ang="0">
                    <a:pos x="181" y="41"/>
                  </a:cxn>
                  <a:cxn ang="0">
                    <a:pos x="219" y="22"/>
                  </a:cxn>
                  <a:cxn ang="0">
                    <a:pos x="253" y="7"/>
                  </a:cxn>
                  <a:cxn ang="0">
                    <a:pos x="255" y="0"/>
                  </a:cxn>
                  <a:cxn ang="0">
                    <a:pos x="221" y="5"/>
                  </a:cxn>
                  <a:cxn ang="0">
                    <a:pos x="181" y="19"/>
                  </a:cxn>
                  <a:cxn ang="0">
                    <a:pos x="142" y="39"/>
                  </a:cxn>
                </a:cxnLst>
                <a:rect l="0" t="0" r="r" b="b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3" name="Freeform 457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/>
                <a:ahLst/>
                <a:cxnLst>
                  <a:cxn ang="0">
                    <a:pos x="235" y="78"/>
                  </a:cxn>
                  <a:cxn ang="0">
                    <a:pos x="248" y="92"/>
                  </a:cxn>
                  <a:cxn ang="0">
                    <a:pos x="255" y="108"/>
                  </a:cxn>
                  <a:cxn ang="0">
                    <a:pos x="259" y="125"/>
                  </a:cxn>
                  <a:cxn ang="0">
                    <a:pos x="259" y="144"/>
                  </a:cxn>
                  <a:cxn ang="0">
                    <a:pos x="257" y="159"/>
                  </a:cxn>
                  <a:cxn ang="0">
                    <a:pos x="252" y="171"/>
                  </a:cxn>
                  <a:cxn ang="0">
                    <a:pos x="244" y="184"/>
                  </a:cxn>
                  <a:cxn ang="0">
                    <a:pos x="236" y="194"/>
                  </a:cxn>
                  <a:cxn ang="0">
                    <a:pos x="225" y="206"/>
                  </a:cxn>
                  <a:cxn ang="0">
                    <a:pos x="215" y="215"/>
                  </a:cxn>
                  <a:cxn ang="0">
                    <a:pos x="204" y="225"/>
                  </a:cxn>
                  <a:cxn ang="0">
                    <a:pos x="194" y="236"/>
                  </a:cxn>
                  <a:cxn ang="0">
                    <a:pos x="191" y="239"/>
                  </a:cxn>
                  <a:cxn ang="0">
                    <a:pos x="190" y="242"/>
                  </a:cxn>
                  <a:cxn ang="0">
                    <a:pos x="191" y="246"/>
                  </a:cxn>
                  <a:cxn ang="0">
                    <a:pos x="194" y="249"/>
                  </a:cxn>
                  <a:cxn ang="0">
                    <a:pos x="197" y="252"/>
                  </a:cxn>
                  <a:cxn ang="0">
                    <a:pos x="201" y="253"/>
                  </a:cxn>
                  <a:cxn ang="0">
                    <a:pos x="205" y="252"/>
                  </a:cxn>
                  <a:cxn ang="0">
                    <a:pos x="209" y="249"/>
                  </a:cxn>
                  <a:cxn ang="0">
                    <a:pos x="232" y="234"/>
                  </a:cxn>
                  <a:cxn ang="0">
                    <a:pos x="251" y="215"/>
                  </a:cxn>
                  <a:cxn ang="0">
                    <a:pos x="267" y="192"/>
                  </a:cxn>
                  <a:cxn ang="0">
                    <a:pos x="278" y="168"/>
                  </a:cxn>
                  <a:cxn ang="0">
                    <a:pos x="282" y="141"/>
                  </a:cxn>
                  <a:cxn ang="0">
                    <a:pos x="279" y="116"/>
                  </a:cxn>
                  <a:cxn ang="0">
                    <a:pos x="270" y="92"/>
                  </a:cxn>
                  <a:cxn ang="0">
                    <a:pos x="251" y="70"/>
                  </a:cxn>
                  <a:cxn ang="0">
                    <a:pos x="237" y="59"/>
                  </a:cxn>
                  <a:cxn ang="0">
                    <a:pos x="221" y="48"/>
                  </a:cxn>
                  <a:cxn ang="0">
                    <a:pos x="202" y="39"/>
                  </a:cxn>
                  <a:cxn ang="0">
                    <a:pos x="183" y="31"/>
                  </a:cxn>
                  <a:cxn ang="0">
                    <a:pos x="163" y="24"/>
                  </a:cxn>
                  <a:cxn ang="0">
                    <a:pos x="142" y="18"/>
                  </a:cxn>
                  <a:cxn ang="0">
                    <a:pos x="122" y="13"/>
                  </a:cxn>
                  <a:cxn ang="0">
                    <a:pos x="101" y="8"/>
                  </a:cxn>
                  <a:cxn ang="0">
                    <a:pos x="82" y="5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0" y="1"/>
                  </a:cxn>
                  <a:cxn ang="0">
                    <a:pos x="4" y="4"/>
                  </a:cxn>
                  <a:cxn ang="0">
                    <a:pos x="0" y="6"/>
                  </a:cxn>
                  <a:cxn ang="0">
                    <a:pos x="12" y="8"/>
                  </a:cxn>
                  <a:cxn ang="0">
                    <a:pos x="25" y="9"/>
                  </a:cxn>
                  <a:cxn ang="0">
                    <a:pos x="38" y="12"/>
                  </a:cxn>
                  <a:cxn ang="0">
                    <a:pos x="52" y="14"/>
                  </a:cxn>
                  <a:cxn ang="0">
                    <a:pos x="67" y="16"/>
                  </a:cxn>
                  <a:cxn ang="0">
                    <a:pos x="82" y="18"/>
                  </a:cxn>
                  <a:cxn ang="0">
                    <a:pos x="97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5"/>
                  </a:cxn>
                  <a:cxn ang="0">
                    <a:pos x="162" y="40"/>
                  </a:cxn>
                  <a:cxn ang="0">
                    <a:pos x="177" y="46"/>
                  </a:cxn>
                  <a:cxn ang="0">
                    <a:pos x="192" y="53"/>
                  </a:cxn>
                  <a:cxn ang="0">
                    <a:pos x="208" y="60"/>
                  </a:cxn>
                  <a:cxn ang="0">
                    <a:pos x="222" y="69"/>
                  </a:cxn>
                  <a:cxn ang="0">
                    <a:pos x="235" y="78"/>
                  </a:cxn>
                </a:cxnLst>
                <a:rect l="0" t="0" r="r" b="b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4" name="Freeform 458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/>
                <a:ahLst/>
                <a:cxnLst>
                  <a:cxn ang="0">
                    <a:pos x="0" y="128"/>
                  </a:cxn>
                  <a:cxn ang="0">
                    <a:pos x="0" y="148"/>
                  </a:cxn>
                  <a:cxn ang="0">
                    <a:pos x="5" y="166"/>
                  </a:cxn>
                  <a:cxn ang="0">
                    <a:pos x="13" y="184"/>
                  </a:cxn>
                  <a:cxn ang="0">
                    <a:pos x="24" y="198"/>
                  </a:cxn>
                  <a:cxn ang="0">
                    <a:pos x="39" y="211"/>
                  </a:cxn>
                  <a:cxn ang="0">
                    <a:pos x="55" y="223"/>
                  </a:cxn>
                  <a:cxn ang="0">
                    <a:pos x="74" y="231"/>
                  </a:cxn>
                  <a:cxn ang="0">
                    <a:pos x="92" y="235"/>
                  </a:cxn>
                  <a:cxn ang="0">
                    <a:pos x="98" y="236"/>
                  </a:cxn>
                  <a:cxn ang="0">
                    <a:pos x="104" y="234"/>
                  </a:cxn>
                  <a:cxn ang="0">
                    <a:pos x="109" y="231"/>
                  </a:cxn>
                  <a:cxn ang="0">
                    <a:pos x="111" y="226"/>
                  </a:cxn>
                  <a:cxn ang="0">
                    <a:pos x="111" y="220"/>
                  </a:cxn>
                  <a:cxn ang="0">
                    <a:pos x="110" y="215"/>
                  </a:cxn>
                  <a:cxn ang="0">
                    <a:pos x="107" y="210"/>
                  </a:cxn>
                  <a:cxn ang="0">
                    <a:pos x="101" y="208"/>
                  </a:cxn>
                  <a:cxn ang="0">
                    <a:pos x="82" y="201"/>
                  </a:cxn>
                  <a:cxn ang="0">
                    <a:pos x="64" y="192"/>
                  </a:cxn>
                  <a:cxn ang="0">
                    <a:pos x="50" y="179"/>
                  </a:cxn>
                  <a:cxn ang="0">
                    <a:pos x="40" y="165"/>
                  </a:cxn>
                  <a:cxn ang="0">
                    <a:pos x="33" y="148"/>
                  </a:cxn>
                  <a:cxn ang="0">
                    <a:pos x="29" y="130"/>
                  </a:cxn>
                  <a:cxn ang="0">
                    <a:pos x="29" y="110"/>
                  </a:cxn>
                  <a:cxn ang="0">
                    <a:pos x="35" y="89"/>
                  </a:cxn>
                  <a:cxn ang="0">
                    <a:pos x="43" y="74"/>
                  </a:cxn>
                  <a:cxn ang="0">
                    <a:pos x="56" y="60"/>
                  </a:cxn>
                  <a:cxn ang="0">
                    <a:pos x="70" y="46"/>
                  </a:cxn>
                  <a:cxn ang="0">
                    <a:pos x="85" y="33"/>
                  </a:cxn>
                  <a:cxn ang="0">
                    <a:pos x="98" y="23"/>
                  </a:cxn>
                  <a:cxn ang="0">
                    <a:pos x="109" y="12"/>
                  </a:cxn>
                  <a:cxn ang="0">
                    <a:pos x="115" y="6"/>
                  </a:cxn>
                  <a:cxn ang="0">
                    <a:pos x="115" y="0"/>
                  </a:cxn>
                  <a:cxn ang="0">
                    <a:pos x="102" y="4"/>
                  </a:cxn>
                  <a:cxn ang="0">
                    <a:pos x="85" y="12"/>
                  </a:cxn>
                  <a:cxn ang="0">
                    <a:pos x="68" y="26"/>
                  </a:cxn>
                  <a:cxn ang="0">
                    <a:pos x="49" y="42"/>
                  </a:cxn>
                  <a:cxn ang="0">
                    <a:pos x="32" y="61"/>
                  </a:cxn>
                  <a:cxn ang="0">
                    <a:pos x="17" y="82"/>
                  </a:cxn>
                  <a:cxn ang="0">
                    <a:pos x="6" y="105"/>
                  </a:cxn>
                  <a:cxn ang="0">
                    <a:pos x="0" y="128"/>
                  </a:cxn>
                </a:cxnLst>
                <a:rect l="0" t="0" r="r" b="b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" name="Freeform 459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/>
                <a:ahLst/>
                <a:cxnLst>
                  <a:cxn ang="0">
                    <a:pos x="208" y="124"/>
                  </a:cxn>
                  <a:cxn ang="0">
                    <a:pos x="220" y="144"/>
                  </a:cxn>
                  <a:cxn ang="0">
                    <a:pos x="226" y="164"/>
                  </a:cxn>
                  <a:cxn ang="0">
                    <a:pos x="222" y="187"/>
                  </a:cxn>
                  <a:cxn ang="0">
                    <a:pos x="208" y="209"/>
                  </a:cxn>
                  <a:cxn ang="0">
                    <a:pos x="188" y="229"/>
                  </a:cxn>
                  <a:cxn ang="0">
                    <a:pos x="166" y="246"/>
                  </a:cxn>
                  <a:cxn ang="0">
                    <a:pos x="142" y="264"/>
                  </a:cxn>
                  <a:cxn ang="0">
                    <a:pos x="128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2" y="306"/>
                  </a:cxn>
                  <a:cxn ang="0">
                    <a:pos x="131" y="310"/>
                  </a:cxn>
                  <a:cxn ang="0">
                    <a:pos x="139" y="309"/>
                  </a:cxn>
                  <a:cxn ang="0">
                    <a:pos x="154" y="292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0" y="219"/>
                  </a:cxn>
                  <a:cxn ang="0">
                    <a:pos x="244" y="186"/>
                  </a:cxn>
                  <a:cxn ang="0">
                    <a:pos x="243" y="152"/>
                  </a:cxn>
                  <a:cxn ang="0">
                    <a:pos x="228" y="119"/>
                  </a:cxn>
                  <a:cxn ang="0">
                    <a:pos x="203" y="93"/>
                  </a:cxn>
                  <a:cxn ang="0">
                    <a:pos x="176" y="76"/>
                  </a:cxn>
                  <a:cxn ang="0">
                    <a:pos x="151" y="61"/>
                  </a:cxn>
                  <a:cxn ang="0">
                    <a:pos x="122" y="46"/>
                  </a:cxn>
                  <a:cxn ang="0">
                    <a:pos x="93" y="31"/>
                  </a:cxn>
                  <a:cxn ang="0">
                    <a:pos x="66" y="18"/>
                  </a:cxn>
                  <a:cxn ang="0">
                    <a:pos x="40" y="8"/>
                  </a:cxn>
                  <a:cxn ang="0">
                    <a:pos x="20" y="1"/>
                  </a:cxn>
                  <a:cxn ang="0">
                    <a:pos x="5" y="0"/>
                  </a:cxn>
                  <a:cxn ang="0">
                    <a:pos x="11" y="8"/>
                  </a:cxn>
                  <a:cxn ang="0">
                    <a:pos x="36" y="20"/>
                  </a:cxn>
                  <a:cxn ang="0">
                    <a:pos x="60" y="31"/>
                  </a:cxn>
                  <a:cxn ang="0">
                    <a:pos x="86" y="44"/>
                  </a:cxn>
                  <a:cxn ang="0">
                    <a:pos x="113" y="57"/>
                  </a:cxn>
                  <a:cxn ang="0">
                    <a:pos x="139" y="71"/>
                  </a:cxn>
                  <a:cxn ang="0">
                    <a:pos x="165" y="88"/>
                  </a:cxn>
                  <a:cxn ang="0">
                    <a:pos x="188" y="106"/>
                  </a:cxn>
                </a:cxnLst>
                <a:rect l="0" t="0" r="r" b="b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4556" name="Object 460"/>
            <p:cNvGraphicFramePr>
              <a:graphicFrameLocks noChangeAspect="1"/>
            </p:cNvGraphicFramePr>
            <p:nvPr/>
          </p:nvGraphicFramePr>
          <p:xfrm>
            <a:off x="3694" y="2240"/>
            <a:ext cx="207" cy="173"/>
          </p:xfrm>
          <a:graphic>
            <a:graphicData uri="http://schemas.openxmlformats.org/presentationml/2006/ole">
              <p:oleObj spid="_x0000_s4556" name="Clip" r:id="rId11" imgW="1305000" imgH="1085760" progId="">
                <p:embed/>
              </p:oleObj>
            </a:graphicData>
          </a:graphic>
        </p:graphicFrame>
        <p:sp>
          <p:nvSpPr>
            <p:cNvPr id="4557" name="Line 461"/>
            <p:cNvSpPr>
              <a:spLocks noChangeShapeType="1"/>
            </p:cNvSpPr>
            <p:nvPr/>
          </p:nvSpPr>
          <p:spPr bwMode="auto">
            <a:xfrm>
              <a:off x="4084" y="1820"/>
              <a:ext cx="321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58" name="Line 462"/>
            <p:cNvSpPr>
              <a:spLocks noChangeShapeType="1"/>
            </p:cNvSpPr>
            <p:nvPr/>
          </p:nvSpPr>
          <p:spPr bwMode="auto">
            <a:xfrm>
              <a:off x="3811" y="1712"/>
              <a:ext cx="96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59" name="Freeform 463"/>
            <p:cNvSpPr>
              <a:spLocks/>
            </p:cNvSpPr>
            <p:nvPr/>
          </p:nvSpPr>
          <p:spPr bwMode="auto">
            <a:xfrm>
              <a:off x="3382" y="2976"/>
              <a:ext cx="1877" cy="917"/>
            </a:xfrm>
            <a:custGeom>
              <a:avLst/>
              <a:gdLst/>
              <a:ahLst/>
              <a:cxnLst>
                <a:cxn ang="0">
                  <a:pos x="889" y="23"/>
                </a:cxn>
                <a:cxn ang="0">
                  <a:pos x="692" y="109"/>
                </a:cxn>
                <a:cxn ang="0">
                  <a:pos x="415" y="91"/>
                </a:cxn>
                <a:cxn ang="0">
                  <a:pos x="112" y="170"/>
                </a:cxn>
                <a:cxn ang="0">
                  <a:pos x="50" y="353"/>
                </a:cxn>
                <a:cxn ang="0">
                  <a:pos x="14" y="528"/>
                </a:cxn>
                <a:cxn ang="0">
                  <a:pos x="139" y="650"/>
                </a:cxn>
                <a:cxn ang="0">
                  <a:pos x="505" y="781"/>
                </a:cxn>
                <a:cxn ang="0">
                  <a:pos x="933" y="886"/>
                </a:cxn>
                <a:cxn ang="0">
                  <a:pos x="1370" y="901"/>
                </a:cxn>
                <a:cxn ang="0">
                  <a:pos x="1676" y="793"/>
                </a:cxn>
                <a:cxn ang="0">
                  <a:pos x="1860" y="624"/>
                </a:cxn>
                <a:cxn ang="0">
                  <a:pos x="1776" y="219"/>
                </a:cxn>
                <a:cxn ang="0">
                  <a:pos x="1503" y="100"/>
                </a:cxn>
                <a:cxn ang="0">
                  <a:pos x="1200" y="13"/>
                </a:cxn>
                <a:cxn ang="0">
                  <a:pos x="889" y="23"/>
                </a:cxn>
              </a:cxnLst>
              <a:rect l="0" t="0" r="r" b="b"/>
              <a:pathLst>
                <a:path w="1877" h="917">
                  <a:moveTo>
                    <a:pt x="889" y="23"/>
                  </a:moveTo>
                  <a:cubicBezTo>
                    <a:pt x="804" y="39"/>
                    <a:pt x="771" y="98"/>
                    <a:pt x="692" y="109"/>
                  </a:cubicBezTo>
                  <a:cubicBezTo>
                    <a:pt x="613" y="120"/>
                    <a:pt x="511" y="81"/>
                    <a:pt x="415" y="91"/>
                  </a:cubicBezTo>
                  <a:cubicBezTo>
                    <a:pt x="319" y="101"/>
                    <a:pt x="174" y="126"/>
                    <a:pt x="112" y="170"/>
                  </a:cubicBezTo>
                  <a:cubicBezTo>
                    <a:pt x="51" y="214"/>
                    <a:pt x="66" y="294"/>
                    <a:pt x="50" y="353"/>
                  </a:cubicBezTo>
                  <a:cubicBezTo>
                    <a:pt x="34" y="412"/>
                    <a:pt x="0" y="479"/>
                    <a:pt x="14" y="528"/>
                  </a:cubicBezTo>
                  <a:cubicBezTo>
                    <a:pt x="29" y="577"/>
                    <a:pt x="57" y="608"/>
                    <a:pt x="139" y="650"/>
                  </a:cubicBezTo>
                  <a:cubicBezTo>
                    <a:pt x="221" y="692"/>
                    <a:pt x="372" y="742"/>
                    <a:pt x="505" y="781"/>
                  </a:cubicBezTo>
                  <a:cubicBezTo>
                    <a:pt x="638" y="820"/>
                    <a:pt x="789" y="866"/>
                    <a:pt x="933" y="886"/>
                  </a:cubicBezTo>
                  <a:cubicBezTo>
                    <a:pt x="1077" y="906"/>
                    <a:pt x="1246" y="917"/>
                    <a:pt x="1370" y="901"/>
                  </a:cubicBezTo>
                  <a:cubicBezTo>
                    <a:pt x="1494" y="885"/>
                    <a:pt x="1594" y="839"/>
                    <a:pt x="1676" y="793"/>
                  </a:cubicBezTo>
                  <a:cubicBezTo>
                    <a:pt x="1758" y="747"/>
                    <a:pt x="1843" y="720"/>
                    <a:pt x="1860" y="624"/>
                  </a:cubicBezTo>
                  <a:cubicBezTo>
                    <a:pt x="1877" y="528"/>
                    <a:pt x="1835" y="306"/>
                    <a:pt x="1776" y="219"/>
                  </a:cubicBezTo>
                  <a:cubicBezTo>
                    <a:pt x="1717" y="132"/>
                    <a:pt x="1599" y="134"/>
                    <a:pt x="1503" y="100"/>
                  </a:cubicBezTo>
                  <a:cubicBezTo>
                    <a:pt x="1407" y="66"/>
                    <a:pt x="1302" y="26"/>
                    <a:pt x="1200" y="13"/>
                  </a:cubicBezTo>
                  <a:cubicBezTo>
                    <a:pt x="1098" y="0"/>
                    <a:pt x="974" y="7"/>
                    <a:pt x="889" y="23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60" name="Line 464"/>
            <p:cNvSpPr>
              <a:spLocks noChangeShapeType="1"/>
            </p:cNvSpPr>
            <p:nvPr/>
          </p:nvSpPr>
          <p:spPr bwMode="auto">
            <a:xfrm rot="-5400000">
              <a:off x="4791" y="3440"/>
              <a:ext cx="33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561" name="Group 465"/>
            <p:cNvGrpSpPr>
              <a:grpSpLocks/>
            </p:cNvGrpSpPr>
            <p:nvPr/>
          </p:nvGrpSpPr>
          <p:grpSpPr bwMode="auto">
            <a:xfrm>
              <a:off x="4736" y="3526"/>
              <a:ext cx="125" cy="230"/>
              <a:chOff x="4180" y="783"/>
              <a:chExt cx="150" cy="307"/>
            </a:xfrm>
          </p:grpSpPr>
          <p:sp>
            <p:nvSpPr>
              <p:cNvPr id="4562" name="AutoShape 466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63" name="Rectangle 467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64" name="Rectangle 468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65" name="AutoShape 469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66" name="Line 470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67" name="Line 471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68" name="Rectangle 472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69" name="Rectangle 473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570" name="Line 474"/>
            <p:cNvSpPr>
              <a:spLocks noChangeShapeType="1"/>
            </p:cNvSpPr>
            <p:nvPr/>
          </p:nvSpPr>
          <p:spPr bwMode="auto">
            <a:xfrm rot="5400000" flipV="1">
              <a:off x="4883" y="3617"/>
              <a:ext cx="2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71" name="Line 475"/>
            <p:cNvSpPr>
              <a:spLocks noChangeShapeType="1"/>
            </p:cNvSpPr>
            <p:nvPr/>
          </p:nvSpPr>
          <p:spPr bwMode="auto">
            <a:xfrm rot="-5400000">
              <a:off x="5000" y="3413"/>
              <a:ext cx="0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572" name="Group 476"/>
            <p:cNvGrpSpPr>
              <a:grpSpLocks/>
            </p:cNvGrpSpPr>
            <p:nvPr/>
          </p:nvGrpSpPr>
          <p:grpSpPr bwMode="auto">
            <a:xfrm>
              <a:off x="4735" y="3230"/>
              <a:ext cx="316" cy="148"/>
              <a:chOff x="3600" y="219"/>
              <a:chExt cx="360" cy="175"/>
            </a:xfrm>
          </p:grpSpPr>
          <p:sp>
            <p:nvSpPr>
              <p:cNvPr id="4573" name="Oval 47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74" name="Line 47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75" name="Line 47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76" name="Rectangle 48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577" name="Oval 48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578" name="Group 48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79" name="Line 48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80" name="Line 48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81" name="Line 48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582" name="Group 48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83" name="Line 48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84" name="Line 48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85" name="Line 48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586" name="Group 490"/>
            <p:cNvGrpSpPr>
              <a:grpSpLocks/>
            </p:cNvGrpSpPr>
            <p:nvPr/>
          </p:nvGrpSpPr>
          <p:grpSpPr bwMode="auto">
            <a:xfrm>
              <a:off x="4221" y="3056"/>
              <a:ext cx="316" cy="148"/>
              <a:chOff x="3600" y="219"/>
              <a:chExt cx="360" cy="175"/>
            </a:xfrm>
          </p:grpSpPr>
          <p:sp>
            <p:nvSpPr>
              <p:cNvPr id="4587" name="Oval 49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88" name="Line 49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89" name="Line 49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90" name="Rectangle 49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591" name="Oval 49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592" name="Group 49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93" name="Line 49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94" name="Line 49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95" name="Line 49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596" name="Group 50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97" name="Line 50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98" name="Line 50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99" name="Line 50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600" name="Group 504"/>
            <p:cNvGrpSpPr>
              <a:grpSpLocks/>
            </p:cNvGrpSpPr>
            <p:nvPr/>
          </p:nvGrpSpPr>
          <p:grpSpPr bwMode="auto">
            <a:xfrm>
              <a:off x="3802" y="3248"/>
              <a:ext cx="316" cy="148"/>
              <a:chOff x="3600" y="219"/>
              <a:chExt cx="360" cy="175"/>
            </a:xfrm>
          </p:grpSpPr>
          <p:sp>
            <p:nvSpPr>
              <p:cNvPr id="4601" name="Oval 50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02" name="Line 50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03" name="Line 50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04" name="Rectangle 50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605" name="Oval 50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606" name="Group 51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607" name="Line 5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08" name="Line 51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09" name="Line 5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610" name="Group 51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611" name="Line 5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12" name="Line 5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13" name="Line 5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614" name="Line 518"/>
            <p:cNvSpPr>
              <a:spLocks noChangeShapeType="1"/>
            </p:cNvSpPr>
            <p:nvPr/>
          </p:nvSpPr>
          <p:spPr bwMode="auto">
            <a:xfrm>
              <a:off x="4504" y="3189"/>
              <a:ext cx="226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15" name="Line 519"/>
            <p:cNvSpPr>
              <a:spLocks noChangeShapeType="1"/>
            </p:cNvSpPr>
            <p:nvPr/>
          </p:nvSpPr>
          <p:spPr bwMode="auto">
            <a:xfrm flipV="1">
              <a:off x="4093" y="3197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16" name="Line 520"/>
            <p:cNvSpPr>
              <a:spLocks noChangeShapeType="1"/>
            </p:cNvSpPr>
            <p:nvPr/>
          </p:nvSpPr>
          <p:spPr bwMode="auto">
            <a:xfrm flipV="1">
              <a:off x="4120" y="3325"/>
              <a:ext cx="6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17" name="Line 521"/>
            <p:cNvSpPr>
              <a:spLocks noChangeShapeType="1"/>
            </p:cNvSpPr>
            <p:nvPr/>
          </p:nvSpPr>
          <p:spPr bwMode="auto">
            <a:xfrm flipH="1">
              <a:off x="3676" y="3165"/>
              <a:ext cx="160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18" name="Line 522"/>
            <p:cNvSpPr>
              <a:spLocks noChangeShapeType="1"/>
            </p:cNvSpPr>
            <p:nvPr/>
          </p:nvSpPr>
          <p:spPr bwMode="auto">
            <a:xfrm>
              <a:off x="3692" y="3197"/>
              <a:ext cx="1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19" name="Line 523"/>
            <p:cNvSpPr>
              <a:spLocks noChangeShapeType="1"/>
            </p:cNvSpPr>
            <p:nvPr/>
          </p:nvSpPr>
          <p:spPr bwMode="auto">
            <a:xfrm>
              <a:off x="3604" y="3409"/>
              <a:ext cx="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20" name="Line 524"/>
            <p:cNvSpPr>
              <a:spLocks noChangeShapeType="1"/>
            </p:cNvSpPr>
            <p:nvPr/>
          </p:nvSpPr>
          <p:spPr bwMode="auto">
            <a:xfrm>
              <a:off x="3763" y="3459"/>
              <a:ext cx="30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21" name="Line 525"/>
            <p:cNvSpPr>
              <a:spLocks noChangeShapeType="1"/>
            </p:cNvSpPr>
            <p:nvPr/>
          </p:nvSpPr>
          <p:spPr bwMode="auto">
            <a:xfrm flipH="1">
              <a:off x="3914" y="3401"/>
              <a:ext cx="34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22" name="Line 526"/>
            <p:cNvSpPr>
              <a:spLocks noChangeShapeType="1"/>
            </p:cNvSpPr>
            <p:nvPr/>
          </p:nvSpPr>
          <p:spPr bwMode="auto">
            <a:xfrm>
              <a:off x="3796" y="3457"/>
              <a:ext cx="1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23" name="Line 527"/>
            <p:cNvSpPr>
              <a:spLocks noChangeShapeType="1"/>
            </p:cNvSpPr>
            <p:nvPr/>
          </p:nvSpPr>
          <p:spPr bwMode="auto">
            <a:xfrm flipH="1" flipV="1">
              <a:off x="4046" y="346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624" name="Object 528"/>
            <p:cNvGraphicFramePr>
              <a:graphicFrameLocks noChangeAspect="1"/>
            </p:cNvGraphicFramePr>
            <p:nvPr/>
          </p:nvGraphicFramePr>
          <p:xfrm>
            <a:off x="3451" y="3335"/>
            <a:ext cx="216" cy="180"/>
          </p:xfrm>
          <a:graphic>
            <a:graphicData uri="http://schemas.openxmlformats.org/presentationml/2006/ole">
              <p:oleObj spid="_x0000_s4624" name="Clip" r:id="rId12" imgW="1305000" imgH="1085760" progId="">
                <p:embed/>
              </p:oleObj>
            </a:graphicData>
          </a:graphic>
        </p:graphicFrame>
        <p:graphicFrame>
          <p:nvGraphicFramePr>
            <p:cNvPr id="4625" name="Object 529"/>
            <p:cNvGraphicFramePr>
              <a:graphicFrameLocks noChangeAspect="1"/>
            </p:cNvGraphicFramePr>
            <p:nvPr/>
          </p:nvGraphicFramePr>
          <p:xfrm>
            <a:off x="3555" y="3135"/>
            <a:ext cx="216" cy="180"/>
          </p:xfrm>
          <a:graphic>
            <a:graphicData uri="http://schemas.openxmlformats.org/presentationml/2006/ole">
              <p:oleObj spid="_x0000_s4625" name="Clip" r:id="rId13" imgW="1305000" imgH="1085760" progId="">
                <p:embed/>
              </p:oleObj>
            </a:graphicData>
          </a:graphic>
        </p:graphicFrame>
        <p:graphicFrame>
          <p:nvGraphicFramePr>
            <p:cNvPr id="4626" name="Object 530"/>
            <p:cNvGraphicFramePr>
              <a:graphicFrameLocks noChangeAspect="1"/>
            </p:cNvGraphicFramePr>
            <p:nvPr/>
          </p:nvGraphicFramePr>
          <p:xfrm>
            <a:off x="3723" y="3495"/>
            <a:ext cx="216" cy="180"/>
          </p:xfrm>
          <a:graphic>
            <a:graphicData uri="http://schemas.openxmlformats.org/presentationml/2006/ole">
              <p:oleObj spid="_x0000_s4626" name="Clip" r:id="rId14" imgW="1305000" imgH="1085760" progId="">
                <p:embed/>
              </p:oleObj>
            </a:graphicData>
          </a:graphic>
        </p:graphicFrame>
        <p:graphicFrame>
          <p:nvGraphicFramePr>
            <p:cNvPr id="4627" name="Object 531"/>
            <p:cNvGraphicFramePr>
              <a:graphicFrameLocks noChangeAspect="1"/>
            </p:cNvGraphicFramePr>
            <p:nvPr/>
          </p:nvGraphicFramePr>
          <p:xfrm>
            <a:off x="3937" y="3497"/>
            <a:ext cx="216" cy="180"/>
          </p:xfrm>
          <a:graphic>
            <a:graphicData uri="http://schemas.openxmlformats.org/presentationml/2006/ole">
              <p:oleObj spid="_x0000_s4627" name="Clip" r:id="rId15" imgW="1305000" imgH="1085760" progId="">
                <p:embed/>
              </p:oleObj>
            </a:graphicData>
          </a:graphic>
        </p:graphicFrame>
        <p:grpSp>
          <p:nvGrpSpPr>
            <p:cNvPr id="4628" name="Group 532"/>
            <p:cNvGrpSpPr>
              <a:grpSpLocks/>
            </p:cNvGrpSpPr>
            <p:nvPr/>
          </p:nvGrpSpPr>
          <p:grpSpPr bwMode="auto">
            <a:xfrm>
              <a:off x="4509" y="3576"/>
              <a:ext cx="172" cy="215"/>
              <a:chOff x="2870" y="1518"/>
              <a:chExt cx="292" cy="320"/>
            </a:xfrm>
          </p:grpSpPr>
          <p:graphicFrame>
            <p:nvGraphicFramePr>
              <p:cNvPr id="4629" name="Object 533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4629" name="Clip" r:id="rId16" imgW="819000" imgH="847800" progId="">
                  <p:embed/>
                </p:oleObj>
              </a:graphicData>
            </a:graphic>
          </p:graphicFrame>
          <p:graphicFrame>
            <p:nvGraphicFramePr>
              <p:cNvPr id="4630" name="Object 534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4630" name="Clip" r:id="rId17" imgW="1266840" imgH="1200240" progId="">
                  <p:embed/>
                </p:oleObj>
              </a:graphicData>
            </a:graphic>
          </p:graphicFrame>
        </p:grpSp>
        <p:grpSp>
          <p:nvGrpSpPr>
            <p:cNvPr id="4631" name="Group 535"/>
            <p:cNvGrpSpPr>
              <a:grpSpLocks/>
            </p:cNvGrpSpPr>
            <p:nvPr/>
          </p:nvGrpSpPr>
          <p:grpSpPr bwMode="auto">
            <a:xfrm>
              <a:off x="4225" y="3608"/>
              <a:ext cx="220" cy="203"/>
              <a:chOff x="2870" y="1518"/>
              <a:chExt cx="292" cy="320"/>
            </a:xfrm>
          </p:grpSpPr>
          <p:graphicFrame>
            <p:nvGraphicFramePr>
              <p:cNvPr id="4632" name="Object 53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4632" name="Clip" r:id="rId18" imgW="819000" imgH="847800" progId="">
                  <p:embed/>
                </p:oleObj>
              </a:graphicData>
            </a:graphic>
          </p:graphicFrame>
          <p:graphicFrame>
            <p:nvGraphicFramePr>
              <p:cNvPr id="4633" name="Object 53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4633" name="Clip" r:id="rId19" imgW="1266840" imgH="1200240" progId="">
                  <p:embed/>
                </p:oleObj>
              </a:graphicData>
            </a:graphic>
          </p:graphicFrame>
        </p:grpSp>
        <p:grpSp>
          <p:nvGrpSpPr>
            <p:cNvPr id="4634" name="Group 538"/>
            <p:cNvGrpSpPr>
              <a:grpSpLocks/>
            </p:cNvGrpSpPr>
            <p:nvPr/>
          </p:nvGrpSpPr>
          <p:grpSpPr bwMode="auto">
            <a:xfrm>
              <a:off x="4324" y="3364"/>
              <a:ext cx="183" cy="255"/>
              <a:chOff x="2556" y="2689"/>
              <a:chExt cx="183" cy="255"/>
            </a:xfrm>
          </p:grpSpPr>
          <p:pic>
            <p:nvPicPr>
              <p:cNvPr id="4635" name="Picture 539" descr="31u_bnrz[1]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</p:spPr>
          </p:pic>
          <p:sp>
            <p:nvSpPr>
              <p:cNvPr id="4636" name="Freeform 540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/>
                <a:ahLst/>
                <a:cxnLst>
                  <a:cxn ang="0">
                    <a:pos x="70" y="29"/>
                  </a:cxn>
                  <a:cxn ang="0">
                    <a:pos x="55" y="39"/>
                  </a:cxn>
                  <a:cxn ang="0">
                    <a:pos x="42" y="50"/>
                  </a:cxn>
                  <a:cxn ang="0">
                    <a:pos x="30" y="63"/>
                  </a:cxn>
                  <a:cxn ang="0">
                    <a:pos x="20" y="77"/>
                  </a:cxn>
                  <a:cxn ang="0">
                    <a:pos x="12" y="91"/>
                  </a:cxn>
                  <a:cxn ang="0">
                    <a:pos x="6" y="108"/>
                  </a:cxn>
                  <a:cxn ang="0">
                    <a:pos x="2" y="125"/>
                  </a:cxn>
                  <a:cxn ang="0">
                    <a:pos x="0" y="142"/>
                  </a:cxn>
                  <a:cxn ang="0">
                    <a:pos x="2" y="166"/>
                  </a:cxn>
                  <a:cxn ang="0">
                    <a:pos x="12" y="186"/>
                  </a:cxn>
                  <a:cxn ang="0">
                    <a:pos x="26" y="203"/>
                  </a:cxn>
                  <a:cxn ang="0">
                    <a:pos x="45" y="216"/>
                  </a:cxn>
                  <a:cxn ang="0">
                    <a:pos x="66" y="226"/>
                  </a:cxn>
                  <a:cxn ang="0">
                    <a:pos x="88" y="230"/>
                  </a:cxn>
                  <a:cxn ang="0">
                    <a:pos x="111" y="232"/>
                  </a:cxn>
                  <a:cxn ang="0">
                    <a:pos x="134" y="228"/>
                  </a:cxn>
                  <a:cxn ang="0">
                    <a:pos x="138" y="228"/>
                  </a:cxn>
                  <a:cxn ang="0">
                    <a:pos x="143" y="226"/>
                  </a:cxn>
                  <a:cxn ang="0">
                    <a:pos x="147" y="222"/>
                  </a:cxn>
                  <a:cxn ang="0">
                    <a:pos x="148" y="218"/>
                  </a:cxn>
                  <a:cxn ang="0">
                    <a:pos x="145" y="212"/>
                  </a:cxn>
                  <a:cxn ang="0">
                    <a:pos x="141" y="207"/>
                  </a:cxn>
                  <a:cxn ang="0">
                    <a:pos x="135" y="203"/>
                  </a:cxn>
                  <a:cxn ang="0">
                    <a:pos x="129" y="201"/>
                  </a:cxn>
                  <a:cxn ang="0">
                    <a:pos x="117" y="197"/>
                  </a:cxn>
                  <a:cxn ang="0">
                    <a:pos x="105" y="195"/>
                  </a:cxn>
                  <a:cxn ang="0">
                    <a:pos x="94" y="193"/>
                  </a:cxn>
                  <a:cxn ang="0">
                    <a:pos x="83" y="190"/>
                  </a:cxn>
                  <a:cxn ang="0">
                    <a:pos x="73" y="187"/>
                  </a:cxn>
                  <a:cxn ang="0">
                    <a:pos x="62" y="182"/>
                  </a:cxn>
                  <a:cxn ang="0">
                    <a:pos x="53" y="176"/>
                  </a:cxn>
                  <a:cxn ang="0">
                    <a:pos x="43" y="167"/>
                  </a:cxn>
                  <a:cxn ang="0">
                    <a:pos x="40" y="128"/>
                  </a:cxn>
                  <a:cxn ang="0">
                    <a:pos x="49" y="96"/>
                  </a:cxn>
                  <a:cxn ang="0">
                    <a:pos x="68" y="71"/>
                  </a:cxn>
                  <a:cxn ang="0">
                    <a:pos x="94" y="50"/>
                  </a:cxn>
                  <a:cxn ang="0">
                    <a:pos x="122" y="34"/>
                  </a:cxn>
                  <a:cxn ang="0">
                    <a:pos x="151" y="21"/>
                  </a:cxn>
                  <a:cxn ang="0">
                    <a:pos x="178" y="12"/>
                  </a:cxn>
                  <a:cxn ang="0">
                    <a:pos x="199" y="4"/>
                  </a:cxn>
                  <a:cxn ang="0">
                    <a:pos x="186" y="1"/>
                  </a:cxn>
                  <a:cxn ang="0">
                    <a:pos x="172" y="0"/>
                  </a:cxn>
                  <a:cxn ang="0">
                    <a:pos x="156" y="2"/>
                  </a:cxn>
                  <a:cxn ang="0">
                    <a:pos x="138" y="4"/>
                  </a:cxn>
                  <a:cxn ang="0">
                    <a:pos x="121" y="10"/>
                  </a:cxn>
                  <a:cxn ang="0">
                    <a:pos x="103" y="16"/>
                  </a:cxn>
                  <a:cxn ang="0">
                    <a:pos x="86" y="23"/>
                  </a:cxn>
                  <a:cxn ang="0">
                    <a:pos x="70" y="29"/>
                  </a:cxn>
                </a:cxnLst>
                <a:rect l="0" t="0" r="r" b="b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7" name="Freeform 541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/>
                <a:ahLst/>
                <a:cxnLst>
                  <a:cxn ang="0">
                    <a:pos x="108" y="59"/>
                  </a:cxn>
                  <a:cxn ang="0">
                    <a:pos x="113" y="77"/>
                  </a:cxn>
                  <a:cxn ang="0">
                    <a:pos x="111" y="94"/>
                  </a:cxn>
                  <a:cxn ang="0">
                    <a:pos x="103" y="108"/>
                  </a:cxn>
                  <a:cxn ang="0">
                    <a:pos x="91" y="121"/>
                  </a:cxn>
                  <a:cxn ang="0">
                    <a:pos x="77" y="132"/>
                  </a:cxn>
                  <a:cxn ang="0">
                    <a:pos x="61" y="144"/>
                  </a:cxn>
                  <a:cxn ang="0">
                    <a:pos x="45" y="154"/>
                  </a:cxn>
                  <a:cxn ang="0">
                    <a:pos x="30" y="164"/>
                  </a:cxn>
                  <a:cxn ang="0">
                    <a:pos x="28" y="168"/>
                  </a:cxn>
                  <a:cxn ang="0">
                    <a:pos x="27" y="170"/>
                  </a:cxn>
                  <a:cxn ang="0">
                    <a:pos x="27" y="174"/>
                  </a:cxn>
                  <a:cxn ang="0">
                    <a:pos x="28" y="177"/>
                  </a:cxn>
                  <a:cxn ang="0">
                    <a:pos x="32" y="179"/>
                  </a:cxn>
                  <a:cxn ang="0">
                    <a:pos x="35" y="180"/>
                  </a:cxn>
                  <a:cxn ang="0">
                    <a:pos x="37" y="180"/>
                  </a:cxn>
                  <a:cxn ang="0">
                    <a:pos x="41" y="179"/>
                  </a:cxn>
                  <a:cxn ang="0">
                    <a:pos x="60" y="169"/>
                  </a:cxn>
                  <a:cxn ang="0">
                    <a:pos x="77" y="158"/>
                  </a:cxn>
                  <a:cxn ang="0">
                    <a:pos x="94" y="145"/>
                  </a:cxn>
                  <a:cxn ang="0">
                    <a:pos x="109" y="130"/>
                  </a:cxn>
                  <a:cxn ang="0">
                    <a:pos x="120" y="114"/>
                  </a:cxn>
                  <a:cxn ang="0">
                    <a:pos x="127" y="95"/>
                  </a:cxn>
                  <a:cxn ang="0">
                    <a:pos x="128" y="76"/>
                  </a:cxn>
                  <a:cxn ang="0">
                    <a:pos x="123" y="55"/>
                  </a:cxn>
                  <a:cxn ang="0">
                    <a:pos x="113" y="39"/>
                  </a:cxn>
                  <a:cxn ang="0">
                    <a:pos x="97" y="25"/>
                  </a:cxn>
                  <a:cxn ang="0">
                    <a:pos x="79" y="15"/>
                  </a:cxn>
                  <a:cxn ang="0">
                    <a:pos x="57" y="7"/>
                  </a:cxn>
                  <a:cxn ang="0">
                    <a:pos x="36" y="2"/>
                  </a:cxn>
                  <a:cxn ang="0">
                    <a:pos x="19" y="0"/>
                  </a:cxn>
                  <a:cxn ang="0">
                    <a:pos x="6" y="0"/>
                  </a:cxn>
                  <a:cxn ang="0">
                    <a:pos x="0" y="4"/>
                  </a:cxn>
                  <a:cxn ang="0">
                    <a:pos x="14" y="9"/>
                  </a:cxn>
                  <a:cxn ang="0">
                    <a:pos x="29" y="14"/>
                  </a:cxn>
                  <a:cxn ang="0">
                    <a:pos x="46" y="19"/>
                  </a:cxn>
                  <a:cxn ang="0">
                    <a:pos x="61" y="23"/>
                  </a:cxn>
                  <a:cxn ang="0">
                    <a:pos x="76" y="29"/>
                  </a:cxn>
                  <a:cxn ang="0">
                    <a:pos x="89" y="37"/>
                  </a:cxn>
                  <a:cxn ang="0">
                    <a:pos x="100" y="46"/>
                  </a:cxn>
                  <a:cxn ang="0">
                    <a:pos x="108" y="59"/>
                  </a:cxn>
                </a:cxnLst>
                <a:rect l="0" t="0" r="r" b="b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8" name="Freeform 542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/>
                <a:ahLst/>
                <a:cxnLst>
                  <a:cxn ang="0">
                    <a:pos x="100" y="70"/>
                  </a:cxn>
                  <a:cxn ang="0">
                    <a:pos x="53" y="115"/>
                  </a:cxn>
                  <a:cxn ang="0">
                    <a:pos x="17" y="166"/>
                  </a:cxn>
                  <a:cxn ang="0">
                    <a:pos x="0" y="226"/>
                  </a:cxn>
                  <a:cxn ang="0">
                    <a:pos x="3" y="266"/>
                  </a:cxn>
                  <a:cxn ang="0">
                    <a:pos x="9" y="282"/>
                  </a:cxn>
                  <a:cxn ang="0">
                    <a:pos x="19" y="297"/>
                  </a:cxn>
                  <a:cxn ang="0">
                    <a:pos x="32" y="310"/>
                  </a:cxn>
                  <a:cxn ang="0">
                    <a:pos x="56" y="324"/>
                  </a:cxn>
                  <a:cxn ang="0">
                    <a:pos x="86" y="338"/>
                  </a:cxn>
                  <a:cxn ang="0">
                    <a:pos x="119" y="350"/>
                  </a:cxn>
                  <a:cxn ang="0">
                    <a:pos x="152" y="359"/>
                  </a:cxn>
                  <a:cxn ang="0">
                    <a:pos x="186" y="366"/>
                  </a:cxn>
                  <a:cxn ang="0">
                    <a:pos x="220" y="371"/>
                  </a:cxn>
                  <a:cxn ang="0">
                    <a:pos x="254" y="374"/>
                  </a:cxn>
                  <a:cxn ang="0">
                    <a:pos x="289" y="376"/>
                  </a:cxn>
                  <a:cxn ang="0">
                    <a:pos x="311" y="378"/>
                  </a:cxn>
                  <a:cxn ang="0">
                    <a:pos x="320" y="371"/>
                  </a:cxn>
                  <a:cxn ang="0">
                    <a:pos x="322" y="360"/>
                  </a:cxn>
                  <a:cxn ang="0">
                    <a:pos x="315" y="352"/>
                  </a:cxn>
                  <a:cxn ang="0">
                    <a:pos x="294" y="347"/>
                  </a:cxn>
                  <a:cxn ang="0">
                    <a:pos x="263" y="341"/>
                  </a:cxn>
                  <a:cxn ang="0">
                    <a:pos x="232" y="336"/>
                  </a:cxn>
                  <a:cxn ang="0">
                    <a:pos x="200" y="332"/>
                  </a:cxn>
                  <a:cxn ang="0">
                    <a:pos x="170" y="326"/>
                  </a:cxn>
                  <a:cxn ang="0">
                    <a:pos x="139" y="318"/>
                  </a:cxn>
                  <a:cxn ang="0">
                    <a:pos x="110" y="309"/>
                  </a:cxn>
                  <a:cxn ang="0">
                    <a:pos x="80" y="297"/>
                  </a:cxn>
                  <a:cxn ang="0">
                    <a:pos x="55" y="281"/>
                  </a:cxn>
                  <a:cxn ang="0">
                    <a:pos x="38" y="259"/>
                  </a:cxn>
                  <a:cxn ang="0">
                    <a:pos x="34" y="232"/>
                  </a:cxn>
                  <a:cxn ang="0">
                    <a:pos x="38" y="200"/>
                  </a:cxn>
                  <a:cxn ang="0">
                    <a:pos x="51" y="170"/>
                  </a:cxn>
                  <a:cxn ang="0">
                    <a:pos x="71" y="137"/>
                  </a:cxn>
                  <a:cxn ang="0">
                    <a:pos x="94" y="110"/>
                  </a:cxn>
                  <a:cxn ang="0">
                    <a:pos x="123" y="82"/>
                  </a:cxn>
                  <a:cxn ang="0">
                    <a:pos x="153" y="57"/>
                  </a:cxn>
                  <a:cxn ang="0">
                    <a:pos x="195" y="38"/>
                  </a:cxn>
                  <a:cxn ang="0">
                    <a:pos x="238" y="20"/>
                  </a:cxn>
                  <a:cxn ang="0">
                    <a:pos x="264" y="7"/>
                  </a:cxn>
                  <a:cxn ang="0">
                    <a:pos x="256" y="0"/>
                  </a:cxn>
                  <a:cxn ang="0">
                    <a:pos x="221" y="4"/>
                  </a:cxn>
                  <a:cxn ang="0">
                    <a:pos x="180" y="18"/>
                  </a:cxn>
                  <a:cxn ang="0">
                    <a:pos x="141" y="38"/>
                  </a:cxn>
                </a:cxnLst>
                <a:rect l="0" t="0" r="r" b="b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9" name="Freeform 543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/>
                <a:ahLst/>
                <a:cxnLst>
                  <a:cxn ang="0">
                    <a:pos x="235" y="77"/>
                  </a:cxn>
                  <a:cxn ang="0">
                    <a:pos x="248" y="91"/>
                  </a:cxn>
                  <a:cxn ang="0">
                    <a:pos x="256" y="107"/>
                  </a:cxn>
                  <a:cxn ang="0">
                    <a:pos x="259" y="124"/>
                  </a:cxn>
                  <a:cxn ang="0">
                    <a:pos x="259" y="142"/>
                  </a:cxn>
                  <a:cxn ang="0">
                    <a:pos x="257" y="157"/>
                  </a:cxn>
                  <a:cxn ang="0">
                    <a:pos x="252" y="170"/>
                  </a:cxn>
                  <a:cxn ang="0">
                    <a:pos x="244" y="183"/>
                  </a:cxn>
                  <a:cxn ang="0">
                    <a:pos x="236" y="193"/>
                  </a:cxn>
                  <a:cxn ang="0">
                    <a:pos x="225" y="204"/>
                  </a:cxn>
                  <a:cxn ang="0">
                    <a:pos x="215" y="214"/>
                  </a:cxn>
                  <a:cxn ang="0">
                    <a:pos x="204" y="224"/>
                  </a:cxn>
                  <a:cxn ang="0">
                    <a:pos x="194" y="234"/>
                  </a:cxn>
                  <a:cxn ang="0">
                    <a:pos x="191" y="238"/>
                  </a:cxn>
                  <a:cxn ang="0">
                    <a:pos x="191" y="241"/>
                  </a:cxn>
                  <a:cxn ang="0">
                    <a:pos x="191" y="245"/>
                  </a:cxn>
                  <a:cxn ang="0">
                    <a:pos x="194" y="248"/>
                  </a:cxn>
                  <a:cxn ang="0">
                    <a:pos x="197" y="250"/>
                  </a:cxn>
                  <a:cxn ang="0">
                    <a:pos x="202" y="252"/>
                  </a:cxn>
                  <a:cxn ang="0">
                    <a:pos x="205" y="250"/>
                  </a:cxn>
                  <a:cxn ang="0">
                    <a:pos x="209" y="248"/>
                  </a:cxn>
                  <a:cxn ang="0">
                    <a:pos x="232" y="233"/>
                  </a:cxn>
                  <a:cxn ang="0">
                    <a:pos x="252" y="214"/>
                  </a:cxn>
                  <a:cxn ang="0">
                    <a:pos x="268" y="192"/>
                  </a:cxn>
                  <a:cxn ang="0">
                    <a:pos x="278" y="167"/>
                  </a:cxn>
                  <a:cxn ang="0">
                    <a:pos x="283" y="141"/>
                  </a:cxn>
                  <a:cxn ang="0">
                    <a:pos x="280" y="115"/>
                  </a:cxn>
                  <a:cxn ang="0">
                    <a:pos x="271" y="91"/>
                  </a:cxn>
                  <a:cxn ang="0">
                    <a:pos x="252" y="69"/>
                  </a:cxn>
                  <a:cxn ang="0">
                    <a:pos x="238" y="57"/>
                  </a:cxn>
                  <a:cxn ang="0">
                    <a:pos x="222" y="48"/>
                  </a:cxn>
                  <a:cxn ang="0">
                    <a:pos x="204" y="39"/>
                  </a:cxn>
                  <a:cxn ang="0">
                    <a:pos x="184" y="31"/>
                  </a:cxn>
                  <a:cxn ang="0">
                    <a:pos x="164" y="23"/>
                  </a:cxn>
                  <a:cxn ang="0">
                    <a:pos x="144" y="17"/>
                  </a:cxn>
                  <a:cxn ang="0">
                    <a:pos x="123" y="13"/>
                  </a:cxn>
                  <a:cxn ang="0">
                    <a:pos x="103" y="8"/>
                  </a:cxn>
                  <a:cxn ang="0">
                    <a:pos x="83" y="5"/>
                  </a:cxn>
                  <a:cxn ang="0">
                    <a:pos x="66" y="2"/>
                  </a:cxn>
                  <a:cxn ang="0">
                    <a:pos x="48" y="0"/>
                  </a:cxn>
                  <a:cxn ang="0">
                    <a:pos x="34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0" y="5"/>
                  </a:cxn>
                  <a:cxn ang="0">
                    <a:pos x="12" y="7"/>
                  </a:cxn>
                  <a:cxn ang="0">
                    <a:pos x="24" y="8"/>
                  </a:cxn>
                  <a:cxn ang="0">
                    <a:pos x="38" y="10"/>
                  </a:cxn>
                  <a:cxn ang="0">
                    <a:pos x="52" y="13"/>
                  </a:cxn>
                  <a:cxn ang="0">
                    <a:pos x="66" y="16"/>
                  </a:cxn>
                  <a:cxn ang="0">
                    <a:pos x="82" y="18"/>
                  </a:cxn>
                  <a:cxn ang="0">
                    <a:pos x="98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4"/>
                  </a:cxn>
                  <a:cxn ang="0">
                    <a:pos x="162" y="39"/>
                  </a:cxn>
                  <a:cxn ang="0">
                    <a:pos x="177" y="45"/>
                  </a:cxn>
                  <a:cxn ang="0">
                    <a:pos x="193" y="52"/>
                  </a:cxn>
                  <a:cxn ang="0">
                    <a:pos x="208" y="60"/>
                  </a:cxn>
                  <a:cxn ang="0">
                    <a:pos x="222" y="68"/>
                  </a:cxn>
                  <a:cxn ang="0">
                    <a:pos x="235" y="77"/>
                  </a:cxn>
                </a:cxnLst>
                <a:rect l="0" t="0" r="r" b="b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0" name="Freeform 544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/>
                <a:ahLst/>
                <a:cxnLst>
                  <a:cxn ang="0">
                    <a:pos x="0" y="130"/>
                  </a:cxn>
                  <a:cxn ang="0">
                    <a:pos x="0" y="149"/>
                  </a:cxn>
                  <a:cxn ang="0">
                    <a:pos x="4" y="168"/>
                  </a:cxn>
                  <a:cxn ang="0">
                    <a:pos x="12" y="185"/>
                  </a:cxn>
                  <a:cxn ang="0">
                    <a:pos x="24" y="200"/>
                  </a:cxn>
                  <a:cxn ang="0">
                    <a:pos x="38" y="213"/>
                  </a:cxn>
                  <a:cxn ang="0">
                    <a:pos x="55" y="224"/>
                  </a:cxn>
                  <a:cxn ang="0">
                    <a:pos x="73" y="232"/>
                  </a:cxn>
                  <a:cxn ang="0">
                    <a:pos x="92" y="237"/>
                  </a:cxn>
                  <a:cxn ang="0">
                    <a:pos x="98" y="238"/>
                  </a:cxn>
                  <a:cxn ang="0">
                    <a:pos x="104" y="235"/>
                  </a:cxn>
                  <a:cxn ang="0">
                    <a:pos x="109" y="232"/>
                  </a:cxn>
                  <a:cxn ang="0">
                    <a:pos x="111" y="227"/>
                  </a:cxn>
                  <a:cxn ang="0">
                    <a:pos x="111" y="222"/>
                  </a:cxn>
                  <a:cxn ang="0">
                    <a:pos x="110" y="216"/>
                  </a:cxn>
                  <a:cxn ang="0">
                    <a:pos x="106" y="211"/>
                  </a:cxn>
                  <a:cxn ang="0">
                    <a:pos x="100" y="209"/>
                  </a:cxn>
                  <a:cxn ang="0">
                    <a:pos x="82" y="202"/>
                  </a:cxn>
                  <a:cxn ang="0">
                    <a:pos x="64" y="193"/>
                  </a:cxn>
                  <a:cxn ang="0">
                    <a:pos x="50" y="180"/>
                  </a:cxn>
                  <a:cxn ang="0">
                    <a:pos x="39" y="167"/>
                  </a:cxn>
                  <a:cxn ang="0">
                    <a:pos x="32" y="149"/>
                  </a:cxn>
                  <a:cxn ang="0">
                    <a:pos x="29" y="131"/>
                  </a:cxn>
                  <a:cxn ang="0">
                    <a:pos x="29" y="111"/>
                  </a:cxn>
                  <a:cxn ang="0">
                    <a:pos x="35" y="91"/>
                  </a:cxn>
                  <a:cxn ang="0">
                    <a:pos x="42" y="76"/>
                  </a:cxn>
                  <a:cxn ang="0">
                    <a:pos x="51" y="62"/>
                  </a:cxn>
                  <a:cxn ang="0">
                    <a:pos x="62" y="49"/>
                  </a:cxn>
                  <a:cxn ang="0">
                    <a:pos x="73" y="38"/>
                  </a:cxn>
                  <a:cxn ang="0">
                    <a:pos x="84" y="28"/>
                  </a:cxn>
                  <a:cxn ang="0">
                    <a:pos x="96" y="18"/>
                  </a:cxn>
                  <a:cxn ang="0">
                    <a:pos x="106" y="9"/>
                  </a:cxn>
                  <a:cxn ang="0">
                    <a:pos x="114" y="1"/>
                  </a:cxn>
                  <a:cxn ang="0">
                    <a:pos x="106" y="0"/>
                  </a:cxn>
                  <a:cxn ang="0">
                    <a:pos x="93" y="6"/>
                  </a:cxn>
                  <a:cxn ang="0">
                    <a:pos x="76" y="18"/>
                  </a:cxn>
                  <a:cxn ang="0">
                    <a:pos x="56" y="36"/>
                  </a:cxn>
                  <a:cxn ang="0">
                    <a:pos x="37" y="57"/>
                  </a:cxn>
                  <a:cxn ang="0">
                    <a:pos x="20" y="80"/>
                  </a:cxn>
                  <a:cxn ang="0">
                    <a:pos x="7" y="106"/>
                  </a:cxn>
                  <a:cxn ang="0">
                    <a:pos x="0" y="130"/>
                  </a:cxn>
                </a:cxnLst>
                <a:rect l="0" t="0" r="r" b="b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1" name="Freeform 545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/>
                <a:ahLst/>
                <a:cxnLst>
                  <a:cxn ang="0">
                    <a:pos x="207" y="124"/>
                  </a:cxn>
                  <a:cxn ang="0">
                    <a:pos x="219" y="143"/>
                  </a:cxn>
                  <a:cxn ang="0">
                    <a:pos x="225" y="164"/>
                  </a:cxn>
                  <a:cxn ang="0">
                    <a:pos x="221" y="187"/>
                  </a:cxn>
                  <a:cxn ang="0">
                    <a:pos x="208" y="209"/>
                  </a:cxn>
                  <a:cxn ang="0">
                    <a:pos x="188" y="228"/>
                  </a:cxn>
                  <a:cxn ang="0">
                    <a:pos x="166" y="246"/>
                  </a:cxn>
                  <a:cxn ang="0">
                    <a:pos x="143" y="264"/>
                  </a:cxn>
                  <a:cxn ang="0">
                    <a:pos x="129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1" y="305"/>
                  </a:cxn>
                  <a:cxn ang="0">
                    <a:pos x="130" y="310"/>
                  </a:cxn>
                  <a:cxn ang="0">
                    <a:pos x="139" y="309"/>
                  </a:cxn>
                  <a:cxn ang="0">
                    <a:pos x="154" y="293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1" y="219"/>
                  </a:cxn>
                  <a:cxn ang="0">
                    <a:pos x="245" y="187"/>
                  </a:cxn>
                  <a:cxn ang="0">
                    <a:pos x="242" y="153"/>
                  </a:cxn>
                  <a:cxn ang="0">
                    <a:pos x="227" y="120"/>
                  </a:cxn>
                  <a:cxn ang="0">
                    <a:pos x="201" y="94"/>
                  </a:cxn>
                  <a:cxn ang="0">
                    <a:pos x="177" y="74"/>
                  </a:cxn>
                  <a:cxn ang="0">
                    <a:pos x="152" y="60"/>
                  </a:cxn>
                  <a:cxn ang="0">
                    <a:pos x="126" y="43"/>
                  </a:cxn>
                  <a:cxn ang="0">
                    <a:pos x="98" y="28"/>
                  </a:cxn>
                  <a:cxn ang="0">
                    <a:pos x="72" y="16"/>
                  </a:cxn>
                  <a:cxn ang="0">
                    <a:pos x="46" y="7"/>
                  </a:cxn>
                  <a:cxn ang="0">
                    <a:pos x="24" y="1"/>
                  </a:cxn>
                  <a:cxn ang="0">
                    <a:pos x="7" y="1"/>
                  </a:cxn>
                  <a:cxn ang="0">
                    <a:pos x="8" y="6"/>
                  </a:cxn>
                  <a:cxn ang="0">
                    <a:pos x="28" y="14"/>
                  </a:cxn>
                  <a:cxn ang="0">
                    <a:pos x="51" y="24"/>
                  </a:cxn>
                  <a:cxn ang="0">
                    <a:pos x="78" y="37"/>
                  </a:cxn>
                  <a:cxn ang="0">
                    <a:pos x="106" y="51"/>
                  </a:cxn>
                  <a:cxn ang="0">
                    <a:pos x="134" y="69"/>
                  </a:cxn>
                  <a:cxn ang="0">
                    <a:pos x="163" y="87"/>
                  </a:cxn>
                  <a:cxn ang="0">
                    <a:pos x="187" y="105"/>
                  </a:cxn>
                </a:cxnLst>
                <a:rect l="0" t="0" r="r" b="b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2" name="Freeform 546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/>
                <a:ahLst/>
                <a:cxnLst>
                  <a:cxn ang="0">
                    <a:pos x="31" y="14"/>
                  </a:cxn>
                  <a:cxn ang="0">
                    <a:pos x="29" y="8"/>
                  </a:cxn>
                  <a:cxn ang="0">
                    <a:pos x="25" y="3"/>
                  </a:cxn>
                  <a:cxn ang="0">
                    <a:pos x="19" y="1"/>
                  </a:cxn>
                  <a:cxn ang="0">
                    <a:pos x="14" y="0"/>
                  </a:cxn>
                  <a:cxn ang="0">
                    <a:pos x="8" y="2"/>
                  </a:cxn>
                  <a:cxn ang="0">
                    <a:pos x="3" y="5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5" y="42"/>
                  </a:cxn>
                  <a:cxn ang="0">
                    <a:pos x="15" y="71"/>
                  </a:cxn>
                  <a:cxn ang="0">
                    <a:pos x="27" y="100"/>
                  </a:cxn>
                  <a:cxn ang="0">
                    <a:pos x="41" y="127"/>
                  </a:cxn>
                  <a:cxn ang="0">
                    <a:pos x="55" y="151"/>
                  </a:cxn>
                  <a:cxn ang="0">
                    <a:pos x="68" y="171"/>
                  </a:cxn>
                  <a:cxn ang="0">
                    <a:pos x="77" y="184"/>
                  </a:cxn>
                  <a:cxn ang="0">
                    <a:pos x="83" y="187"/>
                  </a:cxn>
                  <a:cxn ang="0">
                    <a:pos x="80" y="174"/>
                  </a:cxn>
                  <a:cxn ang="0">
                    <a:pos x="75" y="158"/>
                  </a:cxn>
                  <a:cxn ang="0">
                    <a:pos x="68" y="138"/>
                  </a:cxn>
                  <a:cxn ang="0">
                    <a:pos x="59" y="113"/>
                  </a:cxn>
                  <a:cxn ang="0">
                    <a:pos x="51" y="88"/>
                  </a:cxn>
                  <a:cxn ang="0">
                    <a:pos x="43" y="63"/>
                  </a:cxn>
                  <a:cxn ang="0">
                    <a:pos x="36" y="38"/>
                  </a:cxn>
                  <a:cxn ang="0">
                    <a:pos x="31" y="14"/>
                  </a:cxn>
                </a:cxnLst>
                <a:rect l="0" t="0" r="r" b="b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3" name="Freeform 547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/>
                <a:ahLst/>
                <a:cxnLst>
                  <a:cxn ang="0">
                    <a:pos x="22" y="10"/>
                  </a:cxn>
                  <a:cxn ang="0">
                    <a:pos x="21" y="6"/>
                  </a:cxn>
                  <a:cxn ang="0">
                    <a:pos x="18" y="2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3" y="3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24"/>
                  </a:cxn>
                  <a:cxn ang="0">
                    <a:pos x="4" y="38"/>
                  </a:cxn>
                  <a:cxn ang="0">
                    <a:pos x="8" y="52"/>
                  </a:cxn>
                  <a:cxn ang="0">
                    <a:pos x="14" y="65"/>
                  </a:cxn>
                  <a:cxn ang="0">
                    <a:pos x="21" y="78"/>
                  </a:cxn>
                  <a:cxn ang="0">
                    <a:pos x="28" y="87"/>
                  </a:cxn>
                  <a:cxn ang="0">
                    <a:pos x="37" y="93"/>
                  </a:cxn>
                  <a:cxn ang="0">
                    <a:pos x="42" y="94"/>
                  </a:cxn>
                  <a:cxn ang="0">
                    <a:pos x="44" y="76"/>
                  </a:cxn>
                  <a:cxn ang="0">
                    <a:pos x="38" y="54"/>
                  </a:cxn>
                  <a:cxn ang="0">
                    <a:pos x="31" y="32"/>
                  </a:cxn>
                  <a:cxn ang="0">
                    <a:pos x="22" y="10"/>
                  </a:cxn>
                </a:cxnLst>
                <a:rect l="0" t="0" r="r" b="b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4" name="Freeform 548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/>
                <a:ahLst/>
                <a:cxnLst>
                  <a:cxn ang="0">
                    <a:pos x="20" y="7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19" y="4"/>
                  </a:cxn>
                  <a:cxn ang="0">
                    <a:pos x="15" y="1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4" y="1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0" y="11"/>
                  </a:cxn>
                  <a:cxn ang="0">
                    <a:pos x="1" y="17"/>
                  </a:cxn>
                  <a:cxn ang="0">
                    <a:pos x="4" y="24"/>
                  </a:cxn>
                  <a:cxn ang="0">
                    <a:pos x="8" y="32"/>
                  </a:cxn>
                  <a:cxn ang="0">
                    <a:pos x="14" y="39"/>
                  </a:cxn>
                  <a:cxn ang="0">
                    <a:pos x="20" y="46"/>
                  </a:cxn>
                  <a:cxn ang="0">
                    <a:pos x="27" y="50"/>
                  </a:cxn>
                  <a:cxn ang="0">
                    <a:pos x="33" y="54"/>
                  </a:cxn>
                  <a:cxn ang="0">
                    <a:pos x="38" y="54"/>
                  </a:cxn>
                  <a:cxn ang="0">
                    <a:pos x="36" y="42"/>
                  </a:cxn>
                  <a:cxn ang="0">
                    <a:pos x="32" y="29"/>
                  </a:cxn>
                  <a:cxn ang="0">
                    <a:pos x="25" y="16"/>
                  </a:cxn>
                  <a:cxn ang="0">
                    <a:pos x="20" y="7"/>
                  </a:cxn>
                </a:cxnLst>
                <a:rect l="0" t="0" r="r" b="b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5" name="Freeform 549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/>
                <a:ahLst/>
                <a:cxnLst>
                  <a:cxn ang="0">
                    <a:pos x="41" y="27"/>
                  </a:cxn>
                  <a:cxn ang="0">
                    <a:pos x="46" y="24"/>
                  </a:cxn>
                  <a:cxn ang="0">
                    <a:pos x="51" y="21"/>
                  </a:cxn>
                  <a:cxn ang="0">
                    <a:pos x="52" y="16"/>
                  </a:cxn>
                  <a:cxn ang="0">
                    <a:pos x="52" y="12"/>
                  </a:cxn>
                  <a:cxn ang="0">
                    <a:pos x="50" y="6"/>
                  </a:cxn>
                  <a:cxn ang="0">
                    <a:pos x="46" y="2"/>
                  </a:cxn>
                  <a:cxn ang="0">
                    <a:pos x="41" y="0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29" y="1"/>
                  </a:cxn>
                  <a:cxn ang="0">
                    <a:pos x="21" y="4"/>
                  </a:cxn>
                  <a:cxn ang="0">
                    <a:pos x="13" y="8"/>
                  </a:cxn>
                  <a:cxn ang="0">
                    <a:pos x="6" y="15"/>
                  </a:cxn>
                  <a:cxn ang="0">
                    <a:pos x="3" y="22"/>
                  </a:cxn>
                  <a:cxn ang="0">
                    <a:pos x="0" y="29"/>
                  </a:cxn>
                  <a:cxn ang="0">
                    <a:pos x="0" y="31"/>
                  </a:cxn>
                  <a:cxn ang="0">
                    <a:pos x="4" y="33"/>
                  </a:cxn>
                  <a:cxn ang="0">
                    <a:pos x="9" y="36"/>
                  </a:cxn>
                  <a:cxn ang="0">
                    <a:pos x="13" y="36"/>
                  </a:cxn>
                  <a:cxn ang="0">
                    <a:pos x="18" y="36"/>
                  </a:cxn>
                  <a:cxn ang="0">
                    <a:pos x="24" y="33"/>
                  </a:cxn>
                  <a:cxn ang="0">
                    <a:pos x="30" y="32"/>
                  </a:cxn>
                  <a:cxn ang="0">
                    <a:pos x="36" y="30"/>
                  </a:cxn>
                  <a:cxn ang="0">
                    <a:pos x="41" y="27"/>
                  </a:cxn>
                </a:cxnLst>
                <a:rect l="0" t="0" r="r" b="b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6" name="Freeform 550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/>
                <a:ahLst/>
                <a:cxnLst>
                  <a:cxn ang="0">
                    <a:pos x="73" y="36"/>
                  </a:cxn>
                  <a:cxn ang="0">
                    <a:pos x="58" y="46"/>
                  </a:cxn>
                  <a:cxn ang="0">
                    <a:pos x="46" y="58"/>
                  </a:cxn>
                  <a:cxn ang="0">
                    <a:pos x="33" y="72"/>
                  </a:cxn>
                  <a:cxn ang="0">
                    <a:pos x="22" y="85"/>
                  </a:cxn>
                  <a:cxn ang="0">
                    <a:pos x="14" y="100"/>
                  </a:cxn>
                  <a:cxn ang="0">
                    <a:pos x="7" y="115"/>
                  </a:cxn>
                  <a:cxn ang="0">
                    <a:pos x="2" y="130"/>
                  </a:cxn>
                  <a:cxn ang="0">
                    <a:pos x="0" y="146"/>
                  </a:cxn>
                  <a:cxn ang="0">
                    <a:pos x="2" y="170"/>
                  </a:cxn>
                  <a:cxn ang="0">
                    <a:pos x="12" y="190"/>
                  </a:cxn>
                  <a:cxn ang="0">
                    <a:pos x="26" y="207"/>
                  </a:cxn>
                  <a:cxn ang="0">
                    <a:pos x="43" y="220"/>
                  </a:cxn>
                  <a:cxn ang="0">
                    <a:pos x="64" y="229"/>
                  </a:cxn>
                  <a:cxn ang="0">
                    <a:pos x="88" y="235"/>
                  </a:cxn>
                  <a:cxn ang="0">
                    <a:pos x="110" y="236"/>
                  </a:cxn>
                  <a:cxn ang="0">
                    <a:pos x="132" y="232"/>
                  </a:cxn>
                  <a:cxn ang="0">
                    <a:pos x="137" y="232"/>
                  </a:cxn>
                  <a:cxn ang="0">
                    <a:pos x="142" y="230"/>
                  </a:cxn>
                  <a:cxn ang="0">
                    <a:pos x="145" y="226"/>
                  </a:cxn>
                  <a:cxn ang="0">
                    <a:pos x="146" y="221"/>
                  </a:cxn>
                  <a:cxn ang="0">
                    <a:pos x="145" y="219"/>
                  </a:cxn>
                  <a:cxn ang="0">
                    <a:pos x="142" y="219"/>
                  </a:cxn>
                  <a:cxn ang="0">
                    <a:pos x="137" y="217"/>
                  </a:cxn>
                  <a:cxn ang="0">
                    <a:pos x="131" y="217"/>
                  </a:cxn>
                  <a:cxn ang="0">
                    <a:pos x="124" y="217"/>
                  </a:cxn>
                  <a:cxn ang="0">
                    <a:pos x="118" y="217"/>
                  </a:cxn>
                  <a:cxn ang="0">
                    <a:pos x="112" y="217"/>
                  </a:cxn>
                  <a:cxn ang="0">
                    <a:pos x="109" y="217"/>
                  </a:cxn>
                  <a:cxn ang="0">
                    <a:pos x="97" y="216"/>
                  </a:cxn>
                  <a:cxn ang="0">
                    <a:pos x="87" y="215"/>
                  </a:cxn>
                  <a:cxn ang="0">
                    <a:pos x="75" y="214"/>
                  </a:cxn>
                  <a:cxn ang="0">
                    <a:pos x="63" y="211"/>
                  </a:cxn>
                  <a:cxn ang="0">
                    <a:pos x="51" y="207"/>
                  </a:cxn>
                  <a:cxn ang="0">
                    <a:pos x="40" y="199"/>
                  </a:cxn>
                  <a:cxn ang="0">
                    <a:pos x="29" y="189"/>
                  </a:cxn>
                  <a:cxn ang="0">
                    <a:pos x="17" y="174"/>
                  </a:cxn>
                  <a:cxn ang="0">
                    <a:pos x="15" y="157"/>
                  </a:cxn>
                  <a:cxn ang="0">
                    <a:pos x="16" y="141"/>
                  </a:cxn>
                  <a:cxn ang="0">
                    <a:pos x="21" y="124"/>
                  </a:cxn>
                  <a:cxn ang="0">
                    <a:pos x="28" y="109"/>
                  </a:cxn>
                  <a:cxn ang="0">
                    <a:pos x="39" y="96"/>
                  </a:cxn>
                  <a:cxn ang="0">
                    <a:pos x="50" y="82"/>
                  </a:cxn>
                  <a:cxn ang="0">
                    <a:pos x="63" y="70"/>
                  </a:cxn>
                  <a:cxn ang="0">
                    <a:pos x="78" y="59"/>
                  </a:cxn>
                  <a:cxn ang="0">
                    <a:pos x="94" y="49"/>
                  </a:cxn>
                  <a:cxn ang="0">
                    <a:pos x="110" y="39"/>
                  </a:cxn>
                  <a:cxn ang="0">
                    <a:pos x="126" y="31"/>
                  </a:cxn>
                  <a:cxn ang="0">
                    <a:pos x="142" y="24"/>
                  </a:cxn>
                  <a:cxn ang="0">
                    <a:pos x="158" y="19"/>
                  </a:cxn>
                  <a:cxn ang="0">
                    <a:pos x="172" y="13"/>
                  </a:cxn>
                  <a:cxn ang="0">
                    <a:pos x="186" y="10"/>
                  </a:cxn>
                  <a:cxn ang="0">
                    <a:pos x="198" y="7"/>
                  </a:cxn>
                  <a:cxn ang="0">
                    <a:pos x="190" y="3"/>
                  </a:cxn>
                  <a:cxn ang="0">
                    <a:pos x="177" y="0"/>
                  </a:cxn>
                  <a:cxn ang="0">
                    <a:pos x="162" y="3"/>
                  </a:cxn>
                  <a:cxn ang="0">
                    <a:pos x="144" y="6"/>
                  </a:cxn>
                  <a:cxn ang="0">
                    <a:pos x="124" y="12"/>
                  </a:cxn>
                  <a:cxn ang="0">
                    <a:pos x="105" y="19"/>
                  </a:cxn>
                  <a:cxn ang="0">
                    <a:pos x="88" y="28"/>
                  </a:cxn>
                  <a:cxn ang="0">
                    <a:pos x="73" y="36"/>
                  </a:cxn>
                </a:cxnLst>
                <a:rect l="0" t="0" r="r" b="b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7" name="Freeform 551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/>
                <a:ahLst/>
                <a:cxnLst>
                  <a:cxn ang="0">
                    <a:pos x="108" y="61"/>
                  </a:cxn>
                  <a:cxn ang="0">
                    <a:pos x="111" y="80"/>
                  </a:cxn>
                  <a:cxn ang="0">
                    <a:pos x="109" y="97"/>
                  </a:cxn>
                  <a:cxn ang="0">
                    <a:pos x="101" y="110"/>
                  </a:cxn>
                  <a:cxn ang="0">
                    <a:pos x="89" y="123"/>
                  </a:cxn>
                  <a:cxn ang="0">
                    <a:pos x="75" y="134"/>
                  </a:cxn>
                  <a:cxn ang="0">
                    <a:pos x="60" y="145"/>
                  </a:cxn>
                  <a:cxn ang="0">
                    <a:pos x="43" y="156"/>
                  </a:cxn>
                  <a:cxn ang="0">
                    <a:pos x="29" y="167"/>
                  </a:cxn>
                  <a:cxn ang="0">
                    <a:pos x="27" y="170"/>
                  </a:cxn>
                  <a:cxn ang="0">
                    <a:pos x="26" y="172"/>
                  </a:cxn>
                  <a:cxn ang="0">
                    <a:pos x="26" y="176"/>
                  </a:cxn>
                  <a:cxn ang="0">
                    <a:pos x="28" y="179"/>
                  </a:cxn>
                  <a:cxn ang="0">
                    <a:pos x="30" y="182"/>
                  </a:cxn>
                  <a:cxn ang="0">
                    <a:pos x="34" y="183"/>
                  </a:cxn>
                  <a:cxn ang="0">
                    <a:pos x="37" y="183"/>
                  </a:cxn>
                  <a:cxn ang="0">
                    <a:pos x="41" y="182"/>
                  </a:cxn>
                  <a:cxn ang="0">
                    <a:pos x="58" y="171"/>
                  </a:cxn>
                  <a:cxn ang="0">
                    <a:pos x="76" y="160"/>
                  </a:cxn>
                  <a:cxn ang="0">
                    <a:pos x="92" y="147"/>
                  </a:cxn>
                  <a:cxn ang="0">
                    <a:pos x="108" y="132"/>
                  </a:cxn>
                  <a:cxn ang="0">
                    <a:pos x="118" y="116"/>
                  </a:cxn>
                  <a:cxn ang="0">
                    <a:pos x="125" y="98"/>
                  </a:cxn>
                  <a:cxn ang="0">
                    <a:pos x="128" y="78"/>
                  </a:cxn>
                  <a:cxn ang="0">
                    <a:pos x="123" y="58"/>
                  </a:cxn>
                  <a:cxn ang="0">
                    <a:pos x="112" y="41"/>
                  </a:cxn>
                  <a:cxn ang="0">
                    <a:pos x="98" y="28"/>
                  </a:cxn>
                  <a:cxn ang="0">
                    <a:pos x="80" y="16"/>
                  </a:cxn>
                  <a:cxn ang="0">
                    <a:pos x="61" y="8"/>
                  </a:cxn>
                  <a:cxn ang="0">
                    <a:pos x="41" y="2"/>
                  </a:cxn>
                  <a:cxn ang="0">
                    <a:pos x="23" y="0"/>
                  </a:cxn>
                  <a:cxn ang="0">
                    <a:pos x="9" y="1"/>
                  </a:cxn>
                  <a:cxn ang="0">
                    <a:pos x="0" y="6"/>
                  </a:cxn>
                  <a:cxn ang="0">
                    <a:pos x="16" y="10"/>
                  </a:cxn>
                  <a:cxn ang="0">
                    <a:pos x="33" y="14"/>
                  </a:cxn>
                  <a:cxn ang="0">
                    <a:pos x="48" y="17"/>
                  </a:cxn>
                  <a:cxn ang="0">
                    <a:pos x="63" y="22"/>
                  </a:cxn>
                  <a:cxn ang="0">
                    <a:pos x="77" y="28"/>
                  </a:cxn>
                  <a:cxn ang="0">
                    <a:pos x="90" y="36"/>
                  </a:cxn>
                  <a:cxn ang="0">
                    <a:pos x="101" y="46"/>
                  </a:cxn>
                  <a:cxn ang="0">
                    <a:pos x="108" y="61"/>
                  </a:cxn>
                </a:cxnLst>
                <a:rect l="0" t="0" r="r" b="b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8" name="Freeform 552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/>
                <a:ahLst/>
                <a:cxnLst>
                  <a:cxn ang="0">
                    <a:pos x="101" y="70"/>
                  </a:cxn>
                  <a:cxn ang="0">
                    <a:pos x="54" y="115"/>
                  </a:cxn>
                  <a:cxn ang="0">
                    <a:pos x="18" y="167"/>
                  </a:cxn>
                  <a:cxn ang="0">
                    <a:pos x="0" y="227"/>
                  </a:cxn>
                  <a:cxn ang="0">
                    <a:pos x="4" y="267"/>
                  </a:cxn>
                  <a:cxn ang="0">
                    <a:pos x="11" y="283"/>
                  </a:cxn>
                  <a:cxn ang="0">
                    <a:pos x="21" y="298"/>
                  </a:cxn>
                  <a:cxn ang="0">
                    <a:pos x="34" y="311"/>
                  </a:cxn>
                  <a:cxn ang="0">
                    <a:pos x="57" y="325"/>
                  </a:cxn>
                  <a:cxn ang="0">
                    <a:pos x="87" y="340"/>
                  </a:cxn>
                  <a:cxn ang="0">
                    <a:pos x="120" y="351"/>
                  </a:cxn>
                  <a:cxn ang="0">
                    <a:pos x="153" y="360"/>
                  </a:cxn>
                  <a:cxn ang="0">
                    <a:pos x="187" y="367"/>
                  </a:cxn>
                  <a:cxn ang="0">
                    <a:pos x="221" y="372"/>
                  </a:cxn>
                  <a:cxn ang="0">
                    <a:pos x="256" y="375"/>
                  </a:cxn>
                  <a:cxn ang="0">
                    <a:pos x="290" y="378"/>
                  </a:cxn>
                  <a:cxn ang="0">
                    <a:pos x="312" y="379"/>
                  </a:cxn>
                  <a:cxn ang="0">
                    <a:pos x="320" y="372"/>
                  </a:cxn>
                  <a:cxn ang="0">
                    <a:pos x="323" y="360"/>
                  </a:cxn>
                  <a:cxn ang="0">
                    <a:pos x="316" y="352"/>
                  </a:cxn>
                  <a:cxn ang="0">
                    <a:pos x="295" y="351"/>
                  </a:cxn>
                  <a:cxn ang="0">
                    <a:pos x="263" y="350"/>
                  </a:cxn>
                  <a:cxn ang="0">
                    <a:pos x="231" y="348"/>
                  </a:cxn>
                  <a:cxn ang="0">
                    <a:pos x="200" y="343"/>
                  </a:cxn>
                  <a:cxn ang="0">
                    <a:pos x="168" y="337"/>
                  </a:cxn>
                  <a:cxn ang="0">
                    <a:pos x="136" y="329"/>
                  </a:cxn>
                  <a:cxn ang="0">
                    <a:pos x="106" y="320"/>
                  </a:cxn>
                  <a:cxn ang="0">
                    <a:pos x="76" y="306"/>
                  </a:cxn>
                  <a:cxn ang="0">
                    <a:pos x="51" y="291"/>
                  </a:cxn>
                  <a:cxn ang="0">
                    <a:pos x="35" y="269"/>
                  </a:cxn>
                  <a:cxn ang="0">
                    <a:pos x="31" y="239"/>
                  </a:cxn>
                  <a:cxn ang="0">
                    <a:pos x="38" y="197"/>
                  </a:cxn>
                  <a:cxn ang="0">
                    <a:pos x="51" y="165"/>
                  </a:cxn>
                  <a:cxn ang="0">
                    <a:pos x="68" y="136"/>
                  </a:cxn>
                  <a:cxn ang="0">
                    <a:pos x="89" y="111"/>
                  </a:cxn>
                  <a:cxn ang="0">
                    <a:pos x="114" y="88"/>
                  </a:cxn>
                  <a:cxn ang="0">
                    <a:pos x="144" y="64"/>
                  </a:cxn>
                  <a:cxn ang="0">
                    <a:pos x="181" y="41"/>
                  </a:cxn>
                  <a:cxn ang="0">
                    <a:pos x="219" y="22"/>
                  </a:cxn>
                  <a:cxn ang="0">
                    <a:pos x="253" y="7"/>
                  </a:cxn>
                  <a:cxn ang="0">
                    <a:pos x="255" y="0"/>
                  </a:cxn>
                  <a:cxn ang="0">
                    <a:pos x="221" y="5"/>
                  </a:cxn>
                  <a:cxn ang="0">
                    <a:pos x="181" y="19"/>
                  </a:cxn>
                  <a:cxn ang="0">
                    <a:pos x="142" y="39"/>
                  </a:cxn>
                </a:cxnLst>
                <a:rect l="0" t="0" r="r" b="b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9" name="Freeform 553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/>
                <a:ahLst/>
                <a:cxnLst>
                  <a:cxn ang="0">
                    <a:pos x="235" y="78"/>
                  </a:cxn>
                  <a:cxn ang="0">
                    <a:pos x="248" y="92"/>
                  </a:cxn>
                  <a:cxn ang="0">
                    <a:pos x="255" y="108"/>
                  </a:cxn>
                  <a:cxn ang="0">
                    <a:pos x="259" y="125"/>
                  </a:cxn>
                  <a:cxn ang="0">
                    <a:pos x="259" y="144"/>
                  </a:cxn>
                  <a:cxn ang="0">
                    <a:pos x="257" y="159"/>
                  </a:cxn>
                  <a:cxn ang="0">
                    <a:pos x="252" y="171"/>
                  </a:cxn>
                  <a:cxn ang="0">
                    <a:pos x="244" y="184"/>
                  </a:cxn>
                  <a:cxn ang="0">
                    <a:pos x="236" y="194"/>
                  </a:cxn>
                  <a:cxn ang="0">
                    <a:pos x="225" y="206"/>
                  </a:cxn>
                  <a:cxn ang="0">
                    <a:pos x="215" y="215"/>
                  </a:cxn>
                  <a:cxn ang="0">
                    <a:pos x="204" y="225"/>
                  </a:cxn>
                  <a:cxn ang="0">
                    <a:pos x="194" y="236"/>
                  </a:cxn>
                  <a:cxn ang="0">
                    <a:pos x="191" y="239"/>
                  </a:cxn>
                  <a:cxn ang="0">
                    <a:pos x="190" y="242"/>
                  </a:cxn>
                  <a:cxn ang="0">
                    <a:pos x="191" y="246"/>
                  </a:cxn>
                  <a:cxn ang="0">
                    <a:pos x="194" y="249"/>
                  </a:cxn>
                  <a:cxn ang="0">
                    <a:pos x="197" y="252"/>
                  </a:cxn>
                  <a:cxn ang="0">
                    <a:pos x="201" y="253"/>
                  </a:cxn>
                  <a:cxn ang="0">
                    <a:pos x="205" y="252"/>
                  </a:cxn>
                  <a:cxn ang="0">
                    <a:pos x="209" y="249"/>
                  </a:cxn>
                  <a:cxn ang="0">
                    <a:pos x="232" y="234"/>
                  </a:cxn>
                  <a:cxn ang="0">
                    <a:pos x="251" y="215"/>
                  </a:cxn>
                  <a:cxn ang="0">
                    <a:pos x="267" y="192"/>
                  </a:cxn>
                  <a:cxn ang="0">
                    <a:pos x="278" y="168"/>
                  </a:cxn>
                  <a:cxn ang="0">
                    <a:pos x="282" y="141"/>
                  </a:cxn>
                  <a:cxn ang="0">
                    <a:pos x="279" y="116"/>
                  </a:cxn>
                  <a:cxn ang="0">
                    <a:pos x="270" y="92"/>
                  </a:cxn>
                  <a:cxn ang="0">
                    <a:pos x="251" y="70"/>
                  </a:cxn>
                  <a:cxn ang="0">
                    <a:pos x="237" y="59"/>
                  </a:cxn>
                  <a:cxn ang="0">
                    <a:pos x="221" y="48"/>
                  </a:cxn>
                  <a:cxn ang="0">
                    <a:pos x="202" y="39"/>
                  </a:cxn>
                  <a:cxn ang="0">
                    <a:pos x="183" y="31"/>
                  </a:cxn>
                  <a:cxn ang="0">
                    <a:pos x="163" y="24"/>
                  </a:cxn>
                  <a:cxn ang="0">
                    <a:pos x="142" y="18"/>
                  </a:cxn>
                  <a:cxn ang="0">
                    <a:pos x="122" y="13"/>
                  </a:cxn>
                  <a:cxn ang="0">
                    <a:pos x="101" y="8"/>
                  </a:cxn>
                  <a:cxn ang="0">
                    <a:pos x="82" y="5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0" y="1"/>
                  </a:cxn>
                  <a:cxn ang="0">
                    <a:pos x="4" y="4"/>
                  </a:cxn>
                  <a:cxn ang="0">
                    <a:pos x="0" y="6"/>
                  </a:cxn>
                  <a:cxn ang="0">
                    <a:pos x="12" y="8"/>
                  </a:cxn>
                  <a:cxn ang="0">
                    <a:pos x="25" y="9"/>
                  </a:cxn>
                  <a:cxn ang="0">
                    <a:pos x="38" y="12"/>
                  </a:cxn>
                  <a:cxn ang="0">
                    <a:pos x="52" y="14"/>
                  </a:cxn>
                  <a:cxn ang="0">
                    <a:pos x="67" y="16"/>
                  </a:cxn>
                  <a:cxn ang="0">
                    <a:pos x="82" y="18"/>
                  </a:cxn>
                  <a:cxn ang="0">
                    <a:pos x="97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5"/>
                  </a:cxn>
                  <a:cxn ang="0">
                    <a:pos x="162" y="40"/>
                  </a:cxn>
                  <a:cxn ang="0">
                    <a:pos x="177" y="46"/>
                  </a:cxn>
                  <a:cxn ang="0">
                    <a:pos x="192" y="53"/>
                  </a:cxn>
                  <a:cxn ang="0">
                    <a:pos x="208" y="60"/>
                  </a:cxn>
                  <a:cxn ang="0">
                    <a:pos x="222" y="69"/>
                  </a:cxn>
                  <a:cxn ang="0">
                    <a:pos x="235" y="78"/>
                  </a:cxn>
                </a:cxnLst>
                <a:rect l="0" t="0" r="r" b="b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0" name="Freeform 554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/>
                <a:ahLst/>
                <a:cxnLst>
                  <a:cxn ang="0">
                    <a:pos x="0" y="128"/>
                  </a:cxn>
                  <a:cxn ang="0">
                    <a:pos x="0" y="148"/>
                  </a:cxn>
                  <a:cxn ang="0">
                    <a:pos x="5" y="166"/>
                  </a:cxn>
                  <a:cxn ang="0">
                    <a:pos x="13" y="184"/>
                  </a:cxn>
                  <a:cxn ang="0">
                    <a:pos x="24" y="198"/>
                  </a:cxn>
                  <a:cxn ang="0">
                    <a:pos x="39" y="211"/>
                  </a:cxn>
                  <a:cxn ang="0">
                    <a:pos x="55" y="223"/>
                  </a:cxn>
                  <a:cxn ang="0">
                    <a:pos x="74" y="231"/>
                  </a:cxn>
                  <a:cxn ang="0">
                    <a:pos x="92" y="235"/>
                  </a:cxn>
                  <a:cxn ang="0">
                    <a:pos x="98" y="236"/>
                  </a:cxn>
                  <a:cxn ang="0">
                    <a:pos x="104" y="234"/>
                  </a:cxn>
                  <a:cxn ang="0">
                    <a:pos x="109" y="231"/>
                  </a:cxn>
                  <a:cxn ang="0">
                    <a:pos x="111" y="226"/>
                  </a:cxn>
                  <a:cxn ang="0">
                    <a:pos x="111" y="220"/>
                  </a:cxn>
                  <a:cxn ang="0">
                    <a:pos x="110" y="215"/>
                  </a:cxn>
                  <a:cxn ang="0">
                    <a:pos x="107" y="210"/>
                  </a:cxn>
                  <a:cxn ang="0">
                    <a:pos x="101" y="208"/>
                  </a:cxn>
                  <a:cxn ang="0">
                    <a:pos x="82" y="201"/>
                  </a:cxn>
                  <a:cxn ang="0">
                    <a:pos x="64" y="192"/>
                  </a:cxn>
                  <a:cxn ang="0">
                    <a:pos x="50" y="179"/>
                  </a:cxn>
                  <a:cxn ang="0">
                    <a:pos x="40" y="165"/>
                  </a:cxn>
                  <a:cxn ang="0">
                    <a:pos x="33" y="148"/>
                  </a:cxn>
                  <a:cxn ang="0">
                    <a:pos x="29" y="130"/>
                  </a:cxn>
                  <a:cxn ang="0">
                    <a:pos x="29" y="110"/>
                  </a:cxn>
                  <a:cxn ang="0">
                    <a:pos x="35" y="89"/>
                  </a:cxn>
                  <a:cxn ang="0">
                    <a:pos x="43" y="74"/>
                  </a:cxn>
                  <a:cxn ang="0">
                    <a:pos x="56" y="60"/>
                  </a:cxn>
                  <a:cxn ang="0">
                    <a:pos x="70" y="46"/>
                  </a:cxn>
                  <a:cxn ang="0">
                    <a:pos x="85" y="33"/>
                  </a:cxn>
                  <a:cxn ang="0">
                    <a:pos x="98" y="23"/>
                  </a:cxn>
                  <a:cxn ang="0">
                    <a:pos x="109" y="12"/>
                  </a:cxn>
                  <a:cxn ang="0">
                    <a:pos x="115" y="6"/>
                  </a:cxn>
                  <a:cxn ang="0">
                    <a:pos x="115" y="0"/>
                  </a:cxn>
                  <a:cxn ang="0">
                    <a:pos x="102" y="4"/>
                  </a:cxn>
                  <a:cxn ang="0">
                    <a:pos x="85" y="12"/>
                  </a:cxn>
                  <a:cxn ang="0">
                    <a:pos x="68" y="26"/>
                  </a:cxn>
                  <a:cxn ang="0">
                    <a:pos x="49" y="42"/>
                  </a:cxn>
                  <a:cxn ang="0">
                    <a:pos x="32" y="61"/>
                  </a:cxn>
                  <a:cxn ang="0">
                    <a:pos x="17" y="82"/>
                  </a:cxn>
                  <a:cxn ang="0">
                    <a:pos x="6" y="105"/>
                  </a:cxn>
                  <a:cxn ang="0">
                    <a:pos x="0" y="128"/>
                  </a:cxn>
                </a:cxnLst>
                <a:rect l="0" t="0" r="r" b="b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1" name="Freeform 555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/>
                <a:ahLst/>
                <a:cxnLst>
                  <a:cxn ang="0">
                    <a:pos x="208" y="124"/>
                  </a:cxn>
                  <a:cxn ang="0">
                    <a:pos x="220" y="144"/>
                  </a:cxn>
                  <a:cxn ang="0">
                    <a:pos x="226" y="164"/>
                  </a:cxn>
                  <a:cxn ang="0">
                    <a:pos x="222" y="187"/>
                  </a:cxn>
                  <a:cxn ang="0">
                    <a:pos x="208" y="209"/>
                  </a:cxn>
                  <a:cxn ang="0">
                    <a:pos x="188" y="229"/>
                  </a:cxn>
                  <a:cxn ang="0">
                    <a:pos x="166" y="246"/>
                  </a:cxn>
                  <a:cxn ang="0">
                    <a:pos x="142" y="264"/>
                  </a:cxn>
                  <a:cxn ang="0">
                    <a:pos x="128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2" y="306"/>
                  </a:cxn>
                  <a:cxn ang="0">
                    <a:pos x="131" y="310"/>
                  </a:cxn>
                  <a:cxn ang="0">
                    <a:pos x="139" y="309"/>
                  </a:cxn>
                  <a:cxn ang="0">
                    <a:pos x="154" y="292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0" y="219"/>
                  </a:cxn>
                  <a:cxn ang="0">
                    <a:pos x="244" y="186"/>
                  </a:cxn>
                  <a:cxn ang="0">
                    <a:pos x="243" y="152"/>
                  </a:cxn>
                  <a:cxn ang="0">
                    <a:pos x="228" y="119"/>
                  </a:cxn>
                  <a:cxn ang="0">
                    <a:pos x="203" y="93"/>
                  </a:cxn>
                  <a:cxn ang="0">
                    <a:pos x="176" y="76"/>
                  </a:cxn>
                  <a:cxn ang="0">
                    <a:pos x="151" y="61"/>
                  </a:cxn>
                  <a:cxn ang="0">
                    <a:pos x="122" y="46"/>
                  </a:cxn>
                  <a:cxn ang="0">
                    <a:pos x="93" y="31"/>
                  </a:cxn>
                  <a:cxn ang="0">
                    <a:pos x="66" y="18"/>
                  </a:cxn>
                  <a:cxn ang="0">
                    <a:pos x="40" y="8"/>
                  </a:cxn>
                  <a:cxn ang="0">
                    <a:pos x="20" y="1"/>
                  </a:cxn>
                  <a:cxn ang="0">
                    <a:pos x="5" y="0"/>
                  </a:cxn>
                  <a:cxn ang="0">
                    <a:pos x="11" y="8"/>
                  </a:cxn>
                  <a:cxn ang="0">
                    <a:pos x="36" y="20"/>
                  </a:cxn>
                  <a:cxn ang="0">
                    <a:pos x="60" y="31"/>
                  </a:cxn>
                  <a:cxn ang="0">
                    <a:pos x="86" y="44"/>
                  </a:cxn>
                  <a:cxn ang="0">
                    <a:pos x="113" y="57"/>
                  </a:cxn>
                  <a:cxn ang="0">
                    <a:pos x="139" y="71"/>
                  </a:cxn>
                  <a:cxn ang="0">
                    <a:pos x="165" y="88"/>
                  </a:cxn>
                  <a:cxn ang="0">
                    <a:pos x="188" y="106"/>
                  </a:cxn>
                </a:cxnLst>
                <a:rect l="0" t="0" r="r" b="b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652" name="Line 556"/>
            <p:cNvSpPr>
              <a:spLocks noChangeShapeType="1"/>
            </p:cNvSpPr>
            <p:nvPr/>
          </p:nvSpPr>
          <p:spPr bwMode="auto">
            <a:xfrm>
              <a:off x="4097" y="3373"/>
              <a:ext cx="317" cy="1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53" name="Line 557"/>
            <p:cNvSpPr>
              <a:spLocks noChangeShapeType="1"/>
            </p:cNvSpPr>
            <p:nvPr/>
          </p:nvSpPr>
          <p:spPr bwMode="auto">
            <a:xfrm>
              <a:off x="3750" y="3332"/>
              <a:ext cx="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4654" name="Group 558"/>
            <p:cNvGrpSpPr>
              <a:grpSpLocks/>
            </p:cNvGrpSpPr>
            <p:nvPr/>
          </p:nvGrpSpPr>
          <p:grpSpPr bwMode="auto">
            <a:xfrm>
              <a:off x="4995" y="3370"/>
              <a:ext cx="131" cy="258"/>
              <a:chOff x="4180" y="783"/>
              <a:chExt cx="150" cy="307"/>
            </a:xfrm>
          </p:grpSpPr>
          <p:sp>
            <p:nvSpPr>
              <p:cNvPr id="4655" name="AutoShape 559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6" name="Rectangle 560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7" name="Rectangle 561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8" name="AutoShape 562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9" name="Line 563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60" name="Line 564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61" name="Rectangle 565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62" name="Rectangle 566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63" name="Line 567"/>
            <p:cNvSpPr>
              <a:spLocks noChangeShapeType="1"/>
            </p:cNvSpPr>
            <p:nvPr/>
          </p:nvSpPr>
          <p:spPr bwMode="auto">
            <a:xfrm flipH="1">
              <a:off x="3806" y="2401"/>
              <a:ext cx="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64" name="Line 568"/>
            <p:cNvSpPr>
              <a:spLocks noChangeShapeType="1"/>
            </p:cNvSpPr>
            <p:nvPr/>
          </p:nvSpPr>
          <p:spPr bwMode="auto">
            <a:xfrm flipV="1">
              <a:off x="4623" y="1760"/>
              <a:ext cx="78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65" name="Line 569"/>
            <p:cNvSpPr>
              <a:spLocks noChangeShapeType="1"/>
            </p:cNvSpPr>
            <p:nvPr/>
          </p:nvSpPr>
          <p:spPr bwMode="auto">
            <a:xfrm>
              <a:off x="4514" y="1869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66" name="Line 570"/>
            <p:cNvSpPr>
              <a:spLocks noChangeShapeType="1"/>
            </p:cNvSpPr>
            <p:nvPr/>
          </p:nvSpPr>
          <p:spPr bwMode="auto">
            <a:xfrm flipV="1">
              <a:off x="4630" y="1804"/>
              <a:ext cx="16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67" name="Line 571"/>
            <p:cNvSpPr>
              <a:spLocks noChangeShapeType="1"/>
            </p:cNvSpPr>
            <p:nvPr/>
          </p:nvSpPr>
          <p:spPr bwMode="auto">
            <a:xfrm>
              <a:off x="4852" y="1803"/>
              <a:ext cx="0" cy="1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68" name="Line 572"/>
            <p:cNvSpPr>
              <a:spLocks noChangeShapeType="1"/>
            </p:cNvSpPr>
            <p:nvPr/>
          </p:nvSpPr>
          <p:spPr bwMode="auto">
            <a:xfrm>
              <a:off x="4634" y="1996"/>
              <a:ext cx="1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69" name="Line 573"/>
            <p:cNvSpPr>
              <a:spLocks noChangeShapeType="1"/>
            </p:cNvSpPr>
            <p:nvPr/>
          </p:nvSpPr>
          <p:spPr bwMode="auto">
            <a:xfrm flipV="1">
              <a:off x="3560" y="2542"/>
              <a:ext cx="10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70" name="Line 574"/>
            <p:cNvSpPr>
              <a:spLocks noChangeShapeType="1"/>
            </p:cNvSpPr>
            <p:nvPr/>
          </p:nvSpPr>
          <p:spPr bwMode="auto">
            <a:xfrm flipV="1">
              <a:off x="4895" y="1614"/>
              <a:ext cx="15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71" name="Line 575"/>
            <p:cNvSpPr>
              <a:spLocks noChangeShapeType="1"/>
            </p:cNvSpPr>
            <p:nvPr/>
          </p:nvSpPr>
          <p:spPr bwMode="auto">
            <a:xfrm>
              <a:off x="4983" y="1990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72" name="Line 576"/>
            <p:cNvSpPr>
              <a:spLocks noChangeShapeType="1"/>
            </p:cNvSpPr>
            <p:nvPr/>
          </p:nvSpPr>
          <p:spPr bwMode="auto">
            <a:xfrm flipH="1">
              <a:off x="4445" y="2038"/>
              <a:ext cx="62" cy="4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73" name="Line 577"/>
            <p:cNvSpPr>
              <a:spLocks noChangeShapeType="1"/>
            </p:cNvSpPr>
            <p:nvPr/>
          </p:nvSpPr>
          <p:spPr bwMode="auto">
            <a:xfrm flipH="1">
              <a:off x="4817" y="2038"/>
              <a:ext cx="70" cy="4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74" name="Text Box 578"/>
            <p:cNvSpPr txBox="1">
              <a:spLocks noChangeArrowheads="1"/>
            </p:cNvSpPr>
            <p:nvPr/>
          </p:nvSpPr>
          <p:spPr bwMode="auto">
            <a:xfrm>
              <a:off x="3229" y="2006"/>
              <a:ext cx="10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Home network</a:t>
              </a:r>
            </a:p>
          </p:txBody>
        </p:sp>
        <p:sp>
          <p:nvSpPr>
            <p:cNvPr id="4675" name="Text Box 579"/>
            <p:cNvSpPr txBox="1">
              <a:spLocks noChangeArrowheads="1"/>
            </p:cNvSpPr>
            <p:nvPr/>
          </p:nvSpPr>
          <p:spPr bwMode="auto">
            <a:xfrm>
              <a:off x="3515" y="2852"/>
              <a:ext cx="155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Institutional network</a:t>
              </a:r>
            </a:p>
          </p:txBody>
        </p:sp>
        <p:sp>
          <p:nvSpPr>
            <p:cNvPr id="4676" name="Text Box 580"/>
            <p:cNvSpPr txBox="1">
              <a:spLocks noChangeArrowheads="1"/>
            </p:cNvSpPr>
            <p:nvPr/>
          </p:nvSpPr>
          <p:spPr bwMode="auto">
            <a:xfrm>
              <a:off x="3234" y="1065"/>
              <a:ext cx="114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Mobile network</a:t>
              </a:r>
            </a:p>
          </p:txBody>
        </p:sp>
        <p:sp>
          <p:nvSpPr>
            <p:cNvPr id="4677" name="Text Box 581"/>
            <p:cNvSpPr txBox="1">
              <a:spLocks noChangeArrowheads="1"/>
            </p:cNvSpPr>
            <p:nvPr/>
          </p:nvSpPr>
          <p:spPr bwMode="auto">
            <a:xfrm>
              <a:off x="4369" y="1368"/>
              <a:ext cx="8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Global ISP</a:t>
              </a:r>
            </a:p>
          </p:txBody>
        </p:sp>
        <p:sp>
          <p:nvSpPr>
            <p:cNvPr id="4678" name="Text Box 582"/>
            <p:cNvSpPr txBox="1">
              <a:spLocks noChangeArrowheads="1"/>
            </p:cNvSpPr>
            <p:nvPr/>
          </p:nvSpPr>
          <p:spPr bwMode="auto">
            <a:xfrm>
              <a:off x="4240" y="2240"/>
              <a:ext cx="9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Regional ISP</a:t>
              </a:r>
            </a:p>
          </p:txBody>
        </p:sp>
      </p:grpSp>
      <p:grpSp>
        <p:nvGrpSpPr>
          <p:cNvPr id="4770" name="Group 674"/>
          <p:cNvGrpSpPr>
            <a:grpSpLocks/>
          </p:cNvGrpSpPr>
          <p:nvPr/>
        </p:nvGrpSpPr>
        <p:grpSpPr bwMode="auto">
          <a:xfrm>
            <a:off x="465138" y="5464175"/>
            <a:ext cx="800100" cy="506413"/>
            <a:chOff x="293" y="3442"/>
            <a:chExt cx="504" cy="319"/>
          </a:xfrm>
        </p:grpSpPr>
        <p:grpSp>
          <p:nvGrpSpPr>
            <p:cNvPr id="4681" name="Group 585"/>
            <p:cNvGrpSpPr>
              <a:grpSpLocks/>
            </p:cNvGrpSpPr>
            <p:nvPr/>
          </p:nvGrpSpPr>
          <p:grpSpPr bwMode="auto">
            <a:xfrm>
              <a:off x="383" y="3442"/>
              <a:ext cx="228" cy="108"/>
              <a:chOff x="3600" y="219"/>
              <a:chExt cx="360" cy="175"/>
            </a:xfrm>
          </p:grpSpPr>
          <p:sp>
            <p:nvSpPr>
              <p:cNvPr id="4682" name="Oval 58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83" name="Line 58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84" name="Line 58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85" name="Rectangle 58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686" name="Oval 59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687" name="Group 59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688" name="Line 59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89" name="Line 59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90" name="Line 59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691" name="Group 59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692" name="Line 59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93" name="Line 59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94" name="Line 59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758" name="Text Box 662"/>
            <p:cNvSpPr txBox="1">
              <a:spLocks noChangeArrowheads="1"/>
            </p:cNvSpPr>
            <p:nvPr/>
          </p:nvSpPr>
          <p:spPr bwMode="auto">
            <a:xfrm>
              <a:off x="293" y="3549"/>
              <a:ext cx="5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router</a:t>
              </a:r>
            </a:p>
          </p:txBody>
        </p:sp>
      </p:grpSp>
      <p:grpSp>
        <p:nvGrpSpPr>
          <p:cNvPr id="4768" name="Group 672"/>
          <p:cNvGrpSpPr>
            <a:grpSpLocks/>
          </p:cNvGrpSpPr>
          <p:nvPr/>
        </p:nvGrpSpPr>
        <p:grpSpPr bwMode="auto">
          <a:xfrm>
            <a:off x="146050" y="1325563"/>
            <a:ext cx="1458913" cy="1893887"/>
            <a:chOff x="92" y="835"/>
            <a:chExt cx="919" cy="1193"/>
          </a:xfrm>
        </p:grpSpPr>
        <p:grpSp>
          <p:nvGrpSpPr>
            <p:cNvPr id="4695" name="Group 599"/>
            <p:cNvGrpSpPr>
              <a:grpSpLocks/>
            </p:cNvGrpSpPr>
            <p:nvPr/>
          </p:nvGrpSpPr>
          <p:grpSpPr bwMode="auto">
            <a:xfrm>
              <a:off x="92" y="1416"/>
              <a:ext cx="220" cy="245"/>
              <a:chOff x="2870" y="1518"/>
              <a:chExt cx="292" cy="320"/>
            </a:xfrm>
          </p:grpSpPr>
          <p:graphicFrame>
            <p:nvGraphicFramePr>
              <p:cNvPr id="4696" name="Object 60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4696" name="Clip" r:id="rId20" imgW="819000" imgH="847800" progId="">
                  <p:embed/>
                </p:oleObj>
              </a:graphicData>
            </a:graphic>
          </p:graphicFrame>
          <p:graphicFrame>
            <p:nvGraphicFramePr>
              <p:cNvPr id="4697" name="Object 60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4697" name="Clip" r:id="rId21" imgW="1266840" imgH="1200240" progId="">
                  <p:embed/>
                </p:oleObj>
              </a:graphicData>
            </a:graphic>
          </p:graphicFrame>
        </p:grpSp>
        <p:graphicFrame>
          <p:nvGraphicFramePr>
            <p:cNvPr id="4698" name="Object 602"/>
            <p:cNvGraphicFramePr>
              <a:graphicFrameLocks noChangeAspect="1"/>
            </p:cNvGraphicFramePr>
            <p:nvPr/>
          </p:nvGraphicFramePr>
          <p:xfrm>
            <a:off x="131" y="843"/>
            <a:ext cx="207" cy="173"/>
          </p:xfrm>
          <a:graphic>
            <a:graphicData uri="http://schemas.openxmlformats.org/presentationml/2006/ole">
              <p:oleObj spid="_x0000_s4698" name="Clip" r:id="rId22" imgW="1305000" imgH="1085760" progId="">
                <p:embed/>
              </p:oleObj>
            </a:graphicData>
          </a:graphic>
        </p:graphicFrame>
        <p:grpSp>
          <p:nvGrpSpPr>
            <p:cNvPr id="4699" name="Group 603"/>
            <p:cNvGrpSpPr>
              <a:grpSpLocks/>
            </p:cNvGrpSpPr>
            <p:nvPr/>
          </p:nvGrpSpPr>
          <p:grpSpPr bwMode="auto">
            <a:xfrm>
              <a:off x="171" y="1105"/>
              <a:ext cx="148" cy="241"/>
              <a:chOff x="4180" y="783"/>
              <a:chExt cx="150" cy="307"/>
            </a:xfrm>
          </p:grpSpPr>
          <p:sp>
            <p:nvSpPr>
              <p:cNvPr id="4700" name="AutoShape 604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01" name="Rectangle 605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02" name="Rectangle 606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03" name="AutoShape 607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04" name="Line 608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05" name="Line 609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06" name="Rectangle 610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07" name="Rectangle 611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4757" name="Picture 661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2" y="1763"/>
              <a:ext cx="232" cy="168"/>
            </a:xfrm>
            <a:prstGeom prst="rect">
              <a:avLst/>
            </a:prstGeom>
            <a:noFill/>
          </p:spPr>
        </p:pic>
        <p:sp>
          <p:nvSpPr>
            <p:cNvPr id="4759" name="Text Box 663"/>
            <p:cNvSpPr txBox="1">
              <a:spLocks noChangeArrowheads="1"/>
            </p:cNvSpPr>
            <p:nvPr/>
          </p:nvSpPr>
          <p:spPr bwMode="auto">
            <a:xfrm>
              <a:off x="348" y="835"/>
              <a:ext cx="26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PC</a:t>
              </a:r>
            </a:p>
          </p:txBody>
        </p:sp>
        <p:sp>
          <p:nvSpPr>
            <p:cNvPr id="4760" name="Text Box 664"/>
            <p:cNvSpPr txBox="1">
              <a:spLocks noChangeArrowheads="1"/>
            </p:cNvSpPr>
            <p:nvPr/>
          </p:nvSpPr>
          <p:spPr bwMode="auto">
            <a:xfrm>
              <a:off x="334" y="1107"/>
              <a:ext cx="5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server</a:t>
              </a:r>
            </a:p>
          </p:txBody>
        </p:sp>
        <p:sp>
          <p:nvSpPr>
            <p:cNvPr id="4761" name="Text Box 665"/>
            <p:cNvSpPr txBox="1">
              <a:spLocks noChangeArrowheads="1"/>
            </p:cNvSpPr>
            <p:nvPr/>
          </p:nvSpPr>
          <p:spPr bwMode="auto">
            <a:xfrm>
              <a:off x="345" y="1437"/>
              <a:ext cx="601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wireless</a:t>
              </a:r>
            </a:p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laptop</a:t>
              </a:r>
            </a:p>
          </p:txBody>
        </p:sp>
        <p:sp>
          <p:nvSpPr>
            <p:cNvPr id="4763" name="Text Box 667"/>
            <p:cNvSpPr txBox="1">
              <a:spLocks noChangeArrowheads="1"/>
            </p:cNvSpPr>
            <p:nvPr/>
          </p:nvSpPr>
          <p:spPr bwMode="auto">
            <a:xfrm>
              <a:off x="359" y="1738"/>
              <a:ext cx="652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cellular </a:t>
              </a:r>
            </a:p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handheld</a:t>
              </a:r>
            </a:p>
          </p:txBody>
        </p:sp>
      </p:grpSp>
      <p:grpSp>
        <p:nvGrpSpPr>
          <p:cNvPr id="4769" name="Group 673"/>
          <p:cNvGrpSpPr>
            <a:grpSpLocks/>
          </p:cNvGrpSpPr>
          <p:nvPr/>
        </p:nvGrpSpPr>
        <p:grpSpPr bwMode="auto">
          <a:xfrm>
            <a:off x="338138" y="3865563"/>
            <a:ext cx="1431925" cy="992187"/>
            <a:chOff x="213" y="2435"/>
            <a:chExt cx="902" cy="625"/>
          </a:xfrm>
        </p:grpSpPr>
        <p:grpSp>
          <p:nvGrpSpPr>
            <p:cNvPr id="4708" name="Group 612"/>
            <p:cNvGrpSpPr>
              <a:grpSpLocks/>
            </p:cNvGrpSpPr>
            <p:nvPr/>
          </p:nvGrpSpPr>
          <p:grpSpPr bwMode="auto">
            <a:xfrm>
              <a:off x="213" y="2446"/>
              <a:ext cx="149" cy="213"/>
              <a:chOff x="2556" y="2689"/>
              <a:chExt cx="183" cy="255"/>
            </a:xfrm>
          </p:grpSpPr>
          <p:pic>
            <p:nvPicPr>
              <p:cNvPr id="4709" name="Picture 613" descr="31u_bnrz[1]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</p:spPr>
          </p:pic>
          <p:sp>
            <p:nvSpPr>
              <p:cNvPr id="4710" name="Freeform 614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/>
                <a:ahLst/>
                <a:cxnLst>
                  <a:cxn ang="0">
                    <a:pos x="70" y="29"/>
                  </a:cxn>
                  <a:cxn ang="0">
                    <a:pos x="55" y="39"/>
                  </a:cxn>
                  <a:cxn ang="0">
                    <a:pos x="42" y="50"/>
                  </a:cxn>
                  <a:cxn ang="0">
                    <a:pos x="30" y="63"/>
                  </a:cxn>
                  <a:cxn ang="0">
                    <a:pos x="20" y="77"/>
                  </a:cxn>
                  <a:cxn ang="0">
                    <a:pos x="12" y="91"/>
                  </a:cxn>
                  <a:cxn ang="0">
                    <a:pos x="6" y="108"/>
                  </a:cxn>
                  <a:cxn ang="0">
                    <a:pos x="2" y="125"/>
                  </a:cxn>
                  <a:cxn ang="0">
                    <a:pos x="0" y="142"/>
                  </a:cxn>
                  <a:cxn ang="0">
                    <a:pos x="2" y="166"/>
                  </a:cxn>
                  <a:cxn ang="0">
                    <a:pos x="12" y="186"/>
                  </a:cxn>
                  <a:cxn ang="0">
                    <a:pos x="26" y="203"/>
                  </a:cxn>
                  <a:cxn ang="0">
                    <a:pos x="45" y="216"/>
                  </a:cxn>
                  <a:cxn ang="0">
                    <a:pos x="66" y="226"/>
                  </a:cxn>
                  <a:cxn ang="0">
                    <a:pos x="88" y="230"/>
                  </a:cxn>
                  <a:cxn ang="0">
                    <a:pos x="111" y="232"/>
                  </a:cxn>
                  <a:cxn ang="0">
                    <a:pos x="134" y="228"/>
                  </a:cxn>
                  <a:cxn ang="0">
                    <a:pos x="138" y="228"/>
                  </a:cxn>
                  <a:cxn ang="0">
                    <a:pos x="143" y="226"/>
                  </a:cxn>
                  <a:cxn ang="0">
                    <a:pos x="147" y="222"/>
                  </a:cxn>
                  <a:cxn ang="0">
                    <a:pos x="148" y="218"/>
                  </a:cxn>
                  <a:cxn ang="0">
                    <a:pos x="145" y="212"/>
                  </a:cxn>
                  <a:cxn ang="0">
                    <a:pos x="141" y="207"/>
                  </a:cxn>
                  <a:cxn ang="0">
                    <a:pos x="135" y="203"/>
                  </a:cxn>
                  <a:cxn ang="0">
                    <a:pos x="129" y="201"/>
                  </a:cxn>
                  <a:cxn ang="0">
                    <a:pos x="117" y="197"/>
                  </a:cxn>
                  <a:cxn ang="0">
                    <a:pos x="105" y="195"/>
                  </a:cxn>
                  <a:cxn ang="0">
                    <a:pos x="94" y="193"/>
                  </a:cxn>
                  <a:cxn ang="0">
                    <a:pos x="83" y="190"/>
                  </a:cxn>
                  <a:cxn ang="0">
                    <a:pos x="73" y="187"/>
                  </a:cxn>
                  <a:cxn ang="0">
                    <a:pos x="62" y="182"/>
                  </a:cxn>
                  <a:cxn ang="0">
                    <a:pos x="53" y="176"/>
                  </a:cxn>
                  <a:cxn ang="0">
                    <a:pos x="43" y="167"/>
                  </a:cxn>
                  <a:cxn ang="0">
                    <a:pos x="40" y="128"/>
                  </a:cxn>
                  <a:cxn ang="0">
                    <a:pos x="49" y="96"/>
                  </a:cxn>
                  <a:cxn ang="0">
                    <a:pos x="68" y="71"/>
                  </a:cxn>
                  <a:cxn ang="0">
                    <a:pos x="94" y="50"/>
                  </a:cxn>
                  <a:cxn ang="0">
                    <a:pos x="122" y="34"/>
                  </a:cxn>
                  <a:cxn ang="0">
                    <a:pos x="151" y="21"/>
                  </a:cxn>
                  <a:cxn ang="0">
                    <a:pos x="178" y="12"/>
                  </a:cxn>
                  <a:cxn ang="0">
                    <a:pos x="199" y="4"/>
                  </a:cxn>
                  <a:cxn ang="0">
                    <a:pos x="186" y="1"/>
                  </a:cxn>
                  <a:cxn ang="0">
                    <a:pos x="172" y="0"/>
                  </a:cxn>
                  <a:cxn ang="0">
                    <a:pos x="156" y="2"/>
                  </a:cxn>
                  <a:cxn ang="0">
                    <a:pos x="138" y="4"/>
                  </a:cxn>
                  <a:cxn ang="0">
                    <a:pos x="121" y="10"/>
                  </a:cxn>
                  <a:cxn ang="0">
                    <a:pos x="103" y="16"/>
                  </a:cxn>
                  <a:cxn ang="0">
                    <a:pos x="86" y="23"/>
                  </a:cxn>
                  <a:cxn ang="0">
                    <a:pos x="70" y="29"/>
                  </a:cxn>
                </a:cxnLst>
                <a:rect l="0" t="0" r="r" b="b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1" name="Freeform 615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/>
                <a:ahLst/>
                <a:cxnLst>
                  <a:cxn ang="0">
                    <a:pos x="108" y="59"/>
                  </a:cxn>
                  <a:cxn ang="0">
                    <a:pos x="113" y="77"/>
                  </a:cxn>
                  <a:cxn ang="0">
                    <a:pos x="111" y="94"/>
                  </a:cxn>
                  <a:cxn ang="0">
                    <a:pos x="103" y="108"/>
                  </a:cxn>
                  <a:cxn ang="0">
                    <a:pos x="91" y="121"/>
                  </a:cxn>
                  <a:cxn ang="0">
                    <a:pos x="77" y="132"/>
                  </a:cxn>
                  <a:cxn ang="0">
                    <a:pos x="61" y="144"/>
                  </a:cxn>
                  <a:cxn ang="0">
                    <a:pos x="45" y="154"/>
                  </a:cxn>
                  <a:cxn ang="0">
                    <a:pos x="30" y="164"/>
                  </a:cxn>
                  <a:cxn ang="0">
                    <a:pos x="28" y="168"/>
                  </a:cxn>
                  <a:cxn ang="0">
                    <a:pos x="27" y="170"/>
                  </a:cxn>
                  <a:cxn ang="0">
                    <a:pos x="27" y="174"/>
                  </a:cxn>
                  <a:cxn ang="0">
                    <a:pos x="28" y="177"/>
                  </a:cxn>
                  <a:cxn ang="0">
                    <a:pos x="32" y="179"/>
                  </a:cxn>
                  <a:cxn ang="0">
                    <a:pos x="35" y="180"/>
                  </a:cxn>
                  <a:cxn ang="0">
                    <a:pos x="37" y="180"/>
                  </a:cxn>
                  <a:cxn ang="0">
                    <a:pos x="41" y="179"/>
                  </a:cxn>
                  <a:cxn ang="0">
                    <a:pos x="60" y="169"/>
                  </a:cxn>
                  <a:cxn ang="0">
                    <a:pos x="77" y="158"/>
                  </a:cxn>
                  <a:cxn ang="0">
                    <a:pos x="94" y="145"/>
                  </a:cxn>
                  <a:cxn ang="0">
                    <a:pos x="109" y="130"/>
                  </a:cxn>
                  <a:cxn ang="0">
                    <a:pos x="120" y="114"/>
                  </a:cxn>
                  <a:cxn ang="0">
                    <a:pos x="127" y="95"/>
                  </a:cxn>
                  <a:cxn ang="0">
                    <a:pos x="128" y="76"/>
                  </a:cxn>
                  <a:cxn ang="0">
                    <a:pos x="123" y="55"/>
                  </a:cxn>
                  <a:cxn ang="0">
                    <a:pos x="113" y="39"/>
                  </a:cxn>
                  <a:cxn ang="0">
                    <a:pos x="97" y="25"/>
                  </a:cxn>
                  <a:cxn ang="0">
                    <a:pos x="79" y="15"/>
                  </a:cxn>
                  <a:cxn ang="0">
                    <a:pos x="57" y="7"/>
                  </a:cxn>
                  <a:cxn ang="0">
                    <a:pos x="36" y="2"/>
                  </a:cxn>
                  <a:cxn ang="0">
                    <a:pos x="19" y="0"/>
                  </a:cxn>
                  <a:cxn ang="0">
                    <a:pos x="6" y="0"/>
                  </a:cxn>
                  <a:cxn ang="0">
                    <a:pos x="0" y="4"/>
                  </a:cxn>
                  <a:cxn ang="0">
                    <a:pos x="14" y="9"/>
                  </a:cxn>
                  <a:cxn ang="0">
                    <a:pos x="29" y="14"/>
                  </a:cxn>
                  <a:cxn ang="0">
                    <a:pos x="46" y="19"/>
                  </a:cxn>
                  <a:cxn ang="0">
                    <a:pos x="61" y="23"/>
                  </a:cxn>
                  <a:cxn ang="0">
                    <a:pos x="76" y="29"/>
                  </a:cxn>
                  <a:cxn ang="0">
                    <a:pos x="89" y="37"/>
                  </a:cxn>
                  <a:cxn ang="0">
                    <a:pos x="100" y="46"/>
                  </a:cxn>
                  <a:cxn ang="0">
                    <a:pos x="108" y="59"/>
                  </a:cxn>
                </a:cxnLst>
                <a:rect l="0" t="0" r="r" b="b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2" name="Freeform 616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/>
                <a:ahLst/>
                <a:cxnLst>
                  <a:cxn ang="0">
                    <a:pos x="100" y="70"/>
                  </a:cxn>
                  <a:cxn ang="0">
                    <a:pos x="53" y="115"/>
                  </a:cxn>
                  <a:cxn ang="0">
                    <a:pos x="17" y="166"/>
                  </a:cxn>
                  <a:cxn ang="0">
                    <a:pos x="0" y="226"/>
                  </a:cxn>
                  <a:cxn ang="0">
                    <a:pos x="3" y="266"/>
                  </a:cxn>
                  <a:cxn ang="0">
                    <a:pos x="9" y="282"/>
                  </a:cxn>
                  <a:cxn ang="0">
                    <a:pos x="19" y="297"/>
                  </a:cxn>
                  <a:cxn ang="0">
                    <a:pos x="32" y="310"/>
                  </a:cxn>
                  <a:cxn ang="0">
                    <a:pos x="56" y="324"/>
                  </a:cxn>
                  <a:cxn ang="0">
                    <a:pos x="86" y="338"/>
                  </a:cxn>
                  <a:cxn ang="0">
                    <a:pos x="119" y="350"/>
                  </a:cxn>
                  <a:cxn ang="0">
                    <a:pos x="152" y="359"/>
                  </a:cxn>
                  <a:cxn ang="0">
                    <a:pos x="186" y="366"/>
                  </a:cxn>
                  <a:cxn ang="0">
                    <a:pos x="220" y="371"/>
                  </a:cxn>
                  <a:cxn ang="0">
                    <a:pos x="254" y="374"/>
                  </a:cxn>
                  <a:cxn ang="0">
                    <a:pos x="289" y="376"/>
                  </a:cxn>
                  <a:cxn ang="0">
                    <a:pos x="311" y="378"/>
                  </a:cxn>
                  <a:cxn ang="0">
                    <a:pos x="320" y="371"/>
                  </a:cxn>
                  <a:cxn ang="0">
                    <a:pos x="322" y="360"/>
                  </a:cxn>
                  <a:cxn ang="0">
                    <a:pos x="315" y="352"/>
                  </a:cxn>
                  <a:cxn ang="0">
                    <a:pos x="294" y="347"/>
                  </a:cxn>
                  <a:cxn ang="0">
                    <a:pos x="263" y="341"/>
                  </a:cxn>
                  <a:cxn ang="0">
                    <a:pos x="232" y="336"/>
                  </a:cxn>
                  <a:cxn ang="0">
                    <a:pos x="200" y="332"/>
                  </a:cxn>
                  <a:cxn ang="0">
                    <a:pos x="170" y="326"/>
                  </a:cxn>
                  <a:cxn ang="0">
                    <a:pos x="139" y="318"/>
                  </a:cxn>
                  <a:cxn ang="0">
                    <a:pos x="110" y="309"/>
                  </a:cxn>
                  <a:cxn ang="0">
                    <a:pos x="80" y="297"/>
                  </a:cxn>
                  <a:cxn ang="0">
                    <a:pos x="55" y="281"/>
                  </a:cxn>
                  <a:cxn ang="0">
                    <a:pos x="38" y="259"/>
                  </a:cxn>
                  <a:cxn ang="0">
                    <a:pos x="34" y="232"/>
                  </a:cxn>
                  <a:cxn ang="0">
                    <a:pos x="38" y="200"/>
                  </a:cxn>
                  <a:cxn ang="0">
                    <a:pos x="51" y="170"/>
                  </a:cxn>
                  <a:cxn ang="0">
                    <a:pos x="71" y="137"/>
                  </a:cxn>
                  <a:cxn ang="0">
                    <a:pos x="94" y="110"/>
                  </a:cxn>
                  <a:cxn ang="0">
                    <a:pos x="123" y="82"/>
                  </a:cxn>
                  <a:cxn ang="0">
                    <a:pos x="153" y="57"/>
                  </a:cxn>
                  <a:cxn ang="0">
                    <a:pos x="195" y="38"/>
                  </a:cxn>
                  <a:cxn ang="0">
                    <a:pos x="238" y="20"/>
                  </a:cxn>
                  <a:cxn ang="0">
                    <a:pos x="264" y="7"/>
                  </a:cxn>
                  <a:cxn ang="0">
                    <a:pos x="256" y="0"/>
                  </a:cxn>
                  <a:cxn ang="0">
                    <a:pos x="221" y="4"/>
                  </a:cxn>
                  <a:cxn ang="0">
                    <a:pos x="180" y="18"/>
                  </a:cxn>
                  <a:cxn ang="0">
                    <a:pos x="141" y="38"/>
                  </a:cxn>
                </a:cxnLst>
                <a:rect l="0" t="0" r="r" b="b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3" name="Freeform 617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/>
                <a:ahLst/>
                <a:cxnLst>
                  <a:cxn ang="0">
                    <a:pos x="235" y="77"/>
                  </a:cxn>
                  <a:cxn ang="0">
                    <a:pos x="248" y="91"/>
                  </a:cxn>
                  <a:cxn ang="0">
                    <a:pos x="256" y="107"/>
                  </a:cxn>
                  <a:cxn ang="0">
                    <a:pos x="259" y="124"/>
                  </a:cxn>
                  <a:cxn ang="0">
                    <a:pos x="259" y="142"/>
                  </a:cxn>
                  <a:cxn ang="0">
                    <a:pos x="257" y="157"/>
                  </a:cxn>
                  <a:cxn ang="0">
                    <a:pos x="252" y="170"/>
                  </a:cxn>
                  <a:cxn ang="0">
                    <a:pos x="244" y="183"/>
                  </a:cxn>
                  <a:cxn ang="0">
                    <a:pos x="236" y="193"/>
                  </a:cxn>
                  <a:cxn ang="0">
                    <a:pos x="225" y="204"/>
                  </a:cxn>
                  <a:cxn ang="0">
                    <a:pos x="215" y="214"/>
                  </a:cxn>
                  <a:cxn ang="0">
                    <a:pos x="204" y="224"/>
                  </a:cxn>
                  <a:cxn ang="0">
                    <a:pos x="194" y="234"/>
                  </a:cxn>
                  <a:cxn ang="0">
                    <a:pos x="191" y="238"/>
                  </a:cxn>
                  <a:cxn ang="0">
                    <a:pos x="191" y="241"/>
                  </a:cxn>
                  <a:cxn ang="0">
                    <a:pos x="191" y="245"/>
                  </a:cxn>
                  <a:cxn ang="0">
                    <a:pos x="194" y="248"/>
                  </a:cxn>
                  <a:cxn ang="0">
                    <a:pos x="197" y="250"/>
                  </a:cxn>
                  <a:cxn ang="0">
                    <a:pos x="202" y="252"/>
                  </a:cxn>
                  <a:cxn ang="0">
                    <a:pos x="205" y="250"/>
                  </a:cxn>
                  <a:cxn ang="0">
                    <a:pos x="209" y="248"/>
                  </a:cxn>
                  <a:cxn ang="0">
                    <a:pos x="232" y="233"/>
                  </a:cxn>
                  <a:cxn ang="0">
                    <a:pos x="252" y="214"/>
                  </a:cxn>
                  <a:cxn ang="0">
                    <a:pos x="268" y="192"/>
                  </a:cxn>
                  <a:cxn ang="0">
                    <a:pos x="278" y="167"/>
                  </a:cxn>
                  <a:cxn ang="0">
                    <a:pos x="283" y="141"/>
                  </a:cxn>
                  <a:cxn ang="0">
                    <a:pos x="280" y="115"/>
                  </a:cxn>
                  <a:cxn ang="0">
                    <a:pos x="271" y="91"/>
                  </a:cxn>
                  <a:cxn ang="0">
                    <a:pos x="252" y="69"/>
                  </a:cxn>
                  <a:cxn ang="0">
                    <a:pos x="238" y="57"/>
                  </a:cxn>
                  <a:cxn ang="0">
                    <a:pos x="222" y="48"/>
                  </a:cxn>
                  <a:cxn ang="0">
                    <a:pos x="204" y="39"/>
                  </a:cxn>
                  <a:cxn ang="0">
                    <a:pos x="184" y="31"/>
                  </a:cxn>
                  <a:cxn ang="0">
                    <a:pos x="164" y="23"/>
                  </a:cxn>
                  <a:cxn ang="0">
                    <a:pos x="144" y="17"/>
                  </a:cxn>
                  <a:cxn ang="0">
                    <a:pos x="123" y="13"/>
                  </a:cxn>
                  <a:cxn ang="0">
                    <a:pos x="103" y="8"/>
                  </a:cxn>
                  <a:cxn ang="0">
                    <a:pos x="83" y="5"/>
                  </a:cxn>
                  <a:cxn ang="0">
                    <a:pos x="66" y="2"/>
                  </a:cxn>
                  <a:cxn ang="0">
                    <a:pos x="48" y="0"/>
                  </a:cxn>
                  <a:cxn ang="0">
                    <a:pos x="34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0" y="5"/>
                  </a:cxn>
                  <a:cxn ang="0">
                    <a:pos x="12" y="7"/>
                  </a:cxn>
                  <a:cxn ang="0">
                    <a:pos x="24" y="8"/>
                  </a:cxn>
                  <a:cxn ang="0">
                    <a:pos x="38" y="10"/>
                  </a:cxn>
                  <a:cxn ang="0">
                    <a:pos x="52" y="13"/>
                  </a:cxn>
                  <a:cxn ang="0">
                    <a:pos x="66" y="16"/>
                  </a:cxn>
                  <a:cxn ang="0">
                    <a:pos x="82" y="18"/>
                  </a:cxn>
                  <a:cxn ang="0">
                    <a:pos x="98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4"/>
                  </a:cxn>
                  <a:cxn ang="0">
                    <a:pos x="162" y="39"/>
                  </a:cxn>
                  <a:cxn ang="0">
                    <a:pos x="177" y="45"/>
                  </a:cxn>
                  <a:cxn ang="0">
                    <a:pos x="193" y="52"/>
                  </a:cxn>
                  <a:cxn ang="0">
                    <a:pos x="208" y="60"/>
                  </a:cxn>
                  <a:cxn ang="0">
                    <a:pos x="222" y="68"/>
                  </a:cxn>
                  <a:cxn ang="0">
                    <a:pos x="235" y="77"/>
                  </a:cxn>
                </a:cxnLst>
                <a:rect l="0" t="0" r="r" b="b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4" name="Freeform 618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/>
                <a:ahLst/>
                <a:cxnLst>
                  <a:cxn ang="0">
                    <a:pos x="0" y="130"/>
                  </a:cxn>
                  <a:cxn ang="0">
                    <a:pos x="0" y="149"/>
                  </a:cxn>
                  <a:cxn ang="0">
                    <a:pos x="4" y="168"/>
                  </a:cxn>
                  <a:cxn ang="0">
                    <a:pos x="12" y="185"/>
                  </a:cxn>
                  <a:cxn ang="0">
                    <a:pos x="24" y="200"/>
                  </a:cxn>
                  <a:cxn ang="0">
                    <a:pos x="38" y="213"/>
                  </a:cxn>
                  <a:cxn ang="0">
                    <a:pos x="55" y="224"/>
                  </a:cxn>
                  <a:cxn ang="0">
                    <a:pos x="73" y="232"/>
                  </a:cxn>
                  <a:cxn ang="0">
                    <a:pos x="92" y="237"/>
                  </a:cxn>
                  <a:cxn ang="0">
                    <a:pos x="98" y="238"/>
                  </a:cxn>
                  <a:cxn ang="0">
                    <a:pos x="104" y="235"/>
                  </a:cxn>
                  <a:cxn ang="0">
                    <a:pos x="109" y="232"/>
                  </a:cxn>
                  <a:cxn ang="0">
                    <a:pos x="111" y="227"/>
                  </a:cxn>
                  <a:cxn ang="0">
                    <a:pos x="111" y="222"/>
                  </a:cxn>
                  <a:cxn ang="0">
                    <a:pos x="110" y="216"/>
                  </a:cxn>
                  <a:cxn ang="0">
                    <a:pos x="106" y="211"/>
                  </a:cxn>
                  <a:cxn ang="0">
                    <a:pos x="100" y="209"/>
                  </a:cxn>
                  <a:cxn ang="0">
                    <a:pos x="82" y="202"/>
                  </a:cxn>
                  <a:cxn ang="0">
                    <a:pos x="64" y="193"/>
                  </a:cxn>
                  <a:cxn ang="0">
                    <a:pos x="50" y="180"/>
                  </a:cxn>
                  <a:cxn ang="0">
                    <a:pos x="39" y="167"/>
                  </a:cxn>
                  <a:cxn ang="0">
                    <a:pos x="32" y="149"/>
                  </a:cxn>
                  <a:cxn ang="0">
                    <a:pos x="29" y="131"/>
                  </a:cxn>
                  <a:cxn ang="0">
                    <a:pos x="29" y="111"/>
                  </a:cxn>
                  <a:cxn ang="0">
                    <a:pos x="35" y="91"/>
                  </a:cxn>
                  <a:cxn ang="0">
                    <a:pos x="42" y="76"/>
                  </a:cxn>
                  <a:cxn ang="0">
                    <a:pos x="51" y="62"/>
                  </a:cxn>
                  <a:cxn ang="0">
                    <a:pos x="62" y="49"/>
                  </a:cxn>
                  <a:cxn ang="0">
                    <a:pos x="73" y="38"/>
                  </a:cxn>
                  <a:cxn ang="0">
                    <a:pos x="84" y="28"/>
                  </a:cxn>
                  <a:cxn ang="0">
                    <a:pos x="96" y="18"/>
                  </a:cxn>
                  <a:cxn ang="0">
                    <a:pos x="106" y="9"/>
                  </a:cxn>
                  <a:cxn ang="0">
                    <a:pos x="114" y="1"/>
                  </a:cxn>
                  <a:cxn ang="0">
                    <a:pos x="106" y="0"/>
                  </a:cxn>
                  <a:cxn ang="0">
                    <a:pos x="93" y="6"/>
                  </a:cxn>
                  <a:cxn ang="0">
                    <a:pos x="76" y="18"/>
                  </a:cxn>
                  <a:cxn ang="0">
                    <a:pos x="56" y="36"/>
                  </a:cxn>
                  <a:cxn ang="0">
                    <a:pos x="37" y="57"/>
                  </a:cxn>
                  <a:cxn ang="0">
                    <a:pos x="20" y="80"/>
                  </a:cxn>
                  <a:cxn ang="0">
                    <a:pos x="7" y="106"/>
                  </a:cxn>
                  <a:cxn ang="0">
                    <a:pos x="0" y="130"/>
                  </a:cxn>
                </a:cxnLst>
                <a:rect l="0" t="0" r="r" b="b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5" name="Freeform 619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/>
                <a:ahLst/>
                <a:cxnLst>
                  <a:cxn ang="0">
                    <a:pos x="207" y="124"/>
                  </a:cxn>
                  <a:cxn ang="0">
                    <a:pos x="219" y="143"/>
                  </a:cxn>
                  <a:cxn ang="0">
                    <a:pos x="225" y="164"/>
                  </a:cxn>
                  <a:cxn ang="0">
                    <a:pos x="221" y="187"/>
                  </a:cxn>
                  <a:cxn ang="0">
                    <a:pos x="208" y="209"/>
                  </a:cxn>
                  <a:cxn ang="0">
                    <a:pos x="188" y="228"/>
                  </a:cxn>
                  <a:cxn ang="0">
                    <a:pos x="166" y="246"/>
                  </a:cxn>
                  <a:cxn ang="0">
                    <a:pos x="143" y="264"/>
                  </a:cxn>
                  <a:cxn ang="0">
                    <a:pos x="129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1" y="305"/>
                  </a:cxn>
                  <a:cxn ang="0">
                    <a:pos x="130" y="310"/>
                  </a:cxn>
                  <a:cxn ang="0">
                    <a:pos x="139" y="309"/>
                  </a:cxn>
                  <a:cxn ang="0">
                    <a:pos x="154" y="293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1" y="219"/>
                  </a:cxn>
                  <a:cxn ang="0">
                    <a:pos x="245" y="187"/>
                  </a:cxn>
                  <a:cxn ang="0">
                    <a:pos x="242" y="153"/>
                  </a:cxn>
                  <a:cxn ang="0">
                    <a:pos x="227" y="120"/>
                  </a:cxn>
                  <a:cxn ang="0">
                    <a:pos x="201" y="94"/>
                  </a:cxn>
                  <a:cxn ang="0">
                    <a:pos x="177" y="74"/>
                  </a:cxn>
                  <a:cxn ang="0">
                    <a:pos x="152" y="60"/>
                  </a:cxn>
                  <a:cxn ang="0">
                    <a:pos x="126" y="43"/>
                  </a:cxn>
                  <a:cxn ang="0">
                    <a:pos x="98" y="28"/>
                  </a:cxn>
                  <a:cxn ang="0">
                    <a:pos x="72" y="16"/>
                  </a:cxn>
                  <a:cxn ang="0">
                    <a:pos x="46" y="7"/>
                  </a:cxn>
                  <a:cxn ang="0">
                    <a:pos x="24" y="1"/>
                  </a:cxn>
                  <a:cxn ang="0">
                    <a:pos x="7" y="1"/>
                  </a:cxn>
                  <a:cxn ang="0">
                    <a:pos x="8" y="6"/>
                  </a:cxn>
                  <a:cxn ang="0">
                    <a:pos x="28" y="14"/>
                  </a:cxn>
                  <a:cxn ang="0">
                    <a:pos x="51" y="24"/>
                  </a:cxn>
                  <a:cxn ang="0">
                    <a:pos x="78" y="37"/>
                  </a:cxn>
                  <a:cxn ang="0">
                    <a:pos x="106" y="51"/>
                  </a:cxn>
                  <a:cxn ang="0">
                    <a:pos x="134" y="69"/>
                  </a:cxn>
                  <a:cxn ang="0">
                    <a:pos x="163" y="87"/>
                  </a:cxn>
                  <a:cxn ang="0">
                    <a:pos x="187" y="105"/>
                  </a:cxn>
                </a:cxnLst>
                <a:rect l="0" t="0" r="r" b="b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6" name="Freeform 620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/>
                <a:ahLst/>
                <a:cxnLst>
                  <a:cxn ang="0">
                    <a:pos x="31" y="14"/>
                  </a:cxn>
                  <a:cxn ang="0">
                    <a:pos x="29" y="8"/>
                  </a:cxn>
                  <a:cxn ang="0">
                    <a:pos x="25" y="3"/>
                  </a:cxn>
                  <a:cxn ang="0">
                    <a:pos x="19" y="1"/>
                  </a:cxn>
                  <a:cxn ang="0">
                    <a:pos x="14" y="0"/>
                  </a:cxn>
                  <a:cxn ang="0">
                    <a:pos x="8" y="2"/>
                  </a:cxn>
                  <a:cxn ang="0">
                    <a:pos x="3" y="5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5" y="42"/>
                  </a:cxn>
                  <a:cxn ang="0">
                    <a:pos x="15" y="71"/>
                  </a:cxn>
                  <a:cxn ang="0">
                    <a:pos x="27" y="100"/>
                  </a:cxn>
                  <a:cxn ang="0">
                    <a:pos x="41" y="127"/>
                  </a:cxn>
                  <a:cxn ang="0">
                    <a:pos x="55" y="151"/>
                  </a:cxn>
                  <a:cxn ang="0">
                    <a:pos x="68" y="171"/>
                  </a:cxn>
                  <a:cxn ang="0">
                    <a:pos x="77" y="184"/>
                  </a:cxn>
                  <a:cxn ang="0">
                    <a:pos x="83" y="187"/>
                  </a:cxn>
                  <a:cxn ang="0">
                    <a:pos x="80" y="174"/>
                  </a:cxn>
                  <a:cxn ang="0">
                    <a:pos x="75" y="158"/>
                  </a:cxn>
                  <a:cxn ang="0">
                    <a:pos x="68" y="138"/>
                  </a:cxn>
                  <a:cxn ang="0">
                    <a:pos x="59" y="113"/>
                  </a:cxn>
                  <a:cxn ang="0">
                    <a:pos x="51" y="88"/>
                  </a:cxn>
                  <a:cxn ang="0">
                    <a:pos x="43" y="63"/>
                  </a:cxn>
                  <a:cxn ang="0">
                    <a:pos x="36" y="38"/>
                  </a:cxn>
                  <a:cxn ang="0">
                    <a:pos x="31" y="14"/>
                  </a:cxn>
                </a:cxnLst>
                <a:rect l="0" t="0" r="r" b="b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7" name="Freeform 621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/>
                <a:ahLst/>
                <a:cxnLst>
                  <a:cxn ang="0">
                    <a:pos x="22" y="10"/>
                  </a:cxn>
                  <a:cxn ang="0">
                    <a:pos x="21" y="6"/>
                  </a:cxn>
                  <a:cxn ang="0">
                    <a:pos x="18" y="2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3" y="3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24"/>
                  </a:cxn>
                  <a:cxn ang="0">
                    <a:pos x="4" y="38"/>
                  </a:cxn>
                  <a:cxn ang="0">
                    <a:pos x="8" y="52"/>
                  </a:cxn>
                  <a:cxn ang="0">
                    <a:pos x="14" y="65"/>
                  </a:cxn>
                  <a:cxn ang="0">
                    <a:pos x="21" y="78"/>
                  </a:cxn>
                  <a:cxn ang="0">
                    <a:pos x="28" y="87"/>
                  </a:cxn>
                  <a:cxn ang="0">
                    <a:pos x="37" y="93"/>
                  </a:cxn>
                  <a:cxn ang="0">
                    <a:pos x="42" y="94"/>
                  </a:cxn>
                  <a:cxn ang="0">
                    <a:pos x="44" y="76"/>
                  </a:cxn>
                  <a:cxn ang="0">
                    <a:pos x="38" y="54"/>
                  </a:cxn>
                  <a:cxn ang="0">
                    <a:pos x="31" y="32"/>
                  </a:cxn>
                  <a:cxn ang="0">
                    <a:pos x="22" y="10"/>
                  </a:cxn>
                </a:cxnLst>
                <a:rect l="0" t="0" r="r" b="b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8" name="Freeform 622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/>
                <a:ahLst/>
                <a:cxnLst>
                  <a:cxn ang="0">
                    <a:pos x="20" y="7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19" y="4"/>
                  </a:cxn>
                  <a:cxn ang="0">
                    <a:pos x="15" y="1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4" y="1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0" y="11"/>
                  </a:cxn>
                  <a:cxn ang="0">
                    <a:pos x="1" y="17"/>
                  </a:cxn>
                  <a:cxn ang="0">
                    <a:pos x="4" y="24"/>
                  </a:cxn>
                  <a:cxn ang="0">
                    <a:pos x="8" y="32"/>
                  </a:cxn>
                  <a:cxn ang="0">
                    <a:pos x="14" y="39"/>
                  </a:cxn>
                  <a:cxn ang="0">
                    <a:pos x="20" y="46"/>
                  </a:cxn>
                  <a:cxn ang="0">
                    <a:pos x="27" y="50"/>
                  </a:cxn>
                  <a:cxn ang="0">
                    <a:pos x="33" y="54"/>
                  </a:cxn>
                  <a:cxn ang="0">
                    <a:pos x="38" y="54"/>
                  </a:cxn>
                  <a:cxn ang="0">
                    <a:pos x="36" y="42"/>
                  </a:cxn>
                  <a:cxn ang="0">
                    <a:pos x="32" y="29"/>
                  </a:cxn>
                  <a:cxn ang="0">
                    <a:pos x="25" y="16"/>
                  </a:cxn>
                  <a:cxn ang="0">
                    <a:pos x="20" y="7"/>
                  </a:cxn>
                </a:cxnLst>
                <a:rect l="0" t="0" r="r" b="b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9" name="Freeform 623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/>
                <a:ahLst/>
                <a:cxnLst>
                  <a:cxn ang="0">
                    <a:pos x="41" y="27"/>
                  </a:cxn>
                  <a:cxn ang="0">
                    <a:pos x="46" y="24"/>
                  </a:cxn>
                  <a:cxn ang="0">
                    <a:pos x="51" y="21"/>
                  </a:cxn>
                  <a:cxn ang="0">
                    <a:pos x="52" y="16"/>
                  </a:cxn>
                  <a:cxn ang="0">
                    <a:pos x="52" y="12"/>
                  </a:cxn>
                  <a:cxn ang="0">
                    <a:pos x="50" y="6"/>
                  </a:cxn>
                  <a:cxn ang="0">
                    <a:pos x="46" y="2"/>
                  </a:cxn>
                  <a:cxn ang="0">
                    <a:pos x="41" y="0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29" y="1"/>
                  </a:cxn>
                  <a:cxn ang="0">
                    <a:pos x="21" y="4"/>
                  </a:cxn>
                  <a:cxn ang="0">
                    <a:pos x="13" y="8"/>
                  </a:cxn>
                  <a:cxn ang="0">
                    <a:pos x="6" y="15"/>
                  </a:cxn>
                  <a:cxn ang="0">
                    <a:pos x="3" y="22"/>
                  </a:cxn>
                  <a:cxn ang="0">
                    <a:pos x="0" y="29"/>
                  </a:cxn>
                  <a:cxn ang="0">
                    <a:pos x="0" y="31"/>
                  </a:cxn>
                  <a:cxn ang="0">
                    <a:pos x="4" y="33"/>
                  </a:cxn>
                  <a:cxn ang="0">
                    <a:pos x="9" y="36"/>
                  </a:cxn>
                  <a:cxn ang="0">
                    <a:pos x="13" y="36"/>
                  </a:cxn>
                  <a:cxn ang="0">
                    <a:pos x="18" y="36"/>
                  </a:cxn>
                  <a:cxn ang="0">
                    <a:pos x="24" y="33"/>
                  </a:cxn>
                  <a:cxn ang="0">
                    <a:pos x="30" y="32"/>
                  </a:cxn>
                  <a:cxn ang="0">
                    <a:pos x="36" y="30"/>
                  </a:cxn>
                  <a:cxn ang="0">
                    <a:pos x="41" y="27"/>
                  </a:cxn>
                </a:cxnLst>
                <a:rect l="0" t="0" r="r" b="b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0" name="Freeform 624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/>
                <a:ahLst/>
                <a:cxnLst>
                  <a:cxn ang="0">
                    <a:pos x="73" y="36"/>
                  </a:cxn>
                  <a:cxn ang="0">
                    <a:pos x="58" y="46"/>
                  </a:cxn>
                  <a:cxn ang="0">
                    <a:pos x="46" y="58"/>
                  </a:cxn>
                  <a:cxn ang="0">
                    <a:pos x="33" y="72"/>
                  </a:cxn>
                  <a:cxn ang="0">
                    <a:pos x="22" y="85"/>
                  </a:cxn>
                  <a:cxn ang="0">
                    <a:pos x="14" y="100"/>
                  </a:cxn>
                  <a:cxn ang="0">
                    <a:pos x="7" y="115"/>
                  </a:cxn>
                  <a:cxn ang="0">
                    <a:pos x="2" y="130"/>
                  </a:cxn>
                  <a:cxn ang="0">
                    <a:pos x="0" y="146"/>
                  </a:cxn>
                  <a:cxn ang="0">
                    <a:pos x="2" y="170"/>
                  </a:cxn>
                  <a:cxn ang="0">
                    <a:pos x="12" y="190"/>
                  </a:cxn>
                  <a:cxn ang="0">
                    <a:pos x="26" y="207"/>
                  </a:cxn>
                  <a:cxn ang="0">
                    <a:pos x="43" y="220"/>
                  </a:cxn>
                  <a:cxn ang="0">
                    <a:pos x="64" y="229"/>
                  </a:cxn>
                  <a:cxn ang="0">
                    <a:pos x="88" y="235"/>
                  </a:cxn>
                  <a:cxn ang="0">
                    <a:pos x="110" y="236"/>
                  </a:cxn>
                  <a:cxn ang="0">
                    <a:pos x="132" y="232"/>
                  </a:cxn>
                  <a:cxn ang="0">
                    <a:pos x="137" y="232"/>
                  </a:cxn>
                  <a:cxn ang="0">
                    <a:pos x="142" y="230"/>
                  </a:cxn>
                  <a:cxn ang="0">
                    <a:pos x="145" y="226"/>
                  </a:cxn>
                  <a:cxn ang="0">
                    <a:pos x="146" y="221"/>
                  </a:cxn>
                  <a:cxn ang="0">
                    <a:pos x="145" y="219"/>
                  </a:cxn>
                  <a:cxn ang="0">
                    <a:pos x="142" y="219"/>
                  </a:cxn>
                  <a:cxn ang="0">
                    <a:pos x="137" y="217"/>
                  </a:cxn>
                  <a:cxn ang="0">
                    <a:pos x="131" y="217"/>
                  </a:cxn>
                  <a:cxn ang="0">
                    <a:pos x="124" y="217"/>
                  </a:cxn>
                  <a:cxn ang="0">
                    <a:pos x="118" y="217"/>
                  </a:cxn>
                  <a:cxn ang="0">
                    <a:pos x="112" y="217"/>
                  </a:cxn>
                  <a:cxn ang="0">
                    <a:pos x="109" y="217"/>
                  </a:cxn>
                  <a:cxn ang="0">
                    <a:pos x="97" y="216"/>
                  </a:cxn>
                  <a:cxn ang="0">
                    <a:pos x="87" y="215"/>
                  </a:cxn>
                  <a:cxn ang="0">
                    <a:pos x="75" y="214"/>
                  </a:cxn>
                  <a:cxn ang="0">
                    <a:pos x="63" y="211"/>
                  </a:cxn>
                  <a:cxn ang="0">
                    <a:pos x="51" y="207"/>
                  </a:cxn>
                  <a:cxn ang="0">
                    <a:pos x="40" y="199"/>
                  </a:cxn>
                  <a:cxn ang="0">
                    <a:pos x="29" y="189"/>
                  </a:cxn>
                  <a:cxn ang="0">
                    <a:pos x="17" y="174"/>
                  </a:cxn>
                  <a:cxn ang="0">
                    <a:pos x="15" y="157"/>
                  </a:cxn>
                  <a:cxn ang="0">
                    <a:pos x="16" y="141"/>
                  </a:cxn>
                  <a:cxn ang="0">
                    <a:pos x="21" y="124"/>
                  </a:cxn>
                  <a:cxn ang="0">
                    <a:pos x="28" y="109"/>
                  </a:cxn>
                  <a:cxn ang="0">
                    <a:pos x="39" y="96"/>
                  </a:cxn>
                  <a:cxn ang="0">
                    <a:pos x="50" y="82"/>
                  </a:cxn>
                  <a:cxn ang="0">
                    <a:pos x="63" y="70"/>
                  </a:cxn>
                  <a:cxn ang="0">
                    <a:pos x="78" y="59"/>
                  </a:cxn>
                  <a:cxn ang="0">
                    <a:pos x="94" y="49"/>
                  </a:cxn>
                  <a:cxn ang="0">
                    <a:pos x="110" y="39"/>
                  </a:cxn>
                  <a:cxn ang="0">
                    <a:pos x="126" y="31"/>
                  </a:cxn>
                  <a:cxn ang="0">
                    <a:pos x="142" y="24"/>
                  </a:cxn>
                  <a:cxn ang="0">
                    <a:pos x="158" y="19"/>
                  </a:cxn>
                  <a:cxn ang="0">
                    <a:pos x="172" y="13"/>
                  </a:cxn>
                  <a:cxn ang="0">
                    <a:pos x="186" y="10"/>
                  </a:cxn>
                  <a:cxn ang="0">
                    <a:pos x="198" y="7"/>
                  </a:cxn>
                  <a:cxn ang="0">
                    <a:pos x="190" y="3"/>
                  </a:cxn>
                  <a:cxn ang="0">
                    <a:pos x="177" y="0"/>
                  </a:cxn>
                  <a:cxn ang="0">
                    <a:pos x="162" y="3"/>
                  </a:cxn>
                  <a:cxn ang="0">
                    <a:pos x="144" y="6"/>
                  </a:cxn>
                  <a:cxn ang="0">
                    <a:pos x="124" y="12"/>
                  </a:cxn>
                  <a:cxn ang="0">
                    <a:pos x="105" y="19"/>
                  </a:cxn>
                  <a:cxn ang="0">
                    <a:pos x="88" y="28"/>
                  </a:cxn>
                  <a:cxn ang="0">
                    <a:pos x="73" y="36"/>
                  </a:cxn>
                </a:cxnLst>
                <a:rect l="0" t="0" r="r" b="b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1" name="Freeform 625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/>
                <a:ahLst/>
                <a:cxnLst>
                  <a:cxn ang="0">
                    <a:pos x="108" y="61"/>
                  </a:cxn>
                  <a:cxn ang="0">
                    <a:pos x="111" y="80"/>
                  </a:cxn>
                  <a:cxn ang="0">
                    <a:pos x="109" y="97"/>
                  </a:cxn>
                  <a:cxn ang="0">
                    <a:pos x="101" y="110"/>
                  </a:cxn>
                  <a:cxn ang="0">
                    <a:pos x="89" y="123"/>
                  </a:cxn>
                  <a:cxn ang="0">
                    <a:pos x="75" y="134"/>
                  </a:cxn>
                  <a:cxn ang="0">
                    <a:pos x="60" y="145"/>
                  </a:cxn>
                  <a:cxn ang="0">
                    <a:pos x="43" y="156"/>
                  </a:cxn>
                  <a:cxn ang="0">
                    <a:pos x="29" y="167"/>
                  </a:cxn>
                  <a:cxn ang="0">
                    <a:pos x="27" y="170"/>
                  </a:cxn>
                  <a:cxn ang="0">
                    <a:pos x="26" y="172"/>
                  </a:cxn>
                  <a:cxn ang="0">
                    <a:pos x="26" y="176"/>
                  </a:cxn>
                  <a:cxn ang="0">
                    <a:pos x="28" y="179"/>
                  </a:cxn>
                  <a:cxn ang="0">
                    <a:pos x="30" y="182"/>
                  </a:cxn>
                  <a:cxn ang="0">
                    <a:pos x="34" y="183"/>
                  </a:cxn>
                  <a:cxn ang="0">
                    <a:pos x="37" y="183"/>
                  </a:cxn>
                  <a:cxn ang="0">
                    <a:pos x="41" y="182"/>
                  </a:cxn>
                  <a:cxn ang="0">
                    <a:pos x="58" y="171"/>
                  </a:cxn>
                  <a:cxn ang="0">
                    <a:pos x="76" y="160"/>
                  </a:cxn>
                  <a:cxn ang="0">
                    <a:pos x="92" y="147"/>
                  </a:cxn>
                  <a:cxn ang="0">
                    <a:pos x="108" y="132"/>
                  </a:cxn>
                  <a:cxn ang="0">
                    <a:pos x="118" y="116"/>
                  </a:cxn>
                  <a:cxn ang="0">
                    <a:pos x="125" y="98"/>
                  </a:cxn>
                  <a:cxn ang="0">
                    <a:pos x="128" y="78"/>
                  </a:cxn>
                  <a:cxn ang="0">
                    <a:pos x="123" y="58"/>
                  </a:cxn>
                  <a:cxn ang="0">
                    <a:pos x="112" y="41"/>
                  </a:cxn>
                  <a:cxn ang="0">
                    <a:pos x="98" y="28"/>
                  </a:cxn>
                  <a:cxn ang="0">
                    <a:pos x="80" y="16"/>
                  </a:cxn>
                  <a:cxn ang="0">
                    <a:pos x="61" y="8"/>
                  </a:cxn>
                  <a:cxn ang="0">
                    <a:pos x="41" y="2"/>
                  </a:cxn>
                  <a:cxn ang="0">
                    <a:pos x="23" y="0"/>
                  </a:cxn>
                  <a:cxn ang="0">
                    <a:pos x="9" y="1"/>
                  </a:cxn>
                  <a:cxn ang="0">
                    <a:pos x="0" y="6"/>
                  </a:cxn>
                  <a:cxn ang="0">
                    <a:pos x="16" y="10"/>
                  </a:cxn>
                  <a:cxn ang="0">
                    <a:pos x="33" y="14"/>
                  </a:cxn>
                  <a:cxn ang="0">
                    <a:pos x="48" y="17"/>
                  </a:cxn>
                  <a:cxn ang="0">
                    <a:pos x="63" y="22"/>
                  </a:cxn>
                  <a:cxn ang="0">
                    <a:pos x="77" y="28"/>
                  </a:cxn>
                  <a:cxn ang="0">
                    <a:pos x="90" y="36"/>
                  </a:cxn>
                  <a:cxn ang="0">
                    <a:pos x="101" y="46"/>
                  </a:cxn>
                  <a:cxn ang="0">
                    <a:pos x="108" y="61"/>
                  </a:cxn>
                </a:cxnLst>
                <a:rect l="0" t="0" r="r" b="b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2" name="Freeform 626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/>
                <a:ahLst/>
                <a:cxnLst>
                  <a:cxn ang="0">
                    <a:pos x="101" y="70"/>
                  </a:cxn>
                  <a:cxn ang="0">
                    <a:pos x="54" y="115"/>
                  </a:cxn>
                  <a:cxn ang="0">
                    <a:pos x="18" y="167"/>
                  </a:cxn>
                  <a:cxn ang="0">
                    <a:pos x="0" y="227"/>
                  </a:cxn>
                  <a:cxn ang="0">
                    <a:pos x="4" y="267"/>
                  </a:cxn>
                  <a:cxn ang="0">
                    <a:pos x="11" y="283"/>
                  </a:cxn>
                  <a:cxn ang="0">
                    <a:pos x="21" y="298"/>
                  </a:cxn>
                  <a:cxn ang="0">
                    <a:pos x="34" y="311"/>
                  </a:cxn>
                  <a:cxn ang="0">
                    <a:pos x="57" y="325"/>
                  </a:cxn>
                  <a:cxn ang="0">
                    <a:pos x="87" y="340"/>
                  </a:cxn>
                  <a:cxn ang="0">
                    <a:pos x="120" y="351"/>
                  </a:cxn>
                  <a:cxn ang="0">
                    <a:pos x="153" y="360"/>
                  </a:cxn>
                  <a:cxn ang="0">
                    <a:pos x="187" y="367"/>
                  </a:cxn>
                  <a:cxn ang="0">
                    <a:pos x="221" y="372"/>
                  </a:cxn>
                  <a:cxn ang="0">
                    <a:pos x="256" y="375"/>
                  </a:cxn>
                  <a:cxn ang="0">
                    <a:pos x="290" y="378"/>
                  </a:cxn>
                  <a:cxn ang="0">
                    <a:pos x="312" y="379"/>
                  </a:cxn>
                  <a:cxn ang="0">
                    <a:pos x="320" y="372"/>
                  </a:cxn>
                  <a:cxn ang="0">
                    <a:pos x="323" y="360"/>
                  </a:cxn>
                  <a:cxn ang="0">
                    <a:pos x="316" y="352"/>
                  </a:cxn>
                  <a:cxn ang="0">
                    <a:pos x="295" y="351"/>
                  </a:cxn>
                  <a:cxn ang="0">
                    <a:pos x="263" y="350"/>
                  </a:cxn>
                  <a:cxn ang="0">
                    <a:pos x="231" y="348"/>
                  </a:cxn>
                  <a:cxn ang="0">
                    <a:pos x="200" y="343"/>
                  </a:cxn>
                  <a:cxn ang="0">
                    <a:pos x="168" y="337"/>
                  </a:cxn>
                  <a:cxn ang="0">
                    <a:pos x="136" y="329"/>
                  </a:cxn>
                  <a:cxn ang="0">
                    <a:pos x="106" y="320"/>
                  </a:cxn>
                  <a:cxn ang="0">
                    <a:pos x="76" y="306"/>
                  </a:cxn>
                  <a:cxn ang="0">
                    <a:pos x="51" y="291"/>
                  </a:cxn>
                  <a:cxn ang="0">
                    <a:pos x="35" y="269"/>
                  </a:cxn>
                  <a:cxn ang="0">
                    <a:pos x="31" y="239"/>
                  </a:cxn>
                  <a:cxn ang="0">
                    <a:pos x="38" y="197"/>
                  </a:cxn>
                  <a:cxn ang="0">
                    <a:pos x="51" y="165"/>
                  </a:cxn>
                  <a:cxn ang="0">
                    <a:pos x="68" y="136"/>
                  </a:cxn>
                  <a:cxn ang="0">
                    <a:pos x="89" y="111"/>
                  </a:cxn>
                  <a:cxn ang="0">
                    <a:pos x="114" y="88"/>
                  </a:cxn>
                  <a:cxn ang="0">
                    <a:pos x="144" y="64"/>
                  </a:cxn>
                  <a:cxn ang="0">
                    <a:pos x="181" y="41"/>
                  </a:cxn>
                  <a:cxn ang="0">
                    <a:pos x="219" y="22"/>
                  </a:cxn>
                  <a:cxn ang="0">
                    <a:pos x="253" y="7"/>
                  </a:cxn>
                  <a:cxn ang="0">
                    <a:pos x="255" y="0"/>
                  </a:cxn>
                  <a:cxn ang="0">
                    <a:pos x="221" y="5"/>
                  </a:cxn>
                  <a:cxn ang="0">
                    <a:pos x="181" y="19"/>
                  </a:cxn>
                  <a:cxn ang="0">
                    <a:pos x="142" y="39"/>
                  </a:cxn>
                </a:cxnLst>
                <a:rect l="0" t="0" r="r" b="b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3" name="Freeform 627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/>
                <a:ahLst/>
                <a:cxnLst>
                  <a:cxn ang="0">
                    <a:pos x="235" y="78"/>
                  </a:cxn>
                  <a:cxn ang="0">
                    <a:pos x="248" y="92"/>
                  </a:cxn>
                  <a:cxn ang="0">
                    <a:pos x="255" y="108"/>
                  </a:cxn>
                  <a:cxn ang="0">
                    <a:pos x="259" y="125"/>
                  </a:cxn>
                  <a:cxn ang="0">
                    <a:pos x="259" y="144"/>
                  </a:cxn>
                  <a:cxn ang="0">
                    <a:pos x="257" y="159"/>
                  </a:cxn>
                  <a:cxn ang="0">
                    <a:pos x="252" y="171"/>
                  </a:cxn>
                  <a:cxn ang="0">
                    <a:pos x="244" y="184"/>
                  </a:cxn>
                  <a:cxn ang="0">
                    <a:pos x="236" y="194"/>
                  </a:cxn>
                  <a:cxn ang="0">
                    <a:pos x="225" y="206"/>
                  </a:cxn>
                  <a:cxn ang="0">
                    <a:pos x="215" y="215"/>
                  </a:cxn>
                  <a:cxn ang="0">
                    <a:pos x="204" y="225"/>
                  </a:cxn>
                  <a:cxn ang="0">
                    <a:pos x="194" y="236"/>
                  </a:cxn>
                  <a:cxn ang="0">
                    <a:pos x="191" y="239"/>
                  </a:cxn>
                  <a:cxn ang="0">
                    <a:pos x="190" y="242"/>
                  </a:cxn>
                  <a:cxn ang="0">
                    <a:pos x="191" y="246"/>
                  </a:cxn>
                  <a:cxn ang="0">
                    <a:pos x="194" y="249"/>
                  </a:cxn>
                  <a:cxn ang="0">
                    <a:pos x="197" y="252"/>
                  </a:cxn>
                  <a:cxn ang="0">
                    <a:pos x="201" y="253"/>
                  </a:cxn>
                  <a:cxn ang="0">
                    <a:pos x="205" y="252"/>
                  </a:cxn>
                  <a:cxn ang="0">
                    <a:pos x="209" y="249"/>
                  </a:cxn>
                  <a:cxn ang="0">
                    <a:pos x="232" y="234"/>
                  </a:cxn>
                  <a:cxn ang="0">
                    <a:pos x="251" y="215"/>
                  </a:cxn>
                  <a:cxn ang="0">
                    <a:pos x="267" y="192"/>
                  </a:cxn>
                  <a:cxn ang="0">
                    <a:pos x="278" y="168"/>
                  </a:cxn>
                  <a:cxn ang="0">
                    <a:pos x="282" y="141"/>
                  </a:cxn>
                  <a:cxn ang="0">
                    <a:pos x="279" y="116"/>
                  </a:cxn>
                  <a:cxn ang="0">
                    <a:pos x="270" y="92"/>
                  </a:cxn>
                  <a:cxn ang="0">
                    <a:pos x="251" y="70"/>
                  </a:cxn>
                  <a:cxn ang="0">
                    <a:pos x="237" y="59"/>
                  </a:cxn>
                  <a:cxn ang="0">
                    <a:pos x="221" y="48"/>
                  </a:cxn>
                  <a:cxn ang="0">
                    <a:pos x="202" y="39"/>
                  </a:cxn>
                  <a:cxn ang="0">
                    <a:pos x="183" y="31"/>
                  </a:cxn>
                  <a:cxn ang="0">
                    <a:pos x="163" y="24"/>
                  </a:cxn>
                  <a:cxn ang="0">
                    <a:pos x="142" y="18"/>
                  </a:cxn>
                  <a:cxn ang="0">
                    <a:pos x="122" y="13"/>
                  </a:cxn>
                  <a:cxn ang="0">
                    <a:pos x="101" y="8"/>
                  </a:cxn>
                  <a:cxn ang="0">
                    <a:pos x="82" y="5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0" y="1"/>
                  </a:cxn>
                  <a:cxn ang="0">
                    <a:pos x="4" y="4"/>
                  </a:cxn>
                  <a:cxn ang="0">
                    <a:pos x="0" y="6"/>
                  </a:cxn>
                  <a:cxn ang="0">
                    <a:pos x="12" y="8"/>
                  </a:cxn>
                  <a:cxn ang="0">
                    <a:pos x="25" y="9"/>
                  </a:cxn>
                  <a:cxn ang="0">
                    <a:pos x="38" y="12"/>
                  </a:cxn>
                  <a:cxn ang="0">
                    <a:pos x="52" y="14"/>
                  </a:cxn>
                  <a:cxn ang="0">
                    <a:pos x="67" y="16"/>
                  </a:cxn>
                  <a:cxn ang="0">
                    <a:pos x="82" y="18"/>
                  </a:cxn>
                  <a:cxn ang="0">
                    <a:pos x="97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5"/>
                  </a:cxn>
                  <a:cxn ang="0">
                    <a:pos x="162" y="40"/>
                  </a:cxn>
                  <a:cxn ang="0">
                    <a:pos x="177" y="46"/>
                  </a:cxn>
                  <a:cxn ang="0">
                    <a:pos x="192" y="53"/>
                  </a:cxn>
                  <a:cxn ang="0">
                    <a:pos x="208" y="60"/>
                  </a:cxn>
                  <a:cxn ang="0">
                    <a:pos x="222" y="69"/>
                  </a:cxn>
                  <a:cxn ang="0">
                    <a:pos x="235" y="78"/>
                  </a:cxn>
                </a:cxnLst>
                <a:rect l="0" t="0" r="r" b="b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4" name="Freeform 628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/>
                <a:ahLst/>
                <a:cxnLst>
                  <a:cxn ang="0">
                    <a:pos x="0" y="128"/>
                  </a:cxn>
                  <a:cxn ang="0">
                    <a:pos x="0" y="148"/>
                  </a:cxn>
                  <a:cxn ang="0">
                    <a:pos x="5" y="166"/>
                  </a:cxn>
                  <a:cxn ang="0">
                    <a:pos x="13" y="184"/>
                  </a:cxn>
                  <a:cxn ang="0">
                    <a:pos x="24" y="198"/>
                  </a:cxn>
                  <a:cxn ang="0">
                    <a:pos x="39" y="211"/>
                  </a:cxn>
                  <a:cxn ang="0">
                    <a:pos x="55" y="223"/>
                  </a:cxn>
                  <a:cxn ang="0">
                    <a:pos x="74" y="231"/>
                  </a:cxn>
                  <a:cxn ang="0">
                    <a:pos x="92" y="235"/>
                  </a:cxn>
                  <a:cxn ang="0">
                    <a:pos x="98" y="236"/>
                  </a:cxn>
                  <a:cxn ang="0">
                    <a:pos x="104" y="234"/>
                  </a:cxn>
                  <a:cxn ang="0">
                    <a:pos x="109" y="231"/>
                  </a:cxn>
                  <a:cxn ang="0">
                    <a:pos x="111" y="226"/>
                  </a:cxn>
                  <a:cxn ang="0">
                    <a:pos x="111" y="220"/>
                  </a:cxn>
                  <a:cxn ang="0">
                    <a:pos x="110" y="215"/>
                  </a:cxn>
                  <a:cxn ang="0">
                    <a:pos x="107" y="210"/>
                  </a:cxn>
                  <a:cxn ang="0">
                    <a:pos x="101" y="208"/>
                  </a:cxn>
                  <a:cxn ang="0">
                    <a:pos x="82" y="201"/>
                  </a:cxn>
                  <a:cxn ang="0">
                    <a:pos x="64" y="192"/>
                  </a:cxn>
                  <a:cxn ang="0">
                    <a:pos x="50" y="179"/>
                  </a:cxn>
                  <a:cxn ang="0">
                    <a:pos x="40" y="165"/>
                  </a:cxn>
                  <a:cxn ang="0">
                    <a:pos x="33" y="148"/>
                  </a:cxn>
                  <a:cxn ang="0">
                    <a:pos x="29" y="130"/>
                  </a:cxn>
                  <a:cxn ang="0">
                    <a:pos x="29" y="110"/>
                  </a:cxn>
                  <a:cxn ang="0">
                    <a:pos x="35" y="89"/>
                  </a:cxn>
                  <a:cxn ang="0">
                    <a:pos x="43" y="74"/>
                  </a:cxn>
                  <a:cxn ang="0">
                    <a:pos x="56" y="60"/>
                  </a:cxn>
                  <a:cxn ang="0">
                    <a:pos x="70" y="46"/>
                  </a:cxn>
                  <a:cxn ang="0">
                    <a:pos x="85" y="33"/>
                  </a:cxn>
                  <a:cxn ang="0">
                    <a:pos x="98" y="23"/>
                  </a:cxn>
                  <a:cxn ang="0">
                    <a:pos x="109" y="12"/>
                  </a:cxn>
                  <a:cxn ang="0">
                    <a:pos x="115" y="6"/>
                  </a:cxn>
                  <a:cxn ang="0">
                    <a:pos x="115" y="0"/>
                  </a:cxn>
                  <a:cxn ang="0">
                    <a:pos x="102" y="4"/>
                  </a:cxn>
                  <a:cxn ang="0">
                    <a:pos x="85" y="12"/>
                  </a:cxn>
                  <a:cxn ang="0">
                    <a:pos x="68" y="26"/>
                  </a:cxn>
                  <a:cxn ang="0">
                    <a:pos x="49" y="42"/>
                  </a:cxn>
                  <a:cxn ang="0">
                    <a:pos x="32" y="61"/>
                  </a:cxn>
                  <a:cxn ang="0">
                    <a:pos x="17" y="82"/>
                  </a:cxn>
                  <a:cxn ang="0">
                    <a:pos x="6" y="105"/>
                  </a:cxn>
                  <a:cxn ang="0">
                    <a:pos x="0" y="128"/>
                  </a:cxn>
                </a:cxnLst>
                <a:rect l="0" t="0" r="r" b="b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5" name="Freeform 629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/>
                <a:ahLst/>
                <a:cxnLst>
                  <a:cxn ang="0">
                    <a:pos x="208" y="124"/>
                  </a:cxn>
                  <a:cxn ang="0">
                    <a:pos x="220" y="144"/>
                  </a:cxn>
                  <a:cxn ang="0">
                    <a:pos x="226" y="164"/>
                  </a:cxn>
                  <a:cxn ang="0">
                    <a:pos x="222" y="187"/>
                  </a:cxn>
                  <a:cxn ang="0">
                    <a:pos x="208" y="209"/>
                  </a:cxn>
                  <a:cxn ang="0">
                    <a:pos x="188" y="229"/>
                  </a:cxn>
                  <a:cxn ang="0">
                    <a:pos x="166" y="246"/>
                  </a:cxn>
                  <a:cxn ang="0">
                    <a:pos x="142" y="264"/>
                  </a:cxn>
                  <a:cxn ang="0">
                    <a:pos x="128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2" y="306"/>
                  </a:cxn>
                  <a:cxn ang="0">
                    <a:pos x="131" y="310"/>
                  </a:cxn>
                  <a:cxn ang="0">
                    <a:pos x="139" y="309"/>
                  </a:cxn>
                  <a:cxn ang="0">
                    <a:pos x="154" y="292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0" y="219"/>
                  </a:cxn>
                  <a:cxn ang="0">
                    <a:pos x="244" y="186"/>
                  </a:cxn>
                  <a:cxn ang="0">
                    <a:pos x="243" y="152"/>
                  </a:cxn>
                  <a:cxn ang="0">
                    <a:pos x="228" y="119"/>
                  </a:cxn>
                  <a:cxn ang="0">
                    <a:pos x="203" y="93"/>
                  </a:cxn>
                  <a:cxn ang="0">
                    <a:pos x="176" y="76"/>
                  </a:cxn>
                  <a:cxn ang="0">
                    <a:pos x="151" y="61"/>
                  </a:cxn>
                  <a:cxn ang="0">
                    <a:pos x="122" y="46"/>
                  </a:cxn>
                  <a:cxn ang="0">
                    <a:pos x="93" y="31"/>
                  </a:cxn>
                  <a:cxn ang="0">
                    <a:pos x="66" y="18"/>
                  </a:cxn>
                  <a:cxn ang="0">
                    <a:pos x="40" y="8"/>
                  </a:cxn>
                  <a:cxn ang="0">
                    <a:pos x="20" y="1"/>
                  </a:cxn>
                  <a:cxn ang="0">
                    <a:pos x="5" y="0"/>
                  </a:cxn>
                  <a:cxn ang="0">
                    <a:pos x="11" y="8"/>
                  </a:cxn>
                  <a:cxn ang="0">
                    <a:pos x="36" y="20"/>
                  </a:cxn>
                  <a:cxn ang="0">
                    <a:pos x="60" y="31"/>
                  </a:cxn>
                  <a:cxn ang="0">
                    <a:pos x="86" y="44"/>
                  </a:cxn>
                  <a:cxn ang="0">
                    <a:pos x="113" y="57"/>
                  </a:cxn>
                  <a:cxn ang="0">
                    <a:pos x="139" y="71"/>
                  </a:cxn>
                  <a:cxn ang="0">
                    <a:pos x="165" y="88"/>
                  </a:cxn>
                  <a:cxn ang="0">
                    <a:pos x="188" y="106"/>
                  </a:cxn>
                </a:cxnLst>
                <a:rect l="0" t="0" r="r" b="b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726" name="Group 630"/>
            <p:cNvGrpSpPr>
              <a:grpSpLocks/>
            </p:cNvGrpSpPr>
            <p:nvPr/>
          </p:nvGrpSpPr>
          <p:grpSpPr bwMode="auto">
            <a:xfrm>
              <a:off x="382" y="2435"/>
              <a:ext cx="139" cy="238"/>
              <a:chOff x="3796" y="1043"/>
              <a:chExt cx="865" cy="1237"/>
            </a:xfrm>
          </p:grpSpPr>
          <p:sp>
            <p:nvSpPr>
              <p:cNvPr id="4727" name="Line 631"/>
              <p:cNvSpPr>
                <a:spLocks noChangeShapeType="1"/>
              </p:cNvSpPr>
              <p:nvPr/>
            </p:nvSpPr>
            <p:spPr bwMode="auto">
              <a:xfrm flipH="1">
                <a:off x="3992" y="1481"/>
                <a:ext cx="235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28" name="Line 632"/>
              <p:cNvSpPr>
                <a:spLocks noChangeShapeType="1"/>
              </p:cNvSpPr>
              <p:nvPr/>
            </p:nvSpPr>
            <p:spPr bwMode="auto">
              <a:xfrm>
                <a:off x="4227" y="1481"/>
                <a:ext cx="236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29" name="Line 633"/>
              <p:cNvSpPr>
                <a:spLocks noChangeShapeType="1"/>
              </p:cNvSpPr>
              <p:nvPr/>
            </p:nvSpPr>
            <p:spPr bwMode="auto">
              <a:xfrm>
                <a:off x="3992" y="2201"/>
                <a:ext cx="235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0" name="Line 634"/>
              <p:cNvSpPr>
                <a:spLocks noChangeShapeType="1"/>
              </p:cNvSpPr>
              <p:nvPr/>
            </p:nvSpPr>
            <p:spPr bwMode="auto">
              <a:xfrm flipH="1">
                <a:off x="4227" y="2201"/>
                <a:ext cx="236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1" name="Line 635"/>
              <p:cNvSpPr>
                <a:spLocks noChangeShapeType="1"/>
              </p:cNvSpPr>
              <p:nvPr/>
            </p:nvSpPr>
            <p:spPr bwMode="auto">
              <a:xfrm>
                <a:off x="4227" y="1497"/>
                <a:ext cx="0" cy="7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2" name="Line 636"/>
              <p:cNvSpPr>
                <a:spLocks noChangeShapeType="1"/>
              </p:cNvSpPr>
              <p:nvPr/>
            </p:nvSpPr>
            <p:spPr bwMode="auto">
              <a:xfrm flipV="1">
                <a:off x="3992" y="2127"/>
                <a:ext cx="235" cy="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3" name="Line 637"/>
              <p:cNvSpPr>
                <a:spLocks noChangeShapeType="1"/>
              </p:cNvSpPr>
              <p:nvPr/>
            </p:nvSpPr>
            <p:spPr bwMode="auto">
              <a:xfrm flipH="1" flipV="1">
                <a:off x="4227" y="2127"/>
                <a:ext cx="236" cy="7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4" name="Line 638"/>
              <p:cNvSpPr>
                <a:spLocks noChangeShapeType="1"/>
              </p:cNvSpPr>
              <p:nvPr/>
            </p:nvSpPr>
            <p:spPr bwMode="auto">
              <a:xfrm>
                <a:off x="4092" y="1890"/>
                <a:ext cx="135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5" name="Line 639"/>
              <p:cNvSpPr>
                <a:spLocks noChangeShapeType="1"/>
              </p:cNvSpPr>
              <p:nvPr/>
            </p:nvSpPr>
            <p:spPr bwMode="auto">
              <a:xfrm flipV="1">
                <a:off x="4227" y="1890"/>
                <a:ext cx="143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6" name="Line 640"/>
              <p:cNvSpPr>
                <a:spLocks noChangeShapeType="1"/>
              </p:cNvSpPr>
              <p:nvPr/>
            </p:nvSpPr>
            <p:spPr bwMode="auto">
              <a:xfrm>
                <a:off x="4047" y="1996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7" name="Line 641"/>
              <p:cNvSpPr>
                <a:spLocks noChangeShapeType="1"/>
              </p:cNvSpPr>
              <p:nvPr/>
            </p:nvSpPr>
            <p:spPr bwMode="auto">
              <a:xfrm flipV="1">
                <a:off x="4227" y="2012"/>
                <a:ext cx="176" cy="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8" name="Line 642"/>
              <p:cNvSpPr>
                <a:spLocks noChangeShapeType="1"/>
              </p:cNvSpPr>
              <p:nvPr/>
            </p:nvSpPr>
            <p:spPr bwMode="auto">
              <a:xfrm flipV="1">
                <a:off x="4227" y="1782"/>
                <a:ext cx="9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39" name="Line 643"/>
              <p:cNvSpPr>
                <a:spLocks noChangeShapeType="1"/>
              </p:cNvSpPr>
              <p:nvPr/>
            </p:nvSpPr>
            <p:spPr bwMode="auto">
              <a:xfrm flipV="1">
                <a:off x="4227" y="1632"/>
                <a:ext cx="57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40" name="Line 644"/>
              <p:cNvSpPr>
                <a:spLocks noChangeShapeType="1"/>
              </p:cNvSpPr>
              <p:nvPr/>
            </p:nvSpPr>
            <p:spPr bwMode="auto">
              <a:xfrm>
                <a:off x="4126" y="1772"/>
                <a:ext cx="109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41" name="Line 645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3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4742" name="Group 646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743" name="Line 647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744" name="Line 64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745" name="Line 649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746" name="Line 65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4747" name="Group 651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748" name="Line 652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749" name="Line 6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750" name="Line 654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751" name="Line 65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4752" name="Group 656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753" name="Line 657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754" name="Line 6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755" name="Line 659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4756" name="Line 66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4762" name="Text Box 666"/>
            <p:cNvSpPr txBox="1">
              <a:spLocks noChangeArrowheads="1"/>
            </p:cNvSpPr>
            <p:nvPr/>
          </p:nvSpPr>
          <p:spPr bwMode="auto">
            <a:xfrm>
              <a:off x="564" y="2770"/>
              <a:ext cx="447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wired</a:t>
              </a:r>
            </a:p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links</a:t>
              </a:r>
            </a:p>
          </p:txBody>
        </p:sp>
        <p:sp>
          <p:nvSpPr>
            <p:cNvPr id="4764" name="Line 668"/>
            <p:cNvSpPr>
              <a:spLocks noChangeShapeType="1"/>
            </p:cNvSpPr>
            <p:nvPr/>
          </p:nvSpPr>
          <p:spPr bwMode="auto">
            <a:xfrm>
              <a:off x="243" y="2838"/>
              <a:ext cx="27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765" name="Text Box 669"/>
            <p:cNvSpPr txBox="1">
              <a:spLocks noChangeArrowheads="1"/>
            </p:cNvSpPr>
            <p:nvPr/>
          </p:nvSpPr>
          <p:spPr bwMode="auto">
            <a:xfrm>
              <a:off x="569" y="2465"/>
              <a:ext cx="546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access </a:t>
              </a:r>
            </a:p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points</a:t>
              </a:r>
            </a:p>
          </p:txBody>
        </p:sp>
      </p:grpSp>
      <p:sp>
        <p:nvSpPr>
          <p:cNvPr id="4766" name="Rectangle 670"/>
          <p:cNvSpPr>
            <a:spLocks noChangeArrowheads="1"/>
          </p:cNvSpPr>
          <p:nvPr/>
        </p:nvSpPr>
        <p:spPr bwMode="auto">
          <a:xfrm>
            <a:off x="1381125" y="3289300"/>
            <a:ext cx="3368675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communication links</a:t>
            </a:r>
            <a:endParaRPr lang="en-US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fiber, copper, radio, satellite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transmission rate (</a:t>
            </a: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bandwidth</a:t>
            </a:r>
            <a:r>
              <a:rPr lang="en-US">
                <a:latin typeface="Comic Sans MS" pitchFamily="66" charset="0"/>
              </a:rPr>
              <a:t>)</a:t>
            </a:r>
          </a:p>
        </p:txBody>
      </p:sp>
      <p:sp>
        <p:nvSpPr>
          <p:cNvPr id="4767" name="Rectangle 671"/>
          <p:cNvSpPr>
            <a:spLocks noChangeArrowheads="1"/>
          </p:cNvSpPr>
          <p:nvPr/>
        </p:nvSpPr>
        <p:spPr bwMode="auto">
          <a:xfrm>
            <a:off x="1439863" y="5307013"/>
            <a:ext cx="5187950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routers:</a:t>
            </a:r>
            <a:r>
              <a:rPr lang="en-US">
                <a:latin typeface="Comic Sans MS" pitchFamily="66" charset="0"/>
              </a:rPr>
              <a:t> 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forward packets (chunks of data)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766" grpId="0"/>
      <p:bldP spid="476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5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C632DEBD-2EE5-44A4-BB8C-DE722BD8D274}" type="slidenum">
              <a:rPr lang="en-US"/>
              <a:pPr/>
              <a:t>20</a:t>
            </a:fld>
            <a:endParaRPr lang="en-US"/>
          </a:p>
        </p:txBody>
      </p:sp>
      <p:sp>
        <p:nvSpPr>
          <p:cNvPr id="330754" name="Freeform 2"/>
          <p:cNvSpPr>
            <a:spLocks/>
          </p:cNvSpPr>
          <p:nvPr/>
        </p:nvSpPr>
        <p:spPr bwMode="auto">
          <a:xfrm>
            <a:off x="3817938" y="1447800"/>
            <a:ext cx="4048125" cy="3833813"/>
          </a:xfrm>
          <a:custGeom>
            <a:avLst/>
            <a:gdLst/>
            <a:ahLst/>
            <a:cxnLst>
              <a:cxn ang="0">
                <a:pos x="592" y="0"/>
              </a:cxn>
              <a:cxn ang="0">
                <a:pos x="2544" y="0"/>
              </a:cxn>
              <a:cxn ang="0">
                <a:pos x="2550" y="2415"/>
              </a:cxn>
              <a:cxn ang="0">
                <a:pos x="0" y="2415"/>
              </a:cxn>
            </a:cxnLst>
            <a:rect l="0" t="0" r="r" b="b"/>
            <a:pathLst>
              <a:path w="2550" h="2415">
                <a:moveTo>
                  <a:pt x="592" y="0"/>
                </a:moveTo>
                <a:lnTo>
                  <a:pt x="2544" y="0"/>
                </a:lnTo>
                <a:lnTo>
                  <a:pt x="2550" y="2415"/>
                </a:lnTo>
                <a:lnTo>
                  <a:pt x="0" y="2415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0755" name="Freeform 3"/>
          <p:cNvSpPr>
            <a:spLocks/>
          </p:cNvSpPr>
          <p:nvPr/>
        </p:nvSpPr>
        <p:spPr bwMode="auto">
          <a:xfrm>
            <a:off x="7129463" y="2246313"/>
            <a:ext cx="638175" cy="852487"/>
          </a:xfrm>
          <a:custGeom>
            <a:avLst/>
            <a:gdLst/>
            <a:ahLst/>
            <a:cxnLst>
              <a:cxn ang="0">
                <a:pos x="402" y="363"/>
              </a:cxn>
              <a:cxn ang="0">
                <a:pos x="28" y="0"/>
              </a:cxn>
              <a:cxn ang="0">
                <a:pos x="0" y="470"/>
              </a:cxn>
              <a:cxn ang="0">
                <a:pos x="242" y="537"/>
              </a:cxn>
              <a:cxn ang="0">
                <a:pos x="402" y="363"/>
              </a:cxn>
            </a:cxnLst>
            <a:rect l="0" t="0" r="r" b="b"/>
            <a:pathLst>
              <a:path w="402" h="537">
                <a:moveTo>
                  <a:pt x="402" y="363"/>
                </a:moveTo>
                <a:lnTo>
                  <a:pt x="28" y="0"/>
                </a:lnTo>
                <a:lnTo>
                  <a:pt x="0" y="470"/>
                </a:lnTo>
                <a:lnTo>
                  <a:pt x="242" y="537"/>
                </a:lnTo>
                <a:lnTo>
                  <a:pt x="402" y="363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0756" name="Text Box 4"/>
          <p:cNvSpPr txBox="1">
            <a:spLocks noChangeArrowheads="1"/>
          </p:cNvSpPr>
          <p:nvPr/>
        </p:nvSpPr>
        <p:spPr bwMode="auto">
          <a:xfrm>
            <a:off x="2716213" y="223838"/>
            <a:ext cx="1120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Comic Sans MS" pitchFamily="66" charset="0"/>
              </a:rPr>
              <a:t>source</a:t>
            </a:r>
          </a:p>
        </p:txBody>
      </p:sp>
      <p:graphicFrame>
        <p:nvGraphicFramePr>
          <p:cNvPr id="330757" name="Object 5"/>
          <p:cNvGraphicFramePr>
            <a:graphicFrameLocks noChangeAspect="1"/>
          </p:cNvGraphicFramePr>
          <p:nvPr/>
        </p:nvGraphicFramePr>
        <p:xfrm>
          <a:off x="4098925" y="1201738"/>
          <a:ext cx="646113" cy="533400"/>
        </p:xfrm>
        <a:graphic>
          <a:graphicData uri="http://schemas.openxmlformats.org/presentationml/2006/ole">
            <p:oleObj spid="_x0000_s330757" name="Clip" r:id="rId4" imgW="1305000" imgH="1085760" progId="">
              <p:embed/>
            </p:oleObj>
          </a:graphicData>
        </a:graphic>
      </p:graphicFrame>
      <p:sp>
        <p:nvSpPr>
          <p:cNvPr id="330758" name="Freeform 6"/>
          <p:cNvSpPr>
            <a:spLocks/>
          </p:cNvSpPr>
          <p:nvPr/>
        </p:nvSpPr>
        <p:spPr bwMode="auto">
          <a:xfrm>
            <a:off x="3868738" y="654050"/>
            <a:ext cx="360362" cy="1577975"/>
          </a:xfrm>
          <a:custGeom>
            <a:avLst/>
            <a:gdLst/>
            <a:ahLst/>
            <a:cxnLst>
              <a:cxn ang="0">
                <a:pos x="254" y="466"/>
              </a:cxn>
              <a:cxn ang="0">
                <a:pos x="0" y="0"/>
              </a:cxn>
              <a:cxn ang="0">
                <a:pos x="0" y="1186"/>
              </a:cxn>
              <a:cxn ang="0">
                <a:pos x="267" y="652"/>
              </a:cxn>
              <a:cxn ang="0">
                <a:pos x="254" y="466"/>
              </a:cxn>
            </a:cxnLst>
            <a:rect l="0" t="0" r="r" b="b"/>
            <a:pathLst>
              <a:path w="267" h="1186">
                <a:moveTo>
                  <a:pt x="254" y="466"/>
                </a:moveTo>
                <a:lnTo>
                  <a:pt x="0" y="0"/>
                </a:lnTo>
                <a:lnTo>
                  <a:pt x="0" y="1186"/>
                </a:lnTo>
                <a:lnTo>
                  <a:pt x="267" y="652"/>
                </a:lnTo>
                <a:lnTo>
                  <a:pt x="254" y="466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30759" name="Group 7"/>
          <p:cNvGrpSpPr>
            <a:grpSpLocks/>
          </p:cNvGrpSpPr>
          <p:nvPr/>
        </p:nvGrpSpPr>
        <p:grpSpPr bwMode="auto">
          <a:xfrm>
            <a:off x="7488238" y="2827338"/>
            <a:ext cx="976312" cy="277812"/>
            <a:chOff x="198" y="3765"/>
            <a:chExt cx="693" cy="287"/>
          </a:xfrm>
        </p:grpSpPr>
        <p:sp>
          <p:nvSpPr>
            <p:cNvPr id="330760" name="Freeform 8"/>
            <p:cNvSpPr>
              <a:spLocks/>
            </p:cNvSpPr>
            <p:nvPr/>
          </p:nvSpPr>
          <p:spPr bwMode="auto">
            <a:xfrm>
              <a:off x="198" y="3888"/>
              <a:ext cx="672" cy="164"/>
            </a:xfrm>
            <a:custGeom>
              <a:avLst/>
              <a:gdLst/>
              <a:ahLst/>
              <a:cxnLst>
                <a:cxn ang="0">
                  <a:pos x="179" y="0"/>
                </a:cxn>
                <a:cxn ang="0">
                  <a:pos x="672" y="0"/>
                </a:cxn>
                <a:cxn ang="0">
                  <a:pos x="508" y="164"/>
                </a:cxn>
                <a:cxn ang="0">
                  <a:pos x="0" y="164"/>
                </a:cxn>
                <a:cxn ang="0">
                  <a:pos x="179" y="0"/>
                </a:cxn>
              </a:cxnLst>
              <a:rect l="0" t="0" r="r" b="b"/>
              <a:pathLst>
                <a:path w="672" h="164">
                  <a:moveTo>
                    <a:pt x="179" y="0"/>
                  </a:moveTo>
                  <a:lnTo>
                    <a:pt x="672" y="0"/>
                  </a:lnTo>
                  <a:lnTo>
                    <a:pt x="508" y="164"/>
                  </a:lnTo>
                  <a:lnTo>
                    <a:pt x="0" y="16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761" name="Freeform 9"/>
            <p:cNvSpPr>
              <a:spLocks/>
            </p:cNvSpPr>
            <p:nvPr/>
          </p:nvSpPr>
          <p:spPr bwMode="auto">
            <a:xfrm>
              <a:off x="213" y="3765"/>
              <a:ext cx="658" cy="281"/>
            </a:xfrm>
            <a:custGeom>
              <a:avLst/>
              <a:gdLst/>
              <a:ahLst/>
              <a:cxnLst>
                <a:cxn ang="0">
                  <a:pos x="0" y="281"/>
                </a:cxn>
                <a:cxn ang="0">
                  <a:pos x="13" y="150"/>
                </a:cxn>
                <a:cxn ang="0">
                  <a:pos x="658" y="0"/>
                </a:cxn>
                <a:cxn ang="0">
                  <a:pos x="658" y="130"/>
                </a:cxn>
                <a:cxn ang="0">
                  <a:pos x="0" y="281"/>
                </a:cxn>
              </a:cxnLst>
              <a:rect l="0" t="0" r="r" b="b"/>
              <a:pathLst>
                <a:path w="658" h="281">
                  <a:moveTo>
                    <a:pt x="0" y="281"/>
                  </a:moveTo>
                  <a:lnTo>
                    <a:pt x="13" y="150"/>
                  </a:lnTo>
                  <a:lnTo>
                    <a:pt x="658" y="0"/>
                  </a:lnTo>
                  <a:lnTo>
                    <a:pt x="658" y="130"/>
                  </a:lnTo>
                  <a:lnTo>
                    <a:pt x="0" y="281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762" name="Freeform 10"/>
            <p:cNvSpPr>
              <a:spLocks/>
            </p:cNvSpPr>
            <p:nvPr/>
          </p:nvSpPr>
          <p:spPr bwMode="auto">
            <a:xfrm>
              <a:off x="219" y="3765"/>
              <a:ext cx="672" cy="164"/>
            </a:xfrm>
            <a:custGeom>
              <a:avLst/>
              <a:gdLst/>
              <a:ahLst/>
              <a:cxnLst>
                <a:cxn ang="0">
                  <a:pos x="179" y="0"/>
                </a:cxn>
                <a:cxn ang="0">
                  <a:pos x="672" y="0"/>
                </a:cxn>
                <a:cxn ang="0">
                  <a:pos x="508" y="164"/>
                </a:cxn>
                <a:cxn ang="0">
                  <a:pos x="0" y="164"/>
                </a:cxn>
                <a:cxn ang="0">
                  <a:pos x="179" y="0"/>
                </a:cxn>
              </a:cxnLst>
              <a:rect l="0" t="0" r="r" b="b"/>
              <a:pathLst>
                <a:path w="672" h="164">
                  <a:moveTo>
                    <a:pt x="179" y="0"/>
                  </a:moveTo>
                  <a:lnTo>
                    <a:pt x="672" y="0"/>
                  </a:lnTo>
                  <a:lnTo>
                    <a:pt x="508" y="164"/>
                  </a:lnTo>
                  <a:lnTo>
                    <a:pt x="0" y="16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0763" name="Group 11"/>
            <p:cNvGrpSpPr>
              <a:grpSpLocks/>
            </p:cNvGrpSpPr>
            <p:nvPr/>
          </p:nvGrpSpPr>
          <p:grpSpPr bwMode="auto">
            <a:xfrm>
              <a:off x="423" y="3789"/>
              <a:ext cx="238" cy="103"/>
              <a:chOff x="2848" y="848"/>
              <a:chExt cx="140" cy="98"/>
            </a:xfrm>
          </p:grpSpPr>
          <p:sp>
            <p:nvSpPr>
              <p:cNvPr id="330764" name="Line 1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765" name="Line 1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766" name="Line 1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0767" name="Group 15"/>
            <p:cNvGrpSpPr>
              <a:grpSpLocks/>
            </p:cNvGrpSpPr>
            <p:nvPr/>
          </p:nvGrpSpPr>
          <p:grpSpPr bwMode="auto">
            <a:xfrm flipV="1">
              <a:off x="437" y="3787"/>
              <a:ext cx="238" cy="103"/>
              <a:chOff x="2848" y="848"/>
              <a:chExt cx="140" cy="98"/>
            </a:xfrm>
          </p:grpSpPr>
          <p:sp>
            <p:nvSpPr>
              <p:cNvPr id="330768" name="Line 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769" name="Line 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770" name="Line 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30771" name="Rectangle 19"/>
          <p:cNvSpPr>
            <a:spLocks noChangeArrowheads="1"/>
          </p:cNvSpPr>
          <p:nvPr/>
        </p:nvSpPr>
        <p:spPr bwMode="auto">
          <a:xfrm>
            <a:off x="2644775" y="660400"/>
            <a:ext cx="1296988" cy="15462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72" name="Rectangle 20"/>
          <p:cNvSpPr>
            <a:spLocks noChangeArrowheads="1"/>
          </p:cNvSpPr>
          <p:nvPr/>
        </p:nvSpPr>
        <p:spPr bwMode="auto">
          <a:xfrm>
            <a:off x="2597150" y="731838"/>
            <a:ext cx="1273175" cy="1536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73" name="Line 21"/>
          <p:cNvSpPr>
            <a:spLocks noChangeShapeType="1"/>
          </p:cNvSpPr>
          <p:nvPr/>
        </p:nvSpPr>
        <p:spPr bwMode="auto">
          <a:xfrm>
            <a:off x="2597150" y="10493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74" name="Text Box 22"/>
          <p:cNvSpPr txBox="1">
            <a:spLocks noChangeArrowheads="1"/>
          </p:cNvSpPr>
          <p:nvPr/>
        </p:nvSpPr>
        <p:spPr bwMode="auto">
          <a:xfrm>
            <a:off x="2554288" y="698500"/>
            <a:ext cx="13176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application</a:t>
            </a:r>
          </a:p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transport</a:t>
            </a:r>
          </a:p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network</a:t>
            </a:r>
          </a:p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link</a:t>
            </a:r>
          </a:p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physical</a:t>
            </a:r>
          </a:p>
        </p:txBody>
      </p:sp>
      <p:sp>
        <p:nvSpPr>
          <p:cNvPr id="330775" name="Line 23"/>
          <p:cNvSpPr>
            <a:spLocks noChangeShapeType="1"/>
          </p:cNvSpPr>
          <p:nvPr/>
        </p:nvSpPr>
        <p:spPr bwMode="auto">
          <a:xfrm>
            <a:off x="2605088" y="137001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76" name="Line 24"/>
          <p:cNvSpPr>
            <a:spLocks noChangeShapeType="1"/>
          </p:cNvSpPr>
          <p:nvPr/>
        </p:nvSpPr>
        <p:spPr bwMode="auto">
          <a:xfrm>
            <a:off x="2609850" y="165100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77" name="Line 25"/>
          <p:cNvSpPr>
            <a:spLocks noChangeShapeType="1"/>
          </p:cNvSpPr>
          <p:nvPr/>
        </p:nvSpPr>
        <p:spPr bwMode="auto">
          <a:xfrm>
            <a:off x="2609850" y="19272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0778" name="Group 26"/>
          <p:cNvGrpSpPr>
            <a:grpSpLocks/>
          </p:cNvGrpSpPr>
          <p:nvPr/>
        </p:nvGrpSpPr>
        <p:grpSpPr bwMode="auto">
          <a:xfrm>
            <a:off x="1219200" y="1368425"/>
            <a:ext cx="1208088" cy="303213"/>
            <a:chOff x="501" y="1990"/>
            <a:chExt cx="761" cy="191"/>
          </a:xfrm>
        </p:grpSpPr>
        <p:sp>
          <p:nvSpPr>
            <p:cNvPr id="330779" name="Rectangle 27"/>
            <p:cNvSpPr>
              <a:spLocks noChangeArrowheads="1"/>
            </p:cNvSpPr>
            <p:nvPr/>
          </p:nvSpPr>
          <p:spPr bwMode="auto">
            <a:xfrm>
              <a:off x="501" y="2007"/>
              <a:ext cx="682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780" name="Rectangle 28"/>
            <p:cNvSpPr>
              <a:spLocks noChangeArrowheads="1"/>
            </p:cNvSpPr>
            <p:nvPr/>
          </p:nvSpPr>
          <p:spPr bwMode="auto">
            <a:xfrm>
              <a:off x="704" y="1990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t</a:t>
              </a:r>
            </a:p>
          </p:txBody>
        </p:sp>
        <p:sp>
          <p:nvSpPr>
            <p:cNvPr id="330781" name="Rectangle 29"/>
            <p:cNvSpPr>
              <a:spLocks noChangeArrowheads="1"/>
            </p:cNvSpPr>
            <p:nvPr/>
          </p:nvSpPr>
          <p:spPr bwMode="auto">
            <a:xfrm>
              <a:off x="518" y="1990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n</a:t>
              </a:r>
            </a:p>
          </p:txBody>
        </p:sp>
        <p:sp>
          <p:nvSpPr>
            <p:cNvPr id="330782" name="Rectangle 30"/>
            <p:cNvSpPr>
              <a:spLocks noChangeArrowheads="1"/>
            </p:cNvSpPr>
            <p:nvPr/>
          </p:nvSpPr>
          <p:spPr bwMode="auto">
            <a:xfrm>
              <a:off x="834" y="1991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  <p:sp>
          <p:nvSpPr>
            <p:cNvPr id="330783" name="Line 31"/>
            <p:cNvSpPr>
              <a:spLocks noChangeShapeType="1"/>
            </p:cNvSpPr>
            <p:nvPr/>
          </p:nvSpPr>
          <p:spPr bwMode="auto">
            <a:xfrm>
              <a:off x="688" y="2013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784" name="Line 32"/>
            <p:cNvSpPr>
              <a:spLocks noChangeShapeType="1"/>
            </p:cNvSpPr>
            <p:nvPr/>
          </p:nvSpPr>
          <p:spPr bwMode="auto">
            <a:xfrm>
              <a:off x="880" y="2010"/>
              <a:ext cx="0" cy="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0785" name="Text Box 33"/>
          <p:cNvSpPr txBox="1">
            <a:spLocks noChangeArrowheads="1"/>
          </p:cNvSpPr>
          <p:nvPr/>
        </p:nvSpPr>
        <p:spPr bwMode="auto">
          <a:xfrm>
            <a:off x="395288" y="996950"/>
            <a:ext cx="971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Comic Sans MS" pitchFamily="66" charset="0"/>
              </a:rPr>
              <a:t>segment</a:t>
            </a:r>
            <a:endParaRPr lang="en-US" sz="1600">
              <a:solidFill>
                <a:schemeClr val="accent2"/>
              </a:solidFill>
              <a:latin typeface="Comic Sans MS" pitchFamily="66" charset="0"/>
            </a:endParaRPr>
          </a:p>
        </p:txBody>
      </p:sp>
      <p:grpSp>
        <p:nvGrpSpPr>
          <p:cNvPr id="330786" name="Group 34"/>
          <p:cNvGrpSpPr>
            <a:grpSpLocks/>
          </p:cNvGrpSpPr>
          <p:nvPr/>
        </p:nvGrpSpPr>
        <p:grpSpPr bwMode="auto">
          <a:xfrm>
            <a:off x="1533525" y="1033463"/>
            <a:ext cx="301625" cy="292100"/>
            <a:chOff x="1962" y="2058"/>
            <a:chExt cx="190" cy="184"/>
          </a:xfrm>
        </p:grpSpPr>
        <p:sp>
          <p:nvSpPr>
            <p:cNvPr id="330787" name="Rectangle 35"/>
            <p:cNvSpPr>
              <a:spLocks noChangeArrowheads="1"/>
            </p:cNvSpPr>
            <p:nvPr/>
          </p:nvSpPr>
          <p:spPr bwMode="auto">
            <a:xfrm>
              <a:off x="1962" y="2075"/>
              <a:ext cx="177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788" name="Rectangle 36"/>
            <p:cNvSpPr>
              <a:spLocks noChangeArrowheads="1"/>
            </p:cNvSpPr>
            <p:nvPr/>
          </p:nvSpPr>
          <p:spPr bwMode="auto">
            <a:xfrm>
              <a:off x="1965" y="2058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t</a:t>
              </a:r>
            </a:p>
          </p:txBody>
        </p:sp>
      </p:grpSp>
      <p:sp>
        <p:nvSpPr>
          <p:cNvPr id="330789" name="Text Box 37"/>
          <p:cNvSpPr txBox="1">
            <a:spLocks noChangeArrowheads="1"/>
          </p:cNvSpPr>
          <p:nvPr/>
        </p:nvSpPr>
        <p:spPr bwMode="auto">
          <a:xfrm>
            <a:off x="195263" y="1336675"/>
            <a:ext cx="1076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Comic Sans MS" pitchFamily="66" charset="0"/>
              </a:rPr>
              <a:t>datagram</a:t>
            </a:r>
            <a:endParaRPr lang="en-US" sz="16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330790" name="Text Box 38"/>
          <p:cNvSpPr txBox="1">
            <a:spLocks noChangeArrowheads="1"/>
          </p:cNvSpPr>
          <p:nvPr/>
        </p:nvSpPr>
        <p:spPr bwMode="auto">
          <a:xfrm>
            <a:off x="1547813" y="4157663"/>
            <a:ext cx="1508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accent2"/>
                </a:solidFill>
                <a:latin typeface="Comic Sans MS" pitchFamily="66" charset="0"/>
              </a:rPr>
              <a:t>destination</a:t>
            </a:r>
          </a:p>
        </p:txBody>
      </p:sp>
      <p:graphicFrame>
        <p:nvGraphicFramePr>
          <p:cNvPr id="330791" name="Object 39"/>
          <p:cNvGraphicFramePr>
            <a:graphicFrameLocks noChangeAspect="1"/>
          </p:cNvGraphicFramePr>
          <p:nvPr/>
        </p:nvGraphicFramePr>
        <p:xfrm>
          <a:off x="3209925" y="5087938"/>
          <a:ext cx="646113" cy="533400"/>
        </p:xfrm>
        <a:graphic>
          <a:graphicData uri="http://schemas.openxmlformats.org/presentationml/2006/ole">
            <p:oleObj spid="_x0000_s330791" name="Clip" r:id="rId5" imgW="1305000" imgH="1085760" progId="">
              <p:embed/>
            </p:oleObj>
          </a:graphicData>
        </a:graphic>
      </p:graphicFrame>
      <p:sp>
        <p:nvSpPr>
          <p:cNvPr id="330792" name="Freeform 40"/>
          <p:cNvSpPr>
            <a:spLocks/>
          </p:cNvSpPr>
          <p:nvPr/>
        </p:nvSpPr>
        <p:spPr bwMode="auto">
          <a:xfrm>
            <a:off x="2979738" y="4540250"/>
            <a:ext cx="360362" cy="1577975"/>
          </a:xfrm>
          <a:custGeom>
            <a:avLst/>
            <a:gdLst/>
            <a:ahLst/>
            <a:cxnLst>
              <a:cxn ang="0">
                <a:pos x="254" y="466"/>
              </a:cxn>
              <a:cxn ang="0">
                <a:pos x="0" y="0"/>
              </a:cxn>
              <a:cxn ang="0">
                <a:pos x="0" y="1186"/>
              </a:cxn>
              <a:cxn ang="0">
                <a:pos x="267" y="652"/>
              </a:cxn>
              <a:cxn ang="0">
                <a:pos x="254" y="466"/>
              </a:cxn>
            </a:cxnLst>
            <a:rect l="0" t="0" r="r" b="b"/>
            <a:pathLst>
              <a:path w="267" h="1186">
                <a:moveTo>
                  <a:pt x="254" y="466"/>
                </a:moveTo>
                <a:lnTo>
                  <a:pt x="0" y="0"/>
                </a:lnTo>
                <a:lnTo>
                  <a:pt x="0" y="1186"/>
                </a:lnTo>
                <a:lnTo>
                  <a:pt x="267" y="652"/>
                </a:lnTo>
                <a:lnTo>
                  <a:pt x="254" y="466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0793" name="Rectangle 41"/>
          <p:cNvSpPr>
            <a:spLocks noChangeArrowheads="1"/>
          </p:cNvSpPr>
          <p:nvPr/>
        </p:nvSpPr>
        <p:spPr bwMode="auto">
          <a:xfrm>
            <a:off x="1755775" y="4546600"/>
            <a:ext cx="1296988" cy="15462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94" name="Rectangle 42"/>
          <p:cNvSpPr>
            <a:spLocks noChangeArrowheads="1"/>
          </p:cNvSpPr>
          <p:nvPr/>
        </p:nvSpPr>
        <p:spPr bwMode="auto">
          <a:xfrm>
            <a:off x="1708150" y="4618038"/>
            <a:ext cx="1273175" cy="1536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95" name="Line 43"/>
          <p:cNvSpPr>
            <a:spLocks noChangeShapeType="1"/>
          </p:cNvSpPr>
          <p:nvPr/>
        </p:nvSpPr>
        <p:spPr bwMode="auto">
          <a:xfrm>
            <a:off x="1708150" y="49355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96" name="Text Box 44"/>
          <p:cNvSpPr txBox="1">
            <a:spLocks noChangeArrowheads="1"/>
          </p:cNvSpPr>
          <p:nvPr/>
        </p:nvSpPr>
        <p:spPr bwMode="auto">
          <a:xfrm>
            <a:off x="1665288" y="4584700"/>
            <a:ext cx="13176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application</a:t>
            </a:r>
          </a:p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transport</a:t>
            </a:r>
          </a:p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network</a:t>
            </a:r>
          </a:p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link</a:t>
            </a:r>
          </a:p>
          <a:p>
            <a:pPr algn="ctr">
              <a:lnSpc>
                <a:spcPct val="110000"/>
              </a:lnSpc>
            </a:pPr>
            <a:r>
              <a:rPr lang="en-US" sz="1800">
                <a:latin typeface="Comic Sans MS" pitchFamily="66" charset="0"/>
              </a:rPr>
              <a:t>physical</a:t>
            </a:r>
          </a:p>
        </p:txBody>
      </p:sp>
      <p:sp>
        <p:nvSpPr>
          <p:cNvPr id="330797" name="Line 45"/>
          <p:cNvSpPr>
            <a:spLocks noChangeShapeType="1"/>
          </p:cNvSpPr>
          <p:nvPr/>
        </p:nvSpPr>
        <p:spPr bwMode="auto">
          <a:xfrm>
            <a:off x="1716088" y="525621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98" name="Line 46"/>
          <p:cNvSpPr>
            <a:spLocks noChangeShapeType="1"/>
          </p:cNvSpPr>
          <p:nvPr/>
        </p:nvSpPr>
        <p:spPr bwMode="auto">
          <a:xfrm>
            <a:off x="1720850" y="553720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0799" name="Line 47"/>
          <p:cNvSpPr>
            <a:spLocks noChangeShapeType="1"/>
          </p:cNvSpPr>
          <p:nvPr/>
        </p:nvSpPr>
        <p:spPr bwMode="auto">
          <a:xfrm>
            <a:off x="1720850" y="58134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0800" name="Group 48"/>
          <p:cNvGrpSpPr>
            <a:grpSpLocks/>
          </p:cNvGrpSpPr>
          <p:nvPr/>
        </p:nvGrpSpPr>
        <p:grpSpPr bwMode="auto">
          <a:xfrm>
            <a:off x="152400" y="5527675"/>
            <a:ext cx="1479550" cy="303213"/>
            <a:chOff x="332" y="2224"/>
            <a:chExt cx="932" cy="191"/>
          </a:xfrm>
        </p:grpSpPr>
        <p:sp>
          <p:nvSpPr>
            <p:cNvPr id="330801" name="Rectangle 49"/>
            <p:cNvSpPr>
              <a:spLocks noChangeArrowheads="1"/>
            </p:cNvSpPr>
            <p:nvPr/>
          </p:nvSpPr>
          <p:spPr bwMode="auto">
            <a:xfrm>
              <a:off x="345" y="2241"/>
              <a:ext cx="840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02" name="Rectangle 50"/>
            <p:cNvSpPr>
              <a:spLocks noChangeArrowheads="1"/>
            </p:cNvSpPr>
            <p:nvPr/>
          </p:nvSpPr>
          <p:spPr bwMode="auto">
            <a:xfrm>
              <a:off x="706" y="222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t</a:t>
              </a:r>
            </a:p>
          </p:txBody>
        </p:sp>
        <p:sp>
          <p:nvSpPr>
            <p:cNvPr id="330803" name="Rectangle 51"/>
            <p:cNvSpPr>
              <a:spLocks noChangeArrowheads="1"/>
            </p:cNvSpPr>
            <p:nvPr/>
          </p:nvSpPr>
          <p:spPr bwMode="auto">
            <a:xfrm>
              <a:off x="520" y="222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n</a:t>
              </a:r>
            </a:p>
          </p:txBody>
        </p:sp>
        <p:sp>
          <p:nvSpPr>
            <p:cNvPr id="330804" name="Rectangle 52"/>
            <p:cNvSpPr>
              <a:spLocks noChangeArrowheads="1"/>
            </p:cNvSpPr>
            <p:nvPr/>
          </p:nvSpPr>
          <p:spPr bwMode="auto">
            <a:xfrm>
              <a:off x="332" y="222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l</a:t>
              </a:r>
            </a:p>
          </p:txBody>
        </p:sp>
        <p:sp>
          <p:nvSpPr>
            <p:cNvPr id="330805" name="Rectangle 53"/>
            <p:cNvSpPr>
              <a:spLocks noChangeArrowheads="1"/>
            </p:cNvSpPr>
            <p:nvPr/>
          </p:nvSpPr>
          <p:spPr bwMode="auto">
            <a:xfrm>
              <a:off x="836" y="2225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  <p:sp>
          <p:nvSpPr>
            <p:cNvPr id="330806" name="Line 54"/>
            <p:cNvSpPr>
              <a:spLocks noChangeShapeType="1"/>
            </p:cNvSpPr>
            <p:nvPr/>
          </p:nvSpPr>
          <p:spPr bwMode="auto">
            <a:xfrm>
              <a:off x="510" y="2241"/>
              <a:ext cx="0" cy="1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807" name="Line 55"/>
            <p:cNvSpPr>
              <a:spLocks noChangeShapeType="1"/>
            </p:cNvSpPr>
            <p:nvPr/>
          </p:nvSpPr>
          <p:spPr bwMode="auto">
            <a:xfrm>
              <a:off x="690" y="2247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808" name="Line 56"/>
            <p:cNvSpPr>
              <a:spLocks noChangeShapeType="1"/>
            </p:cNvSpPr>
            <p:nvPr/>
          </p:nvSpPr>
          <p:spPr bwMode="auto">
            <a:xfrm>
              <a:off x="882" y="2244"/>
              <a:ext cx="0" cy="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0809" name="Group 57"/>
          <p:cNvGrpSpPr>
            <a:grpSpLocks/>
          </p:cNvGrpSpPr>
          <p:nvPr/>
        </p:nvGrpSpPr>
        <p:grpSpPr bwMode="auto">
          <a:xfrm>
            <a:off x="420688" y="5229225"/>
            <a:ext cx="1208087" cy="303213"/>
            <a:chOff x="501" y="1990"/>
            <a:chExt cx="761" cy="191"/>
          </a:xfrm>
        </p:grpSpPr>
        <p:sp>
          <p:nvSpPr>
            <p:cNvPr id="330810" name="Rectangle 58"/>
            <p:cNvSpPr>
              <a:spLocks noChangeArrowheads="1"/>
            </p:cNvSpPr>
            <p:nvPr/>
          </p:nvSpPr>
          <p:spPr bwMode="auto">
            <a:xfrm>
              <a:off x="501" y="2007"/>
              <a:ext cx="682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11" name="Rectangle 59"/>
            <p:cNvSpPr>
              <a:spLocks noChangeArrowheads="1"/>
            </p:cNvSpPr>
            <p:nvPr/>
          </p:nvSpPr>
          <p:spPr bwMode="auto">
            <a:xfrm>
              <a:off x="704" y="1990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t</a:t>
              </a:r>
            </a:p>
          </p:txBody>
        </p:sp>
        <p:sp>
          <p:nvSpPr>
            <p:cNvPr id="330812" name="Rectangle 60"/>
            <p:cNvSpPr>
              <a:spLocks noChangeArrowheads="1"/>
            </p:cNvSpPr>
            <p:nvPr/>
          </p:nvSpPr>
          <p:spPr bwMode="auto">
            <a:xfrm>
              <a:off x="518" y="1990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n</a:t>
              </a:r>
            </a:p>
          </p:txBody>
        </p:sp>
        <p:sp>
          <p:nvSpPr>
            <p:cNvPr id="330813" name="Rectangle 61"/>
            <p:cNvSpPr>
              <a:spLocks noChangeArrowheads="1"/>
            </p:cNvSpPr>
            <p:nvPr/>
          </p:nvSpPr>
          <p:spPr bwMode="auto">
            <a:xfrm>
              <a:off x="834" y="1991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  <p:sp>
          <p:nvSpPr>
            <p:cNvPr id="330814" name="Line 62"/>
            <p:cNvSpPr>
              <a:spLocks noChangeShapeType="1"/>
            </p:cNvSpPr>
            <p:nvPr/>
          </p:nvSpPr>
          <p:spPr bwMode="auto">
            <a:xfrm>
              <a:off x="688" y="2013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815" name="Line 63"/>
            <p:cNvSpPr>
              <a:spLocks noChangeShapeType="1"/>
            </p:cNvSpPr>
            <p:nvPr/>
          </p:nvSpPr>
          <p:spPr bwMode="auto">
            <a:xfrm>
              <a:off x="880" y="2010"/>
              <a:ext cx="0" cy="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0816" name="Group 64"/>
          <p:cNvGrpSpPr>
            <a:grpSpLocks/>
          </p:cNvGrpSpPr>
          <p:nvPr/>
        </p:nvGrpSpPr>
        <p:grpSpPr bwMode="auto">
          <a:xfrm>
            <a:off x="723900" y="4921250"/>
            <a:ext cx="890588" cy="303213"/>
            <a:chOff x="645" y="1734"/>
            <a:chExt cx="561" cy="191"/>
          </a:xfrm>
        </p:grpSpPr>
        <p:sp>
          <p:nvSpPr>
            <p:cNvPr id="330817" name="Rectangle 65"/>
            <p:cNvSpPr>
              <a:spLocks noChangeArrowheads="1"/>
            </p:cNvSpPr>
            <p:nvPr/>
          </p:nvSpPr>
          <p:spPr bwMode="auto">
            <a:xfrm>
              <a:off x="645" y="1751"/>
              <a:ext cx="482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18" name="Rectangle 66"/>
            <p:cNvSpPr>
              <a:spLocks noChangeArrowheads="1"/>
            </p:cNvSpPr>
            <p:nvPr/>
          </p:nvSpPr>
          <p:spPr bwMode="auto">
            <a:xfrm>
              <a:off x="648" y="173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t</a:t>
              </a:r>
            </a:p>
          </p:txBody>
        </p:sp>
        <p:sp>
          <p:nvSpPr>
            <p:cNvPr id="330819" name="Rectangle 67"/>
            <p:cNvSpPr>
              <a:spLocks noChangeArrowheads="1"/>
            </p:cNvSpPr>
            <p:nvPr/>
          </p:nvSpPr>
          <p:spPr bwMode="auto">
            <a:xfrm>
              <a:off x="778" y="1735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  <p:sp>
          <p:nvSpPr>
            <p:cNvPr id="330820" name="Line 68"/>
            <p:cNvSpPr>
              <a:spLocks noChangeShapeType="1"/>
            </p:cNvSpPr>
            <p:nvPr/>
          </p:nvSpPr>
          <p:spPr bwMode="auto">
            <a:xfrm>
              <a:off x="824" y="1754"/>
              <a:ext cx="0" cy="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0821" name="Group 69"/>
          <p:cNvGrpSpPr>
            <a:grpSpLocks/>
          </p:cNvGrpSpPr>
          <p:nvPr/>
        </p:nvGrpSpPr>
        <p:grpSpPr bwMode="auto">
          <a:xfrm>
            <a:off x="930275" y="4610100"/>
            <a:ext cx="679450" cy="301625"/>
            <a:chOff x="780" y="1553"/>
            <a:chExt cx="428" cy="190"/>
          </a:xfrm>
        </p:grpSpPr>
        <p:sp>
          <p:nvSpPr>
            <p:cNvPr id="330822" name="Rectangle 70"/>
            <p:cNvSpPr>
              <a:spLocks noChangeArrowheads="1"/>
            </p:cNvSpPr>
            <p:nvPr/>
          </p:nvSpPr>
          <p:spPr bwMode="auto">
            <a:xfrm>
              <a:off x="817" y="1569"/>
              <a:ext cx="312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23" name="Rectangle 71"/>
            <p:cNvSpPr>
              <a:spLocks noChangeArrowheads="1"/>
            </p:cNvSpPr>
            <p:nvPr/>
          </p:nvSpPr>
          <p:spPr bwMode="auto">
            <a:xfrm>
              <a:off x="780" y="1553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</p:grpSp>
      <p:grpSp>
        <p:nvGrpSpPr>
          <p:cNvPr id="330824" name="Group 72"/>
          <p:cNvGrpSpPr>
            <a:grpSpLocks/>
          </p:cNvGrpSpPr>
          <p:nvPr/>
        </p:nvGrpSpPr>
        <p:grpSpPr bwMode="auto">
          <a:xfrm>
            <a:off x="5654675" y="4164013"/>
            <a:ext cx="1387475" cy="1035050"/>
            <a:chOff x="3601" y="168"/>
            <a:chExt cx="874" cy="652"/>
          </a:xfrm>
        </p:grpSpPr>
        <p:sp>
          <p:nvSpPr>
            <p:cNvPr id="330825" name="Rectangle 73"/>
            <p:cNvSpPr>
              <a:spLocks noChangeArrowheads="1"/>
            </p:cNvSpPr>
            <p:nvPr/>
          </p:nvSpPr>
          <p:spPr bwMode="auto">
            <a:xfrm>
              <a:off x="3658" y="168"/>
              <a:ext cx="817" cy="59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26" name="Rectangle 74"/>
            <p:cNvSpPr>
              <a:spLocks noChangeArrowheads="1"/>
            </p:cNvSpPr>
            <p:nvPr/>
          </p:nvSpPr>
          <p:spPr bwMode="auto">
            <a:xfrm>
              <a:off x="3628" y="213"/>
              <a:ext cx="802" cy="59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27" name="Line 75"/>
            <p:cNvSpPr>
              <a:spLocks noChangeShapeType="1"/>
            </p:cNvSpPr>
            <p:nvPr/>
          </p:nvSpPr>
          <p:spPr bwMode="auto">
            <a:xfrm>
              <a:off x="3628" y="413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28" name="Text Box 76"/>
            <p:cNvSpPr txBox="1">
              <a:spLocks noChangeArrowheads="1"/>
            </p:cNvSpPr>
            <p:nvPr/>
          </p:nvSpPr>
          <p:spPr bwMode="auto">
            <a:xfrm>
              <a:off x="3601" y="192"/>
              <a:ext cx="830" cy="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00">
                  <a:latin typeface="Comic Sans MS" pitchFamily="66" charset="0"/>
                </a:rPr>
                <a:t>network</a:t>
              </a:r>
            </a:p>
            <a:p>
              <a:pPr algn="ctr">
                <a:lnSpc>
                  <a:spcPct val="110000"/>
                </a:lnSpc>
              </a:pPr>
              <a:r>
                <a:rPr lang="en-US" sz="1800">
                  <a:latin typeface="Comic Sans MS" pitchFamily="66" charset="0"/>
                </a:rPr>
                <a:t>link</a:t>
              </a:r>
            </a:p>
            <a:p>
              <a:pPr algn="ctr">
                <a:lnSpc>
                  <a:spcPct val="110000"/>
                </a:lnSpc>
              </a:pPr>
              <a:r>
                <a:rPr lang="en-US" sz="1800">
                  <a:latin typeface="Comic Sans MS" pitchFamily="66" charset="0"/>
                </a:rPr>
                <a:t>physical</a:t>
              </a:r>
            </a:p>
          </p:txBody>
        </p:sp>
        <p:sp>
          <p:nvSpPr>
            <p:cNvPr id="330829" name="Line 77"/>
            <p:cNvSpPr>
              <a:spLocks noChangeShapeType="1"/>
            </p:cNvSpPr>
            <p:nvPr/>
          </p:nvSpPr>
          <p:spPr bwMode="auto">
            <a:xfrm>
              <a:off x="3633" y="615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0830" name="Group 78"/>
          <p:cNvGrpSpPr>
            <a:grpSpLocks/>
          </p:cNvGrpSpPr>
          <p:nvPr/>
        </p:nvGrpSpPr>
        <p:grpSpPr bwMode="auto">
          <a:xfrm>
            <a:off x="5821363" y="2271713"/>
            <a:ext cx="1387475" cy="733425"/>
            <a:chOff x="4696" y="597"/>
            <a:chExt cx="874" cy="462"/>
          </a:xfrm>
        </p:grpSpPr>
        <p:sp>
          <p:nvSpPr>
            <p:cNvPr id="330831" name="Rectangle 79"/>
            <p:cNvSpPr>
              <a:spLocks noChangeArrowheads="1"/>
            </p:cNvSpPr>
            <p:nvPr/>
          </p:nvSpPr>
          <p:spPr bwMode="auto">
            <a:xfrm>
              <a:off x="4753" y="597"/>
              <a:ext cx="817" cy="41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32" name="Rectangle 80"/>
            <p:cNvSpPr>
              <a:spLocks noChangeArrowheads="1"/>
            </p:cNvSpPr>
            <p:nvPr/>
          </p:nvSpPr>
          <p:spPr bwMode="auto">
            <a:xfrm>
              <a:off x="4723" y="642"/>
              <a:ext cx="802" cy="41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33" name="Line 81"/>
            <p:cNvSpPr>
              <a:spLocks noChangeShapeType="1"/>
            </p:cNvSpPr>
            <p:nvPr/>
          </p:nvSpPr>
          <p:spPr bwMode="auto">
            <a:xfrm>
              <a:off x="4723" y="842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34" name="Text Box 82"/>
            <p:cNvSpPr txBox="1">
              <a:spLocks noChangeArrowheads="1"/>
            </p:cNvSpPr>
            <p:nvPr/>
          </p:nvSpPr>
          <p:spPr bwMode="auto">
            <a:xfrm>
              <a:off x="4696" y="621"/>
              <a:ext cx="830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00">
                  <a:latin typeface="Comic Sans MS" pitchFamily="66" charset="0"/>
                </a:rPr>
                <a:t>link</a:t>
              </a:r>
            </a:p>
            <a:p>
              <a:pPr algn="ctr">
                <a:lnSpc>
                  <a:spcPct val="110000"/>
                </a:lnSpc>
              </a:pPr>
              <a:r>
                <a:rPr lang="en-US" sz="1800">
                  <a:latin typeface="Comic Sans MS" pitchFamily="66" charset="0"/>
                </a:rPr>
                <a:t>physical</a:t>
              </a:r>
            </a:p>
          </p:txBody>
        </p:sp>
      </p:grpSp>
      <p:sp>
        <p:nvSpPr>
          <p:cNvPr id="330835" name="Freeform 83"/>
          <p:cNvSpPr>
            <a:spLocks/>
          </p:cNvSpPr>
          <p:nvPr/>
        </p:nvSpPr>
        <p:spPr bwMode="auto">
          <a:xfrm>
            <a:off x="6978650" y="4156075"/>
            <a:ext cx="655638" cy="1135063"/>
          </a:xfrm>
          <a:custGeom>
            <a:avLst/>
            <a:gdLst/>
            <a:ahLst/>
            <a:cxnLst>
              <a:cxn ang="0">
                <a:pos x="413" y="570"/>
              </a:cxn>
              <a:cxn ang="0">
                <a:pos x="9" y="0"/>
              </a:cxn>
              <a:cxn ang="0">
                <a:pos x="0" y="604"/>
              </a:cxn>
              <a:cxn ang="0">
                <a:pos x="397" y="715"/>
              </a:cxn>
              <a:cxn ang="0">
                <a:pos x="413" y="570"/>
              </a:cxn>
            </a:cxnLst>
            <a:rect l="0" t="0" r="r" b="b"/>
            <a:pathLst>
              <a:path w="413" h="715">
                <a:moveTo>
                  <a:pt x="413" y="570"/>
                </a:moveTo>
                <a:lnTo>
                  <a:pt x="9" y="0"/>
                </a:lnTo>
                <a:lnTo>
                  <a:pt x="0" y="604"/>
                </a:lnTo>
                <a:lnTo>
                  <a:pt x="397" y="715"/>
                </a:lnTo>
                <a:lnTo>
                  <a:pt x="413" y="57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30836" name="Group 84"/>
          <p:cNvGrpSpPr>
            <a:grpSpLocks/>
          </p:cNvGrpSpPr>
          <p:nvPr/>
        </p:nvGrpSpPr>
        <p:grpSpPr bwMode="auto">
          <a:xfrm>
            <a:off x="7581900" y="4983163"/>
            <a:ext cx="766763" cy="433387"/>
            <a:chOff x="3600" y="219"/>
            <a:chExt cx="360" cy="175"/>
          </a:xfrm>
        </p:grpSpPr>
        <p:sp>
          <p:nvSpPr>
            <p:cNvPr id="330837" name="Oval 8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38" name="Line 8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39" name="Line 8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40" name="Rectangle 8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30841" name="Oval 8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30842" name="Group 9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30843" name="Line 9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844" name="Line 9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845" name="Line 9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0846" name="Group 9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30847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848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849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30850" name="Freeform 98"/>
          <p:cNvSpPr>
            <a:spLocks/>
          </p:cNvSpPr>
          <p:nvPr/>
        </p:nvSpPr>
        <p:spPr bwMode="auto">
          <a:xfrm>
            <a:off x="1828800" y="533400"/>
            <a:ext cx="5264150" cy="5494338"/>
          </a:xfrm>
          <a:custGeom>
            <a:avLst/>
            <a:gdLst/>
            <a:ahLst/>
            <a:cxnLst>
              <a:cxn ang="0">
                <a:pos x="872" y="0"/>
              </a:cxn>
              <a:cxn ang="0">
                <a:pos x="878" y="1481"/>
              </a:cxn>
              <a:cxn ang="0">
                <a:pos x="2612" y="1481"/>
              </a:cxn>
              <a:cxn ang="0">
                <a:pos x="2612" y="1179"/>
              </a:cxn>
              <a:cxn ang="0">
                <a:pos x="3294" y="1179"/>
              </a:cxn>
              <a:cxn ang="0">
                <a:pos x="3316" y="3131"/>
              </a:cxn>
              <a:cxn ang="0">
                <a:pos x="3148" y="2986"/>
              </a:cxn>
              <a:cxn ang="0">
                <a:pos x="3143" y="2387"/>
              </a:cxn>
              <a:cxn ang="0">
                <a:pos x="2505" y="2387"/>
              </a:cxn>
              <a:cxn ang="0">
                <a:pos x="2505" y="3070"/>
              </a:cxn>
              <a:cxn ang="0">
                <a:pos x="1057" y="3461"/>
              </a:cxn>
              <a:cxn ang="0">
                <a:pos x="0" y="3461"/>
              </a:cxn>
              <a:cxn ang="0">
                <a:pos x="0" y="2505"/>
              </a:cxn>
            </a:cxnLst>
            <a:rect l="0" t="0" r="r" b="b"/>
            <a:pathLst>
              <a:path w="3316" h="3461">
                <a:moveTo>
                  <a:pt x="872" y="0"/>
                </a:moveTo>
                <a:lnTo>
                  <a:pt x="878" y="1481"/>
                </a:lnTo>
                <a:lnTo>
                  <a:pt x="2612" y="1481"/>
                </a:lnTo>
                <a:lnTo>
                  <a:pt x="2612" y="1179"/>
                </a:lnTo>
                <a:lnTo>
                  <a:pt x="3294" y="1179"/>
                </a:lnTo>
                <a:lnTo>
                  <a:pt x="3316" y="3131"/>
                </a:lnTo>
                <a:lnTo>
                  <a:pt x="3148" y="2986"/>
                </a:lnTo>
                <a:lnTo>
                  <a:pt x="3143" y="2387"/>
                </a:lnTo>
                <a:lnTo>
                  <a:pt x="2505" y="2387"/>
                </a:lnTo>
                <a:lnTo>
                  <a:pt x="2505" y="3070"/>
                </a:lnTo>
                <a:lnTo>
                  <a:pt x="1057" y="3461"/>
                </a:lnTo>
                <a:lnTo>
                  <a:pt x="0" y="3461"/>
                </a:lnTo>
                <a:lnTo>
                  <a:pt x="0" y="2505"/>
                </a:ln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0851" name="Group 99"/>
          <p:cNvGrpSpPr>
            <a:grpSpLocks/>
          </p:cNvGrpSpPr>
          <p:nvPr/>
        </p:nvGrpSpPr>
        <p:grpSpPr bwMode="auto">
          <a:xfrm>
            <a:off x="4238625" y="4546600"/>
            <a:ext cx="1479550" cy="303213"/>
            <a:chOff x="332" y="2224"/>
            <a:chExt cx="932" cy="191"/>
          </a:xfrm>
        </p:grpSpPr>
        <p:sp>
          <p:nvSpPr>
            <p:cNvPr id="330852" name="Rectangle 100"/>
            <p:cNvSpPr>
              <a:spLocks noChangeArrowheads="1"/>
            </p:cNvSpPr>
            <p:nvPr/>
          </p:nvSpPr>
          <p:spPr bwMode="auto">
            <a:xfrm>
              <a:off x="345" y="2241"/>
              <a:ext cx="840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53" name="Rectangle 101"/>
            <p:cNvSpPr>
              <a:spLocks noChangeArrowheads="1"/>
            </p:cNvSpPr>
            <p:nvPr/>
          </p:nvSpPr>
          <p:spPr bwMode="auto">
            <a:xfrm>
              <a:off x="706" y="222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t</a:t>
              </a:r>
            </a:p>
          </p:txBody>
        </p:sp>
        <p:sp>
          <p:nvSpPr>
            <p:cNvPr id="330854" name="Rectangle 102"/>
            <p:cNvSpPr>
              <a:spLocks noChangeArrowheads="1"/>
            </p:cNvSpPr>
            <p:nvPr/>
          </p:nvSpPr>
          <p:spPr bwMode="auto">
            <a:xfrm>
              <a:off x="520" y="222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n</a:t>
              </a:r>
            </a:p>
          </p:txBody>
        </p:sp>
        <p:sp>
          <p:nvSpPr>
            <p:cNvPr id="330855" name="Rectangle 103"/>
            <p:cNvSpPr>
              <a:spLocks noChangeArrowheads="1"/>
            </p:cNvSpPr>
            <p:nvPr/>
          </p:nvSpPr>
          <p:spPr bwMode="auto">
            <a:xfrm>
              <a:off x="332" y="222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l</a:t>
              </a:r>
            </a:p>
          </p:txBody>
        </p:sp>
        <p:sp>
          <p:nvSpPr>
            <p:cNvPr id="330856" name="Rectangle 104"/>
            <p:cNvSpPr>
              <a:spLocks noChangeArrowheads="1"/>
            </p:cNvSpPr>
            <p:nvPr/>
          </p:nvSpPr>
          <p:spPr bwMode="auto">
            <a:xfrm>
              <a:off x="836" y="2225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  <p:sp>
          <p:nvSpPr>
            <p:cNvPr id="330857" name="Line 105"/>
            <p:cNvSpPr>
              <a:spLocks noChangeShapeType="1"/>
            </p:cNvSpPr>
            <p:nvPr/>
          </p:nvSpPr>
          <p:spPr bwMode="auto">
            <a:xfrm>
              <a:off x="510" y="2241"/>
              <a:ext cx="0" cy="1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858" name="Line 106"/>
            <p:cNvSpPr>
              <a:spLocks noChangeShapeType="1"/>
            </p:cNvSpPr>
            <p:nvPr/>
          </p:nvSpPr>
          <p:spPr bwMode="auto">
            <a:xfrm>
              <a:off x="690" y="2247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859" name="Line 107"/>
            <p:cNvSpPr>
              <a:spLocks noChangeShapeType="1"/>
            </p:cNvSpPr>
            <p:nvPr/>
          </p:nvSpPr>
          <p:spPr bwMode="auto">
            <a:xfrm>
              <a:off x="882" y="2244"/>
              <a:ext cx="0" cy="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0860" name="Group 108"/>
          <p:cNvGrpSpPr>
            <a:grpSpLocks/>
          </p:cNvGrpSpPr>
          <p:nvPr/>
        </p:nvGrpSpPr>
        <p:grpSpPr bwMode="auto">
          <a:xfrm>
            <a:off x="4497388" y="4240213"/>
            <a:ext cx="1208087" cy="303212"/>
            <a:chOff x="501" y="1990"/>
            <a:chExt cx="761" cy="191"/>
          </a:xfrm>
        </p:grpSpPr>
        <p:sp>
          <p:nvSpPr>
            <p:cNvPr id="330861" name="Rectangle 109"/>
            <p:cNvSpPr>
              <a:spLocks noChangeArrowheads="1"/>
            </p:cNvSpPr>
            <p:nvPr/>
          </p:nvSpPr>
          <p:spPr bwMode="auto">
            <a:xfrm>
              <a:off x="501" y="2007"/>
              <a:ext cx="682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62" name="Rectangle 110"/>
            <p:cNvSpPr>
              <a:spLocks noChangeArrowheads="1"/>
            </p:cNvSpPr>
            <p:nvPr/>
          </p:nvSpPr>
          <p:spPr bwMode="auto">
            <a:xfrm>
              <a:off x="704" y="1990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t</a:t>
              </a:r>
            </a:p>
          </p:txBody>
        </p:sp>
        <p:sp>
          <p:nvSpPr>
            <p:cNvPr id="330863" name="Rectangle 111"/>
            <p:cNvSpPr>
              <a:spLocks noChangeArrowheads="1"/>
            </p:cNvSpPr>
            <p:nvPr/>
          </p:nvSpPr>
          <p:spPr bwMode="auto">
            <a:xfrm>
              <a:off x="518" y="1990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n</a:t>
              </a:r>
            </a:p>
          </p:txBody>
        </p:sp>
        <p:sp>
          <p:nvSpPr>
            <p:cNvPr id="330864" name="Rectangle 112"/>
            <p:cNvSpPr>
              <a:spLocks noChangeArrowheads="1"/>
            </p:cNvSpPr>
            <p:nvPr/>
          </p:nvSpPr>
          <p:spPr bwMode="auto">
            <a:xfrm>
              <a:off x="834" y="1991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  <p:sp>
          <p:nvSpPr>
            <p:cNvPr id="330865" name="Line 113"/>
            <p:cNvSpPr>
              <a:spLocks noChangeShapeType="1"/>
            </p:cNvSpPr>
            <p:nvPr/>
          </p:nvSpPr>
          <p:spPr bwMode="auto">
            <a:xfrm>
              <a:off x="688" y="2013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866" name="Line 114"/>
            <p:cNvSpPr>
              <a:spLocks noChangeShapeType="1"/>
            </p:cNvSpPr>
            <p:nvPr/>
          </p:nvSpPr>
          <p:spPr bwMode="auto">
            <a:xfrm>
              <a:off x="880" y="2010"/>
              <a:ext cx="0" cy="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0867" name="Group 115"/>
          <p:cNvGrpSpPr>
            <a:grpSpLocks/>
          </p:cNvGrpSpPr>
          <p:nvPr/>
        </p:nvGrpSpPr>
        <p:grpSpPr bwMode="auto">
          <a:xfrm>
            <a:off x="7269163" y="4606925"/>
            <a:ext cx="1208087" cy="303213"/>
            <a:chOff x="501" y="1990"/>
            <a:chExt cx="761" cy="191"/>
          </a:xfrm>
        </p:grpSpPr>
        <p:sp>
          <p:nvSpPr>
            <p:cNvPr id="330868" name="Rectangle 116"/>
            <p:cNvSpPr>
              <a:spLocks noChangeArrowheads="1"/>
            </p:cNvSpPr>
            <p:nvPr/>
          </p:nvSpPr>
          <p:spPr bwMode="auto">
            <a:xfrm>
              <a:off x="501" y="2007"/>
              <a:ext cx="682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69" name="Rectangle 117"/>
            <p:cNvSpPr>
              <a:spLocks noChangeArrowheads="1"/>
            </p:cNvSpPr>
            <p:nvPr/>
          </p:nvSpPr>
          <p:spPr bwMode="auto">
            <a:xfrm>
              <a:off x="704" y="1990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t</a:t>
              </a:r>
            </a:p>
          </p:txBody>
        </p:sp>
        <p:sp>
          <p:nvSpPr>
            <p:cNvPr id="330870" name="Rectangle 118"/>
            <p:cNvSpPr>
              <a:spLocks noChangeArrowheads="1"/>
            </p:cNvSpPr>
            <p:nvPr/>
          </p:nvSpPr>
          <p:spPr bwMode="auto">
            <a:xfrm>
              <a:off x="518" y="1990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n</a:t>
              </a:r>
            </a:p>
          </p:txBody>
        </p:sp>
        <p:sp>
          <p:nvSpPr>
            <p:cNvPr id="330871" name="Rectangle 119"/>
            <p:cNvSpPr>
              <a:spLocks noChangeArrowheads="1"/>
            </p:cNvSpPr>
            <p:nvPr/>
          </p:nvSpPr>
          <p:spPr bwMode="auto">
            <a:xfrm>
              <a:off x="834" y="1991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  <p:sp>
          <p:nvSpPr>
            <p:cNvPr id="330872" name="Line 120"/>
            <p:cNvSpPr>
              <a:spLocks noChangeShapeType="1"/>
            </p:cNvSpPr>
            <p:nvPr/>
          </p:nvSpPr>
          <p:spPr bwMode="auto">
            <a:xfrm>
              <a:off x="688" y="2013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873" name="Line 121"/>
            <p:cNvSpPr>
              <a:spLocks noChangeShapeType="1"/>
            </p:cNvSpPr>
            <p:nvPr/>
          </p:nvSpPr>
          <p:spPr bwMode="auto">
            <a:xfrm>
              <a:off x="880" y="2010"/>
              <a:ext cx="0" cy="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0874" name="Group 122"/>
          <p:cNvGrpSpPr>
            <a:grpSpLocks/>
          </p:cNvGrpSpPr>
          <p:nvPr/>
        </p:nvGrpSpPr>
        <p:grpSpPr bwMode="auto">
          <a:xfrm>
            <a:off x="938213" y="1665288"/>
            <a:ext cx="1479550" cy="303212"/>
            <a:chOff x="332" y="2224"/>
            <a:chExt cx="932" cy="191"/>
          </a:xfrm>
        </p:grpSpPr>
        <p:sp>
          <p:nvSpPr>
            <p:cNvPr id="330875" name="Rectangle 123"/>
            <p:cNvSpPr>
              <a:spLocks noChangeArrowheads="1"/>
            </p:cNvSpPr>
            <p:nvPr/>
          </p:nvSpPr>
          <p:spPr bwMode="auto">
            <a:xfrm>
              <a:off x="345" y="2241"/>
              <a:ext cx="840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76" name="Rectangle 124"/>
            <p:cNvSpPr>
              <a:spLocks noChangeArrowheads="1"/>
            </p:cNvSpPr>
            <p:nvPr/>
          </p:nvSpPr>
          <p:spPr bwMode="auto">
            <a:xfrm>
              <a:off x="706" y="222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t</a:t>
              </a:r>
            </a:p>
          </p:txBody>
        </p:sp>
        <p:sp>
          <p:nvSpPr>
            <p:cNvPr id="330877" name="Rectangle 125"/>
            <p:cNvSpPr>
              <a:spLocks noChangeArrowheads="1"/>
            </p:cNvSpPr>
            <p:nvPr/>
          </p:nvSpPr>
          <p:spPr bwMode="auto">
            <a:xfrm>
              <a:off x="520" y="222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n</a:t>
              </a:r>
            </a:p>
          </p:txBody>
        </p:sp>
        <p:sp>
          <p:nvSpPr>
            <p:cNvPr id="330878" name="Rectangle 126"/>
            <p:cNvSpPr>
              <a:spLocks noChangeArrowheads="1"/>
            </p:cNvSpPr>
            <p:nvPr/>
          </p:nvSpPr>
          <p:spPr bwMode="auto">
            <a:xfrm>
              <a:off x="332" y="2224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l</a:t>
              </a:r>
            </a:p>
          </p:txBody>
        </p:sp>
        <p:sp>
          <p:nvSpPr>
            <p:cNvPr id="330879" name="Rectangle 127"/>
            <p:cNvSpPr>
              <a:spLocks noChangeArrowheads="1"/>
            </p:cNvSpPr>
            <p:nvPr/>
          </p:nvSpPr>
          <p:spPr bwMode="auto">
            <a:xfrm>
              <a:off x="836" y="2225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  <p:sp>
          <p:nvSpPr>
            <p:cNvPr id="330880" name="Line 128"/>
            <p:cNvSpPr>
              <a:spLocks noChangeShapeType="1"/>
            </p:cNvSpPr>
            <p:nvPr/>
          </p:nvSpPr>
          <p:spPr bwMode="auto">
            <a:xfrm>
              <a:off x="510" y="2241"/>
              <a:ext cx="0" cy="1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881" name="Line 129"/>
            <p:cNvSpPr>
              <a:spLocks noChangeShapeType="1"/>
            </p:cNvSpPr>
            <p:nvPr/>
          </p:nvSpPr>
          <p:spPr bwMode="auto">
            <a:xfrm>
              <a:off x="690" y="2247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0882" name="Line 130"/>
            <p:cNvSpPr>
              <a:spLocks noChangeShapeType="1"/>
            </p:cNvSpPr>
            <p:nvPr/>
          </p:nvSpPr>
          <p:spPr bwMode="auto">
            <a:xfrm>
              <a:off x="882" y="2244"/>
              <a:ext cx="0" cy="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0883" name="Text Box 131"/>
          <p:cNvSpPr txBox="1">
            <a:spLocks noChangeArrowheads="1"/>
          </p:cNvSpPr>
          <p:nvPr/>
        </p:nvSpPr>
        <p:spPr bwMode="auto">
          <a:xfrm>
            <a:off x="7921625" y="5411788"/>
            <a:ext cx="879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latin typeface="Comic Sans MS" pitchFamily="66" charset="0"/>
              </a:rPr>
              <a:t>router</a:t>
            </a:r>
          </a:p>
        </p:txBody>
      </p:sp>
      <p:sp>
        <p:nvSpPr>
          <p:cNvPr id="330884" name="Text Box 132"/>
          <p:cNvSpPr txBox="1">
            <a:spLocks noChangeArrowheads="1"/>
          </p:cNvSpPr>
          <p:nvPr/>
        </p:nvSpPr>
        <p:spPr bwMode="auto">
          <a:xfrm>
            <a:off x="7935913" y="3098800"/>
            <a:ext cx="873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 b="1">
                <a:latin typeface="Comic Sans MS" pitchFamily="66" charset="0"/>
              </a:rPr>
              <a:t>switch</a:t>
            </a:r>
          </a:p>
        </p:txBody>
      </p:sp>
      <p:sp>
        <p:nvSpPr>
          <p:cNvPr id="330885" name="Rectangle 133"/>
          <p:cNvSpPr>
            <a:spLocks noGrp="1" noChangeArrowheads="1"/>
          </p:cNvSpPr>
          <p:nvPr>
            <p:ph type="title"/>
          </p:nvPr>
        </p:nvSpPr>
        <p:spPr>
          <a:xfrm>
            <a:off x="4995863" y="0"/>
            <a:ext cx="3805237" cy="1143000"/>
          </a:xfrm>
        </p:spPr>
        <p:txBody>
          <a:bodyPr/>
          <a:lstStyle/>
          <a:p>
            <a:r>
              <a:rPr lang="en-US"/>
              <a:t>Encapsulation</a:t>
            </a:r>
          </a:p>
        </p:txBody>
      </p:sp>
      <p:sp>
        <p:nvSpPr>
          <p:cNvPr id="330886" name="Text Box 134"/>
          <p:cNvSpPr txBox="1">
            <a:spLocks noChangeArrowheads="1"/>
          </p:cNvSpPr>
          <p:nvPr/>
        </p:nvSpPr>
        <p:spPr bwMode="auto">
          <a:xfrm>
            <a:off x="703263" y="692150"/>
            <a:ext cx="9731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Comic Sans MS" pitchFamily="66" charset="0"/>
              </a:rPr>
              <a:t>message</a:t>
            </a:r>
            <a:endParaRPr lang="en-US" sz="1600">
              <a:solidFill>
                <a:schemeClr val="accent2"/>
              </a:solidFill>
              <a:latin typeface="Comic Sans MS" pitchFamily="66" charset="0"/>
            </a:endParaRPr>
          </a:p>
        </p:txBody>
      </p:sp>
      <p:grpSp>
        <p:nvGrpSpPr>
          <p:cNvPr id="330887" name="Group 135"/>
          <p:cNvGrpSpPr>
            <a:grpSpLocks/>
          </p:cNvGrpSpPr>
          <p:nvPr/>
        </p:nvGrpSpPr>
        <p:grpSpPr bwMode="auto">
          <a:xfrm>
            <a:off x="1763713" y="719138"/>
            <a:ext cx="679450" cy="301625"/>
            <a:chOff x="780" y="1553"/>
            <a:chExt cx="428" cy="190"/>
          </a:xfrm>
        </p:grpSpPr>
        <p:sp>
          <p:nvSpPr>
            <p:cNvPr id="330888" name="Rectangle 136"/>
            <p:cNvSpPr>
              <a:spLocks noChangeArrowheads="1"/>
            </p:cNvSpPr>
            <p:nvPr/>
          </p:nvSpPr>
          <p:spPr bwMode="auto">
            <a:xfrm>
              <a:off x="817" y="1569"/>
              <a:ext cx="312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89" name="Rectangle 137"/>
            <p:cNvSpPr>
              <a:spLocks noChangeArrowheads="1"/>
            </p:cNvSpPr>
            <p:nvPr/>
          </p:nvSpPr>
          <p:spPr bwMode="auto">
            <a:xfrm>
              <a:off x="780" y="1553"/>
              <a:ext cx="428" cy="19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M</a:t>
              </a:r>
              <a:endParaRPr lang="en-US" sz="1400"/>
            </a:p>
          </p:txBody>
        </p:sp>
      </p:grpSp>
      <p:grpSp>
        <p:nvGrpSpPr>
          <p:cNvPr id="330890" name="Group 138"/>
          <p:cNvGrpSpPr>
            <a:grpSpLocks/>
          </p:cNvGrpSpPr>
          <p:nvPr/>
        </p:nvGrpSpPr>
        <p:grpSpPr bwMode="auto">
          <a:xfrm>
            <a:off x="1528763" y="1039813"/>
            <a:ext cx="903287" cy="301625"/>
            <a:chOff x="1851" y="2046"/>
            <a:chExt cx="569" cy="190"/>
          </a:xfrm>
        </p:grpSpPr>
        <p:grpSp>
          <p:nvGrpSpPr>
            <p:cNvPr id="330891" name="Group 139"/>
            <p:cNvGrpSpPr>
              <a:grpSpLocks/>
            </p:cNvGrpSpPr>
            <p:nvPr/>
          </p:nvGrpSpPr>
          <p:grpSpPr bwMode="auto">
            <a:xfrm>
              <a:off x="1851" y="2047"/>
              <a:ext cx="190" cy="184"/>
              <a:chOff x="1962" y="2058"/>
              <a:chExt cx="190" cy="184"/>
            </a:xfrm>
          </p:grpSpPr>
          <p:sp>
            <p:nvSpPr>
              <p:cNvPr id="330892" name="Rectangle 140"/>
              <p:cNvSpPr>
                <a:spLocks noChangeArrowheads="1"/>
              </p:cNvSpPr>
              <p:nvPr/>
            </p:nvSpPr>
            <p:spPr bwMode="auto">
              <a:xfrm>
                <a:off x="1962" y="2075"/>
                <a:ext cx="177" cy="16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893" name="Rectangle 141"/>
              <p:cNvSpPr>
                <a:spLocks noChangeArrowheads="1"/>
              </p:cNvSpPr>
              <p:nvPr/>
            </p:nvSpPr>
            <p:spPr bwMode="auto">
              <a:xfrm>
                <a:off x="1965" y="2058"/>
                <a:ext cx="187" cy="184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400">
                    <a:latin typeface="Comic Sans MS" pitchFamily="66" charset="0"/>
                  </a:rPr>
                  <a:t>H</a:t>
                </a:r>
                <a:r>
                  <a:rPr lang="en-US" sz="1800" baseline="-25000">
                    <a:latin typeface="Comic Sans MS" pitchFamily="66" charset="0"/>
                  </a:rPr>
                  <a:t>t</a:t>
                </a:r>
              </a:p>
            </p:txBody>
          </p:sp>
        </p:grpSp>
        <p:grpSp>
          <p:nvGrpSpPr>
            <p:cNvPr id="330894" name="Group 142"/>
            <p:cNvGrpSpPr>
              <a:grpSpLocks/>
            </p:cNvGrpSpPr>
            <p:nvPr/>
          </p:nvGrpSpPr>
          <p:grpSpPr bwMode="auto">
            <a:xfrm>
              <a:off x="1992" y="2046"/>
              <a:ext cx="428" cy="190"/>
              <a:chOff x="780" y="1553"/>
              <a:chExt cx="428" cy="190"/>
            </a:xfrm>
          </p:grpSpPr>
          <p:sp>
            <p:nvSpPr>
              <p:cNvPr id="330895" name="Rectangle 143"/>
              <p:cNvSpPr>
                <a:spLocks noChangeArrowheads="1"/>
              </p:cNvSpPr>
              <p:nvPr/>
            </p:nvSpPr>
            <p:spPr bwMode="auto">
              <a:xfrm>
                <a:off x="817" y="1569"/>
                <a:ext cx="312" cy="16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896" name="Rectangle 144"/>
              <p:cNvSpPr>
                <a:spLocks noChangeArrowheads="1"/>
              </p:cNvSpPr>
              <p:nvPr/>
            </p:nvSpPr>
            <p:spPr bwMode="auto">
              <a:xfrm>
                <a:off x="780" y="1553"/>
                <a:ext cx="428" cy="190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400">
                    <a:latin typeface="Comic Sans MS" pitchFamily="66" charset="0"/>
                  </a:rPr>
                  <a:t>M</a:t>
                </a:r>
                <a:endParaRPr lang="en-US" sz="1400"/>
              </a:p>
            </p:txBody>
          </p:sp>
        </p:grpSp>
      </p:grpSp>
      <p:grpSp>
        <p:nvGrpSpPr>
          <p:cNvPr id="330897" name="Group 145"/>
          <p:cNvGrpSpPr>
            <a:grpSpLocks/>
          </p:cNvGrpSpPr>
          <p:nvPr/>
        </p:nvGrpSpPr>
        <p:grpSpPr bwMode="auto">
          <a:xfrm>
            <a:off x="1235075" y="1363663"/>
            <a:ext cx="301625" cy="292100"/>
            <a:chOff x="1962" y="2058"/>
            <a:chExt cx="190" cy="184"/>
          </a:xfrm>
        </p:grpSpPr>
        <p:sp>
          <p:nvSpPr>
            <p:cNvPr id="330898" name="Rectangle 146"/>
            <p:cNvSpPr>
              <a:spLocks noChangeArrowheads="1"/>
            </p:cNvSpPr>
            <p:nvPr/>
          </p:nvSpPr>
          <p:spPr bwMode="auto">
            <a:xfrm>
              <a:off x="1962" y="2075"/>
              <a:ext cx="177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99" name="Rectangle 147"/>
            <p:cNvSpPr>
              <a:spLocks noChangeArrowheads="1"/>
            </p:cNvSpPr>
            <p:nvPr/>
          </p:nvSpPr>
          <p:spPr bwMode="auto">
            <a:xfrm>
              <a:off x="1965" y="2058"/>
              <a:ext cx="187" cy="18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>
                  <a:latin typeface="Comic Sans MS" pitchFamily="66" charset="0"/>
                </a:rPr>
                <a:t>H</a:t>
              </a:r>
              <a:r>
                <a:rPr lang="en-US" sz="1800" baseline="-25000">
                  <a:latin typeface="Comic Sans MS" pitchFamily="66" charset="0"/>
                </a:rPr>
                <a:t>n</a:t>
              </a:r>
            </a:p>
          </p:txBody>
        </p:sp>
      </p:grpSp>
      <p:sp>
        <p:nvSpPr>
          <p:cNvPr id="330900" name="Text Box 148"/>
          <p:cNvSpPr txBox="1">
            <a:spLocks noChangeArrowheads="1"/>
          </p:cNvSpPr>
          <p:nvPr/>
        </p:nvSpPr>
        <p:spPr bwMode="auto">
          <a:xfrm>
            <a:off x="157163" y="1643063"/>
            <a:ext cx="758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Comic Sans MS" pitchFamily="66" charset="0"/>
              </a:rPr>
              <a:t>frame</a:t>
            </a:r>
            <a:endParaRPr lang="en-US" sz="160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37 L -4.72222E-6 0.045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08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330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0926 L -3.05556E-6 0.0479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308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2222E-6 L -3.05556E-6 0.0421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307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3.05556E-6 0.13889 L 0.40295 0.13889 L 0.40295 0.09885 L 0.57152 0.10093 L 0.57152 0.57709 L 0.66371 0.50857 L 0.66371 0.42848 " pathEditMode="relative" rAng="0" ptsTypes="AAAAAAAA">
                                      <p:cBhvr>
                                        <p:cTn id="61" dur="3000" fill="hold"/>
                                        <p:tgtEl>
                                          <p:spTgt spid="3308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" y="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0046 L 0.00156 -0.0481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308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85" grpId="0"/>
      <p:bldP spid="330785" grpId="1"/>
      <p:bldP spid="330789" grpId="0"/>
      <p:bldP spid="330789" grpId="1"/>
      <p:bldP spid="330886" grpId="0"/>
      <p:bldP spid="330900" grpId="0"/>
      <p:bldP spid="33090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A0019840-CAED-4C7C-81D4-5E83CB9701CF}" type="slidenum">
              <a:rPr lang="en-US"/>
              <a:pPr/>
              <a:t>21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2740" name="Picture 4" descr="fig02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5813" y="304800"/>
            <a:ext cx="5878512" cy="6294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1F56C5B5-5B58-48B6-A79E-F21C22FA8D77}" type="slidenum">
              <a:rPr lang="en-US"/>
              <a:pPr/>
              <a:t>22</a:t>
            </a:fld>
            <a:endParaRPr lang="en-US"/>
          </a:p>
        </p:txBody>
      </p:sp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3764" name="Picture 4" descr="fig03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3438" y="690563"/>
            <a:ext cx="6115050" cy="6167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68EBD058-3FFF-488E-A4DF-DDB2B7DB0BD7}" type="slidenum">
              <a:rPr lang="en-US"/>
              <a:pPr/>
              <a:t>23</a:t>
            </a:fld>
            <a:endParaRPr lang="en-US"/>
          </a:p>
        </p:txBody>
      </p:sp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4788" name="Picture 4" descr="fig04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113" y="552450"/>
            <a:ext cx="6356350" cy="6305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72089E56-81A4-4688-ABC3-BCCF35FB480C}" type="slidenum">
              <a:rPr lang="en-US"/>
              <a:pPr/>
              <a:t>24</a:t>
            </a:fld>
            <a:endParaRPr lang="en-US"/>
          </a:p>
        </p:txBody>
      </p:sp>
      <p:sp>
        <p:nvSpPr>
          <p:cNvPr id="375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5812" name="Picture 4" descr="fig05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5100" y="323850"/>
            <a:ext cx="7118350" cy="6534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ABDB8221-7FD7-4A6C-ADEC-A489A99BE0A7}" type="slidenum">
              <a:rPr lang="en-US"/>
              <a:pPr/>
              <a:t>25</a:t>
            </a:fld>
            <a:endParaRPr lang="en-US"/>
          </a:p>
        </p:txBody>
      </p:sp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Layering &amp; protocol stacks: (the protocol hour </a:t>
            </a:r>
            <a:r>
              <a:rPr lang="en-US" sz="3600" dirty="0" smtClean="0"/>
              <a:t>glass – thin waste)</a:t>
            </a:r>
            <a:endParaRPr lang="en-US" sz="3600" dirty="0"/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en-US"/>
          </a:p>
          <a:p>
            <a:pPr>
              <a:buFontTx/>
              <a:buChar char="-"/>
            </a:pPr>
            <a:endParaRPr lang="en-US"/>
          </a:p>
          <a:p>
            <a:pPr>
              <a:buFontTx/>
              <a:buChar char="-"/>
            </a:pPr>
            <a:endParaRPr lang="en-US"/>
          </a:p>
          <a:p>
            <a:endParaRPr lang="en-US"/>
          </a:p>
        </p:txBody>
      </p:sp>
      <p:graphicFrame>
        <p:nvGraphicFramePr>
          <p:cNvPr id="364548" name="Object 4"/>
          <p:cNvGraphicFramePr>
            <a:graphicFrameLocks noChangeAspect="1"/>
          </p:cNvGraphicFramePr>
          <p:nvPr/>
        </p:nvGraphicFramePr>
        <p:xfrm>
          <a:off x="990600" y="2895600"/>
          <a:ext cx="4267200" cy="2222500"/>
        </p:xfrm>
        <a:graphic>
          <a:graphicData uri="http://schemas.openxmlformats.org/presentationml/2006/ole">
            <p:oleObj spid="_x0000_s364548" name="Picture" r:id="rId4" imgW="3219480" imgH="1676520" progId="Word.Picture.8">
              <p:embed/>
            </p:oleObj>
          </a:graphicData>
        </a:graphic>
      </p:graphicFrame>
      <p:graphicFrame>
        <p:nvGraphicFramePr>
          <p:cNvPr id="364549" name="Object 5"/>
          <p:cNvGraphicFramePr>
            <a:graphicFrameLocks noChangeAspect="1"/>
          </p:cNvGraphicFramePr>
          <p:nvPr/>
        </p:nvGraphicFramePr>
        <p:xfrm>
          <a:off x="5791200" y="2590800"/>
          <a:ext cx="2346325" cy="2895600"/>
        </p:xfrm>
        <a:graphic>
          <a:graphicData uri="http://schemas.openxmlformats.org/presentationml/2006/ole">
            <p:oleObj spid="_x0000_s364549" name="Picture" r:id="rId5" imgW="2114640" imgH="2610000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3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49D77922-2437-4CEC-ABF4-888A16B5ABE9}" type="slidenum">
              <a:rPr lang="en-US"/>
              <a:pPr/>
              <a:t>26</a:t>
            </a:fld>
            <a:endParaRPr lang="en-US"/>
          </a:p>
        </p:txBody>
      </p:sp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Network Core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4191000" cy="4648200"/>
          </a:xfrm>
        </p:spPr>
        <p:txBody>
          <a:bodyPr/>
          <a:lstStyle/>
          <a:p>
            <a:r>
              <a:rPr lang="en-US" sz="2400"/>
              <a:t>mesh of interconnected routers</a:t>
            </a:r>
          </a:p>
          <a:p>
            <a:r>
              <a:rPr lang="en-US" sz="2400" i="1" u="sng">
                <a:solidFill>
                  <a:srgbClr val="FF0000"/>
                </a:solidFill>
              </a:rPr>
              <a:t>the</a:t>
            </a:r>
            <a:r>
              <a:rPr lang="en-US" sz="2400">
                <a:solidFill>
                  <a:srgbClr val="FF0000"/>
                </a:solidFill>
              </a:rPr>
              <a:t> fundamental question:</a:t>
            </a:r>
            <a:r>
              <a:rPr lang="en-US" sz="2400"/>
              <a:t> how is data transferred through net?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circuit switching:</a:t>
            </a:r>
            <a:r>
              <a:rPr lang="en-US"/>
              <a:t> dedicated circuit per call: telephone net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packet-switching:</a:t>
            </a:r>
            <a:r>
              <a:rPr lang="en-US"/>
              <a:t> data sent thru net in discrete “chunks”</a:t>
            </a:r>
            <a:endParaRPr lang="en-US" sz="2000"/>
          </a:p>
        </p:txBody>
      </p:sp>
      <p:graphicFrame>
        <p:nvGraphicFramePr>
          <p:cNvPr id="334852" name="Rectangle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34852" name="Clip" r:id="rId4" imgW="0" imgH="0" progId="">
              <p:embed/>
            </p:oleObj>
          </a:graphicData>
        </a:graphic>
      </p:graphicFrame>
      <p:graphicFrame>
        <p:nvGraphicFramePr>
          <p:cNvPr id="334853" name="Rectangle 5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34853" name="Clip" r:id="rId5" imgW="0" imgH="0" progId="">
              <p:embed/>
            </p:oleObj>
          </a:graphicData>
        </a:graphic>
      </p:graphicFrame>
      <p:sp>
        <p:nvSpPr>
          <p:cNvPr id="334854" name="Freeform 6"/>
          <p:cNvSpPr>
            <a:spLocks/>
          </p:cNvSpPr>
          <p:nvPr/>
        </p:nvSpPr>
        <p:spPr bwMode="auto">
          <a:xfrm>
            <a:off x="6710363" y="3457575"/>
            <a:ext cx="1314450" cy="674688"/>
          </a:xfrm>
          <a:custGeom>
            <a:avLst/>
            <a:gdLst/>
            <a:ahLst/>
            <a:cxnLst>
              <a:cxn ang="0">
                <a:pos x="382" y="30"/>
              </a:cxn>
              <a:cxn ang="0">
                <a:pos x="370" y="30"/>
              </a:cxn>
              <a:cxn ang="0">
                <a:pos x="126" y="32"/>
              </a:cxn>
              <a:cxn ang="0">
                <a:pos x="6" y="126"/>
              </a:cxn>
              <a:cxn ang="0">
                <a:pos x="92" y="274"/>
              </a:cxn>
              <a:cxn ang="0">
                <a:pos x="292" y="384"/>
              </a:cxn>
              <a:cxn ang="0">
                <a:pos x="540" y="416"/>
              </a:cxn>
              <a:cxn ang="0">
                <a:pos x="698" y="330"/>
              </a:cxn>
              <a:cxn ang="0">
                <a:pos x="776" y="170"/>
              </a:cxn>
              <a:cxn ang="0">
                <a:pos x="792" y="22"/>
              </a:cxn>
              <a:cxn ang="0">
                <a:pos x="560" y="38"/>
              </a:cxn>
              <a:cxn ang="0">
                <a:pos x="382" y="30"/>
              </a:cxn>
            </a:cxnLst>
            <a:rect l="0" t="0" r="r" b="b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855" name="Freeform 7"/>
          <p:cNvSpPr>
            <a:spLocks/>
          </p:cNvSpPr>
          <p:nvPr/>
        </p:nvSpPr>
        <p:spPr bwMode="auto">
          <a:xfrm>
            <a:off x="6729413" y="1931988"/>
            <a:ext cx="1730375" cy="1044575"/>
          </a:xfrm>
          <a:custGeom>
            <a:avLst/>
            <a:gdLst/>
            <a:ahLst/>
            <a:cxnLst>
              <a:cxn ang="0">
                <a:pos x="424" y="10"/>
              </a:cxn>
              <a:cxn ang="0">
                <a:pos x="288" y="70"/>
              </a:cxn>
              <a:cxn ang="0">
                <a:pos x="96" y="100"/>
              </a:cxn>
              <a:cxn ang="0">
                <a:pos x="14" y="336"/>
              </a:cxn>
              <a:cxn ang="0">
                <a:pos x="180" y="444"/>
              </a:cxn>
              <a:cxn ang="0">
                <a:pos x="346" y="426"/>
              </a:cxn>
              <a:cxn ang="0">
                <a:pos x="584" y="444"/>
              </a:cxn>
              <a:cxn ang="0">
                <a:pos x="698" y="434"/>
              </a:cxn>
              <a:cxn ang="0">
                <a:pos x="752" y="372"/>
              </a:cxn>
              <a:cxn ang="0">
                <a:pos x="750" y="158"/>
              </a:cxn>
              <a:cxn ang="0">
                <a:pos x="662" y="34"/>
              </a:cxn>
              <a:cxn ang="0">
                <a:pos x="424" y="10"/>
              </a:cxn>
            </a:cxnLst>
            <a:rect l="0" t="0" r="r" b="b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856" name="Freeform 8"/>
          <p:cNvSpPr>
            <a:spLocks/>
          </p:cNvSpPr>
          <p:nvPr/>
        </p:nvSpPr>
        <p:spPr bwMode="auto">
          <a:xfrm>
            <a:off x="4989513" y="1639888"/>
            <a:ext cx="1644650" cy="1071562"/>
          </a:xfrm>
          <a:custGeom>
            <a:avLst/>
            <a:gdLst/>
            <a:ahLst/>
            <a:cxnLst>
              <a:cxn ang="0">
                <a:pos x="648" y="11"/>
              </a:cxn>
              <a:cxn ang="0">
                <a:pos x="390" y="53"/>
              </a:cxn>
              <a:cxn ang="0">
                <a:pos x="206" y="129"/>
              </a:cxn>
              <a:cxn ang="0">
                <a:pos x="152" y="229"/>
              </a:cxn>
              <a:cxn ang="0">
                <a:pos x="22" y="297"/>
              </a:cxn>
              <a:cxn ang="0">
                <a:pos x="18" y="459"/>
              </a:cxn>
              <a:cxn ang="0">
                <a:pos x="132" y="489"/>
              </a:cxn>
              <a:cxn ang="0">
                <a:pos x="458" y="489"/>
              </a:cxn>
              <a:cxn ang="0">
                <a:pos x="598" y="555"/>
              </a:cxn>
              <a:cxn ang="0">
                <a:pos x="752" y="657"/>
              </a:cxn>
              <a:cxn ang="0">
                <a:pos x="870" y="661"/>
              </a:cxn>
              <a:cxn ang="0">
                <a:pos x="952" y="603"/>
              </a:cxn>
              <a:cxn ang="0">
                <a:pos x="992" y="445"/>
              </a:cxn>
              <a:cxn ang="0">
                <a:pos x="1018" y="291"/>
              </a:cxn>
              <a:cxn ang="0">
                <a:pos x="1022" y="107"/>
              </a:cxn>
              <a:cxn ang="0">
                <a:pos x="934" y="17"/>
              </a:cxn>
              <a:cxn ang="0">
                <a:pos x="776" y="3"/>
              </a:cxn>
              <a:cxn ang="0">
                <a:pos x="648" y="11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34857" name="Group 9"/>
          <p:cNvGrpSpPr>
            <a:grpSpLocks/>
          </p:cNvGrpSpPr>
          <p:nvPr/>
        </p:nvGrpSpPr>
        <p:grpSpPr bwMode="auto">
          <a:xfrm>
            <a:off x="5076825" y="2974975"/>
            <a:ext cx="1458913" cy="933450"/>
            <a:chOff x="2889" y="1631"/>
            <a:chExt cx="980" cy="743"/>
          </a:xfrm>
        </p:grpSpPr>
        <p:sp>
          <p:nvSpPr>
            <p:cNvPr id="334858" name="Rectangle 10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859" name="AutoShape 11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>
                <a:solidFill>
                  <a:srgbClr val="00CCFF"/>
                </a:solidFill>
              </a:endParaRPr>
            </a:p>
          </p:txBody>
        </p:sp>
      </p:grpSp>
      <p:grpSp>
        <p:nvGrpSpPr>
          <p:cNvPr id="334860" name="Group 12"/>
          <p:cNvGrpSpPr>
            <a:grpSpLocks/>
          </p:cNvGrpSpPr>
          <p:nvPr/>
        </p:nvGrpSpPr>
        <p:grpSpPr bwMode="auto">
          <a:xfrm>
            <a:off x="5778500" y="1831975"/>
            <a:ext cx="336550" cy="531813"/>
            <a:chOff x="3796" y="1043"/>
            <a:chExt cx="865" cy="1237"/>
          </a:xfrm>
        </p:grpSpPr>
        <p:sp>
          <p:nvSpPr>
            <p:cNvPr id="334861" name="Line 13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62" name="Line 14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63" name="Line 15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64" name="Line 16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65" name="Line 17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66" name="Line 18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67" name="Line 19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68" name="Line 20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69" name="Line 21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70" name="Line 22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71" name="Line 23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72" name="Line 24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73" name="Line 25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74" name="Line 26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4875" name="Line 27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334876" name="Group 28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334877" name="Line 29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4878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4879" name="Line 31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4880" name="Line 32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334881" name="Group 33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334882" name="Line 34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4883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4884" name="Line 36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4885" name="Line 37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334886" name="Group 38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334887" name="Line 39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4888" name="Line 40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4889" name="Line 41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4890" name="Line 42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334891" name="Line 43"/>
          <p:cNvSpPr>
            <a:spLocks noChangeShapeType="1"/>
          </p:cNvSpPr>
          <p:nvPr/>
        </p:nvSpPr>
        <p:spPr bwMode="auto">
          <a:xfrm flipH="1">
            <a:off x="5095875" y="2220913"/>
            <a:ext cx="936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892" name="Line 44"/>
          <p:cNvSpPr>
            <a:spLocks noChangeShapeType="1"/>
          </p:cNvSpPr>
          <p:nvPr/>
        </p:nvSpPr>
        <p:spPr bwMode="auto">
          <a:xfrm flipH="1">
            <a:off x="5062538" y="2190750"/>
            <a:ext cx="152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334893" name="Picture 45" descr="imgyjavg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41938" y="1878013"/>
            <a:ext cx="368300" cy="266700"/>
          </a:xfrm>
          <a:prstGeom prst="rect">
            <a:avLst/>
          </a:prstGeom>
          <a:noFill/>
        </p:spPr>
      </p:pic>
      <p:sp>
        <p:nvSpPr>
          <p:cNvPr id="334894" name="Oval 46"/>
          <p:cNvSpPr>
            <a:spLocks noChangeArrowheads="1"/>
          </p:cNvSpPr>
          <p:nvPr/>
        </p:nvSpPr>
        <p:spPr bwMode="auto">
          <a:xfrm>
            <a:off x="6835775" y="3652838"/>
            <a:ext cx="358775" cy="9525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895" name="Line 47"/>
          <p:cNvSpPr>
            <a:spLocks noChangeShapeType="1"/>
          </p:cNvSpPr>
          <p:nvPr/>
        </p:nvSpPr>
        <p:spPr bwMode="auto">
          <a:xfrm>
            <a:off x="6835775" y="3644900"/>
            <a:ext cx="0" cy="5873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896" name="Line 48"/>
          <p:cNvSpPr>
            <a:spLocks noChangeShapeType="1"/>
          </p:cNvSpPr>
          <p:nvPr/>
        </p:nvSpPr>
        <p:spPr bwMode="auto">
          <a:xfrm>
            <a:off x="7194550" y="3644900"/>
            <a:ext cx="0" cy="5873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897" name="Rectangle 49"/>
          <p:cNvSpPr>
            <a:spLocks noChangeArrowheads="1"/>
          </p:cNvSpPr>
          <p:nvPr/>
        </p:nvSpPr>
        <p:spPr bwMode="auto">
          <a:xfrm>
            <a:off x="6835775" y="3644900"/>
            <a:ext cx="355600" cy="58738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4898" name="Oval 50"/>
          <p:cNvSpPr>
            <a:spLocks noChangeArrowheads="1"/>
          </p:cNvSpPr>
          <p:nvPr/>
        </p:nvSpPr>
        <p:spPr bwMode="auto">
          <a:xfrm>
            <a:off x="6832600" y="3576638"/>
            <a:ext cx="358775" cy="11112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4899" name="Group 51"/>
          <p:cNvGrpSpPr>
            <a:grpSpLocks/>
          </p:cNvGrpSpPr>
          <p:nvPr/>
        </p:nvGrpSpPr>
        <p:grpSpPr bwMode="auto">
          <a:xfrm>
            <a:off x="6918325" y="3600450"/>
            <a:ext cx="179388" cy="65088"/>
            <a:chOff x="2848" y="848"/>
            <a:chExt cx="140" cy="98"/>
          </a:xfrm>
        </p:grpSpPr>
        <p:sp>
          <p:nvSpPr>
            <p:cNvPr id="334900" name="Line 5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01" name="Line 5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02" name="Line 5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4903" name="Group 55"/>
          <p:cNvGrpSpPr>
            <a:grpSpLocks/>
          </p:cNvGrpSpPr>
          <p:nvPr/>
        </p:nvGrpSpPr>
        <p:grpSpPr bwMode="auto">
          <a:xfrm flipV="1">
            <a:off x="6918325" y="3600450"/>
            <a:ext cx="179388" cy="65088"/>
            <a:chOff x="2848" y="848"/>
            <a:chExt cx="140" cy="98"/>
          </a:xfrm>
        </p:grpSpPr>
        <p:sp>
          <p:nvSpPr>
            <p:cNvPr id="334904" name="Line 5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05" name="Line 5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06" name="Line 5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4907" name="Oval 59"/>
          <p:cNvSpPr>
            <a:spLocks noChangeArrowheads="1"/>
          </p:cNvSpPr>
          <p:nvPr/>
        </p:nvSpPr>
        <p:spPr bwMode="auto">
          <a:xfrm>
            <a:off x="6086475" y="249872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08" name="Line 60"/>
          <p:cNvSpPr>
            <a:spLocks noChangeShapeType="1"/>
          </p:cNvSpPr>
          <p:nvPr/>
        </p:nvSpPr>
        <p:spPr bwMode="auto">
          <a:xfrm>
            <a:off x="6086475" y="24907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09" name="Line 61"/>
          <p:cNvSpPr>
            <a:spLocks noChangeShapeType="1"/>
          </p:cNvSpPr>
          <p:nvPr/>
        </p:nvSpPr>
        <p:spPr bwMode="auto">
          <a:xfrm>
            <a:off x="6432550" y="2490788"/>
            <a:ext cx="0" cy="53975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10" name="Rectangle 62"/>
          <p:cNvSpPr>
            <a:spLocks noChangeArrowheads="1"/>
          </p:cNvSpPr>
          <p:nvPr/>
        </p:nvSpPr>
        <p:spPr bwMode="auto">
          <a:xfrm>
            <a:off x="6086475" y="249078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4911" name="Oval 63"/>
          <p:cNvSpPr>
            <a:spLocks noChangeArrowheads="1"/>
          </p:cNvSpPr>
          <p:nvPr/>
        </p:nvSpPr>
        <p:spPr bwMode="auto">
          <a:xfrm>
            <a:off x="6083300" y="242728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4912" name="Group 64"/>
          <p:cNvGrpSpPr>
            <a:grpSpLocks/>
          </p:cNvGrpSpPr>
          <p:nvPr/>
        </p:nvGrpSpPr>
        <p:grpSpPr bwMode="auto">
          <a:xfrm>
            <a:off x="6167438" y="2449513"/>
            <a:ext cx="171450" cy="60325"/>
            <a:chOff x="2848" y="848"/>
            <a:chExt cx="140" cy="98"/>
          </a:xfrm>
        </p:grpSpPr>
        <p:sp>
          <p:nvSpPr>
            <p:cNvPr id="334913" name="Line 6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14" name="Line 6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15" name="Line 6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4916" name="Group 68"/>
          <p:cNvGrpSpPr>
            <a:grpSpLocks/>
          </p:cNvGrpSpPr>
          <p:nvPr/>
        </p:nvGrpSpPr>
        <p:grpSpPr bwMode="auto">
          <a:xfrm flipV="1">
            <a:off x="6167438" y="2449513"/>
            <a:ext cx="171450" cy="58737"/>
            <a:chOff x="2848" y="848"/>
            <a:chExt cx="140" cy="98"/>
          </a:xfrm>
        </p:grpSpPr>
        <p:sp>
          <p:nvSpPr>
            <p:cNvPr id="334917" name="Line 6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18" name="Line 7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19" name="Line 7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4920" name="Oval 72"/>
          <p:cNvSpPr>
            <a:spLocks noChangeArrowheads="1"/>
          </p:cNvSpPr>
          <p:nvPr/>
        </p:nvSpPr>
        <p:spPr bwMode="auto">
          <a:xfrm>
            <a:off x="5780088" y="364807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21" name="Line 73"/>
          <p:cNvSpPr>
            <a:spLocks noChangeShapeType="1"/>
          </p:cNvSpPr>
          <p:nvPr/>
        </p:nvSpPr>
        <p:spPr bwMode="auto">
          <a:xfrm>
            <a:off x="5780088" y="364013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22" name="Line 74"/>
          <p:cNvSpPr>
            <a:spLocks noChangeShapeType="1"/>
          </p:cNvSpPr>
          <p:nvPr/>
        </p:nvSpPr>
        <p:spPr bwMode="auto">
          <a:xfrm>
            <a:off x="6126163" y="364013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23" name="Rectangle 75"/>
          <p:cNvSpPr>
            <a:spLocks noChangeArrowheads="1"/>
          </p:cNvSpPr>
          <p:nvPr/>
        </p:nvSpPr>
        <p:spPr bwMode="auto">
          <a:xfrm>
            <a:off x="5780088" y="364013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4924" name="Oval 76"/>
          <p:cNvSpPr>
            <a:spLocks noChangeArrowheads="1"/>
          </p:cNvSpPr>
          <p:nvPr/>
        </p:nvSpPr>
        <p:spPr bwMode="auto">
          <a:xfrm>
            <a:off x="5776913" y="357663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4925" name="Group 77"/>
          <p:cNvGrpSpPr>
            <a:grpSpLocks/>
          </p:cNvGrpSpPr>
          <p:nvPr/>
        </p:nvGrpSpPr>
        <p:grpSpPr bwMode="auto">
          <a:xfrm>
            <a:off x="5861050" y="3598863"/>
            <a:ext cx="171450" cy="60325"/>
            <a:chOff x="2848" y="848"/>
            <a:chExt cx="140" cy="98"/>
          </a:xfrm>
        </p:grpSpPr>
        <p:sp>
          <p:nvSpPr>
            <p:cNvPr id="334926" name="Line 7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27" name="Line 7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28" name="Line 8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4929" name="Group 81"/>
          <p:cNvGrpSpPr>
            <a:grpSpLocks/>
          </p:cNvGrpSpPr>
          <p:nvPr/>
        </p:nvGrpSpPr>
        <p:grpSpPr bwMode="auto">
          <a:xfrm flipV="1">
            <a:off x="5861050" y="3598863"/>
            <a:ext cx="171450" cy="58737"/>
            <a:chOff x="2848" y="848"/>
            <a:chExt cx="140" cy="98"/>
          </a:xfrm>
        </p:grpSpPr>
        <p:sp>
          <p:nvSpPr>
            <p:cNvPr id="334930" name="Line 8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31" name="Line 8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32" name="Line 8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4933" name="Line 85"/>
          <p:cNvSpPr>
            <a:spLocks noChangeShapeType="1"/>
          </p:cNvSpPr>
          <p:nvPr/>
        </p:nvSpPr>
        <p:spPr bwMode="auto">
          <a:xfrm>
            <a:off x="7102475" y="3743325"/>
            <a:ext cx="163513" cy="120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934" name="Line 86"/>
          <p:cNvSpPr>
            <a:spLocks noChangeShapeType="1"/>
          </p:cNvSpPr>
          <p:nvPr/>
        </p:nvSpPr>
        <p:spPr bwMode="auto">
          <a:xfrm>
            <a:off x="7199313" y="3663950"/>
            <a:ext cx="2794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935" name="Line 87"/>
          <p:cNvSpPr>
            <a:spLocks noChangeShapeType="1"/>
          </p:cNvSpPr>
          <p:nvPr/>
        </p:nvSpPr>
        <p:spPr bwMode="auto">
          <a:xfrm flipV="1">
            <a:off x="7435850" y="3749675"/>
            <a:ext cx="134938" cy="1047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936" name="Line 88"/>
          <p:cNvSpPr>
            <a:spLocks noChangeShapeType="1"/>
          </p:cNvSpPr>
          <p:nvPr/>
        </p:nvSpPr>
        <p:spPr bwMode="auto">
          <a:xfrm>
            <a:off x="6134100" y="3670300"/>
            <a:ext cx="70167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34937" name="Group 89"/>
          <p:cNvGrpSpPr>
            <a:grpSpLocks/>
          </p:cNvGrpSpPr>
          <p:nvPr/>
        </p:nvGrpSpPr>
        <p:grpSpPr bwMode="auto">
          <a:xfrm>
            <a:off x="5426075" y="3509963"/>
            <a:ext cx="220663" cy="307975"/>
            <a:chOff x="2556" y="2689"/>
            <a:chExt cx="183" cy="255"/>
          </a:xfrm>
        </p:grpSpPr>
        <p:pic>
          <p:nvPicPr>
            <p:cNvPr id="334938" name="Picture 90" descr="31u_bnrz[1]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09" y="2770"/>
              <a:ext cx="121" cy="174"/>
            </a:xfrm>
            <a:prstGeom prst="rect">
              <a:avLst/>
            </a:prstGeom>
            <a:noFill/>
          </p:spPr>
        </p:pic>
        <p:sp>
          <p:nvSpPr>
            <p:cNvPr id="334939" name="Freeform 91"/>
            <p:cNvSpPr>
              <a:spLocks/>
            </p:cNvSpPr>
            <p:nvPr/>
          </p:nvSpPr>
          <p:spPr bwMode="auto">
            <a:xfrm>
              <a:off x="2605" y="2702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0" name="Freeform 92"/>
            <p:cNvSpPr>
              <a:spLocks/>
            </p:cNvSpPr>
            <p:nvPr/>
          </p:nvSpPr>
          <p:spPr bwMode="auto">
            <a:xfrm>
              <a:off x="2661" y="2701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1" name="Freeform 93"/>
            <p:cNvSpPr>
              <a:spLocks/>
            </p:cNvSpPr>
            <p:nvPr/>
          </p:nvSpPr>
          <p:spPr bwMode="auto">
            <a:xfrm>
              <a:off x="2584" y="2694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2" name="Freeform 94"/>
            <p:cNvSpPr>
              <a:spLocks/>
            </p:cNvSpPr>
            <p:nvPr/>
          </p:nvSpPr>
          <p:spPr bwMode="auto">
            <a:xfrm>
              <a:off x="2660" y="2692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3" name="Freeform 95"/>
            <p:cNvSpPr>
              <a:spLocks/>
            </p:cNvSpPr>
            <p:nvPr/>
          </p:nvSpPr>
          <p:spPr bwMode="auto">
            <a:xfrm>
              <a:off x="2564" y="2712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4" name="Freeform 96"/>
            <p:cNvSpPr>
              <a:spLocks/>
            </p:cNvSpPr>
            <p:nvPr/>
          </p:nvSpPr>
          <p:spPr bwMode="auto">
            <a:xfrm>
              <a:off x="2698" y="2689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5" name="Freeform 97"/>
            <p:cNvSpPr>
              <a:spLocks/>
            </p:cNvSpPr>
            <p:nvPr/>
          </p:nvSpPr>
          <p:spPr bwMode="auto">
            <a:xfrm>
              <a:off x="2653" y="2750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6" name="Freeform 98"/>
            <p:cNvSpPr>
              <a:spLocks/>
            </p:cNvSpPr>
            <p:nvPr/>
          </p:nvSpPr>
          <p:spPr bwMode="auto">
            <a:xfrm>
              <a:off x="2647" y="2733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7" name="Freeform 99"/>
            <p:cNvSpPr>
              <a:spLocks/>
            </p:cNvSpPr>
            <p:nvPr/>
          </p:nvSpPr>
          <p:spPr bwMode="auto">
            <a:xfrm>
              <a:off x="2641" y="2722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8" name="Freeform 100"/>
            <p:cNvSpPr>
              <a:spLocks/>
            </p:cNvSpPr>
            <p:nvPr/>
          </p:nvSpPr>
          <p:spPr bwMode="auto">
            <a:xfrm>
              <a:off x="2636" y="2714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49" name="Freeform 101"/>
            <p:cNvSpPr>
              <a:spLocks/>
            </p:cNvSpPr>
            <p:nvPr/>
          </p:nvSpPr>
          <p:spPr bwMode="auto">
            <a:xfrm>
              <a:off x="2596" y="2704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50" name="Freeform 102"/>
            <p:cNvSpPr>
              <a:spLocks/>
            </p:cNvSpPr>
            <p:nvPr/>
          </p:nvSpPr>
          <p:spPr bwMode="auto">
            <a:xfrm>
              <a:off x="2652" y="2704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51" name="Freeform 103"/>
            <p:cNvSpPr>
              <a:spLocks/>
            </p:cNvSpPr>
            <p:nvPr/>
          </p:nvSpPr>
          <p:spPr bwMode="auto">
            <a:xfrm>
              <a:off x="2575" y="2697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52" name="Freeform 104"/>
            <p:cNvSpPr>
              <a:spLocks/>
            </p:cNvSpPr>
            <p:nvPr/>
          </p:nvSpPr>
          <p:spPr bwMode="auto">
            <a:xfrm>
              <a:off x="2650" y="2695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53" name="Freeform 105"/>
            <p:cNvSpPr>
              <a:spLocks/>
            </p:cNvSpPr>
            <p:nvPr/>
          </p:nvSpPr>
          <p:spPr bwMode="auto">
            <a:xfrm>
              <a:off x="2556" y="2718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954" name="Freeform 106"/>
            <p:cNvSpPr>
              <a:spLocks/>
            </p:cNvSpPr>
            <p:nvPr/>
          </p:nvSpPr>
          <p:spPr bwMode="auto">
            <a:xfrm>
              <a:off x="2689" y="2692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4955" name="Line 107"/>
          <p:cNvSpPr>
            <a:spLocks noChangeShapeType="1"/>
          </p:cNvSpPr>
          <p:nvPr/>
        </p:nvSpPr>
        <p:spPr bwMode="auto">
          <a:xfrm>
            <a:off x="6429375" y="2517775"/>
            <a:ext cx="509588" cy="31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956" name="Line 108"/>
          <p:cNvSpPr>
            <a:spLocks noChangeShapeType="1"/>
          </p:cNvSpPr>
          <p:nvPr/>
        </p:nvSpPr>
        <p:spPr bwMode="auto">
          <a:xfrm>
            <a:off x="5995988" y="2346325"/>
            <a:ext cx="152400" cy="825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957" name="Freeform 109"/>
          <p:cNvSpPr>
            <a:spLocks/>
          </p:cNvSpPr>
          <p:nvPr/>
        </p:nvSpPr>
        <p:spPr bwMode="auto">
          <a:xfrm>
            <a:off x="5314950" y="4352925"/>
            <a:ext cx="2979738" cy="1455738"/>
          </a:xfrm>
          <a:custGeom>
            <a:avLst/>
            <a:gdLst/>
            <a:ahLst/>
            <a:cxnLst>
              <a:cxn ang="0">
                <a:pos x="889" y="23"/>
              </a:cxn>
              <a:cxn ang="0">
                <a:pos x="692" y="109"/>
              </a:cxn>
              <a:cxn ang="0">
                <a:pos x="415" y="91"/>
              </a:cxn>
              <a:cxn ang="0">
                <a:pos x="112" y="170"/>
              </a:cxn>
              <a:cxn ang="0">
                <a:pos x="50" y="353"/>
              </a:cxn>
              <a:cxn ang="0">
                <a:pos x="14" y="528"/>
              </a:cxn>
              <a:cxn ang="0">
                <a:pos x="139" y="650"/>
              </a:cxn>
              <a:cxn ang="0">
                <a:pos x="505" y="781"/>
              </a:cxn>
              <a:cxn ang="0">
                <a:pos x="933" y="886"/>
              </a:cxn>
              <a:cxn ang="0">
                <a:pos x="1370" y="901"/>
              </a:cxn>
              <a:cxn ang="0">
                <a:pos x="1676" y="793"/>
              </a:cxn>
              <a:cxn ang="0">
                <a:pos x="1860" y="624"/>
              </a:cxn>
              <a:cxn ang="0">
                <a:pos x="1776" y="219"/>
              </a:cxn>
              <a:cxn ang="0">
                <a:pos x="1503" y="100"/>
              </a:cxn>
              <a:cxn ang="0">
                <a:pos x="1200" y="13"/>
              </a:cxn>
              <a:cxn ang="0">
                <a:pos x="889" y="23"/>
              </a:cxn>
            </a:cxnLst>
            <a:rect l="0" t="0" r="r" b="b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4958" name="Line 110"/>
          <p:cNvSpPr>
            <a:spLocks noChangeShapeType="1"/>
          </p:cNvSpPr>
          <p:nvPr/>
        </p:nvSpPr>
        <p:spPr bwMode="auto">
          <a:xfrm rot="-5400000">
            <a:off x="7551737" y="5089526"/>
            <a:ext cx="523875" cy="139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4959" name="Group 111"/>
          <p:cNvGrpSpPr>
            <a:grpSpLocks/>
          </p:cNvGrpSpPr>
          <p:nvPr/>
        </p:nvGrpSpPr>
        <p:grpSpPr bwMode="auto">
          <a:xfrm>
            <a:off x="7464425" y="5226050"/>
            <a:ext cx="198438" cy="365125"/>
            <a:chOff x="4702" y="3292"/>
            <a:chExt cx="125" cy="230"/>
          </a:xfrm>
        </p:grpSpPr>
        <p:sp>
          <p:nvSpPr>
            <p:cNvPr id="334960" name="AutoShape 112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61" name="Rectangle 113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62" name="Rectangle 114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63" name="AutoShape 115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64" name="Line 116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65" name="Line 117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66" name="Rectangle 118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67" name="Rectangle 119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4968" name="Line 120"/>
          <p:cNvSpPr>
            <a:spLocks noChangeShapeType="1"/>
          </p:cNvSpPr>
          <p:nvPr/>
        </p:nvSpPr>
        <p:spPr bwMode="auto">
          <a:xfrm rot="5400000" flipV="1">
            <a:off x="7697788" y="5370513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69" name="Line 121"/>
          <p:cNvSpPr>
            <a:spLocks noChangeShapeType="1"/>
          </p:cNvSpPr>
          <p:nvPr/>
        </p:nvSpPr>
        <p:spPr bwMode="auto">
          <a:xfrm rot="-5400000">
            <a:off x="7883525" y="5046663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70" name="Oval 122"/>
          <p:cNvSpPr>
            <a:spLocks noChangeArrowheads="1"/>
          </p:cNvSpPr>
          <p:nvPr/>
        </p:nvSpPr>
        <p:spPr bwMode="auto">
          <a:xfrm>
            <a:off x="7467600" y="4860925"/>
            <a:ext cx="496888" cy="13017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71" name="Line 123"/>
          <p:cNvSpPr>
            <a:spLocks noChangeShapeType="1"/>
          </p:cNvSpPr>
          <p:nvPr/>
        </p:nvSpPr>
        <p:spPr bwMode="auto">
          <a:xfrm>
            <a:off x="7467600" y="4849813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72" name="Line 124"/>
          <p:cNvSpPr>
            <a:spLocks noChangeShapeType="1"/>
          </p:cNvSpPr>
          <p:nvPr/>
        </p:nvSpPr>
        <p:spPr bwMode="auto">
          <a:xfrm>
            <a:off x="7964488" y="4849813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73" name="Rectangle 125"/>
          <p:cNvSpPr>
            <a:spLocks noChangeArrowheads="1"/>
          </p:cNvSpPr>
          <p:nvPr/>
        </p:nvSpPr>
        <p:spPr bwMode="auto">
          <a:xfrm>
            <a:off x="7467600" y="4849813"/>
            <a:ext cx="492125" cy="793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4974" name="Oval 126"/>
          <p:cNvSpPr>
            <a:spLocks noChangeArrowheads="1"/>
          </p:cNvSpPr>
          <p:nvPr/>
        </p:nvSpPr>
        <p:spPr bwMode="auto">
          <a:xfrm>
            <a:off x="7462838" y="4756150"/>
            <a:ext cx="496887" cy="15240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4975" name="Group 127"/>
          <p:cNvGrpSpPr>
            <a:grpSpLocks/>
          </p:cNvGrpSpPr>
          <p:nvPr/>
        </p:nvGrpSpPr>
        <p:grpSpPr bwMode="auto">
          <a:xfrm>
            <a:off x="7581900" y="4789488"/>
            <a:ext cx="247650" cy="88900"/>
            <a:chOff x="2848" y="848"/>
            <a:chExt cx="140" cy="98"/>
          </a:xfrm>
        </p:grpSpPr>
        <p:sp>
          <p:nvSpPr>
            <p:cNvPr id="334976" name="Line 12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77" name="Line 12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78" name="Line 13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4979" name="Group 131"/>
          <p:cNvGrpSpPr>
            <a:grpSpLocks/>
          </p:cNvGrpSpPr>
          <p:nvPr/>
        </p:nvGrpSpPr>
        <p:grpSpPr bwMode="auto">
          <a:xfrm flipV="1">
            <a:off x="7581900" y="4787900"/>
            <a:ext cx="247650" cy="88900"/>
            <a:chOff x="2848" y="848"/>
            <a:chExt cx="140" cy="98"/>
          </a:xfrm>
        </p:grpSpPr>
        <p:sp>
          <p:nvSpPr>
            <p:cNvPr id="334980" name="Line 13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81" name="Line 13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82" name="Line 13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4983" name="Oval 135"/>
          <p:cNvSpPr>
            <a:spLocks noChangeArrowheads="1"/>
          </p:cNvSpPr>
          <p:nvPr/>
        </p:nvSpPr>
        <p:spPr bwMode="auto">
          <a:xfrm>
            <a:off x="6657975" y="4584700"/>
            <a:ext cx="490538" cy="13017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84" name="Line 136"/>
          <p:cNvSpPr>
            <a:spLocks noChangeShapeType="1"/>
          </p:cNvSpPr>
          <p:nvPr/>
        </p:nvSpPr>
        <p:spPr bwMode="auto">
          <a:xfrm>
            <a:off x="7148513" y="4573588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85" name="Rectangle 137"/>
          <p:cNvSpPr>
            <a:spLocks noChangeArrowheads="1"/>
          </p:cNvSpPr>
          <p:nvPr/>
        </p:nvSpPr>
        <p:spPr bwMode="auto">
          <a:xfrm>
            <a:off x="6651625" y="4573588"/>
            <a:ext cx="492125" cy="793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4986" name="Oval 138"/>
          <p:cNvSpPr>
            <a:spLocks noChangeArrowheads="1"/>
          </p:cNvSpPr>
          <p:nvPr/>
        </p:nvSpPr>
        <p:spPr bwMode="auto">
          <a:xfrm>
            <a:off x="6646863" y="4479925"/>
            <a:ext cx="496887" cy="15240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4987" name="Group 139"/>
          <p:cNvGrpSpPr>
            <a:grpSpLocks/>
          </p:cNvGrpSpPr>
          <p:nvPr/>
        </p:nvGrpSpPr>
        <p:grpSpPr bwMode="auto">
          <a:xfrm>
            <a:off x="6765925" y="4513263"/>
            <a:ext cx="247650" cy="88900"/>
            <a:chOff x="2848" y="848"/>
            <a:chExt cx="140" cy="98"/>
          </a:xfrm>
        </p:grpSpPr>
        <p:sp>
          <p:nvSpPr>
            <p:cNvPr id="334988" name="Line 14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89" name="Line 14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90" name="Line 14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4991" name="Group 143"/>
          <p:cNvGrpSpPr>
            <a:grpSpLocks/>
          </p:cNvGrpSpPr>
          <p:nvPr/>
        </p:nvGrpSpPr>
        <p:grpSpPr bwMode="auto">
          <a:xfrm flipV="1">
            <a:off x="6765925" y="4511675"/>
            <a:ext cx="247650" cy="88900"/>
            <a:chOff x="2848" y="848"/>
            <a:chExt cx="140" cy="98"/>
          </a:xfrm>
        </p:grpSpPr>
        <p:sp>
          <p:nvSpPr>
            <p:cNvPr id="334992" name="Line 14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93" name="Line 14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994" name="Line 14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4995" name="Oval 147"/>
          <p:cNvSpPr>
            <a:spLocks noChangeArrowheads="1"/>
          </p:cNvSpPr>
          <p:nvPr/>
        </p:nvSpPr>
        <p:spPr bwMode="auto">
          <a:xfrm>
            <a:off x="5986463" y="4889500"/>
            <a:ext cx="496887" cy="13017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96" name="Line 148"/>
          <p:cNvSpPr>
            <a:spLocks noChangeShapeType="1"/>
          </p:cNvSpPr>
          <p:nvPr/>
        </p:nvSpPr>
        <p:spPr bwMode="auto">
          <a:xfrm>
            <a:off x="5986463" y="4878388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97" name="Line 149"/>
          <p:cNvSpPr>
            <a:spLocks noChangeShapeType="1"/>
          </p:cNvSpPr>
          <p:nvPr/>
        </p:nvSpPr>
        <p:spPr bwMode="auto">
          <a:xfrm>
            <a:off x="6483350" y="4878388"/>
            <a:ext cx="0" cy="80962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4998" name="Rectangle 150"/>
          <p:cNvSpPr>
            <a:spLocks noChangeArrowheads="1"/>
          </p:cNvSpPr>
          <p:nvPr/>
        </p:nvSpPr>
        <p:spPr bwMode="auto">
          <a:xfrm>
            <a:off x="5986463" y="4878388"/>
            <a:ext cx="492125" cy="793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4999" name="Oval 151"/>
          <p:cNvSpPr>
            <a:spLocks noChangeArrowheads="1"/>
          </p:cNvSpPr>
          <p:nvPr/>
        </p:nvSpPr>
        <p:spPr bwMode="auto">
          <a:xfrm>
            <a:off x="5981700" y="4784725"/>
            <a:ext cx="496888" cy="15240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5000" name="Group 152"/>
          <p:cNvGrpSpPr>
            <a:grpSpLocks/>
          </p:cNvGrpSpPr>
          <p:nvPr/>
        </p:nvGrpSpPr>
        <p:grpSpPr bwMode="auto">
          <a:xfrm>
            <a:off x="6100763" y="4818063"/>
            <a:ext cx="247650" cy="88900"/>
            <a:chOff x="2848" y="848"/>
            <a:chExt cx="140" cy="98"/>
          </a:xfrm>
        </p:grpSpPr>
        <p:sp>
          <p:nvSpPr>
            <p:cNvPr id="335001" name="Line 15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02" name="Line 15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03" name="Line 15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5004" name="Group 156"/>
          <p:cNvGrpSpPr>
            <a:grpSpLocks/>
          </p:cNvGrpSpPr>
          <p:nvPr/>
        </p:nvGrpSpPr>
        <p:grpSpPr bwMode="auto">
          <a:xfrm flipV="1">
            <a:off x="6100763" y="4816475"/>
            <a:ext cx="247650" cy="88900"/>
            <a:chOff x="2848" y="848"/>
            <a:chExt cx="140" cy="98"/>
          </a:xfrm>
        </p:grpSpPr>
        <p:sp>
          <p:nvSpPr>
            <p:cNvPr id="335005" name="Line 15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06" name="Line 15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07" name="Line 15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5008" name="Line 160"/>
          <p:cNvSpPr>
            <a:spLocks noChangeShapeType="1"/>
          </p:cNvSpPr>
          <p:nvPr/>
        </p:nvSpPr>
        <p:spPr bwMode="auto">
          <a:xfrm>
            <a:off x="7096125" y="4691063"/>
            <a:ext cx="376238" cy="120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09" name="Line 161"/>
          <p:cNvSpPr>
            <a:spLocks noChangeShapeType="1"/>
          </p:cNvSpPr>
          <p:nvPr/>
        </p:nvSpPr>
        <p:spPr bwMode="auto">
          <a:xfrm flipV="1">
            <a:off x="6443663" y="4703763"/>
            <a:ext cx="277812" cy="10953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0" name="Line 162"/>
          <p:cNvSpPr>
            <a:spLocks noChangeShapeType="1"/>
          </p:cNvSpPr>
          <p:nvPr/>
        </p:nvSpPr>
        <p:spPr bwMode="auto">
          <a:xfrm flipV="1">
            <a:off x="6486525" y="4906963"/>
            <a:ext cx="9715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1" name="Line 163"/>
          <p:cNvSpPr>
            <a:spLocks noChangeShapeType="1"/>
          </p:cNvSpPr>
          <p:nvPr/>
        </p:nvSpPr>
        <p:spPr bwMode="auto">
          <a:xfrm flipH="1">
            <a:off x="5781675" y="4652963"/>
            <a:ext cx="25400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2" name="Line 164"/>
          <p:cNvSpPr>
            <a:spLocks noChangeShapeType="1"/>
          </p:cNvSpPr>
          <p:nvPr/>
        </p:nvSpPr>
        <p:spPr bwMode="auto">
          <a:xfrm>
            <a:off x="5807075" y="4703763"/>
            <a:ext cx="1968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3" name="Line 165"/>
          <p:cNvSpPr>
            <a:spLocks noChangeShapeType="1"/>
          </p:cNvSpPr>
          <p:nvPr/>
        </p:nvSpPr>
        <p:spPr bwMode="auto">
          <a:xfrm>
            <a:off x="5667375" y="5040313"/>
            <a:ext cx="15398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4" name="Line 166"/>
          <p:cNvSpPr>
            <a:spLocks noChangeShapeType="1"/>
          </p:cNvSpPr>
          <p:nvPr/>
        </p:nvSpPr>
        <p:spPr bwMode="auto">
          <a:xfrm>
            <a:off x="5919788" y="5119688"/>
            <a:ext cx="49053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5" name="Line 167"/>
          <p:cNvSpPr>
            <a:spLocks noChangeShapeType="1"/>
          </p:cNvSpPr>
          <p:nvPr/>
        </p:nvSpPr>
        <p:spPr bwMode="auto">
          <a:xfrm flipH="1">
            <a:off x="6159500" y="5027613"/>
            <a:ext cx="53975" cy="857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6" name="Line 168"/>
          <p:cNvSpPr>
            <a:spLocks noChangeShapeType="1"/>
          </p:cNvSpPr>
          <p:nvPr/>
        </p:nvSpPr>
        <p:spPr bwMode="auto">
          <a:xfrm>
            <a:off x="5972175" y="5116513"/>
            <a:ext cx="1588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7" name="Line 169"/>
          <p:cNvSpPr>
            <a:spLocks noChangeShapeType="1"/>
          </p:cNvSpPr>
          <p:nvPr/>
        </p:nvSpPr>
        <p:spPr bwMode="auto">
          <a:xfrm flipH="1" flipV="1">
            <a:off x="6369050" y="5124450"/>
            <a:ext cx="0" cy="76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8" name="Line 170"/>
          <p:cNvSpPr>
            <a:spLocks noChangeShapeType="1"/>
          </p:cNvSpPr>
          <p:nvPr/>
        </p:nvSpPr>
        <p:spPr bwMode="auto">
          <a:xfrm>
            <a:off x="6450013" y="4983163"/>
            <a:ext cx="503237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19" name="Line 171"/>
          <p:cNvSpPr>
            <a:spLocks noChangeShapeType="1"/>
          </p:cNvSpPr>
          <p:nvPr/>
        </p:nvSpPr>
        <p:spPr bwMode="auto">
          <a:xfrm>
            <a:off x="5899150" y="4918075"/>
            <a:ext cx="79375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0" name="Line 172"/>
          <p:cNvSpPr>
            <a:spLocks noChangeShapeType="1"/>
          </p:cNvSpPr>
          <p:nvPr/>
        </p:nvSpPr>
        <p:spPr bwMode="auto">
          <a:xfrm flipH="1">
            <a:off x="5988050" y="3440113"/>
            <a:ext cx="3175" cy="1349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1" name="Line 173"/>
          <p:cNvSpPr>
            <a:spLocks noChangeShapeType="1"/>
          </p:cNvSpPr>
          <p:nvPr/>
        </p:nvSpPr>
        <p:spPr bwMode="auto">
          <a:xfrm flipV="1">
            <a:off x="7285038" y="2422525"/>
            <a:ext cx="123825" cy="8731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2" name="Line 174"/>
          <p:cNvSpPr>
            <a:spLocks noChangeShapeType="1"/>
          </p:cNvSpPr>
          <p:nvPr/>
        </p:nvSpPr>
        <p:spPr bwMode="auto">
          <a:xfrm>
            <a:off x="7112000" y="2595563"/>
            <a:ext cx="0" cy="9842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3" name="Line 175"/>
          <p:cNvSpPr>
            <a:spLocks noChangeShapeType="1"/>
          </p:cNvSpPr>
          <p:nvPr/>
        </p:nvSpPr>
        <p:spPr bwMode="auto">
          <a:xfrm flipV="1">
            <a:off x="7296150" y="2492375"/>
            <a:ext cx="263525" cy="2889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4" name="Line 176"/>
          <p:cNvSpPr>
            <a:spLocks noChangeShapeType="1"/>
          </p:cNvSpPr>
          <p:nvPr/>
        </p:nvSpPr>
        <p:spPr bwMode="auto">
          <a:xfrm>
            <a:off x="7648575" y="2490788"/>
            <a:ext cx="0" cy="1968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5" name="Line 177"/>
          <p:cNvSpPr>
            <a:spLocks noChangeShapeType="1"/>
          </p:cNvSpPr>
          <p:nvPr/>
        </p:nvSpPr>
        <p:spPr bwMode="auto">
          <a:xfrm>
            <a:off x="7302500" y="2797175"/>
            <a:ext cx="18891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6" name="Line 178"/>
          <p:cNvSpPr>
            <a:spLocks noChangeShapeType="1"/>
          </p:cNvSpPr>
          <p:nvPr/>
        </p:nvSpPr>
        <p:spPr bwMode="auto">
          <a:xfrm flipV="1">
            <a:off x="5597525" y="3663950"/>
            <a:ext cx="168275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7" name="Line 179"/>
          <p:cNvSpPr>
            <a:spLocks noChangeShapeType="1"/>
          </p:cNvSpPr>
          <p:nvPr/>
        </p:nvSpPr>
        <p:spPr bwMode="auto">
          <a:xfrm flipV="1">
            <a:off x="7716838" y="2190750"/>
            <a:ext cx="238125" cy="1682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8" name="Line 180"/>
          <p:cNvSpPr>
            <a:spLocks noChangeShapeType="1"/>
          </p:cNvSpPr>
          <p:nvPr/>
        </p:nvSpPr>
        <p:spPr bwMode="auto">
          <a:xfrm>
            <a:off x="7848600" y="2787650"/>
            <a:ext cx="185738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29" name="Line 181"/>
          <p:cNvSpPr>
            <a:spLocks noChangeShapeType="1"/>
          </p:cNvSpPr>
          <p:nvPr/>
        </p:nvSpPr>
        <p:spPr bwMode="auto">
          <a:xfrm flipH="1">
            <a:off x="7002463" y="2863850"/>
            <a:ext cx="98425" cy="7048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30" name="Line 182"/>
          <p:cNvSpPr>
            <a:spLocks noChangeShapeType="1"/>
          </p:cNvSpPr>
          <p:nvPr/>
        </p:nvSpPr>
        <p:spPr bwMode="auto">
          <a:xfrm flipH="1">
            <a:off x="7593013" y="2863850"/>
            <a:ext cx="111125" cy="7270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5031" name="Oval 183"/>
          <p:cNvSpPr>
            <a:spLocks noChangeArrowheads="1"/>
          </p:cNvSpPr>
          <p:nvPr/>
        </p:nvSpPr>
        <p:spPr bwMode="auto">
          <a:xfrm>
            <a:off x="6937375" y="249872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32" name="Line 184"/>
          <p:cNvSpPr>
            <a:spLocks noChangeShapeType="1"/>
          </p:cNvSpPr>
          <p:nvPr/>
        </p:nvSpPr>
        <p:spPr bwMode="auto">
          <a:xfrm>
            <a:off x="6937375" y="24907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33" name="Line 185"/>
          <p:cNvSpPr>
            <a:spLocks noChangeShapeType="1"/>
          </p:cNvSpPr>
          <p:nvPr/>
        </p:nvSpPr>
        <p:spPr bwMode="auto">
          <a:xfrm>
            <a:off x="7283450" y="24907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34" name="Rectangle 186"/>
          <p:cNvSpPr>
            <a:spLocks noChangeArrowheads="1"/>
          </p:cNvSpPr>
          <p:nvPr/>
        </p:nvSpPr>
        <p:spPr bwMode="auto">
          <a:xfrm>
            <a:off x="6937375" y="249078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5035" name="Oval 187"/>
          <p:cNvSpPr>
            <a:spLocks noChangeArrowheads="1"/>
          </p:cNvSpPr>
          <p:nvPr/>
        </p:nvSpPr>
        <p:spPr bwMode="auto">
          <a:xfrm>
            <a:off x="6934200" y="242728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5036" name="Group 188"/>
          <p:cNvGrpSpPr>
            <a:grpSpLocks/>
          </p:cNvGrpSpPr>
          <p:nvPr/>
        </p:nvGrpSpPr>
        <p:grpSpPr bwMode="auto">
          <a:xfrm>
            <a:off x="7018338" y="2449513"/>
            <a:ext cx="171450" cy="60325"/>
            <a:chOff x="2848" y="848"/>
            <a:chExt cx="140" cy="98"/>
          </a:xfrm>
        </p:grpSpPr>
        <p:sp>
          <p:nvSpPr>
            <p:cNvPr id="335037" name="Line 18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38" name="Line 19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39" name="Line 19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5040" name="Group 192"/>
          <p:cNvGrpSpPr>
            <a:grpSpLocks/>
          </p:cNvGrpSpPr>
          <p:nvPr/>
        </p:nvGrpSpPr>
        <p:grpSpPr bwMode="auto">
          <a:xfrm flipV="1">
            <a:off x="7018338" y="2449513"/>
            <a:ext cx="171450" cy="58737"/>
            <a:chOff x="2848" y="848"/>
            <a:chExt cx="140" cy="98"/>
          </a:xfrm>
        </p:grpSpPr>
        <p:sp>
          <p:nvSpPr>
            <p:cNvPr id="335041" name="Line 19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42" name="Line 19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43" name="Line 19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5044" name="Oval 196"/>
          <p:cNvSpPr>
            <a:spLocks noChangeArrowheads="1"/>
          </p:cNvSpPr>
          <p:nvPr/>
        </p:nvSpPr>
        <p:spPr bwMode="auto">
          <a:xfrm>
            <a:off x="7410450" y="2400300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45" name="Line 197"/>
          <p:cNvSpPr>
            <a:spLocks noChangeShapeType="1"/>
          </p:cNvSpPr>
          <p:nvPr/>
        </p:nvSpPr>
        <p:spPr bwMode="auto">
          <a:xfrm>
            <a:off x="7410450" y="2392363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46" name="Line 198"/>
          <p:cNvSpPr>
            <a:spLocks noChangeShapeType="1"/>
          </p:cNvSpPr>
          <p:nvPr/>
        </p:nvSpPr>
        <p:spPr bwMode="auto">
          <a:xfrm>
            <a:off x="7756525" y="2392363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47" name="Rectangle 199"/>
          <p:cNvSpPr>
            <a:spLocks noChangeArrowheads="1"/>
          </p:cNvSpPr>
          <p:nvPr/>
        </p:nvSpPr>
        <p:spPr bwMode="auto">
          <a:xfrm>
            <a:off x="7410450" y="2392363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5048" name="Oval 200"/>
          <p:cNvSpPr>
            <a:spLocks noChangeArrowheads="1"/>
          </p:cNvSpPr>
          <p:nvPr/>
        </p:nvSpPr>
        <p:spPr bwMode="auto">
          <a:xfrm>
            <a:off x="7407275" y="2328863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5049" name="Group 201"/>
          <p:cNvGrpSpPr>
            <a:grpSpLocks/>
          </p:cNvGrpSpPr>
          <p:nvPr/>
        </p:nvGrpSpPr>
        <p:grpSpPr bwMode="auto">
          <a:xfrm>
            <a:off x="7491413" y="2351088"/>
            <a:ext cx="171450" cy="60325"/>
            <a:chOff x="2848" y="848"/>
            <a:chExt cx="140" cy="98"/>
          </a:xfrm>
        </p:grpSpPr>
        <p:sp>
          <p:nvSpPr>
            <p:cNvPr id="335050" name="Line 20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51" name="Line 20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52" name="Line 20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5053" name="Group 205"/>
          <p:cNvGrpSpPr>
            <a:grpSpLocks/>
          </p:cNvGrpSpPr>
          <p:nvPr/>
        </p:nvGrpSpPr>
        <p:grpSpPr bwMode="auto">
          <a:xfrm flipV="1">
            <a:off x="7491413" y="2351088"/>
            <a:ext cx="171450" cy="58737"/>
            <a:chOff x="2848" y="848"/>
            <a:chExt cx="140" cy="98"/>
          </a:xfrm>
        </p:grpSpPr>
        <p:sp>
          <p:nvSpPr>
            <p:cNvPr id="335054" name="Line 20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55" name="Line 20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56" name="Line 20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5057" name="Oval 209"/>
          <p:cNvSpPr>
            <a:spLocks noChangeArrowheads="1"/>
          </p:cNvSpPr>
          <p:nvPr/>
        </p:nvSpPr>
        <p:spPr bwMode="auto">
          <a:xfrm>
            <a:off x="7497763" y="277812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58" name="Line 210"/>
          <p:cNvSpPr>
            <a:spLocks noChangeShapeType="1"/>
          </p:cNvSpPr>
          <p:nvPr/>
        </p:nvSpPr>
        <p:spPr bwMode="auto">
          <a:xfrm>
            <a:off x="7497763" y="27701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59" name="Line 211"/>
          <p:cNvSpPr>
            <a:spLocks noChangeShapeType="1"/>
          </p:cNvSpPr>
          <p:nvPr/>
        </p:nvSpPr>
        <p:spPr bwMode="auto">
          <a:xfrm>
            <a:off x="7843838" y="27701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60" name="Rectangle 212"/>
          <p:cNvSpPr>
            <a:spLocks noChangeArrowheads="1"/>
          </p:cNvSpPr>
          <p:nvPr/>
        </p:nvSpPr>
        <p:spPr bwMode="auto">
          <a:xfrm>
            <a:off x="7497763" y="277018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5061" name="Oval 213"/>
          <p:cNvSpPr>
            <a:spLocks noChangeArrowheads="1"/>
          </p:cNvSpPr>
          <p:nvPr/>
        </p:nvSpPr>
        <p:spPr bwMode="auto">
          <a:xfrm>
            <a:off x="7494588" y="270668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5062" name="Group 214"/>
          <p:cNvGrpSpPr>
            <a:grpSpLocks/>
          </p:cNvGrpSpPr>
          <p:nvPr/>
        </p:nvGrpSpPr>
        <p:grpSpPr bwMode="auto">
          <a:xfrm>
            <a:off x="7578725" y="2728913"/>
            <a:ext cx="171450" cy="60325"/>
            <a:chOff x="2848" y="848"/>
            <a:chExt cx="140" cy="98"/>
          </a:xfrm>
        </p:grpSpPr>
        <p:sp>
          <p:nvSpPr>
            <p:cNvPr id="335063" name="Line 21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64" name="Line 21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65" name="Line 21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5066" name="Group 218"/>
          <p:cNvGrpSpPr>
            <a:grpSpLocks/>
          </p:cNvGrpSpPr>
          <p:nvPr/>
        </p:nvGrpSpPr>
        <p:grpSpPr bwMode="auto">
          <a:xfrm flipV="1">
            <a:off x="7578725" y="2728913"/>
            <a:ext cx="171450" cy="58737"/>
            <a:chOff x="2848" y="848"/>
            <a:chExt cx="140" cy="98"/>
          </a:xfrm>
        </p:grpSpPr>
        <p:sp>
          <p:nvSpPr>
            <p:cNvPr id="335067" name="Line 21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68" name="Line 22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69" name="Line 22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5070" name="Oval 222"/>
          <p:cNvSpPr>
            <a:spLocks noChangeArrowheads="1"/>
          </p:cNvSpPr>
          <p:nvPr/>
        </p:nvSpPr>
        <p:spPr bwMode="auto">
          <a:xfrm>
            <a:off x="6946900" y="276542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71" name="Line 223"/>
          <p:cNvSpPr>
            <a:spLocks noChangeShapeType="1"/>
          </p:cNvSpPr>
          <p:nvPr/>
        </p:nvSpPr>
        <p:spPr bwMode="auto">
          <a:xfrm>
            <a:off x="6946900" y="27574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72" name="Line 224"/>
          <p:cNvSpPr>
            <a:spLocks noChangeShapeType="1"/>
          </p:cNvSpPr>
          <p:nvPr/>
        </p:nvSpPr>
        <p:spPr bwMode="auto">
          <a:xfrm>
            <a:off x="7292975" y="27574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73" name="Rectangle 225"/>
          <p:cNvSpPr>
            <a:spLocks noChangeArrowheads="1"/>
          </p:cNvSpPr>
          <p:nvPr/>
        </p:nvSpPr>
        <p:spPr bwMode="auto">
          <a:xfrm>
            <a:off x="6946900" y="275748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5074" name="Oval 226"/>
          <p:cNvSpPr>
            <a:spLocks noChangeArrowheads="1"/>
          </p:cNvSpPr>
          <p:nvPr/>
        </p:nvSpPr>
        <p:spPr bwMode="auto">
          <a:xfrm>
            <a:off x="6943725" y="269398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5075" name="Group 227"/>
          <p:cNvGrpSpPr>
            <a:grpSpLocks/>
          </p:cNvGrpSpPr>
          <p:nvPr/>
        </p:nvGrpSpPr>
        <p:grpSpPr bwMode="auto">
          <a:xfrm>
            <a:off x="7027863" y="2716213"/>
            <a:ext cx="171450" cy="60325"/>
            <a:chOff x="2848" y="848"/>
            <a:chExt cx="140" cy="98"/>
          </a:xfrm>
        </p:grpSpPr>
        <p:sp>
          <p:nvSpPr>
            <p:cNvPr id="335076" name="Line 22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77" name="Line 22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78" name="Line 23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5079" name="Group 231"/>
          <p:cNvGrpSpPr>
            <a:grpSpLocks/>
          </p:cNvGrpSpPr>
          <p:nvPr/>
        </p:nvGrpSpPr>
        <p:grpSpPr bwMode="auto">
          <a:xfrm flipV="1">
            <a:off x="7027863" y="2716213"/>
            <a:ext cx="171450" cy="58737"/>
            <a:chOff x="2848" y="848"/>
            <a:chExt cx="140" cy="98"/>
          </a:xfrm>
        </p:grpSpPr>
        <p:sp>
          <p:nvSpPr>
            <p:cNvPr id="335080" name="Line 23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81" name="Line 23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82" name="Line 23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5083" name="Oval 235"/>
          <p:cNvSpPr>
            <a:spLocks noChangeArrowheads="1"/>
          </p:cNvSpPr>
          <p:nvPr/>
        </p:nvSpPr>
        <p:spPr bwMode="auto">
          <a:xfrm>
            <a:off x="7469188" y="3654425"/>
            <a:ext cx="358775" cy="9525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84" name="Line 236"/>
          <p:cNvSpPr>
            <a:spLocks noChangeShapeType="1"/>
          </p:cNvSpPr>
          <p:nvPr/>
        </p:nvSpPr>
        <p:spPr bwMode="auto">
          <a:xfrm>
            <a:off x="7469188" y="3646488"/>
            <a:ext cx="0" cy="58737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85" name="Line 237"/>
          <p:cNvSpPr>
            <a:spLocks noChangeShapeType="1"/>
          </p:cNvSpPr>
          <p:nvPr/>
        </p:nvSpPr>
        <p:spPr bwMode="auto">
          <a:xfrm>
            <a:off x="7827963" y="3646488"/>
            <a:ext cx="0" cy="58737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86" name="Rectangle 238"/>
          <p:cNvSpPr>
            <a:spLocks noChangeArrowheads="1"/>
          </p:cNvSpPr>
          <p:nvPr/>
        </p:nvSpPr>
        <p:spPr bwMode="auto">
          <a:xfrm>
            <a:off x="7469188" y="3646488"/>
            <a:ext cx="355600" cy="58737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5087" name="Oval 239"/>
          <p:cNvSpPr>
            <a:spLocks noChangeArrowheads="1"/>
          </p:cNvSpPr>
          <p:nvPr/>
        </p:nvSpPr>
        <p:spPr bwMode="auto">
          <a:xfrm>
            <a:off x="7466013" y="3578225"/>
            <a:ext cx="358775" cy="11112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5088" name="Group 240"/>
          <p:cNvGrpSpPr>
            <a:grpSpLocks/>
          </p:cNvGrpSpPr>
          <p:nvPr/>
        </p:nvGrpSpPr>
        <p:grpSpPr bwMode="auto">
          <a:xfrm>
            <a:off x="7551738" y="3602038"/>
            <a:ext cx="179387" cy="65087"/>
            <a:chOff x="2848" y="848"/>
            <a:chExt cx="140" cy="98"/>
          </a:xfrm>
        </p:grpSpPr>
        <p:sp>
          <p:nvSpPr>
            <p:cNvPr id="335089" name="Line 24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90" name="Line 24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91" name="Line 24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5092" name="Group 244"/>
          <p:cNvGrpSpPr>
            <a:grpSpLocks/>
          </p:cNvGrpSpPr>
          <p:nvPr/>
        </p:nvGrpSpPr>
        <p:grpSpPr bwMode="auto">
          <a:xfrm flipV="1">
            <a:off x="7551738" y="3602038"/>
            <a:ext cx="179387" cy="65087"/>
            <a:chOff x="2848" y="848"/>
            <a:chExt cx="140" cy="98"/>
          </a:xfrm>
        </p:grpSpPr>
        <p:sp>
          <p:nvSpPr>
            <p:cNvPr id="335093" name="Line 24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94" name="Line 24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095" name="Line 24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5096" name="Oval 248"/>
          <p:cNvSpPr>
            <a:spLocks noChangeArrowheads="1"/>
          </p:cNvSpPr>
          <p:nvPr/>
        </p:nvSpPr>
        <p:spPr bwMode="auto">
          <a:xfrm>
            <a:off x="7172325" y="3929063"/>
            <a:ext cx="358775" cy="9525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97" name="Line 249"/>
          <p:cNvSpPr>
            <a:spLocks noChangeShapeType="1"/>
          </p:cNvSpPr>
          <p:nvPr/>
        </p:nvSpPr>
        <p:spPr bwMode="auto">
          <a:xfrm>
            <a:off x="7172325" y="3921125"/>
            <a:ext cx="0" cy="587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98" name="Line 250"/>
          <p:cNvSpPr>
            <a:spLocks noChangeShapeType="1"/>
          </p:cNvSpPr>
          <p:nvPr/>
        </p:nvSpPr>
        <p:spPr bwMode="auto">
          <a:xfrm>
            <a:off x="7531100" y="3921125"/>
            <a:ext cx="0" cy="5873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5099" name="Rectangle 251"/>
          <p:cNvSpPr>
            <a:spLocks noChangeArrowheads="1"/>
          </p:cNvSpPr>
          <p:nvPr/>
        </p:nvSpPr>
        <p:spPr bwMode="auto">
          <a:xfrm>
            <a:off x="7178675" y="3921125"/>
            <a:ext cx="349250" cy="58738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5100" name="Oval 252"/>
          <p:cNvSpPr>
            <a:spLocks noChangeArrowheads="1"/>
          </p:cNvSpPr>
          <p:nvPr/>
        </p:nvSpPr>
        <p:spPr bwMode="auto">
          <a:xfrm>
            <a:off x="7169150" y="3852863"/>
            <a:ext cx="358775" cy="11112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5101" name="Group 253"/>
          <p:cNvGrpSpPr>
            <a:grpSpLocks/>
          </p:cNvGrpSpPr>
          <p:nvPr/>
        </p:nvGrpSpPr>
        <p:grpSpPr bwMode="auto">
          <a:xfrm>
            <a:off x="7254875" y="3876675"/>
            <a:ext cx="179388" cy="65088"/>
            <a:chOff x="2848" y="848"/>
            <a:chExt cx="140" cy="98"/>
          </a:xfrm>
        </p:grpSpPr>
        <p:sp>
          <p:nvSpPr>
            <p:cNvPr id="335102" name="Line 25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03" name="Line 25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04" name="Line 25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5105" name="Group 257"/>
          <p:cNvGrpSpPr>
            <a:grpSpLocks/>
          </p:cNvGrpSpPr>
          <p:nvPr/>
        </p:nvGrpSpPr>
        <p:grpSpPr bwMode="auto">
          <a:xfrm flipV="1">
            <a:off x="7254875" y="3876675"/>
            <a:ext cx="179388" cy="65088"/>
            <a:chOff x="2848" y="848"/>
            <a:chExt cx="140" cy="98"/>
          </a:xfrm>
        </p:grpSpPr>
        <p:sp>
          <p:nvSpPr>
            <p:cNvPr id="335106" name="Line 25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07" name="Line 25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08" name="Line 26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5109" name="Line 261"/>
          <p:cNvSpPr>
            <a:spLocks noChangeShapeType="1"/>
          </p:cNvSpPr>
          <p:nvPr/>
        </p:nvSpPr>
        <p:spPr bwMode="auto">
          <a:xfrm flipV="1">
            <a:off x="6942138" y="4005263"/>
            <a:ext cx="263525" cy="482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35110" name="Group 262"/>
          <p:cNvGrpSpPr>
            <a:grpSpLocks/>
          </p:cNvGrpSpPr>
          <p:nvPr/>
        </p:nvGrpSpPr>
        <p:grpSpPr bwMode="auto">
          <a:xfrm>
            <a:off x="5481638" y="3602038"/>
            <a:ext cx="173037" cy="219075"/>
            <a:chOff x="3774" y="2423"/>
            <a:chExt cx="189" cy="286"/>
          </a:xfrm>
        </p:grpSpPr>
        <p:sp>
          <p:nvSpPr>
            <p:cNvPr id="335111" name="Rectangle 263"/>
            <p:cNvSpPr>
              <a:spLocks noChangeArrowheads="1"/>
            </p:cNvSpPr>
            <p:nvPr/>
          </p:nvSpPr>
          <p:spPr bwMode="auto">
            <a:xfrm>
              <a:off x="3790" y="2610"/>
              <a:ext cx="153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12" name="Rectangle 264"/>
            <p:cNvSpPr>
              <a:spLocks noChangeArrowheads="1"/>
            </p:cNvSpPr>
            <p:nvPr/>
          </p:nvSpPr>
          <p:spPr bwMode="auto">
            <a:xfrm>
              <a:off x="3774" y="2653"/>
              <a:ext cx="189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13" name="Rectangle 265"/>
            <p:cNvSpPr>
              <a:spLocks noChangeArrowheads="1"/>
            </p:cNvSpPr>
            <p:nvPr/>
          </p:nvSpPr>
          <p:spPr bwMode="auto">
            <a:xfrm>
              <a:off x="3808" y="2564"/>
              <a:ext cx="119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14" name="Rectangle 266"/>
            <p:cNvSpPr>
              <a:spLocks noChangeArrowheads="1"/>
            </p:cNvSpPr>
            <p:nvPr/>
          </p:nvSpPr>
          <p:spPr bwMode="auto">
            <a:xfrm>
              <a:off x="3818" y="2518"/>
              <a:ext cx="97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15" name="Rectangle 267"/>
            <p:cNvSpPr>
              <a:spLocks noChangeArrowheads="1"/>
            </p:cNvSpPr>
            <p:nvPr/>
          </p:nvSpPr>
          <p:spPr bwMode="auto">
            <a:xfrm>
              <a:off x="3828" y="2472"/>
              <a:ext cx="74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16" name="Rectangle 268"/>
            <p:cNvSpPr>
              <a:spLocks noChangeArrowheads="1"/>
            </p:cNvSpPr>
            <p:nvPr/>
          </p:nvSpPr>
          <p:spPr bwMode="auto">
            <a:xfrm>
              <a:off x="3839" y="2423"/>
              <a:ext cx="51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5117" name="Group 269"/>
          <p:cNvGrpSpPr>
            <a:grpSpLocks/>
          </p:cNvGrpSpPr>
          <p:nvPr/>
        </p:nvGrpSpPr>
        <p:grpSpPr bwMode="auto">
          <a:xfrm>
            <a:off x="6810375" y="4968875"/>
            <a:ext cx="293688" cy="411163"/>
            <a:chOff x="4290" y="3130"/>
            <a:chExt cx="185" cy="259"/>
          </a:xfrm>
        </p:grpSpPr>
        <p:pic>
          <p:nvPicPr>
            <p:cNvPr id="335118" name="Picture 270" descr="31u_bnrz[1]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noFill/>
          </p:spPr>
        </p:pic>
        <p:sp>
          <p:nvSpPr>
            <p:cNvPr id="335119" name="Freeform 271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0" name="Freeform 272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1" name="Freeform 273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2" name="Freeform 274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3" name="Freeform 275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4" name="Freeform 276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5" name="Freeform 277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6" name="Freeform 278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7" name="Freeform 279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8" name="Freeform 280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29" name="Freeform 281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5130" name="Group 282"/>
            <p:cNvGrpSpPr>
              <a:grpSpLocks/>
            </p:cNvGrpSpPr>
            <p:nvPr/>
          </p:nvGrpSpPr>
          <p:grpSpPr bwMode="auto">
            <a:xfrm>
              <a:off x="4332" y="3207"/>
              <a:ext cx="143" cy="182"/>
              <a:chOff x="3774" y="2423"/>
              <a:chExt cx="189" cy="286"/>
            </a:xfrm>
          </p:grpSpPr>
          <p:sp>
            <p:nvSpPr>
              <p:cNvPr id="335131" name="Rectangle 283"/>
              <p:cNvSpPr>
                <a:spLocks noChangeArrowheads="1"/>
              </p:cNvSpPr>
              <p:nvPr/>
            </p:nvSpPr>
            <p:spPr bwMode="auto">
              <a:xfrm>
                <a:off x="3790" y="2610"/>
                <a:ext cx="153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132" name="Rectangle 284"/>
              <p:cNvSpPr>
                <a:spLocks noChangeArrowheads="1"/>
              </p:cNvSpPr>
              <p:nvPr/>
            </p:nvSpPr>
            <p:spPr bwMode="auto">
              <a:xfrm>
                <a:off x="3774" y="2653"/>
                <a:ext cx="189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133" name="Rectangle 285"/>
              <p:cNvSpPr>
                <a:spLocks noChangeArrowheads="1"/>
              </p:cNvSpPr>
              <p:nvPr/>
            </p:nvSpPr>
            <p:spPr bwMode="auto">
              <a:xfrm>
                <a:off x="3808" y="2564"/>
                <a:ext cx="119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134" name="Rectangle 286"/>
              <p:cNvSpPr>
                <a:spLocks noChangeArrowheads="1"/>
              </p:cNvSpPr>
              <p:nvPr/>
            </p:nvSpPr>
            <p:spPr bwMode="auto">
              <a:xfrm>
                <a:off x="3818" y="2518"/>
                <a:ext cx="97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135" name="Rectangle 287"/>
              <p:cNvSpPr>
                <a:spLocks noChangeArrowheads="1"/>
              </p:cNvSpPr>
              <p:nvPr/>
            </p:nvSpPr>
            <p:spPr bwMode="auto">
              <a:xfrm>
                <a:off x="3828" y="2472"/>
                <a:ext cx="74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136" name="Rectangle 288"/>
              <p:cNvSpPr>
                <a:spLocks noChangeArrowheads="1"/>
              </p:cNvSpPr>
              <p:nvPr/>
            </p:nvSpPr>
            <p:spPr bwMode="auto">
              <a:xfrm>
                <a:off x="3839" y="2423"/>
                <a:ext cx="51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35137" name="Group 289"/>
          <p:cNvGrpSpPr>
            <a:grpSpLocks/>
          </p:cNvGrpSpPr>
          <p:nvPr/>
        </p:nvGrpSpPr>
        <p:grpSpPr bwMode="auto">
          <a:xfrm>
            <a:off x="7926388" y="4949825"/>
            <a:ext cx="198437" cy="365125"/>
            <a:chOff x="4702" y="3292"/>
            <a:chExt cx="125" cy="230"/>
          </a:xfrm>
        </p:grpSpPr>
        <p:sp>
          <p:nvSpPr>
            <p:cNvPr id="335138" name="AutoShape 290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39" name="Rectangle 291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40" name="Rectangle 292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41" name="AutoShape 293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42" name="Line 294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43" name="Line 295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44" name="Rectangle 296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145" name="Rectangle 297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5146" name="Group 298"/>
          <p:cNvGrpSpPr>
            <a:grpSpLocks/>
          </p:cNvGrpSpPr>
          <p:nvPr/>
        </p:nvGrpSpPr>
        <p:grpSpPr bwMode="auto">
          <a:xfrm>
            <a:off x="7104063" y="5305425"/>
            <a:ext cx="273050" cy="341313"/>
            <a:chOff x="4475" y="3342"/>
            <a:chExt cx="172" cy="215"/>
          </a:xfrm>
        </p:grpSpPr>
        <p:sp>
          <p:nvSpPr>
            <p:cNvPr id="335147" name="AutoShape 299"/>
            <p:cNvSpPr>
              <a:spLocks noChangeAspect="1" noChangeArrowheads="1" noTextEdit="1"/>
            </p:cNvSpPr>
            <p:nvPr/>
          </p:nvSpPr>
          <p:spPr bwMode="auto">
            <a:xfrm>
              <a:off x="4500" y="3398"/>
              <a:ext cx="147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48" name="Freeform 300"/>
            <p:cNvSpPr>
              <a:spLocks/>
            </p:cNvSpPr>
            <p:nvPr/>
          </p:nvSpPr>
          <p:spPr bwMode="auto">
            <a:xfrm>
              <a:off x="4501" y="3398"/>
              <a:ext cx="146" cy="159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668" y="0"/>
                </a:cxn>
                <a:cxn ang="0">
                  <a:pos x="699" y="1"/>
                </a:cxn>
                <a:cxn ang="0">
                  <a:pos x="742" y="3"/>
                </a:cxn>
                <a:cxn ang="0">
                  <a:pos x="799" y="6"/>
                </a:cxn>
                <a:cxn ang="0">
                  <a:pos x="865" y="10"/>
                </a:cxn>
                <a:cxn ang="0">
                  <a:pos x="941" y="17"/>
                </a:cxn>
                <a:cxn ang="0">
                  <a:pos x="1025" y="26"/>
                </a:cxn>
                <a:cxn ang="0">
                  <a:pos x="1116" y="38"/>
                </a:cxn>
                <a:cxn ang="0">
                  <a:pos x="1213" y="55"/>
                </a:cxn>
                <a:cxn ang="0">
                  <a:pos x="1315" y="73"/>
                </a:cxn>
                <a:cxn ang="0">
                  <a:pos x="1418" y="97"/>
                </a:cxn>
                <a:cxn ang="0">
                  <a:pos x="1525" y="125"/>
                </a:cxn>
                <a:cxn ang="0">
                  <a:pos x="1632" y="159"/>
                </a:cxn>
                <a:cxn ang="0">
                  <a:pos x="1739" y="197"/>
                </a:cxn>
                <a:cxn ang="0">
                  <a:pos x="1843" y="241"/>
                </a:cxn>
                <a:cxn ang="0">
                  <a:pos x="1729" y="1139"/>
                </a:cxn>
                <a:cxn ang="0">
                  <a:pos x="1742" y="1146"/>
                </a:cxn>
                <a:cxn ang="0">
                  <a:pos x="1768" y="1173"/>
                </a:cxn>
                <a:cxn ang="0">
                  <a:pos x="1781" y="1234"/>
                </a:cxn>
                <a:cxn ang="0">
                  <a:pos x="1760" y="1341"/>
                </a:cxn>
                <a:cxn ang="0">
                  <a:pos x="1432" y="1765"/>
                </a:cxn>
                <a:cxn ang="0">
                  <a:pos x="1322" y="1904"/>
                </a:cxn>
                <a:cxn ang="0">
                  <a:pos x="1304" y="1902"/>
                </a:cxn>
                <a:cxn ang="0">
                  <a:pos x="1270" y="1897"/>
                </a:cxn>
                <a:cxn ang="0">
                  <a:pos x="1223" y="1891"/>
                </a:cxn>
                <a:cxn ang="0">
                  <a:pos x="1162" y="1881"/>
                </a:cxn>
                <a:cxn ang="0">
                  <a:pos x="1091" y="1869"/>
                </a:cxn>
                <a:cxn ang="0">
                  <a:pos x="1008" y="1854"/>
                </a:cxn>
                <a:cxn ang="0">
                  <a:pos x="918" y="1835"/>
                </a:cxn>
                <a:cxn ang="0">
                  <a:pos x="820" y="1813"/>
                </a:cxn>
                <a:cxn ang="0">
                  <a:pos x="717" y="1786"/>
                </a:cxn>
                <a:cxn ang="0">
                  <a:pos x="610" y="1755"/>
                </a:cxn>
                <a:cxn ang="0">
                  <a:pos x="501" y="1720"/>
                </a:cxn>
                <a:cxn ang="0">
                  <a:pos x="390" y="1681"/>
                </a:cxn>
                <a:cxn ang="0">
                  <a:pos x="280" y="1636"/>
                </a:cxn>
                <a:cxn ang="0">
                  <a:pos x="172" y="1585"/>
                </a:cxn>
                <a:cxn ang="0">
                  <a:pos x="67" y="1530"/>
                </a:cxn>
                <a:cxn ang="0">
                  <a:pos x="16" y="1495"/>
                </a:cxn>
                <a:cxn ang="0">
                  <a:pos x="8" y="1457"/>
                </a:cxn>
                <a:cxn ang="0">
                  <a:pos x="0" y="1401"/>
                </a:cxn>
                <a:cxn ang="0">
                  <a:pos x="4" y="1343"/>
                </a:cxn>
                <a:cxn ang="0">
                  <a:pos x="388" y="965"/>
                </a:cxn>
                <a:cxn ang="0">
                  <a:pos x="386" y="952"/>
                </a:cxn>
                <a:cxn ang="0">
                  <a:pos x="390" y="917"/>
                </a:cxn>
                <a:cxn ang="0">
                  <a:pos x="412" y="868"/>
                </a:cxn>
                <a:cxn ang="0">
                  <a:pos x="468" y="814"/>
                </a:cxn>
              </a:cxnLst>
              <a:rect l="0" t="0" r="r" b="b"/>
              <a:pathLst>
                <a:path w="1894" h="1904">
                  <a:moveTo>
                    <a:pt x="651" y="0"/>
                  </a:moveTo>
                  <a:lnTo>
                    <a:pt x="653" y="0"/>
                  </a:lnTo>
                  <a:lnTo>
                    <a:pt x="659" y="0"/>
                  </a:lnTo>
                  <a:lnTo>
                    <a:pt x="668" y="0"/>
                  </a:lnTo>
                  <a:lnTo>
                    <a:pt x="682" y="0"/>
                  </a:lnTo>
                  <a:lnTo>
                    <a:pt x="699" y="1"/>
                  </a:lnTo>
                  <a:lnTo>
                    <a:pt x="720" y="1"/>
                  </a:lnTo>
                  <a:lnTo>
                    <a:pt x="742" y="3"/>
                  </a:lnTo>
                  <a:lnTo>
                    <a:pt x="769" y="4"/>
                  </a:lnTo>
                  <a:lnTo>
                    <a:pt x="799" y="6"/>
                  </a:lnTo>
                  <a:lnTo>
                    <a:pt x="831" y="8"/>
                  </a:lnTo>
                  <a:lnTo>
                    <a:pt x="865" y="10"/>
                  </a:lnTo>
                  <a:lnTo>
                    <a:pt x="902" y="13"/>
                  </a:lnTo>
                  <a:lnTo>
                    <a:pt x="941" y="17"/>
                  </a:lnTo>
                  <a:lnTo>
                    <a:pt x="982" y="21"/>
                  </a:lnTo>
                  <a:lnTo>
                    <a:pt x="1025" y="26"/>
                  </a:lnTo>
                  <a:lnTo>
                    <a:pt x="1070" y="32"/>
                  </a:lnTo>
                  <a:lnTo>
                    <a:pt x="1116" y="38"/>
                  </a:lnTo>
                  <a:lnTo>
                    <a:pt x="1164" y="46"/>
                  </a:lnTo>
                  <a:lnTo>
                    <a:pt x="1213" y="55"/>
                  </a:lnTo>
                  <a:lnTo>
                    <a:pt x="1263" y="63"/>
                  </a:lnTo>
                  <a:lnTo>
                    <a:pt x="1315" y="73"/>
                  </a:lnTo>
                  <a:lnTo>
                    <a:pt x="1366" y="85"/>
                  </a:lnTo>
                  <a:lnTo>
                    <a:pt x="1418" y="97"/>
                  </a:lnTo>
                  <a:lnTo>
                    <a:pt x="1472" y="111"/>
                  </a:lnTo>
                  <a:lnTo>
                    <a:pt x="1525" y="125"/>
                  </a:lnTo>
                  <a:lnTo>
                    <a:pt x="1579" y="141"/>
                  </a:lnTo>
                  <a:lnTo>
                    <a:pt x="1632" y="159"/>
                  </a:lnTo>
                  <a:lnTo>
                    <a:pt x="1685" y="177"/>
                  </a:lnTo>
                  <a:lnTo>
                    <a:pt x="1739" y="197"/>
                  </a:lnTo>
                  <a:lnTo>
                    <a:pt x="1791" y="218"/>
                  </a:lnTo>
                  <a:lnTo>
                    <a:pt x="1843" y="241"/>
                  </a:lnTo>
                  <a:lnTo>
                    <a:pt x="1894" y="266"/>
                  </a:lnTo>
                  <a:lnTo>
                    <a:pt x="1729" y="1139"/>
                  </a:lnTo>
                  <a:lnTo>
                    <a:pt x="1733" y="1140"/>
                  </a:lnTo>
                  <a:lnTo>
                    <a:pt x="1742" y="1146"/>
                  </a:lnTo>
                  <a:lnTo>
                    <a:pt x="1755" y="1156"/>
                  </a:lnTo>
                  <a:lnTo>
                    <a:pt x="1768" y="1173"/>
                  </a:lnTo>
                  <a:lnTo>
                    <a:pt x="1778" y="1199"/>
                  </a:lnTo>
                  <a:lnTo>
                    <a:pt x="1781" y="1234"/>
                  </a:lnTo>
                  <a:lnTo>
                    <a:pt x="1777" y="1281"/>
                  </a:lnTo>
                  <a:lnTo>
                    <a:pt x="1760" y="1341"/>
                  </a:lnTo>
                  <a:lnTo>
                    <a:pt x="1472" y="1765"/>
                  </a:lnTo>
                  <a:lnTo>
                    <a:pt x="1432" y="1765"/>
                  </a:lnTo>
                  <a:lnTo>
                    <a:pt x="1324" y="1904"/>
                  </a:lnTo>
                  <a:lnTo>
                    <a:pt x="1322" y="1904"/>
                  </a:lnTo>
                  <a:lnTo>
                    <a:pt x="1315" y="1903"/>
                  </a:lnTo>
                  <a:lnTo>
                    <a:pt x="1304" y="1902"/>
                  </a:lnTo>
                  <a:lnTo>
                    <a:pt x="1290" y="1900"/>
                  </a:lnTo>
                  <a:lnTo>
                    <a:pt x="1270" y="1897"/>
                  </a:lnTo>
                  <a:lnTo>
                    <a:pt x="1249" y="1894"/>
                  </a:lnTo>
                  <a:lnTo>
                    <a:pt x="1223" y="1891"/>
                  </a:lnTo>
                  <a:lnTo>
                    <a:pt x="1194" y="1887"/>
                  </a:lnTo>
                  <a:lnTo>
                    <a:pt x="1162" y="1881"/>
                  </a:lnTo>
                  <a:lnTo>
                    <a:pt x="1128" y="1876"/>
                  </a:lnTo>
                  <a:lnTo>
                    <a:pt x="1091" y="1869"/>
                  </a:lnTo>
                  <a:lnTo>
                    <a:pt x="1050" y="1862"/>
                  </a:lnTo>
                  <a:lnTo>
                    <a:pt x="1008" y="1854"/>
                  </a:lnTo>
                  <a:lnTo>
                    <a:pt x="964" y="1845"/>
                  </a:lnTo>
                  <a:lnTo>
                    <a:pt x="918" y="1835"/>
                  </a:lnTo>
                  <a:lnTo>
                    <a:pt x="870" y="1824"/>
                  </a:lnTo>
                  <a:lnTo>
                    <a:pt x="820" y="1813"/>
                  </a:lnTo>
                  <a:lnTo>
                    <a:pt x="769" y="1800"/>
                  </a:lnTo>
                  <a:lnTo>
                    <a:pt x="717" y="1786"/>
                  </a:lnTo>
                  <a:lnTo>
                    <a:pt x="664" y="1772"/>
                  </a:lnTo>
                  <a:lnTo>
                    <a:pt x="610" y="1755"/>
                  </a:lnTo>
                  <a:lnTo>
                    <a:pt x="555" y="1738"/>
                  </a:lnTo>
                  <a:lnTo>
                    <a:pt x="501" y="1720"/>
                  </a:lnTo>
                  <a:lnTo>
                    <a:pt x="445" y="1701"/>
                  </a:lnTo>
                  <a:lnTo>
                    <a:pt x="390" y="1681"/>
                  </a:lnTo>
                  <a:lnTo>
                    <a:pt x="334" y="1659"/>
                  </a:lnTo>
                  <a:lnTo>
                    <a:pt x="280" y="1636"/>
                  </a:lnTo>
                  <a:lnTo>
                    <a:pt x="225" y="1611"/>
                  </a:lnTo>
                  <a:lnTo>
                    <a:pt x="172" y="1585"/>
                  </a:lnTo>
                  <a:lnTo>
                    <a:pt x="119" y="1559"/>
                  </a:lnTo>
                  <a:lnTo>
                    <a:pt x="67" y="1530"/>
                  </a:lnTo>
                  <a:lnTo>
                    <a:pt x="17" y="1500"/>
                  </a:lnTo>
                  <a:lnTo>
                    <a:pt x="16" y="1495"/>
                  </a:lnTo>
                  <a:lnTo>
                    <a:pt x="12" y="1480"/>
                  </a:lnTo>
                  <a:lnTo>
                    <a:pt x="8" y="1457"/>
                  </a:lnTo>
                  <a:lnTo>
                    <a:pt x="4" y="1430"/>
                  </a:lnTo>
                  <a:lnTo>
                    <a:pt x="0" y="1401"/>
                  </a:lnTo>
                  <a:lnTo>
                    <a:pt x="0" y="1370"/>
                  </a:lnTo>
                  <a:lnTo>
                    <a:pt x="4" y="1343"/>
                  </a:lnTo>
                  <a:lnTo>
                    <a:pt x="12" y="1319"/>
                  </a:lnTo>
                  <a:lnTo>
                    <a:pt x="388" y="965"/>
                  </a:lnTo>
                  <a:lnTo>
                    <a:pt x="387" y="961"/>
                  </a:lnTo>
                  <a:lnTo>
                    <a:pt x="386" y="952"/>
                  </a:lnTo>
                  <a:lnTo>
                    <a:pt x="386" y="936"/>
                  </a:lnTo>
                  <a:lnTo>
                    <a:pt x="390" y="917"/>
                  </a:lnTo>
                  <a:lnTo>
                    <a:pt x="397" y="893"/>
                  </a:lnTo>
                  <a:lnTo>
                    <a:pt x="412" y="868"/>
                  </a:lnTo>
                  <a:lnTo>
                    <a:pt x="435" y="841"/>
                  </a:lnTo>
                  <a:lnTo>
                    <a:pt x="468" y="814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49" name="Freeform 301"/>
            <p:cNvSpPr>
              <a:spLocks/>
            </p:cNvSpPr>
            <p:nvPr/>
          </p:nvSpPr>
          <p:spPr bwMode="auto">
            <a:xfrm>
              <a:off x="4519" y="3499"/>
              <a:ext cx="85" cy="27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106" y="277"/>
                </a:cxn>
                <a:cxn ang="0">
                  <a:pos x="1071" y="331"/>
                </a:cxn>
                <a:cxn ang="0">
                  <a:pos x="0" y="36"/>
                </a:cxn>
                <a:cxn ang="0">
                  <a:pos x="40" y="0"/>
                </a:cxn>
              </a:cxnLst>
              <a:rect l="0" t="0" r="r" b="b"/>
              <a:pathLst>
                <a:path w="1106" h="331">
                  <a:moveTo>
                    <a:pt x="40" y="0"/>
                  </a:moveTo>
                  <a:lnTo>
                    <a:pt x="1106" y="277"/>
                  </a:lnTo>
                  <a:lnTo>
                    <a:pt x="1071" y="331"/>
                  </a:lnTo>
                  <a:lnTo>
                    <a:pt x="0" y="3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0" name="Freeform 302"/>
            <p:cNvSpPr>
              <a:spLocks/>
            </p:cNvSpPr>
            <p:nvPr/>
          </p:nvSpPr>
          <p:spPr bwMode="auto">
            <a:xfrm>
              <a:off x="4505" y="3511"/>
              <a:ext cx="99" cy="42"/>
            </a:xfrm>
            <a:custGeom>
              <a:avLst/>
              <a:gdLst/>
              <a:ahLst/>
              <a:cxnLst>
                <a:cxn ang="0">
                  <a:pos x="1282" y="391"/>
                </a:cxn>
                <a:cxn ang="0">
                  <a:pos x="1264" y="389"/>
                </a:cxn>
                <a:cxn ang="0">
                  <a:pos x="1232" y="385"/>
                </a:cxn>
                <a:cxn ang="0">
                  <a:pos x="1183" y="378"/>
                </a:cxn>
                <a:cxn ang="0">
                  <a:pos x="1124" y="369"/>
                </a:cxn>
                <a:cxn ang="0">
                  <a:pos x="1052" y="355"/>
                </a:cxn>
                <a:cxn ang="0">
                  <a:pos x="971" y="340"/>
                </a:cxn>
                <a:cxn ang="0">
                  <a:pos x="881" y="322"/>
                </a:cxn>
                <a:cxn ang="0">
                  <a:pos x="785" y="299"/>
                </a:cxn>
                <a:cxn ang="0">
                  <a:pos x="684" y="273"/>
                </a:cxn>
                <a:cxn ang="0">
                  <a:pos x="579" y="244"/>
                </a:cxn>
                <a:cxn ang="0">
                  <a:pos x="472" y="209"/>
                </a:cxn>
                <a:cxn ang="0">
                  <a:pos x="364" y="171"/>
                </a:cxn>
                <a:cxn ang="0">
                  <a:pos x="259" y="128"/>
                </a:cxn>
                <a:cxn ang="0">
                  <a:pos x="155" y="81"/>
                </a:cxn>
                <a:cxn ang="0">
                  <a:pos x="55" y="28"/>
                </a:cxn>
                <a:cxn ang="0">
                  <a:pos x="6" y="4"/>
                </a:cxn>
                <a:cxn ang="0">
                  <a:pos x="2" y="32"/>
                </a:cxn>
                <a:cxn ang="0">
                  <a:pos x="0" y="76"/>
                </a:cxn>
                <a:cxn ang="0">
                  <a:pos x="8" y="120"/>
                </a:cxn>
                <a:cxn ang="0">
                  <a:pos x="19" y="139"/>
                </a:cxn>
                <a:cxn ang="0">
                  <a:pos x="28" y="144"/>
                </a:cxn>
                <a:cxn ang="0">
                  <a:pos x="47" y="155"/>
                </a:cxn>
                <a:cxn ang="0">
                  <a:pos x="75" y="170"/>
                </a:cxn>
                <a:cxn ang="0">
                  <a:pos x="112" y="190"/>
                </a:cxn>
                <a:cxn ang="0">
                  <a:pos x="159" y="212"/>
                </a:cxn>
                <a:cxn ang="0">
                  <a:pos x="215" y="238"/>
                </a:cxn>
                <a:cxn ang="0">
                  <a:pos x="281" y="267"/>
                </a:cxn>
                <a:cxn ang="0">
                  <a:pos x="358" y="296"/>
                </a:cxn>
                <a:cxn ang="0">
                  <a:pos x="443" y="326"/>
                </a:cxn>
                <a:cxn ang="0">
                  <a:pos x="540" y="357"/>
                </a:cxn>
                <a:cxn ang="0">
                  <a:pos x="647" y="387"/>
                </a:cxn>
                <a:cxn ang="0">
                  <a:pos x="764" y="416"/>
                </a:cxn>
                <a:cxn ang="0">
                  <a:pos x="890" y="444"/>
                </a:cxn>
                <a:cxn ang="0">
                  <a:pos x="1028" y="472"/>
                </a:cxn>
                <a:cxn ang="0">
                  <a:pos x="1177" y="494"/>
                </a:cxn>
                <a:cxn ang="0">
                  <a:pos x="1256" y="503"/>
                </a:cxn>
                <a:cxn ang="0">
                  <a:pos x="1265" y="487"/>
                </a:cxn>
                <a:cxn ang="0">
                  <a:pos x="1278" y="456"/>
                </a:cxn>
                <a:cxn ang="0">
                  <a:pos x="1285" y="415"/>
                </a:cxn>
              </a:cxnLst>
              <a:rect l="0" t="0" r="r" b="b"/>
              <a:pathLst>
                <a:path w="1285" h="505">
                  <a:moveTo>
                    <a:pt x="1284" y="391"/>
                  </a:moveTo>
                  <a:lnTo>
                    <a:pt x="1282" y="391"/>
                  </a:lnTo>
                  <a:lnTo>
                    <a:pt x="1275" y="390"/>
                  </a:lnTo>
                  <a:lnTo>
                    <a:pt x="1264" y="389"/>
                  </a:lnTo>
                  <a:lnTo>
                    <a:pt x="1250" y="387"/>
                  </a:lnTo>
                  <a:lnTo>
                    <a:pt x="1232" y="385"/>
                  </a:lnTo>
                  <a:lnTo>
                    <a:pt x="1209" y="382"/>
                  </a:lnTo>
                  <a:lnTo>
                    <a:pt x="1183" y="378"/>
                  </a:lnTo>
                  <a:lnTo>
                    <a:pt x="1155" y="374"/>
                  </a:lnTo>
                  <a:lnTo>
                    <a:pt x="1124" y="369"/>
                  </a:lnTo>
                  <a:lnTo>
                    <a:pt x="1089" y="362"/>
                  </a:lnTo>
                  <a:lnTo>
                    <a:pt x="1052" y="355"/>
                  </a:lnTo>
                  <a:lnTo>
                    <a:pt x="1013" y="349"/>
                  </a:lnTo>
                  <a:lnTo>
                    <a:pt x="971" y="340"/>
                  </a:lnTo>
                  <a:lnTo>
                    <a:pt x="926" y="332"/>
                  </a:lnTo>
                  <a:lnTo>
                    <a:pt x="881" y="322"/>
                  </a:lnTo>
                  <a:lnTo>
                    <a:pt x="834" y="311"/>
                  </a:lnTo>
                  <a:lnTo>
                    <a:pt x="785" y="299"/>
                  </a:lnTo>
                  <a:lnTo>
                    <a:pt x="735" y="287"/>
                  </a:lnTo>
                  <a:lnTo>
                    <a:pt x="684" y="273"/>
                  </a:lnTo>
                  <a:lnTo>
                    <a:pt x="632" y="259"/>
                  </a:lnTo>
                  <a:lnTo>
                    <a:pt x="579" y="244"/>
                  </a:lnTo>
                  <a:lnTo>
                    <a:pt x="526" y="228"/>
                  </a:lnTo>
                  <a:lnTo>
                    <a:pt x="472" y="209"/>
                  </a:lnTo>
                  <a:lnTo>
                    <a:pt x="419" y="191"/>
                  </a:lnTo>
                  <a:lnTo>
                    <a:pt x="364" y="171"/>
                  </a:lnTo>
                  <a:lnTo>
                    <a:pt x="311" y="150"/>
                  </a:lnTo>
                  <a:lnTo>
                    <a:pt x="259" y="128"/>
                  </a:lnTo>
                  <a:lnTo>
                    <a:pt x="206" y="105"/>
                  </a:lnTo>
                  <a:lnTo>
                    <a:pt x="155" y="81"/>
                  </a:lnTo>
                  <a:lnTo>
                    <a:pt x="104" y="55"/>
                  </a:lnTo>
                  <a:lnTo>
                    <a:pt x="55" y="28"/>
                  </a:lnTo>
                  <a:lnTo>
                    <a:pt x="7" y="0"/>
                  </a:lnTo>
                  <a:lnTo>
                    <a:pt x="6" y="4"/>
                  </a:lnTo>
                  <a:lnTo>
                    <a:pt x="4" y="15"/>
                  </a:lnTo>
                  <a:lnTo>
                    <a:pt x="2" y="32"/>
                  </a:lnTo>
                  <a:lnTo>
                    <a:pt x="0" y="53"/>
                  </a:lnTo>
                  <a:lnTo>
                    <a:pt x="0" y="76"/>
                  </a:lnTo>
                  <a:lnTo>
                    <a:pt x="2" y="98"/>
                  </a:lnTo>
                  <a:lnTo>
                    <a:pt x="8" y="120"/>
                  </a:lnTo>
                  <a:lnTo>
                    <a:pt x="18" y="137"/>
                  </a:lnTo>
                  <a:lnTo>
                    <a:pt x="19" y="139"/>
                  </a:lnTo>
                  <a:lnTo>
                    <a:pt x="22" y="141"/>
                  </a:lnTo>
                  <a:lnTo>
                    <a:pt x="28" y="144"/>
                  </a:lnTo>
                  <a:lnTo>
                    <a:pt x="37" y="148"/>
                  </a:lnTo>
                  <a:lnTo>
                    <a:pt x="47" y="155"/>
                  </a:lnTo>
                  <a:lnTo>
                    <a:pt x="59" y="162"/>
                  </a:lnTo>
                  <a:lnTo>
                    <a:pt x="75" y="170"/>
                  </a:lnTo>
                  <a:lnTo>
                    <a:pt x="92" y="180"/>
                  </a:lnTo>
                  <a:lnTo>
                    <a:pt x="112" y="190"/>
                  </a:lnTo>
                  <a:lnTo>
                    <a:pt x="134" y="200"/>
                  </a:lnTo>
                  <a:lnTo>
                    <a:pt x="159" y="212"/>
                  </a:lnTo>
                  <a:lnTo>
                    <a:pt x="186" y="225"/>
                  </a:lnTo>
                  <a:lnTo>
                    <a:pt x="215" y="238"/>
                  </a:lnTo>
                  <a:lnTo>
                    <a:pt x="247" y="252"/>
                  </a:lnTo>
                  <a:lnTo>
                    <a:pt x="281" y="267"/>
                  </a:lnTo>
                  <a:lnTo>
                    <a:pt x="318" y="281"/>
                  </a:lnTo>
                  <a:lnTo>
                    <a:pt x="358" y="296"/>
                  </a:lnTo>
                  <a:lnTo>
                    <a:pt x="399" y="311"/>
                  </a:lnTo>
                  <a:lnTo>
                    <a:pt x="443" y="326"/>
                  </a:lnTo>
                  <a:lnTo>
                    <a:pt x="491" y="341"/>
                  </a:lnTo>
                  <a:lnTo>
                    <a:pt x="540" y="357"/>
                  </a:lnTo>
                  <a:lnTo>
                    <a:pt x="592" y="372"/>
                  </a:lnTo>
                  <a:lnTo>
                    <a:pt x="647" y="387"/>
                  </a:lnTo>
                  <a:lnTo>
                    <a:pt x="703" y="402"/>
                  </a:lnTo>
                  <a:lnTo>
                    <a:pt x="764" y="416"/>
                  </a:lnTo>
                  <a:lnTo>
                    <a:pt x="826" y="431"/>
                  </a:lnTo>
                  <a:lnTo>
                    <a:pt x="890" y="444"/>
                  </a:lnTo>
                  <a:lnTo>
                    <a:pt x="958" y="459"/>
                  </a:lnTo>
                  <a:lnTo>
                    <a:pt x="1028" y="472"/>
                  </a:lnTo>
                  <a:lnTo>
                    <a:pt x="1101" y="483"/>
                  </a:lnTo>
                  <a:lnTo>
                    <a:pt x="1177" y="494"/>
                  </a:lnTo>
                  <a:lnTo>
                    <a:pt x="1255" y="505"/>
                  </a:lnTo>
                  <a:lnTo>
                    <a:pt x="1256" y="503"/>
                  </a:lnTo>
                  <a:lnTo>
                    <a:pt x="1260" y="497"/>
                  </a:lnTo>
                  <a:lnTo>
                    <a:pt x="1265" y="487"/>
                  </a:lnTo>
                  <a:lnTo>
                    <a:pt x="1272" y="473"/>
                  </a:lnTo>
                  <a:lnTo>
                    <a:pt x="1278" y="456"/>
                  </a:lnTo>
                  <a:lnTo>
                    <a:pt x="1282" y="437"/>
                  </a:lnTo>
                  <a:lnTo>
                    <a:pt x="1285" y="415"/>
                  </a:lnTo>
                  <a:lnTo>
                    <a:pt x="1284" y="39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1" name="AutoShape 303"/>
            <p:cNvSpPr>
              <a:spLocks noChangeAspect="1" noChangeArrowheads="1" noTextEdit="1"/>
            </p:cNvSpPr>
            <p:nvPr/>
          </p:nvSpPr>
          <p:spPr bwMode="auto">
            <a:xfrm>
              <a:off x="4475" y="3342"/>
              <a:ext cx="16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2" name="Freeform 304"/>
            <p:cNvSpPr>
              <a:spLocks/>
            </p:cNvSpPr>
            <p:nvPr/>
          </p:nvSpPr>
          <p:spPr bwMode="auto">
            <a:xfrm>
              <a:off x="4508" y="3354"/>
              <a:ext cx="23" cy="31"/>
            </a:xfrm>
            <a:custGeom>
              <a:avLst/>
              <a:gdLst/>
              <a:ahLst/>
              <a:cxnLst>
                <a:cxn ang="0">
                  <a:pos x="63" y="28"/>
                </a:cxn>
                <a:cxn ang="0">
                  <a:pos x="49" y="37"/>
                </a:cxn>
                <a:cxn ang="0">
                  <a:pos x="38" y="47"/>
                </a:cxn>
                <a:cxn ang="0">
                  <a:pos x="27" y="59"/>
                </a:cxn>
                <a:cxn ang="0">
                  <a:pos x="18" y="72"/>
                </a:cxn>
                <a:cxn ang="0">
                  <a:pos x="10" y="86"/>
                </a:cxn>
                <a:cxn ang="0">
                  <a:pos x="5" y="101"/>
                </a:cxn>
                <a:cxn ang="0">
                  <a:pos x="2" y="117"/>
                </a:cxn>
                <a:cxn ang="0">
                  <a:pos x="0" y="133"/>
                </a:cxn>
                <a:cxn ang="0">
                  <a:pos x="2" y="155"/>
                </a:cxn>
                <a:cxn ang="0">
                  <a:pos x="10" y="173"/>
                </a:cxn>
                <a:cxn ang="0">
                  <a:pos x="23" y="190"/>
                </a:cxn>
                <a:cxn ang="0">
                  <a:pos x="40" y="201"/>
                </a:cxn>
                <a:cxn ang="0">
                  <a:pos x="59" y="211"/>
                </a:cxn>
                <a:cxn ang="0">
                  <a:pos x="79" y="215"/>
                </a:cxn>
                <a:cxn ang="0">
                  <a:pos x="100" y="216"/>
                </a:cxn>
                <a:cxn ang="0">
                  <a:pos x="120" y="213"/>
                </a:cxn>
                <a:cxn ang="0">
                  <a:pos x="124" y="213"/>
                </a:cxn>
                <a:cxn ang="0">
                  <a:pos x="128" y="211"/>
                </a:cxn>
                <a:cxn ang="0">
                  <a:pos x="131" y="208"/>
                </a:cxn>
                <a:cxn ang="0">
                  <a:pos x="132" y="203"/>
                </a:cxn>
                <a:cxn ang="0">
                  <a:pos x="130" y="198"/>
                </a:cxn>
                <a:cxn ang="0">
                  <a:pos x="126" y="194"/>
                </a:cxn>
                <a:cxn ang="0">
                  <a:pos x="121" y="190"/>
                </a:cxn>
                <a:cxn ang="0">
                  <a:pos x="116" y="187"/>
                </a:cxn>
                <a:cxn ang="0">
                  <a:pos x="105" y="184"/>
                </a:cxn>
                <a:cxn ang="0">
                  <a:pos x="95" y="182"/>
                </a:cxn>
                <a:cxn ang="0">
                  <a:pos x="84" y="180"/>
                </a:cxn>
                <a:cxn ang="0">
                  <a:pos x="75" y="178"/>
                </a:cxn>
                <a:cxn ang="0">
                  <a:pos x="65" y="175"/>
                </a:cxn>
                <a:cxn ang="0">
                  <a:pos x="56" y="170"/>
                </a:cxn>
                <a:cxn ang="0">
                  <a:pos x="47" y="165"/>
                </a:cxn>
                <a:cxn ang="0">
                  <a:pos x="39" y="156"/>
                </a:cxn>
                <a:cxn ang="0">
                  <a:pos x="36" y="120"/>
                </a:cxn>
                <a:cxn ang="0">
                  <a:pos x="44" y="90"/>
                </a:cxn>
                <a:cxn ang="0">
                  <a:pos x="61" y="67"/>
                </a:cxn>
                <a:cxn ang="0">
                  <a:pos x="84" y="47"/>
                </a:cxn>
                <a:cxn ang="0">
                  <a:pos x="109" y="32"/>
                </a:cxn>
                <a:cxn ang="0">
                  <a:pos x="136" y="21"/>
                </a:cxn>
                <a:cxn ang="0">
                  <a:pos x="160" y="12"/>
                </a:cxn>
                <a:cxn ang="0">
                  <a:pos x="179" y="5"/>
                </a:cxn>
                <a:cxn ang="0">
                  <a:pos x="167" y="1"/>
                </a:cxn>
                <a:cxn ang="0">
                  <a:pos x="154" y="0"/>
                </a:cxn>
                <a:cxn ang="0">
                  <a:pos x="140" y="2"/>
                </a:cxn>
                <a:cxn ang="0">
                  <a:pos x="124" y="5"/>
                </a:cxn>
                <a:cxn ang="0">
                  <a:pos x="108" y="10"/>
                </a:cxn>
                <a:cxn ang="0">
                  <a:pos x="92" y="15"/>
                </a:cxn>
                <a:cxn ang="0">
                  <a:pos x="77" y="22"/>
                </a:cxn>
                <a:cxn ang="0">
                  <a:pos x="63" y="28"/>
                </a:cxn>
              </a:cxnLst>
              <a:rect l="0" t="0" r="r" b="b"/>
              <a:pathLst>
                <a:path w="179" h="216">
                  <a:moveTo>
                    <a:pt x="63" y="28"/>
                  </a:moveTo>
                  <a:lnTo>
                    <a:pt x="49" y="37"/>
                  </a:lnTo>
                  <a:lnTo>
                    <a:pt x="38" y="47"/>
                  </a:lnTo>
                  <a:lnTo>
                    <a:pt x="27" y="59"/>
                  </a:lnTo>
                  <a:lnTo>
                    <a:pt x="18" y="72"/>
                  </a:lnTo>
                  <a:lnTo>
                    <a:pt x="10" y="86"/>
                  </a:lnTo>
                  <a:lnTo>
                    <a:pt x="5" y="101"/>
                  </a:lnTo>
                  <a:lnTo>
                    <a:pt x="2" y="117"/>
                  </a:lnTo>
                  <a:lnTo>
                    <a:pt x="0" y="133"/>
                  </a:lnTo>
                  <a:lnTo>
                    <a:pt x="2" y="155"/>
                  </a:lnTo>
                  <a:lnTo>
                    <a:pt x="10" y="173"/>
                  </a:lnTo>
                  <a:lnTo>
                    <a:pt x="23" y="190"/>
                  </a:lnTo>
                  <a:lnTo>
                    <a:pt x="40" y="201"/>
                  </a:lnTo>
                  <a:lnTo>
                    <a:pt x="59" y="211"/>
                  </a:lnTo>
                  <a:lnTo>
                    <a:pt x="79" y="215"/>
                  </a:lnTo>
                  <a:lnTo>
                    <a:pt x="100" y="216"/>
                  </a:lnTo>
                  <a:lnTo>
                    <a:pt x="120" y="213"/>
                  </a:lnTo>
                  <a:lnTo>
                    <a:pt x="124" y="213"/>
                  </a:lnTo>
                  <a:lnTo>
                    <a:pt x="128" y="211"/>
                  </a:lnTo>
                  <a:lnTo>
                    <a:pt x="131" y="208"/>
                  </a:lnTo>
                  <a:lnTo>
                    <a:pt x="132" y="203"/>
                  </a:lnTo>
                  <a:lnTo>
                    <a:pt x="130" y="198"/>
                  </a:lnTo>
                  <a:lnTo>
                    <a:pt x="126" y="194"/>
                  </a:lnTo>
                  <a:lnTo>
                    <a:pt x="121" y="190"/>
                  </a:lnTo>
                  <a:lnTo>
                    <a:pt x="116" y="187"/>
                  </a:lnTo>
                  <a:lnTo>
                    <a:pt x="105" y="184"/>
                  </a:lnTo>
                  <a:lnTo>
                    <a:pt x="95" y="182"/>
                  </a:lnTo>
                  <a:lnTo>
                    <a:pt x="84" y="180"/>
                  </a:lnTo>
                  <a:lnTo>
                    <a:pt x="75" y="178"/>
                  </a:lnTo>
                  <a:lnTo>
                    <a:pt x="65" y="175"/>
                  </a:lnTo>
                  <a:lnTo>
                    <a:pt x="56" y="170"/>
                  </a:lnTo>
                  <a:lnTo>
                    <a:pt x="47" y="165"/>
                  </a:lnTo>
                  <a:lnTo>
                    <a:pt x="39" y="156"/>
                  </a:lnTo>
                  <a:lnTo>
                    <a:pt x="36" y="120"/>
                  </a:lnTo>
                  <a:lnTo>
                    <a:pt x="44" y="90"/>
                  </a:lnTo>
                  <a:lnTo>
                    <a:pt x="61" y="67"/>
                  </a:lnTo>
                  <a:lnTo>
                    <a:pt x="84" y="47"/>
                  </a:lnTo>
                  <a:lnTo>
                    <a:pt x="109" y="32"/>
                  </a:lnTo>
                  <a:lnTo>
                    <a:pt x="136" y="21"/>
                  </a:lnTo>
                  <a:lnTo>
                    <a:pt x="160" y="12"/>
                  </a:lnTo>
                  <a:lnTo>
                    <a:pt x="179" y="5"/>
                  </a:lnTo>
                  <a:lnTo>
                    <a:pt x="167" y="1"/>
                  </a:lnTo>
                  <a:lnTo>
                    <a:pt x="154" y="0"/>
                  </a:lnTo>
                  <a:lnTo>
                    <a:pt x="140" y="2"/>
                  </a:lnTo>
                  <a:lnTo>
                    <a:pt x="124" y="5"/>
                  </a:lnTo>
                  <a:lnTo>
                    <a:pt x="108" y="10"/>
                  </a:lnTo>
                  <a:lnTo>
                    <a:pt x="92" y="15"/>
                  </a:lnTo>
                  <a:lnTo>
                    <a:pt x="77" y="22"/>
                  </a:lnTo>
                  <a:lnTo>
                    <a:pt x="63" y="28"/>
                  </a:lnTo>
                  <a:close/>
                </a:path>
              </a:pathLst>
            </a:custGeom>
            <a:solidFill>
              <a:srgbClr val="C9E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3" name="Freeform 305"/>
            <p:cNvSpPr>
              <a:spLocks/>
            </p:cNvSpPr>
            <p:nvPr/>
          </p:nvSpPr>
          <p:spPr bwMode="auto">
            <a:xfrm>
              <a:off x="4547" y="3353"/>
              <a:ext cx="14" cy="24"/>
            </a:xfrm>
            <a:custGeom>
              <a:avLst/>
              <a:gdLst/>
              <a:ahLst/>
              <a:cxnLst>
                <a:cxn ang="0">
                  <a:pos x="96" y="55"/>
                </a:cxn>
                <a:cxn ang="0">
                  <a:pos x="101" y="72"/>
                </a:cxn>
                <a:cxn ang="0">
                  <a:pos x="100" y="88"/>
                </a:cxn>
                <a:cxn ang="0">
                  <a:pos x="92" y="101"/>
                </a:cxn>
                <a:cxn ang="0">
                  <a:pos x="82" y="112"/>
                </a:cxn>
                <a:cxn ang="0">
                  <a:pos x="69" y="123"/>
                </a:cxn>
                <a:cxn ang="0">
                  <a:pos x="54" y="134"/>
                </a:cxn>
                <a:cxn ang="0">
                  <a:pos x="40" y="143"/>
                </a:cxn>
                <a:cxn ang="0">
                  <a:pos x="27" y="153"/>
                </a:cxn>
                <a:cxn ang="0">
                  <a:pos x="25" y="156"/>
                </a:cxn>
                <a:cxn ang="0">
                  <a:pos x="24" y="158"/>
                </a:cxn>
                <a:cxn ang="0">
                  <a:pos x="24" y="162"/>
                </a:cxn>
                <a:cxn ang="0">
                  <a:pos x="25" y="165"/>
                </a:cxn>
                <a:cxn ang="0">
                  <a:pos x="28" y="167"/>
                </a:cxn>
                <a:cxn ang="0">
                  <a:pos x="31" y="168"/>
                </a:cxn>
                <a:cxn ang="0">
                  <a:pos x="33" y="168"/>
                </a:cxn>
                <a:cxn ang="0">
                  <a:pos x="37" y="167"/>
                </a:cxn>
                <a:cxn ang="0">
                  <a:pos x="53" y="157"/>
                </a:cxn>
                <a:cxn ang="0">
                  <a:pos x="69" y="147"/>
                </a:cxn>
                <a:cxn ang="0">
                  <a:pos x="84" y="135"/>
                </a:cxn>
                <a:cxn ang="0">
                  <a:pos x="97" y="121"/>
                </a:cxn>
                <a:cxn ang="0">
                  <a:pos x="107" y="106"/>
                </a:cxn>
                <a:cxn ang="0">
                  <a:pos x="113" y="89"/>
                </a:cxn>
                <a:cxn ang="0">
                  <a:pos x="114" y="71"/>
                </a:cxn>
                <a:cxn ang="0">
                  <a:pos x="110" y="51"/>
                </a:cxn>
                <a:cxn ang="0">
                  <a:pos x="101" y="36"/>
                </a:cxn>
                <a:cxn ang="0">
                  <a:pos x="87" y="24"/>
                </a:cxn>
                <a:cxn ang="0">
                  <a:pos x="70" y="14"/>
                </a:cxn>
                <a:cxn ang="0">
                  <a:pos x="51" y="7"/>
                </a:cxn>
                <a:cxn ang="0">
                  <a:pos x="32" y="2"/>
                </a:cxn>
                <a:cxn ang="0">
                  <a:pos x="17" y="0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2" y="9"/>
                </a:cxn>
                <a:cxn ang="0">
                  <a:pos x="26" y="13"/>
                </a:cxn>
                <a:cxn ang="0">
                  <a:pos x="41" y="17"/>
                </a:cxn>
                <a:cxn ang="0">
                  <a:pos x="54" y="22"/>
                </a:cxn>
                <a:cxn ang="0">
                  <a:pos x="68" y="27"/>
                </a:cxn>
                <a:cxn ang="0">
                  <a:pos x="80" y="34"/>
                </a:cxn>
                <a:cxn ang="0">
                  <a:pos x="89" y="43"/>
                </a:cxn>
                <a:cxn ang="0">
                  <a:pos x="96" y="55"/>
                </a:cxn>
              </a:cxnLst>
              <a:rect l="0" t="0" r="r" b="b"/>
              <a:pathLst>
                <a:path w="114" h="168">
                  <a:moveTo>
                    <a:pt x="96" y="55"/>
                  </a:moveTo>
                  <a:lnTo>
                    <a:pt x="101" y="72"/>
                  </a:lnTo>
                  <a:lnTo>
                    <a:pt x="100" y="88"/>
                  </a:lnTo>
                  <a:lnTo>
                    <a:pt x="92" y="101"/>
                  </a:lnTo>
                  <a:lnTo>
                    <a:pt x="82" y="112"/>
                  </a:lnTo>
                  <a:lnTo>
                    <a:pt x="69" y="123"/>
                  </a:lnTo>
                  <a:lnTo>
                    <a:pt x="54" y="134"/>
                  </a:lnTo>
                  <a:lnTo>
                    <a:pt x="40" y="143"/>
                  </a:lnTo>
                  <a:lnTo>
                    <a:pt x="27" y="153"/>
                  </a:lnTo>
                  <a:lnTo>
                    <a:pt x="25" y="156"/>
                  </a:lnTo>
                  <a:lnTo>
                    <a:pt x="24" y="158"/>
                  </a:lnTo>
                  <a:lnTo>
                    <a:pt x="24" y="162"/>
                  </a:lnTo>
                  <a:lnTo>
                    <a:pt x="25" y="165"/>
                  </a:lnTo>
                  <a:lnTo>
                    <a:pt x="28" y="167"/>
                  </a:lnTo>
                  <a:lnTo>
                    <a:pt x="31" y="168"/>
                  </a:lnTo>
                  <a:lnTo>
                    <a:pt x="33" y="168"/>
                  </a:lnTo>
                  <a:lnTo>
                    <a:pt x="37" y="167"/>
                  </a:lnTo>
                  <a:lnTo>
                    <a:pt x="53" y="157"/>
                  </a:lnTo>
                  <a:lnTo>
                    <a:pt x="69" y="147"/>
                  </a:lnTo>
                  <a:lnTo>
                    <a:pt x="84" y="135"/>
                  </a:lnTo>
                  <a:lnTo>
                    <a:pt x="97" y="121"/>
                  </a:lnTo>
                  <a:lnTo>
                    <a:pt x="107" y="106"/>
                  </a:lnTo>
                  <a:lnTo>
                    <a:pt x="113" y="89"/>
                  </a:lnTo>
                  <a:lnTo>
                    <a:pt x="114" y="71"/>
                  </a:lnTo>
                  <a:lnTo>
                    <a:pt x="110" y="51"/>
                  </a:lnTo>
                  <a:lnTo>
                    <a:pt x="101" y="36"/>
                  </a:lnTo>
                  <a:lnTo>
                    <a:pt x="87" y="24"/>
                  </a:lnTo>
                  <a:lnTo>
                    <a:pt x="70" y="14"/>
                  </a:lnTo>
                  <a:lnTo>
                    <a:pt x="51" y="7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2" y="9"/>
                  </a:lnTo>
                  <a:lnTo>
                    <a:pt x="26" y="13"/>
                  </a:lnTo>
                  <a:lnTo>
                    <a:pt x="41" y="17"/>
                  </a:lnTo>
                  <a:lnTo>
                    <a:pt x="54" y="22"/>
                  </a:lnTo>
                  <a:lnTo>
                    <a:pt x="68" y="27"/>
                  </a:lnTo>
                  <a:lnTo>
                    <a:pt x="80" y="34"/>
                  </a:lnTo>
                  <a:lnTo>
                    <a:pt x="89" y="43"/>
                  </a:lnTo>
                  <a:lnTo>
                    <a:pt x="96" y="55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4" name="Freeform 306"/>
            <p:cNvSpPr>
              <a:spLocks/>
            </p:cNvSpPr>
            <p:nvPr/>
          </p:nvSpPr>
          <p:spPr bwMode="auto">
            <a:xfrm>
              <a:off x="4494" y="3348"/>
              <a:ext cx="37" cy="50"/>
            </a:xfrm>
            <a:custGeom>
              <a:avLst/>
              <a:gdLst/>
              <a:ahLst/>
              <a:cxnLst>
                <a:cxn ang="0">
                  <a:pos x="90" y="65"/>
                </a:cxn>
                <a:cxn ang="0">
                  <a:pos x="48" y="106"/>
                </a:cxn>
                <a:cxn ang="0">
                  <a:pos x="15" y="155"/>
                </a:cxn>
                <a:cxn ang="0">
                  <a:pos x="0" y="210"/>
                </a:cxn>
                <a:cxn ang="0">
                  <a:pos x="3" y="248"/>
                </a:cxn>
                <a:cxn ang="0">
                  <a:pos x="8" y="262"/>
                </a:cxn>
                <a:cxn ang="0">
                  <a:pos x="17" y="276"/>
                </a:cxn>
                <a:cxn ang="0">
                  <a:pos x="29" y="288"/>
                </a:cxn>
                <a:cxn ang="0">
                  <a:pos x="50" y="301"/>
                </a:cxn>
                <a:cxn ang="0">
                  <a:pos x="77" y="315"/>
                </a:cxn>
                <a:cxn ang="0">
                  <a:pos x="107" y="326"/>
                </a:cxn>
                <a:cxn ang="0">
                  <a:pos x="136" y="334"/>
                </a:cxn>
                <a:cxn ang="0">
                  <a:pos x="167" y="341"/>
                </a:cxn>
                <a:cxn ang="0">
                  <a:pos x="197" y="345"/>
                </a:cxn>
                <a:cxn ang="0">
                  <a:pos x="228" y="348"/>
                </a:cxn>
                <a:cxn ang="0">
                  <a:pos x="259" y="350"/>
                </a:cxn>
                <a:cxn ang="0">
                  <a:pos x="279" y="351"/>
                </a:cxn>
                <a:cxn ang="0">
                  <a:pos x="286" y="345"/>
                </a:cxn>
                <a:cxn ang="0">
                  <a:pos x="289" y="335"/>
                </a:cxn>
                <a:cxn ang="0">
                  <a:pos x="282" y="328"/>
                </a:cxn>
                <a:cxn ang="0">
                  <a:pos x="263" y="322"/>
                </a:cxn>
                <a:cxn ang="0">
                  <a:pos x="236" y="317"/>
                </a:cxn>
                <a:cxn ang="0">
                  <a:pos x="208" y="313"/>
                </a:cxn>
                <a:cxn ang="0">
                  <a:pos x="179" y="308"/>
                </a:cxn>
                <a:cxn ang="0">
                  <a:pos x="152" y="303"/>
                </a:cxn>
                <a:cxn ang="0">
                  <a:pos x="125" y="296"/>
                </a:cxn>
                <a:cxn ang="0">
                  <a:pos x="98" y="287"/>
                </a:cxn>
                <a:cxn ang="0">
                  <a:pos x="72" y="276"/>
                </a:cxn>
                <a:cxn ang="0">
                  <a:pos x="49" y="261"/>
                </a:cxn>
                <a:cxn ang="0">
                  <a:pos x="34" y="241"/>
                </a:cxn>
                <a:cxn ang="0">
                  <a:pos x="30" y="215"/>
                </a:cxn>
                <a:cxn ang="0">
                  <a:pos x="34" y="186"/>
                </a:cxn>
                <a:cxn ang="0">
                  <a:pos x="46" y="158"/>
                </a:cxn>
                <a:cxn ang="0">
                  <a:pos x="64" y="128"/>
                </a:cxn>
                <a:cxn ang="0">
                  <a:pos x="85" y="102"/>
                </a:cxn>
                <a:cxn ang="0">
                  <a:pos x="110" y="77"/>
                </a:cxn>
                <a:cxn ang="0">
                  <a:pos x="137" y="53"/>
                </a:cxn>
                <a:cxn ang="0">
                  <a:pos x="175" y="35"/>
                </a:cxn>
                <a:cxn ang="0">
                  <a:pos x="213" y="19"/>
                </a:cxn>
                <a:cxn ang="0">
                  <a:pos x="237" y="6"/>
                </a:cxn>
                <a:cxn ang="0">
                  <a:pos x="230" y="0"/>
                </a:cxn>
                <a:cxn ang="0">
                  <a:pos x="198" y="4"/>
                </a:cxn>
                <a:cxn ang="0">
                  <a:pos x="161" y="17"/>
                </a:cxn>
                <a:cxn ang="0">
                  <a:pos x="127" y="35"/>
                </a:cxn>
              </a:cxnLst>
              <a:rect l="0" t="0" r="r" b="b"/>
              <a:pathLst>
                <a:path w="289" h="351">
                  <a:moveTo>
                    <a:pt x="112" y="46"/>
                  </a:moveTo>
                  <a:lnTo>
                    <a:pt x="90" y="65"/>
                  </a:lnTo>
                  <a:lnTo>
                    <a:pt x="68" y="84"/>
                  </a:lnTo>
                  <a:lnTo>
                    <a:pt x="48" y="106"/>
                  </a:lnTo>
                  <a:lnTo>
                    <a:pt x="30" y="130"/>
                  </a:lnTo>
                  <a:lnTo>
                    <a:pt x="15" y="155"/>
                  </a:lnTo>
                  <a:lnTo>
                    <a:pt x="5" y="181"/>
                  </a:lnTo>
                  <a:lnTo>
                    <a:pt x="0" y="210"/>
                  </a:lnTo>
                  <a:lnTo>
                    <a:pt x="1" y="240"/>
                  </a:lnTo>
                  <a:lnTo>
                    <a:pt x="3" y="248"/>
                  </a:lnTo>
                  <a:lnTo>
                    <a:pt x="5" y="256"/>
                  </a:lnTo>
                  <a:lnTo>
                    <a:pt x="8" y="262"/>
                  </a:lnTo>
                  <a:lnTo>
                    <a:pt x="12" y="270"/>
                  </a:lnTo>
                  <a:lnTo>
                    <a:pt x="17" y="276"/>
                  </a:lnTo>
                  <a:lnTo>
                    <a:pt x="24" y="283"/>
                  </a:lnTo>
                  <a:lnTo>
                    <a:pt x="29" y="288"/>
                  </a:lnTo>
                  <a:lnTo>
                    <a:pt x="36" y="292"/>
                  </a:lnTo>
                  <a:lnTo>
                    <a:pt x="50" y="301"/>
                  </a:lnTo>
                  <a:lnTo>
                    <a:pt x="64" y="308"/>
                  </a:lnTo>
                  <a:lnTo>
                    <a:pt x="77" y="315"/>
                  </a:lnTo>
                  <a:lnTo>
                    <a:pt x="92" y="320"/>
                  </a:lnTo>
                  <a:lnTo>
                    <a:pt x="107" y="326"/>
                  </a:lnTo>
                  <a:lnTo>
                    <a:pt x="121" y="330"/>
                  </a:lnTo>
                  <a:lnTo>
                    <a:pt x="136" y="334"/>
                  </a:lnTo>
                  <a:lnTo>
                    <a:pt x="151" y="337"/>
                  </a:lnTo>
                  <a:lnTo>
                    <a:pt x="167" y="341"/>
                  </a:lnTo>
                  <a:lnTo>
                    <a:pt x="181" y="343"/>
                  </a:lnTo>
                  <a:lnTo>
                    <a:pt x="197" y="345"/>
                  </a:lnTo>
                  <a:lnTo>
                    <a:pt x="213" y="347"/>
                  </a:lnTo>
                  <a:lnTo>
                    <a:pt x="228" y="348"/>
                  </a:lnTo>
                  <a:lnTo>
                    <a:pt x="243" y="349"/>
                  </a:lnTo>
                  <a:lnTo>
                    <a:pt x="259" y="350"/>
                  </a:lnTo>
                  <a:lnTo>
                    <a:pt x="274" y="351"/>
                  </a:lnTo>
                  <a:lnTo>
                    <a:pt x="279" y="351"/>
                  </a:lnTo>
                  <a:lnTo>
                    <a:pt x="283" y="349"/>
                  </a:lnTo>
                  <a:lnTo>
                    <a:pt x="286" y="345"/>
                  </a:lnTo>
                  <a:lnTo>
                    <a:pt x="289" y="341"/>
                  </a:lnTo>
                  <a:lnTo>
                    <a:pt x="289" y="335"/>
                  </a:lnTo>
                  <a:lnTo>
                    <a:pt x="286" y="331"/>
                  </a:lnTo>
                  <a:lnTo>
                    <a:pt x="282" y="328"/>
                  </a:lnTo>
                  <a:lnTo>
                    <a:pt x="277" y="326"/>
                  </a:lnTo>
                  <a:lnTo>
                    <a:pt x="263" y="322"/>
                  </a:lnTo>
                  <a:lnTo>
                    <a:pt x="250" y="320"/>
                  </a:lnTo>
                  <a:lnTo>
                    <a:pt x="236" y="317"/>
                  </a:lnTo>
                  <a:lnTo>
                    <a:pt x="221" y="315"/>
                  </a:lnTo>
                  <a:lnTo>
                    <a:pt x="208" y="313"/>
                  </a:lnTo>
                  <a:lnTo>
                    <a:pt x="194" y="311"/>
                  </a:lnTo>
                  <a:lnTo>
                    <a:pt x="179" y="308"/>
                  </a:lnTo>
                  <a:lnTo>
                    <a:pt x="166" y="305"/>
                  </a:lnTo>
                  <a:lnTo>
                    <a:pt x="152" y="303"/>
                  </a:lnTo>
                  <a:lnTo>
                    <a:pt x="138" y="300"/>
                  </a:lnTo>
                  <a:lnTo>
                    <a:pt x="125" y="296"/>
                  </a:lnTo>
                  <a:lnTo>
                    <a:pt x="111" y="292"/>
                  </a:lnTo>
                  <a:lnTo>
                    <a:pt x="98" y="287"/>
                  </a:lnTo>
                  <a:lnTo>
                    <a:pt x="85" y="282"/>
                  </a:lnTo>
                  <a:lnTo>
                    <a:pt x="72" y="276"/>
                  </a:lnTo>
                  <a:lnTo>
                    <a:pt x="59" y="269"/>
                  </a:lnTo>
                  <a:lnTo>
                    <a:pt x="49" y="261"/>
                  </a:lnTo>
                  <a:lnTo>
                    <a:pt x="41" y="252"/>
                  </a:lnTo>
                  <a:lnTo>
                    <a:pt x="34" y="241"/>
                  </a:lnTo>
                  <a:lnTo>
                    <a:pt x="31" y="228"/>
                  </a:lnTo>
                  <a:lnTo>
                    <a:pt x="30" y="215"/>
                  </a:lnTo>
                  <a:lnTo>
                    <a:pt x="31" y="201"/>
                  </a:lnTo>
                  <a:lnTo>
                    <a:pt x="34" y="186"/>
                  </a:lnTo>
                  <a:lnTo>
                    <a:pt x="38" y="174"/>
                  </a:lnTo>
                  <a:lnTo>
                    <a:pt x="46" y="158"/>
                  </a:lnTo>
                  <a:lnTo>
                    <a:pt x="54" y="142"/>
                  </a:lnTo>
                  <a:lnTo>
                    <a:pt x="64" y="128"/>
                  </a:lnTo>
                  <a:lnTo>
                    <a:pt x="74" y="115"/>
                  </a:lnTo>
                  <a:lnTo>
                    <a:pt x="85" y="102"/>
                  </a:lnTo>
                  <a:lnTo>
                    <a:pt x="96" y="89"/>
                  </a:lnTo>
                  <a:lnTo>
                    <a:pt x="110" y="77"/>
                  </a:lnTo>
                  <a:lnTo>
                    <a:pt x="124" y="64"/>
                  </a:lnTo>
                  <a:lnTo>
                    <a:pt x="137" y="53"/>
                  </a:lnTo>
                  <a:lnTo>
                    <a:pt x="155" y="43"/>
                  </a:lnTo>
                  <a:lnTo>
                    <a:pt x="175" y="35"/>
                  </a:lnTo>
                  <a:lnTo>
                    <a:pt x="195" y="26"/>
                  </a:lnTo>
                  <a:lnTo>
                    <a:pt x="213" y="19"/>
                  </a:lnTo>
                  <a:lnTo>
                    <a:pt x="228" y="12"/>
                  </a:lnTo>
                  <a:lnTo>
                    <a:pt x="237" y="6"/>
                  </a:lnTo>
                  <a:lnTo>
                    <a:pt x="240" y="2"/>
                  </a:lnTo>
                  <a:lnTo>
                    <a:pt x="230" y="0"/>
                  </a:lnTo>
                  <a:lnTo>
                    <a:pt x="215" y="1"/>
                  </a:lnTo>
                  <a:lnTo>
                    <a:pt x="198" y="4"/>
                  </a:lnTo>
                  <a:lnTo>
                    <a:pt x="180" y="9"/>
                  </a:lnTo>
                  <a:lnTo>
                    <a:pt x="161" y="17"/>
                  </a:lnTo>
                  <a:lnTo>
                    <a:pt x="144" y="25"/>
                  </a:lnTo>
                  <a:lnTo>
                    <a:pt x="127" y="35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5" name="Freeform 307"/>
            <p:cNvSpPr>
              <a:spLocks/>
            </p:cNvSpPr>
            <p:nvPr/>
          </p:nvSpPr>
          <p:spPr bwMode="auto">
            <a:xfrm>
              <a:off x="4545" y="3346"/>
              <a:ext cx="32" cy="34"/>
            </a:xfrm>
            <a:custGeom>
              <a:avLst/>
              <a:gdLst/>
              <a:ahLst/>
              <a:cxnLst>
                <a:cxn ang="0">
                  <a:pos x="210" y="71"/>
                </a:cxn>
                <a:cxn ang="0">
                  <a:pos x="222" y="84"/>
                </a:cxn>
                <a:cxn ang="0">
                  <a:pos x="229" y="99"/>
                </a:cxn>
                <a:cxn ang="0">
                  <a:pos x="232" y="115"/>
                </a:cxn>
                <a:cxn ang="0">
                  <a:pos x="232" y="132"/>
                </a:cxn>
                <a:cxn ang="0">
                  <a:pos x="230" y="146"/>
                </a:cxn>
                <a:cxn ang="0">
                  <a:pos x="226" y="158"/>
                </a:cxn>
                <a:cxn ang="0">
                  <a:pos x="219" y="170"/>
                </a:cxn>
                <a:cxn ang="0">
                  <a:pos x="211" y="179"/>
                </a:cxn>
                <a:cxn ang="0">
                  <a:pos x="202" y="190"/>
                </a:cxn>
                <a:cxn ang="0">
                  <a:pos x="193" y="199"/>
                </a:cxn>
                <a:cxn ang="0">
                  <a:pos x="183" y="208"/>
                </a:cxn>
                <a:cxn ang="0">
                  <a:pos x="174" y="218"/>
                </a:cxn>
                <a:cxn ang="0">
                  <a:pos x="172" y="221"/>
                </a:cxn>
                <a:cxn ang="0">
                  <a:pos x="172" y="224"/>
                </a:cxn>
                <a:cxn ang="0">
                  <a:pos x="172" y="227"/>
                </a:cxn>
                <a:cxn ang="0">
                  <a:pos x="174" y="231"/>
                </a:cxn>
                <a:cxn ang="0">
                  <a:pos x="177" y="233"/>
                </a:cxn>
                <a:cxn ang="0">
                  <a:pos x="181" y="234"/>
                </a:cxn>
                <a:cxn ang="0">
                  <a:pos x="184" y="233"/>
                </a:cxn>
                <a:cxn ang="0">
                  <a:pos x="187" y="231"/>
                </a:cxn>
                <a:cxn ang="0">
                  <a:pos x="208" y="217"/>
                </a:cxn>
                <a:cxn ang="0">
                  <a:pos x="226" y="199"/>
                </a:cxn>
                <a:cxn ang="0">
                  <a:pos x="240" y="178"/>
                </a:cxn>
                <a:cxn ang="0">
                  <a:pos x="249" y="155"/>
                </a:cxn>
                <a:cxn ang="0">
                  <a:pos x="254" y="131"/>
                </a:cxn>
                <a:cxn ang="0">
                  <a:pos x="251" y="107"/>
                </a:cxn>
                <a:cxn ang="0">
                  <a:pos x="243" y="84"/>
                </a:cxn>
                <a:cxn ang="0">
                  <a:pos x="226" y="64"/>
                </a:cxn>
                <a:cxn ang="0">
                  <a:pos x="214" y="53"/>
                </a:cxn>
                <a:cxn ang="0">
                  <a:pos x="199" y="45"/>
                </a:cxn>
                <a:cxn ang="0">
                  <a:pos x="183" y="36"/>
                </a:cxn>
                <a:cxn ang="0">
                  <a:pos x="165" y="29"/>
                </a:cxn>
                <a:cxn ang="0">
                  <a:pos x="147" y="21"/>
                </a:cxn>
                <a:cxn ang="0">
                  <a:pos x="129" y="16"/>
                </a:cxn>
                <a:cxn ang="0">
                  <a:pos x="111" y="12"/>
                </a:cxn>
                <a:cxn ang="0">
                  <a:pos x="93" y="7"/>
                </a:cxn>
                <a:cxn ang="0">
                  <a:pos x="75" y="4"/>
                </a:cxn>
                <a:cxn ang="0">
                  <a:pos x="59" y="2"/>
                </a:cxn>
                <a:cxn ang="0">
                  <a:pos x="43" y="0"/>
                </a:cxn>
                <a:cxn ang="0">
                  <a:pos x="31" y="0"/>
                </a:cxn>
                <a:cxn ang="0">
                  <a:pos x="19" y="0"/>
                </a:cxn>
                <a:cxn ang="0">
                  <a:pos x="10" y="0"/>
                </a:cxn>
                <a:cxn ang="0">
                  <a:pos x="3" y="2"/>
                </a:cxn>
                <a:cxn ang="0">
                  <a:pos x="0" y="4"/>
                </a:cxn>
                <a:cxn ang="0">
                  <a:pos x="11" y="6"/>
                </a:cxn>
                <a:cxn ang="0">
                  <a:pos x="21" y="7"/>
                </a:cxn>
                <a:cxn ang="0">
                  <a:pos x="34" y="9"/>
                </a:cxn>
                <a:cxn ang="0">
                  <a:pos x="46" y="12"/>
                </a:cxn>
                <a:cxn ang="0">
                  <a:pos x="59" y="15"/>
                </a:cxn>
                <a:cxn ang="0">
                  <a:pos x="74" y="17"/>
                </a:cxn>
                <a:cxn ang="0">
                  <a:pos x="87" y="20"/>
                </a:cxn>
                <a:cxn ang="0">
                  <a:pos x="102" y="23"/>
                </a:cxn>
                <a:cxn ang="0">
                  <a:pos x="116" y="28"/>
                </a:cxn>
                <a:cxn ang="0">
                  <a:pos x="131" y="32"/>
                </a:cxn>
                <a:cxn ang="0">
                  <a:pos x="145" y="36"/>
                </a:cxn>
                <a:cxn ang="0">
                  <a:pos x="159" y="42"/>
                </a:cxn>
                <a:cxn ang="0">
                  <a:pos x="173" y="48"/>
                </a:cxn>
                <a:cxn ang="0">
                  <a:pos x="186" y="55"/>
                </a:cxn>
                <a:cxn ang="0">
                  <a:pos x="199" y="63"/>
                </a:cxn>
                <a:cxn ang="0">
                  <a:pos x="210" y="71"/>
                </a:cxn>
              </a:cxnLst>
              <a:rect l="0" t="0" r="r" b="b"/>
              <a:pathLst>
                <a:path w="254" h="234">
                  <a:moveTo>
                    <a:pt x="210" y="71"/>
                  </a:moveTo>
                  <a:lnTo>
                    <a:pt x="222" y="84"/>
                  </a:lnTo>
                  <a:lnTo>
                    <a:pt x="229" y="99"/>
                  </a:lnTo>
                  <a:lnTo>
                    <a:pt x="232" y="115"/>
                  </a:lnTo>
                  <a:lnTo>
                    <a:pt x="232" y="132"/>
                  </a:lnTo>
                  <a:lnTo>
                    <a:pt x="230" y="146"/>
                  </a:lnTo>
                  <a:lnTo>
                    <a:pt x="226" y="158"/>
                  </a:lnTo>
                  <a:lnTo>
                    <a:pt x="219" y="170"/>
                  </a:lnTo>
                  <a:lnTo>
                    <a:pt x="211" y="179"/>
                  </a:lnTo>
                  <a:lnTo>
                    <a:pt x="202" y="190"/>
                  </a:lnTo>
                  <a:lnTo>
                    <a:pt x="193" y="199"/>
                  </a:lnTo>
                  <a:lnTo>
                    <a:pt x="183" y="208"/>
                  </a:lnTo>
                  <a:lnTo>
                    <a:pt x="174" y="218"/>
                  </a:lnTo>
                  <a:lnTo>
                    <a:pt x="172" y="221"/>
                  </a:lnTo>
                  <a:lnTo>
                    <a:pt x="172" y="224"/>
                  </a:lnTo>
                  <a:lnTo>
                    <a:pt x="172" y="227"/>
                  </a:lnTo>
                  <a:lnTo>
                    <a:pt x="174" y="231"/>
                  </a:lnTo>
                  <a:lnTo>
                    <a:pt x="177" y="233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1"/>
                  </a:lnTo>
                  <a:lnTo>
                    <a:pt x="208" y="217"/>
                  </a:lnTo>
                  <a:lnTo>
                    <a:pt x="226" y="199"/>
                  </a:lnTo>
                  <a:lnTo>
                    <a:pt x="240" y="178"/>
                  </a:lnTo>
                  <a:lnTo>
                    <a:pt x="249" y="155"/>
                  </a:lnTo>
                  <a:lnTo>
                    <a:pt x="254" y="131"/>
                  </a:lnTo>
                  <a:lnTo>
                    <a:pt x="251" y="107"/>
                  </a:lnTo>
                  <a:lnTo>
                    <a:pt x="243" y="84"/>
                  </a:lnTo>
                  <a:lnTo>
                    <a:pt x="226" y="64"/>
                  </a:lnTo>
                  <a:lnTo>
                    <a:pt x="214" y="53"/>
                  </a:lnTo>
                  <a:lnTo>
                    <a:pt x="199" y="45"/>
                  </a:lnTo>
                  <a:lnTo>
                    <a:pt x="183" y="36"/>
                  </a:lnTo>
                  <a:lnTo>
                    <a:pt x="165" y="29"/>
                  </a:lnTo>
                  <a:lnTo>
                    <a:pt x="147" y="21"/>
                  </a:lnTo>
                  <a:lnTo>
                    <a:pt x="129" y="16"/>
                  </a:lnTo>
                  <a:lnTo>
                    <a:pt x="111" y="12"/>
                  </a:lnTo>
                  <a:lnTo>
                    <a:pt x="93" y="7"/>
                  </a:lnTo>
                  <a:lnTo>
                    <a:pt x="75" y="4"/>
                  </a:lnTo>
                  <a:lnTo>
                    <a:pt x="59" y="2"/>
                  </a:lnTo>
                  <a:lnTo>
                    <a:pt x="43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11" y="6"/>
                  </a:lnTo>
                  <a:lnTo>
                    <a:pt x="21" y="7"/>
                  </a:lnTo>
                  <a:lnTo>
                    <a:pt x="34" y="9"/>
                  </a:lnTo>
                  <a:lnTo>
                    <a:pt x="46" y="12"/>
                  </a:lnTo>
                  <a:lnTo>
                    <a:pt x="59" y="15"/>
                  </a:lnTo>
                  <a:lnTo>
                    <a:pt x="74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6" y="28"/>
                  </a:lnTo>
                  <a:lnTo>
                    <a:pt x="131" y="32"/>
                  </a:lnTo>
                  <a:lnTo>
                    <a:pt x="145" y="36"/>
                  </a:lnTo>
                  <a:lnTo>
                    <a:pt x="159" y="42"/>
                  </a:lnTo>
                  <a:lnTo>
                    <a:pt x="173" y="48"/>
                  </a:lnTo>
                  <a:lnTo>
                    <a:pt x="186" y="55"/>
                  </a:lnTo>
                  <a:lnTo>
                    <a:pt x="199" y="63"/>
                  </a:lnTo>
                  <a:lnTo>
                    <a:pt x="210" y="7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6" name="Freeform 308"/>
            <p:cNvSpPr>
              <a:spLocks/>
            </p:cNvSpPr>
            <p:nvPr/>
          </p:nvSpPr>
          <p:spPr bwMode="auto">
            <a:xfrm>
              <a:off x="4481" y="3362"/>
              <a:ext cx="13" cy="31"/>
            </a:xfrm>
            <a:custGeom>
              <a:avLst/>
              <a:gdLst/>
              <a:ahLst/>
              <a:cxnLst>
                <a:cxn ang="0">
                  <a:pos x="0" y="121"/>
                </a:cxn>
                <a:cxn ang="0">
                  <a:pos x="0" y="139"/>
                </a:cxn>
                <a:cxn ang="0">
                  <a:pos x="4" y="156"/>
                </a:cxn>
                <a:cxn ang="0">
                  <a:pos x="12" y="172"/>
                </a:cxn>
                <a:cxn ang="0">
                  <a:pos x="22" y="186"/>
                </a:cxn>
                <a:cxn ang="0">
                  <a:pos x="35" y="197"/>
                </a:cxn>
                <a:cxn ang="0">
                  <a:pos x="50" y="208"/>
                </a:cxn>
                <a:cxn ang="0">
                  <a:pos x="66" y="216"/>
                </a:cxn>
                <a:cxn ang="0">
                  <a:pos x="83" y="220"/>
                </a:cxn>
                <a:cxn ang="0">
                  <a:pos x="89" y="221"/>
                </a:cxn>
                <a:cxn ang="0">
                  <a:pos x="94" y="219"/>
                </a:cxn>
                <a:cxn ang="0">
                  <a:pos x="98" y="216"/>
                </a:cxn>
                <a:cxn ang="0">
                  <a:pos x="100" y="211"/>
                </a:cxn>
                <a:cxn ang="0">
                  <a:pos x="100" y="206"/>
                </a:cxn>
                <a:cxn ang="0">
                  <a:pos x="99" y="201"/>
                </a:cxn>
                <a:cxn ang="0">
                  <a:pos x="96" y="196"/>
                </a:cxn>
                <a:cxn ang="0">
                  <a:pos x="91" y="194"/>
                </a:cxn>
                <a:cxn ang="0">
                  <a:pos x="74" y="188"/>
                </a:cxn>
                <a:cxn ang="0">
                  <a:pos x="58" y="179"/>
                </a:cxn>
                <a:cxn ang="0">
                  <a:pos x="45" y="168"/>
                </a:cxn>
                <a:cxn ang="0">
                  <a:pos x="36" y="155"/>
                </a:cxn>
                <a:cxn ang="0">
                  <a:pos x="30" y="139"/>
                </a:cxn>
                <a:cxn ang="0">
                  <a:pos x="27" y="122"/>
                </a:cxn>
                <a:cxn ang="0">
                  <a:pos x="27" y="103"/>
                </a:cxn>
                <a:cxn ang="0">
                  <a:pos x="32" y="84"/>
                </a:cxn>
                <a:cxn ang="0">
                  <a:pos x="38" y="70"/>
                </a:cxn>
                <a:cxn ang="0">
                  <a:pos x="46" y="57"/>
                </a:cxn>
                <a:cxn ang="0">
                  <a:pos x="56" y="46"/>
                </a:cxn>
                <a:cxn ang="0">
                  <a:pos x="66" y="35"/>
                </a:cxn>
                <a:cxn ang="0">
                  <a:pos x="76" y="25"/>
                </a:cxn>
                <a:cxn ang="0">
                  <a:pos x="86" y="17"/>
                </a:cxn>
                <a:cxn ang="0">
                  <a:pos x="96" y="8"/>
                </a:cxn>
                <a:cxn ang="0">
                  <a:pos x="103" y="1"/>
                </a:cxn>
                <a:cxn ang="0">
                  <a:pos x="96" y="0"/>
                </a:cxn>
                <a:cxn ang="0">
                  <a:pos x="84" y="5"/>
                </a:cxn>
                <a:cxn ang="0">
                  <a:pos x="69" y="17"/>
                </a:cxn>
                <a:cxn ang="0">
                  <a:pos x="51" y="33"/>
                </a:cxn>
                <a:cxn ang="0">
                  <a:pos x="34" y="53"/>
                </a:cxn>
                <a:cxn ang="0">
                  <a:pos x="18" y="75"/>
                </a:cxn>
                <a:cxn ang="0">
                  <a:pos x="7" y="98"/>
                </a:cxn>
                <a:cxn ang="0">
                  <a:pos x="0" y="121"/>
                </a:cxn>
              </a:cxnLst>
              <a:rect l="0" t="0" r="r" b="b"/>
              <a:pathLst>
                <a:path w="103" h="221">
                  <a:moveTo>
                    <a:pt x="0" y="121"/>
                  </a:moveTo>
                  <a:lnTo>
                    <a:pt x="0" y="139"/>
                  </a:lnTo>
                  <a:lnTo>
                    <a:pt x="4" y="156"/>
                  </a:lnTo>
                  <a:lnTo>
                    <a:pt x="12" y="172"/>
                  </a:lnTo>
                  <a:lnTo>
                    <a:pt x="22" y="186"/>
                  </a:lnTo>
                  <a:lnTo>
                    <a:pt x="35" y="197"/>
                  </a:lnTo>
                  <a:lnTo>
                    <a:pt x="50" y="208"/>
                  </a:lnTo>
                  <a:lnTo>
                    <a:pt x="66" y="216"/>
                  </a:lnTo>
                  <a:lnTo>
                    <a:pt x="83" y="220"/>
                  </a:lnTo>
                  <a:lnTo>
                    <a:pt x="89" y="221"/>
                  </a:lnTo>
                  <a:lnTo>
                    <a:pt x="94" y="219"/>
                  </a:lnTo>
                  <a:lnTo>
                    <a:pt x="98" y="216"/>
                  </a:lnTo>
                  <a:lnTo>
                    <a:pt x="100" y="211"/>
                  </a:lnTo>
                  <a:lnTo>
                    <a:pt x="100" y="206"/>
                  </a:lnTo>
                  <a:lnTo>
                    <a:pt x="99" y="201"/>
                  </a:lnTo>
                  <a:lnTo>
                    <a:pt x="96" y="196"/>
                  </a:lnTo>
                  <a:lnTo>
                    <a:pt x="91" y="194"/>
                  </a:lnTo>
                  <a:lnTo>
                    <a:pt x="74" y="188"/>
                  </a:lnTo>
                  <a:lnTo>
                    <a:pt x="58" y="179"/>
                  </a:lnTo>
                  <a:lnTo>
                    <a:pt x="45" y="168"/>
                  </a:lnTo>
                  <a:lnTo>
                    <a:pt x="36" y="155"/>
                  </a:lnTo>
                  <a:lnTo>
                    <a:pt x="30" y="139"/>
                  </a:lnTo>
                  <a:lnTo>
                    <a:pt x="27" y="122"/>
                  </a:lnTo>
                  <a:lnTo>
                    <a:pt x="27" y="103"/>
                  </a:lnTo>
                  <a:lnTo>
                    <a:pt x="32" y="84"/>
                  </a:lnTo>
                  <a:lnTo>
                    <a:pt x="38" y="70"/>
                  </a:lnTo>
                  <a:lnTo>
                    <a:pt x="46" y="57"/>
                  </a:lnTo>
                  <a:lnTo>
                    <a:pt x="56" y="46"/>
                  </a:lnTo>
                  <a:lnTo>
                    <a:pt x="66" y="35"/>
                  </a:lnTo>
                  <a:lnTo>
                    <a:pt x="76" y="25"/>
                  </a:lnTo>
                  <a:lnTo>
                    <a:pt x="86" y="17"/>
                  </a:lnTo>
                  <a:lnTo>
                    <a:pt x="96" y="8"/>
                  </a:lnTo>
                  <a:lnTo>
                    <a:pt x="103" y="1"/>
                  </a:lnTo>
                  <a:lnTo>
                    <a:pt x="96" y="0"/>
                  </a:lnTo>
                  <a:lnTo>
                    <a:pt x="84" y="5"/>
                  </a:lnTo>
                  <a:lnTo>
                    <a:pt x="69" y="17"/>
                  </a:lnTo>
                  <a:lnTo>
                    <a:pt x="51" y="33"/>
                  </a:lnTo>
                  <a:lnTo>
                    <a:pt x="34" y="53"/>
                  </a:lnTo>
                  <a:lnTo>
                    <a:pt x="18" y="75"/>
                  </a:lnTo>
                  <a:lnTo>
                    <a:pt x="7" y="98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7" name="Freeform 309"/>
            <p:cNvSpPr>
              <a:spLocks/>
            </p:cNvSpPr>
            <p:nvPr/>
          </p:nvSpPr>
          <p:spPr bwMode="auto">
            <a:xfrm>
              <a:off x="4571" y="3344"/>
              <a:ext cx="28" cy="41"/>
            </a:xfrm>
            <a:custGeom>
              <a:avLst/>
              <a:gdLst/>
              <a:ahLst/>
              <a:cxnLst>
                <a:cxn ang="0">
                  <a:pos x="186" y="115"/>
                </a:cxn>
                <a:cxn ang="0">
                  <a:pos x="197" y="133"/>
                </a:cxn>
                <a:cxn ang="0">
                  <a:pos x="202" y="153"/>
                </a:cxn>
                <a:cxn ang="0">
                  <a:pos x="199" y="174"/>
                </a:cxn>
                <a:cxn ang="0">
                  <a:pos x="187" y="194"/>
                </a:cxn>
                <a:cxn ang="0">
                  <a:pos x="170" y="212"/>
                </a:cxn>
                <a:cxn ang="0">
                  <a:pos x="150" y="229"/>
                </a:cxn>
                <a:cxn ang="0">
                  <a:pos x="129" y="246"/>
                </a:cxn>
                <a:cxn ang="0">
                  <a:pos x="116" y="258"/>
                </a:cxn>
                <a:cxn ang="0">
                  <a:pos x="112" y="267"/>
                </a:cxn>
                <a:cxn ang="0">
                  <a:pos x="109" y="276"/>
                </a:cxn>
                <a:cxn ang="0">
                  <a:pos x="110" y="284"/>
                </a:cxn>
                <a:cxn ang="0">
                  <a:pos x="117" y="288"/>
                </a:cxn>
                <a:cxn ang="0">
                  <a:pos x="125" y="287"/>
                </a:cxn>
                <a:cxn ang="0">
                  <a:pos x="139" y="272"/>
                </a:cxn>
                <a:cxn ang="0">
                  <a:pos x="162" y="250"/>
                </a:cxn>
                <a:cxn ang="0">
                  <a:pos x="186" y="229"/>
                </a:cxn>
                <a:cxn ang="0">
                  <a:pos x="207" y="204"/>
                </a:cxn>
                <a:cxn ang="0">
                  <a:pos x="220" y="174"/>
                </a:cxn>
                <a:cxn ang="0">
                  <a:pos x="218" y="142"/>
                </a:cxn>
                <a:cxn ang="0">
                  <a:pos x="204" y="112"/>
                </a:cxn>
                <a:cxn ang="0">
                  <a:pos x="181" y="87"/>
                </a:cxn>
                <a:cxn ang="0">
                  <a:pos x="159" y="69"/>
                </a:cxn>
                <a:cxn ang="0">
                  <a:pos x="137" y="55"/>
                </a:cxn>
                <a:cxn ang="0">
                  <a:pos x="114" y="40"/>
                </a:cxn>
                <a:cxn ang="0">
                  <a:pos x="89" y="27"/>
                </a:cxn>
                <a:cxn ang="0">
                  <a:pos x="66" y="15"/>
                </a:cxn>
                <a:cxn ang="0">
                  <a:pos x="42" y="6"/>
                </a:cxn>
                <a:cxn ang="0">
                  <a:pos x="22" y="1"/>
                </a:cxn>
                <a:cxn ang="0">
                  <a:pos x="7" y="1"/>
                </a:cxn>
                <a:cxn ang="0">
                  <a:pos x="8" y="5"/>
                </a:cxn>
                <a:cxn ang="0">
                  <a:pos x="26" y="13"/>
                </a:cxn>
                <a:cxn ang="0">
                  <a:pos x="47" y="22"/>
                </a:cxn>
                <a:cxn ang="0">
                  <a:pos x="71" y="34"/>
                </a:cxn>
                <a:cxn ang="0">
                  <a:pos x="96" y="48"/>
                </a:cxn>
                <a:cxn ang="0">
                  <a:pos x="121" y="64"/>
                </a:cxn>
                <a:cxn ang="0">
                  <a:pos x="146" y="81"/>
                </a:cxn>
                <a:cxn ang="0">
                  <a:pos x="169" y="98"/>
                </a:cxn>
              </a:cxnLst>
              <a:rect l="0" t="0" r="r" b="b"/>
              <a:pathLst>
                <a:path w="221" h="288">
                  <a:moveTo>
                    <a:pt x="179" y="108"/>
                  </a:moveTo>
                  <a:lnTo>
                    <a:pt x="186" y="115"/>
                  </a:lnTo>
                  <a:lnTo>
                    <a:pt x="193" y="124"/>
                  </a:lnTo>
                  <a:lnTo>
                    <a:pt x="197" y="133"/>
                  </a:lnTo>
                  <a:lnTo>
                    <a:pt x="201" y="143"/>
                  </a:lnTo>
                  <a:lnTo>
                    <a:pt x="202" y="153"/>
                  </a:lnTo>
                  <a:lnTo>
                    <a:pt x="202" y="163"/>
                  </a:lnTo>
                  <a:lnTo>
                    <a:pt x="199" y="174"/>
                  </a:lnTo>
                  <a:lnTo>
                    <a:pt x="195" y="184"/>
                  </a:lnTo>
                  <a:lnTo>
                    <a:pt x="187" y="194"/>
                  </a:lnTo>
                  <a:lnTo>
                    <a:pt x="179" y="204"/>
                  </a:lnTo>
                  <a:lnTo>
                    <a:pt x="170" y="212"/>
                  </a:lnTo>
                  <a:lnTo>
                    <a:pt x="159" y="221"/>
                  </a:lnTo>
                  <a:lnTo>
                    <a:pt x="150" y="229"/>
                  </a:lnTo>
                  <a:lnTo>
                    <a:pt x="139" y="237"/>
                  </a:lnTo>
                  <a:lnTo>
                    <a:pt x="129" y="246"/>
                  </a:lnTo>
                  <a:lnTo>
                    <a:pt x="119" y="255"/>
                  </a:lnTo>
                  <a:lnTo>
                    <a:pt x="116" y="258"/>
                  </a:lnTo>
                  <a:lnTo>
                    <a:pt x="114" y="263"/>
                  </a:lnTo>
                  <a:lnTo>
                    <a:pt x="112" y="267"/>
                  </a:lnTo>
                  <a:lnTo>
                    <a:pt x="110" y="271"/>
                  </a:lnTo>
                  <a:lnTo>
                    <a:pt x="109" y="276"/>
                  </a:lnTo>
                  <a:lnTo>
                    <a:pt x="109" y="280"/>
                  </a:lnTo>
                  <a:lnTo>
                    <a:pt x="110" y="284"/>
                  </a:lnTo>
                  <a:lnTo>
                    <a:pt x="113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5" y="287"/>
                  </a:lnTo>
                  <a:lnTo>
                    <a:pt x="129" y="284"/>
                  </a:lnTo>
                  <a:lnTo>
                    <a:pt x="139" y="272"/>
                  </a:lnTo>
                  <a:lnTo>
                    <a:pt x="151" y="261"/>
                  </a:lnTo>
                  <a:lnTo>
                    <a:pt x="162" y="250"/>
                  </a:lnTo>
                  <a:lnTo>
                    <a:pt x="175" y="239"/>
                  </a:lnTo>
                  <a:lnTo>
                    <a:pt x="186" y="229"/>
                  </a:lnTo>
                  <a:lnTo>
                    <a:pt x="197" y="217"/>
                  </a:lnTo>
                  <a:lnTo>
                    <a:pt x="207" y="204"/>
                  </a:lnTo>
                  <a:lnTo>
                    <a:pt x="215" y="190"/>
                  </a:lnTo>
                  <a:lnTo>
                    <a:pt x="220" y="174"/>
                  </a:lnTo>
                  <a:lnTo>
                    <a:pt x="221" y="158"/>
                  </a:lnTo>
                  <a:lnTo>
                    <a:pt x="218" y="142"/>
                  </a:lnTo>
                  <a:lnTo>
                    <a:pt x="213" y="127"/>
                  </a:lnTo>
                  <a:lnTo>
                    <a:pt x="204" y="112"/>
                  </a:lnTo>
                  <a:lnTo>
                    <a:pt x="194" y="99"/>
                  </a:lnTo>
                  <a:lnTo>
                    <a:pt x="181" y="87"/>
                  </a:lnTo>
                  <a:lnTo>
                    <a:pt x="169" y="77"/>
                  </a:lnTo>
                  <a:lnTo>
                    <a:pt x="159" y="69"/>
                  </a:lnTo>
                  <a:lnTo>
                    <a:pt x="149" y="63"/>
                  </a:lnTo>
                  <a:lnTo>
                    <a:pt x="137" y="55"/>
                  </a:lnTo>
                  <a:lnTo>
                    <a:pt x="125" y="48"/>
                  </a:lnTo>
                  <a:lnTo>
                    <a:pt x="114" y="40"/>
                  </a:lnTo>
                  <a:lnTo>
                    <a:pt x="101" y="33"/>
                  </a:lnTo>
                  <a:lnTo>
                    <a:pt x="89" y="27"/>
                  </a:lnTo>
                  <a:lnTo>
                    <a:pt x="77" y="20"/>
                  </a:lnTo>
                  <a:lnTo>
                    <a:pt x="66" y="15"/>
                  </a:lnTo>
                  <a:lnTo>
                    <a:pt x="54" y="9"/>
                  </a:lnTo>
                  <a:lnTo>
                    <a:pt x="42" y="6"/>
                  </a:lnTo>
                  <a:lnTo>
                    <a:pt x="32" y="3"/>
                  </a:lnTo>
                  <a:lnTo>
                    <a:pt x="22" y="1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5"/>
                  </a:lnTo>
                  <a:lnTo>
                    <a:pt x="16" y="8"/>
                  </a:lnTo>
                  <a:lnTo>
                    <a:pt x="26" y="13"/>
                  </a:lnTo>
                  <a:lnTo>
                    <a:pt x="35" y="17"/>
                  </a:lnTo>
                  <a:lnTo>
                    <a:pt x="47" y="22"/>
                  </a:lnTo>
                  <a:lnTo>
                    <a:pt x="58" y="28"/>
                  </a:lnTo>
                  <a:lnTo>
                    <a:pt x="71" y="34"/>
                  </a:lnTo>
                  <a:lnTo>
                    <a:pt x="83" y="40"/>
                  </a:lnTo>
                  <a:lnTo>
                    <a:pt x="96" y="48"/>
                  </a:lnTo>
                  <a:lnTo>
                    <a:pt x="109" y="55"/>
                  </a:lnTo>
                  <a:lnTo>
                    <a:pt x="121" y="64"/>
                  </a:lnTo>
                  <a:lnTo>
                    <a:pt x="134" y="72"/>
                  </a:lnTo>
                  <a:lnTo>
                    <a:pt x="146" y="81"/>
                  </a:lnTo>
                  <a:lnTo>
                    <a:pt x="158" y="90"/>
                  </a:lnTo>
                  <a:lnTo>
                    <a:pt x="169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8" name="Freeform 310"/>
            <p:cNvSpPr>
              <a:spLocks/>
            </p:cNvSpPr>
            <p:nvPr/>
          </p:nvSpPr>
          <p:spPr bwMode="auto">
            <a:xfrm>
              <a:off x="4541" y="3392"/>
              <a:ext cx="9" cy="25"/>
            </a:xfrm>
            <a:custGeom>
              <a:avLst/>
              <a:gdLst/>
              <a:ahLst/>
              <a:cxnLst>
                <a:cxn ang="0">
                  <a:pos x="28" y="12"/>
                </a:cxn>
                <a:cxn ang="0">
                  <a:pos x="26" y="7"/>
                </a:cxn>
                <a:cxn ang="0">
                  <a:pos x="23" y="3"/>
                </a:cxn>
                <a:cxn ang="0">
                  <a:pos x="17" y="1"/>
                </a:cxn>
                <a:cxn ang="0">
                  <a:pos x="12" y="0"/>
                </a:cxn>
                <a:cxn ang="0">
                  <a:pos x="7" y="2"/>
                </a:cxn>
                <a:cxn ang="0">
                  <a:pos x="3" y="5"/>
                </a:cxn>
                <a:cxn ang="0">
                  <a:pos x="0" y="10"/>
                </a:cxn>
                <a:cxn ang="0">
                  <a:pos x="0" y="16"/>
                </a:cxn>
                <a:cxn ang="0">
                  <a:pos x="5" y="39"/>
                </a:cxn>
                <a:cxn ang="0">
                  <a:pos x="13" y="66"/>
                </a:cxn>
                <a:cxn ang="0">
                  <a:pos x="24" y="92"/>
                </a:cxn>
                <a:cxn ang="0">
                  <a:pos x="36" y="118"/>
                </a:cxn>
                <a:cxn ang="0">
                  <a:pos x="49" y="141"/>
                </a:cxn>
                <a:cxn ang="0">
                  <a:pos x="61" y="159"/>
                </a:cxn>
                <a:cxn ang="0">
                  <a:pos x="69" y="171"/>
                </a:cxn>
                <a:cxn ang="0">
                  <a:pos x="74" y="174"/>
                </a:cxn>
                <a:cxn ang="0">
                  <a:pos x="72" y="162"/>
                </a:cxn>
                <a:cxn ang="0">
                  <a:pos x="67" y="147"/>
                </a:cxn>
                <a:cxn ang="0">
                  <a:pos x="61" y="128"/>
                </a:cxn>
                <a:cxn ang="0">
                  <a:pos x="53" y="105"/>
                </a:cxn>
                <a:cxn ang="0">
                  <a:pos x="46" y="82"/>
                </a:cxn>
                <a:cxn ang="0">
                  <a:pos x="38" y="58"/>
                </a:cxn>
                <a:cxn ang="0">
                  <a:pos x="32" y="35"/>
                </a:cxn>
                <a:cxn ang="0">
                  <a:pos x="28" y="12"/>
                </a:cxn>
              </a:cxnLst>
              <a:rect l="0" t="0" r="r" b="b"/>
              <a:pathLst>
                <a:path w="74" h="174">
                  <a:moveTo>
                    <a:pt x="28" y="12"/>
                  </a:moveTo>
                  <a:lnTo>
                    <a:pt x="26" y="7"/>
                  </a:lnTo>
                  <a:lnTo>
                    <a:pt x="23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2"/>
                  </a:lnTo>
                  <a:lnTo>
                    <a:pt x="3" y="5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5" y="39"/>
                  </a:lnTo>
                  <a:lnTo>
                    <a:pt x="13" y="66"/>
                  </a:lnTo>
                  <a:lnTo>
                    <a:pt x="24" y="92"/>
                  </a:lnTo>
                  <a:lnTo>
                    <a:pt x="36" y="118"/>
                  </a:lnTo>
                  <a:lnTo>
                    <a:pt x="49" y="141"/>
                  </a:lnTo>
                  <a:lnTo>
                    <a:pt x="61" y="159"/>
                  </a:lnTo>
                  <a:lnTo>
                    <a:pt x="69" y="171"/>
                  </a:lnTo>
                  <a:lnTo>
                    <a:pt x="74" y="174"/>
                  </a:lnTo>
                  <a:lnTo>
                    <a:pt x="72" y="162"/>
                  </a:lnTo>
                  <a:lnTo>
                    <a:pt x="67" y="147"/>
                  </a:lnTo>
                  <a:lnTo>
                    <a:pt x="61" y="128"/>
                  </a:lnTo>
                  <a:lnTo>
                    <a:pt x="53" y="105"/>
                  </a:lnTo>
                  <a:lnTo>
                    <a:pt x="46" y="82"/>
                  </a:lnTo>
                  <a:lnTo>
                    <a:pt x="38" y="58"/>
                  </a:lnTo>
                  <a:lnTo>
                    <a:pt x="32" y="35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59" name="Freeform 311"/>
            <p:cNvSpPr>
              <a:spLocks/>
            </p:cNvSpPr>
            <p:nvPr/>
          </p:nvSpPr>
          <p:spPr bwMode="auto">
            <a:xfrm>
              <a:off x="4537" y="3379"/>
              <a:ext cx="5" cy="12"/>
            </a:xfrm>
            <a:custGeom>
              <a:avLst/>
              <a:gdLst/>
              <a:ahLst/>
              <a:cxnLst>
                <a:cxn ang="0">
                  <a:pos x="20" y="9"/>
                </a:cxn>
                <a:cxn ang="0">
                  <a:pos x="19" y="5"/>
                </a:cxn>
                <a:cxn ang="0">
                  <a:pos x="16" y="2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5" y="1"/>
                </a:cxn>
                <a:cxn ang="0">
                  <a:pos x="2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0" y="22"/>
                </a:cxn>
                <a:cxn ang="0">
                  <a:pos x="3" y="35"/>
                </a:cxn>
                <a:cxn ang="0">
                  <a:pos x="7" y="48"/>
                </a:cxn>
                <a:cxn ang="0">
                  <a:pos x="13" y="60"/>
                </a:cxn>
                <a:cxn ang="0">
                  <a:pos x="19" y="72"/>
                </a:cxn>
                <a:cxn ang="0">
                  <a:pos x="25" y="81"/>
                </a:cxn>
                <a:cxn ang="0">
                  <a:pos x="33" y="86"/>
                </a:cxn>
                <a:cxn ang="0">
                  <a:pos x="38" y="87"/>
                </a:cxn>
                <a:cxn ang="0">
                  <a:pos x="39" y="70"/>
                </a:cxn>
                <a:cxn ang="0">
                  <a:pos x="34" y="50"/>
                </a:cxn>
                <a:cxn ang="0">
                  <a:pos x="27" y="29"/>
                </a:cxn>
                <a:cxn ang="0">
                  <a:pos x="20" y="9"/>
                </a:cxn>
              </a:cxnLst>
              <a:rect l="0" t="0" r="r" b="b"/>
              <a:pathLst>
                <a:path w="39" h="87">
                  <a:moveTo>
                    <a:pt x="20" y="9"/>
                  </a:moveTo>
                  <a:lnTo>
                    <a:pt x="19" y="5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3" y="35"/>
                  </a:lnTo>
                  <a:lnTo>
                    <a:pt x="7" y="48"/>
                  </a:lnTo>
                  <a:lnTo>
                    <a:pt x="13" y="60"/>
                  </a:lnTo>
                  <a:lnTo>
                    <a:pt x="19" y="72"/>
                  </a:lnTo>
                  <a:lnTo>
                    <a:pt x="25" y="81"/>
                  </a:lnTo>
                  <a:lnTo>
                    <a:pt x="33" y="86"/>
                  </a:lnTo>
                  <a:lnTo>
                    <a:pt x="38" y="87"/>
                  </a:lnTo>
                  <a:lnTo>
                    <a:pt x="39" y="70"/>
                  </a:lnTo>
                  <a:lnTo>
                    <a:pt x="34" y="50"/>
                  </a:lnTo>
                  <a:lnTo>
                    <a:pt x="27" y="29"/>
                  </a:lnTo>
                  <a:lnTo>
                    <a:pt x="2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0" name="Freeform 312"/>
            <p:cNvSpPr>
              <a:spLocks/>
            </p:cNvSpPr>
            <p:nvPr/>
          </p:nvSpPr>
          <p:spPr bwMode="auto">
            <a:xfrm>
              <a:off x="4533" y="3370"/>
              <a:ext cx="4" cy="7"/>
            </a:xfrm>
            <a:custGeom>
              <a:avLst/>
              <a:gdLst/>
              <a:ahLst/>
              <a:cxnLst>
                <a:cxn ang="0">
                  <a:pos x="18" y="7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7" y="5"/>
                </a:cxn>
                <a:cxn ang="0">
                  <a:pos x="14" y="1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5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6"/>
                </a:cxn>
                <a:cxn ang="0">
                  <a:pos x="4" y="23"/>
                </a:cxn>
                <a:cxn ang="0">
                  <a:pos x="8" y="30"/>
                </a:cxn>
                <a:cxn ang="0">
                  <a:pos x="13" y="37"/>
                </a:cxn>
                <a:cxn ang="0">
                  <a:pos x="18" y="43"/>
                </a:cxn>
                <a:cxn ang="0">
                  <a:pos x="25" y="47"/>
                </a:cxn>
                <a:cxn ang="0">
                  <a:pos x="30" y="51"/>
                </a:cxn>
                <a:cxn ang="0">
                  <a:pos x="34" y="51"/>
                </a:cxn>
                <a:cxn ang="0">
                  <a:pos x="33" y="40"/>
                </a:cxn>
                <a:cxn ang="0">
                  <a:pos x="29" y="27"/>
                </a:cxn>
                <a:cxn ang="0">
                  <a:pos x="23" y="15"/>
                </a:cxn>
                <a:cxn ang="0">
                  <a:pos x="18" y="7"/>
                </a:cxn>
              </a:cxnLst>
              <a:rect l="0" t="0" r="r" b="b"/>
              <a:pathLst>
                <a:path w="34" h="51">
                  <a:moveTo>
                    <a:pt x="18" y="7"/>
                  </a:move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7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3"/>
                  </a:lnTo>
                  <a:lnTo>
                    <a:pt x="8" y="30"/>
                  </a:lnTo>
                  <a:lnTo>
                    <a:pt x="13" y="37"/>
                  </a:lnTo>
                  <a:lnTo>
                    <a:pt x="18" y="43"/>
                  </a:lnTo>
                  <a:lnTo>
                    <a:pt x="25" y="47"/>
                  </a:lnTo>
                  <a:lnTo>
                    <a:pt x="30" y="51"/>
                  </a:lnTo>
                  <a:lnTo>
                    <a:pt x="34" y="51"/>
                  </a:lnTo>
                  <a:lnTo>
                    <a:pt x="33" y="40"/>
                  </a:lnTo>
                  <a:lnTo>
                    <a:pt x="29" y="27"/>
                  </a:lnTo>
                  <a:lnTo>
                    <a:pt x="23" y="15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1" name="Freeform 313"/>
            <p:cNvSpPr>
              <a:spLocks/>
            </p:cNvSpPr>
            <p:nvPr/>
          </p:nvSpPr>
          <p:spPr bwMode="auto">
            <a:xfrm>
              <a:off x="4529" y="3364"/>
              <a:ext cx="6" cy="4"/>
            </a:xfrm>
            <a:custGeom>
              <a:avLst/>
              <a:gdLst/>
              <a:ahLst/>
              <a:cxnLst>
                <a:cxn ang="0">
                  <a:pos x="37" y="24"/>
                </a:cxn>
                <a:cxn ang="0">
                  <a:pos x="41" y="22"/>
                </a:cxn>
                <a:cxn ang="0">
                  <a:pos x="45" y="19"/>
                </a:cxn>
                <a:cxn ang="0">
                  <a:pos x="46" y="15"/>
                </a:cxn>
                <a:cxn ang="0">
                  <a:pos x="46" y="10"/>
                </a:cxn>
                <a:cxn ang="0">
                  <a:pos x="44" y="5"/>
                </a:cxn>
                <a:cxn ang="0">
                  <a:pos x="41" y="2"/>
                </a:cxn>
                <a:cxn ang="0">
                  <a:pos x="37" y="0"/>
                </a:cxn>
                <a:cxn ang="0">
                  <a:pos x="32" y="0"/>
                </a:cxn>
                <a:cxn ang="0">
                  <a:pos x="29" y="0"/>
                </a:cxn>
                <a:cxn ang="0">
                  <a:pos x="25" y="1"/>
                </a:cxn>
                <a:cxn ang="0">
                  <a:pos x="19" y="3"/>
                </a:cxn>
                <a:cxn ang="0">
                  <a:pos x="12" y="7"/>
                </a:cxn>
                <a:cxn ang="0">
                  <a:pos x="5" y="14"/>
                </a:cxn>
                <a:cxn ang="0">
                  <a:pos x="2" y="20"/>
                </a:cxn>
                <a:cxn ang="0">
                  <a:pos x="0" y="26"/>
                </a:cxn>
                <a:cxn ang="0">
                  <a:pos x="0" y="29"/>
                </a:cxn>
                <a:cxn ang="0">
                  <a:pos x="3" y="31"/>
                </a:cxn>
                <a:cxn ang="0">
                  <a:pos x="7" y="33"/>
                </a:cxn>
                <a:cxn ang="0">
                  <a:pos x="12" y="33"/>
                </a:cxn>
                <a:cxn ang="0">
                  <a:pos x="16" y="33"/>
                </a:cxn>
                <a:cxn ang="0">
                  <a:pos x="21" y="31"/>
                </a:cxn>
                <a:cxn ang="0">
                  <a:pos x="26" y="30"/>
                </a:cxn>
                <a:cxn ang="0">
                  <a:pos x="32" y="28"/>
                </a:cxn>
                <a:cxn ang="0">
                  <a:pos x="37" y="24"/>
                </a:cxn>
              </a:cxnLst>
              <a:rect l="0" t="0" r="r" b="b"/>
              <a:pathLst>
                <a:path w="46" h="33">
                  <a:moveTo>
                    <a:pt x="37" y="24"/>
                  </a:moveTo>
                  <a:lnTo>
                    <a:pt x="41" y="22"/>
                  </a:lnTo>
                  <a:lnTo>
                    <a:pt x="45" y="19"/>
                  </a:lnTo>
                  <a:lnTo>
                    <a:pt x="46" y="15"/>
                  </a:lnTo>
                  <a:lnTo>
                    <a:pt x="46" y="10"/>
                  </a:lnTo>
                  <a:lnTo>
                    <a:pt x="44" y="5"/>
                  </a:lnTo>
                  <a:lnTo>
                    <a:pt x="41" y="2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5" y="1"/>
                  </a:lnTo>
                  <a:lnTo>
                    <a:pt x="19" y="3"/>
                  </a:lnTo>
                  <a:lnTo>
                    <a:pt x="12" y="7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6" y="33"/>
                  </a:lnTo>
                  <a:lnTo>
                    <a:pt x="21" y="31"/>
                  </a:lnTo>
                  <a:lnTo>
                    <a:pt x="26" y="30"/>
                  </a:lnTo>
                  <a:lnTo>
                    <a:pt x="32" y="28"/>
                  </a:lnTo>
                  <a:lnTo>
                    <a:pt x="37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2" name="Freeform 314"/>
            <p:cNvSpPr>
              <a:spLocks/>
            </p:cNvSpPr>
            <p:nvPr/>
          </p:nvSpPr>
          <p:spPr bwMode="auto">
            <a:xfrm>
              <a:off x="4502" y="3356"/>
              <a:ext cx="23" cy="31"/>
            </a:xfrm>
            <a:custGeom>
              <a:avLst/>
              <a:gdLst/>
              <a:ahLst/>
              <a:cxnLst>
                <a:cxn ang="0">
                  <a:pos x="65" y="33"/>
                </a:cxn>
                <a:cxn ang="0">
                  <a:pos x="52" y="43"/>
                </a:cxn>
                <a:cxn ang="0">
                  <a:pos x="41" y="54"/>
                </a:cxn>
                <a:cxn ang="0">
                  <a:pos x="29" y="66"/>
                </a:cxn>
                <a:cxn ang="0">
                  <a:pos x="20" y="79"/>
                </a:cxn>
                <a:cxn ang="0">
                  <a:pos x="12" y="93"/>
                </a:cxn>
                <a:cxn ang="0">
                  <a:pos x="6" y="107"/>
                </a:cxn>
                <a:cxn ang="0">
                  <a:pos x="2" y="121"/>
                </a:cxn>
                <a:cxn ang="0">
                  <a:pos x="0" y="136"/>
                </a:cxn>
                <a:cxn ang="0">
                  <a:pos x="2" y="158"/>
                </a:cxn>
                <a:cxn ang="0">
                  <a:pos x="10" y="177"/>
                </a:cxn>
                <a:cxn ang="0">
                  <a:pos x="23" y="193"/>
                </a:cxn>
                <a:cxn ang="0">
                  <a:pos x="38" y="204"/>
                </a:cxn>
                <a:cxn ang="0">
                  <a:pos x="57" y="213"/>
                </a:cxn>
                <a:cxn ang="0">
                  <a:pos x="78" y="218"/>
                </a:cxn>
                <a:cxn ang="0">
                  <a:pos x="98" y="219"/>
                </a:cxn>
                <a:cxn ang="0">
                  <a:pos x="118" y="216"/>
                </a:cxn>
                <a:cxn ang="0">
                  <a:pos x="123" y="216"/>
                </a:cxn>
                <a:cxn ang="0">
                  <a:pos x="127" y="214"/>
                </a:cxn>
                <a:cxn ang="0">
                  <a:pos x="130" y="210"/>
                </a:cxn>
                <a:cxn ang="0">
                  <a:pos x="131" y="205"/>
                </a:cxn>
                <a:cxn ang="0">
                  <a:pos x="130" y="203"/>
                </a:cxn>
                <a:cxn ang="0">
                  <a:pos x="127" y="203"/>
                </a:cxn>
                <a:cxn ang="0">
                  <a:pos x="123" y="202"/>
                </a:cxn>
                <a:cxn ang="0">
                  <a:pos x="117" y="202"/>
                </a:cxn>
                <a:cxn ang="0">
                  <a:pos x="111" y="202"/>
                </a:cxn>
                <a:cxn ang="0">
                  <a:pos x="106" y="202"/>
                </a:cxn>
                <a:cxn ang="0">
                  <a:pos x="100" y="202"/>
                </a:cxn>
                <a:cxn ang="0">
                  <a:pos x="97" y="202"/>
                </a:cxn>
                <a:cxn ang="0">
                  <a:pos x="87" y="201"/>
                </a:cxn>
                <a:cxn ang="0">
                  <a:pos x="77" y="200"/>
                </a:cxn>
                <a:cxn ang="0">
                  <a:pos x="67" y="199"/>
                </a:cxn>
                <a:cxn ang="0">
                  <a:pos x="56" y="196"/>
                </a:cxn>
                <a:cxn ang="0">
                  <a:pos x="46" y="193"/>
                </a:cxn>
                <a:cxn ang="0">
                  <a:pos x="35" y="185"/>
                </a:cxn>
                <a:cxn ang="0">
                  <a:pos x="26" y="175"/>
                </a:cxn>
                <a:cxn ang="0">
                  <a:pos x="15" y="162"/>
                </a:cxn>
                <a:cxn ang="0">
                  <a:pos x="13" y="146"/>
                </a:cxn>
                <a:cxn ang="0">
                  <a:pos x="14" y="131"/>
                </a:cxn>
                <a:cxn ang="0">
                  <a:pos x="19" y="116"/>
                </a:cxn>
                <a:cxn ang="0">
                  <a:pos x="25" y="102"/>
                </a:cxn>
                <a:cxn ang="0">
                  <a:pos x="34" y="89"/>
                </a:cxn>
                <a:cxn ang="0">
                  <a:pos x="45" y="76"/>
                </a:cxn>
                <a:cxn ang="0">
                  <a:pos x="56" y="65"/>
                </a:cxn>
                <a:cxn ang="0">
                  <a:pos x="70" y="55"/>
                </a:cxn>
                <a:cxn ang="0">
                  <a:pos x="84" y="45"/>
                </a:cxn>
                <a:cxn ang="0">
                  <a:pos x="98" y="37"/>
                </a:cxn>
                <a:cxn ang="0">
                  <a:pos x="113" y="29"/>
                </a:cxn>
                <a:cxn ang="0">
                  <a:pos x="127" y="23"/>
                </a:cxn>
                <a:cxn ang="0">
                  <a:pos x="141" y="17"/>
                </a:cxn>
                <a:cxn ang="0">
                  <a:pos x="154" y="12"/>
                </a:cxn>
                <a:cxn ang="0">
                  <a:pos x="167" y="9"/>
                </a:cxn>
                <a:cxn ang="0">
                  <a:pos x="177" y="7"/>
                </a:cxn>
                <a:cxn ang="0">
                  <a:pos x="170" y="2"/>
                </a:cxn>
                <a:cxn ang="0">
                  <a:pos x="158" y="0"/>
                </a:cxn>
                <a:cxn ang="0">
                  <a:pos x="145" y="2"/>
                </a:cxn>
                <a:cxn ang="0">
                  <a:pos x="129" y="6"/>
                </a:cxn>
                <a:cxn ang="0">
                  <a:pos x="111" y="11"/>
                </a:cxn>
                <a:cxn ang="0">
                  <a:pos x="94" y="17"/>
                </a:cxn>
                <a:cxn ang="0">
                  <a:pos x="78" y="26"/>
                </a:cxn>
                <a:cxn ang="0">
                  <a:pos x="65" y="33"/>
                </a:cxn>
              </a:cxnLst>
              <a:rect l="0" t="0" r="r" b="b"/>
              <a:pathLst>
                <a:path w="177" h="219">
                  <a:moveTo>
                    <a:pt x="65" y="33"/>
                  </a:moveTo>
                  <a:lnTo>
                    <a:pt x="52" y="43"/>
                  </a:lnTo>
                  <a:lnTo>
                    <a:pt x="41" y="54"/>
                  </a:lnTo>
                  <a:lnTo>
                    <a:pt x="29" y="66"/>
                  </a:lnTo>
                  <a:lnTo>
                    <a:pt x="20" y="79"/>
                  </a:lnTo>
                  <a:lnTo>
                    <a:pt x="12" y="93"/>
                  </a:lnTo>
                  <a:lnTo>
                    <a:pt x="6" y="107"/>
                  </a:lnTo>
                  <a:lnTo>
                    <a:pt x="2" y="121"/>
                  </a:lnTo>
                  <a:lnTo>
                    <a:pt x="0" y="136"/>
                  </a:lnTo>
                  <a:lnTo>
                    <a:pt x="2" y="158"/>
                  </a:lnTo>
                  <a:lnTo>
                    <a:pt x="10" y="177"/>
                  </a:lnTo>
                  <a:lnTo>
                    <a:pt x="23" y="193"/>
                  </a:lnTo>
                  <a:lnTo>
                    <a:pt x="38" y="204"/>
                  </a:lnTo>
                  <a:lnTo>
                    <a:pt x="57" y="213"/>
                  </a:lnTo>
                  <a:lnTo>
                    <a:pt x="78" y="218"/>
                  </a:lnTo>
                  <a:lnTo>
                    <a:pt x="98" y="219"/>
                  </a:lnTo>
                  <a:lnTo>
                    <a:pt x="118" y="216"/>
                  </a:lnTo>
                  <a:lnTo>
                    <a:pt x="123" y="216"/>
                  </a:lnTo>
                  <a:lnTo>
                    <a:pt x="127" y="214"/>
                  </a:lnTo>
                  <a:lnTo>
                    <a:pt x="130" y="210"/>
                  </a:lnTo>
                  <a:lnTo>
                    <a:pt x="131" y="205"/>
                  </a:lnTo>
                  <a:lnTo>
                    <a:pt x="130" y="203"/>
                  </a:lnTo>
                  <a:lnTo>
                    <a:pt x="127" y="203"/>
                  </a:lnTo>
                  <a:lnTo>
                    <a:pt x="123" y="202"/>
                  </a:lnTo>
                  <a:lnTo>
                    <a:pt x="117" y="202"/>
                  </a:lnTo>
                  <a:lnTo>
                    <a:pt x="111" y="202"/>
                  </a:lnTo>
                  <a:lnTo>
                    <a:pt x="106" y="202"/>
                  </a:lnTo>
                  <a:lnTo>
                    <a:pt x="100" y="202"/>
                  </a:lnTo>
                  <a:lnTo>
                    <a:pt x="97" y="202"/>
                  </a:lnTo>
                  <a:lnTo>
                    <a:pt x="87" y="201"/>
                  </a:lnTo>
                  <a:lnTo>
                    <a:pt x="77" y="200"/>
                  </a:lnTo>
                  <a:lnTo>
                    <a:pt x="67" y="199"/>
                  </a:lnTo>
                  <a:lnTo>
                    <a:pt x="56" y="196"/>
                  </a:lnTo>
                  <a:lnTo>
                    <a:pt x="46" y="193"/>
                  </a:lnTo>
                  <a:lnTo>
                    <a:pt x="35" y="185"/>
                  </a:lnTo>
                  <a:lnTo>
                    <a:pt x="26" y="175"/>
                  </a:lnTo>
                  <a:lnTo>
                    <a:pt x="15" y="162"/>
                  </a:lnTo>
                  <a:lnTo>
                    <a:pt x="13" y="146"/>
                  </a:lnTo>
                  <a:lnTo>
                    <a:pt x="14" y="131"/>
                  </a:lnTo>
                  <a:lnTo>
                    <a:pt x="19" y="116"/>
                  </a:lnTo>
                  <a:lnTo>
                    <a:pt x="25" y="102"/>
                  </a:lnTo>
                  <a:lnTo>
                    <a:pt x="34" y="89"/>
                  </a:lnTo>
                  <a:lnTo>
                    <a:pt x="45" y="76"/>
                  </a:lnTo>
                  <a:lnTo>
                    <a:pt x="56" y="65"/>
                  </a:lnTo>
                  <a:lnTo>
                    <a:pt x="70" y="55"/>
                  </a:lnTo>
                  <a:lnTo>
                    <a:pt x="84" y="45"/>
                  </a:lnTo>
                  <a:lnTo>
                    <a:pt x="98" y="37"/>
                  </a:lnTo>
                  <a:lnTo>
                    <a:pt x="113" y="29"/>
                  </a:lnTo>
                  <a:lnTo>
                    <a:pt x="127" y="23"/>
                  </a:lnTo>
                  <a:lnTo>
                    <a:pt x="141" y="17"/>
                  </a:lnTo>
                  <a:lnTo>
                    <a:pt x="154" y="12"/>
                  </a:lnTo>
                  <a:lnTo>
                    <a:pt x="167" y="9"/>
                  </a:lnTo>
                  <a:lnTo>
                    <a:pt x="177" y="7"/>
                  </a:lnTo>
                  <a:lnTo>
                    <a:pt x="170" y="2"/>
                  </a:lnTo>
                  <a:lnTo>
                    <a:pt x="158" y="0"/>
                  </a:lnTo>
                  <a:lnTo>
                    <a:pt x="145" y="2"/>
                  </a:lnTo>
                  <a:lnTo>
                    <a:pt x="129" y="6"/>
                  </a:lnTo>
                  <a:lnTo>
                    <a:pt x="111" y="11"/>
                  </a:lnTo>
                  <a:lnTo>
                    <a:pt x="94" y="17"/>
                  </a:lnTo>
                  <a:lnTo>
                    <a:pt x="78" y="26"/>
                  </a:lnTo>
                  <a:lnTo>
                    <a:pt x="65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3" name="Freeform 315"/>
            <p:cNvSpPr>
              <a:spLocks/>
            </p:cNvSpPr>
            <p:nvPr/>
          </p:nvSpPr>
          <p:spPr bwMode="auto">
            <a:xfrm>
              <a:off x="4540" y="3355"/>
              <a:ext cx="15" cy="25"/>
            </a:xfrm>
            <a:custGeom>
              <a:avLst/>
              <a:gdLst/>
              <a:ahLst/>
              <a:cxnLst>
                <a:cxn ang="0">
                  <a:pos x="97" y="57"/>
                </a:cxn>
                <a:cxn ang="0">
                  <a:pos x="100" y="75"/>
                </a:cxn>
                <a:cxn ang="0">
                  <a:pos x="98" y="90"/>
                </a:cxn>
                <a:cxn ang="0">
                  <a:pos x="91" y="103"/>
                </a:cxn>
                <a:cxn ang="0">
                  <a:pos x="80" y="114"/>
                </a:cxn>
                <a:cxn ang="0">
                  <a:pos x="68" y="125"/>
                </a:cxn>
                <a:cxn ang="0">
                  <a:pos x="54" y="135"/>
                </a:cxn>
                <a:cxn ang="0">
                  <a:pos x="39" y="145"/>
                </a:cxn>
                <a:cxn ang="0">
                  <a:pos x="27" y="155"/>
                </a:cxn>
                <a:cxn ang="0">
                  <a:pos x="25" y="158"/>
                </a:cxn>
                <a:cxn ang="0">
                  <a:pos x="23" y="160"/>
                </a:cxn>
                <a:cxn ang="0">
                  <a:pos x="23" y="164"/>
                </a:cxn>
                <a:cxn ang="0">
                  <a:pos x="26" y="167"/>
                </a:cxn>
                <a:cxn ang="0">
                  <a:pos x="28" y="169"/>
                </a:cxn>
                <a:cxn ang="0">
                  <a:pos x="31" y="170"/>
                </a:cxn>
                <a:cxn ang="0">
                  <a:pos x="34" y="170"/>
                </a:cxn>
                <a:cxn ang="0">
                  <a:pos x="37" y="169"/>
                </a:cxn>
                <a:cxn ang="0">
                  <a:pos x="53" y="159"/>
                </a:cxn>
                <a:cxn ang="0">
                  <a:pos x="69" y="149"/>
                </a:cxn>
                <a:cxn ang="0">
                  <a:pos x="83" y="137"/>
                </a:cxn>
                <a:cxn ang="0">
                  <a:pos x="97" y="123"/>
                </a:cxn>
                <a:cxn ang="0">
                  <a:pos x="106" y="108"/>
                </a:cxn>
                <a:cxn ang="0">
                  <a:pos x="113" y="91"/>
                </a:cxn>
                <a:cxn ang="0">
                  <a:pos x="115" y="73"/>
                </a:cxn>
                <a:cxn ang="0">
                  <a:pos x="111" y="53"/>
                </a:cxn>
                <a:cxn ang="0">
                  <a:pos x="101" y="39"/>
                </a:cxn>
                <a:cxn ang="0">
                  <a:pos x="89" y="26"/>
                </a:cxn>
                <a:cxn ang="0">
                  <a:pos x="72" y="15"/>
                </a:cxn>
                <a:cxn ang="0">
                  <a:pos x="55" y="8"/>
                </a:cxn>
                <a:cxn ang="0">
                  <a:pos x="37" y="2"/>
                </a:cxn>
                <a:cxn ang="0">
                  <a:pos x="21" y="0"/>
                </a:cxn>
                <a:cxn ang="0">
                  <a:pos x="9" y="1"/>
                </a:cxn>
                <a:cxn ang="0">
                  <a:pos x="0" y="5"/>
                </a:cxn>
                <a:cxn ang="0">
                  <a:pos x="15" y="10"/>
                </a:cxn>
                <a:cxn ang="0">
                  <a:pos x="30" y="13"/>
                </a:cxn>
                <a:cxn ang="0">
                  <a:pos x="43" y="16"/>
                </a:cxn>
                <a:cxn ang="0">
                  <a:pos x="57" y="20"/>
                </a:cxn>
                <a:cxn ang="0">
                  <a:pos x="70" y="26"/>
                </a:cxn>
                <a:cxn ang="0">
                  <a:pos x="81" y="33"/>
                </a:cxn>
                <a:cxn ang="0">
                  <a:pos x="91" y="43"/>
                </a:cxn>
                <a:cxn ang="0">
                  <a:pos x="97" y="57"/>
                </a:cxn>
              </a:cxnLst>
              <a:rect l="0" t="0" r="r" b="b"/>
              <a:pathLst>
                <a:path w="115" h="170">
                  <a:moveTo>
                    <a:pt x="97" y="57"/>
                  </a:moveTo>
                  <a:lnTo>
                    <a:pt x="100" y="75"/>
                  </a:lnTo>
                  <a:lnTo>
                    <a:pt x="98" y="90"/>
                  </a:lnTo>
                  <a:lnTo>
                    <a:pt x="91" y="103"/>
                  </a:lnTo>
                  <a:lnTo>
                    <a:pt x="80" y="114"/>
                  </a:lnTo>
                  <a:lnTo>
                    <a:pt x="68" y="125"/>
                  </a:lnTo>
                  <a:lnTo>
                    <a:pt x="54" y="135"/>
                  </a:lnTo>
                  <a:lnTo>
                    <a:pt x="39" y="145"/>
                  </a:lnTo>
                  <a:lnTo>
                    <a:pt x="27" y="155"/>
                  </a:lnTo>
                  <a:lnTo>
                    <a:pt x="25" y="158"/>
                  </a:lnTo>
                  <a:lnTo>
                    <a:pt x="23" y="160"/>
                  </a:lnTo>
                  <a:lnTo>
                    <a:pt x="23" y="164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31" y="170"/>
                  </a:lnTo>
                  <a:lnTo>
                    <a:pt x="34" y="170"/>
                  </a:lnTo>
                  <a:lnTo>
                    <a:pt x="37" y="169"/>
                  </a:lnTo>
                  <a:lnTo>
                    <a:pt x="53" y="159"/>
                  </a:lnTo>
                  <a:lnTo>
                    <a:pt x="69" y="149"/>
                  </a:lnTo>
                  <a:lnTo>
                    <a:pt x="83" y="137"/>
                  </a:lnTo>
                  <a:lnTo>
                    <a:pt x="97" y="123"/>
                  </a:lnTo>
                  <a:lnTo>
                    <a:pt x="106" y="108"/>
                  </a:lnTo>
                  <a:lnTo>
                    <a:pt x="113" y="91"/>
                  </a:lnTo>
                  <a:lnTo>
                    <a:pt x="115" y="73"/>
                  </a:lnTo>
                  <a:lnTo>
                    <a:pt x="111" y="53"/>
                  </a:lnTo>
                  <a:lnTo>
                    <a:pt x="101" y="39"/>
                  </a:lnTo>
                  <a:lnTo>
                    <a:pt x="89" y="26"/>
                  </a:lnTo>
                  <a:lnTo>
                    <a:pt x="72" y="15"/>
                  </a:lnTo>
                  <a:lnTo>
                    <a:pt x="55" y="8"/>
                  </a:lnTo>
                  <a:lnTo>
                    <a:pt x="37" y="2"/>
                  </a:lnTo>
                  <a:lnTo>
                    <a:pt x="21" y="0"/>
                  </a:lnTo>
                  <a:lnTo>
                    <a:pt x="9" y="1"/>
                  </a:lnTo>
                  <a:lnTo>
                    <a:pt x="0" y="5"/>
                  </a:lnTo>
                  <a:lnTo>
                    <a:pt x="15" y="10"/>
                  </a:lnTo>
                  <a:lnTo>
                    <a:pt x="30" y="13"/>
                  </a:lnTo>
                  <a:lnTo>
                    <a:pt x="43" y="16"/>
                  </a:lnTo>
                  <a:lnTo>
                    <a:pt x="57" y="20"/>
                  </a:lnTo>
                  <a:lnTo>
                    <a:pt x="70" y="26"/>
                  </a:lnTo>
                  <a:lnTo>
                    <a:pt x="81" y="33"/>
                  </a:lnTo>
                  <a:lnTo>
                    <a:pt x="91" y="43"/>
                  </a:lnTo>
                  <a:lnTo>
                    <a:pt x="97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4" name="Freeform 316"/>
            <p:cNvSpPr>
              <a:spLocks/>
            </p:cNvSpPr>
            <p:nvPr/>
          </p:nvSpPr>
          <p:spPr bwMode="auto">
            <a:xfrm>
              <a:off x="4488" y="3350"/>
              <a:ext cx="36" cy="50"/>
            </a:xfrm>
            <a:custGeom>
              <a:avLst/>
              <a:gdLst/>
              <a:ahLst/>
              <a:cxnLst>
                <a:cxn ang="0">
                  <a:pos x="90" y="65"/>
                </a:cxn>
                <a:cxn ang="0">
                  <a:pos x="48" y="106"/>
                </a:cxn>
                <a:cxn ang="0">
                  <a:pos x="16" y="156"/>
                </a:cxn>
                <a:cxn ang="0">
                  <a:pos x="0" y="211"/>
                </a:cxn>
                <a:cxn ang="0">
                  <a:pos x="3" y="249"/>
                </a:cxn>
                <a:cxn ang="0">
                  <a:pos x="10" y="264"/>
                </a:cxn>
                <a:cxn ang="0">
                  <a:pos x="19" y="277"/>
                </a:cxn>
                <a:cxn ang="0">
                  <a:pos x="31" y="289"/>
                </a:cxn>
                <a:cxn ang="0">
                  <a:pos x="51" y="302"/>
                </a:cxn>
                <a:cxn ang="0">
                  <a:pos x="78" y="316"/>
                </a:cxn>
                <a:cxn ang="0">
                  <a:pos x="107" y="327"/>
                </a:cxn>
                <a:cxn ang="0">
                  <a:pos x="137" y="335"/>
                </a:cxn>
                <a:cxn ang="0">
                  <a:pos x="167" y="342"/>
                </a:cxn>
                <a:cxn ang="0">
                  <a:pos x="198" y="346"/>
                </a:cxn>
                <a:cxn ang="0">
                  <a:pos x="229" y="349"/>
                </a:cxn>
                <a:cxn ang="0">
                  <a:pos x="260" y="351"/>
                </a:cxn>
                <a:cxn ang="0">
                  <a:pos x="280" y="352"/>
                </a:cxn>
                <a:cxn ang="0">
                  <a:pos x="287" y="346"/>
                </a:cxn>
                <a:cxn ang="0">
                  <a:pos x="289" y="335"/>
                </a:cxn>
                <a:cxn ang="0">
                  <a:pos x="283" y="328"/>
                </a:cxn>
                <a:cxn ang="0">
                  <a:pos x="264" y="327"/>
                </a:cxn>
                <a:cxn ang="0">
                  <a:pos x="235" y="326"/>
                </a:cxn>
                <a:cxn ang="0">
                  <a:pos x="207" y="323"/>
                </a:cxn>
                <a:cxn ang="0">
                  <a:pos x="179" y="319"/>
                </a:cxn>
                <a:cxn ang="0">
                  <a:pos x="150" y="314"/>
                </a:cxn>
                <a:cxn ang="0">
                  <a:pos x="122" y="306"/>
                </a:cxn>
                <a:cxn ang="0">
                  <a:pos x="95" y="298"/>
                </a:cxn>
                <a:cxn ang="0">
                  <a:pos x="68" y="285"/>
                </a:cxn>
                <a:cxn ang="0">
                  <a:pos x="45" y="271"/>
                </a:cxn>
                <a:cxn ang="0">
                  <a:pos x="32" y="250"/>
                </a:cxn>
                <a:cxn ang="0">
                  <a:pos x="27" y="222"/>
                </a:cxn>
                <a:cxn ang="0">
                  <a:pos x="34" y="183"/>
                </a:cxn>
                <a:cxn ang="0">
                  <a:pos x="45" y="153"/>
                </a:cxn>
                <a:cxn ang="0">
                  <a:pos x="61" y="127"/>
                </a:cxn>
                <a:cxn ang="0">
                  <a:pos x="80" y="103"/>
                </a:cxn>
                <a:cxn ang="0">
                  <a:pos x="102" y="82"/>
                </a:cxn>
                <a:cxn ang="0">
                  <a:pos x="129" y="59"/>
                </a:cxn>
                <a:cxn ang="0">
                  <a:pos x="162" y="38"/>
                </a:cxn>
                <a:cxn ang="0">
                  <a:pos x="197" y="20"/>
                </a:cxn>
                <a:cxn ang="0">
                  <a:pos x="227" y="6"/>
                </a:cxn>
                <a:cxn ang="0">
                  <a:pos x="228" y="0"/>
                </a:cxn>
                <a:cxn ang="0">
                  <a:pos x="198" y="5"/>
                </a:cxn>
                <a:cxn ang="0">
                  <a:pos x="162" y="18"/>
                </a:cxn>
                <a:cxn ang="0">
                  <a:pos x="127" y="36"/>
                </a:cxn>
              </a:cxnLst>
              <a:rect l="0" t="0" r="r" b="b"/>
              <a:pathLst>
                <a:path w="289" h="352">
                  <a:moveTo>
                    <a:pt x="113" y="47"/>
                  </a:moveTo>
                  <a:lnTo>
                    <a:pt x="90" y="65"/>
                  </a:lnTo>
                  <a:lnTo>
                    <a:pt x="68" y="85"/>
                  </a:lnTo>
                  <a:lnTo>
                    <a:pt x="48" y="106"/>
                  </a:lnTo>
                  <a:lnTo>
                    <a:pt x="31" y="130"/>
                  </a:lnTo>
                  <a:lnTo>
                    <a:pt x="16" y="156"/>
                  </a:lnTo>
                  <a:lnTo>
                    <a:pt x="5" y="182"/>
                  </a:lnTo>
                  <a:lnTo>
                    <a:pt x="0" y="211"/>
                  </a:lnTo>
                  <a:lnTo>
                    <a:pt x="1" y="241"/>
                  </a:lnTo>
                  <a:lnTo>
                    <a:pt x="3" y="249"/>
                  </a:lnTo>
                  <a:lnTo>
                    <a:pt x="6" y="257"/>
                  </a:lnTo>
                  <a:lnTo>
                    <a:pt x="10" y="264"/>
                  </a:lnTo>
                  <a:lnTo>
                    <a:pt x="14" y="271"/>
                  </a:lnTo>
                  <a:lnTo>
                    <a:pt x="19" y="277"/>
                  </a:lnTo>
                  <a:lnTo>
                    <a:pt x="24" y="284"/>
                  </a:lnTo>
                  <a:lnTo>
                    <a:pt x="31" y="289"/>
                  </a:lnTo>
                  <a:lnTo>
                    <a:pt x="37" y="293"/>
                  </a:lnTo>
                  <a:lnTo>
                    <a:pt x="51" y="302"/>
                  </a:lnTo>
                  <a:lnTo>
                    <a:pt x="64" y="309"/>
                  </a:lnTo>
                  <a:lnTo>
                    <a:pt x="78" y="316"/>
                  </a:lnTo>
                  <a:lnTo>
                    <a:pt x="93" y="321"/>
                  </a:lnTo>
                  <a:lnTo>
                    <a:pt x="107" y="327"/>
                  </a:lnTo>
                  <a:lnTo>
                    <a:pt x="122" y="331"/>
                  </a:lnTo>
                  <a:lnTo>
                    <a:pt x="137" y="335"/>
                  </a:lnTo>
                  <a:lnTo>
                    <a:pt x="151" y="338"/>
                  </a:lnTo>
                  <a:lnTo>
                    <a:pt x="167" y="342"/>
                  </a:lnTo>
                  <a:lnTo>
                    <a:pt x="183" y="344"/>
                  </a:lnTo>
                  <a:lnTo>
                    <a:pt x="198" y="346"/>
                  </a:lnTo>
                  <a:lnTo>
                    <a:pt x="213" y="348"/>
                  </a:lnTo>
                  <a:lnTo>
                    <a:pt x="229" y="349"/>
                  </a:lnTo>
                  <a:lnTo>
                    <a:pt x="245" y="350"/>
                  </a:lnTo>
                  <a:lnTo>
                    <a:pt x="260" y="351"/>
                  </a:lnTo>
                  <a:lnTo>
                    <a:pt x="275" y="352"/>
                  </a:lnTo>
                  <a:lnTo>
                    <a:pt x="280" y="352"/>
                  </a:lnTo>
                  <a:lnTo>
                    <a:pt x="284" y="349"/>
                  </a:lnTo>
                  <a:lnTo>
                    <a:pt x="287" y="346"/>
                  </a:lnTo>
                  <a:lnTo>
                    <a:pt x="289" y="340"/>
                  </a:lnTo>
                  <a:lnTo>
                    <a:pt x="289" y="335"/>
                  </a:lnTo>
                  <a:lnTo>
                    <a:pt x="287" y="331"/>
                  </a:lnTo>
                  <a:lnTo>
                    <a:pt x="283" y="328"/>
                  </a:lnTo>
                  <a:lnTo>
                    <a:pt x="279" y="327"/>
                  </a:lnTo>
                  <a:lnTo>
                    <a:pt x="264" y="327"/>
                  </a:lnTo>
                  <a:lnTo>
                    <a:pt x="250" y="327"/>
                  </a:lnTo>
                  <a:lnTo>
                    <a:pt x="235" y="326"/>
                  </a:lnTo>
                  <a:lnTo>
                    <a:pt x="222" y="324"/>
                  </a:lnTo>
                  <a:lnTo>
                    <a:pt x="207" y="323"/>
                  </a:lnTo>
                  <a:lnTo>
                    <a:pt x="192" y="321"/>
                  </a:lnTo>
                  <a:lnTo>
                    <a:pt x="179" y="319"/>
                  </a:lnTo>
                  <a:lnTo>
                    <a:pt x="164" y="317"/>
                  </a:lnTo>
                  <a:lnTo>
                    <a:pt x="150" y="314"/>
                  </a:lnTo>
                  <a:lnTo>
                    <a:pt x="136" y="311"/>
                  </a:lnTo>
                  <a:lnTo>
                    <a:pt x="122" y="306"/>
                  </a:lnTo>
                  <a:lnTo>
                    <a:pt x="108" y="302"/>
                  </a:lnTo>
                  <a:lnTo>
                    <a:pt x="95" y="298"/>
                  </a:lnTo>
                  <a:lnTo>
                    <a:pt x="82" y="291"/>
                  </a:lnTo>
                  <a:lnTo>
                    <a:pt x="68" y="285"/>
                  </a:lnTo>
                  <a:lnTo>
                    <a:pt x="56" y="278"/>
                  </a:lnTo>
                  <a:lnTo>
                    <a:pt x="45" y="271"/>
                  </a:lnTo>
                  <a:lnTo>
                    <a:pt x="37" y="260"/>
                  </a:lnTo>
                  <a:lnTo>
                    <a:pt x="32" y="250"/>
                  </a:lnTo>
                  <a:lnTo>
                    <a:pt x="27" y="237"/>
                  </a:lnTo>
                  <a:lnTo>
                    <a:pt x="27" y="222"/>
                  </a:lnTo>
                  <a:lnTo>
                    <a:pt x="30" y="203"/>
                  </a:lnTo>
                  <a:lnTo>
                    <a:pt x="34" y="183"/>
                  </a:lnTo>
                  <a:lnTo>
                    <a:pt x="38" y="169"/>
                  </a:lnTo>
                  <a:lnTo>
                    <a:pt x="45" y="153"/>
                  </a:lnTo>
                  <a:lnTo>
                    <a:pt x="54" y="140"/>
                  </a:lnTo>
                  <a:lnTo>
                    <a:pt x="61" y="127"/>
                  </a:lnTo>
                  <a:lnTo>
                    <a:pt x="71" y="115"/>
                  </a:lnTo>
                  <a:lnTo>
                    <a:pt x="80" y="103"/>
                  </a:lnTo>
                  <a:lnTo>
                    <a:pt x="90" y="93"/>
                  </a:lnTo>
                  <a:lnTo>
                    <a:pt x="102" y="82"/>
                  </a:lnTo>
                  <a:lnTo>
                    <a:pt x="116" y="70"/>
                  </a:lnTo>
                  <a:lnTo>
                    <a:pt x="129" y="59"/>
                  </a:lnTo>
                  <a:lnTo>
                    <a:pt x="145" y="49"/>
                  </a:lnTo>
                  <a:lnTo>
                    <a:pt x="162" y="38"/>
                  </a:lnTo>
                  <a:lnTo>
                    <a:pt x="180" y="28"/>
                  </a:lnTo>
                  <a:lnTo>
                    <a:pt x="197" y="20"/>
                  </a:lnTo>
                  <a:lnTo>
                    <a:pt x="212" y="12"/>
                  </a:lnTo>
                  <a:lnTo>
                    <a:pt x="227" y="6"/>
                  </a:lnTo>
                  <a:lnTo>
                    <a:pt x="240" y="1"/>
                  </a:lnTo>
                  <a:lnTo>
                    <a:pt x="228" y="0"/>
                  </a:lnTo>
                  <a:lnTo>
                    <a:pt x="213" y="1"/>
                  </a:lnTo>
                  <a:lnTo>
                    <a:pt x="198" y="5"/>
                  </a:lnTo>
                  <a:lnTo>
                    <a:pt x="180" y="10"/>
                  </a:lnTo>
                  <a:lnTo>
                    <a:pt x="162" y="18"/>
                  </a:lnTo>
                  <a:lnTo>
                    <a:pt x="144" y="26"/>
                  </a:lnTo>
                  <a:lnTo>
                    <a:pt x="127" y="36"/>
                  </a:lnTo>
                  <a:lnTo>
                    <a:pt x="113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5" name="Freeform 317"/>
            <p:cNvSpPr>
              <a:spLocks/>
            </p:cNvSpPr>
            <p:nvPr/>
          </p:nvSpPr>
          <p:spPr bwMode="auto">
            <a:xfrm>
              <a:off x="4539" y="3348"/>
              <a:ext cx="32" cy="34"/>
            </a:xfrm>
            <a:custGeom>
              <a:avLst/>
              <a:gdLst/>
              <a:ahLst/>
              <a:cxnLst>
                <a:cxn ang="0">
                  <a:pos x="210" y="72"/>
                </a:cxn>
                <a:cxn ang="0">
                  <a:pos x="222" y="85"/>
                </a:cxn>
                <a:cxn ang="0">
                  <a:pos x="228" y="100"/>
                </a:cxn>
                <a:cxn ang="0">
                  <a:pos x="232" y="116"/>
                </a:cxn>
                <a:cxn ang="0">
                  <a:pos x="232" y="133"/>
                </a:cxn>
                <a:cxn ang="0">
                  <a:pos x="230" y="147"/>
                </a:cxn>
                <a:cxn ang="0">
                  <a:pos x="226" y="159"/>
                </a:cxn>
                <a:cxn ang="0">
                  <a:pos x="218" y="171"/>
                </a:cxn>
                <a:cxn ang="0">
                  <a:pos x="211" y="180"/>
                </a:cxn>
                <a:cxn ang="0">
                  <a:pos x="202" y="191"/>
                </a:cxn>
                <a:cxn ang="0">
                  <a:pos x="192" y="200"/>
                </a:cxn>
                <a:cxn ang="0">
                  <a:pos x="183" y="209"/>
                </a:cxn>
                <a:cxn ang="0">
                  <a:pos x="173" y="219"/>
                </a:cxn>
                <a:cxn ang="0">
                  <a:pos x="171" y="222"/>
                </a:cxn>
                <a:cxn ang="0">
                  <a:pos x="170" y="225"/>
                </a:cxn>
                <a:cxn ang="0">
                  <a:pos x="171" y="229"/>
                </a:cxn>
                <a:cxn ang="0">
                  <a:pos x="173" y="232"/>
                </a:cxn>
                <a:cxn ang="0">
                  <a:pos x="176" y="234"/>
                </a:cxn>
                <a:cxn ang="0">
                  <a:pos x="180" y="235"/>
                </a:cxn>
                <a:cxn ang="0">
                  <a:pos x="184" y="234"/>
                </a:cxn>
                <a:cxn ang="0">
                  <a:pos x="187" y="232"/>
                </a:cxn>
                <a:cxn ang="0">
                  <a:pos x="208" y="218"/>
                </a:cxn>
                <a:cxn ang="0">
                  <a:pos x="225" y="200"/>
                </a:cxn>
                <a:cxn ang="0">
                  <a:pos x="239" y="178"/>
                </a:cxn>
                <a:cxn ang="0">
                  <a:pos x="249" y="156"/>
                </a:cxn>
                <a:cxn ang="0">
                  <a:pos x="252" y="131"/>
                </a:cxn>
                <a:cxn ang="0">
                  <a:pos x="250" y="108"/>
                </a:cxn>
                <a:cxn ang="0">
                  <a:pos x="242" y="85"/>
                </a:cxn>
                <a:cxn ang="0">
                  <a:pos x="225" y="65"/>
                </a:cxn>
                <a:cxn ang="0">
                  <a:pos x="212" y="54"/>
                </a:cxn>
                <a:cxn ang="0">
                  <a:pos x="197" y="45"/>
                </a:cxn>
                <a:cxn ang="0">
                  <a:pos x="181" y="36"/>
                </a:cxn>
                <a:cxn ang="0">
                  <a:pos x="164" y="29"/>
                </a:cxn>
                <a:cxn ang="0">
                  <a:pos x="146" y="22"/>
                </a:cxn>
                <a:cxn ang="0">
                  <a:pos x="127" y="17"/>
                </a:cxn>
                <a:cxn ang="0">
                  <a:pos x="109" y="12"/>
                </a:cxn>
                <a:cxn ang="0">
                  <a:pos x="90" y="7"/>
                </a:cxn>
                <a:cxn ang="0">
                  <a:pos x="73" y="4"/>
                </a:cxn>
                <a:cxn ang="0">
                  <a:pos x="57" y="2"/>
                </a:cxn>
                <a:cxn ang="0">
                  <a:pos x="42" y="0"/>
                </a:cxn>
                <a:cxn ang="0">
                  <a:pos x="28" y="0"/>
                </a:cxn>
                <a:cxn ang="0">
                  <a:pos x="17" y="0"/>
                </a:cxn>
                <a:cxn ang="0">
                  <a:pos x="8" y="1"/>
                </a:cxn>
                <a:cxn ang="0">
                  <a:pos x="3" y="3"/>
                </a:cxn>
                <a:cxn ang="0">
                  <a:pos x="0" y="5"/>
                </a:cxn>
                <a:cxn ang="0">
                  <a:pos x="10" y="7"/>
                </a:cxn>
                <a:cxn ang="0">
                  <a:pos x="22" y="8"/>
                </a:cxn>
                <a:cxn ang="0">
                  <a:pos x="33" y="11"/>
                </a:cxn>
                <a:cxn ang="0">
                  <a:pos x="46" y="13"/>
                </a:cxn>
                <a:cxn ang="0">
                  <a:pos x="60" y="15"/>
                </a:cxn>
                <a:cxn ang="0">
                  <a:pos x="73" y="17"/>
                </a:cxn>
                <a:cxn ang="0">
                  <a:pos x="87" y="20"/>
                </a:cxn>
                <a:cxn ang="0">
                  <a:pos x="102" y="23"/>
                </a:cxn>
                <a:cxn ang="0">
                  <a:pos x="115" y="28"/>
                </a:cxn>
                <a:cxn ang="0">
                  <a:pos x="130" y="32"/>
                </a:cxn>
                <a:cxn ang="0">
                  <a:pos x="145" y="37"/>
                </a:cxn>
                <a:cxn ang="0">
                  <a:pos x="159" y="43"/>
                </a:cxn>
                <a:cxn ang="0">
                  <a:pos x="172" y="49"/>
                </a:cxn>
                <a:cxn ang="0">
                  <a:pos x="186" y="55"/>
                </a:cxn>
                <a:cxn ang="0">
                  <a:pos x="198" y="64"/>
                </a:cxn>
                <a:cxn ang="0">
                  <a:pos x="210" y="72"/>
                </a:cxn>
              </a:cxnLst>
              <a:rect l="0" t="0" r="r" b="b"/>
              <a:pathLst>
                <a:path w="252" h="235">
                  <a:moveTo>
                    <a:pt x="210" y="72"/>
                  </a:moveTo>
                  <a:lnTo>
                    <a:pt x="222" y="85"/>
                  </a:lnTo>
                  <a:lnTo>
                    <a:pt x="228" y="100"/>
                  </a:lnTo>
                  <a:lnTo>
                    <a:pt x="232" y="116"/>
                  </a:lnTo>
                  <a:lnTo>
                    <a:pt x="232" y="133"/>
                  </a:lnTo>
                  <a:lnTo>
                    <a:pt x="230" y="147"/>
                  </a:lnTo>
                  <a:lnTo>
                    <a:pt x="226" y="159"/>
                  </a:lnTo>
                  <a:lnTo>
                    <a:pt x="218" y="171"/>
                  </a:lnTo>
                  <a:lnTo>
                    <a:pt x="211" y="180"/>
                  </a:lnTo>
                  <a:lnTo>
                    <a:pt x="202" y="191"/>
                  </a:lnTo>
                  <a:lnTo>
                    <a:pt x="192" y="200"/>
                  </a:lnTo>
                  <a:lnTo>
                    <a:pt x="183" y="209"/>
                  </a:lnTo>
                  <a:lnTo>
                    <a:pt x="173" y="219"/>
                  </a:lnTo>
                  <a:lnTo>
                    <a:pt x="171" y="222"/>
                  </a:lnTo>
                  <a:lnTo>
                    <a:pt x="170" y="225"/>
                  </a:lnTo>
                  <a:lnTo>
                    <a:pt x="171" y="229"/>
                  </a:lnTo>
                  <a:lnTo>
                    <a:pt x="173" y="232"/>
                  </a:lnTo>
                  <a:lnTo>
                    <a:pt x="176" y="234"/>
                  </a:lnTo>
                  <a:lnTo>
                    <a:pt x="180" y="235"/>
                  </a:lnTo>
                  <a:lnTo>
                    <a:pt x="184" y="234"/>
                  </a:lnTo>
                  <a:lnTo>
                    <a:pt x="187" y="232"/>
                  </a:lnTo>
                  <a:lnTo>
                    <a:pt x="208" y="218"/>
                  </a:lnTo>
                  <a:lnTo>
                    <a:pt x="225" y="200"/>
                  </a:lnTo>
                  <a:lnTo>
                    <a:pt x="239" y="178"/>
                  </a:lnTo>
                  <a:lnTo>
                    <a:pt x="249" y="156"/>
                  </a:lnTo>
                  <a:lnTo>
                    <a:pt x="252" y="131"/>
                  </a:lnTo>
                  <a:lnTo>
                    <a:pt x="250" y="108"/>
                  </a:lnTo>
                  <a:lnTo>
                    <a:pt x="242" y="85"/>
                  </a:lnTo>
                  <a:lnTo>
                    <a:pt x="225" y="65"/>
                  </a:lnTo>
                  <a:lnTo>
                    <a:pt x="212" y="54"/>
                  </a:lnTo>
                  <a:lnTo>
                    <a:pt x="197" y="45"/>
                  </a:lnTo>
                  <a:lnTo>
                    <a:pt x="181" y="36"/>
                  </a:lnTo>
                  <a:lnTo>
                    <a:pt x="164" y="29"/>
                  </a:lnTo>
                  <a:lnTo>
                    <a:pt x="146" y="22"/>
                  </a:lnTo>
                  <a:lnTo>
                    <a:pt x="127" y="17"/>
                  </a:lnTo>
                  <a:lnTo>
                    <a:pt x="109" y="12"/>
                  </a:lnTo>
                  <a:lnTo>
                    <a:pt x="90" y="7"/>
                  </a:lnTo>
                  <a:lnTo>
                    <a:pt x="73" y="4"/>
                  </a:lnTo>
                  <a:lnTo>
                    <a:pt x="57" y="2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5"/>
                  </a:lnTo>
                  <a:lnTo>
                    <a:pt x="10" y="7"/>
                  </a:lnTo>
                  <a:lnTo>
                    <a:pt x="22" y="8"/>
                  </a:lnTo>
                  <a:lnTo>
                    <a:pt x="33" y="11"/>
                  </a:lnTo>
                  <a:lnTo>
                    <a:pt x="46" y="13"/>
                  </a:lnTo>
                  <a:lnTo>
                    <a:pt x="60" y="15"/>
                  </a:lnTo>
                  <a:lnTo>
                    <a:pt x="73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5" y="28"/>
                  </a:lnTo>
                  <a:lnTo>
                    <a:pt x="130" y="32"/>
                  </a:lnTo>
                  <a:lnTo>
                    <a:pt x="145" y="37"/>
                  </a:lnTo>
                  <a:lnTo>
                    <a:pt x="159" y="43"/>
                  </a:lnTo>
                  <a:lnTo>
                    <a:pt x="172" y="49"/>
                  </a:lnTo>
                  <a:lnTo>
                    <a:pt x="186" y="55"/>
                  </a:lnTo>
                  <a:lnTo>
                    <a:pt x="198" y="64"/>
                  </a:lnTo>
                  <a:lnTo>
                    <a:pt x="21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6" name="Freeform 318"/>
            <p:cNvSpPr>
              <a:spLocks/>
            </p:cNvSpPr>
            <p:nvPr/>
          </p:nvSpPr>
          <p:spPr bwMode="auto">
            <a:xfrm>
              <a:off x="4476" y="3366"/>
              <a:ext cx="13" cy="32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0" y="138"/>
                </a:cxn>
                <a:cxn ang="0">
                  <a:pos x="4" y="155"/>
                </a:cxn>
                <a:cxn ang="0">
                  <a:pos x="12" y="171"/>
                </a:cxn>
                <a:cxn ang="0">
                  <a:pos x="22" y="185"/>
                </a:cxn>
                <a:cxn ang="0">
                  <a:pos x="35" y="197"/>
                </a:cxn>
                <a:cxn ang="0">
                  <a:pos x="50" y="207"/>
                </a:cxn>
                <a:cxn ang="0">
                  <a:pos x="66" y="215"/>
                </a:cxn>
                <a:cxn ang="0">
                  <a:pos x="83" y="219"/>
                </a:cxn>
                <a:cxn ang="0">
                  <a:pos x="89" y="220"/>
                </a:cxn>
                <a:cxn ang="0">
                  <a:pos x="94" y="218"/>
                </a:cxn>
                <a:cxn ang="0">
                  <a:pos x="98" y="215"/>
                </a:cxn>
                <a:cxn ang="0">
                  <a:pos x="100" y="211"/>
                </a:cxn>
                <a:cxn ang="0">
                  <a:pos x="100" y="205"/>
                </a:cxn>
                <a:cxn ang="0">
                  <a:pos x="99" y="200"/>
                </a:cxn>
                <a:cxn ang="0">
                  <a:pos x="96" y="196"/>
                </a:cxn>
                <a:cxn ang="0">
                  <a:pos x="91" y="193"/>
                </a:cxn>
                <a:cxn ang="0">
                  <a:pos x="74" y="187"/>
                </a:cxn>
                <a:cxn ang="0">
                  <a:pos x="58" y="178"/>
                </a:cxn>
                <a:cxn ang="0">
                  <a:pos x="45" y="167"/>
                </a:cxn>
                <a:cxn ang="0">
                  <a:pos x="36" y="154"/>
                </a:cxn>
                <a:cxn ang="0">
                  <a:pos x="30" y="138"/>
                </a:cxn>
                <a:cxn ang="0">
                  <a:pos x="27" y="121"/>
                </a:cxn>
                <a:cxn ang="0">
                  <a:pos x="27" y="103"/>
                </a:cxn>
                <a:cxn ang="0">
                  <a:pos x="32" y="83"/>
                </a:cxn>
                <a:cxn ang="0">
                  <a:pos x="39" y="69"/>
                </a:cxn>
                <a:cxn ang="0">
                  <a:pos x="51" y="56"/>
                </a:cxn>
                <a:cxn ang="0">
                  <a:pos x="63" y="43"/>
                </a:cxn>
                <a:cxn ang="0">
                  <a:pos x="77" y="31"/>
                </a:cxn>
                <a:cxn ang="0">
                  <a:pos x="89" y="21"/>
                </a:cxn>
                <a:cxn ang="0">
                  <a:pos x="98" y="12"/>
                </a:cxn>
                <a:cxn ang="0">
                  <a:pos x="103" y="5"/>
                </a:cxn>
                <a:cxn ang="0">
                  <a:pos x="103" y="0"/>
                </a:cxn>
                <a:cxn ang="0">
                  <a:pos x="92" y="4"/>
                </a:cxn>
                <a:cxn ang="0">
                  <a:pos x="77" y="12"/>
                </a:cxn>
                <a:cxn ang="0">
                  <a:pos x="61" y="25"/>
                </a:cxn>
                <a:cxn ang="0">
                  <a:pos x="44" y="40"/>
                </a:cxn>
                <a:cxn ang="0">
                  <a:pos x="29" y="57"/>
                </a:cxn>
                <a:cxn ang="0">
                  <a:pos x="16" y="77"/>
                </a:cxn>
                <a:cxn ang="0">
                  <a:pos x="6" y="98"/>
                </a:cxn>
                <a:cxn ang="0">
                  <a:pos x="0" y="120"/>
                </a:cxn>
              </a:cxnLst>
              <a:rect l="0" t="0" r="r" b="b"/>
              <a:pathLst>
                <a:path w="103" h="220">
                  <a:moveTo>
                    <a:pt x="0" y="120"/>
                  </a:moveTo>
                  <a:lnTo>
                    <a:pt x="0" y="138"/>
                  </a:lnTo>
                  <a:lnTo>
                    <a:pt x="4" y="155"/>
                  </a:lnTo>
                  <a:lnTo>
                    <a:pt x="12" y="171"/>
                  </a:lnTo>
                  <a:lnTo>
                    <a:pt x="22" y="185"/>
                  </a:lnTo>
                  <a:lnTo>
                    <a:pt x="35" y="197"/>
                  </a:lnTo>
                  <a:lnTo>
                    <a:pt x="50" y="207"/>
                  </a:lnTo>
                  <a:lnTo>
                    <a:pt x="66" y="215"/>
                  </a:lnTo>
                  <a:lnTo>
                    <a:pt x="83" y="219"/>
                  </a:lnTo>
                  <a:lnTo>
                    <a:pt x="89" y="220"/>
                  </a:lnTo>
                  <a:lnTo>
                    <a:pt x="94" y="218"/>
                  </a:lnTo>
                  <a:lnTo>
                    <a:pt x="98" y="215"/>
                  </a:lnTo>
                  <a:lnTo>
                    <a:pt x="100" y="211"/>
                  </a:lnTo>
                  <a:lnTo>
                    <a:pt x="100" y="205"/>
                  </a:lnTo>
                  <a:lnTo>
                    <a:pt x="99" y="200"/>
                  </a:lnTo>
                  <a:lnTo>
                    <a:pt x="96" y="196"/>
                  </a:lnTo>
                  <a:lnTo>
                    <a:pt x="91" y="193"/>
                  </a:lnTo>
                  <a:lnTo>
                    <a:pt x="74" y="187"/>
                  </a:lnTo>
                  <a:lnTo>
                    <a:pt x="58" y="178"/>
                  </a:lnTo>
                  <a:lnTo>
                    <a:pt x="45" y="167"/>
                  </a:lnTo>
                  <a:lnTo>
                    <a:pt x="36" y="154"/>
                  </a:lnTo>
                  <a:lnTo>
                    <a:pt x="30" y="138"/>
                  </a:lnTo>
                  <a:lnTo>
                    <a:pt x="27" y="121"/>
                  </a:lnTo>
                  <a:lnTo>
                    <a:pt x="27" y="103"/>
                  </a:lnTo>
                  <a:lnTo>
                    <a:pt x="32" y="83"/>
                  </a:lnTo>
                  <a:lnTo>
                    <a:pt x="39" y="69"/>
                  </a:lnTo>
                  <a:lnTo>
                    <a:pt x="51" y="56"/>
                  </a:lnTo>
                  <a:lnTo>
                    <a:pt x="63" y="43"/>
                  </a:lnTo>
                  <a:lnTo>
                    <a:pt x="77" y="31"/>
                  </a:lnTo>
                  <a:lnTo>
                    <a:pt x="89" y="21"/>
                  </a:lnTo>
                  <a:lnTo>
                    <a:pt x="98" y="12"/>
                  </a:lnTo>
                  <a:lnTo>
                    <a:pt x="103" y="5"/>
                  </a:lnTo>
                  <a:lnTo>
                    <a:pt x="103" y="0"/>
                  </a:lnTo>
                  <a:lnTo>
                    <a:pt x="92" y="4"/>
                  </a:lnTo>
                  <a:lnTo>
                    <a:pt x="77" y="12"/>
                  </a:lnTo>
                  <a:lnTo>
                    <a:pt x="61" y="25"/>
                  </a:lnTo>
                  <a:lnTo>
                    <a:pt x="44" y="40"/>
                  </a:lnTo>
                  <a:lnTo>
                    <a:pt x="29" y="57"/>
                  </a:lnTo>
                  <a:lnTo>
                    <a:pt x="16" y="77"/>
                  </a:lnTo>
                  <a:lnTo>
                    <a:pt x="6" y="98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7" name="Freeform 319"/>
            <p:cNvSpPr>
              <a:spLocks/>
            </p:cNvSpPr>
            <p:nvPr/>
          </p:nvSpPr>
          <p:spPr bwMode="auto">
            <a:xfrm>
              <a:off x="4565" y="3346"/>
              <a:ext cx="28" cy="41"/>
            </a:xfrm>
            <a:custGeom>
              <a:avLst/>
              <a:gdLst/>
              <a:ahLst/>
              <a:cxnLst>
                <a:cxn ang="0">
                  <a:pos x="186" y="115"/>
                </a:cxn>
                <a:cxn ang="0">
                  <a:pos x="196" y="133"/>
                </a:cxn>
                <a:cxn ang="0">
                  <a:pos x="202" y="153"/>
                </a:cxn>
                <a:cxn ang="0">
                  <a:pos x="199" y="174"/>
                </a:cxn>
                <a:cxn ang="0">
                  <a:pos x="186" y="194"/>
                </a:cxn>
                <a:cxn ang="0">
                  <a:pos x="168" y="213"/>
                </a:cxn>
                <a:cxn ang="0">
                  <a:pos x="148" y="229"/>
                </a:cxn>
                <a:cxn ang="0">
                  <a:pos x="127" y="246"/>
                </a:cxn>
                <a:cxn ang="0">
                  <a:pos x="115" y="258"/>
                </a:cxn>
                <a:cxn ang="0">
                  <a:pos x="110" y="267"/>
                </a:cxn>
                <a:cxn ang="0">
                  <a:pos x="107" y="276"/>
                </a:cxn>
                <a:cxn ang="0">
                  <a:pos x="109" y="284"/>
                </a:cxn>
                <a:cxn ang="0">
                  <a:pos x="117" y="288"/>
                </a:cxn>
                <a:cxn ang="0">
                  <a:pos x="124" y="287"/>
                </a:cxn>
                <a:cxn ang="0">
                  <a:pos x="138" y="271"/>
                </a:cxn>
                <a:cxn ang="0">
                  <a:pos x="161" y="250"/>
                </a:cxn>
                <a:cxn ang="0">
                  <a:pos x="185" y="229"/>
                </a:cxn>
                <a:cxn ang="0">
                  <a:pos x="206" y="204"/>
                </a:cxn>
                <a:cxn ang="0">
                  <a:pos x="219" y="173"/>
                </a:cxn>
                <a:cxn ang="0">
                  <a:pos x="218" y="141"/>
                </a:cxn>
                <a:cxn ang="0">
                  <a:pos x="204" y="111"/>
                </a:cxn>
                <a:cxn ang="0">
                  <a:pos x="182" y="86"/>
                </a:cxn>
                <a:cxn ang="0">
                  <a:pos x="158" y="70"/>
                </a:cxn>
                <a:cxn ang="0">
                  <a:pos x="134" y="56"/>
                </a:cxn>
                <a:cxn ang="0">
                  <a:pos x="109" y="43"/>
                </a:cxn>
                <a:cxn ang="0">
                  <a:pos x="83" y="29"/>
                </a:cxn>
                <a:cxn ang="0">
                  <a:pos x="59" y="17"/>
                </a:cxn>
                <a:cxn ang="0">
                  <a:pos x="36" y="7"/>
                </a:cxn>
                <a:cxn ang="0">
                  <a:pos x="18" y="1"/>
                </a:cxn>
                <a:cxn ang="0">
                  <a:pos x="4" y="0"/>
                </a:cxn>
                <a:cxn ang="0">
                  <a:pos x="9" y="7"/>
                </a:cxn>
                <a:cxn ang="0">
                  <a:pos x="31" y="18"/>
                </a:cxn>
                <a:cxn ang="0">
                  <a:pos x="54" y="29"/>
                </a:cxn>
                <a:cxn ang="0">
                  <a:pos x="77" y="40"/>
                </a:cxn>
                <a:cxn ang="0">
                  <a:pos x="101" y="53"/>
                </a:cxn>
                <a:cxn ang="0">
                  <a:pos x="124" y="66"/>
                </a:cxn>
                <a:cxn ang="0">
                  <a:pos x="147" y="82"/>
                </a:cxn>
                <a:cxn ang="0">
                  <a:pos x="168" y="98"/>
                </a:cxn>
              </a:cxnLst>
              <a:rect l="0" t="0" r="r" b="b"/>
              <a:pathLst>
                <a:path w="220" h="288">
                  <a:moveTo>
                    <a:pt x="179" y="108"/>
                  </a:moveTo>
                  <a:lnTo>
                    <a:pt x="186" y="115"/>
                  </a:lnTo>
                  <a:lnTo>
                    <a:pt x="191" y="124"/>
                  </a:lnTo>
                  <a:lnTo>
                    <a:pt x="196" y="133"/>
                  </a:lnTo>
                  <a:lnTo>
                    <a:pt x="200" y="143"/>
                  </a:lnTo>
                  <a:lnTo>
                    <a:pt x="202" y="153"/>
                  </a:lnTo>
                  <a:lnTo>
                    <a:pt x="201" y="163"/>
                  </a:lnTo>
                  <a:lnTo>
                    <a:pt x="199" y="174"/>
                  </a:lnTo>
                  <a:lnTo>
                    <a:pt x="193" y="184"/>
                  </a:lnTo>
                  <a:lnTo>
                    <a:pt x="186" y="194"/>
                  </a:lnTo>
                  <a:lnTo>
                    <a:pt x="178" y="204"/>
                  </a:lnTo>
                  <a:lnTo>
                    <a:pt x="168" y="213"/>
                  </a:lnTo>
                  <a:lnTo>
                    <a:pt x="159" y="221"/>
                  </a:lnTo>
                  <a:lnTo>
                    <a:pt x="148" y="229"/>
                  </a:lnTo>
                  <a:lnTo>
                    <a:pt x="138" y="237"/>
                  </a:lnTo>
                  <a:lnTo>
                    <a:pt x="127" y="246"/>
                  </a:lnTo>
                  <a:lnTo>
                    <a:pt x="118" y="255"/>
                  </a:lnTo>
                  <a:lnTo>
                    <a:pt x="115" y="258"/>
                  </a:lnTo>
                  <a:lnTo>
                    <a:pt x="112" y="263"/>
                  </a:lnTo>
                  <a:lnTo>
                    <a:pt x="110" y="267"/>
                  </a:lnTo>
                  <a:lnTo>
                    <a:pt x="108" y="271"/>
                  </a:lnTo>
                  <a:lnTo>
                    <a:pt x="107" y="276"/>
                  </a:lnTo>
                  <a:lnTo>
                    <a:pt x="107" y="280"/>
                  </a:lnTo>
                  <a:lnTo>
                    <a:pt x="109" y="284"/>
                  </a:lnTo>
                  <a:lnTo>
                    <a:pt x="112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4" y="287"/>
                  </a:lnTo>
                  <a:lnTo>
                    <a:pt x="127" y="284"/>
                  </a:lnTo>
                  <a:lnTo>
                    <a:pt x="138" y="271"/>
                  </a:lnTo>
                  <a:lnTo>
                    <a:pt x="149" y="261"/>
                  </a:lnTo>
                  <a:lnTo>
                    <a:pt x="161" y="250"/>
                  </a:lnTo>
                  <a:lnTo>
                    <a:pt x="173" y="239"/>
                  </a:lnTo>
                  <a:lnTo>
                    <a:pt x="185" y="229"/>
                  </a:lnTo>
                  <a:lnTo>
                    <a:pt x="196" y="217"/>
                  </a:lnTo>
                  <a:lnTo>
                    <a:pt x="206" y="204"/>
                  </a:lnTo>
                  <a:lnTo>
                    <a:pt x="213" y="190"/>
                  </a:lnTo>
                  <a:lnTo>
                    <a:pt x="219" y="173"/>
                  </a:lnTo>
                  <a:lnTo>
                    <a:pt x="220" y="157"/>
                  </a:lnTo>
                  <a:lnTo>
                    <a:pt x="218" y="141"/>
                  </a:lnTo>
                  <a:lnTo>
                    <a:pt x="212" y="125"/>
                  </a:lnTo>
                  <a:lnTo>
                    <a:pt x="204" y="111"/>
                  </a:lnTo>
                  <a:lnTo>
                    <a:pt x="194" y="97"/>
                  </a:lnTo>
                  <a:lnTo>
                    <a:pt x="182" y="86"/>
                  </a:lnTo>
                  <a:lnTo>
                    <a:pt x="168" y="77"/>
                  </a:lnTo>
                  <a:lnTo>
                    <a:pt x="158" y="70"/>
                  </a:lnTo>
                  <a:lnTo>
                    <a:pt x="146" y="64"/>
                  </a:lnTo>
                  <a:lnTo>
                    <a:pt x="134" y="56"/>
                  </a:lnTo>
                  <a:lnTo>
                    <a:pt x="122" y="50"/>
                  </a:lnTo>
                  <a:lnTo>
                    <a:pt x="109" y="43"/>
                  </a:lnTo>
                  <a:lnTo>
                    <a:pt x="96" y="36"/>
                  </a:lnTo>
                  <a:lnTo>
                    <a:pt x="83" y="29"/>
                  </a:lnTo>
                  <a:lnTo>
                    <a:pt x="70" y="22"/>
                  </a:lnTo>
                  <a:lnTo>
                    <a:pt x="59" y="17"/>
                  </a:lnTo>
                  <a:lnTo>
                    <a:pt x="47" y="12"/>
                  </a:lnTo>
                  <a:lnTo>
                    <a:pt x="36" y="7"/>
                  </a:lnTo>
                  <a:lnTo>
                    <a:pt x="26" y="4"/>
                  </a:lnTo>
                  <a:lnTo>
                    <a:pt x="18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9" y="7"/>
                  </a:lnTo>
                  <a:lnTo>
                    <a:pt x="20" y="13"/>
                  </a:lnTo>
                  <a:lnTo>
                    <a:pt x="31" y="18"/>
                  </a:lnTo>
                  <a:lnTo>
                    <a:pt x="42" y="23"/>
                  </a:lnTo>
                  <a:lnTo>
                    <a:pt x="54" y="29"/>
                  </a:lnTo>
                  <a:lnTo>
                    <a:pt x="65" y="34"/>
                  </a:lnTo>
                  <a:lnTo>
                    <a:pt x="77" y="40"/>
                  </a:lnTo>
                  <a:lnTo>
                    <a:pt x="88" y="47"/>
                  </a:lnTo>
                  <a:lnTo>
                    <a:pt x="101" y="53"/>
                  </a:lnTo>
                  <a:lnTo>
                    <a:pt x="112" y="60"/>
                  </a:lnTo>
                  <a:lnTo>
                    <a:pt x="124" y="66"/>
                  </a:lnTo>
                  <a:lnTo>
                    <a:pt x="136" y="74"/>
                  </a:lnTo>
                  <a:lnTo>
                    <a:pt x="147" y="82"/>
                  </a:lnTo>
                  <a:lnTo>
                    <a:pt x="158" y="90"/>
                  </a:lnTo>
                  <a:lnTo>
                    <a:pt x="168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8" name="Freeform 320"/>
            <p:cNvSpPr>
              <a:spLocks/>
            </p:cNvSpPr>
            <p:nvPr/>
          </p:nvSpPr>
          <p:spPr bwMode="auto">
            <a:xfrm>
              <a:off x="4538" y="3409"/>
              <a:ext cx="107" cy="71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070" y="194"/>
                </a:cxn>
                <a:cxn ang="0">
                  <a:pos x="919" y="844"/>
                </a:cxn>
                <a:cxn ang="0">
                  <a:pos x="0" y="624"/>
                </a:cxn>
                <a:cxn ang="0">
                  <a:pos x="141" y="0"/>
                </a:cxn>
              </a:cxnLst>
              <a:rect l="0" t="0" r="r" b="b"/>
              <a:pathLst>
                <a:path w="1070" h="844">
                  <a:moveTo>
                    <a:pt x="141" y="0"/>
                  </a:moveTo>
                  <a:lnTo>
                    <a:pt x="1070" y="194"/>
                  </a:lnTo>
                  <a:lnTo>
                    <a:pt x="919" y="844"/>
                  </a:lnTo>
                  <a:lnTo>
                    <a:pt x="0" y="62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69" name="Freeform 321"/>
            <p:cNvSpPr>
              <a:spLocks/>
            </p:cNvSpPr>
            <p:nvPr/>
          </p:nvSpPr>
          <p:spPr bwMode="auto">
            <a:xfrm>
              <a:off x="4547" y="3411"/>
              <a:ext cx="82" cy="28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819" y="139"/>
                </a:cxn>
                <a:cxn ang="0">
                  <a:pos x="172" y="98"/>
                </a:cxn>
                <a:cxn ang="0">
                  <a:pos x="0" y="333"/>
                </a:cxn>
                <a:cxn ang="0">
                  <a:pos x="97" y="0"/>
                </a:cxn>
              </a:cxnLst>
              <a:rect l="0" t="0" r="r" b="b"/>
              <a:pathLst>
                <a:path w="819" h="333">
                  <a:moveTo>
                    <a:pt x="97" y="0"/>
                  </a:moveTo>
                  <a:lnTo>
                    <a:pt x="819" y="139"/>
                  </a:lnTo>
                  <a:lnTo>
                    <a:pt x="172" y="98"/>
                  </a:lnTo>
                  <a:lnTo>
                    <a:pt x="0" y="333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70" name="Freeform 322"/>
            <p:cNvSpPr>
              <a:spLocks/>
            </p:cNvSpPr>
            <p:nvPr/>
          </p:nvSpPr>
          <p:spPr bwMode="auto">
            <a:xfrm>
              <a:off x="4527" y="3494"/>
              <a:ext cx="108" cy="26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1083" y="261"/>
                </a:cxn>
                <a:cxn ang="0">
                  <a:pos x="1055" y="306"/>
                </a:cxn>
                <a:cxn ang="0">
                  <a:pos x="0" y="28"/>
                </a:cxn>
                <a:cxn ang="0">
                  <a:pos x="34" y="0"/>
                </a:cxn>
              </a:cxnLst>
              <a:rect l="0" t="0" r="r" b="b"/>
              <a:pathLst>
                <a:path w="1083" h="306">
                  <a:moveTo>
                    <a:pt x="34" y="0"/>
                  </a:moveTo>
                  <a:lnTo>
                    <a:pt x="1083" y="261"/>
                  </a:lnTo>
                  <a:lnTo>
                    <a:pt x="1055" y="306"/>
                  </a:lnTo>
                  <a:lnTo>
                    <a:pt x="0" y="2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71" name="Freeform 323"/>
            <p:cNvSpPr>
              <a:spLocks/>
            </p:cNvSpPr>
            <p:nvPr/>
          </p:nvSpPr>
          <p:spPr bwMode="auto">
            <a:xfrm>
              <a:off x="4517" y="3502"/>
              <a:ext cx="109" cy="26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1088" y="260"/>
                </a:cxn>
                <a:cxn ang="0">
                  <a:pos x="1055" y="311"/>
                </a:cxn>
                <a:cxn ang="0">
                  <a:pos x="0" y="34"/>
                </a:cxn>
                <a:cxn ang="0">
                  <a:pos x="39" y="0"/>
                </a:cxn>
              </a:cxnLst>
              <a:rect l="0" t="0" r="r" b="b"/>
              <a:pathLst>
                <a:path w="1088" h="311">
                  <a:moveTo>
                    <a:pt x="39" y="0"/>
                  </a:moveTo>
                  <a:lnTo>
                    <a:pt x="1088" y="260"/>
                  </a:lnTo>
                  <a:lnTo>
                    <a:pt x="1055" y="311"/>
                  </a:lnTo>
                  <a:lnTo>
                    <a:pt x="0" y="3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72" name="Freeform 324"/>
            <p:cNvSpPr>
              <a:spLocks/>
            </p:cNvSpPr>
            <p:nvPr/>
          </p:nvSpPr>
          <p:spPr bwMode="auto">
            <a:xfrm>
              <a:off x="4534" y="3526"/>
              <a:ext cx="16" cy="6"/>
            </a:xfrm>
            <a:custGeom>
              <a:avLst/>
              <a:gdLst/>
              <a:ahLst/>
              <a:cxnLst>
                <a:cxn ang="0">
                  <a:pos x="16" y="1"/>
                </a:cxn>
                <a:cxn ang="0">
                  <a:pos x="21" y="1"/>
                </a:cxn>
                <a:cxn ang="0">
                  <a:pos x="35" y="0"/>
                </a:cxn>
                <a:cxn ang="0">
                  <a:pos x="54" y="0"/>
                </a:cxn>
                <a:cxn ang="0">
                  <a:pos x="78" y="2"/>
                </a:cxn>
                <a:cxn ang="0">
                  <a:pos x="104" y="7"/>
                </a:cxn>
                <a:cxn ang="0">
                  <a:pos x="128" y="17"/>
                </a:cxn>
                <a:cxn ang="0">
                  <a:pos x="149" y="31"/>
                </a:cxn>
                <a:cxn ang="0">
                  <a:pos x="164" y="51"/>
                </a:cxn>
                <a:cxn ang="0">
                  <a:pos x="164" y="52"/>
                </a:cxn>
                <a:cxn ang="0">
                  <a:pos x="164" y="57"/>
                </a:cxn>
                <a:cxn ang="0">
                  <a:pos x="163" y="62"/>
                </a:cxn>
                <a:cxn ang="0">
                  <a:pos x="161" y="67"/>
                </a:cxn>
                <a:cxn ang="0">
                  <a:pos x="156" y="71"/>
                </a:cxn>
                <a:cxn ang="0">
                  <a:pos x="149" y="72"/>
                </a:cxn>
                <a:cxn ang="0">
                  <a:pos x="138" y="71"/>
                </a:cxn>
                <a:cxn ang="0">
                  <a:pos x="124" y="65"/>
                </a:cxn>
                <a:cxn ang="0">
                  <a:pos x="124" y="63"/>
                </a:cxn>
                <a:cxn ang="0">
                  <a:pos x="123" y="59"/>
                </a:cxn>
                <a:cxn ang="0">
                  <a:pos x="120" y="52"/>
                </a:cxn>
                <a:cxn ang="0">
                  <a:pos x="113" y="45"/>
                </a:cxn>
                <a:cxn ang="0">
                  <a:pos x="100" y="38"/>
                </a:cxn>
                <a:cxn ang="0">
                  <a:pos x="81" y="32"/>
                </a:cxn>
                <a:cxn ang="0">
                  <a:pos x="55" y="29"/>
                </a:cxn>
                <a:cxn ang="0">
                  <a:pos x="20" y="29"/>
                </a:cxn>
                <a:cxn ang="0">
                  <a:pos x="18" y="29"/>
                </a:cxn>
                <a:cxn ang="0">
                  <a:pos x="14" y="27"/>
                </a:cxn>
                <a:cxn ang="0">
                  <a:pos x="9" y="25"/>
                </a:cxn>
                <a:cxn ang="0">
                  <a:pos x="4" y="22"/>
                </a:cxn>
                <a:cxn ang="0">
                  <a:pos x="0" y="18"/>
                </a:cxn>
                <a:cxn ang="0">
                  <a:pos x="0" y="14"/>
                </a:cxn>
                <a:cxn ang="0">
                  <a:pos x="5" y="7"/>
                </a:cxn>
                <a:cxn ang="0">
                  <a:pos x="16" y="1"/>
                </a:cxn>
              </a:cxnLst>
              <a:rect l="0" t="0" r="r" b="b"/>
              <a:pathLst>
                <a:path w="164" h="72">
                  <a:moveTo>
                    <a:pt x="16" y="1"/>
                  </a:moveTo>
                  <a:lnTo>
                    <a:pt x="21" y="1"/>
                  </a:lnTo>
                  <a:lnTo>
                    <a:pt x="35" y="0"/>
                  </a:lnTo>
                  <a:lnTo>
                    <a:pt x="54" y="0"/>
                  </a:lnTo>
                  <a:lnTo>
                    <a:pt x="78" y="2"/>
                  </a:lnTo>
                  <a:lnTo>
                    <a:pt x="104" y="7"/>
                  </a:lnTo>
                  <a:lnTo>
                    <a:pt x="128" y="17"/>
                  </a:lnTo>
                  <a:lnTo>
                    <a:pt x="149" y="31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7"/>
                  </a:lnTo>
                  <a:lnTo>
                    <a:pt x="163" y="62"/>
                  </a:lnTo>
                  <a:lnTo>
                    <a:pt x="161" y="67"/>
                  </a:lnTo>
                  <a:lnTo>
                    <a:pt x="156" y="71"/>
                  </a:lnTo>
                  <a:lnTo>
                    <a:pt x="149" y="72"/>
                  </a:lnTo>
                  <a:lnTo>
                    <a:pt x="138" y="71"/>
                  </a:lnTo>
                  <a:lnTo>
                    <a:pt x="124" y="65"/>
                  </a:lnTo>
                  <a:lnTo>
                    <a:pt x="124" y="63"/>
                  </a:lnTo>
                  <a:lnTo>
                    <a:pt x="123" y="59"/>
                  </a:lnTo>
                  <a:lnTo>
                    <a:pt x="120" y="52"/>
                  </a:lnTo>
                  <a:lnTo>
                    <a:pt x="113" y="45"/>
                  </a:lnTo>
                  <a:lnTo>
                    <a:pt x="100" y="38"/>
                  </a:lnTo>
                  <a:lnTo>
                    <a:pt x="81" y="32"/>
                  </a:lnTo>
                  <a:lnTo>
                    <a:pt x="55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4" y="27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73" name="Freeform 325"/>
            <p:cNvSpPr>
              <a:spLocks/>
            </p:cNvSpPr>
            <p:nvPr/>
          </p:nvSpPr>
          <p:spPr bwMode="auto">
            <a:xfrm>
              <a:off x="4537" y="3483"/>
              <a:ext cx="15" cy="9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2" y="0"/>
                </a:cxn>
                <a:cxn ang="0">
                  <a:pos x="35" y="3"/>
                </a:cxn>
                <a:cxn ang="0">
                  <a:pos x="26" y="7"/>
                </a:cxn>
                <a:cxn ang="0">
                  <a:pos x="15" y="14"/>
                </a:cxn>
                <a:cxn ang="0">
                  <a:pos x="6" y="24"/>
                </a:cxn>
                <a:cxn ang="0">
                  <a:pos x="1" y="39"/>
                </a:cxn>
                <a:cxn ang="0">
                  <a:pos x="0" y="59"/>
                </a:cxn>
                <a:cxn ang="0">
                  <a:pos x="6" y="85"/>
                </a:cxn>
                <a:cxn ang="0">
                  <a:pos x="85" y="109"/>
                </a:cxn>
                <a:cxn ang="0">
                  <a:pos x="84" y="104"/>
                </a:cxn>
                <a:cxn ang="0">
                  <a:pos x="84" y="93"/>
                </a:cxn>
                <a:cxn ang="0">
                  <a:pos x="84" y="76"/>
                </a:cxn>
                <a:cxn ang="0">
                  <a:pos x="87" y="58"/>
                </a:cxn>
                <a:cxn ang="0">
                  <a:pos x="93" y="40"/>
                </a:cxn>
                <a:cxn ang="0">
                  <a:pos x="104" y="27"/>
                </a:cxn>
                <a:cxn ang="0">
                  <a:pos x="121" y="20"/>
                </a:cxn>
                <a:cxn ang="0">
                  <a:pos x="146" y="23"/>
                </a:cxn>
                <a:cxn ang="0">
                  <a:pos x="45" y="0"/>
                </a:cxn>
              </a:cxnLst>
              <a:rect l="0" t="0" r="r" b="b"/>
              <a:pathLst>
                <a:path w="146" h="109">
                  <a:moveTo>
                    <a:pt x="45" y="0"/>
                  </a:moveTo>
                  <a:lnTo>
                    <a:pt x="42" y="0"/>
                  </a:lnTo>
                  <a:lnTo>
                    <a:pt x="35" y="3"/>
                  </a:lnTo>
                  <a:lnTo>
                    <a:pt x="26" y="7"/>
                  </a:lnTo>
                  <a:lnTo>
                    <a:pt x="15" y="14"/>
                  </a:lnTo>
                  <a:lnTo>
                    <a:pt x="6" y="24"/>
                  </a:lnTo>
                  <a:lnTo>
                    <a:pt x="1" y="39"/>
                  </a:lnTo>
                  <a:lnTo>
                    <a:pt x="0" y="59"/>
                  </a:lnTo>
                  <a:lnTo>
                    <a:pt x="6" y="85"/>
                  </a:lnTo>
                  <a:lnTo>
                    <a:pt x="85" y="109"/>
                  </a:lnTo>
                  <a:lnTo>
                    <a:pt x="84" y="104"/>
                  </a:lnTo>
                  <a:lnTo>
                    <a:pt x="84" y="93"/>
                  </a:lnTo>
                  <a:lnTo>
                    <a:pt x="84" y="76"/>
                  </a:lnTo>
                  <a:lnTo>
                    <a:pt x="87" y="58"/>
                  </a:lnTo>
                  <a:lnTo>
                    <a:pt x="93" y="40"/>
                  </a:lnTo>
                  <a:lnTo>
                    <a:pt x="104" y="27"/>
                  </a:lnTo>
                  <a:lnTo>
                    <a:pt x="121" y="20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74" name="Freeform 326"/>
            <p:cNvSpPr>
              <a:spLocks/>
            </p:cNvSpPr>
            <p:nvPr/>
          </p:nvSpPr>
          <p:spPr bwMode="auto">
            <a:xfrm>
              <a:off x="4620" y="3499"/>
              <a:ext cx="15" cy="9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2" y="0"/>
                </a:cxn>
                <a:cxn ang="0">
                  <a:pos x="35" y="2"/>
                </a:cxn>
                <a:cxn ang="0">
                  <a:pos x="25" y="6"/>
                </a:cxn>
                <a:cxn ang="0">
                  <a:pos x="15" y="12"/>
                </a:cxn>
                <a:cxn ang="0">
                  <a:pos x="6" y="23"/>
                </a:cxn>
                <a:cxn ang="0">
                  <a:pos x="0" y="38"/>
                </a:cxn>
                <a:cxn ang="0">
                  <a:pos x="0" y="58"/>
                </a:cxn>
                <a:cxn ang="0">
                  <a:pos x="6" y="85"/>
                </a:cxn>
                <a:cxn ang="0">
                  <a:pos x="84" y="107"/>
                </a:cxn>
                <a:cxn ang="0">
                  <a:pos x="83" y="103"/>
                </a:cxn>
                <a:cxn ang="0">
                  <a:pos x="83" y="91"/>
                </a:cxn>
                <a:cxn ang="0">
                  <a:pos x="83" y="75"/>
                </a:cxn>
                <a:cxn ang="0">
                  <a:pos x="86" y="56"/>
                </a:cxn>
                <a:cxn ang="0">
                  <a:pos x="92" y="40"/>
                </a:cxn>
                <a:cxn ang="0">
                  <a:pos x="103" y="27"/>
                </a:cxn>
                <a:cxn ang="0">
                  <a:pos x="121" y="19"/>
                </a:cxn>
                <a:cxn ang="0">
                  <a:pos x="146" y="23"/>
                </a:cxn>
                <a:cxn ang="0">
                  <a:pos x="45" y="0"/>
                </a:cxn>
              </a:cxnLst>
              <a:rect l="0" t="0" r="r" b="b"/>
              <a:pathLst>
                <a:path w="146" h="107">
                  <a:moveTo>
                    <a:pt x="45" y="0"/>
                  </a:moveTo>
                  <a:lnTo>
                    <a:pt x="42" y="0"/>
                  </a:lnTo>
                  <a:lnTo>
                    <a:pt x="35" y="2"/>
                  </a:lnTo>
                  <a:lnTo>
                    <a:pt x="25" y="6"/>
                  </a:lnTo>
                  <a:lnTo>
                    <a:pt x="15" y="12"/>
                  </a:lnTo>
                  <a:lnTo>
                    <a:pt x="6" y="23"/>
                  </a:lnTo>
                  <a:lnTo>
                    <a:pt x="0" y="38"/>
                  </a:lnTo>
                  <a:lnTo>
                    <a:pt x="0" y="58"/>
                  </a:lnTo>
                  <a:lnTo>
                    <a:pt x="6" y="85"/>
                  </a:lnTo>
                  <a:lnTo>
                    <a:pt x="84" y="107"/>
                  </a:lnTo>
                  <a:lnTo>
                    <a:pt x="83" y="103"/>
                  </a:lnTo>
                  <a:lnTo>
                    <a:pt x="83" y="91"/>
                  </a:lnTo>
                  <a:lnTo>
                    <a:pt x="83" y="75"/>
                  </a:lnTo>
                  <a:lnTo>
                    <a:pt x="86" y="56"/>
                  </a:lnTo>
                  <a:lnTo>
                    <a:pt x="92" y="40"/>
                  </a:lnTo>
                  <a:lnTo>
                    <a:pt x="103" y="27"/>
                  </a:lnTo>
                  <a:lnTo>
                    <a:pt x="121" y="19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75" name="Freeform 327"/>
            <p:cNvSpPr>
              <a:spLocks/>
            </p:cNvSpPr>
            <p:nvPr/>
          </p:nvSpPr>
          <p:spPr bwMode="auto">
            <a:xfrm>
              <a:off x="4553" y="3485"/>
              <a:ext cx="63" cy="16"/>
            </a:xfrm>
            <a:custGeom>
              <a:avLst/>
              <a:gdLst/>
              <a:ahLst/>
              <a:cxnLst>
                <a:cxn ang="0">
                  <a:pos x="0" y="40"/>
                </a:cxn>
                <a:cxn ang="0">
                  <a:pos x="601" y="182"/>
                </a:cxn>
                <a:cxn ang="0">
                  <a:pos x="629" y="142"/>
                </a:cxn>
                <a:cxn ang="0">
                  <a:pos x="29" y="0"/>
                </a:cxn>
                <a:cxn ang="0">
                  <a:pos x="0" y="40"/>
                </a:cxn>
              </a:cxnLst>
              <a:rect l="0" t="0" r="r" b="b"/>
              <a:pathLst>
                <a:path w="629" h="182">
                  <a:moveTo>
                    <a:pt x="0" y="40"/>
                  </a:moveTo>
                  <a:lnTo>
                    <a:pt x="601" y="182"/>
                  </a:lnTo>
                  <a:lnTo>
                    <a:pt x="629" y="142"/>
                  </a:lnTo>
                  <a:lnTo>
                    <a:pt x="2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76" name="Freeform 328"/>
            <p:cNvSpPr>
              <a:spLocks/>
            </p:cNvSpPr>
            <p:nvPr/>
          </p:nvSpPr>
          <p:spPr bwMode="auto">
            <a:xfrm>
              <a:off x="4553" y="3492"/>
              <a:ext cx="60" cy="14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600" y="170"/>
                </a:cxn>
                <a:cxn ang="0">
                  <a:pos x="606" y="142"/>
                </a:cxn>
                <a:cxn ang="0">
                  <a:pos x="5" y="0"/>
                </a:cxn>
                <a:cxn ang="0">
                  <a:pos x="0" y="28"/>
                </a:cxn>
              </a:cxnLst>
              <a:rect l="0" t="0" r="r" b="b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77" name="Freeform 329"/>
            <p:cNvSpPr>
              <a:spLocks/>
            </p:cNvSpPr>
            <p:nvPr/>
          </p:nvSpPr>
          <p:spPr bwMode="auto">
            <a:xfrm>
              <a:off x="4553" y="3482"/>
              <a:ext cx="60" cy="14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600" y="170"/>
                </a:cxn>
                <a:cxn ang="0">
                  <a:pos x="606" y="142"/>
                </a:cxn>
                <a:cxn ang="0">
                  <a:pos x="5" y="0"/>
                </a:cxn>
                <a:cxn ang="0">
                  <a:pos x="0" y="28"/>
                </a:cxn>
              </a:cxnLst>
              <a:rect l="0" t="0" r="r" b="b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5178" name="Group 330"/>
          <p:cNvGrpSpPr>
            <a:grpSpLocks/>
          </p:cNvGrpSpPr>
          <p:nvPr/>
        </p:nvGrpSpPr>
        <p:grpSpPr bwMode="auto">
          <a:xfrm>
            <a:off x="6646863" y="5322888"/>
            <a:ext cx="273050" cy="341312"/>
            <a:chOff x="4475" y="3342"/>
            <a:chExt cx="172" cy="215"/>
          </a:xfrm>
        </p:grpSpPr>
        <p:sp>
          <p:nvSpPr>
            <p:cNvPr id="335179" name="AutoShape 331"/>
            <p:cNvSpPr>
              <a:spLocks noChangeAspect="1" noChangeArrowheads="1" noTextEdit="1"/>
            </p:cNvSpPr>
            <p:nvPr/>
          </p:nvSpPr>
          <p:spPr bwMode="auto">
            <a:xfrm>
              <a:off x="4500" y="3398"/>
              <a:ext cx="147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0" name="Freeform 332"/>
            <p:cNvSpPr>
              <a:spLocks/>
            </p:cNvSpPr>
            <p:nvPr/>
          </p:nvSpPr>
          <p:spPr bwMode="auto">
            <a:xfrm>
              <a:off x="4501" y="3398"/>
              <a:ext cx="146" cy="159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668" y="0"/>
                </a:cxn>
                <a:cxn ang="0">
                  <a:pos x="699" y="1"/>
                </a:cxn>
                <a:cxn ang="0">
                  <a:pos x="742" y="3"/>
                </a:cxn>
                <a:cxn ang="0">
                  <a:pos x="799" y="6"/>
                </a:cxn>
                <a:cxn ang="0">
                  <a:pos x="865" y="10"/>
                </a:cxn>
                <a:cxn ang="0">
                  <a:pos x="941" y="17"/>
                </a:cxn>
                <a:cxn ang="0">
                  <a:pos x="1025" y="26"/>
                </a:cxn>
                <a:cxn ang="0">
                  <a:pos x="1116" y="38"/>
                </a:cxn>
                <a:cxn ang="0">
                  <a:pos x="1213" y="55"/>
                </a:cxn>
                <a:cxn ang="0">
                  <a:pos x="1315" y="73"/>
                </a:cxn>
                <a:cxn ang="0">
                  <a:pos x="1418" y="97"/>
                </a:cxn>
                <a:cxn ang="0">
                  <a:pos x="1525" y="125"/>
                </a:cxn>
                <a:cxn ang="0">
                  <a:pos x="1632" y="159"/>
                </a:cxn>
                <a:cxn ang="0">
                  <a:pos x="1739" y="197"/>
                </a:cxn>
                <a:cxn ang="0">
                  <a:pos x="1843" y="241"/>
                </a:cxn>
                <a:cxn ang="0">
                  <a:pos x="1729" y="1139"/>
                </a:cxn>
                <a:cxn ang="0">
                  <a:pos x="1742" y="1146"/>
                </a:cxn>
                <a:cxn ang="0">
                  <a:pos x="1768" y="1173"/>
                </a:cxn>
                <a:cxn ang="0">
                  <a:pos x="1781" y="1234"/>
                </a:cxn>
                <a:cxn ang="0">
                  <a:pos x="1760" y="1341"/>
                </a:cxn>
                <a:cxn ang="0">
                  <a:pos x="1432" y="1765"/>
                </a:cxn>
                <a:cxn ang="0">
                  <a:pos x="1322" y="1904"/>
                </a:cxn>
                <a:cxn ang="0">
                  <a:pos x="1304" y="1902"/>
                </a:cxn>
                <a:cxn ang="0">
                  <a:pos x="1270" y="1897"/>
                </a:cxn>
                <a:cxn ang="0">
                  <a:pos x="1223" y="1891"/>
                </a:cxn>
                <a:cxn ang="0">
                  <a:pos x="1162" y="1881"/>
                </a:cxn>
                <a:cxn ang="0">
                  <a:pos x="1091" y="1869"/>
                </a:cxn>
                <a:cxn ang="0">
                  <a:pos x="1008" y="1854"/>
                </a:cxn>
                <a:cxn ang="0">
                  <a:pos x="918" y="1835"/>
                </a:cxn>
                <a:cxn ang="0">
                  <a:pos x="820" y="1813"/>
                </a:cxn>
                <a:cxn ang="0">
                  <a:pos x="717" y="1786"/>
                </a:cxn>
                <a:cxn ang="0">
                  <a:pos x="610" y="1755"/>
                </a:cxn>
                <a:cxn ang="0">
                  <a:pos x="501" y="1720"/>
                </a:cxn>
                <a:cxn ang="0">
                  <a:pos x="390" y="1681"/>
                </a:cxn>
                <a:cxn ang="0">
                  <a:pos x="280" y="1636"/>
                </a:cxn>
                <a:cxn ang="0">
                  <a:pos x="172" y="1585"/>
                </a:cxn>
                <a:cxn ang="0">
                  <a:pos x="67" y="1530"/>
                </a:cxn>
                <a:cxn ang="0">
                  <a:pos x="16" y="1495"/>
                </a:cxn>
                <a:cxn ang="0">
                  <a:pos x="8" y="1457"/>
                </a:cxn>
                <a:cxn ang="0">
                  <a:pos x="0" y="1401"/>
                </a:cxn>
                <a:cxn ang="0">
                  <a:pos x="4" y="1343"/>
                </a:cxn>
                <a:cxn ang="0">
                  <a:pos x="388" y="965"/>
                </a:cxn>
                <a:cxn ang="0">
                  <a:pos x="386" y="952"/>
                </a:cxn>
                <a:cxn ang="0">
                  <a:pos x="390" y="917"/>
                </a:cxn>
                <a:cxn ang="0">
                  <a:pos x="412" y="868"/>
                </a:cxn>
                <a:cxn ang="0">
                  <a:pos x="468" y="814"/>
                </a:cxn>
              </a:cxnLst>
              <a:rect l="0" t="0" r="r" b="b"/>
              <a:pathLst>
                <a:path w="1894" h="1904">
                  <a:moveTo>
                    <a:pt x="651" y="0"/>
                  </a:moveTo>
                  <a:lnTo>
                    <a:pt x="653" y="0"/>
                  </a:lnTo>
                  <a:lnTo>
                    <a:pt x="659" y="0"/>
                  </a:lnTo>
                  <a:lnTo>
                    <a:pt x="668" y="0"/>
                  </a:lnTo>
                  <a:lnTo>
                    <a:pt x="682" y="0"/>
                  </a:lnTo>
                  <a:lnTo>
                    <a:pt x="699" y="1"/>
                  </a:lnTo>
                  <a:lnTo>
                    <a:pt x="720" y="1"/>
                  </a:lnTo>
                  <a:lnTo>
                    <a:pt x="742" y="3"/>
                  </a:lnTo>
                  <a:lnTo>
                    <a:pt x="769" y="4"/>
                  </a:lnTo>
                  <a:lnTo>
                    <a:pt x="799" y="6"/>
                  </a:lnTo>
                  <a:lnTo>
                    <a:pt x="831" y="8"/>
                  </a:lnTo>
                  <a:lnTo>
                    <a:pt x="865" y="10"/>
                  </a:lnTo>
                  <a:lnTo>
                    <a:pt x="902" y="13"/>
                  </a:lnTo>
                  <a:lnTo>
                    <a:pt x="941" y="17"/>
                  </a:lnTo>
                  <a:lnTo>
                    <a:pt x="982" y="21"/>
                  </a:lnTo>
                  <a:lnTo>
                    <a:pt x="1025" y="26"/>
                  </a:lnTo>
                  <a:lnTo>
                    <a:pt x="1070" y="32"/>
                  </a:lnTo>
                  <a:lnTo>
                    <a:pt x="1116" y="38"/>
                  </a:lnTo>
                  <a:lnTo>
                    <a:pt x="1164" y="46"/>
                  </a:lnTo>
                  <a:lnTo>
                    <a:pt x="1213" y="55"/>
                  </a:lnTo>
                  <a:lnTo>
                    <a:pt x="1263" y="63"/>
                  </a:lnTo>
                  <a:lnTo>
                    <a:pt x="1315" y="73"/>
                  </a:lnTo>
                  <a:lnTo>
                    <a:pt x="1366" y="85"/>
                  </a:lnTo>
                  <a:lnTo>
                    <a:pt x="1418" y="97"/>
                  </a:lnTo>
                  <a:lnTo>
                    <a:pt x="1472" y="111"/>
                  </a:lnTo>
                  <a:lnTo>
                    <a:pt x="1525" y="125"/>
                  </a:lnTo>
                  <a:lnTo>
                    <a:pt x="1579" y="141"/>
                  </a:lnTo>
                  <a:lnTo>
                    <a:pt x="1632" y="159"/>
                  </a:lnTo>
                  <a:lnTo>
                    <a:pt x="1685" y="177"/>
                  </a:lnTo>
                  <a:lnTo>
                    <a:pt x="1739" y="197"/>
                  </a:lnTo>
                  <a:lnTo>
                    <a:pt x="1791" y="218"/>
                  </a:lnTo>
                  <a:lnTo>
                    <a:pt x="1843" y="241"/>
                  </a:lnTo>
                  <a:lnTo>
                    <a:pt x="1894" y="266"/>
                  </a:lnTo>
                  <a:lnTo>
                    <a:pt x="1729" y="1139"/>
                  </a:lnTo>
                  <a:lnTo>
                    <a:pt x="1733" y="1140"/>
                  </a:lnTo>
                  <a:lnTo>
                    <a:pt x="1742" y="1146"/>
                  </a:lnTo>
                  <a:lnTo>
                    <a:pt x="1755" y="1156"/>
                  </a:lnTo>
                  <a:lnTo>
                    <a:pt x="1768" y="1173"/>
                  </a:lnTo>
                  <a:lnTo>
                    <a:pt x="1778" y="1199"/>
                  </a:lnTo>
                  <a:lnTo>
                    <a:pt x="1781" y="1234"/>
                  </a:lnTo>
                  <a:lnTo>
                    <a:pt x="1777" y="1281"/>
                  </a:lnTo>
                  <a:lnTo>
                    <a:pt x="1760" y="1341"/>
                  </a:lnTo>
                  <a:lnTo>
                    <a:pt x="1472" y="1765"/>
                  </a:lnTo>
                  <a:lnTo>
                    <a:pt x="1432" y="1765"/>
                  </a:lnTo>
                  <a:lnTo>
                    <a:pt x="1324" y="1904"/>
                  </a:lnTo>
                  <a:lnTo>
                    <a:pt x="1322" y="1904"/>
                  </a:lnTo>
                  <a:lnTo>
                    <a:pt x="1315" y="1903"/>
                  </a:lnTo>
                  <a:lnTo>
                    <a:pt x="1304" y="1902"/>
                  </a:lnTo>
                  <a:lnTo>
                    <a:pt x="1290" y="1900"/>
                  </a:lnTo>
                  <a:lnTo>
                    <a:pt x="1270" y="1897"/>
                  </a:lnTo>
                  <a:lnTo>
                    <a:pt x="1249" y="1894"/>
                  </a:lnTo>
                  <a:lnTo>
                    <a:pt x="1223" y="1891"/>
                  </a:lnTo>
                  <a:lnTo>
                    <a:pt x="1194" y="1887"/>
                  </a:lnTo>
                  <a:lnTo>
                    <a:pt x="1162" y="1881"/>
                  </a:lnTo>
                  <a:lnTo>
                    <a:pt x="1128" y="1876"/>
                  </a:lnTo>
                  <a:lnTo>
                    <a:pt x="1091" y="1869"/>
                  </a:lnTo>
                  <a:lnTo>
                    <a:pt x="1050" y="1862"/>
                  </a:lnTo>
                  <a:lnTo>
                    <a:pt x="1008" y="1854"/>
                  </a:lnTo>
                  <a:lnTo>
                    <a:pt x="964" y="1845"/>
                  </a:lnTo>
                  <a:lnTo>
                    <a:pt x="918" y="1835"/>
                  </a:lnTo>
                  <a:lnTo>
                    <a:pt x="870" y="1824"/>
                  </a:lnTo>
                  <a:lnTo>
                    <a:pt x="820" y="1813"/>
                  </a:lnTo>
                  <a:lnTo>
                    <a:pt x="769" y="1800"/>
                  </a:lnTo>
                  <a:lnTo>
                    <a:pt x="717" y="1786"/>
                  </a:lnTo>
                  <a:lnTo>
                    <a:pt x="664" y="1772"/>
                  </a:lnTo>
                  <a:lnTo>
                    <a:pt x="610" y="1755"/>
                  </a:lnTo>
                  <a:lnTo>
                    <a:pt x="555" y="1738"/>
                  </a:lnTo>
                  <a:lnTo>
                    <a:pt x="501" y="1720"/>
                  </a:lnTo>
                  <a:lnTo>
                    <a:pt x="445" y="1701"/>
                  </a:lnTo>
                  <a:lnTo>
                    <a:pt x="390" y="1681"/>
                  </a:lnTo>
                  <a:lnTo>
                    <a:pt x="334" y="1659"/>
                  </a:lnTo>
                  <a:lnTo>
                    <a:pt x="280" y="1636"/>
                  </a:lnTo>
                  <a:lnTo>
                    <a:pt x="225" y="1611"/>
                  </a:lnTo>
                  <a:lnTo>
                    <a:pt x="172" y="1585"/>
                  </a:lnTo>
                  <a:lnTo>
                    <a:pt x="119" y="1559"/>
                  </a:lnTo>
                  <a:lnTo>
                    <a:pt x="67" y="1530"/>
                  </a:lnTo>
                  <a:lnTo>
                    <a:pt x="17" y="1500"/>
                  </a:lnTo>
                  <a:lnTo>
                    <a:pt x="16" y="1495"/>
                  </a:lnTo>
                  <a:lnTo>
                    <a:pt x="12" y="1480"/>
                  </a:lnTo>
                  <a:lnTo>
                    <a:pt x="8" y="1457"/>
                  </a:lnTo>
                  <a:lnTo>
                    <a:pt x="4" y="1430"/>
                  </a:lnTo>
                  <a:lnTo>
                    <a:pt x="0" y="1401"/>
                  </a:lnTo>
                  <a:lnTo>
                    <a:pt x="0" y="1370"/>
                  </a:lnTo>
                  <a:lnTo>
                    <a:pt x="4" y="1343"/>
                  </a:lnTo>
                  <a:lnTo>
                    <a:pt x="12" y="1319"/>
                  </a:lnTo>
                  <a:lnTo>
                    <a:pt x="388" y="965"/>
                  </a:lnTo>
                  <a:lnTo>
                    <a:pt x="387" y="961"/>
                  </a:lnTo>
                  <a:lnTo>
                    <a:pt x="386" y="952"/>
                  </a:lnTo>
                  <a:lnTo>
                    <a:pt x="386" y="936"/>
                  </a:lnTo>
                  <a:lnTo>
                    <a:pt x="390" y="917"/>
                  </a:lnTo>
                  <a:lnTo>
                    <a:pt x="397" y="893"/>
                  </a:lnTo>
                  <a:lnTo>
                    <a:pt x="412" y="868"/>
                  </a:lnTo>
                  <a:lnTo>
                    <a:pt x="435" y="841"/>
                  </a:lnTo>
                  <a:lnTo>
                    <a:pt x="468" y="814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1" name="Freeform 333"/>
            <p:cNvSpPr>
              <a:spLocks/>
            </p:cNvSpPr>
            <p:nvPr/>
          </p:nvSpPr>
          <p:spPr bwMode="auto">
            <a:xfrm>
              <a:off x="4519" y="3499"/>
              <a:ext cx="85" cy="27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106" y="277"/>
                </a:cxn>
                <a:cxn ang="0">
                  <a:pos x="1071" y="331"/>
                </a:cxn>
                <a:cxn ang="0">
                  <a:pos x="0" y="36"/>
                </a:cxn>
                <a:cxn ang="0">
                  <a:pos x="40" y="0"/>
                </a:cxn>
              </a:cxnLst>
              <a:rect l="0" t="0" r="r" b="b"/>
              <a:pathLst>
                <a:path w="1106" h="331">
                  <a:moveTo>
                    <a:pt x="40" y="0"/>
                  </a:moveTo>
                  <a:lnTo>
                    <a:pt x="1106" y="277"/>
                  </a:lnTo>
                  <a:lnTo>
                    <a:pt x="1071" y="331"/>
                  </a:lnTo>
                  <a:lnTo>
                    <a:pt x="0" y="3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2" name="Freeform 334"/>
            <p:cNvSpPr>
              <a:spLocks/>
            </p:cNvSpPr>
            <p:nvPr/>
          </p:nvSpPr>
          <p:spPr bwMode="auto">
            <a:xfrm>
              <a:off x="4505" y="3511"/>
              <a:ext cx="99" cy="42"/>
            </a:xfrm>
            <a:custGeom>
              <a:avLst/>
              <a:gdLst/>
              <a:ahLst/>
              <a:cxnLst>
                <a:cxn ang="0">
                  <a:pos x="1282" y="391"/>
                </a:cxn>
                <a:cxn ang="0">
                  <a:pos x="1264" y="389"/>
                </a:cxn>
                <a:cxn ang="0">
                  <a:pos x="1232" y="385"/>
                </a:cxn>
                <a:cxn ang="0">
                  <a:pos x="1183" y="378"/>
                </a:cxn>
                <a:cxn ang="0">
                  <a:pos x="1124" y="369"/>
                </a:cxn>
                <a:cxn ang="0">
                  <a:pos x="1052" y="355"/>
                </a:cxn>
                <a:cxn ang="0">
                  <a:pos x="971" y="340"/>
                </a:cxn>
                <a:cxn ang="0">
                  <a:pos x="881" y="322"/>
                </a:cxn>
                <a:cxn ang="0">
                  <a:pos x="785" y="299"/>
                </a:cxn>
                <a:cxn ang="0">
                  <a:pos x="684" y="273"/>
                </a:cxn>
                <a:cxn ang="0">
                  <a:pos x="579" y="244"/>
                </a:cxn>
                <a:cxn ang="0">
                  <a:pos x="472" y="209"/>
                </a:cxn>
                <a:cxn ang="0">
                  <a:pos x="364" y="171"/>
                </a:cxn>
                <a:cxn ang="0">
                  <a:pos x="259" y="128"/>
                </a:cxn>
                <a:cxn ang="0">
                  <a:pos x="155" y="81"/>
                </a:cxn>
                <a:cxn ang="0">
                  <a:pos x="55" y="28"/>
                </a:cxn>
                <a:cxn ang="0">
                  <a:pos x="6" y="4"/>
                </a:cxn>
                <a:cxn ang="0">
                  <a:pos x="2" y="32"/>
                </a:cxn>
                <a:cxn ang="0">
                  <a:pos x="0" y="76"/>
                </a:cxn>
                <a:cxn ang="0">
                  <a:pos x="8" y="120"/>
                </a:cxn>
                <a:cxn ang="0">
                  <a:pos x="19" y="139"/>
                </a:cxn>
                <a:cxn ang="0">
                  <a:pos x="28" y="144"/>
                </a:cxn>
                <a:cxn ang="0">
                  <a:pos x="47" y="155"/>
                </a:cxn>
                <a:cxn ang="0">
                  <a:pos x="75" y="170"/>
                </a:cxn>
                <a:cxn ang="0">
                  <a:pos x="112" y="190"/>
                </a:cxn>
                <a:cxn ang="0">
                  <a:pos x="159" y="212"/>
                </a:cxn>
                <a:cxn ang="0">
                  <a:pos x="215" y="238"/>
                </a:cxn>
                <a:cxn ang="0">
                  <a:pos x="281" y="267"/>
                </a:cxn>
                <a:cxn ang="0">
                  <a:pos x="358" y="296"/>
                </a:cxn>
                <a:cxn ang="0">
                  <a:pos x="443" y="326"/>
                </a:cxn>
                <a:cxn ang="0">
                  <a:pos x="540" y="357"/>
                </a:cxn>
                <a:cxn ang="0">
                  <a:pos x="647" y="387"/>
                </a:cxn>
                <a:cxn ang="0">
                  <a:pos x="764" y="416"/>
                </a:cxn>
                <a:cxn ang="0">
                  <a:pos x="890" y="444"/>
                </a:cxn>
                <a:cxn ang="0">
                  <a:pos x="1028" y="472"/>
                </a:cxn>
                <a:cxn ang="0">
                  <a:pos x="1177" y="494"/>
                </a:cxn>
                <a:cxn ang="0">
                  <a:pos x="1256" y="503"/>
                </a:cxn>
                <a:cxn ang="0">
                  <a:pos x="1265" y="487"/>
                </a:cxn>
                <a:cxn ang="0">
                  <a:pos x="1278" y="456"/>
                </a:cxn>
                <a:cxn ang="0">
                  <a:pos x="1285" y="415"/>
                </a:cxn>
              </a:cxnLst>
              <a:rect l="0" t="0" r="r" b="b"/>
              <a:pathLst>
                <a:path w="1285" h="505">
                  <a:moveTo>
                    <a:pt x="1284" y="391"/>
                  </a:moveTo>
                  <a:lnTo>
                    <a:pt x="1282" y="391"/>
                  </a:lnTo>
                  <a:lnTo>
                    <a:pt x="1275" y="390"/>
                  </a:lnTo>
                  <a:lnTo>
                    <a:pt x="1264" y="389"/>
                  </a:lnTo>
                  <a:lnTo>
                    <a:pt x="1250" y="387"/>
                  </a:lnTo>
                  <a:lnTo>
                    <a:pt x="1232" y="385"/>
                  </a:lnTo>
                  <a:lnTo>
                    <a:pt x="1209" y="382"/>
                  </a:lnTo>
                  <a:lnTo>
                    <a:pt x="1183" y="378"/>
                  </a:lnTo>
                  <a:lnTo>
                    <a:pt x="1155" y="374"/>
                  </a:lnTo>
                  <a:lnTo>
                    <a:pt x="1124" y="369"/>
                  </a:lnTo>
                  <a:lnTo>
                    <a:pt x="1089" y="362"/>
                  </a:lnTo>
                  <a:lnTo>
                    <a:pt x="1052" y="355"/>
                  </a:lnTo>
                  <a:lnTo>
                    <a:pt x="1013" y="349"/>
                  </a:lnTo>
                  <a:lnTo>
                    <a:pt x="971" y="340"/>
                  </a:lnTo>
                  <a:lnTo>
                    <a:pt x="926" y="332"/>
                  </a:lnTo>
                  <a:lnTo>
                    <a:pt x="881" y="322"/>
                  </a:lnTo>
                  <a:lnTo>
                    <a:pt x="834" y="311"/>
                  </a:lnTo>
                  <a:lnTo>
                    <a:pt x="785" y="299"/>
                  </a:lnTo>
                  <a:lnTo>
                    <a:pt x="735" y="287"/>
                  </a:lnTo>
                  <a:lnTo>
                    <a:pt x="684" y="273"/>
                  </a:lnTo>
                  <a:lnTo>
                    <a:pt x="632" y="259"/>
                  </a:lnTo>
                  <a:lnTo>
                    <a:pt x="579" y="244"/>
                  </a:lnTo>
                  <a:lnTo>
                    <a:pt x="526" y="228"/>
                  </a:lnTo>
                  <a:lnTo>
                    <a:pt x="472" y="209"/>
                  </a:lnTo>
                  <a:lnTo>
                    <a:pt x="419" y="191"/>
                  </a:lnTo>
                  <a:lnTo>
                    <a:pt x="364" y="171"/>
                  </a:lnTo>
                  <a:lnTo>
                    <a:pt x="311" y="150"/>
                  </a:lnTo>
                  <a:lnTo>
                    <a:pt x="259" y="128"/>
                  </a:lnTo>
                  <a:lnTo>
                    <a:pt x="206" y="105"/>
                  </a:lnTo>
                  <a:lnTo>
                    <a:pt x="155" y="81"/>
                  </a:lnTo>
                  <a:lnTo>
                    <a:pt x="104" y="55"/>
                  </a:lnTo>
                  <a:lnTo>
                    <a:pt x="55" y="28"/>
                  </a:lnTo>
                  <a:lnTo>
                    <a:pt x="7" y="0"/>
                  </a:lnTo>
                  <a:lnTo>
                    <a:pt x="6" y="4"/>
                  </a:lnTo>
                  <a:lnTo>
                    <a:pt x="4" y="15"/>
                  </a:lnTo>
                  <a:lnTo>
                    <a:pt x="2" y="32"/>
                  </a:lnTo>
                  <a:lnTo>
                    <a:pt x="0" y="53"/>
                  </a:lnTo>
                  <a:lnTo>
                    <a:pt x="0" y="76"/>
                  </a:lnTo>
                  <a:lnTo>
                    <a:pt x="2" y="98"/>
                  </a:lnTo>
                  <a:lnTo>
                    <a:pt x="8" y="120"/>
                  </a:lnTo>
                  <a:lnTo>
                    <a:pt x="18" y="137"/>
                  </a:lnTo>
                  <a:lnTo>
                    <a:pt x="19" y="139"/>
                  </a:lnTo>
                  <a:lnTo>
                    <a:pt x="22" y="141"/>
                  </a:lnTo>
                  <a:lnTo>
                    <a:pt x="28" y="144"/>
                  </a:lnTo>
                  <a:lnTo>
                    <a:pt x="37" y="148"/>
                  </a:lnTo>
                  <a:lnTo>
                    <a:pt x="47" y="155"/>
                  </a:lnTo>
                  <a:lnTo>
                    <a:pt x="59" y="162"/>
                  </a:lnTo>
                  <a:lnTo>
                    <a:pt x="75" y="170"/>
                  </a:lnTo>
                  <a:lnTo>
                    <a:pt x="92" y="180"/>
                  </a:lnTo>
                  <a:lnTo>
                    <a:pt x="112" y="190"/>
                  </a:lnTo>
                  <a:lnTo>
                    <a:pt x="134" y="200"/>
                  </a:lnTo>
                  <a:lnTo>
                    <a:pt x="159" y="212"/>
                  </a:lnTo>
                  <a:lnTo>
                    <a:pt x="186" y="225"/>
                  </a:lnTo>
                  <a:lnTo>
                    <a:pt x="215" y="238"/>
                  </a:lnTo>
                  <a:lnTo>
                    <a:pt x="247" y="252"/>
                  </a:lnTo>
                  <a:lnTo>
                    <a:pt x="281" y="267"/>
                  </a:lnTo>
                  <a:lnTo>
                    <a:pt x="318" y="281"/>
                  </a:lnTo>
                  <a:lnTo>
                    <a:pt x="358" y="296"/>
                  </a:lnTo>
                  <a:lnTo>
                    <a:pt x="399" y="311"/>
                  </a:lnTo>
                  <a:lnTo>
                    <a:pt x="443" y="326"/>
                  </a:lnTo>
                  <a:lnTo>
                    <a:pt x="491" y="341"/>
                  </a:lnTo>
                  <a:lnTo>
                    <a:pt x="540" y="357"/>
                  </a:lnTo>
                  <a:lnTo>
                    <a:pt x="592" y="372"/>
                  </a:lnTo>
                  <a:lnTo>
                    <a:pt x="647" y="387"/>
                  </a:lnTo>
                  <a:lnTo>
                    <a:pt x="703" y="402"/>
                  </a:lnTo>
                  <a:lnTo>
                    <a:pt x="764" y="416"/>
                  </a:lnTo>
                  <a:lnTo>
                    <a:pt x="826" y="431"/>
                  </a:lnTo>
                  <a:lnTo>
                    <a:pt x="890" y="444"/>
                  </a:lnTo>
                  <a:lnTo>
                    <a:pt x="958" y="459"/>
                  </a:lnTo>
                  <a:lnTo>
                    <a:pt x="1028" y="472"/>
                  </a:lnTo>
                  <a:lnTo>
                    <a:pt x="1101" y="483"/>
                  </a:lnTo>
                  <a:lnTo>
                    <a:pt x="1177" y="494"/>
                  </a:lnTo>
                  <a:lnTo>
                    <a:pt x="1255" y="505"/>
                  </a:lnTo>
                  <a:lnTo>
                    <a:pt x="1256" y="503"/>
                  </a:lnTo>
                  <a:lnTo>
                    <a:pt x="1260" y="497"/>
                  </a:lnTo>
                  <a:lnTo>
                    <a:pt x="1265" y="487"/>
                  </a:lnTo>
                  <a:lnTo>
                    <a:pt x="1272" y="473"/>
                  </a:lnTo>
                  <a:lnTo>
                    <a:pt x="1278" y="456"/>
                  </a:lnTo>
                  <a:lnTo>
                    <a:pt x="1282" y="437"/>
                  </a:lnTo>
                  <a:lnTo>
                    <a:pt x="1285" y="415"/>
                  </a:lnTo>
                  <a:lnTo>
                    <a:pt x="1284" y="39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3" name="AutoShape 335"/>
            <p:cNvSpPr>
              <a:spLocks noChangeAspect="1" noChangeArrowheads="1" noTextEdit="1"/>
            </p:cNvSpPr>
            <p:nvPr/>
          </p:nvSpPr>
          <p:spPr bwMode="auto">
            <a:xfrm>
              <a:off x="4475" y="3342"/>
              <a:ext cx="16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4" name="Freeform 336"/>
            <p:cNvSpPr>
              <a:spLocks/>
            </p:cNvSpPr>
            <p:nvPr/>
          </p:nvSpPr>
          <p:spPr bwMode="auto">
            <a:xfrm>
              <a:off x="4508" y="3354"/>
              <a:ext cx="23" cy="31"/>
            </a:xfrm>
            <a:custGeom>
              <a:avLst/>
              <a:gdLst/>
              <a:ahLst/>
              <a:cxnLst>
                <a:cxn ang="0">
                  <a:pos x="63" y="28"/>
                </a:cxn>
                <a:cxn ang="0">
                  <a:pos x="49" y="37"/>
                </a:cxn>
                <a:cxn ang="0">
                  <a:pos x="38" y="47"/>
                </a:cxn>
                <a:cxn ang="0">
                  <a:pos x="27" y="59"/>
                </a:cxn>
                <a:cxn ang="0">
                  <a:pos x="18" y="72"/>
                </a:cxn>
                <a:cxn ang="0">
                  <a:pos x="10" y="86"/>
                </a:cxn>
                <a:cxn ang="0">
                  <a:pos x="5" y="101"/>
                </a:cxn>
                <a:cxn ang="0">
                  <a:pos x="2" y="117"/>
                </a:cxn>
                <a:cxn ang="0">
                  <a:pos x="0" y="133"/>
                </a:cxn>
                <a:cxn ang="0">
                  <a:pos x="2" y="155"/>
                </a:cxn>
                <a:cxn ang="0">
                  <a:pos x="10" y="173"/>
                </a:cxn>
                <a:cxn ang="0">
                  <a:pos x="23" y="190"/>
                </a:cxn>
                <a:cxn ang="0">
                  <a:pos x="40" y="201"/>
                </a:cxn>
                <a:cxn ang="0">
                  <a:pos x="59" y="211"/>
                </a:cxn>
                <a:cxn ang="0">
                  <a:pos x="79" y="215"/>
                </a:cxn>
                <a:cxn ang="0">
                  <a:pos x="100" y="216"/>
                </a:cxn>
                <a:cxn ang="0">
                  <a:pos x="120" y="213"/>
                </a:cxn>
                <a:cxn ang="0">
                  <a:pos x="124" y="213"/>
                </a:cxn>
                <a:cxn ang="0">
                  <a:pos x="128" y="211"/>
                </a:cxn>
                <a:cxn ang="0">
                  <a:pos x="131" y="208"/>
                </a:cxn>
                <a:cxn ang="0">
                  <a:pos x="132" y="203"/>
                </a:cxn>
                <a:cxn ang="0">
                  <a:pos x="130" y="198"/>
                </a:cxn>
                <a:cxn ang="0">
                  <a:pos x="126" y="194"/>
                </a:cxn>
                <a:cxn ang="0">
                  <a:pos x="121" y="190"/>
                </a:cxn>
                <a:cxn ang="0">
                  <a:pos x="116" y="187"/>
                </a:cxn>
                <a:cxn ang="0">
                  <a:pos x="105" y="184"/>
                </a:cxn>
                <a:cxn ang="0">
                  <a:pos x="95" y="182"/>
                </a:cxn>
                <a:cxn ang="0">
                  <a:pos x="84" y="180"/>
                </a:cxn>
                <a:cxn ang="0">
                  <a:pos x="75" y="178"/>
                </a:cxn>
                <a:cxn ang="0">
                  <a:pos x="65" y="175"/>
                </a:cxn>
                <a:cxn ang="0">
                  <a:pos x="56" y="170"/>
                </a:cxn>
                <a:cxn ang="0">
                  <a:pos x="47" y="165"/>
                </a:cxn>
                <a:cxn ang="0">
                  <a:pos x="39" y="156"/>
                </a:cxn>
                <a:cxn ang="0">
                  <a:pos x="36" y="120"/>
                </a:cxn>
                <a:cxn ang="0">
                  <a:pos x="44" y="90"/>
                </a:cxn>
                <a:cxn ang="0">
                  <a:pos x="61" y="67"/>
                </a:cxn>
                <a:cxn ang="0">
                  <a:pos x="84" y="47"/>
                </a:cxn>
                <a:cxn ang="0">
                  <a:pos x="109" y="32"/>
                </a:cxn>
                <a:cxn ang="0">
                  <a:pos x="136" y="21"/>
                </a:cxn>
                <a:cxn ang="0">
                  <a:pos x="160" y="12"/>
                </a:cxn>
                <a:cxn ang="0">
                  <a:pos x="179" y="5"/>
                </a:cxn>
                <a:cxn ang="0">
                  <a:pos x="167" y="1"/>
                </a:cxn>
                <a:cxn ang="0">
                  <a:pos x="154" y="0"/>
                </a:cxn>
                <a:cxn ang="0">
                  <a:pos x="140" y="2"/>
                </a:cxn>
                <a:cxn ang="0">
                  <a:pos x="124" y="5"/>
                </a:cxn>
                <a:cxn ang="0">
                  <a:pos x="108" y="10"/>
                </a:cxn>
                <a:cxn ang="0">
                  <a:pos x="92" y="15"/>
                </a:cxn>
                <a:cxn ang="0">
                  <a:pos x="77" y="22"/>
                </a:cxn>
                <a:cxn ang="0">
                  <a:pos x="63" y="28"/>
                </a:cxn>
              </a:cxnLst>
              <a:rect l="0" t="0" r="r" b="b"/>
              <a:pathLst>
                <a:path w="179" h="216">
                  <a:moveTo>
                    <a:pt x="63" y="28"/>
                  </a:moveTo>
                  <a:lnTo>
                    <a:pt x="49" y="37"/>
                  </a:lnTo>
                  <a:lnTo>
                    <a:pt x="38" y="47"/>
                  </a:lnTo>
                  <a:lnTo>
                    <a:pt x="27" y="59"/>
                  </a:lnTo>
                  <a:lnTo>
                    <a:pt x="18" y="72"/>
                  </a:lnTo>
                  <a:lnTo>
                    <a:pt x="10" y="86"/>
                  </a:lnTo>
                  <a:lnTo>
                    <a:pt x="5" y="101"/>
                  </a:lnTo>
                  <a:lnTo>
                    <a:pt x="2" y="117"/>
                  </a:lnTo>
                  <a:lnTo>
                    <a:pt x="0" y="133"/>
                  </a:lnTo>
                  <a:lnTo>
                    <a:pt x="2" y="155"/>
                  </a:lnTo>
                  <a:lnTo>
                    <a:pt x="10" y="173"/>
                  </a:lnTo>
                  <a:lnTo>
                    <a:pt x="23" y="190"/>
                  </a:lnTo>
                  <a:lnTo>
                    <a:pt x="40" y="201"/>
                  </a:lnTo>
                  <a:lnTo>
                    <a:pt x="59" y="211"/>
                  </a:lnTo>
                  <a:lnTo>
                    <a:pt x="79" y="215"/>
                  </a:lnTo>
                  <a:lnTo>
                    <a:pt x="100" y="216"/>
                  </a:lnTo>
                  <a:lnTo>
                    <a:pt x="120" y="213"/>
                  </a:lnTo>
                  <a:lnTo>
                    <a:pt x="124" y="213"/>
                  </a:lnTo>
                  <a:lnTo>
                    <a:pt x="128" y="211"/>
                  </a:lnTo>
                  <a:lnTo>
                    <a:pt x="131" y="208"/>
                  </a:lnTo>
                  <a:lnTo>
                    <a:pt x="132" y="203"/>
                  </a:lnTo>
                  <a:lnTo>
                    <a:pt x="130" y="198"/>
                  </a:lnTo>
                  <a:lnTo>
                    <a:pt x="126" y="194"/>
                  </a:lnTo>
                  <a:lnTo>
                    <a:pt x="121" y="190"/>
                  </a:lnTo>
                  <a:lnTo>
                    <a:pt x="116" y="187"/>
                  </a:lnTo>
                  <a:lnTo>
                    <a:pt x="105" y="184"/>
                  </a:lnTo>
                  <a:lnTo>
                    <a:pt x="95" y="182"/>
                  </a:lnTo>
                  <a:lnTo>
                    <a:pt x="84" y="180"/>
                  </a:lnTo>
                  <a:lnTo>
                    <a:pt x="75" y="178"/>
                  </a:lnTo>
                  <a:lnTo>
                    <a:pt x="65" y="175"/>
                  </a:lnTo>
                  <a:lnTo>
                    <a:pt x="56" y="170"/>
                  </a:lnTo>
                  <a:lnTo>
                    <a:pt x="47" y="165"/>
                  </a:lnTo>
                  <a:lnTo>
                    <a:pt x="39" y="156"/>
                  </a:lnTo>
                  <a:lnTo>
                    <a:pt x="36" y="120"/>
                  </a:lnTo>
                  <a:lnTo>
                    <a:pt x="44" y="90"/>
                  </a:lnTo>
                  <a:lnTo>
                    <a:pt x="61" y="67"/>
                  </a:lnTo>
                  <a:lnTo>
                    <a:pt x="84" y="47"/>
                  </a:lnTo>
                  <a:lnTo>
                    <a:pt x="109" y="32"/>
                  </a:lnTo>
                  <a:lnTo>
                    <a:pt x="136" y="21"/>
                  </a:lnTo>
                  <a:lnTo>
                    <a:pt x="160" y="12"/>
                  </a:lnTo>
                  <a:lnTo>
                    <a:pt x="179" y="5"/>
                  </a:lnTo>
                  <a:lnTo>
                    <a:pt x="167" y="1"/>
                  </a:lnTo>
                  <a:lnTo>
                    <a:pt x="154" y="0"/>
                  </a:lnTo>
                  <a:lnTo>
                    <a:pt x="140" y="2"/>
                  </a:lnTo>
                  <a:lnTo>
                    <a:pt x="124" y="5"/>
                  </a:lnTo>
                  <a:lnTo>
                    <a:pt x="108" y="10"/>
                  </a:lnTo>
                  <a:lnTo>
                    <a:pt x="92" y="15"/>
                  </a:lnTo>
                  <a:lnTo>
                    <a:pt x="77" y="22"/>
                  </a:lnTo>
                  <a:lnTo>
                    <a:pt x="63" y="28"/>
                  </a:lnTo>
                  <a:close/>
                </a:path>
              </a:pathLst>
            </a:custGeom>
            <a:solidFill>
              <a:srgbClr val="C9E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5" name="Freeform 337"/>
            <p:cNvSpPr>
              <a:spLocks/>
            </p:cNvSpPr>
            <p:nvPr/>
          </p:nvSpPr>
          <p:spPr bwMode="auto">
            <a:xfrm>
              <a:off x="4547" y="3353"/>
              <a:ext cx="14" cy="24"/>
            </a:xfrm>
            <a:custGeom>
              <a:avLst/>
              <a:gdLst/>
              <a:ahLst/>
              <a:cxnLst>
                <a:cxn ang="0">
                  <a:pos x="96" y="55"/>
                </a:cxn>
                <a:cxn ang="0">
                  <a:pos x="101" y="72"/>
                </a:cxn>
                <a:cxn ang="0">
                  <a:pos x="100" y="88"/>
                </a:cxn>
                <a:cxn ang="0">
                  <a:pos x="92" y="101"/>
                </a:cxn>
                <a:cxn ang="0">
                  <a:pos x="82" y="112"/>
                </a:cxn>
                <a:cxn ang="0">
                  <a:pos x="69" y="123"/>
                </a:cxn>
                <a:cxn ang="0">
                  <a:pos x="54" y="134"/>
                </a:cxn>
                <a:cxn ang="0">
                  <a:pos x="40" y="143"/>
                </a:cxn>
                <a:cxn ang="0">
                  <a:pos x="27" y="153"/>
                </a:cxn>
                <a:cxn ang="0">
                  <a:pos x="25" y="156"/>
                </a:cxn>
                <a:cxn ang="0">
                  <a:pos x="24" y="158"/>
                </a:cxn>
                <a:cxn ang="0">
                  <a:pos x="24" y="162"/>
                </a:cxn>
                <a:cxn ang="0">
                  <a:pos x="25" y="165"/>
                </a:cxn>
                <a:cxn ang="0">
                  <a:pos x="28" y="167"/>
                </a:cxn>
                <a:cxn ang="0">
                  <a:pos x="31" y="168"/>
                </a:cxn>
                <a:cxn ang="0">
                  <a:pos x="33" y="168"/>
                </a:cxn>
                <a:cxn ang="0">
                  <a:pos x="37" y="167"/>
                </a:cxn>
                <a:cxn ang="0">
                  <a:pos x="53" y="157"/>
                </a:cxn>
                <a:cxn ang="0">
                  <a:pos x="69" y="147"/>
                </a:cxn>
                <a:cxn ang="0">
                  <a:pos x="84" y="135"/>
                </a:cxn>
                <a:cxn ang="0">
                  <a:pos x="97" y="121"/>
                </a:cxn>
                <a:cxn ang="0">
                  <a:pos x="107" y="106"/>
                </a:cxn>
                <a:cxn ang="0">
                  <a:pos x="113" y="89"/>
                </a:cxn>
                <a:cxn ang="0">
                  <a:pos x="114" y="71"/>
                </a:cxn>
                <a:cxn ang="0">
                  <a:pos x="110" y="51"/>
                </a:cxn>
                <a:cxn ang="0">
                  <a:pos x="101" y="36"/>
                </a:cxn>
                <a:cxn ang="0">
                  <a:pos x="87" y="24"/>
                </a:cxn>
                <a:cxn ang="0">
                  <a:pos x="70" y="14"/>
                </a:cxn>
                <a:cxn ang="0">
                  <a:pos x="51" y="7"/>
                </a:cxn>
                <a:cxn ang="0">
                  <a:pos x="32" y="2"/>
                </a:cxn>
                <a:cxn ang="0">
                  <a:pos x="17" y="0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2" y="9"/>
                </a:cxn>
                <a:cxn ang="0">
                  <a:pos x="26" y="13"/>
                </a:cxn>
                <a:cxn ang="0">
                  <a:pos x="41" y="17"/>
                </a:cxn>
                <a:cxn ang="0">
                  <a:pos x="54" y="22"/>
                </a:cxn>
                <a:cxn ang="0">
                  <a:pos x="68" y="27"/>
                </a:cxn>
                <a:cxn ang="0">
                  <a:pos x="80" y="34"/>
                </a:cxn>
                <a:cxn ang="0">
                  <a:pos x="89" y="43"/>
                </a:cxn>
                <a:cxn ang="0">
                  <a:pos x="96" y="55"/>
                </a:cxn>
              </a:cxnLst>
              <a:rect l="0" t="0" r="r" b="b"/>
              <a:pathLst>
                <a:path w="114" h="168">
                  <a:moveTo>
                    <a:pt x="96" y="55"/>
                  </a:moveTo>
                  <a:lnTo>
                    <a:pt x="101" y="72"/>
                  </a:lnTo>
                  <a:lnTo>
                    <a:pt x="100" y="88"/>
                  </a:lnTo>
                  <a:lnTo>
                    <a:pt x="92" y="101"/>
                  </a:lnTo>
                  <a:lnTo>
                    <a:pt x="82" y="112"/>
                  </a:lnTo>
                  <a:lnTo>
                    <a:pt x="69" y="123"/>
                  </a:lnTo>
                  <a:lnTo>
                    <a:pt x="54" y="134"/>
                  </a:lnTo>
                  <a:lnTo>
                    <a:pt x="40" y="143"/>
                  </a:lnTo>
                  <a:lnTo>
                    <a:pt x="27" y="153"/>
                  </a:lnTo>
                  <a:lnTo>
                    <a:pt x="25" y="156"/>
                  </a:lnTo>
                  <a:lnTo>
                    <a:pt x="24" y="158"/>
                  </a:lnTo>
                  <a:lnTo>
                    <a:pt x="24" y="162"/>
                  </a:lnTo>
                  <a:lnTo>
                    <a:pt x="25" y="165"/>
                  </a:lnTo>
                  <a:lnTo>
                    <a:pt x="28" y="167"/>
                  </a:lnTo>
                  <a:lnTo>
                    <a:pt x="31" y="168"/>
                  </a:lnTo>
                  <a:lnTo>
                    <a:pt x="33" y="168"/>
                  </a:lnTo>
                  <a:lnTo>
                    <a:pt x="37" y="167"/>
                  </a:lnTo>
                  <a:lnTo>
                    <a:pt x="53" y="157"/>
                  </a:lnTo>
                  <a:lnTo>
                    <a:pt x="69" y="147"/>
                  </a:lnTo>
                  <a:lnTo>
                    <a:pt x="84" y="135"/>
                  </a:lnTo>
                  <a:lnTo>
                    <a:pt x="97" y="121"/>
                  </a:lnTo>
                  <a:lnTo>
                    <a:pt x="107" y="106"/>
                  </a:lnTo>
                  <a:lnTo>
                    <a:pt x="113" y="89"/>
                  </a:lnTo>
                  <a:lnTo>
                    <a:pt x="114" y="71"/>
                  </a:lnTo>
                  <a:lnTo>
                    <a:pt x="110" y="51"/>
                  </a:lnTo>
                  <a:lnTo>
                    <a:pt x="101" y="36"/>
                  </a:lnTo>
                  <a:lnTo>
                    <a:pt x="87" y="24"/>
                  </a:lnTo>
                  <a:lnTo>
                    <a:pt x="70" y="14"/>
                  </a:lnTo>
                  <a:lnTo>
                    <a:pt x="51" y="7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2" y="9"/>
                  </a:lnTo>
                  <a:lnTo>
                    <a:pt x="26" y="13"/>
                  </a:lnTo>
                  <a:lnTo>
                    <a:pt x="41" y="17"/>
                  </a:lnTo>
                  <a:lnTo>
                    <a:pt x="54" y="22"/>
                  </a:lnTo>
                  <a:lnTo>
                    <a:pt x="68" y="27"/>
                  </a:lnTo>
                  <a:lnTo>
                    <a:pt x="80" y="34"/>
                  </a:lnTo>
                  <a:lnTo>
                    <a:pt x="89" y="43"/>
                  </a:lnTo>
                  <a:lnTo>
                    <a:pt x="96" y="55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6" name="Freeform 338"/>
            <p:cNvSpPr>
              <a:spLocks/>
            </p:cNvSpPr>
            <p:nvPr/>
          </p:nvSpPr>
          <p:spPr bwMode="auto">
            <a:xfrm>
              <a:off x="4494" y="3348"/>
              <a:ext cx="37" cy="50"/>
            </a:xfrm>
            <a:custGeom>
              <a:avLst/>
              <a:gdLst/>
              <a:ahLst/>
              <a:cxnLst>
                <a:cxn ang="0">
                  <a:pos x="90" y="65"/>
                </a:cxn>
                <a:cxn ang="0">
                  <a:pos x="48" y="106"/>
                </a:cxn>
                <a:cxn ang="0">
                  <a:pos x="15" y="155"/>
                </a:cxn>
                <a:cxn ang="0">
                  <a:pos x="0" y="210"/>
                </a:cxn>
                <a:cxn ang="0">
                  <a:pos x="3" y="248"/>
                </a:cxn>
                <a:cxn ang="0">
                  <a:pos x="8" y="262"/>
                </a:cxn>
                <a:cxn ang="0">
                  <a:pos x="17" y="276"/>
                </a:cxn>
                <a:cxn ang="0">
                  <a:pos x="29" y="288"/>
                </a:cxn>
                <a:cxn ang="0">
                  <a:pos x="50" y="301"/>
                </a:cxn>
                <a:cxn ang="0">
                  <a:pos x="77" y="315"/>
                </a:cxn>
                <a:cxn ang="0">
                  <a:pos x="107" y="326"/>
                </a:cxn>
                <a:cxn ang="0">
                  <a:pos x="136" y="334"/>
                </a:cxn>
                <a:cxn ang="0">
                  <a:pos x="167" y="341"/>
                </a:cxn>
                <a:cxn ang="0">
                  <a:pos x="197" y="345"/>
                </a:cxn>
                <a:cxn ang="0">
                  <a:pos x="228" y="348"/>
                </a:cxn>
                <a:cxn ang="0">
                  <a:pos x="259" y="350"/>
                </a:cxn>
                <a:cxn ang="0">
                  <a:pos x="279" y="351"/>
                </a:cxn>
                <a:cxn ang="0">
                  <a:pos x="286" y="345"/>
                </a:cxn>
                <a:cxn ang="0">
                  <a:pos x="289" y="335"/>
                </a:cxn>
                <a:cxn ang="0">
                  <a:pos x="282" y="328"/>
                </a:cxn>
                <a:cxn ang="0">
                  <a:pos x="263" y="322"/>
                </a:cxn>
                <a:cxn ang="0">
                  <a:pos x="236" y="317"/>
                </a:cxn>
                <a:cxn ang="0">
                  <a:pos x="208" y="313"/>
                </a:cxn>
                <a:cxn ang="0">
                  <a:pos x="179" y="308"/>
                </a:cxn>
                <a:cxn ang="0">
                  <a:pos x="152" y="303"/>
                </a:cxn>
                <a:cxn ang="0">
                  <a:pos x="125" y="296"/>
                </a:cxn>
                <a:cxn ang="0">
                  <a:pos x="98" y="287"/>
                </a:cxn>
                <a:cxn ang="0">
                  <a:pos x="72" y="276"/>
                </a:cxn>
                <a:cxn ang="0">
                  <a:pos x="49" y="261"/>
                </a:cxn>
                <a:cxn ang="0">
                  <a:pos x="34" y="241"/>
                </a:cxn>
                <a:cxn ang="0">
                  <a:pos x="30" y="215"/>
                </a:cxn>
                <a:cxn ang="0">
                  <a:pos x="34" y="186"/>
                </a:cxn>
                <a:cxn ang="0">
                  <a:pos x="46" y="158"/>
                </a:cxn>
                <a:cxn ang="0">
                  <a:pos x="64" y="128"/>
                </a:cxn>
                <a:cxn ang="0">
                  <a:pos x="85" y="102"/>
                </a:cxn>
                <a:cxn ang="0">
                  <a:pos x="110" y="77"/>
                </a:cxn>
                <a:cxn ang="0">
                  <a:pos x="137" y="53"/>
                </a:cxn>
                <a:cxn ang="0">
                  <a:pos x="175" y="35"/>
                </a:cxn>
                <a:cxn ang="0">
                  <a:pos x="213" y="19"/>
                </a:cxn>
                <a:cxn ang="0">
                  <a:pos x="237" y="6"/>
                </a:cxn>
                <a:cxn ang="0">
                  <a:pos x="230" y="0"/>
                </a:cxn>
                <a:cxn ang="0">
                  <a:pos x="198" y="4"/>
                </a:cxn>
                <a:cxn ang="0">
                  <a:pos x="161" y="17"/>
                </a:cxn>
                <a:cxn ang="0">
                  <a:pos x="127" y="35"/>
                </a:cxn>
              </a:cxnLst>
              <a:rect l="0" t="0" r="r" b="b"/>
              <a:pathLst>
                <a:path w="289" h="351">
                  <a:moveTo>
                    <a:pt x="112" y="46"/>
                  </a:moveTo>
                  <a:lnTo>
                    <a:pt x="90" y="65"/>
                  </a:lnTo>
                  <a:lnTo>
                    <a:pt x="68" y="84"/>
                  </a:lnTo>
                  <a:lnTo>
                    <a:pt x="48" y="106"/>
                  </a:lnTo>
                  <a:lnTo>
                    <a:pt x="30" y="130"/>
                  </a:lnTo>
                  <a:lnTo>
                    <a:pt x="15" y="155"/>
                  </a:lnTo>
                  <a:lnTo>
                    <a:pt x="5" y="181"/>
                  </a:lnTo>
                  <a:lnTo>
                    <a:pt x="0" y="210"/>
                  </a:lnTo>
                  <a:lnTo>
                    <a:pt x="1" y="240"/>
                  </a:lnTo>
                  <a:lnTo>
                    <a:pt x="3" y="248"/>
                  </a:lnTo>
                  <a:lnTo>
                    <a:pt x="5" y="256"/>
                  </a:lnTo>
                  <a:lnTo>
                    <a:pt x="8" y="262"/>
                  </a:lnTo>
                  <a:lnTo>
                    <a:pt x="12" y="270"/>
                  </a:lnTo>
                  <a:lnTo>
                    <a:pt x="17" y="276"/>
                  </a:lnTo>
                  <a:lnTo>
                    <a:pt x="24" y="283"/>
                  </a:lnTo>
                  <a:lnTo>
                    <a:pt x="29" y="288"/>
                  </a:lnTo>
                  <a:lnTo>
                    <a:pt x="36" y="292"/>
                  </a:lnTo>
                  <a:lnTo>
                    <a:pt x="50" y="301"/>
                  </a:lnTo>
                  <a:lnTo>
                    <a:pt x="64" y="308"/>
                  </a:lnTo>
                  <a:lnTo>
                    <a:pt x="77" y="315"/>
                  </a:lnTo>
                  <a:lnTo>
                    <a:pt x="92" y="320"/>
                  </a:lnTo>
                  <a:lnTo>
                    <a:pt x="107" y="326"/>
                  </a:lnTo>
                  <a:lnTo>
                    <a:pt x="121" y="330"/>
                  </a:lnTo>
                  <a:lnTo>
                    <a:pt x="136" y="334"/>
                  </a:lnTo>
                  <a:lnTo>
                    <a:pt x="151" y="337"/>
                  </a:lnTo>
                  <a:lnTo>
                    <a:pt x="167" y="341"/>
                  </a:lnTo>
                  <a:lnTo>
                    <a:pt x="181" y="343"/>
                  </a:lnTo>
                  <a:lnTo>
                    <a:pt x="197" y="345"/>
                  </a:lnTo>
                  <a:lnTo>
                    <a:pt x="213" y="347"/>
                  </a:lnTo>
                  <a:lnTo>
                    <a:pt x="228" y="348"/>
                  </a:lnTo>
                  <a:lnTo>
                    <a:pt x="243" y="349"/>
                  </a:lnTo>
                  <a:lnTo>
                    <a:pt x="259" y="350"/>
                  </a:lnTo>
                  <a:lnTo>
                    <a:pt x="274" y="351"/>
                  </a:lnTo>
                  <a:lnTo>
                    <a:pt x="279" y="351"/>
                  </a:lnTo>
                  <a:lnTo>
                    <a:pt x="283" y="349"/>
                  </a:lnTo>
                  <a:lnTo>
                    <a:pt x="286" y="345"/>
                  </a:lnTo>
                  <a:lnTo>
                    <a:pt x="289" y="341"/>
                  </a:lnTo>
                  <a:lnTo>
                    <a:pt x="289" y="335"/>
                  </a:lnTo>
                  <a:lnTo>
                    <a:pt x="286" y="331"/>
                  </a:lnTo>
                  <a:lnTo>
                    <a:pt x="282" y="328"/>
                  </a:lnTo>
                  <a:lnTo>
                    <a:pt x="277" y="326"/>
                  </a:lnTo>
                  <a:lnTo>
                    <a:pt x="263" y="322"/>
                  </a:lnTo>
                  <a:lnTo>
                    <a:pt x="250" y="320"/>
                  </a:lnTo>
                  <a:lnTo>
                    <a:pt x="236" y="317"/>
                  </a:lnTo>
                  <a:lnTo>
                    <a:pt x="221" y="315"/>
                  </a:lnTo>
                  <a:lnTo>
                    <a:pt x="208" y="313"/>
                  </a:lnTo>
                  <a:lnTo>
                    <a:pt x="194" y="311"/>
                  </a:lnTo>
                  <a:lnTo>
                    <a:pt x="179" y="308"/>
                  </a:lnTo>
                  <a:lnTo>
                    <a:pt x="166" y="305"/>
                  </a:lnTo>
                  <a:lnTo>
                    <a:pt x="152" y="303"/>
                  </a:lnTo>
                  <a:lnTo>
                    <a:pt x="138" y="300"/>
                  </a:lnTo>
                  <a:lnTo>
                    <a:pt x="125" y="296"/>
                  </a:lnTo>
                  <a:lnTo>
                    <a:pt x="111" y="292"/>
                  </a:lnTo>
                  <a:lnTo>
                    <a:pt x="98" y="287"/>
                  </a:lnTo>
                  <a:lnTo>
                    <a:pt x="85" y="282"/>
                  </a:lnTo>
                  <a:lnTo>
                    <a:pt x="72" y="276"/>
                  </a:lnTo>
                  <a:lnTo>
                    <a:pt x="59" y="269"/>
                  </a:lnTo>
                  <a:lnTo>
                    <a:pt x="49" y="261"/>
                  </a:lnTo>
                  <a:lnTo>
                    <a:pt x="41" y="252"/>
                  </a:lnTo>
                  <a:lnTo>
                    <a:pt x="34" y="241"/>
                  </a:lnTo>
                  <a:lnTo>
                    <a:pt x="31" y="228"/>
                  </a:lnTo>
                  <a:lnTo>
                    <a:pt x="30" y="215"/>
                  </a:lnTo>
                  <a:lnTo>
                    <a:pt x="31" y="201"/>
                  </a:lnTo>
                  <a:lnTo>
                    <a:pt x="34" y="186"/>
                  </a:lnTo>
                  <a:lnTo>
                    <a:pt x="38" y="174"/>
                  </a:lnTo>
                  <a:lnTo>
                    <a:pt x="46" y="158"/>
                  </a:lnTo>
                  <a:lnTo>
                    <a:pt x="54" y="142"/>
                  </a:lnTo>
                  <a:lnTo>
                    <a:pt x="64" y="128"/>
                  </a:lnTo>
                  <a:lnTo>
                    <a:pt x="74" y="115"/>
                  </a:lnTo>
                  <a:lnTo>
                    <a:pt x="85" y="102"/>
                  </a:lnTo>
                  <a:lnTo>
                    <a:pt x="96" y="89"/>
                  </a:lnTo>
                  <a:lnTo>
                    <a:pt x="110" y="77"/>
                  </a:lnTo>
                  <a:lnTo>
                    <a:pt x="124" y="64"/>
                  </a:lnTo>
                  <a:lnTo>
                    <a:pt x="137" y="53"/>
                  </a:lnTo>
                  <a:lnTo>
                    <a:pt x="155" y="43"/>
                  </a:lnTo>
                  <a:lnTo>
                    <a:pt x="175" y="35"/>
                  </a:lnTo>
                  <a:lnTo>
                    <a:pt x="195" y="26"/>
                  </a:lnTo>
                  <a:lnTo>
                    <a:pt x="213" y="19"/>
                  </a:lnTo>
                  <a:lnTo>
                    <a:pt x="228" y="12"/>
                  </a:lnTo>
                  <a:lnTo>
                    <a:pt x="237" y="6"/>
                  </a:lnTo>
                  <a:lnTo>
                    <a:pt x="240" y="2"/>
                  </a:lnTo>
                  <a:lnTo>
                    <a:pt x="230" y="0"/>
                  </a:lnTo>
                  <a:lnTo>
                    <a:pt x="215" y="1"/>
                  </a:lnTo>
                  <a:lnTo>
                    <a:pt x="198" y="4"/>
                  </a:lnTo>
                  <a:lnTo>
                    <a:pt x="180" y="9"/>
                  </a:lnTo>
                  <a:lnTo>
                    <a:pt x="161" y="17"/>
                  </a:lnTo>
                  <a:lnTo>
                    <a:pt x="144" y="25"/>
                  </a:lnTo>
                  <a:lnTo>
                    <a:pt x="127" y="35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7" name="Freeform 339"/>
            <p:cNvSpPr>
              <a:spLocks/>
            </p:cNvSpPr>
            <p:nvPr/>
          </p:nvSpPr>
          <p:spPr bwMode="auto">
            <a:xfrm>
              <a:off x="4545" y="3346"/>
              <a:ext cx="32" cy="34"/>
            </a:xfrm>
            <a:custGeom>
              <a:avLst/>
              <a:gdLst/>
              <a:ahLst/>
              <a:cxnLst>
                <a:cxn ang="0">
                  <a:pos x="210" y="71"/>
                </a:cxn>
                <a:cxn ang="0">
                  <a:pos x="222" y="84"/>
                </a:cxn>
                <a:cxn ang="0">
                  <a:pos x="229" y="99"/>
                </a:cxn>
                <a:cxn ang="0">
                  <a:pos x="232" y="115"/>
                </a:cxn>
                <a:cxn ang="0">
                  <a:pos x="232" y="132"/>
                </a:cxn>
                <a:cxn ang="0">
                  <a:pos x="230" y="146"/>
                </a:cxn>
                <a:cxn ang="0">
                  <a:pos x="226" y="158"/>
                </a:cxn>
                <a:cxn ang="0">
                  <a:pos x="219" y="170"/>
                </a:cxn>
                <a:cxn ang="0">
                  <a:pos x="211" y="179"/>
                </a:cxn>
                <a:cxn ang="0">
                  <a:pos x="202" y="190"/>
                </a:cxn>
                <a:cxn ang="0">
                  <a:pos x="193" y="199"/>
                </a:cxn>
                <a:cxn ang="0">
                  <a:pos x="183" y="208"/>
                </a:cxn>
                <a:cxn ang="0">
                  <a:pos x="174" y="218"/>
                </a:cxn>
                <a:cxn ang="0">
                  <a:pos x="172" y="221"/>
                </a:cxn>
                <a:cxn ang="0">
                  <a:pos x="172" y="224"/>
                </a:cxn>
                <a:cxn ang="0">
                  <a:pos x="172" y="227"/>
                </a:cxn>
                <a:cxn ang="0">
                  <a:pos x="174" y="231"/>
                </a:cxn>
                <a:cxn ang="0">
                  <a:pos x="177" y="233"/>
                </a:cxn>
                <a:cxn ang="0">
                  <a:pos x="181" y="234"/>
                </a:cxn>
                <a:cxn ang="0">
                  <a:pos x="184" y="233"/>
                </a:cxn>
                <a:cxn ang="0">
                  <a:pos x="187" y="231"/>
                </a:cxn>
                <a:cxn ang="0">
                  <a:pos x="208" y="217"/>
                </a:cxn>
                <a:cxn ang="0">
                  <a:pos x="226" y="199"/>
                </a:cxn>
                <a:cxn ang="0">
                  <a:pos x="240" y="178"/>
                </a:cxn>
                <a:cxn ang="0">
                  <a:pos x="249" y="155"/>
                </a:cxn>
                <a:cxn ang="0">
                  <a:pos x="254" y="131"/>
                </a:cxn>
                <a:cxn ang="0">
                  <a:pos x="251" y="107"/>
                </a:cxn>
                <a:cxn ang="0">
                  <a:pos x="243" y="84"/>
                </a:cxn>
                <a:cxn ang="0">
                  <a:pos x="226" y="64"/>
                </a:cxn>
                <a:cxn ang="0">
                  <a:pos x="214" y="53"/>
                </a:cxn>
                <a:cxn ang="0">
                  <a:pos x="199" y="45"/>
                </a:cxn>
                <a:cxn ang="0">
                  <a:pos x="183" y="36"/>
                </a:cxn>
                <a:cxn ang="0">
                  <a:pos x="165" y="29"/>
                </a:cxn>
                <a:cxn ang="0">
                  <a:pos x="147" y="21"/>
                </a:cxn>
                <a:cxn ang="0">
                  <a:pos x="129" y="16"/>
                </a:cxn>
                <a:cxn ang="0">
                  <a:pos x="111" y="12"/>
                </a:cxn>
                <a:cxn ang="0">
                  <a:pos x="93" y="7"/>
                </a:cxn>
                <a:cxn ang="0">
                  <a:pos x="75" y="4"/>
                </a:cxn>
                <a:cxn ang="0">
                  <a:pos x="59" y="2"/>
                </a:cxn>
                <a:cxn ang="0">
                  <a:pos x="43" y="0"/>
                </a:cxn>
                <a:cxn ang="0">
                  <a:pos x="31" y="0"/>
                </a:cxn>
                <a:cxn ang="0">
                  <a:pos x="19" y="0"/>
                </a:cxn>
                <a:cxn ang="0">
                  <a:pos x="10" y="0"/>
                </a:cxn>
                <a:cxn ang="0">
                  <a:pos x="3" y="2"/>
                </a:cxn>
                <a:cxn ang="0">
                  <a:pos x="0" y="4"/>
                </a:cxn>
                <a:cxn ang="0">
                  <a:pos x="11" y="6"/>
                </a:cxn>
                <a:cxn ang="0">
                  <a:pos x="21" y="7"/>
                </a:cxn>
                <a:cxn ang="0">
                  <a:pos x="34" y="9"/>
                </a:cxn>
                <a:cxn ang="0">
                  <a:pos x="46" y="12"/>
                </a:cxn>
                <a:cxn ang="0">
                  <a:pos x="59" y="15"/>
                </a:cxn>
                <a:cxn ang="0">
                  <a:pos x="74" y="17"/>
                </a:cxn>
                <a:cxn ang="0">
                  <a:pos x="87" y="20"/>
                </a:cxn>
                <a:cxn ang="0">
                  <a:pos x="102" y="23"/>
                </a:cxn>
                <a:cxn ang="0">
                  <a:pos x="116" y="28"/>
                </a:cxn>
                <a:cxn ang="0">
                  <a:pos x="131" y="32"/>
                </a:cxn>
                <a:cxn ang="0">
                  <a:pos x="145" y="36"/>
                </a:cxn>
                <a:cxn ang="0">
                  <a:pos x="159" y="42"/>
                </a:cxn>
                <a:cxn ang="0">
                  <a:pos x="173" y="48"/>
                </a:cxn>
                <a:cxn ang="0">
                  <a:pos x="186" y="55"/>
                </a:cxn>
                <a:cxn ang="0">
                  <a:pos x="199" y="63"/>
                </a:cxn>
                <a:cxn ang="0">
                  <a:pos x="210" y="71"/>
                </a:cxn>
              </a:cxnLst>
              <a:rect l="0" t="0" r="r" b="b"/>
              <a:pathLst>
                <a:path w="254" h="234">
                  <a:moveTo>
                    <a:pt x="210" y="71"/>
                  </a:moveTo>
                  <a:lnTo>
                    <a:pt x="222" y="84"/>
                  </a:lnTo>
                  <a:lnTo>
                    <a:pt x="229" y="99"/>
                  </a:lnTo>
                  <a:lnTo>
                    <a:pt x="232" y="115"/>
                  </a:lnTo>
                  <a:lnTo>
                    <a:pt x="232" y="132"/>
                  </a:lnTo>
                  <a:lnTo>
                    <a:pt x="230" y="146"/>
                  </a:lnTo>
                  <a:lnTo>
                    <a:pt x="226" y="158"/>
                  </a:lnTo>
                  <a:lnTo>
                    <a:pt x="219" y="170"/>
                  </a:lnTo>
                  <a:lnTo>
                    <a:pt x="211" y="179"/>
                  </a:lnTo>
                  <a:lnTo>
                    <a:pt x="202" y="190"/>
                  </a:lnTo>
                  <a:lnTo>
                    <a:pt x="193" y="199"/>
                  </a:lnTo>
                  <a:lnTo>
                    <a:pt x="183" y="208"/>
                  </a:lnTo>
                  <a:lnTo>
                    <a:pt x="174" y="218"/>
                  </a:lnTo>
                  <a:lnTo>
                    <a:pt x="172" y="221"/>
                  </a:lnTo>
                  <a:lnTo>
                    <a:pt x="172" y="224"/>
                  </a:lnTo>
                  <a:lnTo>
                    <a:pt x="172" y="227"/>
                  </a:lnTo>
                  <a:lnTo>
                    <a:pt x="174" y="231"/>
                  </a:lnTo>
                  <a:lnTo>
                    <a:pt x="177" y="233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1"/>
                  </a:lnTo>
                  <a:lnTo>
                    <a:pt x="208" y="217"/>
                  </a:lnTo>
                  <a:lnTo>
                    <a:pt x="226" y="199"/>
                  </a:lnTo>
                  <a:lnTo>
                    <a:pt x="240" y="178"/>
                  </a:lnTo>
                  <a:lnTo>
                    <a:pt x="249" y="155"/>
                  </a:lnTo>
                  <a:lnTo>
                    <a:pt x="254" y="131"/>
                  </a:lnTo>
                  <a:lnTo>
                    <a:pt x="251" y="107"/>
                  </a:lnTo>
                  <a:lnTo>
                    <a:pt x="243" y="84"/>
                  </a:lnTo>
                  <a:lnTo>
                    <a:pt x="226" y="64"/>
                  </a:lnTo>
                  <a:lnTo>
                    <a:pt x="214" y="53"/>
                  </a:lnTo>
                  <a:lnTo>
                    <a:pt x="199" y="45"/>
                  </a:lnTo>
                  <a:lnTo>
                    <a:pt x="183" y="36"/>
                  </a:lnTo>
                  <a:lnTo>
                    <a:pt x="165" y="29"/>
                  </a:lnTo>
                  <a:lnTo>
                    <a:pt x="147" y="21"/>
                  </a:lnTo>
                  <a:lnTo>
                    <a:pt x="129" y="16"/>
                  </a:lnTo>
                  <a:lnTo>
                    <a:pt x="111" y="12"/>
                  </a:lnTo>
                  <a:lnTo>
                    <a:pt x="93" y="7"/>
                  </a:lnTo>
                  <a:lnTo>
                    <a:pt x="75" y="4"/>
                  </a:lnTo>
                  <a:lnTo>
                    <a:pt x="59" y="2"/>
                  </a:lnTo>
                  <a:lnTo>
                    <a:pt x="43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11" y="6"/>
                  </a:lnTo>
                  <a:lnTo>
                    <a:pt x="21" y="7"/>
                  </a:lnTo>
                  <a:lnTo>
                    <a:pt x="34" y="9"/>
                  </a:lnTo>
                  <a:lnTo>
                    <a:pt x="46" y="12"/>
                  </a:lnTo>
                  <a:lnTo>
                    <a:pt x="59" y="15"/>
                  </a:lnTo>
                  <a:lnTo>
                    <a:pt x="74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6" y="28"/>
                  </a:lnTo>
                  <a:lnTo>
                    <a:pt x="131" y="32"/>
                  </a:lnTo>
                  <a:lnTo>
                    <a:pt x="145" y="36"/>
                  </a:lnTo>
                  <a:lnTo>
                    <a:pt x="159" y="42"/>
                  </a:lnTo>
                  <a:lnTo>
                    <a:pt x="173" y="48"/>
                  </a:lnTo>
                  <a:lnTo>
                    <a:pt x="186" y="55"/>
                  </a:lnTo>
                  <a:lnTo>
                    <a:pt x="199" y="63"/>
                  </a:lnTo>
                  <a:lnTo>
                    <a:pt x="210" y="7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8" name="Freeform 340"/>
            <p:cNvSpPr>
              <a:spLocks/>
            </p:cNvSpPr>
            <p:nvPr/>
          </p:nvSpPr>
          <p:spPr bwMode="auto">
            <a:xfrm>
              <a:off x="4481" y="3362"/>
              <a:ext cx="13" cy="31"/>
            </a:xfrm>
            <a:custGeom>
              <a:avLst/>
              <a:gdLst/>
              <a:ahLst/>
              <a:cxnLst>
                <a:cxn ang="0">
                  <a:pos x="0" y="121"/>
                </a:cxn>
                <a:cxn ang="0">
                  <a:pos x="0" y="139"/>
                </a:cxn>
                <a:cxn ang="0">
                  <a:pos x="4" y="156"/>
                </a:cxn>
                <a:cxn ang="0">
                  <a:pos x="12" y="172"/>
                </a:cxn>
                <a:cxn ang="0">
                  <a:pos x="22" y="186"/>
                </a:cxn>
                <a:cxn ang="0">
                  <a:pos x="35" y="197"/>
                </a:cxn>
                <a:cxn ang="0">
                  <a:pos x="50" y="208"/>
                </a:cxn>
                <a:cxn ang="0">
                  <a:pos x="66" y="216"/>
                </a:cxn>
                <a:cxn ang="0">
                  <a:pos x="83" y="220"/>
                </a:cxn>
                <a:cxn ang="0">
                  <a:pos x="89" y="221"/>
                </a:cxn>
                <a:cxn ang="0">
                  <a:pos x="94" y="219"/>
                </a:cxn>
                <a:cxn ang="0">
                  <a:pos x="98" y="216"/>
                </a:cxn>
                <a:cxn ang="0">
                  <a:pos x="100" y="211"/>
                </a:cxn>
                <a:cxn ang="0">
                  <a:pos x="100" y="206"/>
                </a:cxn>
                <a:cxn ang="0">
                  <a:pos x="99" y="201"/>
                </a:cxn>
                <a:cxn ang="0">
                  <a:pos x="96" y="196"/>
                </a:cxn>
                <a:cxn ang="0">
                  <a:pos x="91" y="194"/>
                </a:cxn>
                <a:cxn ang="0">
                  <a:pos x="74" y="188"/>
                </a:cxn>
                <a:cxn ang="0">
                  <a:pos x="58" y="179"/>
                </a:cxn>
                <a:cxn ang="0">
                  <a:pos x="45" y="168"/>
                </a:cxn>
                <a:cxn ang="0">
                  <a:pos x="36" y="155"/>
                </a:cxn>
                <a:cxn ang="0">
                  <a:pos x="30" y="139"/>
                </a:cxn>
                <a:cxn ang="0">
                  <a:pos x="27" y="122"/>
                </a:cxn>
                <a:cxn ang="0">
                  <a:pos x="27" y="103"/>
                </a:cxn>
                <a:cxn ang="0">
                  <a:pos x="32" y="84"/>
                </a:cxn>
                <a:cxn ang="0">
                  <a:pos x="38" y="70"/>
                </a:cxn>
                <a:cxn ang="0">
                  <a:pos x="46" y="57"/>
                </a:cxn>
                <a:cxn ang="0">
                  <a:pos x="56" y="46"/>
                </a:cxn>
                <a:cxn ang="0">
                  <a:pos x="66" y="35"/>
                </a:cxn>
                <a:cxn ang="0">
                  <a:pos x="76" y="25"/>
                </a:cxn>
                <a:cxn ang="0">
                  <a:pos x="86" y="17"/>
                </a:cxn>
                <a:cxn ang="0">
                  <a:pos x="96" y="8"/>
                </a:cxn>
                <a:cxn ang="0">
                  <a:pos x="103" y="1"/>
                </a:cxn>
                <a:cxn ang="0">
                  <a:pos x="96" y="0"/>
                </a:cxn>
                <a:cxn ang="0">
                  <a:pos x="84" y="5"/>
                </a:cxn>
                <a:cxn ang="0">
                  <a:pos x="69" y="17"/>
                </a:cxn>
                <a:cxn ang="0">
                  <a:pos x="51" y="33"/>
                </a:cxn>
                <a:cxn ang="0">
                  <a:pos x="34" y="53"/>
                </a:cxn>
                <a:cxn ang="0">
                  <a:pos x="18" y="75"/>
                </a:cxn>
                <a:cxn ang="0">
                  <a:pos x="7" y="98"/>
                </a:cxn>
                <a:cxn ang="0">
                  <a:pos x="0" y="121"/>
                </a:cxn>
              </a:cxnLst>
              <a:rect l="0" t="0" r="r" b="b"/>
              <a:pathLst>
                <a:path w="103" h="221">
                  <a:moveTo>
                    <a:pt x="0" y="121"/>
                  </a:moveTo>
                  <a:lnTo>
                    <a:pt x="0" y="139"/>
                  </a:lnTo>
                  <a:lnTo>
                    <a:pt x="4" y="156"/>
                  </a:lnTo>
                  <a:lnTo>
                    <a:pt x="12" y="172"/>
                  </a:lnTo>
                  <a:lnTo>
                    <a:pt x="22" y="186"/>
                  </a:lnTo>
                  <a:lnTo>
                    <a:pt x="35" y="197"/>
                  </a:lnTo>
                  <a:lnTo>
                    <a:pt x="50" y="208"/>
                  </a:lnTo>
                  <a:lnTo>
                    <a:pt x="66" y="216"/>
                  </a:lnTo>
                  <a:lnTo>
                    <a:pt x="83" y="220"/>
                  </a:lnTo>
                  <a:lnTo>
                    <a:pt x="89" y="221"/>
                  </a:lnTo>
                  <a:lnTo>
                    <a:pt x="94" y="219"/>
                  </a:lnTo>
                  <a:lnTo>
                    <a:pt x="98" y="216"/>
                  </a:lnTo>
                  <a:lnTo>
                    <a:pt x="100" y="211"/>
                  </a:lnTo>
                  <a:lnTo>
                    <a:pt x="100" y="206"/>
                  </a:lnTo>
                  <a:lnTo>
                    <a:pt x="99" y="201"/>
                  </a:lnTo>
                  <a:lnTo>
                    <a:pt x="96" y="196"/>
                  </a:lnTo>
                  <a:lnTo>
                    <a:pt x="91" y="194"/>
                  </a:lnTo>
                  <a:lnTo>
                    <a:pt x="74" y="188"/>
                  </a:lnTo>
                  <a:lnTo>
                    <a:pt x="58" y="179"/>
                  </a:lnTo>
                  <a:lnTo>
                    <a:pt x="45" y="168"/>
                  </a:lnTo>
                  <a:lnTo>
                    <a:pt x="36" y="155"/>
                  </a:lnTo>
                  <a:lnTo>
                    <a:pt x="30" y="139"/>
                  </a:lnTo>
                  <a:lnTo>
                    <a:pt x="27" y="122"/>
                  </a:lnTo>
                  <a:lnTo>
                    <a:pt x="27" y="103"/>
                  </a:lnTo>
                  <a:lnTo>
                    <a:pt x="32" y="84"/>
                  </a:lnTo>
                  <a:lnTo>
                    <a:pt x="38" y="70"/>
                  </a:lnTo>
                  <a:lnTo>
                    <a:pt x="46" y="57"/>
                  </a:lnTo>
                  <a:lnTo>
                    <a:pt x="56" y="46"/>
                  </a:lnTo>
                  <a:lnTo>
                    <a:pt x="66" y="35"/>
                  </a:lnTo>
                  <a:lnTo>
                    <a:pt x="76" y="25"/>
                  </a:lnTo>
                  <a:lnTo>
                    <a:pt x="86" y="17"/>
                  </a:lnTo>
                  <a:lnTo>
                    <a:pt x="96" y="8"/>
                  </a:lnTo>
                  <a:lnTo>
                    <a:pt x="103" y="1"/>
                  </a:lnTo>
                  <a:lnTo>
                    <a:pt x="96" y="0"/>
                  </a:lnTo>
                  <a:lnTo>
                    <a:pt x="84" y="5"/>
                  </a:lnTo>
                  <a:lnTo>
                    <a:pt x="69" y="17"/>
                  </a:lnTo>
                  <a:lnTo>
                    <a:pt x="51" y="33"/>
                  </a:lnTo>
                  <a:lnTo>
                    <a:pt x="34" y="53"/>
                  </a:lnTo>
                  <a:lnTo>
                    <a:pt x="18" y="75"/>
                  </a:lnTo>
                  <a:lnTo>
                    <a:pt x="7" y="98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89" name="Freeform 341"/>
            <p:cNvSpPr>
              <a:spLocks/>
            </p:cNvSpPr>
            <p:nvPr/>
          </p:nvSpPr>
          <p:spPr bwMode="auto">
            <a:xfrm>
              <a:off x="4571" y="3344"/>
              <a:ext cx="28" cy="41"/>
            </a:xfrm>
            <a:custGeom>
              <a:avLst/>
              <a:gdLst/>
              <a:ahLst/>
              <a:cxnLst>
                <a:cxn ang="0">
                  <a:pos x="186" y="115"/>
                </a:cxn>
                <a:cxn ang="0">
                  <a:pos x="197" y="133"/>
                </a:cxn>
                <a:cxn ang="0">
                  <a:pos x="202" y="153"/>
                </a:cxn>
                <a:cxn ang="0">
                  <a:pos x="199" y="174"/>
                </a:cxn>
                <a:cxn ang="0">
                  <a:pos x="187" y="194"/>
                </a:cxn>
                <a:cxn ang="0">
                  <a:pos x="170" y="212"/>
                </a:cxn>
                <a:cxn ang="0">
                  <a:pos x="150" y="229"/>
                </a:cxn>
                <a:cxn ang="0">
                  <a:pos x="129" y="246"/>
                </a:cxn>
                <a:cxn ang="0">
                  <a:pos x="116" y="258"/>
                </a:cxn>
                <a:cxn ang="0">
                  <a:pos x="112" y="267"/>
                </a:cxn>
                <a:cxn ang="0">
                  <a:pos x="109" y="276"/>
                </a:cxn>
                <a:cxn ang="0">
                  <a:pos x="110" y="284"/>
                </a:cxn>
                <a:cxn ang="0">
                  <a:pos x="117" y="288"/>
                </a:cxn>
                <a:cxn ang="0">
                  <a:pos x="125" y="287"/>
                </a:cxn>
                <a:cxn ang="0">
                  <a:pos x="139" y="272"/>
                </a:cxn>
                <a:cxn ang="0">
                  <a:pos x="162" y="250"/>
                </a:cxn>
                <a:cxn ang="0">
                  <a:pos x="186" y="229"/>
                </a:cxn>
                <a:cxn ang="0">
                  <a:pos x="207" y="204"/>
                </a:cxn>
                <a:cxn ang="0">
                  <a:pos x="220" y="174"/>
                </a:cxn>
                <a:cxn ang="0">
                  <a:pos x="218" y="142"/>
                </a:cxn>
                <a:cxn ang="0">
                  <a:pos x="204" y="112"/>
                </a:cxn>
                <a:cxn ang="0">
                  <a:pos x="181" y="87"/>
                </a:cxn>
                <a:cxn ang="0">
                  <a:pos x="159" y="69"/>
                </a:cxn>
                <a:cxn ang="0">
                  <a:pos x="137" y="55"/>
                </a:cxn>
                <a:cxn ang="0">
                  <a:pos x="114" y="40"/>
                </a:cxn>
                <a:cxn ang="0">
                  <a:pos x="89" y="27"/>
                </a:cxn>
                <a:cxn ang="0">
                  <a:pos x="66" y="15"/>
                </a:cxn>
                <a:cxn ang="0">
                  <a:pos x="42" y="6"/>
                </a:cxn>
                <a:cxn ang="0">
                  <a:pos x="22" y="1"/>
                </a:cxn>
                <a:cxn ang="0">
                  <a:pos x="7" y="1"/>
                </a:cxn>
                <a:cxn ang="0">
                  <a:pos x="8" y="5"/>
                </a:cxn>
                <a:cxn ang="0">
                  <a:pos x="26" y="13"/>
                </a:cxn>
                <a:cxn ang="0">
                  <a:pos x="47" y="22"/>
                </a:cxn>
                <a:cxn ang="0">
                  <a:pos x="71" y="34"/>
                </a:cxn>
                <a:cxn ang="0">
                  <a:pos x="96" y="48"/>
                </a:cxn>
                <a:cxn ang="0">
                  <a:pos x="121" y="64"/>
                </a:cxn>
                <a:cxn ang="0">
                  <a:pos x="146" y="81"/>
                </a:cxn>
                <a:cxn ang="0">
                  <a:pos x="169" y="98"/>
                </a:cxn>
              </a:cxnLst>
              <a:rect l="0" t="0" r="r" b="b"/>
              <a:pathLst>
                <a:path w="221" h="288">
                  <a:moveTo>
                    <a:pt x="179" y="108"/>
                  </a:moveTo>
                  <a:lnTo>
                    <a:pt x="186" y="115"/>
                  </a:lnTo>
                  <a:lnTo>
                    <a:pt x="193" y="124"/>
                  </a:lnTo>
                  <a:lnTo>
                    <a:pt x="197" y="133"/>
                  </a:lnTo>
                  <a:lnTo>
                    <a:pt x="201" y="143"/>
                  </a:lnTo>
                  <a:lnTo>
                    <a:pt x="202" y="153"/>
                  </a:lnTo>
                  <a:lnTo>
                    <a:pt x="202" y="163"/>
                  </a:lnTo>
                  <a:lnTo>
                    <a:pt x="199" y="174"/>
                  </a:lnTo>
                  <a:lnTo>
                    <a:pt x="195" y="184"/>
                  </a:lnTo>
                  <a:lnTo>
                    <a:pt x="187" y="194"/>
                  </a:lnTo>
                  <a:lnTo>
                    <a:pt x="179" y="204"/>
                  </a:lnTo>
                  <a:lnTo>
                    <a:pt x="170" y="212"/>
                  </a:lnTo>
                  <a:lnTo>
                    <a:pt x="159" y="221"/>
                  </a:lnTo>
                  <a:lnTo>
                    <a:pt x="150" y="229"/>
                  </a:lnTo>
                  <a:lnTo>
                    <a:pt x="139" y="237"/>
                  </a:lnTo>
                  <a:lnTo>
                    <a:pt x="129" y="246"/>
                  </a:lnTo>
                  <a:lnTo>
                    <a:pt x="119" y="255"/>
                  </a:lnTo>
                  <a:lnTo>
                    <a:pt x="116" y="258"/>
                  </a:lnTo>
                  <a:lnTo>
                    <a:pt x="114" y="263"/>
                  </a:lnTo>
                  <a:lnTo>
                    <a:pt x="112" y="267"/>
                  </a:lnTo>
                  <a:lnTo>
                    <a:pt x="110" y="271"/>
                  </a:lnTo>
                  <a:lnTo>
                    <a:pt x="109" y="276"/>
                  </a:lnTo>
                  <a:lnTo>
                    <a:pt x="109" y="280"/>
                  </a:lnTo>
                  <a:lnTo>
                    <a:pt x="110" y="284"/>
                  </a:lnTo>
                  <a:lnTo>
                    <a:pt x="113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5" y="287"/>
                  </a:lnTo>
                  <a:lnTo>
                    <a:pt x="129" y="284"/>
                  </a:lnTo>
                  <a:lnTo>
                    <a:pt x="139" y="272"/>
                  </a:lnTo>
                  <a:lnTo>
                    <a:pt x="151" y="261"/>
                  </a:lnTo>
                  <a:lnTo>
                    <a:pt x="162" y="250"/>
                  </a:lnTo>
                  <a:lnTo>
                    <a:pt x="175" y="239"/>
                  </a:lnTo>
                  <a:lnTo>
                    <a:pt x="186" y="229"/>
                  </a:lnTo>
                  <a:lnTo>
                    <a:pt x="197" y="217"/>
                  </a:lnTo>
                  <a:lnTo>
                    <a:pt x="207" y="204"/>
                  </a:lnTo>
                  <a:lnTo>
                    <a:pt x="215" y="190"/>
                  </a:lnTo>
                  <a:lnTo>
                    <a:pt x="220" y="174"/>
                  </a:lnTo>
                  <a:lnTo>
                    <a:pt x="221" y="158"/>
                  </a:lnTo>
                  <a:lnTo>
                    <a:pt x="218" y="142"/>
                  </a:lnTo>
                  <a:lnTo>
                    <a:pt x="213" y="127"/>
                  </a:lnTo>
                  <a:lnTo>
                    <a:pt x="204" y="112"/>
                  </a:lnTo>
                  <a:lnTo>
                    <a:pt x="194" y="99"/>
                  </a:lnTo>
                  <a:lnTo>
                    <a:pt x="181" y="87"/>
                  </a:lnTo>
                  <a:lnTo>
                    <a:pt x="169" y="77"/>
                  </a:lnTo>
                  <a:lnTo>
                    <a:pt x="159" y="69"/>
                  </a:lnTo>
                  <a:lnTo>
                    <a:pt x="149" y="63"/>
                  </a:lnTo>
                  <a:lnTo>
                    <a:pt x="137" y="55"/>
                  </a:lnTo>
                  <a:lnTo>
                    <a:pt x="125" y="48"/>
                  </a:lnTo>
                  <a:lnTo>
                    <a:pt x="114" y="40"/>
                  </a:lnTo>
                  <a:lnTo>
                    <a:pt x="101" y="33"/>
                  </a:lnTo>
                  <a:lnTo>
                    <a:pt x="89" y="27"/>
                  </a:lnTo>
                  <a:lnTo>
                    <a:pt x="77" y="20"/>
                  </a:lnTo>
                  <a:lnTo>
                    <a:pt x="66" y="15"/>
                  </a:lnTo>
                  <a:lnTo>
                    <a:pt x="54" y="9"/>
                  </a:lnTo>
                  <a:lnTo>
                    <a:pt x="42" y="6"/>
                  </a:lnTo>
                  <a:lnTo>
                    <a:pt x="32" y="3"/>
                  </a:lnTo>
                  <a:lnTo>
                    <a:pt x="22" y="1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5"/>
                  </a:lnTo>
                  <a:lnTo>
                    <a:pt x="16" y="8"/>
                  </a:lnTo>
                  <a:lnTo>
                    <a:pt x="26" y="13"/>
                  </a:lnTo>
                  <a:lnTo>
                    <a:pt x="35" y="17"/>
                  </a:lnTo>
                  <a:lnTo>
                    <a:pt x="47" y="22"/>
                  </a:lnTo>
                  <a:lnTo>
                    <a:pt x="58" y="28"/>
                  </a:lnTo>
                  <a:lnTo>
                    <a:pt x="71" y="34"/>
                  </a:lnTo>
                  <a:lnTo>
                    <a:pt x="83" y="40"/>
                  </a:lnTo>
                  <a:lnTo>
                    <a:pt x="96" y="48"/>
                  </a:lnTo>
                  <a:lnTo>
                    <a:pt x="109" y="55"/>
                  </a:lnTo>
                  <a:lnTo>
                    <a:pt x="121" y="64"/>
                  </a:lnTo>
                  <a:lnTo>
                    <a:pt x="134" y="72"/>
                  </a:lnTo>
                  <a:lnTo>
                    <a:pt x="146" y="81"/>
                  </a:lnTo>
                  <a:lnTo>
                    <a:pt x="158" y="90"/>
                  </a:lnTo>
                  <a:lnTo>
                    <a:pt x="169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0" name="Freeform 342"/>
            <p:cNvSpPr>
              <a:spLocks/>
            </p:cNvSpPr>
            <p:nvPr/>
          </p:nvSpPr>
          <p:spPr bwMode="auto">
            <a:xfrm>
              <a:off x="4541" y="3392"/>
              <a:ext cx="9" cy="25"/>
            </a:xfrm>
            <a:custGeom>
              <a:avLst/>
              <a:gdLst/>
              <a:ahLst/>
              <a:cxnLst>
                <a:cxn ang="0">
                  <a:pos x="28" y="12"/>
                </a:cxn>
                <a:cxn ang="0">
                  <a:pos x="26" y="7"/>
                </a:cxn>
                <a:cxn ang="0">
                  <a:pos x="23" y="3"/>
                </a:cxn>
                <a:cxn ang="0">
                  <a:pos x="17" y="1"/>
                </a:cxn>
                <a:cxn ang="0">
                  <a:pos x="12" y="0"/>
                </a:cxn>
                <a:cxn ang="0">
                  <a:pos x="7" y="2"/>
                </a:cxn>
                <a:cxn ang="0">
                  <a:pos x="3" y="5"/>
                </a:cxn>
                <a:cxn ang="0">
                  <a:pos x="0" y="10"/>
                </a:cxn>
                <a:cxn ang="0">
                  <a:pos x="0" y="16"/>
                </a:cxn>
                <a:cxn ang="0">
                  <a:pos x="5" y="39"/>
                </a:cxn>
                <a:cxn ang="0">
                  <a:pos x="13" y="66"/>
                </a:cxn>
                <a:cxn ang="0">
                  <a:pos x="24" y="92"/>
                </a:cxn>
                <a:cxn ang="0">
                  <a:pos x="36" y="118"/>
                </a:cxn>
                <a:cxn ang="0">
                  <a:pos x="49" y="141"/>
                </a:cxn>
                <a:cxn ang="0">
                  <a:pos x="61" y="159"/>
                </a:cxn>
                <a:cxn ang="0">
                  <a:pos x="69" y="171"/>
                </a:cxn>
                <a:cxn ang="0">
                  <a:pos x="74" y="174"/>
                </a:cxn>
                <a:cxn ang="0">
                  <a:pos x="72" y="162"/>
                </a:cxn>
                <a:cxn ang="0">
                  <a:pos x="67" y="147"/>
                </a:cxn>
                <a:cxn ang="0">
                  <a:pos x="61" y="128"/>
                </a:cxn>
                <a:cxn ang="0">
                  <a:pos x="53" y="105"/>
                </a:cxn>
                <a:cxn ang="0">
                  <a:pos x="46" y="82"/>
                </a:cxn>
                <a:cxn ang="0">
                  <a:pos x="38" y="58"/>
                </a:cxn>
                <a:cxn ang="0">
                  <a:pos x="32" y="35"/>
                </a:cxn>
                <a:cxn ang="0">
                  <a:pos x="28" y="12"/>
                </a:cxn>
              </a:cxnLst>
              <a:rect l="0" t="0" r="r" b="b"/>
              <a:pathLst>
                <a:path w="74" h="174">
                  <a:moveTo>
                    <a:pt x="28" y="12"/>
                  </a:moveTo>
                  <a:lnTo>
                    <a:pt x="26" y="7"/>
                  </a:lnTo>
                  <a:lnTo>
                    <a:pt x="23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2"/>
                  </a:lnTo>
                  <a:lnTo>
                    <a:pt x="3" y="5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5" y="39"/>
                  </a:lnTo>
                  <a:lnTo>
                    <a:pt x="13" y="66"/>
                  </a:lnTo>
                  <a:lnTo>
                    <a:pt x="24" y="92"/>
                  </a:lnTo>
                  <a:lnTo>
                    <a:pt x="36" y="118"/>
                  </a:lnTo>
                  <a:lnTo>
                    <a:pt x="49" y="141"/>
                  </a:lnTo>
                  <a:lnTo>
                    <a:pt x="61" y="159"/>
                  </a:lnTo>
                  <a:lnTo>
                    <a:pt x="69" y="171"/>
                  </a:lnTo>
                  <a:lnTo>
                    <a:pt x="74" y="174"/>
                  </a:lnTo>
                  <a:lnTo>
                    <a:pt x="72" y="162"/>
                  </a:lnTo>
                  <a:lnTo>
                    <a:pt x="67" y="147"/>
                  </a:lnTo>
                  <a:lnTo>
                    <a:pt x="61" y="128"/>
                  </a:lnTo>
                  <a:lnTo>
                    <a:pt x="53" y="105"/>
                  </a:lnTo>
                  <a:lnTo>
                    <a:pt x="46" y="82"/>
                  </a:lnTo>
                  <a:lnTo>
                    <a:pt x="38" y="58"/>
                  </a:lnTo>
                  <a:lnTo>
                    <a:pt x="32" y="35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1" name="Freeform 343"/>
            <p:cNvSpPr>
              <a:spLocks/>
            </p:cNvSpPr>
            <p:nvPr/>
          </p:nvSpPr>
          <p:spPr bwMode="auto">
            <a:xfrm>
              <a:off x="4537" y="3379"/>
              <a:ext cx="5" cy="12"/>
            </a:xfrm>
            <a:custGeom>
              <a:avLst/>
              <a:gdLst/>
              <a:ahLst/>
              <a:cxnLst>
                <a:cxn ang="0">
                  <a:pos x="20" y="9"/>
                </a:cxn>
                <a:cxn ang="0">
                  <a:pos x="19" y="5"/>
                </a:cxn>
                <a:cxn ang="0">
                  <a:pos x="16" y="2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5" y="1"/>
                </a:cxn>
                <a:cxn ang="0">
                  <a:pos x="2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0" y="22"/>
                </a:cxn>
                <a:cxn ang="0">
                  <a:pos x="3" y="35"/>
                </a:cxn>
                <a:cxn ang="0">
                  <a:pos x="7" y="48"/>
                </a:cxn>
                <a:cxn ang="0">
                  <a:pos x="13" y="60"/>
                </a:cxn>
                <a:cxn ang="0">
                  <a:pos x="19" y="72"/>
                </a:cxn>
                <a:cxn ang="0">
                  <a:pos x="25" y="81"/>
                </a:cxn>
                <a:cxn ang="0">
                  <a:pos x="33" y="86"/>
                </a:cxn>
                <a:cxn ang="0">
                  <a:pos x="38" y="87"/>
                </a:cxn>
                <a:cxn ang="0">
                  <a:pos x="39" y="70"/>
                </a:cxn>
                <a:cxn ang="0">
                  <a:pos x="34" y="50"/>
                </a:cxn>
                <a:cxn ang="0">
                  <a:pos x="27" y="29"/>
                </a:cxn>
                <a:cxn ang="0">
                  <a:pos x="20" y="9"/>
                </a:cxn>
              </a:cxnLst>
              <a:rect l="0" t="0" r="r" b="b"/>
              <a:pathLst>
                <a:path w="39" h="87">
                  <a:moveTo>
                    <a:pt x="20" y="9"/>
                  </a:moveTo>
                  <a:lnTo>
                    <a:pt x="19" y="5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3" y="35"/>
                  </a:lnTo>
                  <a:lnTo>
                    <a:pt x="7" y="48"/>
                  </a:lnTo>
                  <a:lnTo>
                    <a:pt x="13" y="60"/>
                  </a:lnTo>
                  <a:lnTo>
                    <a:pt x="19" y="72"/>
                  </a:lnTo>
                  <a:lnTo>
                    <a:pt x="25" y="81"/>
                  </a:lnTo>
                  <a:lnTo>
                    <a:pt x="33" y="86"/>
                  </a:lnTo>
                  <a:lnTo>
                    <a:pt x="38" y="87"/>
                  </a:lnTo>
                  <a:lnTo>
                    <a:pt x="39" y="70"/>
                  </a:lnTo>
                  <a:lnTo>
                    <a:pt x="34" y="50"/>
                  </a:lnTo>
                  <a:lnTo>
                    <a:pt x="27" y="29"/>
                  </a:lnTo>
                  <a:lnTo>
                    <a:pt x="2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2" name="Freeform 344"/>
            <p:cNvSpPr>
              <a:spLocks/>
            </p:cNvSpPr>
            <p:nvPr/>
          </p:nvSpPr>
          <p:spPr bwMode="auto">
            <a:xfrm>
              <a:off x="4533" y="3370"/>
              <a:ext cx="4" cy="7"/>
            </a:xfrm>
            <a:custGeom>
              <a:avLst/>
              <a:gdLst/>
              <a:ahLst/>
              <a:cxnLst>
                <a:cxn ang="0">
                  <a:pos x="18" y="7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7" y="5"/>
                </a:cxn>
                <a:cxn ang="0">
                  <a:pos x="14" y="1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5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6"/>
                </a:cxn>
                <a:cxn ang="0">
                  <a:pos x="4" y="23"/>
                </a:cxn>
                <a:cxn ang="0">
                  <a:pos x="8" y="30"/>
                </a:cxn>
                <a:cxn ang="0">
                  <a:pos x="13" y="37"/>
                </a:cxn>
                <a:cxn ang="0">
                  <a:pos x="18" y="43"/>
                </a:cxn>
                <a:cxn ang="0">
                  <a:pos x="25" y="47"/>
                </a:cxn>
                <a:cxn ang="0">
                  <a:pos x="30" y="51"/>
                </a:cxn>
                <a:cxn ang="0">
                  <a:pos x="34" y="51"/>
                </a:cxn>
                <a:cxn ang="0">
                  <a:pos x="33" y="40"/>
                </a:cxn>
                <a:cxn ang="0">
                  <a:pos x="29" y="27"/>
                </a:cxn>
                <a:cxn ang="0">
                  <a:pos x="23" y="15"/>
                </a:cxn>
                <a:cxn ang="0">
                  <a:pos x="18" y="7"/>
                </a:cxn>
              </a:cxnLst>
              <a:rect l="0" t="0" r="r" b="b"/>
              <a:pathLst>
                <a:path w="34" h="51">
                  <a:moveTo>
                    <a:pt x="18" y="7"/>
                  </a:move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7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3"/>
                  </a:lnTo>
                  <a:lnTo>
                    <a:pt x="8" y="30"/>
                  </a:lnTo>
                  <a:lnTo>
                    <a:pt x="13" y="37"/>
                  </a:lnTo>
                  <a:lnTo>
                    <a:pt x="18" y="43"/>
                  </a:lnTo>
                  <a:lnTo>
                    <a:pt x="25" y="47"/>
                  </a:lnTo>
                  <a:lnTo>
                    <a:pt x="30" y="51"/>
                  </a:lnTo>
                  <a:lnTo>
                    <a:pt x="34" y="51"/>
                  </a:lnTo>
                  <a:lnTo>
                    <a:pt x="33" y="40"/>
                  </a:lnTo>
                  <a:lnTo>
                    <a:pt x="29" y="27"/>
                  </a:lnTo>
                  <a:lnTo>
                    <a:pt x="23" y="15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3" name="Freeform 345"/>
            <p:cNvSpPr>
              <a:spLocks/>
            </p:cNvSpPr>
            <p:nvPr/>
          </p:nvSpPr>
          <p:spPr bwMode="auto">
            <a:xfrm>
              <a:off x="4529" y="3364"/>
              <a:ext cx="6" cy="4"/>
            </a:xfrm>
            <a:custGeom>
              <a:avLst/>
              <a:gdLst/>
              <a:ahLst/>
              <a:cxnLst>
                <a:cxn ang="0">
                  <a:pos x="37" y="24"/>
                </a:cxn>
                <a:cxn ang="0">
                  <a:pos x="41" y="22"/>
                </a:cxn>
                <a:cxn ang="0">
                  <a:pos x="45" y="19"/>
                </a:cxn>
                <a:cxn ang="0">
                  <a:pos x="46" y="15"/>
                </a:cxn>
                <a:cxn ang="0">
                  <a:pos x="46" y="10"/>
                </a:cxn>
                <a:cxn ang="0">
                  <a:pos x="44" y="5"/>
                </a:cxn>
                <a:cxn ang="0">
                  <a:pos x="41" y="2"/>
                </a:cxn>
                <a:cxn ang="0">
                  <a:pos x="37" y="0"/>
                </a:cxn>
                <a:cxn ang="0">
                  <a:pos x="32" y="0"/>
                </a:cxn>
                <a:cxn ang="0">
                  <a:pos x="29" y="0"/>
                </a:cxn>
                <a:cxn ang="0">
                  <a:pos x="25" y="1"/>
                </a:cxn>
                <a:cxn ang="0">
                  <a:pos x="19" y="3"/>
                </a:cxn>
                <a:cxn ang="0">
                  <a:pos x="12" y="7"/>
                </a:cxn>
                <a:cxn ang="0">
                  <a:pos x="5" y="14"/>
                </a:cxn>
                <a:cxn ang="0">
                  <a:pos x="2" y="20"/>
                </a:cxn>
                <a:cxn ang="0">
                  <a:pos x="0" y="26"/>
                </a:cxn>
                <a:cxn ang="0">
                  <a:pos x="0" y="29"/>
                </a:cxn>
                <a:cxn ang="0">
                  <a:pos x="3" y="31"/>
                </a:cxn>
                <a:cxn ang="0">
                  <a:pos x="7" y="33"/>
                </a:cxn>
                <a:cxn ang="0">
                  <a:pos x="12" y="33"/>
                </a:cxn>
                <a:cxn ang="0">
                  <a:pos x="16" y="33"/>
                </a:cxn>
                <a:cxn ang="0">
                  <a:pos x="21" y="31"/>
                </a:cxn>
                <a:cxn ang="0">
                  <a:pos x="26" y="30"/>
                </a:cxn>
                <a:cxn ang="0">
                  <a:pos x="32" y="28"/>
                </a:cxn>
                <a:cxn ang="0">
                  <a:pos x="37" y="24"/>
                </a:cxn>
              </a:cxnLst>
              <a:rect l="0" t="0" r="r" b="b"/>
              <a:pathLst>
                <a:path w="46" h="33">
                  <a:moveTo>
                    <a:pt x="37" y="24"/>
                  </a:moveTo>
                  <a:lnTo>
                    <a:pt x="41" y="22"/>
                  </a:lnTo>
                  <a:lnTo>
                    <a:pt x="45" y="19"/>
                  </a:lnTo>
                  <a:lnTo>
                    <a:pt x="46" y="15"/>
                  </a:lnTo>
                  <a:lnTo>
                    <a:pt x="46" y="10"/>
                  </a:lnTo>
                  <a:lnTo>
                    <a:pt x="44" y="5"/>
                  </a:lnTo>
                  <a:lnTo>
                    <a:pt x="41" y="2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5" y="1"/>
                  </a:lnTo>
                  <a:lnTo>
                    <a:pt x="19" y="3"/>
                  </a:lnTo>
                  <a:lnTo>
                    <a:pt x="12" y="7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6" y="33"/>
                  </a:lnTo>
                  <a:lnTo>
                    <a:pt x="21" y="31"/>
                  </a:lnTo>
                  <a:lnTo>
                    <a:pt x="26" y="30"/>
                  </a:lnTo>
                  <a:lnTo>
                    <a:pt x="32" y="28"/>
                  </a:lnTo>
                  <a:lnTo>
                    <a:pt x="37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4" name="Freeform 346"/>
            <p:cNvSpPr>
              <a:spLocks/>
            </p:cNvSpPr>
            <p:nvPr/>
          </p:nvSpPr>
          <p:spPr bwMode="auto">
            <a:xfrm>
              <a:off x="4502" y="3356"/>
              <a:ext cx="23" cy="31"/>
            </a:xfrm>
            <a:custGeom>
              <a:avLst/>
              <a:gdLst/>
              <a:ahLst/>
              <a:cxnLst>
                <a:cxn ang="0">
                  <a:pos x="65" y="33"/>
                </a:cxn>
                <a:cxn ang="0">
                  <a:pos x="52" y="43"/>
                </a:cxn>
                <a:cxn ang="0">
                  <a:pos x="41" y="54"/>
                </a:cxn>
                <a:cxn ang="0">
                  <a:pos x="29" y="66"/>
                </a:cxn>
                <a:cxn ang="0">
                  <a:pos x="20" y="79"/>
                </a:cxn>
                <a:cxn ang="0">
                  <a:pos x="12" y="93"/>
                </a:cxn>
                <a:cxn ang="0">
                  <a:pos x="6" y="107"/>
                </a:cxn>
                <a:cxn ang="0">
                  <a:pos x="2" y="121"/>
                </a:cxn>
                <a:cxn ang="0">
                  <a:pos x="0" y="136"/>
                </a:cxn>
                <a:cxn ang="0">
                  <a:pos x="2" y="158"/>
                </a:cxn>
                <a:cxn ang="0">
                  <a:pos x="10" y="177"/>
                </a:cxn>
                <a:cxn ang="0">
                  <a:pos x="23" y="193"/>
                </a:cxn>
                <a:cxn ang="0">
                  <a:pos x="38" y="204"/>
                </a:cxn>
                <a:cxn ang="0">
                  <a:pos x="57" y="213"/>
                </a:cxn>
                <a:cxn ang="0">
                  <a:pos x="78" y="218"/>
                </a:cxn>
                <a:cxn ang="0">
                  <a:pos x="98" y="219"/>
                </a:cxn>
                <a:cxn ang="0">
                  <a:pos x="118" y="216"/>
                </a:cxn>
                <a:cxn ang="0">
                  <a:pos x="123" y="216"/>
                </a:cxn>
                <a:cxn ang="0">
                  <a:pos x="127" y="214"/>
                </a:cxn>
                <a:cxn ang="0">
                  <a:pos x="130" y="210"/>
                </a:cxn>
                <a:cxn ang="0">
                  <a:pos x="131" y="205"/>
                </a:cxn>
                <a:cxn ang="0">
                  <a:pos x="130" y="203"/>
                </a:cxn>
                <a:cxn ang="0">
                  <a:pos x="127" y="203"/>
                </a:cxn>
                <a:cxn ang="0">
                  <a:pos x="123" y="202"/>
                </a:cxn>
                <a:cxn ang="0">
                  <a:pos x="117" y="202"/>
                </a:cxn>
                <a:cxn ang="0">
                  <a:pos x="111" y="202"/>
                </a:cxn>
                <a:cxn ang="0">
                  <a:pos x="106" y="202"/>
                </a:cxn>
                <a:cxn ang="0">
                  <a:pos x="100" y="202"/>
                </a:cxn>
                <a:cxn ang="0">
                  <a:pos x="97" y="202"/>
                </a:cxn>
                <a:cxn ang="0">
                  <a:pos x="87" y="201"/>
                </a:cxn>
                <a:cxn ang="0">
                  <a:pos x="77" y="200"/>
                </a:cxn>
                <a:cxn ang="0">
                  <a:pos x="67" y="199"/>
                </a:cxn>
                <a:cxn ang="0">
                  <a:pos x="56" y="196"/>
                </a:cxn>
                <a:cxn ang="0">
                  <a:pos x="46" y="193"/>
                </a:cxn>
                <a:cxn ang="0">
                  <a:pos x="35" y="185"/>
                </a:cxn>
                <a:cxn ang="0">
                  <a:pos x="26" y="175"/>
                </a:cxn>
                <a:cxn ang="0">
                  <a:pos x="15" y="162"/>
                </a:cxn>
                <a:cxn ang="0">
                  <a:pos x="13" y="146"/>
                </a:cxn>
                <a:cxn ang="0">
                  <a:pos x="14" y="131"/>
                </a:cxn>
                <a:cxn ang="0">
                  <a:pos x="19" y="116"/>
                </a:cxn>
                <a:cxn ang="0">
                  <a:pos x="25" y="102"/>
                </a:cxn>
                <a:cxn ang="0">
                  <a:pos x="34" y="89"/>
                </a:cxn>
                <a:cxn ang="0">
                  <a:pos x="45" y="76"/>
                </a:cxn>
                <a:cxn ang="0">
                  <a:pos x="56" y="65"/>
                </a:cxn>
                <a:cxn ang="0">
                  <a:pos x="70" y="55"/>
                </a:cxn>
                <a:cxn ang="0">
                  <a:pos x="84" y="45"/>
                </a:cxn>
                <a:cxn ang="0">
                  <a:pos x="98" y="37"/>
                </a:cxn>
                <a:cxn ang="0">
                  <a:pos x="113" y="29"/>
                </a:cxn>
                <a:cxn ang="0">
                  <a:pos x="127" y="23"/>
                </a:cxn>
                <a:cxn ang="0">
                  <a:pos x="141" y="17"/>
                </a:cxn>
                <a:cxn ang="0">
                  <a:pos x="154" y="12"/>
                </a:cxn>
                <a:cxn ang="0">
                  <a:pos x="167" y="9"/>
                </a:cxn>
                <a:cxn ang="0">
                  <a:pos x="177" y="7"/>
                </a:cxn>
                <a:cxn ang="0">
                  <a:pos x="170" y="2"/>
                </a:cxn>
                <a:cxn ang="0">
                  <a:pos x="158" y="0"/>
                </a:cxn>
                <a:cxn ang="0">
                  <a:pos x="145" y="2"/>
                </a:cxn>
                <a:cxn ang="0">
                  <a:pos x="129" y="6"/>
                </a:cxn>
                <a:cxn ang="0">
                  <a:pos x="111" y="11"/>
                </a:cxn>
                <a:cxn ang="0">
                  <a:pos x="94" y="17"/>
                </a:cxn>
                <a:cxn ang="0">
                  <a:pos x="78" y="26"/>
                </a:cxn>
                <a:cxn ang="0">
                  <a:pos x="65" y="33"/>
                </a:cxn>
              </a:cxnLst>
              <a:rect l="0" t="0" r="r" b="b"/>
              <a:pathLst>
                <a:path w="177" h="219">
                  <a:moveTo>
                    <a:pt x="65" y="33"/>
                  </a:moveTo>
                  <a:lnTo>
                    <a:pt x="52" y="43"/>
                  </a:lnTo>
                  <a:lnTo>
                    <a:pt x="41" y="54"/>
                  </a:lnTo>
                  <a:lnTo>
                    <a:pt x="29" y="66"/>
                  </a:lnTo>
                  <a:lnTo>
                    <a:pt x="20" y="79"/>
                  </a:lnTo>
                  <a:lnTo>
                    <a:pt x="12" y="93"/>
                  </a:lnTo>
                  <a:lnTo>
                    <a:pt x="6" y="107"/>
                  </a:lnTo>
                  <a:lnTo>
                    <a:pt x="2" y="121"/>
                  </a:lnTo>
                  <a:lnTo>
                    <a:pt x="0" y="136"/>
                  </a:lnTo>
                  <a:lnTo>
                    <a:pt x="2" y="158"/>
                  </a:lnTo>
                  <a:lnTo>
                    <a:pt x="10" y="177"/>
                  </a:lnTo>
                  <a:lnTo>
                    <a:pt x="23" y="193"/>
                  </a:lnTo>
                  <a:lnTo>
                    <a:pt x="38" y="204"/>
                  </a:lnTo>
                  <a:lnTo>
                    <a:pt x="57" y="213"/>
                  </a:lnTo>
                  <a:lnTo>
                    <a:pt x="78" y="218"/>
                  </a:lnTo>
                  <a:lnTo>
                    <a:pt x="98" y="219"/>
                  </a:lnTo>
                  <a:lnTo>
                    <a:pt x="118" y="216"/>
                  </a:lnTo>
                  <a:lnTo>
                    <a:pt x="123" y="216"/>
                  </a:lnTo>
                  <a:lnTo>
                    <a:pt x="127" y="214"/>
                  </a:lnTo>
                  <a:lnTo>
                    <a:pt x="130" y="210"/>
                  </a:lnTo>
                  <a:lnTo>
                    <a:pt x="131" y="205"/>
                  </a:lnTo>
                  <a:lnTo>
                    <a:pt x="130" y="203"/>
                  </a:lnTo>
                  <a:lnTo>
                    <a:pt x="127" y="203"/>
                  </a:lnTo>
                  <a:lnTo>
                    <a:pt x="123" y="202"/>
                  </a:lnTo>
                  <a:lnTo>
                    <a:pt x="117" y="202"/>
                  </a:lnTo>
                  <a:lnTo>
                    <a:pt x="111" y="202"/>
                  </a:lnTo>
                  <a:lnTo>
                    <a:pt x="106" y="202"/>
                  </a:lnTo>
                  <a:lnTo>
                    <a:pt x="100" y="202"/>
                  </a:lnTo>
                  <a:lnTo>
                    <a:pt x="97" y="202"/>
                  </a:lnTo>
                  <a:lnTo>
                    <a:pt x="87" y="201"/>
                  </a:lnTo>
                  <a:lnTo>
                    <a:pt x="77" y="200"/>
                  </a:lnTo>
                  <a:lnTo>
                    <a:pt x="67" y="199"/>
                  </a:lnTo>
                  <a:lnTo>
                    <a:pt x="56" y="196"/>
                  </a:lnTo>
                  <a:lnTo>
                    <a:pt x="46" y="193"/>
                  </a:lnTo>
                  <a:lnTo>
                    <a:pt x="35" y="185"/>
                  </a:lnTo>
                  <a:lnTo>
                    <a:pt x="26" y="175"/>
                  </a:lnTo>
                  <a:lnTo>
                    <a:pt x="15" y="162"/>
                  </a:lnTo>
                  <a:lnTo>
                    <a:pt x="13" y="146"/>
                  </a:lnTo>
                  <a:lnTo>
                    <a:pt x="14" y="131"/>
                  </a:lnTo>
                  <a:lnTo>
                    <a:pt x="19" y="116"/>
                  </a:lnTo>
                  <a:lnTo>
                    <a:pt x="25" y="102"/>
                  </a:lnTo>
                  <a:lnTo>
                    <a:pt x="34" y="89"/>
                  </a:lnTo>
                  <a:lnTo>
                    <a:pt x="45" y="76"/>
                  </a:lnTo>
                  <a:lnTo>
                    <a:pt x="56" y="65"/>
                  </a:lnTo>
                  <a:lnTo>
                    <a:pt x="70" y="55"/>
                  </a:lnTo>
                  <a:lnTo>
                    <a:pt x="84" y="45"/>
                  </a:lnTo>
                  <a:lnTo>
                    <a:pt x="98" y="37"/>
                  </a:lnTo>
                  <a:lnTo>
                    <a:pt x="113" y="29"/>
                  </a:lnTo>
                  <a:lnTo>
                    <a:pt x="127" y="23"/>
                  </a:lnTo>
                  <a:lnTo>
                    <a:pt x="141" y="17"/>
                  </a:lnTo>
                  <a:lnTo>
                    <a:pt x="154" y="12"/>
                  </a:lnTo>
                  <a:lnTo>
                    <a:pt x="167" y="9"/>
                  </a:lnTo>
                  <a:lnTo>
                    <a:pt x="177" y="7"/>
                  </a:lnTo>
                  <a:lnTo>
                    <a:pt x="170" y="2"/>
                  </a:lnTo>
                  <a:lnTo>
                    <a:pt x="158" y="0"/>
                  </a:lnTo>
                  <a:lnTo>
                    <a:pt x="145" y="2"/>
                  </a:lnTo>
                  <a:lnTo>
                    <a:pt x="129" y="6"/>
                  </a:lnTo>
                  <a:lnTo>
                    <a:pt x="111" y="11"/>
                  </a:lnTo>
                  <a:lnTo>
                    <a:pt x="94" y="17"/>
                  </a:lnTo>
                  <a:lnTo>
                    <a:pt x="78" y="26"/>
                  </a:lnTo>
                  <a:lnTo>
                    <a:pt x="65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5" name="Freeform 347"/>
            <p:cNvSpPr>
              <a:spLocks/>
            </p:cNvSpPr>
            <p:nvPr/>
          </p:nvSpPr>
          <p:spPr bwMode="auto">
            <a:xfrm>
              <a:off x="4540" y="3355"/>
              <a:ext cx="15" cy="25"/>
            </a:xfrm>
            <a:custGeom>
              <a:avLst/>
              <a:gdLst/>
              <a:ahLst/>
              <a:cxnLst>
                <a:cxn ang="0">
                  <a:pos x="97" y="57"/>
                </a:cxn>
                <a:cxn ang="0">
                  <a:pos x="100" y="75"/>
                </a:cxn>
                <a:cxn ang="0">
                  <a:pos x="98" y="90"/>
                </a:cxn>
                <a:cxn ang="0">
                  <a:pos x="91" y="103"/>
                </a:cxn>
                <a:cxn ang="0">
                  <a:pos x="80" y="114"/>
                </a:cxn>
                <a:cxn ang="0">
                  <a:pos x="68" y="125"/>
                </a:cxn>
                <a:cxn ang="0">
                  <a:pos x="54" y="135"/>
                </a:cxn>
                <a:cxn ang="0">
                  <a:pos x="39" y="145"/>
                </a:cxn>
                <a:cxn ang="0">
                  <a:pos x="27" y="155"/>
                </a:cxn>
                <a:cxn ang="0">
                  <a:pos x="25" y="158"/>
                </a:cxn>
                <a:cxn ang="0">
                  <a:pos x="23" y="160"/>
                </a:cxn>
                <a:cxn ang="0">
                  <a:pos x="23" y="164"/>
                </a:cxn>
                <a:cxn ang="0">
                  <a:pos x="26" y="167"/>
                </a:cxn>
                <a:cxn ang="0">
                  <a:pos x="28" y="169"/>
                </a:cxn>
                <a:cxn ang="0">
                  <a:pos x="31" y="170"/>
                </a:cxn>
                <a:cxn ang="0">
                  <a:pos x="34" y="170"/>
                </a:cxn>
                <a:cxn ang="0">
                  <a:pos x="37" y="169"/>
                </a:cxn>
                <a:cxn ang="0">
                  <a:pos x="53" y="159"/>
                </a:cxn>
                <a:cxn ang="0">
                  <a:pos x="69" y="149"/>
                </a:cxn>
                <a:cxn ang="0">
                  <a:pos x="83" y="137"/>
                </a:cxn>
                <a:cxn ang="0">
                  <a:pos x="97" y="123"/>
                </a:cxn>
                <a:cxn ang="0">
                  <a:pos x="106" y="108"/>
                </a:cxn>
                <a:cxn ang="0">
                  <a:pos x="113" y="91"/>
                </a:cxn>
                <a:cxn ang="0">
                  <a:pos x="115" y="73"/>
                </a:cxn>
                <a:cxn ang="0">
                  <a:pos x="111" y="53"/>
                </a:cxn>
                <a:cxn ang="0">
                  <a:pos x="101" y="39"/>
                </a:cxn>
                <a:cxn ang="0">
                  <a:pos x="89" y="26"/>
                </a:cxn>
                <a:cxn ang="0">
                  <a:pos x="72" y="15"/>
                </a:cxn>
                <a:cxn ang="0">
                  <a:pos x="55" y="8"/>
                </a:cxn>
                <a:cxn ang="0">
                  <a:pos x="37" y="2"/>
                </a:cxn>
                <a:cxn ang="0">
                  <a:pos x="21" y="0"/>
                </a:cxn>
                <a:cxn ang="0">
                  <a:pos x="9" y="1"/>
                </a:cxn>
                <a:cxn ang="0">
                  <a:pos x="0" y="5"/>
                </a:cxn>
                <a:cxn ang="0">
                  <a:pos x="15" y="10"/>
                </a:cxn>
                <a:cxn ang="0">
                  <a:pos x="30" y="13"/>
                </a:cxn>
                <a:cxn ang="0">
                  <a:pos x="43" y="16"/>
                </a:cxn>
                <a:cxn ang="0">
                  <a:pos x="57" y="20"/>
                </a:cxn>
                <a:cxn ang="0">
                  <a:pos x="70" y="26"/>
                </a:cxn>
                <a:cxn ang="0">
                  <a:pos x="81" y="33"/>
                </a:cxn>
                <a:cxn ang="0">
                  <a:pos x="91" y="43"/>
                </a:cxn>
                <a:cxn ang="0">
                  <a:pos x="97" y="57"/>
                </a:cxn>
              </a:cxnLst>
              <a:rect l="0" t="0" r="r" b="b"/>
              <a:pathLst>
                <a:path w="115" h="170">
                  <a:moveTo>
                    <a:pt x="97" y="57"/>
                  </a:moveTo>
                  <a:lnTo>
                    <a:pt x="100" y="75"/>
                  </a:lnTo>
                  <a:lnTo>
                    <a:pt x="98" y="90"/>
                  </a:lnTo>
                  <a:lnTo>
                    <a:pt x="91" y="103"/>
                  </a:lnTo>
                  <a:lnTo>
                    <a:pt x="80" y="114"/>
                  </a:lnTo>
                  <a:lnTo>
                    <a:pt x="68" y="125"/>
                  </a:lnTo>
                  <a:lnTo>
                    <a:pt x="54" y="135"/>
                  </a:lnTo>
                  <a:lnTo>
                    <a:pt x="39" y="145"/>
                  </a:lnTo>
                  <a:lnTo>
                    <a:pt x="27" y="155"/>
                  </a:lnTo>
                  <a:lnTo>
                    <a:pt x="25" y="158"/>
                  </a:lnTo>
                  <a:lnTo>
                    <a:pt x="23" y="160"/>
                  </a:lnTo>
                  <a:lnTo>
                    <a:pt x="23" y="164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31" y="170"/>
                  </a:lnTo>
                  <a:lnTo>
                    <a:pt x="34" y="170"/>
                  </a:lnTo>
                  <a:lnTo>
                    <a:pt x="37" y="169"/>
                  </a:lnTo>
                  <a:lnTo>
                    <a:pt x="53" y="159"/>
                  </a:lnTo>
                  <a:lnTo>
                    <a:pt x="69" y="149"/>
                  </a:lnTo>
                  <a:lnTo>
                    <a:pt x="83" y="137"/>
                  </a:lnTo>
                  <a:lnTo>
                    <a:pt x="97" y="123"/>
                  </a:lnTo>
                  <a:lnTo>
                    <a:pt x="106" y="108"/>
                  </a:lnTo>
                  <a:lnTo>
                    <a:pt x="113" y="91"/>
                  </a:lnTo>
                  <a:lnTo>
                    <a:pt x="115" y="73"/>
                  </a:lnTo>
                  <a:lnTo>
                    <a:pt x="111" y="53"/>
                  </a:lnTo>
                  <a:lnTo>
                    <a:pt x="101" y="39"/>
                  </a:lnTo>
                  <a:lnTo>
                    <a:pt x="89" y="26"/>
                  </a:lnTo>
                  <a:lnTo>
                    <a:pt x="72" y="15"/>
                  </a:lnTo>
                  <a:lnTo>
                    <a:pt x="55" y="8"/>
                  </a:lnTo>
                  <a:lnTo>
                    <a:pt x="37" y="2"/>
                  </a:lnTo>
                  <a:lnTo>
                    <a:pt x="21" y="0"/>
                  </a:lnTo>
                  <a:lnTo>
                    <a:pt x="9" y="1"/>
                  </a:lnTo>
                  <a:lnTo>
                    <a:pt x="0" y="5"/>
                  </a:lnTo>
                  <a:lnTo>
                    <a:pt x="15" y="10"/>
                  </a:lnTo>
                  <a:lnTo>
                    <a:pt x="30" y="13"/>
                  </a:lnTo>
                  <a:lnTo>
                    <a:pt x="43" y="16"/>
                  </a:lnTo>
                  <a:lnTo>
                    <a:pt x="57" y="20"/>
                  </a:lnTo>
                  <a:lnTo>
                    <a:pt x="70" y="26"/>
                  </a:lnTo>
                  <a:lnTo>
                    <a:pt x="81" y="33"/>
                  </a:lnTo>
                  <a:lnTo>
                    <a:pt x="91" y="43"/>
                  </a:lnTo>
                  <a:lnTo>
                    <a:pt x="97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6" name="Freeform 348"/>
            <p:cNvSpPr>
              <a:spLocks/>
            </p:cNvSpPr>
            <p:nvPr/>
          </p:nvSpPr>
          <p:spPr bwMode="auto">
            <a:xfrm>
              <a:off x="4488" y="3350"/>
              <a:ext cx="36" cy="50"/>
            </a:xfrm>
            <a:custGeom>
              <a:avLst/>
              <a:gdLst/>
              <a:ahLst/>
              <a:cxnLst>
                <a:cxn ang="0">
                  <a:pos x="90" y="65"/>
                </a:cxn>
                <a:cxn ang="0">
                  <a:pos x="48" y="106"/>
                </a:cxn>
                <a:cxn ang="0">
                  <a:pos x="16" y="156"/>
                </a:cxn>
                <a:cxn ang="0">
                  <a:pos x="0" y="211"/>
                </a:cxn>
                <a:cxn ang="0">
                  <a:pos x="3" y="249"/>
                </a:cxn>
                <a:cxn ang="0">
                  <a:pos x="10" y="264"/>
                </a:cxn>
                <a:cxn ang="0">
                  <a:pos x="19" y="277"/>
                </a:cxn>
                <a:cxn ang="0">
                  <a:pos x="31" y="289"/>
                </a:cxn>
                <a:cxn ang="0">
                  <a:pos x="51" y="302"/>
                </a:cxn>
                <a:cxn ang="0">
                  <a:pos x="78" y="316"/>
                </a:cxn>
                <a:cxn ang="0">
                  <a:pos x="107" y="327"/>
                </a:cxn>
                <a:cxn ang="0">
                  <a:pos x="137" y="335"/>
                </a:cxn>
                <a:cxn ang="0">
                  <a:pos x="167" y="342"/>
                </a:cxn>
                <a:cxn ang="0">
                  <a:pos x="198" y="346"/>
                </a:cxn>
                <a:cxn ang="0">
                  <a:pos x="229" y="349"/>
                </a:cxn>
                <a:cxn ang="0">
                  <a:pos x="260" y="351"/>
                </a:cxn>
                <a:cxn ang="0">
                  <a:pos x="280" y="352"/>
                </a:cxn>
                <a:cxn ang="0">
                  <a:pos x="287" y="346"/>
                </a:cxn>
                <a:cxn ang="0">
                  <a:pos x="289" y="335"/>
                </a:cxn>
                <a:cxn ang="0">
                  <a:pos x="283" y="328"/>
                </a:cxn>
                <a:cxn ang="0">
                  <a:pos x="264" y="327"/>
                </a:cxn>
                <a:cxn ang="0">
                  <a:pos x="235" y="326"/>
                </a:cxn>
                <a:cxn ang="0">
                  <a:pos x="207" y="323"/>
                </a:cxn>
                <a:cxn ang="0">
                  <a:pos x="179" y="319"/>
                </a:cxn>
                <a:cxn ang="0">
                  <a:pos x="150" y="314"/>
                </a:cxn>
                <a:cxn ang="0">
                  <a:pos x="122" y="306"/>
                </a:cxn>
                <a:cxn ang="0">
                  <a:pos x="95" y="298"/>
                </a:cxn>
                <a:cxn ang="0">
                  <a:pos x="68" y="285"/>
                </a:cxn>
                <a:cxn ang="0">
                  <a:pos x="45" y="271"/>
                </a:cxn>
                <a:cxn ang="0">
                  <a:pos x="32" y="250"/>
                </a:cxn>
                <a:cxn ang="0">
                  <a:pos x="27" y="222"/>
                </a:cxn>
                <a:cxn ang="0">
                  <a:pos x="34" y="183"/>
                </a:cxn>
                <a:cxn ang="0">
                  <a:pos x="45" y="153"/>
                </a:cxn>
                <a:cxn ang="0">
                  <a:pos x="61" y="127"/>
                </a:cxn>
                <a:cxn ang="0">
                  <a:pos x="80" y="103"/>
                </a:cxn>
                <a:cxn ang="0">
                  <a:pos x="102" y="82"/>
                </a:cxn>
                <a:cxn ang="0">
                  <a:pos x="129" y="59"/>
                </a:cxn>
                <a:cxn ang="0">
                  <a:pos x="162" y="38"/>
                </a:cxn>
                <a:cxn ang="0">
                  <a:pos x="197" y="20"/>
                </a:cxn>
                <a:cxn ang="0">
                  <a:pos x="227" y="6"/>
                </a:cxn>
                <a:cxn ang="0">
                  <a:pos x="228" y="0"/>
                </a:cxn>
                <a:cxn ang="0">
                  <a:pos x="198" y="5"/>
                </a:cxn>
                <a:cxn ang="0">
                  <a:pos x="162" y="18"/>
                </a:cxn>
                <a:cxn ang="0">
                  <a:pos x="127" y="36"/>
                </a:cxn>
              </a:cxnLst>
              <a:rect l="0" t="0" r="r" b="b"/>
              <a:pathLst>
                <a:path w="289" h="352">
                  <a:moveTo>
                    <a:pt x="113" y="47"/>
                  </a:moveTo>
                  <a:lnTo>
                    <a:pt x="90" y="65"/>
                  </a:lnTo>
                  <a:lnTo>
                    <a:pt x="68" y="85"/>
                  </a:lnTo>
                  <a:lnTo>
                    <a:pt x="48" y="106"/>
                  </a:lnTo>
                  <a:lnTo>
                    <a:pt x="31" y="130"/>
                  </a:lnTo>
                  <a:lnTo>
                    <a:pt x="16" y="156"/>
                  </a:lnTo>
                  <a:lnTo>
                    <a:pt x="5" y="182"/>
                  </a:lnTo>
                  <a:lnTo>
                    <a:pt x="0" y="211"/>
                  </a:lnTo>
                  <a:lnTo>
                    <a:pt x="1" y="241"/>
                  </a:lnTo>
                  <a:lnTo>
                    <a:pt x="3" y="249"/>
                  </a:lnTo>
                  <a:lnTo>
                    <a:pt x="6" y="257"/>
                  </a:lnTo>
                  <a:lnTo>
                    <a:pt x="10" y="264"/>
                  </a:lnTo>
                  <a:lnTo>
                    <a:pt x="14" y="271"/>
                  </a:lnTo>
                  <a:lnTo>
                    <a:pt x="19" y="277"/>
                  </a:lnTo>
                  <a:lnTo>
                    <a:pt x="24" y="284"/>
                  </a:lnTo>
                  <a:lnTo>
                    <a:pt x="31" y="289"/>
                  </a:lnTo>
                  <a:lnTo>
                    <a:pt x="37" y="293"/>
                  </a:lnTo>
                  <a:lnTo>
                    <a:pt x="51" y="302"/>
                  </a:lnTo>
                  <a:lnTo>
                    <a:pt x="64" y="309"/>
                  </a:lnTo>
                  <a:lnTo>
                    <a:pt x="78" y="316"/>
                  </a:lnTo>
                  <a:lnTo>
                    <a:pt x="93" y="321"/>
                  </a:lnTo>
                  <a:lnTo>
                    <a:pt x="107" y="327"/>
                  </a:lnTo>
                  <a:lnTo>
                    <a:pt x="122" y="331"/>
                  </a:lnTo>
                  <a:lnTo>
                    <a:pt x="137" y="335"/>
                  </a:lnTo>
                  <a:lnTo>
                    <a:pt x="151" y="338"/>
                  </a:lnTo>
                  <a:lnTo>
                    <a:pt x="167" y="342"/>
                  </a:lnTo>
                  <a:lnTo>
                    <a:pt x="183" y="344"/>
                  </a:lnTo>
                  <a:lnTo>
                    <a:pt x="198" y="346"/>
                  </a:lnTo>
                  <a:lnTo>
                    <a:pt x="213" y="348"/>
                  </a:lnTo>
                  <a:lnTo>
                    <a:pt x="229" y="349"/>
                  </a:lnTo>
                  <a:lnTo>
                    <a:pt x="245" y="350"/>
                  </a:lnTo>
                  <a:lnTo>
                    <a:pt x="260" y="351"/>
                  </a:lnTo>
                  <a:lnTo>
                    <a:pt x="275" y="352"/>
                  </a:lnTo>
                  <a:lnTo>
                    <a:pt x="280" y="352"/>
                  </a:lnTo>
                  <a:lnTo>
                    <a:pt x="284" y="349"/>
                  </a:lnTo>
                  <a:lnTo>
                    <a:pt x="287" y="346"/>
                  </a:lnTo>
                  <a:lnTo>
                    <a:pt x="289" y="340"/>
                  </a:lnTo>
                  <a:lnTo>
                    <a:pt x="289" y="335"/>
                  </a:lnTo>
                  <a:lnTo>
                    <a:pt x="287" y="331"/>
                  </a:lnTo>
                  <a:lnTo>
                    <a:pt x="283" y="328"/>
                  </a:lnTo>
                  <a:lnTo>
                    <a:pt x="279" y="327"/>
                  </a:lnTo>
                  <a:lnTo>
                    <a:pt x="264" y="327"/>
                  </a:lnTo>
                  <a:lnTo>
                    <a:pt x="250" y="327"/>
                  </a:lnTo>
                  <a:lnTo>
                    <a:pt x="235" y="326"/>
                  </a:lnTo>
                  <a:lnTo>
                    <a:pt x="222" y="324"/>
                  </a:lnTo>
                  <a:lnTo>
                    <a:pt x="207" y="323"/>
                  </a:lnTo>
                  <a:lnTo>
                    <a:pt x="192" y="321"/>
                  </a:lnTo>
                  <a:lnTo>
                    <a:pt x="179" y="319"/>
                  </a:lnTo>
                  <a:lnTo>
                    <a:pt x="164" y="317"/>
                  </a:lnTo>
                  <a:lnTo>
                    <a:pt x="150" y="314"/>
                  </a:lnTo>
                  <a:lnTo>
                    <a:pt x="136" y="311"/>
                  </a:lnTo>
                  <a:lnTo>
                    <a:pt x="122" y="306"/>
                  </a:lnTo>
                  <a:lnTo>
                    <a:pt x="108" y="302"/>
                  </a:lnTo>
                  <a:lnTo>
                    <a:pt x="95" y="298"/>
                  </a:lnTo>
                  <a:lnTo>
                    <a:pt x="82" y="291"/>
                  </a:lnTo>
                  <a:lnTo>
                    <a:pt x="68" y="285"/>
                  </a:lnTo>
                  <a:lnTo>
                    <a:pt x="56" y="278"/>
                  </a:lnTo>
                  <a:lnTo>
                    <a:pt x="45" y="271"/>
                  </a:lnTo>
                  <a:lnTo>
                    <a:pt x="37" y="260"/>
                  </a:lnTo>
                  <a:lnTo>
                    <a:pt x="32" y="250"/>
                  </a:lnTo>
                  <a:lnTo>
                    <a:pt x="27" y="237"/>
                  </a:lnTo>
                  <a:lnTo>
                    <a:pt x="27" y="222"/>
                  </a:lnTo>
                  <a:lnTo>
                    <a:pt x="30" y="203"/>
                  </a:lnTo>
                  <a:lnTo>
                    <a:pt x="34" y="183"/>
                  </a:lnTo>
                  <a:lnTo>
                    <a:pt x="38" y="169"/>
                  </a:lnTo>
                  <a:lnTo>
                    <a:pt x="45" y="153"/>
                  </a:lnTo>
                  <a:lnTo>
                    <a:pt x="54" y="140"/>
                  </a:lnTo>
                  <a:lnTo>
                    <a:pt x="61" y="127"/>
                  </a:lnTo>
                  <a:lnTo>
                    <a:pt x="71" y="115"/>
                  </a:lnTo>
                  <a:lnTo>
                    <a:pt x="80" y="103"/>
                  </a:lnTo>
                  <a:lnTo>
                    <a:pt x="90" y="93"/>
                  </a:lnTo>
                  <a:lnTo>
                    <a:pt x="102" y="82"/>
                  </a:lnTo>
                  <a:lnTo>
                    <a:pt x="116" y="70"/>
                  </a:lnTo>
                  <a:lnTo>
                    <a:pt x="129" y="59"/>
                  </a:lnTo>
                  <a:lnTo>
                    <a:pt x="145" y="49"/>
                  </a:lnTo>
                  <a:lnTo>
                    <a:pt x="162" y="38"/>
                  </a:lnTo>
                  <a:lnTo>
                    <a:pt x="180" y="28"/>
                  </a:lnTo>
                  <a:lnTo>
                    <a:pt x="197" y="20"/>
                  </a:lnTo>
                  <a:lnTo>
                    <a:pt x="212" y="12"/>
                  </a:lnTo>
                  <a:lnTo>
                    <a:pt x="227" y="6"/>
                  </a:lnTo>
                  <a:lnTo>
                    <a:pt x="240" y="1"/>
                  </a:lnTo>
                  <a:lnTo>
                    <a:pt x="228" y="0"/>
                  </a:lnTo>
                  <a:lnTo>
                    <a:pt x="213" y="1"/>
                  </a:lnTo>
                  <a:lnTo>
                    <a:pt x="198" y="5"/>
                  </a:lnTo>
                  <a:lnTo>
                    <a:pt x="180" y="10"/>
                  </a:lnTo>
                  <a:lnTo>
                    <a:pt x="162" y="18"/>
                  </a:lnTo>
                  <a:lnTo>
                    <a:pt x="144" y="26"/>
                  </a:lnTo>
                  <a:lnTo>
                    <a:pt x="127" y="36"/>
                  </a:lnTo>
                  <a:lnTo>
                    <a:pt x="113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7" name="Freeform 349"/>
            <p:cNvSpPr>
              <a:spLocks/>
            </p:cNvSpPr>
            <p:nvPr/>
          </p:nvSpPr>
          <p:spPr bwMode="auto">
            <a:xfrm>
              <a:off x="4539" y="3348"/>
              <a:ext cx="32" cy="34"/>
            </a:xfrm>
            <a:custGeom>
              <a:avLst/>
              <a:gdLst/>
              <a:ahLst/>
              <a:cxnLst>
                <a:cxn ang="0">
                  <a:pos x="210" y="72"/>
                </a:cxn>
                <a:cxn ang="0">
                  <a:pos x="222" y="85"/>
                </a:cxn>
                <a:cxn ang="0">
                  <a:pos x="228" y="100"/>
                </a:cxn>
                <a:cxn ang="0">
                  <a:pos x="232" y="116"/>
                </a:cxn>
                <a:cxn ang="0">
                  <a:pos x="232" y="133"/>
                </a:cxn>
                <a:cxn ang="0">
                  <a:pos x="230" y="147"/>
                </a:cxn>
                <a:cxn ang="0">
                  <a:pos x="226" y="159"/>
                </a:cxn>
                <a:cxn ang="0">
                  <a:pos x="218" y="171"/>
                </a:cxn>
                <a:cxn ang="0">
                  <a:pos x="211" y="180"/>
                </a:cxn>
                <a:cxn ang="0">
                  <a:pos x="202" y="191"/>
                </a:cxn>
                <a:cxn ang="0">
                  <a:pos x="192" y="200"/>
                </a:cxn>
                <a:cxn ang="0">
                  <a:pos x="183" y="209"/>
                </a:cxn>
                <a:cxn ang="0">
                  <a:pos x="173" y="219"/>
                </a:cxn>
                <a:cxn ang="0">
                  <a:pos x="171" y="222"/>
                </a:cxn>
                <a:cxn ang="0">
                  <a:pos x="170" y="225"/>
                </a:cxn>
                <a:cxn ang="0">
                  <a:pos x="171" y="229"/>
                </a:cxn>
                <a:cxn ang="0">
                  <a:pos x="173" y="232"/>
                </a:cxn>
                <a:cxn ang="0">
                  <a:pos x="176" y="234"/>
                </a:cxn>
                <a:cxn ang="0">
                  <a:pos x="180" y="235"/>
                </a:cxn>
                <a:cxn ang="0">
                  <a:pos x="184" y="234"/>
                </a:cxn>
                <a:cxn ang="0">
                  <a:pos x="187" y="232"/>
                </a:cxn>
                <a:cxn ang="0">
                  <a:pos x="208" y="218"/>
                </a:cxn>
                <a:cxn ang="0">
                  <a:pos x="225" y="200"/>
                </a:cxn>
                <a:cxn ang="0">
                  <a:pos x="239" y="178"/>
                </a:cxn>
                <a:cxn ang="0">
                  <a:pos x="249" y="156"/>
                </a:cxn>
                <a:cxn ang="0">
                  <a:pos x="252" y="131"/>
                </a:cxn>
                <a:cxn ang="0">
                  <a:pos x="250" y="108"/>
                </a:cxn>
                <a:cxn ang="0">
                  <a:pos x="242" y="85"/>
                </a:cxn>
                <a:cxn ang="0">
                  <a:pos x="225" y="65"/>
                </a:cxn>
                <a:cxn ang="0">
                  <a:pos x="212" y="54"/>
                </a:cxn>
                <a:cxn ang="0">
                  <a:pos x="197" y="45"/>
                </a:cxn>
                <a:cxn ang="0">
                  <a:pos x="181" y="36"/>
                </a:cxn>
                <a:cxn ang="0">
                  <a:pos x="164" y="29"/>
                </a:cxn>
                <a:cxn ang="0">
                  <a:pos x="146" y="22"/>
                </a:cxn>
                <a:cxn ang="0">
                  <a:pos x="127" y="17"/>
                </a:cxn>
                <a:cxn ang="0">
                  <a:pos x="109" y="12"/>
                </a:cxn>
                <a:cxn ang="0">
                  <a:pos x="90" y="7"/>
                </a:cxn>
                <a:cxn ang="0">
                  <a:pos x="73" y="4"/>
                </a:cxn>
                <a:cxn ang="0">
                  <a:pos x="57" y="2"/>
                </a:cxn>
                <a:cxn ang="0">
                  <a:pos x="42" y="0"/>
                </a:cxn>
                <a:cxn ang="0">
                  <a:pos x="28" y="0"/>
                </a:cxn>
                <a:cxn ang="0">
                  <a:pos x="17" y="0"/>
                </a:cxn>
                <a:cxn ang="0">
                  <a:pos x="8" y="1"/>
                </a:cxn>
                <a:cxn ang="0">
                  <a:pos x="3" y="3"/>
                </a:cxn>
                <a:cxn ang="0">
                  <a:pos x="0" y="5"/>
                </a:cxn>
                <a:cxn ang="0">
                  <a:pos x="10" y="7"/>
                </a:cxn>
                <a:cxn ang="0">
                  <a:pos x="22" y="8"/>
                </a:cxn>
                <a:cxn ang="0">
                  <a:pos x="33" y="11"/>
                </a:cxn>
                <a:cxn ang="0">
                  <a:pos x="46" y="13"/>
                </a:cxn>
                <a:cxn ang="0">
                  <a:pos x="60" y="15"/>
                </a:cxn>
                <a:cxn ang="0">
                  <a:pos x="73" y="17"/>
                </a:cxn>
                <a:cxn ang="0">
                  <a:pos x="87" y="20"/>
                </a:cxn>
                <a:cxn ang="0">
                  <a:pos x="102" y="23"/>
                </a:cxn>
                <a:cxn ang="0">
                  <a:pos x="115" y="28"/>
                </a:cxn>
                <a:cxn ang="0">
                  <a:pos x="130" y="32"/>
                </a:cxn>
                <a:cxn ang="0">
                  <a:pos x="145" y="37"/>
                </a:cxn>
                <a:cxn ang="0">
                  <a:pos x="159" y="43"/>
                </a:cxn>
                <a:cxn ang="0">
                  <a:pos x="172" y="49"/>
                </a:cxn>
                <a:cxn ang="0">
                  <a:pos x="186" y="55"/>
                </a:cxn>
                <a:cxn ang="0">
                  <a:pos x="198" y="64"/>
                </a:cxn>
                <a:cxn ang="0">
                  <a:pos x="210" y="72"/>
                </a:cxn>
              </a:cxnLst>
              <a:rect l="0" t="0" r="r" b="b"/>
              <a:pathLst>
                <a:path w="252" h="235">
                  <a:moveTo>
                    <a:pt x="210" y="72"/>
                  </a:moveTo>
                  <a:lnTo>
                    <a:pt x="222" y="85"/>
                  </a:lnTo>
                  <a:lnTo>
                    <a:pt x="228" y="100"/>
                  </a:lnTo>
                  <a:lnTo>
                    <a:pt x="232" y="116"/>
                  </a:lnTo>
                  <a:lnTo>
                    <a:pt x="232" y="133"/>
                  </a:lnTo>
                  <a:lnTo>
                    <a:pt x="230" y="147"/>
                  </a:lnTo>
                  <a:lnTo>
                    <a:pt x="226" y="159"/>
                  </a:lnTo>
                  <a:lnTo>
                    <a:pt x="218" y="171"/>
                  </a:lnTo>
                  <a:lnTo>
                    <a:pt x="211" y="180"/>
                  </a:lnTo>
                  <a:lnTo>
                    <a:pt x="202" y="191"/>
                  </a:lnTo>
                  <a:lnTo>
                    <a:pt x="192" y="200"/>
                  </a:lnTo>
                  <a:lnTo>
                    <a:pt x="183" y="209"/>
                  </a:lnTo>
                  <a:lnTo>
                    <a:pt x="173" y="219"/>
                  </a:lnTo>
                  <a:lnTo>
                    <a:pt x="171" y="222"/>
                  </a:lnTo>
                  <a:lnTo>
                    <a:pt x="170" y="225"/>
                  </a:lnTo>
                  <a:lnTo>
                    <a:pt x="171" y="229"/>
                  </a:lnTo>
                  <a:lnTo>
                    <a:pt x="173" y="232"/>
                  </a:lnTo>
                  <a:lnTo>
                    <a:pt x="176" y="234"/>
                  </a:lnTo>
                  <a:lnTo>
                    <a:pt x="180" y="235"/>
                  </a:lnTo>
                  <a:lnTo>
                    <a:pt x="184" y="234"/>
                  </a:lnTo>
                  <a:lnTo>
                    <a:pt x="187" y="232"/>
                  </a:lnTo>
                  <a:lnTo>
                    <a:pt x="208" y="218"/>
                  </a:lnTo>
                  <a:lnTo>
                    <a:pt x="225" y="200"/>
                  </a:lnTo>
                  <a:lnTo>
                    <a:pt x="239" y="178"/>
                  </a:lnTo>
                  <a:lnTo>
                    <a:pt x="249" y="156"/>
                  </a:lnTo>
                  <a:lnTo>
                    <a:pt x="252" y="131"/>
                  </a:lnTo>
                  <a:lnTo>
                    <a:pt x="250" y="108"/>
                  </a:lnTo>
                  <a:lnTo>
                    <a:pt x="242" y="85"/>
                  </a:lnTo>
                  <a:lnTo>
                    <a:pt x="225" y="65"/>
                  </a:lnTo>
                  <a:lnTo>
                    <a:pt x="212" y="54"/>
                  </a:lnTo>
                  <a:lnTo>
                    <a:pt x="197" y="45"/>
                  </a:lnTo>
                  <a:lnTo>
                    <a:pt x="181" y="36"/>
                  </a:lnTo>
                  <a:lnTo>
                    <a:pt x="164" y="29"/>
                  </a:lnTo>
                  <a:lnTo>
                    <a:pt x="146" y="22"/>
                  </a:lnTo>
                  <a:lnTo>
                    <a:pt x="127" y="17"/>
                  </a:lnTo>
                  <a:lnTo>
                    <a:pt x="109" y="12"/>
                  </a:lnTo>
                  <a:lnTo>
                    <a:pt x="90" y="7"/>
                  </a:lnTo>
                  <a:lnTo>
                    <a:pt x="73" y="4"/>
                  </a:lnTo>
                  <a:lnTo>
                    <a:pt x="57" y="2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5"/>
                  </a:lnTo>
                  <a:lnTo>
                    <a:pt x="10" y="7"/>
                  </a:lnTo>
                  <a:lnTo>
                    <a:pt x="22" y="8"/>
                  </a:lnTo>
                  <a:lnTo>
                    <a:pt x="33" y="11"/>
                  </a:lnTo>
                  <a:lnTo>
                    <a:pt x="46" y="13"/>
                  </a:lnTo>
                  <a:lnTo>
                    <a:pt x="60" y="15"/>
                  </a:lnTo>
                  <a:lnTo>
                    <a:pt x="73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5" y="28"/>
                  </a:lnTo>
                  <a:lnTo>
                    <a:pt x="130" y="32"/>
                  </a:lnTo>
                  <a:lnTo>
                    <a:pt x="145" y="37"/>
                  </a:lnTo>
                  <a:lnTo>
                    <a:pt x="159" y="43"/>
                  </a:lnTo>
                  <a:lnTo>
                    <a:pt x="172" y="49"/>
                  </a:lnTo>
                  <a:lnTo>
                    <a:pt x="186" y="55"/>
                  </a:lnTo>
                  <a:lnTo>
                    <a:pt x="198" y="64"/>
                  </a:lnTo>
                  <a:lnTo>
                    <a:pt x="21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8" name="Freeform 350"/>
            <p:cNvSpPr>
              <a:spLocks/>
            </p:cNvSpPr>
            <p:nvPr/>
          </p:nvSpPr>
          <p:spPr bwMode="auto">
            <a:xfrm>
              <a:off x="4476" y="3366"/>
              <a:ext cx="13" cy="32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0" y="138"/>
                </a:cxn>
                <a:cxn ang="0">
                  <a:pos x="4" y="155"/>
                </a:cxn>
                <a:cxn ang="0">
                  <a:pos x="12" y="171"/>
                </a:cxn>
                <a:cxn ang="0">
                  <a:pos x="22" y="185"/>
                </a:cxn>
                <a:cxn ang="0">
                  <a:pos x="35" y="197"/>
                </a:cxn>
                <a:cxn ang="0">
                  <a:pos x="50" y="207"/>
                </a:cxn>
                <a:cxn ang="0">
                  <a:pos x="66" y="215"/>
                </a:cxn>
                <a:cxn ang="0">
                  <a:pos x="83" y="219"/>
                </a:cxn>
                <a:cxn ang="0">
                  <a:pos x="89" y="220"/>
                </a:cxn>
                <a:cxn ang="0">
                  <a:pos x="94" y="218"/>
                </a:cxn>
                <a:cxn ang="0">
                  <a:pos x="98" y="215"/>
                </a:cxn>
                <a:cxn ang="0">
                  <a:pos x="100" y="211"/>
                </a:cxn>
                <a:cxn ang="0">
                  <a:pos x="100" y="205"/>
                </a:cxn>
                <a:cxn ang="0">
                  <a:pos x="99" y="200"/>
                </a:cxn>
                <a:cxn ang="0">
                  <a:pos x="96" y="196"/>
                </a:cxn>
                <a:cxn ang="0">
                  <a:pos x="91" y="193"/>
                </a:cxn>
                <a:cxn ang="0">
                  <a:pos x="74" y="187"/>
                </a:cxn>
                <a:cxn ang="0">
                  <a:pos x="58" y="178"/>
                </a:cxn>
                <a:cxn ang="0">
                  <a:pos x="45" y="167"/>
                </a:cxn>
                <a:cxn ang="0">
                  <a:pos x="36" y="154"/>
                </a:cxn>
                <a:cxn ang="0">
                  <a:pos x="30" y="138"/>
                </a:cxn>
                <a:cxn ang="0">
                  <a:pos x="27" y="121"/>
                </a:cxn>
                <a:cxn ang="0">
                  <a:pos x="27" y="103"/>
                </a:cxn>
                <a:cxn ang="0">
                  <a:pos x="32" y="83"/>
                </a:cxn>
                <a:cxn ang="0">
                  <a:pos x="39" y="69"/>
                </a:cxn>
                <a:cxn ang="0">
                  <a:pos x="51" y="56"/>
                </a:cxn>
                <a:cxn ang="0">
                  <a:pos x="63" y="43"/>
                </a:cxn>
                <a:cxn ang="0">
                  <a:pos x="77" y="31"/>
                </a:cxn>
                <a:cxn ang="0">
                  <a:pos x="89" y="21"/>
                </a:cxn>
                <a:cxn ang="0">
                  <a:pos x="98" y="12"/>
                </a:cxn>
                <a:cxn ang="0">
                  <a:pos x="103" y="5"/>
                </a:cxn>
                <a:cxn ang="0">
                  <a:pos x="103" y="0"/>
                </a:cxn>
                <a:cxn ang="0">
                  <a:pos x="92" y="4"/>
                </a:cxn>
                <a:cxn ang="0">
                  <a:pos x="77" y="12"/>
                </a:cxn>
                <a:cxn ang="0">
                  <a:pos x="61" y="25"/>
                </a:cxn>
                <a:cxn ang="0">
                  <a:pos x="44" y="40"/>
                </a:cxn>
                <a:cxn ang="0">
                  <a:pos x="29" y="57"/>
                </a:cxn>
                <a:cxn ang="0">
                  <a:pos x="16" y="77"/>
                </a:cxn>
                <a:cxn ang="0">
                  <a:pos x="6" y="98"/>
                </a:cxn>
                <a:cxn ang="0">
                  <a:pos x="0" y="120"/>
                </a:cxn>
              </a:cxnLst>
              <a:rect l="0" t="0" r="r" b="b"/>
              <a:pathLst>
                <a:path w="103" h="220">
                  <a:moveTo>
                    <a:pt x="0" y="120"/>
                  </a:moveTo>
                  <a:lnTo>
                    <a:pt x="0" y="138"/>
                  </a:lnTo>
                  <a:lnTo>
                    <a:pt x="4" y="155"/>
                  </a:lnTo>
                  <a:lnTo>
                    <a:pt x="12" y="171"/>
                  </a:lnTo>
                  <a:lnTo>
                    <a:pt x="22" y="185"/>
                  </a:lnTo>
                  <a:lnTo>
                    <a:pt x="35" y="197"/>
                  </a:lnTo>
                  <a:lnTo>
                    <a:pt x="50" y="207"/>
                  </a:lnTo>
                  <a:lnTo>
                    <a:pt x="66" y="215"/>
                  </a:lnTo>
                  <a:lnTo>
                    <a:pt x="83" y="219"/>
                  </a:lnTo>
                  <a:lnTo>
                    <a:pt x="89" y="220"/>
                  </a:lnTo>
                  <a:lnTo>
                    <a:pt x="94" y="218"/>
                  </a:lnTo>
                  <a:lnTo>
                    <a:pt x="98" y="215"/>
                  </a:lnTo>
                  <a:lnTo>
                    <a:pt x="100" y="211"/>
                  </a:lnTo>
                  <a:lnTo>
                    <a:pt x="100" y="205"/>
                  </a:lnTo>
                  <a:lnTo>
                    <a:pt x="99" y="200"/>
                  </a:lnTo>
                  <a:lnTo>
                    <a:pt x="96" y="196"/>
                  </a:lnTo>
                  <a:lnTo>
                    <a:pt x="91" y="193"/>
                  </a:lnTo>
                  <a:lnTo>
                    <a:pt x="74" y="187"/>
                  </a:lnTo>
                  <a:lnTo>
                    <a:pt x="58" y="178"/>
                  </a:lnTo>
                  <a:lnTo>
                    <a:pt x="45" y="167"/>
                  </a:lnTo>
                  <a:lnTo>
                    <a:pt x="36" y="154"/>
                  </a:lnTo>
                  <a:lnTo>
                    <a:pt x="30" y="138"/>
                  </a:lnTo>
                  <a:lnTo>
                    <a:pt x="27" y="121"/>
                  </a:lnTo>
                  <a:lnTo>
                    <a:pt x="27" y="103"/>
                  </a:lnTo>
                  <a:lnTo>
                    <a:pt x="32" y="83"/>
                  </a:lnTo>
                  <a:lnTo>
                    <a:pt x="39" y="69"/>
                  </a:lnTo>
                  <a:lnTo>
                    <a:pt x="51" y="56"/>
                  </a:lnTo>
                  <a:lnTo>
                    <a:pt x="63" y="43"/>
                  </a:lnTo>
                  <a:lnTo>
                    <a:pt x="77" y="31"/>
                  </a:lnTo>
                  <a:lnTo>
                    <a:pt x="89" y="21"/>
                  </a:lnTo>
                  <a:lnTo>
                    <a:pt x="98" y="12"/>
                  </a:lnTo>
                  <a:lnTo>
                    <a:pt x="103" y="5"/>
                  </a:lnTo>
                  <a:lnTo>
                    <a:pt x="103" y="0"/>
                  </a:lnTo>
                  <a:lnTo>
                    <a:pt x="92" y="4"/>
                  </a:lnTo>
                  <a:lnTo>
                    <a:pt x="77" y="12"/>
                  </a:lnTo>
                  <a:lnTo>
                    <a:pt x="61" y="25"/>
                  </a:lnTo>
                  <a:lnTo>
                    <a:pt x="44" y="40"/>
                  </a:lnTo>
                  <a:lnTo>
                    <a:pt x="29" y="57"/>
                  </a:lnTo>
                  <a:lnTo>
                    <a:pt x="16" y="77"/>
                  </a:lnTo>
                  <a:lnTo>
                    <a:pt x="6" y="98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199" name="Freeform 351"/>
            <p:cNvSpPr>
              <a:spLocks/>
            </p:cNvSpPr>
            <p:nvPr/>
          </p:nvSpPr>
          <p:spPr bwMode="auto">
            <a:xfrm>
              <a:off x="4565" y="3346"/>
              <a:ext cx="28" cy="41"/>
            </a:xfrm>
            <a:custGeom>
              <a:avLst/>
              <a:gdLst/>
              <a:ahLst/>
              <a:cxnLst>
                <a:cxn ang="0">
                  <a:pos x="186" y="115"/>
                </a:cxn>
                <a:cxn ang="0">
                  <a:pos x="196" y="133"/>
                </a:cxn>
                <a:cxn ang="0">
                  <a:pos x="202" y="153"/>
                </a:cxn>
                <a:cxn ang="0">
                  <a:pos x="199" y="174"/>
                </a:cxn>
                <a:cxn ang="0">
                  <a:pos x="186" y="194"/>
                </a:cxn>
                <a:cxn ang="0">
                  <a:pos x="168" y="213"/>
                </a:cxn>
                <a:cxn ang="0">
                  <a:pos x="148" y="229"/>
                </a:cxn>
                <a:cxn ang="0">
                  <a:pos x="127" y="246"/>
                </a:cxn>
                <a:cxn ang="0">
                  <a:pos x="115" y="258"/>
                </a:cxn>
                <a:cxn ang="0">
                  <a:pos x="110" y="267"/>
                </a:cxn>
                <a:cxn ang="0">
                  <a:pos x="107" y="276"/>
                </a:cxn>
                <a:cxn ang="0">
                  <a:pos x="109" y="284"/>
                </a:cxn>
                <a:cxn ang="0">
                  <a:pos x="117" y="288"/>
                </a:cxn>
                <a:cxn ang="0">
                  <a:pos x="124" y="287"/>
                </a:cxn>
                <a:cxn ang="0">
                  <a:pos x="138" y="271"/>
                </a:cxn>
                <a:cxn ang="0">
                  <a:pos x="161" y="250"/>
                </a:cxn>
                <a:cxn ang="0">
                  <a:pos x="185" y="229"/>
                </a:cxn>
                <a:cxn ang="0">
                  <a:pos x="206" y="204"/>
                </a:cxn>
                <a:cxn ang="0">
                  <a:pos x="219" y="173"/>
                </a:cxn>
                <a:cxn ang="0">
                  <a:pos x="218" y="141"/>
                </a:cxn>
                <a:cxn ang="0">
                  <a:pos x="204" y="111"/>
                </a:cxn>
                <a:cxn ang="0">
                  <a:pos x="182" y="86"/>
                </a:cxn>
                <a:cxn ang="0">
                  <a:pos x="158" y="70"/>
                </a:cxn>
                <a:cxn ang="0">
                  <a:pos x="134" y="56"/>
                </a:cxn>
                <a:cxn ang="0">
                  <a:pos x="109" y="43"/>
                </a:cxn>
                <a:cxn ang="0">
                  <a:pos x="83" y="29"/>
                </a:cxn>
                <a:cxn ang="0">
                  <a:pos x="59" y="17"/>
                </a:cxn>
                <a:cxn ang="0">
                  <a:pos x="36" y="7"/>
                </a:cxn>
                <a:cxn ang="0">
                  <a:pos x="18" y="1"/>
                </a:cxn>
                <a:cxn ang="0">
                  <a:pos x="4" y="0"/>
                </a:cxn>
                <a:cxn ang="0">
                  <a:pos x="9" y="7"/>
                </a:cxn>
                <a:cxn ang="0">
                  <a:pos x="31" y="18"/>
                </a:cxn>
                <a:cxn ang="0">
                  <a:pos x="54" y="29"/>
                </a:cxn>
                <a:cxn ang="0">
                  <a:pos x="77" y="40"/>
                </a:cxn>
                <a:cxn ang="0">
                  <a:pos x="101" y="53"/>
                </a:cxn>
                <a:cxn ang="0">
                  <a:pos x="124" y="66"/>
                </a:cxn>
                <a:cxn ang="0">
                  <a:pos x="147" y="82"/>
                </a:cxn>
                <a:cxn ang="0">
                  <a:pos x="168" y="98"/>
                </a:cxn>
              </a:cxnLst>
              <a:rect l="0" t="0" r="r" b="b"/>
              <a:pathLst>
                <a:path w="220" h="288">
                  <a:moveTo>
                    <a:pt x="179" y="108"/>
                  </a:moveTo>
                  <a:lnTo>
                    <a:pt x="186" y="115"/>
                  </a:lnTo>
                  <a:lnTo>
                    <a:pt x="191" y="124"/>
                  </a:lnTo>
                  <a:lnTo>
                    <a:pt x="196" y="133"/>
                  </a:lnTo>
                  <a:lnTo>
                    <a:pt x="200" y="143"/>
                  </a:lnTo>
                  <a:lnTo>
                    <a:pt x="202" y="153"/>
                  </a:lnTo>
                  <a:lnTo>
                    <a:pt x="201" y="163"/>
                  </a:lnTo>
                  <a:lnTo>
                    <a:pt x="199" y="174"/>
                  </a:lnTo>
                  <a:lnTo>
                    <a:pt x="193" y="184"/>
                  </a:lnTo>
                  <a:lnTo>
                    <a:pt x="186" y="194"/>
                  </a:lnTo>
                  <a:lnTo>
                    <a:pt x="178" y="204"/>
                  </a:lnTo>
                  <a:lnTo>
                    <a:pt x="168" y="213"/>
                  </a:lnTo>
                  <a:lnTo>
                    <a:pt x="159" y="221"/>
                  </a:lnTo>
                  <a:lnTo>
                    <a:pt x="148" y="229"/>
                  </a:lnTo>
                  <a:lnTo>
                    <a:pt x="138" y="237"/>
                  </a:lnTo>
                  <a:lnTo>
                    <a:pt x="127" y="246"/>
                  </a:lnTo>
                  <a:lnTo>
                    <a:pt x="118" y="255"/>
                  </a:lnTo>
                  <a:lnTo>
                    <a:pt x="115" y="258"/>
                  </a:lnTo>
                  <a:lnTo>
                    <a:pt x="112" y="263"/>
                  </a:lnTo>
                  <a:lnTo>
                    <a:pt x="110" y="267"/>
                  </a:lnTo>
                  <a:lnTo>
                    <a:pt x="108" y="271"/>
                  </a:lnTo>
                  <a:lnTo>
                    <a:pt x="107" y="276"/>
                  </a:lnTo>
                  <a:lnTo>
                    <a:pt x="107" y="280"/>
                  </a:lnTo>
                  <a:lnTo>
                    <a:pt x="109" y="284"/>
                  </a:lnTo>
                  <a:lnTo>
                    <a:pt x="112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4" y="287"/>
                  </a:lnTo>
                  <a:lnTo>
                    <a:pt x="127" y="284"/>
                  </a:lnTo>
                  <a:lnTo>
                    <a:pt x="138" y="271"/>
                  </a:lnTo>
                  <a:lnTo>
                    <a:pt x="149" y="261"/>
                  </a:lnTo>
                  <a:lnTo>
                    <a:pt x="161" y="250"/>
                  </a:lnTo>
                  <a:lnTo>
                    <a:pt x="173" y="239"/>
                  </a:lnTo>
                  <a:lnTo>
                    <a:pt x="185" y="229"/>
                  </a:lnTo>
                  <a:lnTo>
                    <a:pt x="196" y="217"/>
                  </a:lnTo>
                  <a:lnTo>
                    <a:pt x="206" y="204"/>
                  </a:lnTo>
                  <a:lnTo>
                    <a:pt x="213" y="190"/>
                  </a:lnTo>
                  <a:lnTo>
                    <a:pt x="219" y="173"/>
                  </a:lnTo>
                  <a:lnTo>
                    <a:pt x="220" y="157"/>
                  </a:lnTo>
                  <a:lnTo>
                    <a:pt x="218" y="141"/>
                  </a:lnTo>
                  <a:lnTo>
                    <a:pt x="212" y="125"/>
                  </a:lnTo>
                  <a:lnTo>
                    <a:pt x="204" y="111"/>
                  </a:lnTo>
                  <a:lnTo>
                    <a:pt x="194" y="97"/>
                  </a:lnTo>
                  <a:lnTo>
                    <a:pt x="182" y="86"/>
                  </a:lnTo>
                  <a:lnTo>
                    <a:pt x="168" y="77"/>
                  </a:lnTo>
                  <a:lnTo>
                    <a:pt x="158" y="70"/>
                  </a:lnTo>
                  <a:lnTo>
                    <a:pt x="146" y="64"/>
                  </a:lnTo>
                  <a:lnTo>
                    <a:pt x="134" y="56"/>
                  </a:lnTo>
                  <a:lnTo>
                    <a:pt x="122" y="50"/>
                  </a:lnTo>
                  <a:lnTo>
                    <a:pt x="109" y="43"/>
                  </a:lnTo>
                  <a:lnTo>
                    <a:pt x="96" y="36"/>
                  </a:lnTo>
                  <a:lnTo>
                    <a:pt x="83" y="29"/>
                  </a:lnTo>
                  <a:lnTo>
                    <a:pt x="70" y="22"/>
                  </a:lnTo>
                  <a:lnTo>
                    <a:pt x="59" y="17"/>
                  </a:lnTo>
                  <a:lnTo>
                    <a:pt x="47" y="12"/>
                  </a:lnTo>
                  <a:lnTo>
                    <a:pt x="36" y="7"/>
                  </a:lnTo>
                  <a:lnTo>
                    <a:pt x="26" y="4"/>
                  </a:lnTo>
                  <a:lnTo>
                    <a:pt x="18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9" y="7"/>
                  </a:lnTo>
                  <a:lnTo>
                    <a:pt x="20" y="13"/>
                  </a:lnTo>
                  <a:lnTo>
                    <a:pt x="31" y="18"/>
                  </a:lnTo>
                  <a:lnTo>
                    <a:pt x="42" y="23"/>
                  </a:lnTo>
                  <a:lnTo>
                    <a:pt x="54" y="29"/>
                  </a:lnTo>
                  <a:lnTo>
                    <a:pt x="65" y="34"/>
                  </a:lnTo>
                  <a:lnTo>
                    <a:pt x="77" y="40"/>
                  </a:lnTo>
                  <a:lnTo>
                    <a:pt x="88" y="47"/>
                  </a:lnTo>
                  <a:lnTo>
                    <a:pt x="101" y="53"/>
                  </a:lnTo>
                  <a:lnTo>
                    <a:pt x="112" y="60"/>
                  </a:lnTo>
                  <a:lnTo>
                    <a:pt x="124" y="66"/>
                  </a:lnTo>
                  <a:lnTo>
                    <a:pt x="136" y="74"/>
                  </a:lnTo>
                  <a:lnTo>
                    <a:pt x="147" y="82"/>
                  </a:lnTo>
                  <a:lnTo>
                    <a:pt x="158" y="90"/>
                  </a:lnTo>
                  <a:lnTo>
                    <a:pt x="168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0" name="Freeform 352"/>
            <p:cNvSpPr>
              <a:spLocks/>
            </p:cNvSpPr>
            <p:nvPr/>
          </p:nvSpPr>
          <p:spPr bwMode="auto">
            <a:xfrm>
              <a:off x="4538" y="3409"/>
              <a:ext cx="107" cy="71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070" y="194"/>
                </a:cxn>
                <a:cxn ang="0">
                  <a:pos x="919" y="844"/>
                </a:cxn>
                <a:cxn ang="0">
                  <a:pos x="0" y="624"/>
                </a:cxn>
                <a:cxn ang="0">
                  <a:pos x="141" y="0"/>
                </a:cxn>
              </a:cxnLst>
              <a:rect l="0" t="0" r="r" b="b"/>
              <a:pathLst>
                <a:path w="1070" h="844">
                  <a:moveTo>
                    <a:pt x="141" y="0"/>
                  </a:moveTo>
                  <a:lnTo>
                    <a:pt x="1070" y="194"/>
                  </a:lnTo>
                  <a:lnTo>
                    <a:pt x="919" y="844"/>
                  </a:lnTo>
                  <a:lnTo>
                    <a:pt x="0" y="62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1" name="Freeform 353"/>
            <p:cNvSpPr>
              <a:spLocks/>
            </p:cNvSpPr>
            <p:nvPr/>
          </p:nvSpPr>
          <p:spPr bwMode="auto">
            <a:xfrm>
              <a:off x="4547" y="3411"/>
              <a:ext cx="82" cy="28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819" y="139"/>
                </a:cxn>
                <a:cxn ang="0">
                  <a:pos x="172" y="98"/>
                </a:cxn>
                <a:cxn ang="0">
                  <a:pos x="0" y="333"/>
                </a:cxn>
                <a:cxn ang="0">
                  <a:pos x="97" y="0"/>
                </a:cxn>
              </a:cxnLst>
              <a:rect l="0" t="0" r="r" b="b"/>
              <a:pathLst>
                <a:path w="819" h="333">
                  <a:moveTo>
                    <a:pt x="97" y="0"/>
                  </a:moveTo>
                  <a:lnTo>
                    <a:pt x="819" y="139"/>
                  </a:lnTo>
                  <a:lnTo>
                    <a:pt x="172" y="98"/>
                  </a:lnTo>
                  <a:lnTo>
                    <a:pt x="0" y="333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2" name="Freeform 354"/>
            <p:cNvSpPr>
              <a:spLocks/>
            </p:cNvSpPr>
            <p:nvPr/>
          </p:nvSpPr>
          <p:spPr bwMode="auto">
            <a:xfrm>
              <a:off x="4527" y="3494"/>
              <a:ext cx="108" cy="26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1083" y="261"/>
                </a:cxn>
                <a:cxn ang="0">
                  <a:pos x="1055" y="306"/>
                </a:cxn>
                <a:cxn ang="0">
                  <a:pos x="0" y="28"/>
                </a:cxn>
                <a:cxn ang="0">
                  <a:pos x="34" y="0"/>
                </a:cxn>
              </a:cxnLst>
              <a:rect l="0" t="0" r="r" b="b"/>
              <a:pathLst>
                <a:path w="1083" h="306">
                  <a:moveTo>
                    <a:pt x="34" y="0"/>
                  </a:moveTo>
                  <a:lnTo>
                    <a:pt x="1083" y="261"/>
                  </a:lnTo>
                  <a:lnTo>
                    <a:pt x="1055" y="306"/>
                  </a:lnTo>
                  <a:lnTo>
                    <a:pt x="0" y="2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3" name="Freeform 355"/>
            <p:cNvSpPr>
              <a:spLocks/>
            </p:cNvSpPr>
            <p:nvPr/>
          </p:nvSpPr>
          <p:spPr bwMode="auto">
            <a:xfrm>
              <a:off x="4517" y="3502"/>
              <a:ext cx="109" cy="26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1088" y="260"/>
                </a:cxn>
                <a:cxn ang="0">
                  <a:pos x="1055" y="311"/>
                </a:cxn>
                <a:cxn ang="0">
                  <a:pos x="0" y="34"/>
                </a:cxn>
                <a:cxn ang="0">
                  <a:pos x="39" y="0"/>
                </a:cxn>
              </a:cxnLst>
              <a:rect l="0" t="0" r="r" b="b"/>
              <a:pathLst>
                <a:path w="1088" h="311">
                  <a:moveTo>
                    <a:pt x="39" y="0"/>
                  </a:moveTo>
                  <a:lnTo>
                    <a:pt x="1088" y="260"/>
                  </a:lnTo>
                  <a:lnTo>
                    <a:pt x="1055" y="311"/>
                  </a:lnTo>
                  <a:lnTo>
                    <a:pt x="0" y="3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4" name="Freeform 356"/>
            <p:cNvSpPr>
              <a:spLocks/>
            </p:cNvSpPr>
            <p:nvPr/>
          </p:nvSpPr>
          <p:spPr bwMode="auto">
            <a:xfrm>
              <a:off x="4534" y="3526"/>
              <a:ext cx="16" cy="6"/>
            </a:xfrm>
            <a:custGeom>
              <a:avLst/>
              <a:gdLst/>
              <a:ahLst/>
              <a:cxnLst>
                <a:cxn ang="0">
                  <a:pos x="16" y="1"/>
                </a:cxn>
                <a:cxn ang="0">
                  <a:pos x="21" y="1"/>
                </a:cxn>
                <a:cxn ang="0">
                  <a:pos x="35" y="0"/>
                </a:cxn>
                <a:cxn ang="0">
                  <a:pos x="54" y="0"/>
                </a:cxn>
                <a:cxn ang="0">
                  <a:pos x="78" y="2"/>
                </a:cxn>
                <a:cxn ang="0">
                  <a:pos x="104" y="7"/>
                </a:cxn>
                <a:cxn ang="0">
                  <a:pos x="128" y="17"/>
                </a:cxn>
                <a:cxn ang="0">
                  <a:pos x="149" y="31"/>
                </a:cxn>
                <a:cxn ang="0">
                  <a:pos x="164" y="51"/>
                </a:cxn>
                <a:cxn ang="0">
                  <a:pos x="164" y="52"/>
                </a:cxn>
                <a:cxn ang="0">
                  <a:pos x="164" y="57"/>
                </a:cxn>
                <a:cxn ang="0">
                  <a:pos x="163" y="62"/>
                </a:cxn>
                <a:cxn ang="0">
                  <a:pos x="161" y="67"/>
                </a:cxn>
                <a:cxn ang="0">
                  <a:pos x="156" y="71"/>
                </a:cxn>
                <a:cxn ang="0">
                  <a:pos x="149" y="72"/>
                </a:cxn>
                <a:cxn ang="0">
                  <a:pos x="138" y="71"/>
                </a:cxn>
                <a:cxn ang="0">
                  <a:pos x="124" y="65"/>
                </a:cxn>
                <a:cxn ang="0">
                  <a:pos x="124" y="63"/>
                </a:cxn>
                <a:cxn ang="0">
                  <a:pos x="123" y="59"/>
                </a:cxn>
                <a:cxn ang="0">
                  <a:pos x="120" y="52"/>
                </a:cxn>
                <a:cxn ang="0">
                  <a:pos x="113" y="45"/>
                </a:cxn>
                <a:cxn ang="0">
                  <a:pos x="100" y="38"/>
                </a:cxn>
                <a:cxn ang="0">
                  <a:pos x="81" y="32"/>
                </a:cxn>
                <a:cxn ang="0">
                  <a:pos x="55" y="29"/>
                </a:cxn>
                <a:cxn ang="0">
                  <a:pos x="20" y="29"/>
                </a:cxn>
                <a:cxn ang="0">
                  <a:pos x="18" y="29"/>
                </a:cxn>
                <a:cxn ang="0">
                  <a:pos x="14" y="27"/>
                </a:cxn>
                <a:cxn ang="0">
                  <a:pos x="9" y="25"/>
                </a:cxn>
                <a:cxn ang="0">
                  <a:pos x="4" y="22"/>
                </a:cxn>
                <a:cxn ang="0">
                  <a:pos x="0" y="18"/>
                </a:cxn>
                <a:cxn ang="0">
                  <a:pos x="0" y="14"/>
                </a:cxn>
                <a:cxn ang="0">
                  <a:pos x="5" y="7"/>
                </a:cxn>
                <a:cxn ang="0">
                  <a:pos x="16" y="1"/>
                </a:cxn>
              </a:cxnLst>
              <a:rect l="0" t="0" r="r" b="b"/>
              <a:pathLst>
                <a:path w="164" h="72">
                  <a:moveTo>
                    <a:pt x="16" y="1"/>
                  </a:moveTo>
                  <a:lnTo>
                    <a:pt x="21" y="1"/>
                  </a:lnTo>
                  <a:lnTo>
                    <a:pt x="35" y="0"/>
                  </a:lnTo>
                  <a:lnTo>
                    <a:pt x="54" y="0"/>
                  </a:lnTo>
                  <a:lnTo>
                    <a:pt x="78" y="2"/>
                  </a:lnTo>
                  <a:lnTo>
                    <a:pt x="104" y="7"/>
                  </a:lnTo>
                  <a:lnTo>
                    <a:pt x="128" y="17"/>
                  </a:lnTo>
                  <a:lnTo>
                    <a:pt x="149" y="31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7"/>
                  </a:lnTo>
                  <a:lnTo>
                    <a:pt x="163" y="62"/>
                  </a:lnTo>
                  <a:lnTo>
                    <a:pt x="161" y="67"/>
                  </a:lnTo>
                  <a:lnTo>
                    <a:pt x="156" y="71"/>
                  </a:lnTo>
                  <a:lnTo>
                    <a:pt x="149" y="72"/>
                  </a:lnTo>
                  <a:lnTo>
                    <a:pt x="138" y="71"/>
                  </a:lnTo>
                  <a:lnTo>
                    <a:pt x="124" y="65"/>
                  </a:lnTo>
                  <a:lnTo>
                    <a:pt x="124" y="63"/>
                  </a:lnTo>
                  <a:lnTo>
                    <a:pt x="123" y="59"/>
                  </a:lnTo>
                  <a:lnTo>
                    <a:pt x="120" y="52"/>
                  </a:lnTo>
                  <a:lnTo>
                    <a:pt x="113" y="45"/>
                  </a:lnTo>
                  <a:lnTo>
                    <a:pt x="100" y="38"/>
                  </a:lnTo>
                  <a:lnTo>
                    <a:pt x="81" y="32"/>
                  </a:lnTo>
                  <a:lnTo>
                    <a:pt x="55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4" y="27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5" name="Freeform 357"/>
            <p:cNvSpPr>
              <a:spLocks/>
            </p:cNvSpPr>
            <p:nvPr/>
          </p:nvSpPr>
          <p:spPr bwMode="auto">
            <a:xfrm>
              <a:off x="4537" y="3483"/>
              <a:ext cx="15" cy="9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2" y="0"/>
                </a:cxn>
                <a:cxn ang="0">
                  <a:pos x="35" y="3"/>
                </a:cxn>
                <a:cxn ang="0">
                  <a:pos x="26" y="7"/>
                </a:cxn>
                <a:cxn ang="0">
                  <a:pos x="15" y="14"/>
                </a:cxn>
                <a:cxn ang="0">
                  <a:pos x="6" y="24"/>
                </a:cxn>
                <a:cxn ang="0">
                  <a:pos x="1" y="39"/>
                </a:cxn>
                <a:cxn ang="0">
                  <a:pos x="0" y="59"/>
                </a:cxn>
                <a:cxn ang="0">
                  <a:pos x="6" y="85"/>
                </a:cxn>
                <a:cxn ang="0">
                  <a:pos x="85" y="109"/>
                </a:cxn>
                <a:cxn ang="0">
                  <a:pos x="84" y="104"/>
                </a:cxn>
                <a:cxn ang="0">
                  <a:pos x="84" y="93"/>
                </a:cxn>
                <a:cxn ang="0">
                  <a:pos x="84" y="76"/>
                </a:cxn>
                <a:cxn ang="0">
                  <a:pos x="87" y="58"/>
                </a:cxn>
                <a:cxn ang="0">
                  <a:pos x="93" y="40"/>
                </a:cxn>
                <a:cxn ang="0">
                  <a:pos x="104" y="27"/>
                </a:cxn>
                <a:cxn ang="0">
                  <a:pos x="121" y="20"/>
                </a:cxn>
                <a:cxn ang="0">
                  <a:pos x="146" y="23"/>
                </a:cxn>
                <a:cxn ang="0">
                  <a:pos x="45" y="0"/>
                </a:cxn>
              </a:cxnLst>
              <a:rect l="0" t="0" r="r" b="b"/>
              <a:pathLst>
                <a:path w="146" h="109">
                  <a:moveTo>
                    <a:pt x="45" y="0"/>
                  </a:moveTo>
                  <a:lnTo>
                    <a:pt x="42" y="0"/>
                  </a:lnTo>
                  <a:lnTo>
                    <a:pt x="35" y="3"/>
                  </a:lnTo>
                  <a:lnTo>
                    <a:pt x="26" y="7"/>
                  </a:lnTo>
                  <a:lnTo>
                    <a:pt x="15" y="14"/>
                  </a:lnTo>
                  <a:lnTo>
                    <a:pt x="6" y="24"/>
                  </a:lnTo>
                  <a:lnTo>
                    <a:pt x="1" y="39"/>
                  </a:lnTo>
                  <a:lnTo>
                    <a:pt x="0" y="59"/>
                  </a:lnTo>
                  <a:lnTo>
                    <a:pt x="6" y="85"/>
                  </a:lnTo>
                  <a:lnTo>
                    <a:pt x="85" y="109"/>
                  </a:lnTo>
                  <a:lnTo>
                    <a:pt x="84" y="104"/>
                  </a:lnTo>
                  <a:lnTo>
                    <a:pt x="84" y="93"/>
                  </a:lnTo>
                  <a:lnTo>
                    <a:pt x="84" y="76"/>
                  </a:lnTo>
                  <a:lnTo>
                    <a:pt x="87" y="58"/>
                  </a:lnTo>
                  <a:lnTo>
                    <a:pt x="93" y="40"/>
                  </a:lnTo>
                  <a:lnTo>
                    <a:pt x="104" y="27"/>
                  </a:lnTo>
                  <a:lnTo>
                    <a:pt x="121" y="20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6" name="Freeform 358"/>
            <p:cNvSpPr>
              <a:spLocks/>
            </p:cNvSpPr>
            <p:nvPr/>
          </p:nvSpPr>
          <p:spPr bwMode="auto">
            <a:xfrm>
              <a:off x="4620" y="3499"/>
              <a:ext cx="15" cy="9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2" y="0"/>
                </a:cxn>
                <a:cxn ang="0">
                  <a:pos x="35" y="2"/>
                </a:cxn>
                <a:cxn ang="0">
                  <a:pos x="25" y="6"/>
                </a:cxn>
                <a:cxn ang="0">
                  <a:pos x="15" y="12"/>
                </a:cxn>
                <a:cxn ang="0">
                  <a:pos x="6" y="23"/>
                </a:cxn>
                <a:cxn ang="0">
                  <a:pos x="0" y="38"/>
                </a:cxn>
                <a:cxn ang="0">
                  <a:pos x="0" y="58"/>
                </a:cxn>
                <a:cxn ang="0">
                  <a:pos x="6" y="85"/>
                </a:cxn>
                <a:cxn ang="0">
                  <a:pos x="84" y="107"/>
                </a:cxn>
                <a:cxn ang="0">
                  <a:pos x="83" y="103"/>
                </a:cxn>
                <a:cxn ang="0">
                  <a:pos x="83" y="91"/>
                </a:cxn>
                <a:cxn ang="0">
                  <a:pos x="83" y="75"/>
                </a:cxn>
                <a:cxn ang="0">
                  <a:pos x="86" y="56"/>
                </a:cxn>
                <a:cxn ang="0">
                  <a:pos x="92" y="40"/>
                </a:cxn>
                <a:cxn ang="0">
                  <a:pos x="103" y="27"/>
                </a:cxn>
                <a:cxn ang="0">
                  <a:pos x="121" y="19"/>
                </a:cxn>
                <a:cxn ang="0">
                  <a:pos x="146" y="23"/>
                </a:cxn>
                <a:cxn ang="0">
                  <a:pos x="45" y="0"/>
                </a:cxn>
              </a:cxnLst>
              <a:rect l="0" t="0" r="r" b="b"/>
              <a:pathLst>
                <a:path w="146" h="107">
                  <a:moveTo>
                    <a:pt x="45" y="0"/>
                  </a:moveTo>
                  <a:lnTo>
                    <a:pt x="42" y="0"/>
                  </a:lnTo>
                  <a:lnTo>
                    <a:pt x="35" y="2"/>
                  </a:lnTo>
                  <a:lnTo>
                    <a:pt x="25" y="6"/>
                  </a:lnTo>
                  <a:lnTo>
                    <a:pt x="15" y="12"/>
                  </a:lnTo>
                  <a:lnTo>
                    <a:pt x="6" y="23"/>
                  </a:lnTo>
                  <a:lnTo>
                    <a:pt x="0" y="38"/>
                  </a:lnTo>
                  <a:lnTo>
                    <a:pt x="0" y="58"/>
                  </a:lnTo>
                  <a:lnTo>
                    <a:pt x="6" y="85"/>
                  </a:lnTo>
                  <a:lnTo>
                    <a:pt x="84" y="107"/>
                  </a:lnTo>
                  <a:lnTo>
                    <a:pt x="83" y="103"/>
                  </a:lnTo>
                  <a:lnTo>
                    <a:pt x="83" y="91"/>
                  </a:lnTo>
                  <a:lnTo>
                    <a:pt x="83" y="75"/>
                  </a:lnTo>
                  <a:lnTo>
                    <a:pt x="86" y="56"/>
                  </a:lnTo>
                  <a:lnTo>
                    <a:pt x="92" y="40"/>
                  </a:lnTo>
                  <a:lnTo>
                    <a:pt x="103" y="27"/>
                  </a:lnTo>
                  <a:lnTo>
                    <a:pt x="121" y="19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7" name="Freeform 359"/>
            <p:cNvSpPr>
              <a:spLocks/>
            </p:cNvSpPr>
            <p:nvPr/>
          </p:nvSpPr>
          <p:spPr bwMode="auto">
            <a:xfrm>
              <a:off x="4553" y="3485"/>
              <a:ext cx="63" cy="16"/>
            </a:xfrm>
            <a:custGeom>
              <a:avLst/>
              <a:gdLst/>
              <a:ahLst/>
              <a:cxnLst>
                <a:cxn ang="0">
                  <a:pos x="0" y="40"/>
                </a:cxn>
                <a:cxn ang="0">
                  <a:pos x="601" y="182"/>
                </a:cxn>
                <a:cxn ang="0">
                  <a:pos x="629" y="142"/>
                </a:cxn>
                <a:cxn ang="0">
                  <a:pos x="29" y="0"/>
                </a:cxn>
                <a:cxn ang="0">
                  <a:pos x="0" y="40"/>
                </a:cxn>
              </a:cxnLst>
              <a:rect l="0" t="0" r="r" b="b"/>
              <a:pathLst>
                <a:path w="629" h="182">
                  <a:moveTo>
                    <a:pt x="0" y="40"/>
                  </a:moveTo>
                  <a:lnTo>
                    <a:pt x="601" y="182"/>
                  </a:lnTo>
                  <a:lnTo>
                    <a:pt x="629" y="142"/>
                  </a:lnTo>
                  <a:lnTo>
                    <a:pt x="2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8" name="Freeform 360"/>
            <p:cNvSpPr>
              <a:spLocks/>
            </p:cNvSpPr>
            <p:nvPr/>
          </p:nvSpPr>
          <p:spPr bwMode="auto">
            <a:xfrm>
              <a:off x="4553" y="3492"/>
              <a:ext cx="60" cy="14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600" y="170"/>
                </a:cxn>
                <a:cxn ang="0">
                  <a:pos x="606" y="142"/>
                </a:cxn>
                <a:cxn ang="0">
                  <a:pos x="5" y="0"/>
                </a:cxn>
                <a:cxn ang="0">
                  <a:pos x="0" y="28"/>
                </a:cxn>
              </a:cxnLst>
              <a:rect l="0" t="0" r="r" b="b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09" name="Freeform 361"/>
            <p:cNvSpPr>
              <a:spLocks/>
            </p:cNvSpPr>
            <p:nvPr/>
          </p:nvSpPr>
          <p:spPr bwMode="auto">
            <a:xfrm>
              <a:off x="4553" y="3482"/>
              <a:ext cx="60" cy="14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600" y="170"/>
                </a:cxn>
                <a:cxn ang="0">
                  <a:pos x="606" y="142"/>
                </a:cxn>
                <a:cxn ang="0">
                  <a:pos x="5" y="0"/>
                </a:cxn>
                <a:cxn ang="0">
                  <a:pos x="0" y="28"/>
                </a:cxn>
              </a:cxnLst>
              <a:rect l="0" t="0" r="r" b="b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5210" name="Group 362"/>
          <p:cNvGrpSpPr>
            <a:grpSpLocks/>
          </p:cNvGrpSpPr>
          <p:nvPr/>
        </p:nvGrpSpPr>
        <p:grpSpPr bwMode="auto">
          <a:xfrm>
            <a:off x="6189663" y="5181600"/>
            <a:ext cx="338137" cy="282575"/>
            <a:chOff x="3899" y="3264"/>
            <a:chExt cx="213" cy="178"/>
          </a:xfrm>
        </p:grpSpPr>
        <p:sp>
          <p:nvSpPr>
            <p:cNvPr id="335211" name="Freeform 363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12" name="Freeform 364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13" name="Freeform 365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14" name="Freeform 366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15" name="Freeform 367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16" name="Freeform 368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17" name="Freeform 369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18" name="Freeform 370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19" name="Freeform 371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0" name="Freeform 372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1" name="Freeform 373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2" name="Freeform 374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3" name="Freeform 375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4" name="Freeform 376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5" name="Freeform 377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6" name="Freeform 378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7" name="Freeform 379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8" name="Freeform 380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29" name="Freeform 381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0" name="Freeform 382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1" name="Freeform 383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2" name="Freeform 384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3" name="Freeform 385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4" name="Freeform 386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5" name="Freeform 387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6" name="Freeform 388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7" name="Freeform 389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8" name="Freeform 390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39" name="Freeform 391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0" name="Rectangle 392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1" name="Freeform 393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2" name="Freeform 394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3" name="Freeform 395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4" name="Freeform 396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5" name="Freeform 397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6" name="Freeform 398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7" name="Freeform 399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8" name="Freeform 400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49" name="Freeform 401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5250" name="Group 402"/>
          <p:cNvGrpSpPr>
            <a:grpSpLocks/>
          </p:cNvGrpSpPr>
          <p:nvPr/>
        </p:nvGrpSpPr>
        <p:grpSpPr bwMode="auto">
          <a:xfrm>
            <a:off x="5843588" y="5184775"/>
            <a:ext cx="338137" cy="282575"/>
            <a:chOff x="3899" y="3264"/>
            <a:chExt cx="213" cy="178"/>
          </a:xfrm>
        </p:grpSpPr>
        <p:sp>
          <p:nvSpPr>
            <p:cNvPr id="335251" name="Freeform 403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52" name="Freeform 404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53" name="Freeform 405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54" name="Freeform 406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55" name="Freeform 407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56" name="Freeform 408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57" name="Freeform 409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58" name="Freeform 410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59" name="Freeform 411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0" name="Freeform 412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1" name="Freeform 413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2" name="Freeform 414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3" name="Freeform 415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4" name="Freeform 416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5" name="Freeform 417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6" name="Freeform 418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7" name="Freeform 419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8" name="Freeform 420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69" name="Freeform 421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0" name="Freeform 422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1" name="Freeform 423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2" name="Freeform 424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3" name="Freeform 425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4" name="Freeform 426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5" name="Freeform 427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6" name="Freeform 428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7" name="Freeform 429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8" name="Freeform 430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79" name="Freeform 431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0" name="Rectangle 432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1" name="Freeform 433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2" name="Freeform 434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3" name="Freeform 435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4" name="Freeform 436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5" name="Freeform 437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6" name="Freeform 438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7" name="Freeform 439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8" name="Freeform 440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89" name="Freeform 441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5290" name="Group 442"/>
          <p:cNvGrpSpPr>
            <a:grpSpLocks/>
          </p:cNvGrpSpPr>
          <p:nvPr/>
        </p:nvGrpSpPr>
        <p:grpSpPr bwMode="auto">
          <a:xfrm>
            <a:off x="5424488" y="4926013"/>
            <a:ext cx="338137" cy="282575"/>
            <a:chOff x="3899" y="3264"/>
            <a:chExt cx="213" cy="178"/>
          </a:xfrm>
        </p:grpSpPr>
        <p:sp>
          <p:nvSpPr>
            <p:cNvPr id="335291" name="Freeform 443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92" name="Freeform 444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93" name="Freeform 445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94" name="Freeform 446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95" name="Freeform 447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96" name="Freeform 448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97" name="Freeform 449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98" name="Freeform 450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299" name="Freeform 451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0" name="Freeform 452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1" name="Freeform 453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2" name="Freeform 454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3" name="Freeform 455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4" name="Freeform 456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5" name="Freeform 457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6" name="Freeform 458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7" name="Freeform 459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8" name="Freeform 460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09" name="Freeform 461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0" name="Freeform 462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1" name="Freeform 463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2" name="Freeform 464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3" name="Freeform 465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4" name="Freeform 466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5" name="Freeform 467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6" name="Freeform 468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7" name="Freeform 469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8" name="Freeform 470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19" name="Freeform 471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0" name="Rectangle 472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1" name="Freeform 473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2" name="Freeform 474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3" name="Freeform 475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4" name="Freeform 476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5" name="Freeform 477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6" name="Freeform 478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7" name="Freeform 479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8" name="Freeform 480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29" name="Freeform 481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5330" name="Group 482"/>
          <p:cNvGrpSpPr>
            <a:grpSpLocks/>
          </p:cNvGrpSpPr>
          <p:nvPr/>
        </p:nvGrpSpPr>
        <p:grpSpPr bwMode="auto">
          <a:xfrm>
            <a:off x="5588000" y="4610100"/>
            <a:ext cx="338138" cy="282575"/>
            <a:chOff x="3899" y="3264"/>
            <a:chExt cx="213" cy="178"/>
          </a:xfrm>
        </p:grpSpPr>
        <p:sp>
          <p:nvSpPr>
            <p:cNvPr id="335331" name="Freeform 483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32" name="Freeform 484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33" name="Freeform 485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34" name="Freeform 486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35" name="Freeform 487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36" name="Freeform 488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37" name="Freeform 489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38" name="Freeform 490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39" name="Freeform 491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0" name="Freeform 492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1" name="Freeform 493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2" name="Freeform 494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3" name="Freeform 495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4" name="Freeform 496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5" name="Freeform 497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6" name="Freeform 498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7" name="Freeform 499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8" name="Freeform 500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49" name="Freeform 501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0" name="Freeform 502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1" name="Freeform 503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2" name="Freeform 504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3" name="Freeform 505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4" name="Freeform 506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5" name="Freeform 507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6" name="Freeform 508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7" name="Freeform 509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8" name="Freeform 510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59" name="Freeform 511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0" name="Rectangle 512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1" name="Freeform 513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2" name="Freeform 514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3" name="Freeform 515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4" name="Freeform 516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5" name="Freeform 517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6" name="Freeform 518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7" name="Freeform 519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8" name="Freeform 520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69" name="Freeform 521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5370" name="Line 522"/>
          <p:cNvSpPr>
            <a:spLocks noChangeShapeType="1"/>
          </p:cNvSpPr>
          <p:nvPr/>
        </p:nvSpPr>
        <p:spPr bwMode="auto">
          <a:xfrm>
            <a:off x="6651625" y="4576763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5371" name="Group 523"/>
          <p:cNvGrpSpPr>
            <a:grpSpLocks/>
          </p:cNvGrpSpPr>
          <p:nvPr/>
        </p:nvGrpSpPr>
        <p:grpSpPr bwMode="auto">
          <a:xfrm>
            <a:off x="5792788" y="3178175"/>
            <a:ext cx="338137" cy="282575"/>
            <a:chOff x="3899" y="3264"/>
            <a:chExt cx="213" cy="178"/>
          </a:xfrm>
        </p:grpSpPr>
        <p:sp>
          <p:nvSpPr>
            <p:cNvPr id="335372" name="Freeform 524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73" name="Freeform 525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74" name="Freeform 526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75" name="Freeform 527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76" name="Freeform 528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77" name="Freeform 529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78" name="Freeform 530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79" name="Freeform 531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0" name="Freeform 532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1" name="Freeform 533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2" name="Freeform 534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3" name="Freeform 535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4" name="Freeform 536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5" name="Freeform 537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6" name="Freeform 538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7" name="Freeform 539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8" name="Freeform 540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89" name="Freeform 541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0" name="Freeform 542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1" name="Freeform 543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2" name="Freeform 544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3" name="Freeform 545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4" name="Freeform 546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5" name="Freeform 547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6" name="Freeform 548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7" name="Freeform 549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8" name="Freeform 550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399" name="Freeform 551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0" name="Freeform 552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1" name="Rectangle 553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2" name="Freeform 554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3" name="Freeform 555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4" name="Freeform 556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5" name="Freeform 557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6" name="Freeform 558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7" name="Freeform 559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8" name="Freeform 560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09" name="Freeform 561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10" name="Freeform 562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5411" name="Group 563"/>
          <p:cNvGrpSpPr>
            <a:grpSpLocks/>
          </p:cNvGrpSpPr>
          <p:nvPr/>
        </p:nvGrpSpPr>
        <p:grpSpPr bwMode="auto">
          <a:xfrm>
            <a:off x="5395913" y="3130550"/>
            <a:ext cx="304800" cy="363538"/>
            <a:chOff x="4475" y="3342"/>
            <a:chExt cx="172" cy="215"/>
          </a:xfrm>
        </p:grpSpPr>
        <p:sp>
          <p:nvSpPr>
            <p:cNvPr id="335412" name="AutoShape 564"/>
            <p:cNvSpPr>
              <a:spLocks noChangeAspect="1" noChangeArrowheads="1" noTextEdit="1"/>
            </p:cNvSpPr>
            <p:nvPr/>
          </p:nvSpPr>
          <p:spPr bwMode="auto">
            <a:xfrm>
              <a:off x="4500" y="3398"/>
              <a:ext cx="147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13" name="Freeform 565"/>
            <p:cNvSpPr>
              <a:spLocks/>
            </p:cNvSpPr>
            <p:nvPr/>
          </p:nvSpPr>
          <p:spPr bwMode="auto">
            <a:xfrm>
              <a:off x="4501" y="3398"/>
              <a:ext cx="146" cy="159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668" y="0"/>
                </a:cxn>
                <a:cxn ang="0">
                  <a:pos x="699" y="1"/>
                </a:cxn>
                <a:cxn ang="0">
                  <a:pos x="742" y="3"/>
                </a:cxn>
                <a:cxn ang="0">
                  <a:pos x="799" y="6"/>
                </a:cxn>
                <a:cxn ang="0">
                  <a:pos x="865" y="10"/>
                </a:cxn>
                <a:cxn ang="0">
                  <a:pos x="941" y="17"/>
                </a:cxn>
                <a:cxn ang="0">
                  <a:pos x="1025" y="26"/>
                </a:cxn>
                <a:cxn ang="0">
                  <a:pos x="1116" y="38"/>
                </a:cxn>
                <a:cxn ang="0">
                  <a:pos x="1213" y="55"/>
                </a:cxn>
                <a:cxn ang="0">
                  <a:pos x="1315" y="73"/>
                </a:cxn>
                <a:cxn ang="0">
                  <a:pos x="1418" y="97"/>
                </a:cxn>
                <a:cxn ang="0">
                  <a:pos x="1525" y="125"/>
                </a:cxn>
                <a:cxn ang="0">
                  <a:pos x="1632" y="159"/>
                </a:cxn>
                <a:cxn ang="0">
                  <a:pos x="1739" y="197"/>
                </a:cxn>
                <a:cxn ang="0">
                  <a:pos x="1843" y="241"/>
                </a:cxn>
                <a:cxn ang="0">
                  <a:pos x="1729" y="1139"/>
                </a:cxn>
                <a:cxn ang="0">
                  <a:pos x="1742" y="1146"/>
                </a:cxn>
                <a:cxn ang="0">
                  <a:pos x="1768" y="1173"/>
                </a:cxn>
                <a:cxn ang="0">
                  <a:pos x="1781" y="1234"/>
                </a:cxn>
                <a:cxn ang="0">
                  <a:pos x="1760" y="1341"/>
                </a:cxn>
                <a:cxn ang="0">
                  <a:pos x="1432" y="1765"/>
                </a:cxn>
                <a:cxn ang="0">
                  <a:pos x="1322" y="1904"/>
                </a:cxn>
                <a:cxn ang="0">
                  <a:pos x="1304" y="1902"/>
                </a:cxn>
                <a:cxn ang="0">
                  <a:pos x="1270" y="1897"/>
                </a:cxn>
                <a:cxn ang="0">
                  <a:pos x="1223" y="1891"/>
                </a:cxn>
                <a:cxn ang="0">
                  <a:pos x="1162" y="1881"/>
                </a:cxn>
                <a:cxn ang="0">
                  <a:pos x="1091" y="1869"/>
                </a:cxn>
                <a:cxn ang="0">
                  <a:pos x="1008" y="1854"/>
                </a:cxn>
                <a:cxn ang="0">
                  <a:pos x="918" y="1835"/>
                </a:cxn>
                <a:cxn ang="0">
                  <a:pos x="820" y="1813"/>
                </a:cxn>
                <a:cxn ang="0">
                  <a:pos x="717" y="1786"/>
                </a:cxn>
                <a:cxn ang="0">
                  <a:pos x="610" y="1755"/>
                </a:cxn>
                <a:cxn ang="0">
                  <a:pos x="501" y="1720"/>
                </a:cxn>
                <a:cxn ang="0">
                  <a:pos x="390" y="1681"/>
                </a:cxn>
                <a:cxn ang="0">
                  <a:pos x="280" y="1636"/>
                </a:cxn>
                <a:cxn ang="0">
                  <a:pos x="172" y="1585"/>
                </a:cxn>
                <a:cxn ang="0">
                  <a:pos x="67" y="1530"/>
                </a:cxn>
                <a:cxn ang="0">
                  <a:pos x="16" y="1495"/>
                </a:cxn>
                <a:cxn ang="0">
                  <a:pos x="8" y="1457"/>
                </a:cxn>
                <a:cxn ang="0">
                  <a:pos x="0" y="1401"/>
                </a:cxn>
                <a:cxn ang="0">
                  <a:pos x="4" y="1343"/>
                </a:cxn>
                <a:cxn ang="0">
                  <a:pos x="388" y="965"/>
                </a:cxn>
                <a:cxn ang="0">
                  <a:pos x="386" y="952"/>
                </a:cxn>
                <a:cxn ang="0">
                  <a:pos x="390" y="917"/>
                </a:cxn>
                <a:cxn ang="0">
                  <a:pos x="412" y="868"/>
                </a:cxn>
                <a:cxn ang="0">
                  <a:pos x="468" y="814"/>
                </a:cxn>
              </a:cxnLst>
              <a:rect l="0" t="0" r="r" b="b"/>
              <a:pathLst>
                <a:path w="1894" h="1904">
                  <a:moveTo>
                    <a:pt x="651" y="0"/>
                  </a:moveTo>
                  <a:lnTo>
                    <a:pt x="653" y="0"/>
                  </a:lnTo>
                  <a:lnTo>
                    <a:pt x="659" y="0"/>
                  </a:lnTo>
                  <a:lnTo>
                    <a:pt x="668" y="0"/>
                  </a:lnTo>
                  <a:lnTo>
                    <a:pt x="682" y="0"/>
                  </a:lnTo>
                  <a:lnTo>
                    <a:pt x="699" y="1"/>
                  </a:lnTo>
                  <a:lnTo>
                    <a:pt x="720" y="1"/>
                  </a:lnTo>
                  <a:lnTo>
                    <a:pt x="742" y="3"/>
                  </a:lnTo>
                  <a:lnTo>
                    <a:pt x="769" y="4"/>
                  </a:lnTo>
                  <a:lnTo>
                    <a:pt x="799" y="6"/>
                  </a:lnTo>
                  <a:lnTo>
                    <a:pt x="831" y="8"/>
                  </a:lnTo>
                  <a:lnTo>
                    <a:pt x="865" y="10"/>
                  </a:lnTo>
                  <a:lnTo>
                    <a:pt x="902" y="13"/>
                  </a:lnTo>
                  <a:lnTo>
                    <a:pt x="941" y="17"/>
                  </a:lnTo>
                  <a:lnTo>
                    <a:pt x="982" y="21"/>
                  </a:lnTo>
                  <a:lnTo>
                    <a:pt x="1025" y="26"/>
                  </a:lnTo>
                  <a:lnTo>
                    <a:pt x="1070" y="32"/>
                  </a:lnTo>
                  <a:lnTo>
                    <a:pt x="1116" y="38"/>
                  </a:lnTo>
                  <a:lnTo>
                    <a:pt x="1164" y="46"/>
                  </a:lnTo>
                  <a:lnTo>
                    <a:pt x="1213" y="55"/>
                  </a:lnTo>
                  <a:lnTo>
                    <a:pt x="1263" y="63"/>
                  </a:lnTo>
                  <a:lnTo>
                    <a:pt x="1315" y="73"/>
                  </a:lnTo>
                  <a:lnTo>
                    <a:pt x="1366" y="85"/>
                  </a:lnTo>
                  <a:lnTo>
                    <a:pt x="1418" y="97"/>
                  </a:lnTo>
                  <a:lnTo>
                    <a:pt x="1472" y="111"/>
                  </a:lnTo>
                  <a:lnTo>
                    <a:pt x="1525" y="125"/>
                  </a:lnTo>
                  <a:lnTo>
                    <a:pt x="1579" y="141"/>
                  </a:lnTo>
                  <a:lnTo>
                    <a:pt x="1632" y="159"/>
                  </a:lnTo>
                  <a:lnTo>
                    <a:pt x="1685" y="177"/>
                  </a:lnTo>
                  <a:lnTo>
                    <a:pt x="1739" y="197"/>
                  </a:lnTo>
                  <a:lnTo>
                    <a:pt x="1791" y="218"/>
                  </a:lnTo>
                  <a:lnTo>
                    <a:pt x="1843" y="241"/>
                  </a:lnTo>
                  <a:lnTo>
                    <a:pt x="1894" y="266"/>
                  </a:lnTo>
                  <a:lnTo>
                    <a:pt x="1729" y="1139"/>
                  </a:lnTo>
                  <a:lnTo>
                    <a:pt x="1733" y="1140"/>
                  </a:lnTo>
                  <a:lnTo>
                    <a:pt x="1742" y="1146"/>
                  </a:lnTo>
                  <a:lnTo>
                    <a:pt x="1755" y="1156"/>
                  </a:lnTo>
                  <a:lnTo>
                    <a:pt x="1768" y="1173"/>
                  </a:lnTo>
                  <a:lnTo>
                    <a:pt x="1778" y="1199"/>
                  </a:lnTo>
                  <a:lnTo>
                    <a:pt x="1781" y="1234"/>
                  </a:lnTo>
                  <a:lnTo>
                    <a:pt x="1777" y="1281"/>
                  </a:lnTo>
                  <a:lnTo>
                    <a:pt x="1760" y="1341"/>
                  </a:lnTo>
                  <a:lnTo>
                    <a:pt x="1472" y="1765"/>
                  </a:lnTo>
                  <a:lnTo>
                    <a:pt x="1432" y="1765"/>
                  </a:lnTo>
                  <a:lnTo>
                    <a:pt x="1324" y="1904"/>
                  </a:lnTo>
                  <a:lnTo>
                    <a:pt x="1322" y="1904"/>
                  </a:lnTo>
                  <a:lnTo>
                    <a:pt x="1315" y="1903"/>
                  </a:lnTo>
                  <a:lnTo>
                    <a:pt x="1304" y="1902"/>
                  </a:lnTo>
                  <a:lnTo>
                    <a:pt x="1290" y="1900"/>
                  </a:lnTo>
                  <a:lnTo>
                    <a:pt x="1270" y="1897"/>
                  </a:lnTo>
                  <a:lnTo>
                    <a:pt x="1249" y="1894"/>
                  </a:lnTo>
                  <a:lnTo>
                    <a:pt x="1223" y="1891"/>
                  </a:lnTo>
                  <a:lnTo>
                    <a:pt x="1194" y="1887"/>
                  </a:lnTo>
                  <a:lnTo>
                    <a:pt x="1162" y="1881"/>
                  </a:lnTo>
                  <a:lnTo>
                    <a:pt x="1128" y="1876"/>
                  </a:lnTo>
                  <a:lnTo>
                    <a:pt x="1091" y="1869"/>
                  </a:lnTo>
                  <a:lnTo>
                    <a:pt x="1050" y="1862"/>
                  </a:lnTo>
                  <a:lnTo>
                    <a:pt x="1008" y="1854"/>
                  </a:lnTo>
                  <a:lnTo>
                    <a:pt x="964" y="1845"/>
                  </a:lnTo>
                  <a:lnTo>
                    <a:pt x="918" y="1835"/>
                  </a:lnTo>
                  <a:lnTo>
                    <a:pt x="870" y="1824"/>
                  </a:lnTo>
                  <a:lnTo>
                    <a:pt x="820" y="1813"/>
                  </a:lnTo>
                  <a:lnTo>
                    <a:pt x="769" y="1800"/>
                  </a:lnTo>
                  <a:lnTo>
                    <a:pt x="717" y="1786"/>
                  </a:lnTo>
                  <a:lnTo>
                    <a:pt x="664" y="1772"/>
                  </a:lnTo>
                  <a:lnTo>
                    <a:pt x="610" y="1755"/>
                  </a:lnTo>
                  <a:lnTo>
                    <a:pt x="555" y="1738"/>
                  </a:lnTo>
                  <a:lnTo>
                    <a:pt x="501" y="1720"/>
                  </a:lnTo>
                  <a:lnTo>
                    <a:pt x="445" y="1701"/>
                  </a:lnTo>
                  <a:lnTo>
                    <a:pt x="390" y="1681"/>
                  </a:lnTo>
                  <a:lnTo>
                    <a:pt x="334" y="1659"/>
                  </a:lnTo>
                  <a:lnTo>
                    <a:pt x="280" y="1636"/>
                  </a:lnTo>
                  <a:lnTo>
                    <a:pt x="225" y="1611"/>
                  </a:lnTo>
                  <a:lnTo>
                    <a:pt x="172" y="1585"/>
                  </a:lnTo>
                  <a:lnTo>
                    <a:pt x="119" y="1559"/>
                  </a:lnTo>
                  <a:lnTo>
                    <a:pt x="67" y="1530"/>
                  </a:lnTo>
                  <a:lnTo>
                    <a:pt x="17" y="1500"/>
                  </a:lnTo>
                  <a:lnTo>
                    <a:pt x="16" y="1495"/>
                  </a:lnTo>
                  <a:lnTo>
                    <a:pt x="12" y="1480"/>
                  </a:lnTo>
                  <a:lnTo>
                    <a:pt x="8" y="1457"/>
                  </a:lnTo>
                  <a:lnTo>
                    <a:pt x="4" y="1430"/>
                  </a:lnTo>
                  <a:lnTo>
                    <a:pt x="0" y="1401"/>
                  </a:lnTo>
                  <a:lnTo>
                    <a:pt x="0" y="1370"/>
                  </a:lnTo>
                  <a:lnTo>
                    <a:pt x="4" y="1343"/>
                  </a:lnTo>
                  <a:lnTo>
                    <a:pt x="12" y="1319"/>
                  </a:lnTo>
                  <a:lnTo>
                    <a:pt x="388" y="965"/>
                  </a:lnTo>
                  <a:lnTo>
                    <a:pt x="387" y="961"/>
                  </a:lnTo>
                  <a:lnTo>
                    <a:pt x="386" y="952"/>
                  </a:lnTo>
                  <a:lnTo>
                    <a:pt x="386" y="936"/>
                  </a:lnTo>
                  <a:lnTo>
                    <a:pt x="390" y="917"/>
                  </a:lnTo>
                  <a:lnTo>
                    <a:pt x="397" y="893"/>
                  </a:lnTo>
                  <a:lnTo>
                    <a:pt x="412" y="868"/>
                  </a:lnTo>
                  <a:lnTo>
                    <a:pt x="435" y="841"/>
                  </a:lnTo>
                  <a:lnTo>
                    <a:pt x="468" y="814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14" name="Freeform 566"/>
            <p:cNvSpPr>
              <a:spLocks/>
            </p:cNvSpPr>
            <p:nvPr/>
          </p:nvSpPr>
          <p:spPr bwMode="auto">
            <a:xfrm>
              <a:off x="4519" y="3499"/>
              <a:ext cx="85" cy="27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106" y="277"/>
                </a:cxn>
                <a:cxn ang="0">
                  <a:pos x="1071" y="331"/>
                </a:cxn>
                <a:cxn ang="0">
                  <a:pos x="0" y="36"/>
                </a:cxn>
                <a:cxn ang="0">
                  <a:pos x="40" y="0"/>
                </a:cxn>
              </a:cxnLst>
              <a:rect l="0" t="0" r="r" b="b"/>
              <a:pathLst>
                <a:path w="1106" h="331">
                  <a:moveTo>
                    <a:pt x="40" y="0"/>
                  </a:moveTo>
                  <a:lnTo>
                    <a:pt x="1106" y="277"/>
                  </a:lnTo>
                  <a:lnTo>
                    <a:pt x="1071" y="331"/>
                  </a:lnTo>
                  <a:lnTo>
                    <a:pt x="0" y="3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15" name="Freeform 567"/>
            <p:cNvSpPr>
              <a:spLocks/>
            </p:cNvSpPr>
            <p:nvPr/>
          </p:nvSpPr>
          <p:spPr bwMode="auto">
            <a:xfrm>
              <a:off x="4505" y="3511"/>
              <a:ext cx="99" cy="42"/>
            </a:xfrm>
            <a:custGeom>
              <a:avLst/>
              <a:gdLst/>
              <a:ahLst/>
              <a:cxnLst>
                <a:cxn ang="0">
                  <a:pos x="1282" y="391"/>
                </a:cxn>
                <a:cxn ang="0">
                  <a:pos x="1264" y="389"/>
                </a:cxn>
                <a:cxn ang="0">
                  <a:pos x="1232" y="385"/>
                </a:cxn>
                <a:cxn ang="0">
                  <a:pos x="1183" y="378"/>
                </a:cxn>
                <a:cxn ang="0">
                  <a:pos x="1124" y="369"/>
                </a:cxn>
                <a:cxn ang="0">
                  <a:pos x="1052" y="355"/>
                </a:cxn>
                <a:cxn ang="0">
                  <a:pos x="971" y="340"/>
                </a:cxn>
                <a:cxn ang="0">
                  <a:pos x="881" y="322"/>
                </a:cxn>
                <a:cxn ang="0">
                  <a:pos x="785" y="299"/>
                </a:cxn>
                <a:cxn ang="0">
                  <a:pos x="684" y="273"/>
                </a:cxn>
                <a:cxn ang="0">
                  <a:pos x="579" y="244"/>
                </a:cxn>
                <a:cxn ang="0">
                  <a:pos x="472" y="209"/>
                </a:cxn>
                <a:cxn ang="0">
                  <a:pos x="364" y="171"/>
                </a:cxn>
                <a:cxn ang="0">
                  <a:pos x="259" y="128"/>
                </a:cxn>
                <a:cxn ang="0">
                  <a:pos x="155" y="81"/>
                </a:cxn>
                <a:cxn ang="0">
                  <a:pos x="55" y="28"/>
                </a:cxn>
                <a:cxn ang="0">
                  <a:pos x="6" y="4"/>
                </a:cxn>
                <a:cxn ang="0">
                  <a:pos x="2" y="32"/>
                </a:cxn>
                <a:cxn ang="0">
                  <a:pos x="0" y="76"/>
                </a:cxn>
                <a:cxn ang="0">
                  <a:pos x="8" y="120"/>
                </a:cxn>
                <a:cxn ang="0">
                  <a:pos x="19" y="139"/>
                </a:cxn>
                <a:cxn ang="0">
                  <a:pos x="28" y="144"/>
                </a:cxn>
                <a:cxn ang="0">
                  <a:pos x="47" y="155"/>
                </a:cxn>
                <a:cxn ang="0">
                  <a:pos x="75" y="170"/>
                </a:cxn>
                <a:cxn ang="0">
                  <a:pos x="112" y="190"/>
                </a:cxn>
                <a:cxn ang="0">
                  <a:pos x="159" y="212"/>
                </a:cxn>
                <a:cxn ang="0">
                  <a:pos x="215" y="238"/>
                </a:cxn>
                <a:cxn ang="0">
                  <a:pos x="281" y="267"/>
                </a:cxn>
                <a:cxn ang="0">
                  <a:pos x="358" y="296"/>
                </a:cxn>
                <a:cxn ang="0">
                  <a:pos x="443" y="326"/>
                </a:cxn>
                <a:cxn ang="0">
                  <a:pos x="540" y="357"/>
                </a:cxn>
                <a:cxn ang="0">
                  <a:pos x="647" y="387"/>
                </a:cxn>
                <a:cxn ang="0">
                  <a:pos x="764" y="416"/>
                </a:cxn>
                <a:cxn ang="0">
                  <a:pos x="890" y="444"/>
                </a:cxn>
                <a:cxn ang="0">
                  <a:pos x="1028" y="472"/>
                </a:cxn>
                <a:cxn ang="0">
                  <a:pos x="1177" y="494"/>
                </a:cxn>
                <a:cxn ang="0">
                  <a:pos x="1256" y="503"/>
                </a:cxn>
                <a:cxn ang="0">
                  <a:pos x="1265" y="487"/>
                </a:cxn>
                <a:cxn ang="0">
                  <a:pos x="1278" y="456"/>
                </a:cxn>
                <a:cxn ang="0">
                  <a:pos x="1285" y="415"/>
                </a:cxn>
              </a:cxnLst>
              <a:rect l="0" t="0" r="r" b="b"/>
              <a:pathLst>
                <a:path w="1285" h="505">
                  <a:moveTo>
                    <a:pt x="1284" y="391"/>
                  </a:moveTo>
                  <a:lnTo>
                    <a:pt x="1282" y="391"/>
                  </a:lnTo>
                  <a:lnTo>
                    <a:pt x="1275" y="390"/>
                  </a:lnTo>
                  <a:lnTo>
                    <a:pt x="1264" y="389"/>
                  </a:lnTo>
                  <a:lnTo>
                    <a:pt x="1250" y="387"/>
                  </a:lnTo>
                  <a:lnTo>
                    <a:pt x="1232" y="385"/>
                  </a:lnTo>
                  <a:lnTo>
                    <a:pt x="1209" y="382"/>
                  </a:lnTo>
                  <a:lnTo>
                    <a:pt x="1183" y="378"/>
                  </a:lnTo>
                  <a:lnTo>
                    <a:pt x="1155" y="374"/>
                  </a:lnTo>
                  <a:lnTo>
                    <a:pt x="1124" y="369"/>
                  </a:lnTo>
                  <a:lnTo>
                    <a:pt x="1089" y="362"/>
                  </a:lnTo>
                  <a:lnTo>
                    <a:pt x="1052" y="355"/>
                  </a:lnTo>
                  <a:lnTo>
                    <a:pt x="1013" y="349"/>
                  </a:lnTo>
                  <a:lnTo>
                    <a:pt x="971" y="340"/>
                  </a:lnTo>
                  <a:lnTo>
                    <a:pt x="926" y="332"/>
                  </a:lnTo>
                  <a:lnTo>
                    <a:pt x="881" y="322"/>
                  </a:lnTo>
                  <a:lnTo>
                    <a:pt x="834" y="311"/>
                  </a:lnTo>
                  <a:lnTo>
                    <a:pt x="785" y="299"/>
                  </a:lnTo>
                  <a:lnTo>
                    <a:pt x="735" y="287"/>
                  </a:lnTo>
                  <a:lnTo>
                    <a:pt x="684" y="273"/>
                  </a:lnTo>
                  <a:lnTo>
                    <a:pt x="632" y="259"/>
                  </a:lnTo>
                  <a:lnTo>
                    <a:pt x="579" y="244"/>
                  </a:lnTo>
                  <a:lnTo>
                    <a:pt x="526" y="228"/>
                  </a:lnTo>
                  <a:lnTo>
                    <a:pt x="472" y="209"/>
                  </a:lnTo>
                  <a:lnTo>
                    <a:pt x="419" y="191"/>
                  </a:lnTo>
                  <a:lnTo>
                    <a:pt x="364" y="171"/>
                  </a:lnTo>
                  <a:lnTo>
                    <a:pt x="311" y="150"/>
                  </a:lnTo>
                  <a:lnTo>
                    <a:pt x="259" y="128"/>
                  </a:lnTo>
                  <a:lnTo>
                    <a:pt x="206" y="105"/>
                  </a:lnTo>
                  <a:lnTo>
                    <a:pt x="155" y="81"/>
                  </a:lnTo>
                  <a:lnTo>
                    <a:pt x="104" y="55"/>
                  </a:lnTo>
                  <a:lnTo>
                    <a:pt x="55" y="28"/>
                  </a:lnTo>
                  <a:lnTo>
                    <a:pt x="7" y="0"/>
                  </a:lnTo>
                  <a:lnTo>
                    <a:pt x="6" y="4"/>
                  </a:lnTo>
                  <a:lnTo>
                    <a:pt x="4" y="15"/>
                  </a:lnTo>
                  <a:lnTo>
                    <a:pt x="2" y="32"/>
                  </a:lnTo>
                  <a:lnTo>
                    <a:pt x="0" y="53"/>
                  </a:lnTo>
                  <a:lnTo>
                    <a:pt x="0" y="76"/>
                  </a:lnTo>
                  <a:lnTo>
                    <a:pt x="2" y="98"/>
                  </a:lnTo>
                  <a:lnTo>
                    <a:pt x="8" y="120"/>
                  </a:lnTo>
                  <a:lnTo>
                    <a:pt x="18" y="137"/>
                  </a:lnTo>
                  <a:lnTo>
                    <a:pt x="19" y="139"/>
                  </a:lnTo>
                  <a:lnTo>
                    <a:pt x="22" y="141"/>
                  </a:lnTo>
                  <a:lnTo>
                    <a:pt x="28" y="144"/>
                  </a:lnTo>
                  <a:lnTo>
                    <a:pt x="37" y="148"/>
                  </a:lnTo>
                  <a:lnTo>
                    <a:pt x="47" y="155"/>
                  </a:lnTo>
                  <a:lnTo>
                    <a:pt x="59" y="162"/>
                  </a:lnTo>
                  <a:lnTo>
                    <a:pt x="75" y="170"/>
                  </a:lnTo>
                  <a:lnTo>
                    <a:pt x="92" y="180"/>
                  </a:lnTo>
                  <a:lnTo>
                    <a:pt x="112" y="190"/>
                  </a:lnTo>
                  <a:lnTo>
                    <a:pt x="134" y="200"/>
                  </a:lnTo>
                  <a:lnTo>
                    <a:pt x="159" y="212"/>
                  </a:lnTo>
                  <a:lnTo>
                    <a:pt x="186" y="225"/>
                  </a:lnTo>
                  <a:lnTo>
                    <a:pt x="215" y="238"/>
                  </a:lnTo>
                  <a:lnTo>
                    <a:pt x="247" y="252"/>
                  </a:lnTo>
                  <a:lnTo>
                    <a:pt x="281" y="267"/>
                  </a:lnTo>
                  <a:lnTo>
                    <a:pt x="318" y="281"/>
                  </a:lnTo>
                  <a:lnTo>
                    <a:pt x="358" y="296"/>
                  </a:lnTo>
                  <a:lnTo>
                    <a:pt x="399" y="311"/>
                  </a:lnTo>
                  <a:lnTo>
                    <a:pt x="443" y="326"/>
                  </a:lnTo>
                  <a:lnTo>
                    <a:pt x="491" y="341"/>
                  </a:lnTo>
                  <a:lnTo>
                    <a:pt x="540" y="357"/>
                  </a:lnTo>
                  <a:lnTo>
                    <a:pt x="592" y="372"/>
                  </a:lnTo>
                  <a:lnTo>
                    <a:pt x="647" y="387"/>
                  </a:lnTo>
                  <a:lnTo>
                    <a:pt x="703" y="402"/>
                  </a:lnTo>
                  <a:lnTo>
                    <a:pt x="764" y="416"/>
                  </a:lnTo>
                  <a:lnTo>
                    <a:pt x="826" y="431"/>
                  </a:lnTo>
                  <a:lnTo>
                    <a:pt x="890" y="444"/>
                  </a:lnTo>
                  <a:lnTo>
                    <a:pt x="958" y="459"/>
                  </a:lnTo>
                  <a:lnTo>
                    <a:pt x="1028" y="472"/>
                  </a:lnTo>
                  <a:lnTo>
                    <a:pt x="1101" y="483"/>
                  </a:lnTo>
                  <a:lnTo>
                    <a:pt x="1177" y="494"/>
                  </a:lnTo>
                  <a:lnTo>
                    <a:pt x="1255" y="505"/>
                  </a:lnTo>
                  <a:lnTo>
                    <a:pt x="1256" y="503"/>
                  </a:lnTo>
                  <a:lnTo>
                    <a:pt x="1260" y="497"/>
                  </a:lnTo>
                  <a:lnTo>
                    <a:pt x="1265" y="487"/>
                  </a:lnTo>
                  <a:lnTo>
                    <a:pt x="1272" y="473"/>
                  </a:lnTo>
                  <a:lnTo>
                    <a:pt x="1278" y="456"/>
                  </a:lnTo>
                  <a:lnTo>
                    <a:pt x="1282" y="437"/>
                  </a:lnTo>
                  <a:lnTo>
                    <a:pt x="1285" y="415"/>
                  </a:lnTo>
                  <a:lnTo>
                    <a:pt x="1284" y="39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16" name="AutoShape 568"/>
            <p:cNvSpPr>
              <a:spLocks noChangeAspect="1" noChangeArrowheads="1" noTextEdit="1"/>
            </p:cNvSpPr>
            <p:nvPr/>
          </p:nvSpPr>
          <p:spPr bwMode="auto">
            <a:xfrm>
              <a:off x="4475" y="3342"/>
              <a:ext cx="16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17" name="Freeform 569"/>
            <p:cNvSpPr>
              <a:spLocks/>
            </p:cNvSpPr>
            <p:nvPr/>
          </p:nvSpPr>
          <p:spPr bwMode="auto">
            <a:xfrm>
              <a:off x="4508" y="3354"/>
              <a:ext cx="23" cy="31"/>
            </a:xfrm>
            <a:custGeom>
              <a:avLst/>
              <a:gdLst/>
              <a:ahLst/>
              <a:cxnLst>
                <a:cxn ang="0">
                  <a:pos x="63" y="28"/>
                </a:cxn>
                <a:cxn ang="0">
                  <a:pos x="49" y="37"/>
                </a:cxn>
                <a:cxn ang="0">
                  <a:pos x="38" y="47"/>
                </a:cxn>
                <a:cxn ang="0">
                  <a:pos x="27" y="59"/>
                </a:cxn>
                <a:cxn ang="0">
                  <a:pos x="18" y="72"/>
                </a:cxn>
                <a:cxn ang="0">
                  <a:pos x="10" y="86"/>
                </a:cxn>
                <a:cxn ang="0">
                  <a:pos x="5" y="101"/>
                </a:cxn>
                <a:cxn ang="0">
                  <a:pos x="2" y="117"/>
                </a:cxn>
                <a:cxn ang="0">
                  <a:pos x="0" y="133"/>
                </a:cxn>
                <a:cxn ang="0">
                  <a:pos x="2" y="155"/>
                </a:cxn>
                <a:cxn ang="0">
                  <a:pos x="10" y="173"/>
                </a:cxn>
                <a:cxn ang="0">
                  <a:pos x="23" y="190"/>
                </a:cxn>
                <a:cxn ang="0">
                  <a:pos x="40" y="201"/>
                </a:cxn>
                <a:cxn ang="0">
                  <a:pos x="59" y="211"/>
                </a:cxn>
                <a:cxn ang="0">
                  <a:pos x="79" y="215"/>
                </a:cxn>
                <a:cxn ang="0">
                  <a:pos x="100" y="216"/>
                </a:cxn>
                <a:cxn ang="0">
                  <a:pos x="120" y="213"/>
                </a:cxn>
                <a:cxn ang="0">
                  <a:pos x="124" y="213"/>
                </a:cxn>
                <a:cxn ang="0">
                  <a:pos x="128" y="211"/>
                </a:cxn>
                <a:cxn ang="0">
                  <a:pos x="131" y="208"/>
                </a:cxn>
                <a:cxn ang="0">
                  <a:pos x="132" y="203"/>
                </a:cxn>
                <a:cxn ang="0">
                  <a:pos x="130" y="198"/>
                </a:cxn>
                <a:cxn ang="0">
                  <a:pos x="126" y="194"/>
                </a:cxn>
                <a:cxn ang="0">
                  <a:pos x="121" y="190"/>
                </a:cxn>
                <a:cxn ang="0">
                  <a:pos x="116" y="187"/>
                </a:cxn>
                <a:cxn ang="0">
                  <a:pos x="105" y="184"/>
                </a:cxn>
                <a:cxn ang="0">
                  <a:pos x="95" y="182"/>
                </a:cxn>
                <a:cxn ang="0">
                  <a:pos x="84" y="180"/>
                </a:cxn>
                <a:cxn ang="0">
                  <a:pos x="75" y="178"/>
                </a:cxn>
                <a:cxn ang="0">
                  <a:pos x="65" y="175"/>
                </a:cxn>
                <a:cxn ang="0">
                  <a:pos x="56" y="170"/>
                </a:cxn>
                <a:cxn ang="0">
                  <a:pos x="47" y="165"/>
                </a:cxn>
                <a:cxn ang="0">
                  <a:pos x="39" y="156"/>
                </a:cxn>
                <a:cxn ang="0">
                  <a:pos x="36" y="120"/>
                </a:cxn>
                <a:cxn ang="0">
                  <a:pos x="44" y="90"/>
                </a:cxn>
                <a:cxn ang="0">
                  <a:pos x="61" y="67"/>
                </a:cxn>
                <a:cxn ang="0">
                  <a:pos x="84" y="47"/>
                </a:cxn>
                <a:cxn ang="0">
                  <a:pos x="109" y="32"/>
                </a:cxn>
                <a:cxn ang="0">
                  <a:pos x="136" y="21"/>
                </a:cxn>
                <a:cxn ang="0">
                  <a:pos x="160" y="12"/>
                </a:cxn>
                <a:cxn ang="0">
                  <a:pos x="179" y="5"/>
                </a:cxn>
                <a:cxn ang="0">
                  <a:pos x="167" y="1"/>
                </a:cxn>
                <a:cxn ang="0">
                  <a:pos x="154" y="0"/>
                </a:cxn>
                <a:cxn ang="0">
                  <a:pos x="140" y="2"/>
                </a:cxn>
                <a:cxn ang="0">
                  <a:pos x="124" y="5"/>
                </a:cxn>
                <a:cxn ang="0">
                  <a:pos x="108" y="10"/>
                </a:cxn>
                <a:cxn ang="0">
                  <a:pos x="92" y="15"/>
                </a:cxn>
                <a:cxn ang="0">
                  <a:pos x="77" y="22"/>
                </a:cxn>
                <a:cxn ang="0">
                  <a:pos x="63" y="28"/>
                </a:cxn>
              </a:cxnLst>
              <a:rect l="0" t="0" r="r" b="b"/>
              <a:pathLst>
                <a:path w="179" h="216">
                  <a:moveTo>
                    <a:pt x="63" y="28"/>
                  </a:moveTo>
                  <a:lnTo>
                    <a:pt x="49" y="37"/>
                  </a:lnTo>
                  <a:lnTo>
                    <a:pt x="38" y="47"/>
                  </a:lnTo>
                  <a:lnTo>
                    <a:pt x="27" y="59"/>
                  </a:lnTo>
                  <a:lnTo>
                    <a:pt x="18" y="72"/>
                  </a:lnTo>
                  <a:lnTo>
                    <a:pt x="10" y="86"/>
                  </a:lnTo>
                  <a:lnTo>
                    <a:pt x="5" y="101"/>
                  </a:lnTo>
                  <a:lnTo>
                    <a:pt x="2" y="117"/>
                  </a:lnTo>
                  <a:lnTo>
                    <a:pt x="0" y="133"/>
                  </a:lnTo>
                  <a:lnTo>
                    <a:pt x="2" y="155"/>
                  </a:lnTo>
                  <a:lnTo>
                    <a:pt x="10" y="173"/>
                  </a:lnTo>
                  <a:lnTo>
                    <a:pt x="23" y="190"/>
                  </a:lnTo>
                  <a:lnTo>
                    <a:pt x="40" y="201"/>
                  </a:lnTo>
                  <a:lnTo>
                    <a:pt x="59" y="211"/>
                  </a:lnTo>
                  <a:lnTo>
                    <a:pt x="79" y="215"/>
                  </a:lnTo>
                  <a:lnTo>
                    <a:pt x="100" y="216"/>
                  </a:lnTo>
                  <a:lnTo>
                    <a:pt x="120" y="213"/>
                  </a:lnTo>
                  <a:lnTo>
                    <a:pt x="124" y="213"/>
                  </a:lnTo>
                  <a:lnTo>
                    <a:pt x="128" y="211"/>
                  </a:lnTo>
                  <a:lnTo>
                    <a:pt x="131" y="208"/>
                  </a:lnTo>
                  <a:lnTo>
                    <a:pt x="132" y="203"/>
                  </a:lnTo>
                  <a:lnTo>
                    <a:pt x="130" y="198"/>
                  </a:lnTo>
                  <a:lnTo>
                    <a:pt x="126" y="194"/>
                  </a:lnTo>
                  <a:lnTo>
                    <a:pt x="121" y="190"/>
                  </a:lnTo>
                  <a:lnTo>
                    <a:pt x="116" y="187"/>
                  </a:lnTo>
                  <a:lnTo>
                    <a:pt x="105" y="184"/>
                  </a:lnTo>
                  <a:lnTo>
                    <a:pt x="95" y="182"/>
                  </a:lnTo>
                  <a:lnTo>
                    <a:pt x="84" y="180"/>
                  </a:lnTo>
                  <a:lnTo>
                    <a:pt x="75" y="178"/>
                  </a:lnTo>
                  <a:lnTo>
                    <a:pt x="65" y="175"/>
                  </a:lnTo>
                  <a:lnTo>
                    <a:pt x="56" y="170"/>
                  </a:lnTo>
                  <a:lnTo>
                    <a:pt x="47" y="165"/>
                  </a:lnTo>
                  <a:lnTo>
                    <a:pt x="39" y="156"/>
                  </a:lnTo>
                  <a:lnTo>
                    <a:pt x="36" y="120"/>
                  </a:lnTo>
                  <a:lnTo>
                    <a:pt x="44" y="90"/>
                  </a:lnTo>
                  <a:lnTo>
                    <a:pt x="61" y="67"/>
                  </a:lnTo>
                  <a:lnTo>
                    <a:pt x="84" y="47"/>
                  </a:lnTo>
                  <a:lnTo>
                    <a:pt x="109" y="32"/>
                  </a:lnTo>
                  <a:lnTo>
                    <a:pt x="136" y="21"/>
                  </a:lnTo>
                  <a:lnTo>
                    <a:pt x="160" y="12"/>
                  </a:lnTo>
                  <a:lnTo>
                    <a:pt x="179" y="5"/>
                  </a:lnTo>
                  <a:lnTo>
                    <a:pt x="167" y="1"/>
                  </a:lnTo>
                  <a:lnTo>
                    <a:pt x="154" y="0"/>
                  </a:lnTo>
                  <a:lnTo>
                    <a:pt x="140" y="2"/>
                  </a:lnTo>
                  <a:lnTo>
                    <a:pt x="124" y="5"/>
                  </a:lnTo>
                  <a:lnTo>
                    <a:pt x="108" y="10"/>
                  </a:lnTo>
                  <a:lnTo>
                    <a:pt x="92" y="15"/>
                  </a:lnTo>
                  <a:lnTo>
                    <a:pt x="77" y="22"/>
                  </a:lnTo>
                  <a:lnTo>
                    <a:pt x="63" y="28"/>
                  </a:lnTo>
                  <a:close/>
                </a:path>
              </a:pathLst>
            </a:custGeom>
            <a:solidFill>
              <a:srgbClr val="C9E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18" name="Freeform 570"/>
            <p:cNvSpPr>
              <a:spLocks/>
            </p:cNvSpPr>
            <p:nvPr/>
          </p:nvSpPr>
          <p:spPr bwMode="auto">
            <a:xfrm>
              <a:off x="4547" y="3353"/>
              <a:ext cx="14" cy="24"/>
            </a:xfrm>
            <a:custGeom>
              <a:avLst/>
              <a:gdLst/>
              <a:ahLst/>
              <a:cxnLst>
                <a:cxn ang="0">
                  <a:pos x="96" y="55"/>
                </a:cxn>
                <a:cxn ang="0">
                  <a:pos x="101" y="72"/>
                </a:cxn>
                <a:cxn ang="0">
                  <a:pos x="100" y="88"/>
                </a:cxn>
                <a:cxn ang="0">
                  <a:pos x="92" y="101"/>
                </a:cxn>
                <a:cxn ang="0">
                  <a:pos x="82" y="112"/>
                </a:cxn>
                <a:cxn ang="0">
                  <a:pos x="69" y="123"/>
                </a:cxn>
                <a:cxn ang="0">
                  <a:pos x="54" y="134"/>
                </a:cxn>
                <a:cxn ang="0">
                  <a:pos x="40" y="143"/>
                </a:cxn>
                <a:cxn ang="0">
                  <a:pos x="27" y="153"/>
                </a:cxn>
                <a:cxn ang="0">
                  <a:pos x="25" y="156"/>
                </a:cxn>
                <a:cxn ang="0">
                  <a:pos x="24" y="158"/>
                </a:cxn>
                <a:cxn ang="0">
                  <a:pos x="24" y="162"/>
                </a:cxn>
                <a:cxn ang="0">
                  <a:pos x="25" y="165"/>
                </a:cxn>
                <a:cxn ang="0">
                  <a:pos x="28" y="167"/>
                </a:cxn>
                <a:cxn ang="0">
                  <a:pos x="31" y="168"/>
                </a:cxn>
                <a:cxn ang="0">
                  <a:pos x="33" y="168"/>
                </a:cxn>
                <a:cxn ang="0">
                  <a:pos x="37" y="167"/>
                </a:cxn>
                <a:cxn ang="0">
                  <a:pos x="53" y="157"/>
                </a:cxn>
                <a:cxn ang="0">
                  <a:pos x="69" y="147"/>
                </a:cxn>
                <a:cxn ang="0">
                  <a:pos x="84" y="135"/>
                </a:cxn>
                <a:cxn ang="0">
                  <a:pos x="97" y="121"/>
                </a:cxn>
                <a:cxn ang="0">
                  <a:pos x="107" y="106"/>
                </a:cxn>
                <a:cxn ang="0">
                  <a:pos x="113" y="89"/>
                </a:cxn>
                <a:cxn ang="0">
                  <a:pos x="114" y="71"/>
                </a:cxn>
                <a:cxn ang="0">
                  <a:pos x="110" y="51"/>
                </a:cxn>
                <a:cxn ang="0">
                  <a:pos x="101" y="36"/>
                </a:cxn>
                <a:cxn ang="0">
                  <a:pos x="87" y="24"/>
                </a:cxn>
                <a:cxn ang="0">
                  <a:pos x="70" y="14"/>
                </a:cxn>
                <a:cxn ang="0">
                  <a:pos x="51" y="7"/>
                </a:cxn>
                <a:cxn ang="0">
                  <a:pos x="32" y="2"/>
                </a:cxn>
                <a:cxn ang="0">
                  <a:pos x="17" y="0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2" y="9"/>
                </a:cxn>
                <a:cxn ang="0">
                  <a:pos x="26" y="13"/>
                </a:cxn>
                <a:cxn ang="0">
                  <a:pos x="41" y="17"/>
                </a:cxn>
                <a:cxn ang="0">
                  <a:pos x="54" y="22"/>
                </a:cxn>
                <a:cxn ang="0">
                  <a:pos x="68" y="27"/>
                </a:cxn>
                <a:cxn ang="0">
                  <a:pos x="80" y="34"/>
                </a:cxn>
                <a:cxn ang="0">
                  <a:pos x="89" y="43"/>
                </a:cxn>
                <a:cxn ang="0">
                  <a:pos x="96" y="55"/>
                </a:cxn>
              </a:cxnLst>
              <a:rect l="0" t="0" r="r" b="b"/>
              <a:pathLst>
                <a:path w="114" h="168">
                  <a:moveTo>
                    <a:pt x="96" y="55"/>
                  </a:moveTo>
                  <a:lnTo>
                    <a:pt x="101" y="72"/>
                  </a:lnTo>
                  <a:lnTo>
                    <a:pt x="100" y="88"/>
                  </a:lnTo>
                  <a:lnTo>
                    <a:pt x="92" y="101"/>
                  </a:lnTo>
                  <a:lnTo>
                    <a:pt x="82" y="112"/>
                  </a:lnTo>
                  <a:lnTo>
                    <a:pt x="69" y="123"/>
                  </a:lnTo>
                  <a:lnTo>
                    <a:pt x="54" y="134"/>
                  </a:lnTo>
                  <a:lnTo>
                    <a:pt x="40" y="143"/>
                  </a:lnTo>
                  <a:lnTo>
                    <a:pt x="27" y="153"/>
                  </a:lnTo>
                  <a:lnTo>
                    <a:pt x="25" y="156"/>
                  </a:lnTo>
                  <a:lnTo>
                    <a:pt x="24" y="158"/>
                  </a:lnTo>
                  <a:lnTo>
                    <a:pt x="24" y="162"/>
                  </a:lnTo>
                  <a:lnTo>
                    <a:pt x="25" y="165"/>
                  </a:lnTo>
                  <a:lnTo>
                    <a:pt x="28" y="167"/>
                  </a:lnTo>
                  <a:lnTo>
                    <a:pt x="31" y="168"/>
                  </a:lnTo>
                  <a:lnTo>
                    <a:pt x="33" y="168"/>
                  </a:lnTo>
                  <a:lnTo>
                    <a:pt x="37" y="167"/>
                  </a:lnTo>
                  <a:lnTo>
                    <a:pt x="53" y="157"/>
                  </a:lnTo>
                  <a:lnTo>
                    <a:pt x="69" y="147"/>
                  </a:lnTo>
                  <a:lnTo>
                    <a:pt x="84" y="135"/>
                  </a:lnTo>
                  <a:lnTo>
                    <a:pt x="97" y="121"/>
                  </a:lnTo>
                  <a:lnTo>
                    <a:pt x="107" y="106"/>
                  </a:lnTo>
                  <a:lnTo>
                    <a:pt x="113" y="89"/>
                  </a:lnTo>
                  <a:lnTo>
                    <a:pt x="114" y="71"/>
                  </a:lnTo>
                  <a:lnTo>
                    <a:pt x="110" y="51"/>
                  </a:lnTo>
                  <a:lnTo>
                    <a:pt x="101" y="36"/>
                  </a:lnTo>
                  <a:lnTo>
                    <a:pt x="87" y="24"/>
                  </a:lnTo>
                  <a:lnTo>
                    <a:pt x="70" y="14"/>
                  </a:lnTo>
                  <a:lnTo>
                    <a:pt x="51" y="7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2" y="9"/>
                  </a:lnTo>
                  <a:lnTo>
                    <a:pt x="26" y="13"/>
                  </a:lnTo>
                  <a:lnTo>
                    <a:pt x="41" y="17"/>
                  </a:lnTo>
                  <a:lnTo>
                    <a:pt x="54" y="22"/>
                  </a:lnTo>
                  <a:lnTo>
                    <a:pt x="68" y="27"/>
                  </a:lnTo>
                  <a:lnTo>
                    <a:pt x="80" y="34"/>
                  </a:lnTo>
                  <a:lnTo>
                    <a:pt x="89" y="43"/>
                  </a:lnTo>
                  <a:lnTo>
                    <a:pt x="96" y="55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19" name="Freeform 571"/>
            <p:cNvSpPr>
              <a:spLocks/>
            </p:cNvSpPr>
            <p:nvPr/>
          </p:nvSpPr>
          <p:spPr bwMode="auto">
            <a:xfrm>
              <a:off x="4494" y="3348"/>
              <a:ext cx="37" cy="50"/>
            </a:xfrm>
            <a:custGeom>
              <a:avLst/>
              <a:gdLst/>
              <a:ahLst/>
              <a:cxnLst>
                <a:cxn ang="0">
                  <a:pos x="90" y="65"/>
                </a:cxn>
                <a:cxn ang="0">
                  <a:pos x="48" y="106"/>
                </a:cxn>
                <a:cxn ang="0">
                  <a:pos x="15" y="155"/>
                </a:cxn>
                <a:cxn ang="0">
                  <a:pos x="0" y="210"/>
                </a:cxn>
                <a:cxn ang="0">
                  <a:pos x="3" y="248"/>
                </a:cxn>
                <a:cxn ang="0">
                  <a:pos x="8" y="262"/>
                </a:cxn>
                <a:cxn ang="0">
                  <a:pos x="17" y="276"/>
                </a:cxn>
                <a:cxn ang="0">
                  <a:pos x="29" y="288"/>
                </a:cxn>
                <a:cxn ang="0">
                  <a:pos x="50" y="301"/>
                </a:cxn>
                <a:cxn ang="0">
                  <a:pos x="77" y="315"/>
                </a:cxn>
                <a:cxn ang="0">
                  <a:pos x="107" y="326"/>
                </a:cxn>
                <a:cxn ang="0">
                  <a:pos x="136" y="334"/>
                </a:cxn>
                <a:cxn ang="0">
                  <a:pos x="167" y="341"/>
                </a:cxn>
                <a:cxn ang="0">
                  <a:pos x="197" y="345"/>
                </a:cxn>
                <a:cxn ang="0">
                  <a:pos x="228" y="348"/>
                </a:cxn>
                <a:cxn ang="0">
                  <a:pos x="259" y="350"/>
                </a:cxn>
                <a:cxn ang="0">
                  <a:pos x="279" y="351"/>
                </a:cxn>
                <a:cxn ang="0">
                  <a:pos x="286" y="345"/>
                </a:cxn>
                <a:cxn ang="0">
                  <a:pos x="289" y="335"/>
                </a:cxn>
                <a:cxn ang="0">
                  <a:pos x="282" y="328"/>
                </a:cxn>
                <a:cxn ang="0">
                  <a:pos x="263" y="322"/>
                </a:cxn>
                <a:cxn ang="0">
                  <a:pos x="236" y="317"/>
                </a:cxn>
                <a:cxn ang="0">
                  <a:pos x="208" y="313"/>
                </a:cxn>
                <a:cxn ang="0">
                  <a:pos x="179" y="308"/>
                </a:cxn>
                <a:cxn ang="0">
                  <a:pos x="152" y="303"/>
                </a:cxn>
                <a:cxn ang="0">
                  <a:pos x="125" y="296"/>
                </a:cxn>
                <a:cxn ang="0">
                  <a:pos x="98" y="287"/>
                </a:cxn>
                <a:cxn ang="0">
                  <a:pos x="72" y="276"/>
                </a:cxn>
                <a:cxn ang="0">
                  <a:pos x="49" y="261"/>
                </a:cxn>
                <a:cxn ang="0">
                  <a:pos x="34" y="241"/>
                </a:cxn>
                <a:cxn ang="0">
                  <a:pos x="30" y="215"/>
                </a:cxn>
                <a:cxn ang="0">
                  <a:pos x="34" y="186"/>
                </a:cxn>
                <a:cxn ang="0">
                  <a:pos x="46" y="158"/>
                </a:cxn>
                <a:cxn ang="0">
                  <a:pos x="64" y="128"/>
                </a:cxn>
                <a:cxn ang="0">
                  <a:pos x="85" y="102"/>
                </a:cxn>
                <a:cxn ang="0">
                  <a:pos x="110" y="77"/>
                </a:cxn>
                <a:cxn ang="0">
                  <a:pos x="137" y="53"/>
                </a:cxn>
                <a:cxn ang="0">
                  <a:pos x="175" y="35"/>
                </a:cxn>
                <a:cxn ang="0">
                  <a:pos x="213" y="19"/>
                </a:cxn>
                <a:cxn ang="0">
                  <a:pos x="237" y="6"/>
                </a:cxn>
                <a:cxn ang="0">
                  <a:pos x="230" y="0"/>
                </a:cxn>
                <a:cxn ang="0">
                  <a:pos x="198" y="4"/>
                </a:cxn>
                <a:cxn ang="0">
                  <a:pos x="161" y="17"/>
                </a:cxn>
                <a:cxn ang="0">
                  <a:pos x="127" y="35"/>
                </a:cxn>
              </a:cxnLst>
              <a:rect l="0" t="0" r="r" b="b"/>
              <a:pathLst>
                <a:path w="289" h="351">
                  <a:moveTo>
                    <a:pt x="112" y="46"/>
                  </a:moveTo>
                  <a:lnTo>
                    <a:pt x="90" y="65"/>
                  </a:lnTo>
                  <a:lnTo>
                    <a:pt x="68" y="84"/>
                  </a:lnTo>
                  <a:lnTo>
                    <a:pt x="48" y="106"/>
                  </a:lnTo>
                  <a:lnTo>
                    <a:pt x="30" y="130"/>
                  </a:lnTo>
                  <a:lnTo>
                    <a:pt x="15" y="155"/>
                  </a:lnTo>
                  <a:lnTo>
                    <a:pt x="5" y="181"/>
                  </a:lnTo>
                  <a:lnTo>
                    <a:pt x="0" y="210"/>
                  </a:lnTo>
                  <a:lnTo>
                    <a:pt x="1" y="240"/>
                  </a:lnTo>
                  <a:lnTo>
                    <a:pt x="3" y="248"/>
                  </a:lnTo>
                  <a:lnTo>
                    <a:pt x="5" y="256"/>
                  </a:lnTo>
                  <a:lnTo>
                    <a:pt x="8" y="262"/>
                  </a:lnTo>
                  <a:lnTo>
                    <a:pt x="12" y="270"/>
                  </a:lnTo>
                  <a:lnTo>
                    <a:pt x="17" y="276"/>
                  </a:lnTo>
                  <a:lnTo>
                    <a:pt x="24" y="283"/>
                  </a:lnTo>
                  <a:lnTo>
                    <a:pt x="29" y="288"/>
                  </a:lnTo>
                  <a:lnTo>
                    <a:pt x="36" y="292"/>
                  </a:lnTo>
                  <a:lnTo>
                    <a:pt x="50" y="301"/>
                  </a:lnTo>
                  <a:lnTo>
                    <a:pt x="64" y="308"/>
                  </a:lnTo>
                  <a:lnTo>
                    <a:pt x="77" y="315"/>
                  </a:lnTo>
                  <a:lnTo>
                    <a:pt x="92" y="320"/>
                  </a:lnTo>
                  <a:lnTo>
                    <a:pt x="107" y="326"/>
                  </a:lnTo>
                  <a:lnTo>
                    <a:pt x="121" y="330"/>
                  </a:lnTo>
                  <a:lnTo>
                    <a:pt x="136" y="334"/>
                  </a:lnTo>
                  <a:lnTo>
                    <a:pt x="151" y="337"/>
                  </a:lnTo>
                  <a:lnTo>
                    <a:pt x="167" y="341"/>
                  </a:lnTo>
                  <a:lnTo>
                    <a:pt x="181" y="343"/>
                  </a:lnTo>
                  <a:lnTo>
                    <a:pt x="197" y="345"/>
                  </a:lnTo>
                  <a:lnTo>
                    <a:pt x="213" y="347"/>
                  </a:lnTo>
                  <a:lnTo>
                    <a:pt x="228" y="348"/>
                  </a:lnTo>
                  <a:lnTo>
                    <a:pt x="243" y="349"/>
                  </a:lnTo>
                  <a:lnTo>
                    <a:pt x="259" y="350"/>
                  </a:lnTo>
                  <a:lnTo>
                    <a:pt x="274" y="351"/>
                  </a:lnTo>
                  <a:lnTo>
                    <a:pt x="279" y="351"/>
                  </a:lnTo>
                  <a:lnTo>
                    <a:pt x="283" y="349"/>
                  </a:lnTo>
                  <a:lnTo>
                    <a:pt x="286" y="345"/>
                  </a:lnTo>
                  <a:lnTo>
                    <a:pt x="289" y="341"/>
                  </a:lnTo>
                  <a:lnTo>
                    <a:pt x="289" y="335"/>
                  </a:lnTo>
                  <a:lnTo>
                    <a:pt x="286" y="331"/>
                  </a:lnTo>
                  <a:lnTo>
                    <a:pt x="282" y="328"/>
                  </a:lnTo>
                  <a:lnTo>
                    <a:pt x="277" y="326"/>
                  </a:lnTo>
                  <a:lnTo>
                    <a:pt x="263" y="322"/>
                  </a:lnTo>
                  <a:lnTo>
                    <a:pt x="250" y="320"/>
                  </a:lnTo>
                  <a:lnTo>
                    <a:pt x="236" y="317"/>
                  </a:lnTo>
                  <a:lnTo>
                    <a:pt x="221" y="315"/>
                  </a:lnTo>
                  <a:lnTo>
                    <a:pt x="208" y="313"/>
                  </a:lnTo>
                  <a:lnTo>
                    <a:pt x="194" y="311"/>
                  </a:lnTo>
                  <a:lnTo>
                    <a:pt x="179" y="308"/>
                  </a:lnTo>
                  <a:lnTo>
                    <a:pt x="166" y="305"/>
                  </a:lnTo>
                  <a:lnTo>
                    <a:pt x="152" y="303"/>
                  </a:lnTo>
                  <a:lnTo>
                    <a:pt x="138" y="300"/>
                  </a:lnTo>
                  <a:lnTo>
                    <a:pt x="125" y="296"/>
                  </a:lnTo>
                  <a:lnTo>
                    <a:pt x="111" y="292"/>
                  </a:lnTo>
                  <a:lnTo>
                    <a:pt x="98" y="287"/>
                  </a:lnTo>
                  <a:lnTo>
                    <a:pt x="85" y="282"/>
                  </a:lnTo>
                  <a:lnTo>
                    <a:pt x="72" y="276"/>
                  </a:lnTo>
                  <a:lnTo>
                    <a:pt x="59" y="269"/>
                  </a:lnTo>
                  <a:lnTo>
                    <a:pt x="49" y="261"/>
                  </a:lnTo>
                  <a:lnTo>
                    <a:pt x="41" y="252"/>
                  </a:lnTo>
                  <a:lnTo>
                    <a:pt x="34" y="241"/>
                  </a:lnTo>
                  <a:lnTo>
                    <a:pt x="31" y="228"/>
                  </a:lnTo>
                  <a:lnTo>
                    <a:pt x="30" y="215"/>
                  </a:lnTo>
                  <a:lnTo>
                    <a:pt x="31" y="201"/>
                  </a:lnTo>
                  <a:lnTo>
                    <a:pt x="34" y="186"/>
                  </a:lnTo>
                  <a:lnTo>
                    <a:pt x="38" y="174"/>
                  </a:lnTo>
                  <a:lnTo>
                    <a:pt x="46" y="158"/>
                  </a:lnTo>
                  <a:lnTo>
                    <a:pt x="54" y="142"/>
                  </a:lnTo>
                  <a:lnTo>
                    <a:pt x="64" y="128"/>
                  </a:lnTo>
                  <a:lnTo>
                    <a:pt x="74" y="115"/>
                  </a:lnTo>
                  <a:lnTo>
                    <a:pt x="85" y="102"/>
                  </a:lnTo>
                  <a:lnTo>
                    <a:pt x="96" y="89"/>
                  </a:lnTo>
                  <a:lnTo>
                    <a:pt x="110" y="77"/>
                  </a:lnTo>
                  <a:lnTo>
                    <a:pt x="124" y="64"/>
                  </a:lnTo>
                  <a:lnTo>
                    <a:pt x="137" y="53"/>
                  </a:lnTo>
                  <a:lnTo>
                    <a:pt x="155" y="43"/>
                  </a:lnTo>
                  <a:lnTo>
                    <a:pt x="175" y="35"/>
                  </a:lnTo>
                  <a:lnTo>
                    <a:pt x="195" y="26"/>
                  </a:lnTo>
                  <a:lnTo>
                    <a:pt x="213" y="19"/>
                  </a:lnTo>
                  <a:lnTo>
                    <a:pt x="228" y="12"/>
                  </a:lnTo>
                  <a:lnTo>
                    <a:pt x="237" y="6"/>
                  </a:lnTo>
                  <a:lnTo>
                    <a:pt x="240" y="2"/>
                  </a:lnTo>
                  <a:lnTo>
                    <a:pt x="230" y="0"/>
                  </a:lnTo>
                  <a:lnTo>
                    <a:pt x="215" y="1"/>
                  </a:lnTo>
                  <a:lnTo>
                    <a:pt x="198" y="4"/>
                  </a:lnTo>
                  <a:lnTo>
                    <a:pt x="180" y="9"/>
                  </a:lnTo>
                  <a:lnTo>
                    <a:pt x="161" y="17"/>
                  </a:lnTo>
                  <a:lnTo>
                    <a:pt x="144" y="25"/>
                  </a:lnTo>
                  <a:lnTo>
                    <a:pt x="127" y="35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0" name="Freeform 572"/>
            <p:cNvSpPr>
              <a:spLocks/>
            </p:cNvSpPr>
            <p:nvPr/>
          </p:nvSpPr>
          <p:spPr bwMode="auto">
            <a:xfrm>
              <a:off x="4545" y="3346"/>
              <a:ext cx="32" cy="34"/>
            </a:xfrm>
            <a:custGeom>
              <a:avLst/>
              <a:gdLst/>
              <a:ahLst/>
              <a:cxnLst>
                <a:cxn ang="0">
                  <a:pos x="210" y="71"/>
                </a:cxn>
                <a:cxn ang="0">
                  <a:pos x="222" y="84"/>
                </a:cxn>
                <a:cxn ang="0">
                  <a:pos x="229" y="99"/>
                </a:cxn>
                <a:cxn ang="0">
                  <a:pos x="232" y="115"/>
                </a:cxn>
                <a:cxn ang="0">
                  <a:pos x="232" y="132"/>
                </a:cxn>
                <a:cxn ang="0">
                  <a:pos x="230" y="146"/>
                </a:cxn>
                <a:cxn ang="0">
                  <a:pos x="226" y="158"/>
                </a:cxn>
                <a:cxn ang="0">
                  <a:pos x="219" y="170"/>
                </a:cxn>
                <a:cxn ang="0">
                  <a:pos x="211" y="179"/>
                </a:cxn>
                <a:cxn ang="0">
                  <a:pos x="202" y="190"/>
                </a:cxn>
                <a:cxn ang="0">
                  <a:pos x="193" y="199"/>
                </a:cxn>
                <a:cxn ang="0">
                  <a:pos x="183" y="208"/>
                </a:cxn>
                <a:cxn ang="0">
                  <a:pos x="174" y="218"/>
                </a:cxn>
                <a:cxn ang="0">
                  <a:pos x="172" y="221"/>
                </a:cxn>
                <a:cxn ang="0">
                  <a:pos x="172" y="224"/>
                </a:cxn>
                <a:cxn ang="0">
                  <a:pos x="172" y="227"/>
                </a:cxn>
                <a:cxn ang="0">
                  <a:pos x="174" y="231"/>
                </a:cxn>
                <a:cxn ang="0">
                  <a:pos x="177" y="233"/>
                </a:cxn>
                <a:cxn ang="0">
                  <a:pos x="181" y="234"/>
                </a:cxn>
                <a:cxn ang="0">
                  <a:pos x="184" y="233"/>
                </a:cxn>
                <a:cxn ang="0">
                  <a:pos x="187" y="231"/>
                </a:cxn>
                <a:cxn ang="0">
                  <a:pos x="208" y="217"/>
                </a:cxn>
                <a:cxn ang="0">
                  <a:pos x="226" y="199"/>
                </a:cxn>
                <a:cxn ang="0">
                  <a:pos x="240" y="178"/>
                </a:cxn>
                <a:cxn ang="0">
                  <a:pos x="249" y="155"/>
                </a:cxn>
                <a:cxn ang="0">
                  <a:pos x="254" y="131"/>
                </a:cxn>
                <a:cxn ang="0">
                  <a:pos x="251" y="107"/>
                </a:cxn>
                <a:cxn ang="0">
                  <a:pos x="243" y="84"/>
                </a:cxn>
                <a:cxn ang="0">
                  <a:pos x="226" y="64"/>
                </a:cxn>
                <a:cxn ang="0">
                  <a:pos x="214" y="53"/>
                </a:cxn>
                <a:cxn ang="0">
                  <a:pos x="199" y="45"/>
                </a:cxn>
                <a:cxn ang="0">
                  <a:pos x="183" y="36"/>
                </a:cxn>
                <a:cxn ang="0">
                  <a:pos x="165" y="29"/>
                </a:cxn>
                <a:cxn ang="0">
                  <a:pos x="147" y="21"/>
                </a:cxn>
                <a:cxn ang="0">
                  <a:pos x="129" y="16"/>
                </a:cxn>
                <a:cxn ang="0">
                  <a:pos x="111" y="12"/>
                </a:cxn>
                <a:cxn ang="0">
                  <a:pos x="93" y="7"/>
                </a:cxn>
                <a:cxn ang="0">
                  <a:pos x="75" y="4"/>
                </a:cxn>
                <a:cxn ang="0">
                  <a:pos x="59" y="2"/>
                </a:cxn>
                <a:cxn ang="0">
                  <a:pos x="43" y="0"/>
                </a:cxn>
                <a:cxn ang="0">
                  <a:pos x="31" y="0"/>
                </a:cxn>
                <a:cxn ang="0">
                  <a:pos x="19" y="0"/>
                </a:cxn>
                <a:cxn ang="0">
                  <a:pos x="10" y="0"/>
                </a:cxn>
                <a:cxn ang="0">
                  <a:pos x="3" y="2"/>
                </a:cxn>
                <a:cxn ang="0">
                  <a:pos x="0" y="4"/>
                </a:cxn>
                <a:cxn ang="0">
                  <a:pos x="11" y="6"/>
                </a:cxn>
                <a:cxn ang="0">
                  <a:pos x="21" y="7"/>
                </a:cxn>
                <a:cxn ang="0">
                  <a:pos x="34" y="9"/>
                </a:cxn>
                <a:cxn ang="0">
                  <a:pos x="46" y="12"/>
                </a:cxn>
                <a:cxn ang="0">
                  <a:pos x="59" y="15"/>
                </a:cxn>
                <a:cxn ang="0">
                  <a:pos x="74" y="17"/>
                </a:cxn>
                <a:cxn ang="0">
                  <a:pos x="87" y="20"/>
                </a:cxn>
                <a:cxn ang="0">
                  <a:pos x="102" y="23"/>
                </a:cxn>
                <a:cxn ang="0">
                  <a:pos x="116" y="28"/>
                </a:cxn>
                <a:cxn ang="0">
                  <a:pos x="131" y="32"/>
                </a:cxn>
                <a:cxn ang="0">
                  <a:pos x="145" y="36"/>
                </a:cxn>
                <a:cxn ang="0">
                  <a:pos x="159" y="42"/>
                </a:cxn>
                <a:cxn ang="0">
                  <a:pos x="173" y="48"/>
                </a:cxn>
                <a:cxn ang="0">
                  <a:pos x="186" y="55"/>
                </a:cxn>
                <a:cxn ang="0">
                  <a:pos x="199" y="63"/>
                </a:cxn>
                <a:cxn ang="0">
                  <a:pos x="210" y="71"/>
                </a:cxn>
              </a:cxnLst>
              <a:rect l="0" t="0" r="r" b="b"/>
              <a:pathLst>
                <a:path w="254" h="234">
                  <a:moveTo>
                    <a:pt x="210" y="71"/>
                  </a:moveTo>
                  <a:lnTo>
                    <a:pt x="222" y="84"/>
                  </a:lnTo>
                  <a:lnTo>
                    <a:pt x="229" y="99"/>
                  </a:lnTo>
                  <a:lnTo>
                    <a:pt x="232" y="115"/>
                  </a:lnTo>
                  <a:lnTo>
                    <a:pt x="232" y="132"/>
                  </a:lnTo>
                  <a:lnTo>
                    <a:pt x="230" y="146"/>
                  </a:lnTo>
                  <a:lnTo>
                    <a:pt x="226" y="158"/>
                  </a:lnTo>
                  <a:lnTo>
                    <a:pt x="219" y="170"/>
                  </a:lnTo>
                  <a:lnTo>
                    <a:pt x="211" y="179"/>
                  </a:lnTo>
                  <a:lnTo>
                    <a:pt x="202" y="190"/>
                  </a:lnTo>
                  <a:lnTo>
                    <a:pt x="193" y="199"/>
                  </a:lnTo>
                  <a:lnTo>
                    <a:pt x="183" y="208"/>
                  </a:lnTo>
                  <a:lnTo>
                    <a:pt x="174" y="218"/>
                  </a:lnTo>
                  <a:lnTo>
                    <a:pt x="172" y="221"/>
                  </a:lnTo>
                  <a:lnTo>
                    <a:pt x="172" y="224"/>
                  </a:lnTo>
                  <a:lnTo>
                    <a:pt x="172" y="227"/>
                  </a:lnTo>
                  <a:lnTo>
                    <a:pt x="174" y="231"/>
                  </a:lnTo>
                  <a:lnTo>
                    <a:pt x="177" y="233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1"/>
                  </a:lnTo>
                  <a:lnTo>
                    <a:pt x="208" y="217"/>
                  </a:lnTo>
                  <a:lnTo>
                    <a:pt x="226" y="199"/>
                  </a:lnTo>
                  <a:lnTo>
                    <a:pt x="240" y="178"/>
                  </a:lnTo>
                  <a:lnTo>
                    <a:pt x="249" y="155"/>
                  </a:lnTo>
                  <a:lnTo>
                    <a:pt x="254" y="131"/>
                  </a:lnTo>
                  <a:lnTo>
                    <a:pt x="251" y="107"/>
                  </a:lnTo>
                  <a:lnTo>
                    <a:pt x="243" y="84"/>
                  </a:lnTo>
                  <a:lnTo>
                    <a:pt x="226" y="64"/>
                  </a:lnTo>
                  <a:lnTo>
                    <a:pt x="214" y="53"/>
                  </a:lnTo>
                  <a:lnTo>
                    <a:pt x="199" y="45"/>
                  </a:lnTo>
                  <a:lnTo>
                    <a:pt x="183" y="36"/>
                  </a:lnTo>
                  <a:lnTo>
                    <a:pt x="165" y="29"/>
                  </a:lnTo>
                  <a:lnTo>
                    <a:pt x="147" y="21"/>
                  </a:lnTo>
                  <a:lnTo>
                    <a:pt x="129" y="16"/>
                  </a:lnTo>
                  <a:lnTo>
                    <a:pt x="111" y="12"/>
                  </a:lnTo>
                  <a:lnTo>
                    <a:pt x="93" y="7"/>
                  </a:lnTo>
                  <a:lnTo>
                    <a:pt x="75" y="4"/>
                  </a:lnTo>
                  <a:lnTo>
                    <a:pt x="59" y="2"/>
                  </a:lnTo>
                  <a:lnTo>
                    <a:pt x="43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11" y="6"/>
                  </a:lnTo>
                  <a:lnTo>
                    <a:pt x="21" y="7"/>
                  </a:lnTo>
                  <a:lnTo>
                    <a:pt x="34" y="9"/>
                  </a:lnTo>
                  <a:lnTo>
                    <a:pt x="46" y="12"/>
                  </a:lnTo>
                  <a:lnTo>
                    <a:pt x="59" y="15"/>
                  </a:lnTo>
                  <a:lnTo>
                    <a:pt x="74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6" y="28"/>
                  </a:lnTo>
                  <a:lnTo>
                    <a:pt x="131" y="32"/>
                  </a:lnTo>
                  <a:lnTo>
                    <a:pt x="145" y="36"/>
                  </a:lnTo>
                  <a:lnTo>
                    <a:pt x="159" y="42"/>
                  </a:lnTo>
                  <a:lnTo>
                    <a:pt x="173" y="48"/>
                  </a:lnTo>
                  <a:lnTo>
                    <a:pt x="186" y="55"/>
                  </a:lnTo>
                  <a:lnTo>
                    <a:pt x="199" y="63"/>
                  </a:lnTo>
                  <a:lnTo>
                    <a:pt x="210" y="7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1" name="Freeform 573"/>
            <p:cNvSpPr>
              <a:spLocks/>
            </p:cNvSpPr>
            <p:nvPr/>
          </p:nvSpPr>
          <p:spPr bwMode="auto">
            <a:xfrm>
              <a:off x="4481" y="3362"/>
              <a:ext cx="13" cy="31"/>
            </a:xfrm>
            <a:custGeom>
              <a:avLst/>
              <a:gdLst/>
              <a:ahLst/>
              <a:cxnLst>
                <a:cxn ang="0">
                  <a:pos x="0" y="121"/>
                </a:cxn>
                <a:cxn ang="0">
                  <a:pos x="0" y="139"/>
                </a:cxn>
                <a:cxn ang="0">
                  <a:pos x="4" y="156"/>
                </a:cxn>
                <a:cxn ang="0">
                  <a:pos x="12" y="172"/>
                </a:cxn>
                <a:cxn ang="0">
                  <a:pos x="22" y="186"/>
                </a:cxn>
                <a:cxn ang="0">
                  <a:pos x="35" y="197"/>
                </a:cxn>
                <a:cxn ang="0">
                  <a:pos x="50" y="208"/>
                </a:cxn>
                <a:cxn ang="0">
                  <a:pos x="66" y="216"/>
                </a:cxn>
                <a:cxn ang="0">
                  <a:pos x="83" y="220"/>
                </a:cxn>
                <a:cxn ang="0">
                  <a:pos x="89" y="221"/>
                </a:cxn>
                <a:cxn ang="0">
                  <a:pos x="94" y="219"/>
                </a:cxn>
                <a:cxn ang="0">
                  <a:pos x="98" y="216"/>
                </a:cxn>
                <a:cxn ang="0">
                  <a:pos x="100" y="211"/>
                </a:cxn>
                <a:cxn ang="0">
                  <a:pos x="100" y="206"/>
                </a:cxn>
                <a:cxn ang="0">
                  <a:pos x="99" y="201"/>
                </a:cxn>
                <a:cxn ang="0">
                  <a:pos x="96" y="196"/>
                </a:cxn>
                <a:cxn ang="0">
                  <a:pos x="91" y="194"/>
                </a:cxn>
                <a:cxn ang="0">
                  <a:pos x="74" y="188"/>
                </a:cxn>
                <a:cxn ang="0">
                  <a:pos x="58" y="179"/>
                </a:cxn>
                <a:cxn ang="0">
                  <a:pos x="45" y="168"/>
                </a:cxn>
                <a:cxn ang="0">
                  <a:pos x="36" y="155"/>
                </a:cxn>
                <a:cxn ang="0">
                  <a:pos x="30" y="139"/>
                </a:cxn>
                <a:cxn ang="0">
                  <a:pos x="27" y="122"/>
                </a:cxn>
                <a:cxn ang="0">
                  <a:pos x="27" y="103"/>
                </a:cxn>
                <a:cxn ang="0">
                  <a:pos x="32" y="84"/>
                </a:cxn>
                <a:cxn ang="0">
                  <a:pos x="38" y="70"/>
                </a:cxn>
                <a:cxn ang="0">
                  <a:pos x="46" y="57"/>
                </a:cxn>
                <a:cxn ang="0">
                  <a:pos x="56" y="46"/>
                </a:cxn>
                <a:cxn ang="0">
                  <a:pos x="66" y="35"/>
                </a:cxn>
                <a:cxn ang="0">
                  <a:pos x="76" y="25"/>
                </a:cxn>
                <a:cxn ang="0">
                  <a:pos x="86" y="17"/>
                </a:cxn>
                <a:cxn ang="0">
                  <a:pos x="96" y="8"/>
                </a:cxn>
                <a:cxn ang="0">
                  <a:pos x="103" y="1"/>
                </a:cxn>
                <a:cxn ang="0">
                  <a:pos x="96" y="0"/>
                </a:cxn>
                <a:cxn ang="0">
                  <a:pos x="84" y="5"/>
                </a:cxn>
                <a:cxn ang="0">
                  <a:pos x="69" y="17"/>
                </a:cxn>
                <a:cxn ang="0">
                  <a:pos x="51" y="33"/>
                </a:cxn>
                <a:cxn ang="0">
                  <a:pos x="34" y="53"/>
                </a:cxn>
                <a:cxn ang="0">
                  <a:pos x="18" y="75"/>
                </a:cxn>
                <a:cxn ang="0">
                  <a:pos x="7" y="98"/>
                </a:cxn>
                <a:cxn ang="0">
                  <a:pos x="0" y="121"/>
                </a:cxn>
              </a:cxnLst>
              <a:rect l="0" t="0" r="r" b="b"/>
              <a:pathLst>
                <a:path w="103" h="221">
                  <a:moveTo>
                    <a:pt x="0" y="121"/>
                  </a:moveTo>
                  <a:lnTo>
                    <a:pt x="0" y="139"/>
                  </a:lnTo>
                  <a:lnTo>
                    <a:pt x="4" y="156"/>
                  </a:lnTo>
                  <a:lnTo>
                    <a:pt x="12" y="172"/>
                  </a:lnTo>
                  <a:lnTo>
                    <a:pt x="22" y="186"/>
                  </a:lnTo>
                  <a:lnTo>
                    <a:pt x="35" y="197"/>
                  </a:lnTo>
                  <a:lnTo>
                    <a:pt x="50" y="208"/>
                  </a:lnTo>
                  <a:lnTo>
                    <a:pt x="66" y="216"/>
                  </a:lnTo>
                  <a:lnTo>
                    <a:pt x="83" y="220"/>
                  </a:lnTo>
                  <a:lnTo>
                    <a:pt x="89" y="221"/>
                  </a:lnTo>
                  <a:lnTo>
                    <a:pt x="94" y="219"/>
                  </a:lnTo>
                  <a:lnTo>
                    <a:pt x="98" y="216"/>
                  </a:lnTo>
                  <a:lnTo>
                    <a:pt x="100" y="211"/>
                  </a:lnTo>
                  <a:lnTo>
                    <a:pt x="100" y="206"/>
                  </a:lnTo>
                  <a:lnTo>
                    <a:pt x="99" y="201"/>
                  </a:lnTo>
                  <a:lnTo>
                    <a:pt x="96" y="196"/>
                  </a:lnTo>
                  <a:lnTo>
                    <a:pt x="91" y="194"/>
                  </a:lnTo>
                  <a:lnTo>
                    <a:pt x="74" y="188"/>
                  </a:lnTo>
                  <a:lnTo>
                    <a:pt x="58" y="179"/>
                  </a:lnTo>
                  <a:lnTo>
                    <a:pt x="45" y="168"/>
                  </a:lnTo>
                  <a:lnTo>
                    <a:pt x="36" y="155"/>
                  </a:lnTo>
                  <a:lnTo>
                    <a:pt x="30" y="139"/>
                  </a:lnTo>
                  <a:lnTo>
                    <a:pt x="27" y="122"/>
                  </a:lnTo>
                  <a:lnTo>
                    <a:pt x="27" y="103"/>
                  </a:lnTo>
                  <a:lnTo>
                    <a:pt x="32" y="84"/>
                  </a:lnTo>
                  <a:lnTo>
                    <a:pt x="38" y="70"/>
                  </a:lnTo>
                  <a:lnTo>
                    <a:pt x="46" y="57"/>
                  </a:lnTo>
                  <a:lnTo>
                    <a:pt x="56" y="46"/>
                  </a:lnTo>
                  <a:lnTo>
                    <a:pt x="66" y="35"/>
                  </a:lnTo>
                  <a:lnTo>
                    <a:pt x="76" y="25"/>
                  </a:lnTo>
                  <a:lnTo>
                    <a:pt x="86" y="17"/>
                  </a:lnTo>
                  <a:lnTo>
                    <a:pt x="96" y="8"/>
                  </a:lnTo>
                  <a:lnTo>
                    <a:pt x="103" y="1"/>
                  </a:lnTo>
                  <a:lnTo>
                    <a:pt x="96" y="0"/>
                  </a:lnTo>
                  <a:lnTo>
                    <a:pt x="84" y="5"/>
                  </a:lnTo>
                  <a:lnTo>
                    <a:pt x="69" y="17"/>
                  </a:lnTo>
                  <a:lnTo>
                    <a:pt x="51" y="33"/>
                  </a:lnTo>
                  <a:lnTo>
                    <a:pt x="34" y="53"/>
                  </a:lnTo>
                  <a:lnTo>
                    <a:pt x="18" y="75"/>
                  </a:lnTo>
                  <a:lnTo>
                    <a:pt x="7" y="98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2" name="Freeform 574"/>
            <p:cNvSpPr>
              <a:spLocks/>
            </p:cNvSpPr>
            <p:nvPr/>
          </p:nvSpPr>
          <p:spPr bwMode="auto">
            <a:xfrm>
              <a:off x="4571" y="3344"/>
              <a:ext cx="28" cy="41"/>
            </a:xfrm>
            <a:custGeom>
              <a:avLst/>
              <a:gdLst/>
              <a:ahLst/>
              <a:cxnLst>
                <a:cxn ang="0">
                  <a:pos x="186" y="115"/>
                </a:cxn>
                <a:cxn ang="0">
                  <a:pos x="197" y="133"/>
                </a:cxn>
                <a:cxn ang="0">
                  <a:pos x="202" y="153"/>
                </a:cxn>
                <a:cxn ang="0">
                  <a:pos x="199" y="174"/>
                </a:cxn>
                <a:cxn ang="0">
                  <a:pos x="187" y="194"/>
                </a:cxn>
                <a:cxn ang="0">
                  <a:pos x="170" y="212"/>
                </a:cxn>
                <a:cxn ang="0">
                  <a:pos x="150" y="229"/>
                </a:cxn>
                <a:cxn ang="0">
                  <a:pos x="129" y="246"/>
                </a:cxn>
                <a:cxn ang="0">
                  <a:pos x="116" y="258"/>
                </a:cxn>
                <a:cxn ang="0">
                  <a:pos x="112" y="267"/>
                </a:cxn>
                <a:cxn ang="0">
                  <a:pos x="109" y="276"/>
                </a:cxn>
                <a:cxn ang="0">
                  <a:pos x="110" y="284"/>
                </a:cxn>
                <a:cxn ang="0">
                  <a:pos x="117" y="288"/>
                </a:cxn>
                <a:cxn ang="0">
                  <a:pos x="125" y="287"/>
                </a:cxn>
                <a:cxn ang="0">
                  <a:pos x="139" y="272"/>
                </a:cxn>
                <a:cxn ang="0">
                  <a:pos x="162" y="250"/>
                </a:cxn>
                <a:cxn ang="0">
                  <a:pos x="186" y="229"/>
                </a:cxn>
                <a:cxn ang="0">
                  <a:pos x="207" y="204"/>
                </a:cxn>
                <a:cxn ang="0">
                  <a:pos x="220" y="174"/>
                </a:cxn>
                <a:cxn ang="0">
                  <a:pos x="218" y="142"/>
                </a:cxn>
                <a:cxn ang="0">
                  <a:pos x="204" y="112"/>
                </a:cxn>
                <a:cxn ang="0">
                  <a:pos x="181" y="87"/>
                </a:cxn>
                <a:cxn ang="0">
                  <a:pos x="159" y="69"/>
                </a:cxn>
                <a:cxn ang="0">
                  <a:pos x="137" y="55"/>
                </a:cxn>
                <a:cxn ang="0">
                  <a:pos x="114" y="40"/>
                </a:cxn>
                <a:cxn ang="0">
                  <a:pos x="89" y="27"/>
                </a:cxn>
                <a:cxn ang="0">
                  <a:pos x="66" y="15"/>
                </a:cxn>
                <a:cxn ang="0">
                  <a:pos x="42" y="6"/>
                </a:cxn>
                <a:cxn ang="0">
                  <a:pos x="22" y="1"/>
                </a:cxn>
                <a:cxn ang="0">
                  <a:pos x="7" y="1"/>
                </a:cxn>
                <a:cxn ang="0">
                  <a:pos x="8" y="5"/>
                </a:cxn>
                <a:cxn ang="0">
                  <a:pos x="26" y="13"/>
                </a:cxn>
                <a:cxn ang="0">
                  <a:pos x="47" y="22"/>
                </a:cxn>
                <a:cxn ang="0">
                  <a:pos x="71" y="34"/>
                </a:cxn>
                <a:cxn ang="0">
                  <a:pos x="96" y="48"/>
                </a:cxn>
                <a:cxn ang="0">
                  <a:pos x="121" y="64"/>
                </a:cxn>
                <a:cxn ang="0">
                  <a:pos x="146" y="81"/>
                </a:cxn>
                <a:cxn ang="0">
                  <a:pos x="169" y="98"/>
                </a:cxn>
              </a:cxnLst>
              <a:rect l="0" t="0" r="r" b="b"/>
              <a:pathLst>
                <a:path w="221" h="288">
                  <a:moveTo>
                    <a:pt x="179" y="108"/>
                  </a:moveTo>
                  <a:lnTo>
                    <a:pt x="186" y="115"/>
                  </a:lnTo>
                  <a:lnTo>
                    <a:pt x="193" y="124"/>
                  </a:lnTo>
                  <a:lnTo>
                    <a:pt x="197" y="133"/>
                  </a:lnTo>
                  <a:lnTo>
                    <a:pt x="201" y="143"/>
                  </a:lnTo>
                  <a:lnTo>
                    <a:pt x="202" y="153"/>
                  </a:lnTo>
                  <a:lnTo>
                    <a:pt x="202" y="163"/>
                  </a:lnTo>
                  <a:lnTo>
                    <a:pt x="199" y="174"/>
                  </a:lnTo>
                  <a:lnTo>
                    <a:pt x="195" y="184"/>
                  </a:lnTo>
                  <a:lnTo>
                    <a:pt x="187" y="194"/>
                  </a:lnTo>
                  <a:lnTo>
                    <a:pt x="179" y="204"/>
                  </a:lnTo>
                  <a:lnTo>
                    <a:pt x="170" y="212"/>
                  </a:lnTo>
                  <a:lnTo>
                    <a:pt x="159" y="221"/>
                  </a:lnTo>
                  <a:lnTo>
                    <a:pt x="150" y="229"/>
                  </a:lnTo>
                  <a:lnTo>
                    <a:pt x="139" y="237"/>
                  </a:lnTo>
                  <a:lnTo>
                    <a:pt x="129" y="246"/>
                  </a:lnTo>
                  <a:lnTo>
                    <a:pt x="119" y="255"/>
                  </a:lnTo>
                  <a:lnTo>
                    <a:pt x="116" y="258"/>
                  </a:lnTo>
                  <a:lnTo>
                    <a:pt x="114" y="263"/>
                  </a:lnTo>
                  <a:lnTo>
                    <a:pt x="112" y="267"/>
                  </a:lnTo>
                  <a:lnTo>
                    <a:pt x="110" y="271"/>
                  </a:lnTo>
                  <a:lnTo>
                    <a:pt x="109" y="276"/>
                  </a:lnTo>
                  <a:lnTo>
                    <a:pt x="109" y="280"/>
                  </a:lnTo>
                  <a:lnTo>
                    <a:pt x="110" y="284"/>
                  </a:lnTo>
                  <a:lnTo>
                    <a:pt x="113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5" y="287"/>
                  </a:lnTo>
                  <a:lnTo>
                    <a:pt x="129" y="284"/>
                  </a:lnTo>
                  <a:lnTo>
                    <a:pt x="139" y="272"/>
                  </a:lnTo>
                  <a:lnTo>
                    <a:pt x="151" y="261"/>
                  </a:lnTo>
                  <a:lnTo>
                    <a:pt x="162" y="250"/>
                  </a:lnTo>
                  <a:lnTo>
                    <a:pt x="175" y="239"/>
                  </a:lnTo>
                  <a:lnTo>
                    <a:pt x="186" y="229"/>
                  </a:lnTo>
                  <a:lnTo>
                    <a:pt x="197" y="217"/>
                  </a:lnTo>
                  <a:lnTo>
                    <a:pt x="207" y="204"/>
                  </a:lnTo>
                  <a:lnTo>
                    <a:pt x="215" y="190"/>
                  </a:lnTo>
                  <a:lnTo>
                    <a:pt x="220" y="174"/>
                  </a:lnTo>
                  <a:lnTo>
                    <a:pt x="221" y="158"/>
                  </a:lnTo>
                  <a:lnTo>
                    <a:pt x="218" y="142"/>
                  </a:lnTo>
                  <a:lnTo>
                    <a:pt x="213" y="127"/>
                  </a:lnTo>
                  <a:lnTo>
                    <a:pt x="204" y="112"/>
                  </a:lnTo>
                  <a:lnTo>
                    <a:pt x="194" y="99"/>
                  </a:lnTo>
                  <a:lnTo>
                    <a:pt x="181" y="87"/>
                  </a:lnTo>
                  <a:lnTo>
                    <a:pt x="169" y="77"/>
                  </a:lnTo>
                  <a:lnTo>
                    <a:pt x="159" y="69"/>
                  </a:lnTo>
                  <a:lnTo>
                    <a:pt x="149" y="63"/>
                  </a:lnTo>
                  <a:lnTo>
                    <a:pt x="137" y="55"/>
                  </a:lnTo>
                  <a:lnTo>
                    <a:pt x="125" y="48"/>
                  </a:lnTo>
                  <a:lnTo>
                    <a:pt x="114" y="40"/>
                  </a:lnTo>
                  <a:lnTo>
                    <a:pt x="101" y="33"/>
                  </a:lnTo>
                  <a:lnTo>
                    <a:pt x="89" y="27"/>
                  </a:lnTo>
                  <a:lnTo>
                    <a:pt x="77" y="20"/>
                  </a:lnTo>
                  <a:lnTo>
                    <a:pt x="66" y="15"/>
                  </a:lnTo>
                  <a:lnTo>
                    <a:pt x="54" y="9"/>
                  </a:lnTo>
                  <a:lnTo>
                    <a:pt x="42" y="6"/>
                  </a:lnTo>
                  <a:lnTo>
                    <a:pt x="32" y="3"/>
                  </a:lnTo>
                  <a:lnTo>
                    <a:pt x="22" y="1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5"/>
                  </a:lnTo>
                  <a:lnTo>
                    <a:pt x="16" y="8"/>
                  </a:lnTo>
                  <a:lnTo>
                    <a:pt x="26" y="13"/>
                  </a:lnTo>
                  <a:lnTo>
                    <a:pt x="35" y="17"/>
                  </a:lnTo>
                  <a:lnTo>
                    <a:pt x="47" y="22"/>
                  </a:lnTo>
                  <a:lnTo>
                    <a:pt x="58" y="28"/>
                  </a:lnTo>
                  <a:lnTo>
                    <a:pt x="71" y="34"/>
                  </a:lnTo>
                  <a:lnTo>
                    <a:pt x="83" y="40"/>
                  </a:lnTo>
                  <a:lnTo>
                    <a:pt x="96" y="48"/>
                  </a:lnTo>
                  <a:lnTo>
                    <a:pt x="109" y="55"/>
                  </a:lnTo>
                  <a:lnTo>
                    <a:pt x="121" y="64"/>
                  </a:lnTo>
                  <a:lnTo>
                    <a:pt x="134" y="72"/>
                  </a:lnTo>
                  <a:lnTo>
                    <a:pt x="146" y="81"/>
                  </a:lnTo>
                  <a:lnTo>
                    <a:pt x="158" y="90"/>
                  </a:lnTo>
                  <a:lnTo>
                    <a:pt x="169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3" name="Freeform 575"/>
            <p:cNvSpPr>
              <a:spLocks/>
            </p:cNvSpPr>
            <p:nvPr/>
          </p:nvSpPr>
          <p:spPr bwMode="auto">
            <a:xfrm>
              <a:off x="4541" y="3392"/>
              <a:ext cx="9" cy="25"/>
            </a:xfrm>
            <a:custGeom>
              <a:avLst/>
              <a:gdLst/>
              <a:ahLst/>
              <a:cxnLst>
                <a:cxn ang="0">
                  <a:pos x="28" y="12"/>
                </a:cxn>
                <a:cxn ang="0">
                  <a:pos x="26" y="7"/>
                </a:cxn>
                <a:cxn ang="0">
                  <a:pos x="23" y="3"/>
                </a:cxn>
                <a:cxn ang="0">
                  <a:pos x="17" y="1"/>
                </a:cxn>
                <a:cxn ang="0">
                  <a:pos x="12" y="0"/>
                </a:cxn>
                <a:cxn ang="0">
                  <a:pos x="7" y="2"/>
                </a:cxn>
                <a:cxn ang="0">
                  <a:pos x="3" y="5"/>
                </a:cxn>
                <a:cxn ang="0">
                  <a:pos x="0" y="10"/>
                </a:cxn>
                <a:cxn ang="0">
                  <a:pos x="0" y="16"/>
                </a:cxn>
                <a:cxn ang="0">
                  <a:pos x="5" y="39"/>
                </a:cxn>
                <a:cxn ang="0">
                  <a:pos x="13" y="66"/>
                </a:cxn>
                <a:cxn ang="0">
                  <a:pos x="24" y="92"/>
                </a:cxn>
                <a:cxn ang="0">
                  <a:pos x="36" y="118"/>
                </a:cxn>
                <a:cxn ang="0">
                  <a:pos x="49" y="141"/>
                </a:cxn>
                <a:cxn ang="0">
                  <a:pos x="61" y="159"/>
                </a:cxn>
                <a:cxn ang="0">
                  <a:pos x="69" y="171"/>
                </a:cxn>
                <a:cxn ang="0">
                  <a:pos x="74" y="174"/>
                </a:cxn>
                <a:cxn ang="0">
                  <a:pos x="72" y="162"/>
                </a:cxn>
                <a:cxn ang="0">
                  <a:pos x="67" y="147"/>
                </a:cxn>
                <a:cxn ang="0">
                  <a:pos x="61" y="128"/>
                </a:cxn>
                <a:cxn ang="0">
                  <a:pos x="53" y="105"/>
                </a:cxn>
                <a:cxn ang="0">
                  <a:pos x="46" y="82"/>
                </a:cxn>
                <a:cxn ang="0">
                  <a:pos x="38" y="58"/>
                </a:cxn>
                <a:cxn ang="0">
                  <a:pos x="32" y="35"/>
                </a:cxn>
                <a:cxn ang="0">
                  <a:pos x="28" y="12"/>
                </a:cxn>
              </a:cxnLst>
              <a:rect l="0" t="0" r="r" b="b"/>
              <a:pathLst>
                <a:path w="74" h="174">
                  <a:moveTo>
                    <a:pt x="28" y="12"/>
                  </a:moveTo>
                  <a:lnTo>
                    <a:pt x="26" y="7"/>
                  </a:lnTo>
                  <a:lnTo>
                    <a:pt x="23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2"/>
                  </a:lnTo>
                  <a:lnTo>
                    <a:pt x="3" y="5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5" y="39"/>
                  </a:lnTo>
                  <a:lnTo>
                    <a:pt x="13" y="66"/>
                  </a:lnTo>
                  <a:lnTo>
                    <a:pt x="24" y="92"/>
                  </a:lnTo>
                  <a:lnTo>
                    <a:pt x="36" y="118"/>
                  </a:lnTo>
                  <a:lnTo>
                    <a:pt x="49" y="141"/>
                  </a:lnTo>
                  <a:lnTo>
                    <a:pt x="61" y="159"/>
                  </a:lnTo>
                  <a:lnTo>
                    <a:pt x="69" y="171"/>
                  </a:lnTo>
                  <a:lnTo>
                    <a:pt x="74" y="174"/>
                  </a:lnTo>
                  <a:lnTo>
                    <a:pt x="72" y="162"/>
                  </a:lnTo>
                  <a:lnTo>
                    <a:pt x="67" y="147"/>
                  </a:lnTo>
                  <a:lnTo>
                    <a:pt x="61" y="128"/>
                  </a:lnTo>
                  <a:lnTo>
                    <a:pt x="53" y="105"/>
                  </a:lnTo>
                  <a:lnTo>
                    <a:pt x="46" y="82"/>
                  </a:lnTo>
                  <a:lnTo>
                    <a:pt x="38" y="58"/>
                  </a:lnTo>
                  <a:lnTo>
                    <a:pt x="32" y="35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4" name="Freeform 576"/>
            <p:cNvSpPr>
              <a:spLocks/>
            </p:cNvSpPr>
            <p:nvPr/>
          </p:nvSpPr>
          <p:spPr bwMode="auto">
            <a:xfrm>
              <a:off x="4537" y="3379"/>
              <a:ext cx="5" cy="12"/>
            </a:xfrm>
            <a:custGeom>
              <a:avLst/>
              <a:gdLst/>
              <a:ahLst/>
              <a:cxnLst>
                <a:cxn ang="0">
                  <a:pos x="20" y="9"/>
                </a:cxn>
                <a:cxn ang="0">
                  <a:pos x="19" y="5"/>
                </a:cxn>
                <a:cxn ang="0">
                  <a:pos x="16" y="2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5" y="1"/>
                </a:cxn>
                <a:cxn ang="0">
                  <a:pos x="2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0" y="22"/>
                </a:cxn>
                <a:cxn ang="0">
                  <a:pos x="3" y="35"/>
                </a:cxn>
                <a:cxn ang="0">
                  <a:pos x="7" y="48"/>
                </a:cxn>
                <a:cxn ang="0">
                  <a:pos x="13" y="60"/>
                </a:cxn>
                <a:cxn ang="0">
                  <a:pos x="19" y="72"/>
                </a:cxn>
                <a:cxn ang="0">
                  <a:pos x="25" y="81"/>
                </a:cxn>
                <a:cxn ang="0">
                  <a:pos x="33" y="86"/>
                </a:cxn>
                <a:cxn ang="0">
                  <a:pos x="38" y="87"/>
                </a:cxn>
                <a:cxn ang="0">
                  <a:pos x="39" y="70"/>
                </a:cxn>
                <a:cxn ang="0">
                  <a:pos x="34" y="50"/>
                </a:cxn>
                <a:cxn ang="0">
                  <a:pos x="27" y="29"/>
                </a:cxn>
                <a:cxn ang="0">
                  <a:pos x="20" y="9"/>
                </a:cxn>
              </a:cxnLst>
              <a:rect l="0" t="0" r="r" b="b"/>
              <a:pathLst>
                <a:path w="39" h="87">
                  <a:moveTo>
                    <a:pt x="20" y="9"/>
                  </a:moveTo>
                  <a:lnTo>
                    <a:pt x="19" y="5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3" y="35"/>
                  </a:lnTo>
                  <a:lnTo>
                    <a:pt x="7" y="48"/>
                  </a:lnTo>
                  <a:lnTo>
                    <a:pt x="13" y="60"/>
                  </a:lnTo>
                  <a:lnTo>
                    <a:pt x="19" y="72"/>
                  </a:lnTo>
                  <a:lnTo>
                    <a:pt x="25" y="81"/>
                  </a:lnTo>
                  <a:lnTo>
                    <a:pt x="33" y="86"/>
                  </a:lnTo>
                  <a:lnTo>
                    <a:pt x="38" y="87"/>
                  </a:lnTo>
                  <a:lnTo>
                    <a:pt x="39" y="70"/>
                  </a:lnTo>
                  <a:lnTo>
                    <a:pt x="34" y="50"/>
                  </a:lnTo>
                  <a:lnTo>
                    <a:pt x="27" y="29"/>
                  </a:lnTo>
                  <a:lnTo>
                    <a:pt x="2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5" name="Freeform 577"/>
            <p:cNvSpPr>
              <a:spLocks/>
            </p:cNvSpPr>
            <p:nvPr/>
          </p:nvSpPr>
          <p:spPr bwMode="auto">
            <a:xfrm>
              <a:off x="4533" y="3370"/>
              <a:ext cx="4" cy="7"/>
            </a:xfrm>
            <a:custGeom>
              <a:avLst/>
              <a:gdLst/>
              <a:ahLst/>
              <a:cxnLst>
                <a:cxn ang="0">
                  <a:pos x="18" y="7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7" y="5"/>
                </a:cxn>
                <a:cxn ang="0">
                  <a:pos x="14" y="1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5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6"/>
                </a:cxn>
                <a:cxn ang="0">
                  <a:pos x="4" y="23"/>
                </a:cxn>
                <a:cxn ang="0">
                  <a:pos x="8" y="30"/>
                </a:cxn>
                <a:cxn ang="0">
                  <a:pos x="13" y="37"/>
                </a:cxn>
                <a:cxn ang="0">
                  <a:pos x="18" y="43"/>
                </a:cxn>
                <a:cxn ang="0">
                  <a:pos x="25" y="47"/>
                </a:cxn>
                <a:cxn ang="0">
                  <a:pos x="30" y="51"/>
                </a:cxn>
                <a:cxn ang="0">
                  <a:pos x="34" y="51"/>
                </a:cxn>
                <a:cxn ang="0">
                  <a:pos x="33" y="40"/>
                </a:cxn>
                <a:cxn ang="0">
                  <a:pos x="29" y="27"/>
                </a:cxn>
                <a:cxn ang="0">
                  <a:pos x="23" y="15"/>
                </a:cxn>
                <a:cxn ang="0">
                  <a:pos x="18" y="7"/>
                </a:cxn>
              </a:cxnLst>
              <a:rect l="0" t="0" r="r" b="b"/>
              <a:pathLst>
                <a:path w="34" h="51">
                  <a:moveTo>
                    <a:pt x="18" y="7"/>
                  </a:move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7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3"/>
                  </a:lnTo>
                  <a:lnTo>
                    <a:pt x="8" y="30"/>
                  </a:lnTo>
                  <a:lnTo>
                    <a:pt x="13" y="37"/>
                  </a:lnTo>
                  <a:lnTo>
                    <a:pt x="18" y="43"/>
                  </a:lnTo>
                  <a:lnTo>
                    <a:pt x="25" y="47"/>
                  </a:lnTo>
                  <a:lnTo>
                    <a:pt x="30" y="51"/>
                  </a:lnTo>
                  <a:lnTo>
                    <a:pt x="34" y="51"/>
                  </a:lnTo>
                  <a:lnTo>
                    <a:pt x="33" y="40"/>
                  </a:lnTo>
                  <a:lnTo>
                    <a:pt x="29" y="27"/>
                  </a:lnTo>
                  <a:lnTo>
                    <a:pt x="23" y="15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6" name="Freeform 578"/>
            <p:cNvSpPr>
              <a:spLocks/>
            </p:cNvSpPr>
            <p:nvPr/>
          </p:nvSpPr>
          <p:spPr bwMode="auto">
            <a:xfrm>
              <a:off x="4529" y="3364"/>
              <a:ext cx="6" cy="4"/>
            </a:xfrm>
            <a:custGeom>
              <a:avLst/>
              <a:gdLst/>
              <a:ahLst/>
              <a:cxnLst>
                <a:cxn ang="0">
                  <a:pos x="37" y="24"/>
                </a:cxn>
                <a:cxn ang="0">
                  <a:pos x="41" y="22"/>
                </a:cxn>
                <a:cxn ang="0">
                  <a:pos x="45" y="19"/>
                </a:cxn>
                <a:cxn ang="0">
                  <a:pos x="46" y="15"/>
                </a:cxn>
                <a:cxn ang="0">
                  <a:pos x="46" y="10"/>
                </a:cxn>
                <a:cxn ang="0">
                  <a:pos x="44" y="5"/>
                </a:cxn>
                <a:cxn ang="0">
                  <a:pos x="41" y="2"/>
                </a:cxn>
                <a:cxn ang="0">
                  <a:pos x="37" y="0"/>
                </a:cxn>
                <a:cxn ang="0">
                  <a:pos x="32" y="0"/>
                </a:cxn>
                <a:cxn ang="0">
                  <a:pos x="29" y="0"/>
                </a:cxn>
                <a:cxn ang="0">
                  <a:pos x="25" y="1"/>
                </a:cxn>
                <a:cxn ang="0">
                  <a:pos x="19" y="3"/>
                </a:cxn>
                <a:cxn ang="0">
                  <a:pos x="12" y="7"/>
                </a:cxn>
                <a:cxn ang="0">
                  <a:pos x="5" y="14"/>
                </a:cxn>
                <a:cxn ang="0">
                  <a:pos x="2" y="20"/>
                </a:cxn>
                <a:cxn ang="0">
                  <a:pos x="0" y="26"/>
                </a:cxn>
                <a:cxn ang="0">
                  <a:pos x="0" y="29"/>
                </a:cxn>
                <a:cxn ang="0">
                  <a:pos x="3" y="31"/>
                </a:cxn>
                <a:cxn ang="0">
                  <a:pos x="7" y="33"/>
                </a:cxn>
                <a:cxn ang="0">
                  <a:pos x="12" y="33"/>
                </a:cxn>
                <a:cxn ang="0">
                  <a:pos x="16" y="33"/>
                </a:cxn>
                <a:cxn ang="0">
                  <a:pos x="21" y="31"/>
                </a:cxn>
                <a:cxn ang="0">
                  <a:pos x="26" y="30"/>
                </a:cxn>
                <a:cxn ang="0">
                  <a:pos x="32" y="28"/>
                </a:cxn>
                <a:cxn ang="0">
                  <a:pos x="37" y="24"/>
                </a:cxn>
              </a:cxnLst>
              <a:rect l="0" t="0" r="r" b="b"/>
              <a:pathLst>
                <a:path w="46" h="33">
                  <a:moveTo>
                    <a:pt x="37" y="24"/>
                  </a:moveTo>
                  <a:lnTo>
                    <a:pt x="41" y="22"/>
                  </a:lnTo>
                  <a:lnTo>
                    <a:pt x="45" y="19"/>
                  </a:lnTo>
                  <a:lnTo>
                    <a:pt x="46" y="15"/>
                  </a:lnTo>
                  <a:lnTo>
                    <a:pt x="46" y="10"/>
                  </a:lnTo>
                  <a:lnTo>
                    <a:pt x="44" y="5"/>
                  </a:lnTo>
                  <a:lnTo>
                    <a:pt x="41" y="2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5" y="1"/>
                  </a:lnTo>
                  <a:lnTo>
                    <a:pt x="19" y="3"/>
                  </a:lnTo>
                  <a:lnTo>
                    <a:pt x="12" y="7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6" y="33"/>
                  </a:lnTo>
                  <a:lnTo>
                    <a:pt x="21" y="31"/>
                  </a:lnTo>
                  <a:lnTo>
                    <a:pt x="26" y="30"/>
                  </a:lnTo>
                  <a:lnTo>
                    <a:pt x="32" y="28"/>
                  </a:lnTo>
                  <a:lnTo>
                    <a:pt x="37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7" name="Freeform 579"/>
            <p:cNvSpPr>
              <a:spLocks/>
            </p:cNvSpPr>
            <p:nvPr/>
          </p:nvSpPr>
          <p:spPr bwMode="auto">
            <a:xfrm>
              <a:off x="4502" y="3356"/>
              <a:ext cx="23" cy="31"/>
            </a:xfrm>
            <a:custGeom>
              <a:avLst/>
              <a:gdLst/>
              <a:ahLst/>
              <a:cxnLst>
                <a:cxn ang="0">
                  <a:pos x="65" y="33"/>
                </a:cxn>
                <a:cxn ang="0">
                  <a:pos x="52" y="43"/>
                </a:cxn>
                <a:cxn ang="0">
                  <a:pos x="41" y="54"/>
                </a:cxn>
                <a:cxn ang="0">
                  <a:pos x="29" y="66"/>
                </a:cxn>
                <a:cxn ang="0">
                  <a:pos x="20" y="79"/>
                </a:cxn>
                <a:cxn ang="0">
                  <a:pos x="12" y="93"/>
                </a:cxn>
                <a:cxn ang="0">
                  <a:pos x="6" y="107"/>
                </a:cxn>
                <a:cxn ang="0">
                  <a:pos x="2" y="121"/>
                </a:cxn>
                <a:cxn ang="0">
                  <a:pos x="0" y="136"/>
                </a:cxn>
                <a:cxn ang="0">
                  <a:pos x="2" y="158"/>
                </a:cxn>
                <a:cxn ang="0">
                  <a:pos x="10" y="177"/>
                </a:cxn>
                <a:cxn ang="0">
                  <a:pos x="23" y="193"/>
                </a:cxn>
                <a:cxn ang="0">
                  <a:pos x="38" y="204"/>
                </a:cxn>
                <a:cxn ang="0">
                  <a:pos x="57" y="213"/>
                </a:cxn>
                <a:cxn ang="0">
                  <a:pos x="78" y="218"/>
                </a:cxn>
                <a:cxn ang="0">
                  <a:pos x="98" y="219"/>
                </a:cxn>
                <a:cxn ang="0">
                  <a:pos x="118" y="216"/>
                </a:cxn>
                <a:cxn ang="0">
                  <a:pos x="123" y="216"/>
                </a:cxn>
                <a:cxn ang="0">
                  <a:pos x="127" y="214"/>
                </a:cxn>
                <a:cxn ang="0">
                  <a:pos x="130" y="210"/>
                </a:cxn>
                <a:cxn ang="0">
                  <a:pos x="131" y="205"/>
                </a:cxn>
                <a:cxn ang="0">
                  <a:pos x="130" y="203"/>
                </a:cxn>
                <a:cxn ang="0">
                  <a:pos x="127" y="203"/>
                </a:cxn>
                <a:cxn ang="0">
                  <a:pos x="123" y="202"/>
                </a:cxn>
                <a:cxn ang="0">
                  <a:pos x="117" y="202"/>
                </a:cxn>
                <a:cxn ang="0">
                  <a:pos x="111" y="202"/>
                </a:cxn>
                <a:cxn ang="0">
                  <a:pos x="106" y="202"/>
                </a:cxn>
                <a:cxn ang="0">
                  <a:pos x="100" y="202"/>
                </a:cxn>
                <a:cxn ang="0">
                  <a:pos x="97" y="202"/>
                </a:cxn>
                <a:cxn ang="0">
                  <a:pos x="87" y="201"/>
                </a:cxn>
                <a:cxn ang="0">
                  <a:pos x="77" y="200"/>
                </a:cxn>
                <a:cxn ang="0">
                  <a:pos x="67" y="199"/>
                </a:cxn>
                <a:cxn ang="0">
                  <a:pos x="56" y="196"/>
                </a:cxn>
                <a:cxn ang="0">
                  <a:pos x="46" y="193"/>
                </a:cxn>
                <a:cxn ang="0">
                  <a:pos x="35" y="185"/>
                </a:cxn>
                <a:cxn ang="0">
                  <a:pos x="26" y="175"/>
                </a:cxn>
                <a:cxn ang="0">
                  <a:pos x="15" y="162"/>
                </a:cxn>
                <a:cxn ang="0">
                  <a:pos x="13" y="146"/>
                </a:cxn>
                <a:cxn ang="0">
                  <a:pos x="14" y="131"/>
                </a:cxn>
                <a:cxn ang="0">
                  <a:pos x="19" y="116"/>
                </a:cxn>
                <a:cxn ang="0">
                  <a:pos x="25" y="102"/>
                </a:cxn>
                <a:cxn ang="0">
                  <a:pos x="34" y="89"/>
                </a:cxn>
                <a:cxn ang="0">
                  <a:pos x="45" y="76"/>
                </a:cxn>
                <a:cxn ang="0">
                  <a:pos x="56" y="65"/>
                </a:cxn>
                <a:cxn ang="0">
                  <a:pos x="70" y="55"/>
                </a:cxn>
                <a:cxn ang="0">
                  <a:pos x="84" y="45"/>
                </a:cxn>
                <a:cxn ang="0">
                  <a:pos x="98" y="37"/>
                </a:cxn>
                <a:cxn ang="0">
                  <a:pos x="113" y="29"/>
                </a:cxn>
                <a:cxn ang="0">
                  <a:pos x="127" y="23"/>
                </a:cxn>
                <a:cxn ang="0">
                  <a:pos x="141" y="17"/>
                </a:cxn>
                <a:cxn ang="0">
                  <a:pos x="154" y="12"/>
                </a:cxn>
                <a:cxn ang="0">
                  <a:pos x="167" y="9"/>
                </a:cxn>
                <a:cxn ang="0">
                  <a:pos x="177" y="7"/>
                </a:cxn>
                <a:cxn ang="0">
                  <a:pos x="170" y="2"/>
                </a:cxn>
                <a:cxn ang="0">
                  <a:pos x="158" y="0"/>
                </a:cxn>
                <a:cxn ang="0">
                  <a:pos x="145" y="2"/>
                </a:cxn>
                <a:cxn ang="0">
                  <a:pos x="129" y="6"/>
                </a:cxn>
                <a:cxn ang="0">
                  <a:pos x="111" y="11"/>
                </a:cxn>
                <a:cxn ang="0">
                  <a:pos x="94" y="17"/>
                </a:cxn>
                <a:cxn ang="0">
                  <a:pos x="78" y="26"/>
                </a:cxn>
                <a:cxn ang="0">
                  <a:pos x="65" y="33"/>
                </a:cxn>
              </a:cxnLst>
              <a:rect l="0" t="0" r="r" b="b"/>
              <a:pathLst>
                <a:path w="177" h="219">
                  <a:moveTo>
                    <a:pt x="65" y="33"/>
                  </a:moveTo>
                  <a:lnTo>
                    <a:pt x="52" y="43"/>
                  </a:lnTo>
                  <a:lnTo>
                    <a:pt x="41" y="54"/>
                  </a:lnTo>
                  <a:lnTo>
                    <a:pt x="29" y="66"/>
                  </a:lnTo>
                  <a:lnTo>
                    <a:pt x="20" y="79"/>
                  </a:lnTo>
                  <a:lnTo>
                    <a:pt x="12" y="93"/>
                  </a:lnTo>
                  <a:lnTo>
                    <a:pt x="6" y="107"/>
                  </a:lnTo>
                  <a:lnTo>
                    <a:pt x="2" y="121"/>
                  </a:lnTo>
                  <a:lnTo>
                    <a:pt x="0" y="136"/>
                  </a:lnTo>
                  <a:lnTo>
                    <a:pt x="2" y="158"/>
                  </a:lnTo>
                  <a:lnTo>
                    <a:pt x="10" y="177"/>
                  </a:lnTo>
                  <a:lnTo>
                    <a:pt x="23" y="193"/>
                  </a:lnTo>
                  <a:lnTo>
                    <a:pt x="38" y="204"/>
                  </a:lnTo>
                  <a:lnTo>
                    <a:pt x="57" y="213"/>
                  </a:lnTo>
                  <a:lnTo>
                    <a:pt x="78" y="218"/>
                  </a:lnTo>
                  <a:lnTo>
                    <a:pt x="98" y="219"/>
                  </a:lnTo>
                  <a:lnTo>
                    <a:pt x="118" y="216"/>
                  </a:lnTo>
                  <a:lnTo>
                    <a:pt x="123" y="216"/>
                  </a:lnTo>
                  <a:lnTo>
                    <a:pt x="127" y="214"/>
                  </a:lnTo>
                  <a:lnTo>
                    <a:pt x="130" y="210"/>
                  </a:lnTo>
                  <a:lnTo>
                    <a:pt x="131" y="205"/>
                  </a:lnTo>
                  <a:lnTo>
                    <a:pt x="130" y="203"/>
                  </a:lnTo>
                  <a:lnTo>
                    <a:pt x="127" y="203"/>
                  </a:lnTo>
                  <a:lnTo>
                    <a:pt x="123" y="202"/>
                  </a:lnTo>
                  <a:lnTo>
                    <a:pt x="117" y="202"/>
                  </a:lnTo>
                  <a:lnTo>
                    <a:pt x="111" y="202"/>
                  </a:lnTo>
                  <a:lnTo>
                    <a:pt x="106" y="202"/>
                  </a:lnTo>
                  <a:lnTo>
                    <a:pt x="100" y="202"/>
                  </a:lnTo>
                  <a:lnTo>
                    <a:pt x="97" y="202"/>
                  </a:lnTo>
                  <a:lnTo>
                    <a:pt x="87" y="201"/>
                  </a:lnTo>
                  <a:lnTo>
                    <a:pt x="77" y="200"/>
                  </a:lnTo>
                  <a:lnTo>
                    <a:pt x="67" y="199"/>
                  </a:lnTo>
                  <a:lnTo>
                    <a:pt x="56" y="196"/>
                  </a:lnTo>
                  <a:lnTo>
                    <a:pt x="46" y="193"/>
                  </a:lnTo>
                  <a:lnTo>
                    <a:pt x="35" y="185"/>
                  </a:lnTo>
                  <a:lnTo>
                    <a:pt x="26" y="175"/>
                  </a:lnTo>
                  <a:lnTo>
                    <a:pt x="15" y="162"/>
                  </a:lnTo>
                  <a:lnTo>
                    <a:pt x="13" y="146"/>
                  </a:lnTo>
                  <a:lnTo>
                    <a:pt x="14" y="131"/>
                  </a:lnTo>
                  <a:lnTo>
                    <a:pt x="19" y="116"/>
                  </a:lnTo>
                  <a:lnTo>
                    <a:pt x="25" y="102"/>
                  </a:lnTo>
                  <a:lnTo>
                    <a:pt x="34" y="89"/>
                  </a:lnTo>
                  <a:lnTo>
                    <a:pt x="45" y="76"/>
                  </a:lnTo>
                  <a:lnTo>
                    <a:pt x="56" y="65"/>
                  </a:lnTo>
                  <a:lnTo>
                    <a:pt x="70" y="55"/>
                  </a:lnTo>
                  <a:lnTo>
                    <a:pt x="84" y="45"/>
                  </a:lnTo>
                  <a:lnTo>
                    <a:pt x="98" y="37"/>
                  </a:lnTo>
                  <a:lnTo>
                    <a:pt x="113" y="29"/>
                  </a:lnTo>
                  <a:lnTo>
                    <a:pt x="127" y="23"/>
                  </a:lnTo>
                  <a:lnTo>
                    <a:pt x="141" y="17"/>
                  </a:lnTo>
                  <a:lnTo>
                    <a:pt x="154" y="12"/>
                  </a:lnTo>
                  <a:lnTo>
                    <a:pt x="167" y="9"/>
                  </a:lnTo>
                  <a:lnTo>
                    <a:pt x="177" y="7"/>
                  </a:lnTo>
                  <a:lnTo>
                    <a:pt x="170" y="2"/>
                  </a:lnTo>
                  <a:lnTo>
                    <a:pt x="158" y="0"/>
                  </a:lnTo>
                  <a:lnTo>
                    <a:pt x="145" y="2"/>
                  </a:lnTo>
                  <a:lnTo>
                    <a:pt x="129" y="6"/>
                  </a:lnTo>
                  <a:lnTo>
                    <a:pt x="111" y="11"/>
                  </a:lnTo>
                  <a:lnTo>
                    <a:pt x="94" y="17"/>
                  </a:lnTo>
                  <a:lnTo>
                    <a:pt x="78" y="26"/>
                  </a:lnTo>
                  <a:lnTo>
                    <a:pt x="65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8" name="Freeform 580"/>
            <p:cNvSpPr>
              <a:spLocks/>
            </p:cNvSpPr>
            <p:nvPr/>
          </p:nvSpPr>
          <p:spPr bwMode="auto">
            <a:xfrm>
              <a:off x="4540" y="3355"/>
              <a:ext cx="15" cy="25"/>
            </a:xfrm>
            <a:custGeom>
              <a:avLst/>
              <a:gdLst/>
              <a:ahLst/>
              <a:cxnLst>
                <a:cxn ang="0">
                  <a:pos x="97" y="57"/>
                </a:cxn>
                <a:cxn ang="0">
                  <a:pos x="100" y="75"/>
                </a:cxn>
                <a:cxn ang="0">
                  <a:pos x="98" y="90"/>
                </a:cxn>
                <a:cxn ang="0">
                  <a:pos x="91" y="103"/>
                </a:cxn>
                <a:cxn ang="0">
                  <a:pos x="80" y="114"/>
                </a:cxn>
                <a:cxn ang="0">
                  <a:pos x="68" y="125"/>
                </a:cxn>
                <a:cxn ang="0">
                  <a:pos x="54" y="135"/>
                </a:cxn>
                <a:cxn ang="0">
                  <a:pos x="39" y="145"/>
                </a:cxn>
                <a:cxn ang="0">
                  <a:pos x="27" y="155"/>
                </a:cxn>
                <a:cxn ang="0">
                  <a:pos x="25" y="158"/>
                </a:cxn>
                <a:cxn ang="0">
                  <a:pos x="23" y="160"/>
                </a:cxn>
                <a:cxn ang="0">
                  <a:pos x="23" y="164"/>
                </a:cxn>
                <a:cxn ang="0">
                  <a:pos x="26" y="167"/>
                </a:cxn>
                <a:cxn ang="0">
                  <a:pos x="28" y="169"/>
                </a:cxn>
                <a:cxn ang="0">
                  <a:pos x="31" y="170"/>
                </a:cxn>
                <a:cxn ang="0">
                  <a:pos x="34" y="170"/>
                </a:cxn>
                <a:cxn ang="0">
                  <a:pos x="37" y="169"/>
                </a:cxn>
                <a:cxn ang="0">
                  <a:pos x="53" y="159"/>
                </a:cxn>
                <a:cxn ang="0">
                  <a:pos x="69" y="149"/>
                </a:cxn>
                <a:cxn ang="0">
                  <a:pos x="83" y="137"/>
                </a:cxn>
                <a:cxn ang="0">
                  <a:pos x="97" y="123"/>
                </a:cxn>
                <a:cxn ang="0">
                  <a:pos x="106" y="108"/>
                </a:cxn>
                <a:cxn ang="0">
                  <a:pos x="113" y="91"/>
                </a:cxn>
                <a:cxn ang="0">
                  <a:pos x="115" y="73"/>
                </a:cxn>
                <a:cxn ang="0">
                  <a:pos x="111" y="53"/>
                </a:cxn>
                <a:cxn ang="0">
                  <a:pos x="101" y="39"/>
                </a:cxn>
                <a:cxn ang="0">
                  <a:pos x="89" y="26"/>
                </a:cxn>
                <a:cxn ang="0">
                  <a:pos x="72" y="15"/>
                </a:cxn>
                <a:cxn ang="0">
                  <a:pos x="55" y="8"/>
                </a:cxn>
                <a:cxn ang="0">
                  <a:pos x="37" y="2"/>
                </a:cxn>
                <a:cxn ang="0">
                  <a:pos x="21" y="0"/>
                </a:cxn>
                <a:cxn ang="0">
                  <a:pos x="9" y="1"/>
                </a:cxn>
                <a:cxn ang="0">
                  <a:pos x="0" y="5"/>
                </a:cxn>
                <a:cxn ang="0">
                  <a:pos x="15" y="10"/>
                </a:cxn>
                <a:cxn ang="0">
                  <a:pos x="30" y="13"/>
                </a:cxn>
                <a:cxn ang="0">
                  <a:pos x="43" y="16"/>
                </a:cxn>
                <a:cxn ang="0">
                  <a:pos x="57" y="20"/>
                </a:cxn>
                <a:cxn ang="0">
                  <a:pos x="70" y="26"/>
                </a:cxn>
                <a:cxn ang="0">
                  <a:pos x="81" y="33"/>
                </a:cxn>
                <a:cxn ang="0">
                  <a:pos x="91" y="43"/>
                </a:cxn>
                <a:cxn ang="0">
                  <a:pos x="97" y="57"/>
                </a:cxn>
              </a:cxnLst>
              <a:rect l="0" t="0" r="r" b="b"/>
              <a:pathLst>
                <a:path w="115" h="170">
                  <a:moveTo>
                    <a:pt x="97" y="57"/>
                  </a:moveTo>
                  <a:lnTo>
                    <a:pt x="100" y="75"/>
                  </a:lnTo>
                  <a:lnTo>
                    <a:pt x="98" y="90"/>
                  </a:lnTo>
                  <a:lnTo>
                    <a:pt x="91" y="103"/>
                  </a:lnTo>
                  <a:lnTo>
                    <a:pt x="80" y="114"/>
                  </a:lnTo>
                  <a:lnTo>
                    <a:pt x="68" y="125"/>
                  </a:lnTo>
                  <a:lnTo>
                    <a:pt x="54" y="135"/>
                  </a:lnTo>
                  <a:lnTo>
                    <a:pt x="39" y="145"/>
                  </a:lnTo>
                  <a:lnTo>
                    <a:pt x="27" y="155"/>
                  </a:lnTo>
                  <a:lnTo>
                    <a:pt x="25" y="158"/>
                  </a:lnTo>
                  <a:lnTo>
                    <a:pt x="23" y="160"/>
                  </a:lnTo>
                  <a:lnTo>
                    <a:pt x="23" y="164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31" y="170"/>
                  </a:lnTo>
                  <a:lnTo>
                    <a:pt x="34" y="170"/>
                  </a:lnTo>
                  <a:lnTo>
                    <a:pt x="37" y="169"/>
                  </a:lnTo>
                  <a:lnTo>
                    <a:pt x="53" y="159"/>
                  </a:lnTo>
                  <a:lnTo>
                    <a:pt x="69" y="149"/>
                  </a:lnTo>
                  <a:lnTo>
                    <a:pt x="83" y="137"/>
                  </a:lnTo>
                  <a:lnTo>
                    <a:pt x="97" y="123"/>
                  </a:lnTo>
                  <a:lnTo>
                    <a:pt x="106" y="108"/>
                  </a:lnTo>
                  <a:lnTo>
                    <a:pt x="113" y="91"/>
                  </a:lnTo>
                  <a:lnTo>
                    <a:pt x="115" y="73"/>
                  </a:lnTo>
                  <a:lnTo>
                    <a:pt x="111" y="53"/>
                  </a:lnTo>
                  <a:lnTo>
                    <a:pt x="101" y="39"/>
                  </a:lnTo>
                  <a:lnTo>
                    <a:pt x="89" y="26"/>
                  </a:lnTo>
                  <a:lnTo>
                    <a:pt x="72" y="15"/>
                  </a:lnTo>
                  <a:lnTo>
                    <a:pt x="55" y="8"/>
                  </a:lnTo>
                  <a:lnTo>
                    <a:pt x="37" y="2"/>
                  </a:lnTo>
                  <a:lnTo>
                    <a:pt x="21" y="0"/>
                  </a:lnTo>
                  <a:lnTo>
                    <a:pt x="9" y="1"/>
                  </a:lnTo>
                  <a:lnTo>
                    <a:pt x="0" y="5"/>
                  </a:lnTo>
                  <a:lnTo>
                    <a:pt x="15" y="10"/>
                  </a:lnTo>
                  <a:lnTo>
                    <a:pt x="30" y="13"/>
                  </a:lnTo>
                  <a:lnTo>
                    <a:pt x="43" y="16"/>
                  </a:lnTo>
                  <a:lnTo>
                    <a:pt x="57" y="20"/>
                  </a:lnTo>
                  <a:lnTo>
                    <a:pt x="70" y="26"/>
                  </a:lnTo>
                  <a:lnTo>
                    <a:pt x="81" y="33"/>
                  </a:lnTo>
                  <a:lnTo>
                    <a:pt x="91" y="43"/>
                  </a:lnTo>
                  <a:lnTo>
                    <a:pt x="97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29" name="Freeform 581"/>
            <p:cNvSpPr>
              <a:spLocks/>
            </p:cNvSpPr>
            <p:nvPr/>
          </p:nvSpPr>
          <p:spPr bwMode="auto">
            <a:xfrm>
              <a:off x="4488" y="3350"/>
              <a:ext cx="36" cy="50"/>
            </a:xfrm>
            <a:custGeom>
              <a:avLst/>
              <a:gdLst/>
              <a:ahLst/>
              <a:cxnLst>
                <a:cxn ang="0">
                  <a:pos x="90" y="65"/>
                </a:cxn>
                <a:cxn ang="0">
                  <a:pos x="48" y="106"/>
                </a:cxn>
                <a:cxn ang="0">
                  <a:pos x="16" y="156"/>
                </a:cxn>
                <a:cxn ang="0">
                  <a:pos x="0" y="211"/>
                </a:cxn>
                <a:cxn ang="0">
                  <a:pos x="3" y="249"/>
                </a:cxn>
                <a:cxn ang="0">
                  <a:pos x="10" y="264"/>
                </a:cxn>
                <a:cxn ang="0">
                  <a:pos x="19" y="277"/>
                </a:cxn>
                <a:cxn ang="0">
                  <a:pos x="31" y="289"/>
                </a:cxn>
                <a:cxn ang="0">
                  <a:pos x="51" y="302"/>
                </a:cxn>
                <a:cxn ang="0">
                  <a:pos x="78" y="316"/>
                </a:cxn>
                <a:cxn ang="0">
                  <a:pos x="107" y="327"/>
                </a:cxn>
                <a:cxn ang="0">
                  <a:pos x="137" y="335"/>
                </a:cxn>
                <a:cxn ang="0">
                  <a:pos x="167" y="342"/>
                </a:cxn>
                <a:cxn ang="0">
                  <a:pos x="198" y="346"/>
                </a:cxn>
                <a:cxn ang="0">
                  <a:pos x="229" y="349"/>
                </a:cxn>
                <a:cxn ang="0">
                  <a:pos x="260" y="351"/>
                </a:cxn>
                <a:cxn ang="0">
                  <a:pos x="280" y="352"/>
                </a:cxn>
                <a:cxn ang="0">
                  <a:pos x="287" y="346"/>
                </a:cxn>
                <a:cxn ang="0">
                  <a:pos x="289" y="335"/>
                </a:cxn>
                <a:cxn ang="0">
                  <a:pos x="283" y="328"/>
                </a:cxn>
                <a:cxn ang="0">
                  <a:pos x="264" y="327"/>
                </a:cxn>
                <a:cxn ang="0">
                  <a:pos x="235" y="326"/>
                </a:cxn>
                <a:cxn ang="0">
                  <a:pos x="207" y="323"/>
                </a:cxn>
                <a:cxn ang="0">
                  <a:pos x="179" y="319"/>
                </a:cxn>
                <a:cxn ang="0">
                  <a:pos x="150" y="314"/>
                </a:cxn>
                <a:cxn ang="0">
                  <a:pos x="122" y="306"/>
                </a:cxn>
                <a:cxn ang="0">
                  <a:pos x="95" y="298"/>
                </a:cxn>
                <a:cxn ang="0">
                  <a:pos x="68" y="285"/>
                </a:cxn>
                <a:cxn ang="0">
                  <a:pos x="45" y="271"/>
                </a:cxn>
                <a:cxn ang="0">
                  <a:pos x="32" y="250"/>
                </a:cxn>
                <a:cxn ang="0">
                  <a:pos x="27" y="222"/>
                </a:cxn>
                <a:cxn ang="0">
                  <a:pos x="34" y="183"/>
                </a:cxn>
                <a:cxn ang="0">
                  <a:pos x="45" y="153"/>
                </a:cxn>
                <a:cxn ang="0">
                  <a:pos x="61" y="127"/>
                </a:cxn>
                <a:cxn ang="0">
                  <a:pos x="80" y="103"/>
                </a:cxn>
                <a:cxn ang="0">
                  <a:pos x="102" y="82"/>
                </a:cxn>
                <a:cxn ang="0">
                  <a:pos x="129" y="59"/>
                </a:cxn>
                <a:cxn ang="0">
                  <a:pos x="162" y="38"/>
                </a:cxn>
                <a:cxn ang="0">
                  <a:pos x="197" y="20"/>
                </a:cxn>
                <a:cxn ang="0">
                  <a:pos x="227" y="6"/>
                </a:cxn>
                <a:cxn ang="0">
                  <a:pos x="228" y="0"/>
                </a:cxn>
                <a:cxn ang="0">
                  <a:pos x="198" y="5"/>
                </a:cxn>
                <a:cxn ang="0">
                  <a:pos x="162" y="18"/>
                </a:cxn>
                <a:cxn ang="0">
                  <a:pos x="127" y="36"/>
                </a:cxn>
              </a:cxnLst>
              <a:rect l="0" t="0" r="r" b="b"/>
              <a:pathLst>
                <a:path w="289" h="352">
                  <a:moveTo>
                    <a:pt x="113" y="47"/>
                  </a:moveTo>
                  <a:lnTo>
                    <a:pt x="90" y="65"/>
                  </a:lnTo>
                  <a:lnTo>
                    <a:pt x="68" y="85"/>
                  </a:lnTo>
                  <a:lnTo>
                    <a:pt x="48" y="106"/>
                  </a:lnTo>
                  <a:lnTo>
                    <a:pt x="31" y="130"/>
                  </a:lnTo>
                  <a:lnTo>
                    <a:pt x="16" y="156"/>
                  </a:lnTo>
                  <a:lnTo>
                    <a:pt x="5" y="182"/>
                  </a:lnTo>
                  <a:lnTo>
                    <a:pt x="0" y="211"/>
                  </a:lnTo>
                  <a:lnTo>
                    <a:pt x="1" y="241"/>
                  </a:lnTo>
                  <a:lnTo>
                    <a:pt x="3" y="249"/>
                  </a:lnTo>
                  <a:lnTo>
                    <a:pt x="6" y="257"/>
                  </a:lnTo>
                  <a:lnTo>
                    <a:pt x="10" y="264"/>
                  </a:lnTo>
                  <a:lnTo>
                    <a:pt x="14" y="271"/>
                  </a:lnTo>
                  <a:lnTo>
                    <a:pt x="19" y="277"/>
                  </a:lnTo>
                  <a:lnTo>
                    <a:pt x="24" y="284"/>
                  </a:lnTo>
                  <a:lnTo>
                    <a:pt x="31" y="289"/>
                  </a:lnTo>
                  <a:lnTo>
                    <a:pt x="37" y="293"/>
                  </a:lnTo>
                  <a:lnTo>
                    <a:pt x="51" y="302"/>
                  </a:lnTo>
                  <a:lnTo>
                    <a:pt x="64" y="309"/>
                  </a:lnTo>
                  <a:lnTo>
                    <a:pt x="78" y="316"/>
                  </a:lnTo>
                  <a:lnTo>
                    <a:pt x="93" y="321"/>
                  </a:lnTo>
                  <a:lnTo>
                    <a:pt x="107" y="327"/>
                  </a:lnTo>
                  <a:lnTo>
                    <a:pt x="122" y="331"/>
                  </a:lnTo>
                  <a:lnTo>
                    <a:pt x="137" y="335"/>
                  </a:lnTo>
                  <a:lnTo>
                    <a:pt x="151" y="338"/>
                  </a:lnTo>
                  <a:lnTo>
                    <a:pt x="167" y="342"/>
                  </a:lnTo>
                  <a:lnTo>
                    <a:pt x="183" y="344"/>
                  </a:lnTo>
                  <a:lnTo>
                    <a:pt x="198" y="346"/>
                  </a:lnTo>
                  <a:lnTo>
                    <a:pt x="213" y="348"/>
                  </a:lnTo>
                  <a:lnTo>
                    <a:pt x="229" y="349"/>
                  </a:lnTo>
                  <a:lnTo>
                    <a:pt x="245" y="350"/>
                  </a:lnTo>
                  <a:lnTo>
                    <a:pt x="260" y="351"/>
                  </a:lnTo>
                  <a:lnTo>
                    <a:pt x="275" y="352"/>
                  </a:lnTo>
                  <a:lnTo>
                    <a:pt x="280" y="352"/>
                  </a:lnTo>
                  <a:lnTo>
                    <a:pt x="284" y="349"/>
                  </a:lnTo>
                  <a:lnTo>
                    <a:pt x="287" y="346"/>
                  </a:lnTo>
                  <a:lnTo>
                    <a:pt x="289" y="340"/>
                  </a:lnTo>
                  <a:lnTo>
                    <a:pt x="289" y="335"/>
                  </a:lnTo>
                  <a:lnTo>
                    <a:pt x="287" y="331"/>
                  </a:lnTo>
                  <a:lnTo>
                    <a:pt x="283" y="328"/>
                  </a:lnTo>
                  <a:lnTo>
                    <a:pt x="279" y="327"/>
                  </a:lnTo>
                  <a:lnTo>
                    <a:pt x="264" y="327"/>
                  </a:lnTo>
                  <a:lnTo>
                    <a:pt x="250" y="327"/>
                  </a:lnTo>
                  <a:lnTo>
                    <a:pt x="235" y="326"/>
                  </a:lnTo>
                  <a:lnTo>
                    <a:pt x="222" y="324"/>
                  </a:lnTo>
                  <a:lnTo>
                    <a:pt x="207" y="323"/>
                  </a:lnTo>
                  <a:lnTo>
                    <a:pt x="192" y="321"/>
                  </a:lnTo>
                  <a:lnTo>
                    <a:pt x="179" y="319"/>
                  </a:lnTo>
                  <a:lnTo>
                    <a:pt x="164" y="317"/>
                  </a:lnTo>
                  <a:lnTo>
                    <a:pt x="150" y="314"/>
                  </a:lnTo>
                  <a:lnTo>
                    <a:pt x="136" y="311"/>
                  </a:lnTo>
                  <a:lnTo>
                    <a:pt x="122" y="306"/>
                  </a:lnTo>
                  <a:lnTo>
                    <a:pt x="108" y="302"/>
                  </a:lnTo>
                  <a:lnTo>
                    <a:pt x="95" y="298"/>
                  </a:lnTo>
                  <a:lnTo>
                    <a:pt x="82" y="291"/>
                  </a:lnTo>
                  <a:lnTo>
                    <a:pt x="68" y="285"/>
                  </a:lnTo>
                  <a:lnTo>
                    <a:pt x="56" y="278"/>
                  </a:lnTo>
                  <a:lnTo>
                    <a:pt x="45" y="271"/>
                  </a:lnTo>
                  <a:lnTo>
                    <a:pt x="37" y="260"/>
                  </a:lnTo>
                  <a:lnTo>
                    <a:pt x="32" y="250"/>
                  </a:lnTo>
                  <a:lnTo>
                    <a:pt x="27" y="237"/>
                  </a:lnTo>
                  <a:lnTo>
                    <a:pt x="27" y="222"/>
                  </a:lnTo>
                  <a:lnTo>
                    <a:pt x="30" y="203"/>
                  </a:lnTo>
                  <a:lnTo>
                    <a:pt x="34" y="183"/>
                  </a:lnTo>
                  <a:lnTo>
                    <a:pt x="38" y="169"/>
                  </a:lnTo>
                  <a:lnTo>
                    <a:pt x="45" y="153"/>
                  </a:lnTo>
                  <a:lnTo>
                    <a:pt x="54" y="140"/>
                  </a:lnTo>
                  <a:lnTo>
                    <a:pt x="61" y="127"/>
                  </a:lnTo>
                  <a:lnTo>
                    <a:pt x="71" y="115"/>
                  </a:lnTo>
                  <a:lnTo>
                    <a:pt x="80" y="103"/>
                  </a:lnTo>
                  <a:lnTo>
                    <a:pt x="90" y="93"/>
                  </a:lnTo>
                  <a:lnTo>
                    <a:pt x="102" y="82"/>
                  </a:lnTo>
                  <a:lnTo>
                    <a:pt x="116" y="70"/>
                  </a:lnTo>
                  <a:lnTo>
                    <a:pt x="129" y="59"/>
                  </a:lnTo>
                  <a:lnTo>
                    <a:pt x="145" y="49"/>
                  </a:lnTo>
                  <a:lnTo>
                    <a:pt x="162" y="38"/>
                  </a:lnTo>
                  <a:lnTo>
                    <a:pt x="180" y="28"/>
                  </a:lnTo>
                  <a:lnTo>
                    <a:pt x="197" y="20"/>
                  </a:lnTo>
                  <a:lnTo>
                    <a:pt x="212" y="12"/>
                  </a:lnTo>
                  <a:lnTo>
                    <a:pt x="227" y="6"/>
                  </a:lnTo>
                  <a:lnTo>
                    <a:pt x="240" y="1"/>
                  </a:lnTo>
                  <a:lnTo>
                    <a:pt x="228" y="0"/>
                  </a:lnTo>
                  <a:lnTo>
                    <a:pt x="213" y="1"/>
                  </a:lnTo>
                  <a:lnTo>
                    <a:pt x="198" y="5"/>
                  </a:lnTo>
                  <a:lnTo>
                    <a:pt x="180" y="10"/>
                  </a:lnTo>
                  <a:lnTo>
                    <a:pt x="162" y="18"/>
                  </a:lnTo>
                  <a:lnTo>
                    <a:pt x="144" y="26"/>
                  </a:lnTo>
                  <a:lnTo>
                    <a:pt x="127" y="36"/>
                  </a:lnTo>
                  <a:lnTo>
                    <a:pt x="113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0" name="Freeform 582"/>
            <p:cNvSpPr>
              <a:spLocks/>
            </p:cNvSpPr>
            <p:nvPr/>
          </p:nvSpPr>
          <p:spPr bwMode="auto">
            <a:xfrm>
              <a:off x="4539" y="3348"/>
              <a:ext cx="32" cy="34"/>
            </a:xfrm>
            <a:custGeom>
              <a:avLst/>
              <a:gdLst/>
              <a:ahLst/>
              <a:cxnLst>
                <a:cxn ang="0">
                  <a:pos x="210" y="72"/>
                </a:cxn>
                <a:cxn ang="0">
                  <a:pos x="222" y="85"/>
                </a:cxn>
                <a:cxn ang="0">
                  <a:pos x="228" y="100"/>
                </a:cxn>
                <a:cxn ang="0">
                  <a:pos x="232" y="116"/>
                </a:cxn>
                <a:cxn ang="0">
                  <a:pos x="232" y="133"/>
                </a:cxn>
                <a:cxn ang="0">
                  <a:pos x="230" y="147"/>
                </a:cxn>
                <a:cxn ang="0">
                  <a:pos x="226" y="159"/>
                </a:cxn>
                <a:cxn ang="0">
                  <a:pos x="218" y="171"/>
                </a:cxn>
                <a:cxn ang="0">
                  <a:pos x="211" y="180"/>
                </a:cxn>
                <a:cxn ang="0">
                  <a:pos x="202" y="191"/>
                </a:cxn>
                <a:cxn ang="0">
                  <a:pos x="192" y="200"/>
                </a:cxn>
                <a:cxn ang="0">
                  <a:pos x="183" y="209"/>
                </a:cxn>
                <a:cxn ang="0">
                  <a:pos x="173" y="219"/>
                </a:cxn>
                <a:cxn ang="0">
                  <a:pos x="171" y="222"/>
                </a:cxn>
                <a:cxn ang="0">
                  <a:pos x="170" y="225"/>
                </a:cxn>
                <a:cxn ang="0">
                  <a:pos x="171" y="229"/>
                </a:cxn>
                <a:cxn ang="0">
                  <a:pos x="173" y="232"/>
                </a:cxn>
                <a:cxn ang="0">
                  <a:pos x="176" y="234"/>
                </a:cxn>
                <a:cxn ang="0">
                  <a:pos x="180" y="235"/>
                </a:cxn>
                <a:cxn ang="0">
                  <a:pos x="184" y="234"/>
                </a:cxn>
                <a:cxn ang="0">
                  <a:pos x="187" y="232"/>
                </a:cxn>
                <a:cxn ang="0">
                  <a:pos x="208" y="218"/>
                </a:cxn>
                <a:cxn ang="0">
                  <a:pos x="225" y="200"/>
                </a:cxn>
                <a:cxn ang="0">
                  <a:pos x="239" y="178"/>
                </a:cxn>
                <a:cxn ang="0">
                  <a:pos x="249" y="156"/>
                </a:cxn>
                <a:cxn ang="0">
                  <a:pos x="252" y="131"/>
                </a:cxn>
                <a:cxn ang="0">
                  <a:pos x="250" y="108"/>
                </a:cxn>
                <a:cxn ang="0">
                  <a:pos x="242" y="85"/>
                </a:cxn>
                <a:cxn ang="0">
                  <a:pos x="225" y="65"/>
                </a:cxn>
                <a:cxn ang="0">
                  <a:pos x="212" y="54"/>
                </a:cxn>
                <a:cxn ang="0">
                  <a:pos x="197" y="45"/>
                </a:cxn>
                <a:cxn ang="0">
                  <a:pos x="181" y="36"/>
                </a:cxn>
                <a:cxn ang="0">
                  <a:pos x="164" y="29"/>
                </a:cxn>
                <a:cxn ang="0">
                  <a:pos x="146" y="22"/>
                </a:cxn>
                <a:cxn ang="0">
                  <a:pos x="127" y="17"/>
                </a:cxn>
                <a:cxn ang="0">
                  <a:pos x="109" y="12"/>
                </a:cxn>
                <a:cxn ang="0">
                  <a:pos x="90" y="7"/>
                </a:cxn>
                <a:cxn ang="0">
                  <a:pos x="73" y="4"/>
                </a:cxn>
                <a:cxn ang="0">
                  <a:pos x="57" y="2"/>
                </a:cxn>
                <a:cxn ang="0">
                  <a:pos x="42" y="0"/>
                </a:cxn>
                <a:cxn ang="0">
                  <a:pos x="28" y="0"/>
                </a:cxn>
                <a:cxn ang="0">
                  <a:pos x="17" y="0"/>
                </a:cxn>
                <a:cxn ang="0">
                  <a:pos x="8" y="1"/>
                </a:cxn>
                <a:cxn ang="0">
                  <a:pos x="3" y="3"/>
                </a:cxn>
                <a:cxn ang="0">
                  <a:pos x="0" y="5"/>
                </a:cxn>
                <a:cxn ang="0">
                  <a:pos x="10" y="7"/>
                </a:cxn>
                <a:cxn ang="0">
                  <a:pos x="22" y="8"/>
                </a:cxn>
                <a:cxn ang="0">
                  <a:pos x="33" y="11"/>
                </a:cxn>
                <a:cxn ang="0">
                  <a:pos x="46" y="13"/>
                </a:cxn>
                <a:cxn ang="0">
                  <a:pos x="60" y="15"/>
                </a:cxn>
                <a:cxn ang="0">
                  <a:pos x="73" y="17"/>
                </a:cxn>
                <a:cxn ang="0">
                  <a:pos x="87" y="20"/>
                </a:cxn>
                <a:cxn ang="0">
                  <a:pos x="102" y="23"/>
                </a:cxn>
                <a:cxn ang="0">
                  <a:pos x="115" y="28"/>
                </a:cxn>
                <a:cxn ang="0">
                  <a:pos x="130" y="32"/>
                </a:cxn>
                <a:cxn ang="0">
                  <a:pos x="145" y="37"/>
                </a:cxn>
                <a:cxn ang="0">
                  <a:pos x="159" y="43"/>
                </a:cxn>
                <a:cxn ang="0">
                  <a:pos x="172" y="49"/>
                </a:cxn>
                <a:cxn ang="0">
                  <a:pos x="186" y="55"/>
                </a:cxn>
                <a:cxn ang="0">
                  <a:pos x="198" y="64"/>
                </a:cxn>
                <a:cxn ang="0">
                  <a:pos x="210" y="72"/>
                </a:cxn>
              </a:cxnLst>
              <a:rect l="0" t="0" r="r" b="b"/>
              <a:pathLst>
                <a:path w="252" h="235">
                  <a:moveTo>
                    <a:pt x="210" y="72"/>
                  </a:moveTo>
                  <a:lnTo>
                    <a:pt x="222" y="85"/>
                  </a:lnTo>
                  <a:lnTo>
                    <a:pt x="228" y="100"/>
                  </a:lnTo>
                  <a:lnTo>
                    <a:pt x="232" y="116"/>
                  </a:lnTo>
                  <a:lnTo>
                    <a:pt x="232" y="133"/>
                  </a:lnTo>
                  <a:lnTo>
                    <a:pt x="230" y="147"/>
                  </a:lnTo>
                  <a:lnTo>
                    <a:pt x="226" y="159"/>
                  </a:lnTo>
                  <a:lnTo>
                    <a:pt x="218" y="171"/>
                  </a:lnTo>
                  <a:lnTo>
                    <a:pt x="211" y="180"/>
                  </a:lnTo>
                  <a:lnTo>
                    <a:pt x="202" y="191"/>
                  </a:lnTo>
                  <a:lnTo>
                    <a:pt x="192" y="200"/>
                  </a:lnTo>
                  <a:lnTo>
                    <a:pt x="183" y="209"/>
                  </a:lnTo>
                  <a:lnTo>
                    <a:pt x="173" y="219"/>
                  </a:lnTo>
                  <a:lnTo>
                    <a:pt x="171" y="222"/>
                  </a:lnTo>
                  <a:lnTo>
                    <a:pt x="170" y="225"/>
                  </a:lnTo>
                  <a:lnTo>
                    <a:pt x="171" y="229"/>
                  </a:lnTo>
                  <a:lnTo>
                    <a:pt x="173" y="232"/>
                  </a:lnTo>
                  <a:lnTo>
                    <a:pt x="176" y="234"/>
                  </a:lnTo>
                  <a:lnTo>
                    <a:pt x="180" y="235"/>
                  </a:lnTo>
                  <a:lnTo>
                    <a:pt x="184" y="234"/>
                  </a:lnTo>
                  <a:lnTo>
                    <a:pt x="187" y="232"/>
                  </a:lnTo>
                  <a:lnTo>
                    <a:pt x="208" y="218"/>
                  </a:lnTo>
                  <a:lnTo>
                    <a:pt x="225" y="200"/>
                  </a:lnTo>
                  <a:lnTo>
                    <a:pt x="239" y="178"/>
                  </a:lnTo>
                  <a:lnTo>
                    <a:pt x="249" y="156"/>
                  </a:lnTo>
                  <a:lnTo>
                    <a:pt x="252" y="131"/>
                  </a:lnTo>
                  <a:lnTo>
                    <a:pt x="250" y="108"/>
                  </a:lnTo>
                  <a:lnTo>
                    <a:pt x="242" y="85"/>
                  </a:lnTo>
                  <a:lnTo>
                    <a:pt x="225" y="65"/>
                  </a:lnTo>
                  <a:lnTo>
                    <a:pt x="212" y="54"/>
                  </a:lnTo>
                  <a:lnTo>
                    <a:pt x="197" y="45"/>
                  </a:lnTo>
                  <a:lnTo>
                    <a:pt x="181" y="36"/>
                  </a:lnTo>
                  <a:lnTo>
                    <a:pt x="164" y="29"/>
                  </a:lnTo>
                  <a:lnTo>
                    <a:pt x="146" y="22"/>
                  </a:lnTo>
                  <a:lnTo>
                    <a:pt x="127" y="17"/>
                  </a:lnTo>
                  <a:lnTo>
                    <a:pt x="109" y="12"/>
                  </a:lnTo>
                  <a:lnTo>
                    <a:pt x="90" y="7"/>
                  </a:lnTo>
                  <a:lnTo>
                    <a:pt x="73" y="4"/>
                  </a:lnTo>
                  <a:lnTo>
                    <a:pt x="57" y="2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5"/>
                  </a:lnTo>
                  <a:lnTo>
                    <a:pt x="10" y="7"/>
                  </a:lnTo>
                  <a:lnTo>
                    <a:pt x="22" y="8"/>
                  </a:lnTo>
                  <a:lnTo>
                    <a:pt x="33" y="11"/>
                  </a:lnTo>
                  <a:lnTo>
                    <a:pt x="46" y="13"/>
                  </a:lnTo>
                  <a:lnTo>
                    <a:pt x="60" y="15"/>
                  </a:lnTo>
                  <a:lnTo>
                    <a:pt x="73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5" y="28"/>
                  </a:lnTo>
                  <a:lnTo>
                    <a:pt x="130" y="32"/>
                  </a:lnTo>
                  <a:lnTo>
                    <a:pt x="145" y="37"/>
                  </a:lnTo>
                  <a:lnTo>
                    <a:pt x="159" y="43"/>
                  </a:lnTo>
                  <a:lnTo>
                    <a:pt x="172" y="49"/>
                  </a:lnTo>
                  <a:lnTo>
                    <a:pt x="186" y="55"/>
                  </a:lnTo>
                  <a:lnTo>
                    <a:pt x="198" y="64"/>
                  </a:lnTo>
                  <a:lnTo>
                    <a:pt x="21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1" name="Freeform 583"/>
            <p:cNvSpPr>
              <a:spLocks/>
            </p:cNvSpPr>
            <p:nvPr/>
          </p:nvSpPr>
          <p:spPr bwMode="auto">
            <a:xfrm>
              <a:off x="4476" y="3366"/>
              <a:ext cx="13" cy="32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0" y="138"/>
                </a:cxn>
                <a:cxn ang="0">
                  <a:pos x="4" y="155"/>
                </a:cxn>
                <a:cxn ang="0">
                  <a:pos x="12" y="171"/>
                </a:cxn>
                <a:cxn ang="0">
                  <a:pos x="22" y="185"/>
                </a:cxn>
                <a:cxn ang="0">
                  <a:pos x="35" y="197"/>
                </a:cxn>
                <a:cxn ang="0">
                  <a:pos x="50" y="207"/>
                </a:cxn>
                <a:cxn ang="0">
                  <a:pos x="66" y="215"/>
                </a:cxn>
                <a:cxn ang="0">
                  <a:pos x="83" y="219"/>
                </a:cxn>
                <a:cxn ang="0">
                  <a:pos x="89" y="220"/>
                </a:cxn>
                <a:cxn ang="0">
                  <a:pos x="94" y="218"/>
                </a:cxn>
                <a:cxn ang="0">
                  <a:pos x="98" y="215"/>
                </a:cxn>
                <a:cxn ang="0">
                  <a:pos x="100" y="211"/>
                </a:cxn>
                <a:cxn ang="0">
                  <a:pos x="100" y="205"/>
                </a:cxn>
                <a:cxn ang="0">
                  <a:pos x="99" y="200"/>
                </a:cxn>
                <a:cxn ang="0">
                  <a:pos x="96" y="196"/>
                </a:cxn>
                <a:cxn ang="0">
                  <a:pos x="91" y="193"/>
                </a:cxn>
                <a:cxn ang="0">
                  <a:pos x="74" y="187"/>
                </a:cxn>
                <a:cxn ang="0">
                  <a:pos x="58" y="178"/>
                </a:cxn>
                <a:cxn ang="0">
                  <a:pos x="45" y="167"/>
                </a:cxn>
                <a:cxn ang="0">
                  <a:pos x="36" y="154"/>
                </a:cxn>
                <a:cxn ang="0">
                  <a:pos x="30" y="138"/>
                </a:cxn>
                <a:cxn ang="0">
                  <a:pos x="27" y="121"/>
                </a:cxn>
                <a:cxn ang="0">
                  <a:pos x="27" y="103"/>
                </a:cxn>
                <a:cxn ang="0">
                  <a:pos x="32" y="83"/>
                </a:cxn>
                <a:cxn ang="0">
                  <a:pos x="39" y="69"/>
                </a:cxn>
                <a:cxn ang="0">
                  <a:pos x="51" y="56"/>
                </a:cxn>
                <a:cxn ang="0">
                  <a:pos x="63" y="43"/>
                </a:cxn>
                <a:cxn ang="0">
                  <a:pos x="77" y="31"/>
                </a:cxn>
                <a:cxn ang="0">
                  <a:pos x="89" y="21"/>
                </a:cxn>
                <a:cxn ang="0">
                  <a:pos x="98" y="12"/>
                </a:cxn>
                <a:cxn ang="0">
                  <a:pos x="103" y="5"/>
                </a:cxn>
                <a:cxn ang="0">
                  <a:pos x="103" y="0"/>
                </a:cxn>
                <a:cxn ang="0">
                  <a:pos x="92" y="4"/>
                </a:cxn>
                <a:cxn ang="0">
                  <a:pos x="77" y="12"/>
                </a:cxn>
                <a:cxn ang="0">
                  <a:pos x="61" y="25"/>
                </a:cxn>
                <a:cxn ang="0">
                  <a:pos x="44" y="40"/>
                </a:cxn>
                <a:cxn ang="0">
                  <a:pos x="29" y="57"/>
                </a:cxn>
                <a:cxn ang="0">
                  <a:pos x="16" y="77"/>
                </a:cxn>
                <a:cxn ang="0">
                  <a:pos x="6" y="98"/>
                </a:cxn>
                <a:cxn ang="0">
                  <a:pos x="0" y="120"/>
                </a:cxn>
              </a:cxnLst>
              <a:rect l="0" t="0" r="r" b="b"/>
              <a:pathLst>
                <a:path w="103" h="220">
                  <a:moveTo>
                    <a:pt x="0" y="120"/>
                  </a:moveTo>
                  <a:lnTo>
                    <a:pt x="0" y="138"/>
                  </a:lnTo>
                  <a:lnTo>
                    <a:pt x="4" y="155"/>
                  </a:lnTo>
                  <a:lnTo>
                    <a:pt x="12" y="171"/>
                  </a:lnTo>
                  <a:lnTo>
                    <a:pt x="22" y="185"/>
                  </a:lnTo>
                  <a:lnTo>
                    <a:pt x="35" y="197"/>
                  </a:lnTo>
                  <a:lnTo>
                    <a:pt x="50" y="207"/>
                  </a:lnTo>
                  <a:lnTo>
                    <a:pt x="66" y="215"/>
                  </a:lnTo>
                  <a:lnTo>
                    <a:pt x="83" y="219"/>
                  </a:lnTo>
                  <a:lnTo>
                    <a:pt x="89" y="220"/>
                  </a:lnTo>
                  <a:lnTo>
                    <a:pt x="94" y="218"/>
                  </a:lnTo>
                  <a:lnTo>
                    <a:pt x="98" y="215"/>
                  </a:lnTo>
                  <a:lnTo>
                    <a:pt x="100" y="211"/>
                  </a:lnTo>
                  <a:lnTo>
                    <a:pt x="100" y="205"/>
                  </a:lnTo>
                  <a:lnTo>
                    <a:pt x="99" y="200"/>
                  </a:lnTo>
                  <a:lnTo>
                    <a:pt x="96" y="196"/>
                  </a:lnTo>
                  <a:lnTo>
                    <a:pt x="91" y="193"/>
                  </a:lnTo>
                  <a:lnTo>
                    <a:pt x="74" y="187"/>
                  </a:lnTo>
                  <a:lnTo>
                    <a:pt x="58" y="178"/>
                  </a:lnTo>
                  <a:lnTo>
                    <a:pt x="45" y="167"/>
                  </a:lnTo>
                  <a:lnTo>
                    <a:pt x="36" y="154"/>
                  </a:lnTo>
                  <a:lnTo>
                    <a:pt x="30" y="138"/>
                  </a:lnTo>
                  <a:lnTo>
                    <a:pt x="27" y="121"/>
                  </a:lnTo>
                  <a:lnTo>
                    <a:pt x="27" y="103"/>
                  </a:lnTo>
                  <a:lnTo>
                    <a:pt x="32" y="83"/>
                  </a:lnTo>
                  <a:lnTo>
                    <a:pt x="39" y="69"/>
                  </a:lnTo>
                  <a:lnTo>
                    <a:pt x="51" y="56"/>
                  </a:lnTo>
                  <a:lnTo>
                    <a:pt x="63" y="43"/>
                  </a:lnTo>
                  <a:lnTo>
                    <a:pt x="77" y="31"/>
                  </a:lnTo>
                  <a:lnTo>
                    <a:pt x="89" y="21"/>
                  </a:lnTo>
                  <a:lnTo>
                    <a:pt x="98" y="12"/>
                  </a:lnTo>
                  <a:lnTo>
                    <a:pt x="103" y="5"/>
                  </a:lnTo>
                  <a:lnTo>
                    <a:pt x="103" y="0"/>
                  </a:lnTo>
                  <a:lnTo>
                    <a:pt x="92" y="4"/>
                  </a:lnTo>
                  <a:lnTo>
                    <a:pt x="77" y="12"/>
                  </a:lnTo>
                  <a:lnTo>
                    <a:pt x="61" y="25"/>
                  </a:lnTo>
                  <a:lnTo>
                    <a:pt x="44" y="40"/>
                  </a:lnTo>
                  <a:lnTo>
                    <a:pt x="29" y="57"/>
                  </a:lnTo>
                  <a:lnTo>
                    <a:pt x="16" y="77"/>
                  </a:lnTo>
                  <a:lnTo>
                    <a:pt x="6" y="98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2" name="Freeform 584"/>
            <p:cNvSpPr>
              <a:spLocks/>
            </p:cNvSpPr>
            <p:nvPr/>
          </p:nvSpPr>
          <p:spPr bwMode="auto">
            <a:xfrm>
              <a:off x="4565" y="3346"/>
              <a:ext cx="28" cy="41"/>
            </a:xfrm>
            <a:custGeom>
              <a:avLst/>
              <a:gdLst/>
              <a:ahLst/>
              <a:cxnLst>
                <a:cxn ang="0">
                  <a:pos x="186" y="115"/>
                </a:cxn>
                <a:cxn ang="0">
                  <a:pos x="196" y="133"/>
                </a:cxn>
                <a:cxn ang="0">
                  <a:pos x="202" y="153"/>
                </a:cxn>
                <a:cxn ang="0">
                  <a:pos x="199" y="174"/>
                </a:cxn>
                <a:cxn ang="0">
                  <a:pos x="186" y="194"/>
                </a:cxn>
                <a:cxn ang="0">
                  <a:pos x="168" y="213"/>
                </a:cxn>
                <a:cxn ang="0">
                  <a:pos x="148" y="229"/>
                </a:cxn>
                <a:cxn ang="0">
                  <a:pos x="127" y="246"/>
                </a:cxn>
                <a:cxn ang="0">
                  <a:pos x="115" y="258"/>
                </a:cxn>
                <a:cxn ang="0">
                  <a:pos x="110" y="267"/>
                </a:cxn>
                <a:cxn ang="0">
                  <a:pos x="107" y="276"/>
                </a:cxn>
                <a:cxn ang="0">
                  <a:pos x="109" y="284"/>
                </a:cxn>
                <a:cxn ang="0">
                  <a:pos x="117" y="288"/>
                </a:cxn>
                <a:cxn ang="0">
                  <a:pos x="124" y="287"/>
                </a:cxn>
                <a:cxn ang="0">
                  <a:pos x="138" y="271"/>
                </a:cxn>
                <a:cxn ang="0">
                  <a:pos x="161" y="250"/>
                </a:cxn>
                <a:cxn ang="0">
                  <a:pos x="185" y="229"/>
                </a:cxn>
                <a:cxn ang="0">
                  <a:pos x="206" y="204"/>
                </a:cxn>
                <a:cxn ang="0">
                  <a:pos x="219" y="173"/>
                </a:cxn>
                <a:cxn ang="0">
                  <a:pos x="218" y="141"/>
                </a:cxn>
                <a:cxn ang="0">
                  <a:pos x="204" y="111"/>
                </a:cxn>
                <a:cxn ang="0">
                  <a:pos x="182" y="86"/>
                </a:cxn>
                <a:cxn ang="0">
                  <a:pos x="158" y="70"/>
                </a:cxn>
                <a:cxn ang="0">
                  <a:pos x="134" y="56"/>
                </a:cxn>
                <a:cxn ang="0">
                  <a:pos x="109" y="43"/>
                </a:cxn>
                <a:cxn ang="0">
                  <a:pos x="83" y="29"/>
                </a:cxn>
                <a:cxn ang="0">
                  <a:pos x="59" y="17"/>
                </a:cxn>
                <a:cxn ang="0">
                  <a:pos x="36" y="7"/>
                </a:cxn>
                <a:cxn ang="0">
                  <a:pos x="18" y="1"/>
                </a:cxn>
                <a:cxn ang="0">
                  <a:pos x="4" y="0"/>
                </a:cxn>
                <a:cxn ang="0">
                  <a:pos x="9" y="7"/>
                </a:cxn>
                <a:cxn ang="0">
                  <a:pos x="31" y="18"/>
                </a:cxn>
                <a:cxn ang="0">
                  <a:pos x="54" y="29"/>
                </a:cxn>
                <a:cxn ang="0">
                  <a:pos x="77" y="40"/>
                </a:cxn>
                <a:cxn ang="0">
                  <a:pos x="101" y="53"/>
                </a:cxn>
                <a:cxn ang="0">
                  <a:pos x="124" y="66"/>
                </a:cxn>
                <a:cxn ang="0">
                  <a:pos x="147" y="82"/>
                </a:cxn>
                <a:cxn ang="0">
                  <a:pos x="168" y="98"/>
                </a:cxn>
              </a:cxnLst>
              <a:rect l="0" t="0" r="r" b="b"/>
              <a:pathLst>
                <a:path w="220" h="288">
                  <a:moveTo>
                    <a:pt x="179" y="108"/>
                  </a:moveTo>
                  <a:lnTo>
                    <a:pt x="186" y="115"/>
                  </a:lnTo>
                  <a:lnTo>
                    <a:pt x="191" y="124"/>
                  </a:lnTo>
                  <a:lnTo>
                    <a:pt x="196" y="133"/>
                  </a:lnTo>
                  <a:lnTo>
                    <a:pt x="200" y="143"/>
                  </a:lnTo>
                  <a:lnTo>
                    <a:pt x="202" y="153"/>
                  </a:lnTo>
                  <a:lnTo>
                    <a:pt x="201" y="163"/>
                  </a:lnTo>
                  <a:lnTo>
                    <a:pt x="199" y="174"/>
                  </a:lnTo>
                  <a:lnTo>
                    <a:pt x="193" y="184"/>
                  </a:lnTo>
                  <a:lnTo>
                    <a:pt x="186" y="194"/>
                  </a:lnTo>
                  <a:lnTo>
                    <a:pt x="178" y="204"/>
                  </a:lnTo>
                  <a:lnTo>
                    <a:pt x="168" y="213"/>
                  </a:lnTo>
                  <a:lnTo>
                    <a:pt x="159" y="221"/>
                  </a:lnTo>
                  <a:lnTo>
                    <a:pt x="148" y="229"/>
                  </a:lnTo>
                  <a:lnTo>
                    <a:pt x="138" y="237"/>
                  </a:lnTo>
                  <a:lnTo>
                    <a:pt x="127" y="246"/>
                  </a:lnTo>
                  <a:lnTo>
                    <a:pt x="118" y="255"/>
                  </a:lnTo>
                  <a:lnTo>
                    <a:pt x="115" y="258"/>
                  </a:lnTo>
                  <a:lnTo>
                    <a:pt x="112" y="263"/>
                  </a:lnTo>
                  <a:lnTo>
                    <a:pt x="110" y="267"/>
                  </a:lnTo>
                  <a:lnTo>
                    <a:pt x="108" y="271"/>
                  </a:lnTo>
                  <a:lnTo>
                    <a:pt x="107" y="276"/>
                  </a:lnTo>
                  <a:lnTo>
                    <a:pt x="107" y="280"/>
                  </a:lnTo>
                  <a:lnTo>
                    <a:pt x="109" y="284"/>
                  </a:lnTo>
                  <a:lnTo>
                    <a:pt x="112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4" y="287"/>
                  </a:lnTo>
                  <a:lnTo>
                    <a:pt x="127" y="284"/>
                  </a:lnTo>
                  <a:lnTo>
                    <a:pt x="138" y="271"/>
                  </a:lnTo>
                  <a:lnTo>
                    <a:pt x="149" y="261"/>
                  </a:lnTo>
                  <a:lnTo>
                    <a:pt x="161" y="250"/>
                  </a:lnTo>
                  <a:lnTo>
                    <a:pt x="173" y="239"/>
                  </a:lnTo>
                  <a:lnTo>
                    <a:pt x="185" y="229"/>
                  </a:lnTo>
                  <a:lnTo>
                    <a:pt x="196" y="217"/>
                  </a:lnTo>
                  <a:lnTo>
                    <a:pt x="206" y="204"/>
                  </a:lnTo>
                  <a:lnTo>
                    <a:pt x="213" y="190"/>
                  </a:lnTo>
                  <a:lnTo>
                    <a:pt x="219" y="173"/>
                  </a:lnTo>
                  <a:lnTo>
                    <a:pt x="220" y="157"/>
                  </a:lnTo>
                  <a:lnTo>
                    <a:pt x="218" y="141"/>
                  </a:lnTo>
                  <a:lnTo>
                    <a:pt x="212" y="125"/>
                  </a:lnTo>
                  <a:lnTo>
                    <a:pt x="204" y="111"/>
                  </a:lnTo>
                  <a:lnTo>
                    <a:pt x="194" y="97"/>
                  </a:lnTo>
                  <a:lnTo>
                    <a:pt x="182" y="86"/>
                  </a:lnTo>
                  <a:lnTo>
                    <a:pt x="168" y="77"/>
                  </a:lnTo>
                  <a:lnTo>
                    <a:pt x="158" y="70"/>
                  </a:lnTo>
                  <a:lnTo>
                    <a:pt x="146" y="64"/>
                  </a:lnTo>
                  <a:lnTo>
                    <a:pt x="134" y="56"/>
                  </a:lnTo>
                  <a:lnTo>
                    <a:pt x="122" y="50"/>
                  </a:lnTo>
                  <a:lnTo>
                    <a:pt x="109" y="43"/>
                  </a:lnTo>
                  <a:lnTo>
                    <a:pt x="96" y="36"/>
                  </a:lnTo>
                  <a:lnTo>
                    <a:pt x="83" y="29"/>
                  </a:lnTo>
                  <a:lnTo>
                    <a:pt x="70" y="22"/>
                  </a:lnTo>
                  <a:lnTo>
                    <a:pt x="59" y="17"/>
                  </a:lnTo>
                  <a:lnTo>
                    <a:pt x="47" y="12"/>
                  </a:lnTo>
                  <a:lnTo>
                    <a:pt x="36" y="7"/>
                  </a:lnTo>
                  <a:lnTo>
                    <a:pt x="26" y="4"/>
                  </a:lnTo>
                  <a:lnTo>
                    <a:pt x="18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9" y="7"/>
                  </a:lnTo>
                  <a:lnTo>
                    <a:pt x="20" y="13"/>
                  </a:lnTo>
                  <a:lnTo>
                    <a:pt x="31" y="18"/>
                  </a:lnTo>
                  <a:lnTo>
                    <a:pt x="42" y="23"/>
                  </a:lnTo>
                  <a:lnTo>
                    <a:pt x="54" y="29"/>
                  </a:lnTo>
                  <a:lnTo>
                    <a:pt x="65" y="34"/>
                  </a:lnTo>
                  <a:lnTo>
                    <a:pt x="77" y="40"/>
                  </a:lnTo>
                  <a:lnTo>
                    <a:pt x="88" y="47"/>
                  </a:lnTo>
                  <a:lnTo>
                    <a:pt x="101" y="53"/>
                  </a:lnTo>
                  <a:lnTo>
                    <a:pt x="112" y="60"/>
                  </a:lnTo>
                  <a:lnTo>
                    <a:pt x="124" y="66"/>
                  </a:lnTo>
                  <a:lnTo>
                    <a:pt x="136" y="74"/>
                  </a:lnTo>
                  <a:lnTo>
                    <a:pt x="147" y="82"/>
                  </a:lnTo>
                  <a:lnTo>
                    <a:pt x="158" y="90"/>
                  </a:lnTo>
                  <a:lnTo>
                    <a:pt x="168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3" name="Freeform 585"/>
            <p:cNvSpPr>
              <a:spLocks/>
            </p:cNvSpPr>
            <p:nvPr/>
          </p:nvSpPr>
          <p:spPr bwMode="auto">
            <a:xfrm>
              <a:off x="4538" y="3409"/>
              <a:ext cx="107" cy="71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070" y="194"/>
                </a:cxn>
                <a:cxn ang="0">
                  <a:pos x="919" y="844"/>
                </a:cxn>
                <a:cxn ang="0">
                  <a:pos x="0" y="624"/>
                </a:cxn>
                <a:cxn ang="0">
                  <a:pos x="141" y="0"/>
                </a:cxn>
              </a:cxnLst>
              <a:rect l="0" t="0" r="r" b="b"/>
              <a:pathLst>
                <a:path w="1070" h="844">
                  <a:moveTo>
                    <a:pt x="141" y="0"/>
                  </a:moveTo>
                  <a:lnTo>
                    <a:pt x="1070" y="194"/>
                  </a:lnTo>
                  <a:lnTo>
                    <a:pt x="919" y="844"/>
                  </a:lnTo>
                  <a:lnTo>
                    <a:pt x="0" y="62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4" name="Freeform 586"/>
            <p:cNvSpPr>
              <a:spLocks/>
            </p:cNvSpPr>
            <p:nvPr/>
          </p:nvSpPr>
          <p:spPr bwMode="auto">
            <a:xfrm>
              <a:off x="4547" y="3411"/>
              <a:ext cx="82" cy="28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819" y="139"/>
                </a:cxn>
                <a:cxn ang="0">
                  <a:pos x="172" y="98"/>
                </a:cxn>
                <a:cxn ang="0">
                  <a:pos x="0" y="333"/>
                </a:cxn>
                <a:cxn ang="0">
                  <a:pos x="97" y="0"/>
                </a:cxn>
              </a:cxnLst>
              <a:rect l="0" t="0" r="r" b="b"/>
              <a:pathLst>
                <a:path w="819" h="333">
                  <a:moveTo>
                    <a:pt x="97" y="0"/>
                  </a:moveTo>
                  <a:lnTo>
                    <a:pt x="819" y="139"/>
                  </a:lnTo>
                  <a:lnTo>
                    <a:pt x="172" y="98"/>
                  </a:lnTo>
                  <a:lnTo>
                    <a:pt x="0" y="333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5" name="Freeform 587"/>
            <p:cNvSpPr>
              <a:spLocks/>
            </p:cNvSpPr>
            <p:nvPr/>
          </p:nvSpPr>
          <p:spPr bwMode="auto">
            <a:xfrm>
              <a:off x="4527" y="3494"/>
              <a:ext cx="108" cy="26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1083" y="261"/>
                </a:cxn>
                <a:cxn ang="0">
                  <a:pos x="1055" y="306"/>
                </a:cxn>
                <a:cxn ang="0">
                  <a:pos x="0" y="28"/>
                </a:cxn>
                <a:cxn ang="0">
                  <a:pos x="34" y="0"/>
                </a:cxn>
              </a:cxnLst>
              <a:rect l="0" t="0" r="r" b="b"/>
              <a:pathLst>
                <a:path w="1083" h="306">
                  <a:moveTo>
                    <a:pt x="34" y="0"/>
                  </a:moveTo>
                  <a:lnTo>
                    <a:pt x="1083" y="261"/>
                  </a:lnTo>
                  <a:lnTo>
                    <a:pt x="1055" y="306"/>
                  </a:lnTo>
                  <a:lnTo>
                    <a:pt x="0" y="2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6" name="Freeform 588"/>
            <p:cNvSpPr>
              <a:spLocks/>
            </p:cNvSpPr>
            <p:nvPr/>
          </p:nvSpPr>
          <p:spPr bwMode="auto">
            <a:xfrm>
              <a:off x="4517" y="3502"/>
              <a:ext cx="109" cy="26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1088" y="260"/>
                </a:cxn>
                <a:cxn ang="0">
                  <a:pos x="1055" y="311"/>
                </a:cxn>
                <a:cxn ang="0">
                  <a:pos x="0" y="34"/>
                </a:cxn>
                <a:cxn ang="0">
                  <a:pos x="39" y="0"/>
                </a:cxn>
              </a:cxnLst>
              <a:rect l="0" t="0" r="r" b="b"/>
              <a:pathLst>
                <a:path w="1088" h="311">
                  <a:moveTo>
                    <a:pt x="39" y="0"/>
                  </a:moveTo>
                  <a:lnTo>
                    <a:pt x="1088" y="260"/>
                  </a:lnTo>
                  <a:lnTo>
                    <a:pt x="1055" y="311"/>
                  </a:lnTo>
                  <a:lnTo>
                    <a:pt x="0" y="3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7" name="Freeform 589"/>
            <p:cNvSpPr>
              <a:spLocks/>
            </p:cNvSpPr>
            <p:nvPr/>
          </p:nvSpPr>
          <p:spPr bwMode="auto">
            <a:xfrm>
              <a:off x="4534" y="3526"/>
              <a:ext cx="16" cy="6"/>
            </a:xfrm>
            <a:custGeom>
              <a:avLst/>
              <a:gdLst/>
              <a:ahLst/>
              <a:cxnLst>
                <a:cxn ang="0">
                  <a:pos x="16" y="1"/>
                </a:cxn>
                <a:cxn ang="0">
                  <a:pos x="21" y="1"/>
                </a:cxn>
                <a:cxn ang="0">
                  <a:pos x="35" y="0"/>
                </a:cxn>
                <a:cxn ang="0">
                  <a:pos x="54" y="0"/>
                </a:cxn>
                <a:cxn ang="0">
                  <a:pos x="78" y="2"/>
                </a:cxn>
                <a:cxn ang="0">
                  <a:pos x="104" y="7"/>
                </a:cxn>
                <a:cxn ang="0">
                  <a:pos x="128" y="17"/>
                </a:cxn>
                <a:cxn ang="0">
                  <a:pos x="149" y="31"/>
                </a:cxn>
                <a:cxn ang="0">
                  <a:pos x="164" y="51"/>
                </a:cxn>
                <a:cxn ang="0">
                  <a:pos x="164" y="52"/>
                </a:cxn>
                <a:cxn ang="0">
                  <a:pos x="164" y="57"/>
                </a:cxn>
                <a:cxn ang="0">
                  <a:pos x="163" y="62"/>
                </a:cxn>
                <a:cxn ang="0">
                  <a:pos x="161" y="67"/>
                </a:cxn>
                <a:cxn ang="0">
                  <a:pos x="156" y="71"/>
                </a:cxn>
                <a:cxn ang="0">
                  <a:pos x="149" y="72"/>
                </a:cxn>
                <a:cxn ang="0">
                  <a:pos x="138" y="71"/>
                </a:cxn>
                <a:cxn ang="0">
                  <a:pos x="124" y="65"/>
                </a:cxn>
                <a:cxn ang="0">
                  <a:pos x="124" y="63"/>
                </a:cxn>
                <a:cxn ang="0">
                  <a:pos x="123" y="59"/>
                </a:cxn>
                <a:cxn ang="0">
                  <a:pos x="120" y="52"/>
                </a:cxn>
                <a:cxn ang="0">
                  <a:pos x="113" y="45"/>
                </a:cxn>
                <a:cxn ang="0">
                  <a:pos x="100" y="38"/>
                </a:cxn>
                <a:cxn ang="0">
                  <a:pos x="81" y="32"/>
                </a:cxn>
                <a:cxn ang="0">
                  <a:pos x="55" y="29"/>
                </a:cxn>
                <a:cxn ang="0">
                  <a:pos x="20" y="29"/>
                </a:cxn>
                <a:cxn ang="0">
                  <a:pos x="18" y="29"/>
                </a:cxn>
                <a:cxn ang="0">
                  <a:pos x="14" y="27"/>
                </a:cxn>
                <a:cxn ang="0">
                  <a:pos x="9" y="25"/>
                </a:cxn>
                <a:cxn ang="0">
                  <a:pos x="4" y="22"/>
                </a:cxn>
                <a:cxn ang="0">
                  <a:pos x="0" y="18"/>
                </a:cxn>
                <a:cxn ang="0">
                  <a:pos x="0" y="14"/>
                </a:cxn>
                <a:cxn ang="0">
                  <a:pos x="5" y="7"/>
                </a:cxn>
                <a:cxn ang="0">
                  <a:pos x="16" y="1"/>
                </a:cxn>
              </a:cxnLst>
              <a:rect l="0" t="0" r="r" b="b"/>
              <a:pathLst>
                <a:path w="164" h="72">
                  <a:moveTo>
                    <a:pt x="16" y="1"/>
                  </a:moveTo>
                  <a:lnTo>
                    <a:pt x="21" y="1"/>
                  </a:lnTo>
                  <a:lnTo>
                    <a:pt x="35" y="0"/>
                  </a:lnTo>
                  <a:lnTo>
                    <a:pt x="54" y="0"/>
                  </a:lnTo>
                  <a:lnTo>
                    <a:pt x="78" y="2"/>
                  </a:lnTo>
                  <a:lnTo>
                    <a:pt x="104" y="7"/>
                  </a:lnTo>
                  <a:lnTo>
                    <a:pt x="128" y="17"/>
                  </a:lnTo>
                  <a:lnTo>
                    <a:pt x="149" y="31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7"/>
                  </a:lnTo>
                  <a:lnTo>
                    <a:pt x="163" y="62"/>
                  </a:lnTo>
                  <a:lnTo>
                    <a:pt x="161" y="67"/>
                  </a:lnTo>
                  <a:lnTo>
                    <a:pt x="156" y="71"/>
                  </a:lnTo>
                  <a:lnTo>
                    <a:pt x="149" y="72"/>
                  </a:lnTo>
                  <a:lnTo>
                    <a:pt x="138" y="71"/>
                  </a:lnTo>
                  <a:lnTo>
                    <a:pt x="124" y="65"/>
                  </a:lnTo>
                  <a:lnTo>
                    <a:pt x="124" y="63"/>
                  </a:lnTo>
                  <a:lnTo>
                    <a:pt x="123" y="59"/>
                  </a:lnTo>
                  <a:lnTo>
                    <a:pt x="120" y="52"/>
                  </a:lnTo>
                  <a:lnTo>
                    <a:pt x="113" y="45"/>
                  </a:lnTo>
                  <a:lnTo>
                    <a:pt x="100" y="38"/>
                  </a:lnTo>
                  <a:lnTo>
                    <a:pt x="81" y="32"/>
                  </a:lnTo>
                  <a:lnTo>
                    <a:pt x="55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4" y="27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8" name="Freeform 590"/>
            <p:cNvSpPr>
              <a:spLocks/>
            </p:cNvSpPr>
            <p:nvPr/>
          </p:nvSpPr>
          <p:spPr bwMode="auto">
            <a:xfrm>
              <a:off x="4537" y="3483"/>
              <a:ext cx="15" cy="9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2" y="0"/>
                </a:cxn>
                <a:cxn ang="0">
                  <a:pos x="35" y="3"/>
                </a:cxn>
                <a:cxn ang="0">
                  <a:pos x="26" y="7"/>
                </a:cxn>
                <a:cxn ang="0">
                  <a:pos x="15" y="14"/>
                </a:cxn>
                <a:cxn ang="0">
                  <a:pos x="6" y="24"/>
                </a:cxn>
                <a:cxn ang="0">
                  <a:pos x="1" y="39"/>
                </a:cxn>
                <a:cxn ang="0">
                  <a:pos x="0" y="59"/>
                </a:cxn>
                <a:cxn ang="0">
                  <a:pos x="6" y="85"/>
                </a:cxn>
                <a:cxn ang="0">
                  <a:pos x="85" y="109"/>
                </a:cxn>
                <a:cxn ang="0">
                  <a:pos x="84" y="104"/>
                </a:cxn>
                <a:cxn ang="0">
                  <a:pos x="84" y="93"/>
                </a:cxn>
                <a:cxn ang="0">
                  <a:pos x="84" y="76"/>
                </a:cxn>
                <a:cxn ang="0">
                  <a:pos x="87" y="58"/>
                </a:cxn>
                <a:cxn ang="0">
                  <a:pos x="93" y="40"/>
                </a:cxn>
                <a:cxn ang="0">
                  <a:pos x="104" y="27"/>
                </a:cxn>
                <a:cxn ang="0">
                  <a:pos x="121" y="20"/>
                </a:cxn>
                <a:cxn ang="0">
                  <a:pos x="146" y="23"/>
                </a:cxn>
                <a:cxn ang="0">
                  <a:pos x="45" y="0"/>
                </a:cxn>
              </a:cxnLst>
              <a:rect l="0" t="0" r="r" b="b"/>
              <a:pathLst>
                <a:path w="146" h="109">
                  <a:moveTo>
                    <a:pt x="45" y="0"/>
                  </a:moveTo>
                  <a:lnTo>
                    <a:pt x="42" y="0"/>
                  </a:lnTo>
                  <a:lnTo>
                    <a:pt x="35" y="3"/>
                  </a:lnTo>
                  <a:lnTo>
                    <a:pt x="26" y="7"/>
                  </a:lnTo>
                  <a:lnTo>
                    <a:pt x="15" y="14"/>
                  </a:lnTo>
                  <a:lnTo>
                    <a:pt x="6" y="24"/>
                  </a:lnTo>
                  <a:lnTo>
                    <a:pt x="1" y="39"/>
                  </a:lnTo>
                  <a:lnTo>
                    <a:pt x="0" y="59"/>
                  </a:lnTo>
                  <a:lnTo>
                    <a:pt x="6" y="85"/>
                  </a:lnTo>
                  <a:lnTo>
                    <a:pt x="85" y="109"/>
                  </a:lnTo>
                  <a:lnTo>
                    <a:pt x="84" y="104"/>
                  </a:lnTo>
                  <a:lnTo>
                    <a:pt x="84" y="93"/>
                  </a:lnTo>
                  <a:lnTo>
                    <a:pt x="84" y="76"/>
                  </a:lnTo>
                  <a:lnTo>
                    <a:pt x="87" y="58"/>
                  </a:lnTo>
                  <a:lnTo>
                    <a:pt x="93" y="40"/>
                  </a:lnTo>
                  <a:lnTo>
                    <a:pt x="104" y="27"/>
                  </a:lnTo>
                  <a:lnTo>
                    <a:pt x="121" y="20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39" name="Freeform 591"/>
            <p:cNvSpPr>
              <a:spLocks/>
            </p:cNvSpPr>
            <p:nvPr/>
          </p:nvSpPr>
          <p:spPr bwMode="auto">
            <a:xfrm>
              <a:off x="4620" y="3499"/>
              <a:ext cx="15" cy="9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2" y="0"/>
                </a:cxn>
                <a:cxn ang="0">
                  <a:pos x="35" y="2"/>
                </a:cxn>
                <a:cxn ang="0">
                  <a:pos x="25" y="6"/>
                </a:cxn>
                <a:cxn ang="0">
                  <a:pos x="15" y="12"/>
                </a:cxn>
                <a:cxn ang="0">
                  <a:pos x="6" y="23"/>
                </a:cxn>
                <a:cxn ang="0">
                  <a:pos x="0" y="38"/>
                </a:cxn>
                <a:cxn ang="0">
                  <a:pos x="0" y="58"/>
                </a:cxn>
                <a:cxn ang="0">
                  <a:pos x="6" y="85"/>
                </a:cxn>
                <a:cxn ang="0">
                  <a:pos x="84" y="107"/>
                </a:cxn>
                <a:cxn ang="0">
                  <a:pos x="83" y="103"/>
                </a:cxn>
                <a:cxn ang="0">
                  <a:pos x="83" y="91"/>
                </a:cxn>
                <a:cxn ang="0">
                  <a:pos x="83" y="75"/>
                </a:cxn>
                <a:cxn ang="0">
                  <a:pos x="86" y="56"/>
                </a:cxn>
                <a:cxn ang="0">
                  <a:pos x="92" y="40"/>
                </a:cxn>
                <a:cxn ang="0">
                  <a:pos x="103" y="27"/>
                </a:cxn>
                <a:cxn ang="0">
                  <a:pos x="121" y="19"/>
                </a:cxn>
                <a:cxn ang="0">
                  <a:pos x="146" y="23"/>
                </a:cxn>
                <a:cxn ang="0">
                  <a:pos x="45" y="0"/>
                </a:cxn>
              </a:cxnLst>
              <a:rect l="0" t="0" r="r" b="b"/>
              <a:pathLst>
                <a:path w="146" h="107">
                  <a:moveTo>
                    <a:pt x="45" y="0"/>
                  </a:moveTo>
                  <a:lnTo>
                    <a:pt x="42" y="0"/>
                  </a:lnTo>
                  <a:lnTo>
                    <a:pt x="35" y="2"/>
                  </a:lnTo>
                  <a:lnTo>
                    <a:pt x="25" y="6"/>
                  </a:lnTo>
                  <a:lnTo>
                    <a:pt x="15" y="12"/>
                  </a:lnTo>
                  <a:lnTo>
                    <a:pt x="6" y="23"/>
                  </a:lnTo>
                  <a:lnTo>
                    <a:pt x="0" y="38"/>
                  </a:lnTo>
                  <a:lnTo>
                    <a:pt x="0" y="58"/>
                  </a:lnTo>
                  <a:lnTo>
                    <a:pt x="6" y="85"/>
                  </a:lnTo>
                  <a:lnTo>
                    <a:pt x="84" y="107"/>
                  </a:lnTo>
                  <a:lnTo>
                    <a:pt x="83" y="103"/>
                  </a:lnTo>
                  <a:lnTo>
                    <a:pt x="83" y="91"/>
                  </a:lnTo>
                  <a:lnTo>
                    <a:pt x="83" y="75"/>
                  </a:lnTo>
                  <a:lnTo>
                    <a:pt x="86" y="56"/>
                  </a:lnTo>
                  <a:lnTo>
                    <a:pt x="92" y="40"/>
                  </a:lnTo>
                  <a:lnTo>
                    <a:pt x="103" y="27"/>
                  </a:lnTo>
                  <a:lnTo>
                    <a:pt x="121" y="19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40" name="Freeform 592"/>
            <p:cNvSpPr>
              <a:spLocks/>
            </p:cNvSpPr>
            <p:nvPr/>
          </p:nvSpPr>
          <p:spPr bwMode="auto">
            <a:xfrm>
              <a:off x="4553" y="3485"/>
              <a:ext cx="63" cy="16"/>
            </a:xfrm>
            <a:custGeom>
              <a:avLst/>
              <a:gdLst/>
              <a:ahLst/>
              <a:cxnLst>
                <a:cxn ang="0">
                  <a:pos x="0" y="40"/>
                </a:cxn>
                <a:cxn ang="0">
                  <a:pos x="601" y="182"/>
                </a:cxn>
                <a:cxn ang="0">
                  <a:pos x="629" y="142"/>
                </a:cxn>
                <a:cxn ang="0">
                  <a:pos x="29" y="0"/>
                </a:cxn>
                <a:cxn ang="0">
                  <a:pos x="0" y="40"/>
                </a:cxn>
              </a:cxnLst>
              <a:rect l="0" t="0" r="r" b="b"/>
              <a:pathLst>
                <a:path w="629" h="182">
                  <a:moveTo>
                    <a:pt x="0" y="40"/>
                  </a:moveTo>
                  <a:lnTo>
                    <a:pt x="601" y="182"/>
                  </a:lnTo>
                  <a:lnTo>
                    <a:pt x="629" y="142"/>
                  </a:lnTo>
                  <a:lnTo>
                    <a:pt x="2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41" name="Freeform 593"/>
            <p:cNvSpPr>
              <a:spLocks/>
            </p:cNvSpPr>
            <p:nvPr/>
          </p:nvSpPr>
          <p:spPr bwMode="auto">
            <a:xfrm>
              <a:off x="4553" y="3492"/>
              <a:ext cx="60" cy="14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600" y="170"/>
                </a:cxn>
                <a:cxn ang="0">
                  <a:pos x="606" y="142"/>
                </a:cxn>
                <a:cxn ang="0">
                  <a:pos x="5" y="0"/>
                </a:cxn>
                <a:cxn ang="0">
                  <a:pos x="0" y="28"/>
                </a:cxn>
              </a:cxnLst>
              <a:rect l="0" t="0" r="r" b="b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42" name="Freeform 594"/>
            <p:cNvSpPr>
              <a:spLocks/>
            </p:cNvSpPr>
            <p:nvPr/>
          </p:nvSpPr>
          <p:spPr bwMode="auto">
            <a:xfrm>
              <a:off x="4553" y="3482"/>
              <a:ext cx="60" cy="14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600" y="170"/>
                </a:cxn>
                <a:cxn ang="0">
                  <a:pos x="606" y="142"/>
                </a:cxn>
                <a:cxn ang="0">
                  <a:pos x="5" y="0"/>
                </a:cxn>
                <a:cxn ang="0">
                  <a:pos x="0" y="28"/>
                </a:cxn>
              </a:cxnLst>
              <a:rect l="0" t="0" r="r" b="b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5443" name="Group 595"/>
          <p:cNvGrpSpPr>
            <a:grpSpLocks/>
          </p:cNvGrpSpPr>
          <p:nvPr/>
        </p:nvGrpSpPr>
        <p:grpSpPr bwMode="auto">
          <a:xfrm>
            <a:off x="6143625" y="1728788"/>
            <a:ext cx="346075" cy="396875"/>
            <a:chOff x="4475" y="3342"/>
            <a:chExt cx="172" cy="215"/>
          </a:xfrm>
        </p:grpSpPr>
        <p:sp>
          <p:nvSpPr>
            <p:cNvPr id="335444" name="AutoShape 596"/>
            <p:cNvSpPr>
              <a:spLocks noChangeAspect="1" noChangeArrowheads="1" noTextEdit="1"/>
            </p:cNvSpPr>
            <p:nvPr/>
          </p:nvSpPr>
          <p:spPr bwMode="auto">
            <a:xfrm>
              <a:off x="4500" y="3398"/>
              <a:ext cx="147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45" name="Freeform 597"/>
            <p:cNvSpPr>
              <a:spLocks/>
            </p:cNvSpPr>
            <p:nvPr/>
          </p:nvSpPr>
          <p:spPr bwMode="auto">
            <a:xfrm>
              <a:off x="4501" y="3398"/>
              <a:ext cx="146" cy="159"/>
            </a:xfrm>
            <a:custGeom>
              <a:avLst/>
              <a:gdLst/>
              <a:ahLst/>
              <a:cxnLst>
                <a:cxn ang="0">
                  <a:pos x="653" y="0"/>
                </a:cxn>
                <a:cxn ang="0">
                  <a:pos x="668" y="0"/>
                </a:cxn>
                <a:cxn ang="0">
                  <a:pos x="699" y="1"/>
                </a:cxn>
                <a:cxn ang="0">
                  <a:pos x="742" y="3"/>
                </a:cxn>
                <a:cxn ang="0">
                  <a:pos x="799" y="6"/>
                </a:cxn>
                <a:cxn ang="0">
                  <a:pos x="865" y="10"/>
                </a:cxn>
                <a:cxn ang="0">
                  <a:pos x="941" y="17"/>
                </a:cxn>
                <a:cxn ang="0">
                  <a:pos x="1025" y="26"/>
                </a:cxn>
                <a:cxn ang="0">
                  <a:pos x="1116" y="38"/>
                </a:cxn>
                <a:cxn ang="0">
                  <a:pos x="1213" y="55"/>
                </a:cxn>
                <a:cxn ang="0">
                  <a:pos x="1315" y="73"/>
                </a:cxn>
                <a:cxn ang="0">
                  <a:pos x="1418" y="97"/>
                </a:cxn>
                <a:cxn ang="0">
                  <a:pos x="1525" y="125"/>
                </a:cxn>
                <a:cxn ang="0">
                  <a:pos x="1632" y="159"/>
                </a:cxn>
                <a:cxn ang="0">
                  <a:pos x="1739" y="197"/>
                </a:cxn>
                <a:cxn ang="0">
                  <a:pos x="1843" y="241"/>
                </a:cxn>
                <a:cxn ang="0">
                  <a:pos x="1729" y="1139"/>
                </a:cxn>
                <a:cxn ang="0">
                  <a:pos x="1742" y="1146"/>
                </a:cxn>
                <a:cxn ang="0">
                  <a:pos x="1768" y="1173"/>
                </a:cxn>
                <a:cxn ang="0">
                  <a:pos x="1781" y="1234"/>
                </a:cxn>
                <a:cxn ang="0">
                  <a:pos x="1760" y="1341"/>
                </a:cxn>
                <a:cxn ang="0">
                  <a:pos x="1432" y="1765"/>
                </a:cxn>
                <a:cxn ang="0">
                  <a:pos x="1322" y="1904"/>
                </a:cxn>
                <a:cxn ang="0">
                  <a:pos x="1304" y="1902"/>
                </a:cxn>
                <a:cxn ang="0">
                  <a:pos x="1270" y="1897"/>
                </a:cxn>
                <a:cxn ang="0">
                  <a:pos x="1223" y="1891"/>
                </a:cxn>
                <a:cxn ang="0">
                  <a:pos x="1162" y="1881"/>
                </a:cxn>
                <a:cxn ang="0">
                  <a:pos x="1091" y="1869"/>
                </a:cxn>
                <a:cxn ang="0">
                  <a:pos x="1008" y="1854"/>
                </a:cxn>
                <a:cxn ang="0">
                  <a:pos x="918" y="1835"/>
                </a:cxn>
                <a:cxn ang="0">
                  <a:pos x="820" y="1813"/>
                </a:cxn>
                <a:cxn ang="0">
                  <a:pos x="717" y="1786"/>
                </a:cxn>
                <a:cxn ang="0">
                  <a:pos x="610" y="1755"/>
                </a:cxn>
                <a:cxn ang="0">
                  <a:pos x="501" y="1720"/>
                </a:cxn>
                <a:cxn ang="0">
                  <a:pos x="390" y="1681"/>
                </a:cxn>
                <a:cxn ang="0">
                  <a:pos x="280" y="1636"/>
                </a:cxn>
                <a:cxn ang="0">
                  <a:pos x="172" y="1585"/>
                </a:cxn>
                <a:cxn ang="0">
                  <a:pos x="67" y="1530"/>
                </a:cxn>
                <a:cxn ang="0">
                  <a:pos x="16" y="1495"/>
                </a:cxn>
                <a:cxn ang="0">
                  <a:pos x="8" y="1457"/>
                </a:cxn>
                <a:cxn ang="0">
                  <a:pos x="0" y="1401"/>
                </a:cxn>
                <a:cxn ang="0">
                  <a:pos x="4" y="1343"/>
                </a:cxn>
                <a:cxn ang="0">
                  <a:pos x="388" y="965"/>
                </a:cxn>
                <a:cxn ang="0">
                  <a:pos x="386" y="952"/>
                </a:cxn>
                <a:cxn ang="0">
                  <a:pos x="390" y="917"/>
                </a:cxn>
                <a:cxn ang="0">
                  <a:pos x="412" y="868"/>
                </a:cxn>
                <a:cxn ang="0">
                  <a:pos x="468" y="814"/>
                </a:cxn>
              </a:cxnLst>
              <a:rect l="0" t="0" r="r" b="b"/>
              <a:pathLst>
                <a:path w="1894" h="1904">
                  <a:moveTo>
                    <a:pt x="651" y="0"/>
                  </a:moveTo>
                  <a:lnTo>
                    <a:pt x="653" y="0"/>
                  </a:lnTo>
                  <a:lnTo>
                    <a:pt x="659" y="0"/>
                  </a:lnTo>
                  <a:lnTo>
                    <a:pt x="668" y="0"/>
                  </a:lnTo>
                  <a:lnTo>
                    <a:pt x="682" y="0"/>
                  </a:lnTo>
                  <a:lnTo>
                    <a:pt x="699" y="1"/>
                  </a:lnTo>
                  <a:lnTo>
                    <a:pt x="720" y="1"/>
                  </a:lnTo>
                  <a:lnTo>
                    <a:pt x="742" y="3"/>
                  </a:lnTo>
                  <a:lnTo>
                    <a:pt x="769" y="4"/>
                  </a:lnTo>
                  <a:lnTo>
                    <a:pt x="799" y="6"/>
                  </a:lnTo>
                  <a:lnTo>
                    <a:pt x="831" y="8"/>
                  </a:lnTo>
                  <a:lnTo>
                    <a:pt x="865" y="10"/>
                  </a:lnTo>
                  <a:lnTo>
                    <a:pt x="902" y="13"/>
                  </a:lnTo>
                  <a:lnTo>
                    <a:pt x="941" y="17"/>
                  </a:lnTo>
                  <a:lnTo>
                    <a:pt x="982" y="21"/>
                  </a:lnTo>
                  <a:lnTo>
                    <a:pt x="1025" y="26"/>
                  </a:lnTo>
                  <a:lnTo>
                    <a:pt x="1070" y="32"/>
                  </a:lnTo>
                  <a:lnTo>
                    <a:pt x="1116" y="38"/>
                  </a:lnTo>
                  <a:lnTo>
                    <a:pt x="1164" y="46"/>
                  </a:lnTo>
                  <a:lnTo>
                    <a:pt x="1213" y="55"/>
                  </a:lnTo>
                  <a:lnTo>
                    <a:pt x="1263" y="63"/>
                  </a:lnTo>
                  <a:lnTo>
                    <a:pt x="1315" y="73"/>
                  </a:lnTo>
                  <a:lnTo>
                    <a:pt x="1366" y="85"/>
                  </a:lnTo>
                  <a:lnTo>
                    <a:pt x="1418" y="97"/>
                  </a:lnTo>
                  <a:lnTo>
                    <a:pt x="1472" y="111"/>
                  </a:lnTo>
                  <a:lnTo>
                    <a:pt x="1525" y="125"/>
                  </a:lnTo>
                  <a:lnTo>
                    <a:pt x="1579" y="141"/>
                  </a:lnTo>
                  <a:lnTo>
                    <a:pt x="1632" y="159"/>
                  </a:lnTo>
                  <a:lnTo>
                    <a:pt x="1685" y="177"/>
                  </a:lnTo>
                  <a:lnTo>
                    <a:pt x="1739" y="197"/>
                  </a:lnTo>
                  <a:lnTo>
                    <a:pt x="1791" y="218"/>
                  </a:lnTo>
                  <a:lnTo>
                    <a:pt x="1843" y="241"/>
                  </a:lnTo>
                  <a:lnTo>
                    <a:pt x="1894" y="266"/>
                  </a:lnTo>
                  <a:lnTo>
                    <a:pt x="1729" y="1139"/>
                  </a:lnTo>
                  <a:lnTo>
                    <a:pt x="1733" y="1140"/>
                  </a:lnTo>
                  <a:lnTo>
                    <a:pt x="1742" y="1146"/>
                  </a:lnTo>
                  <a:lnTo>
                    <a:pt x="1755" y="1156"/>
                  </a:lnTo>
                  <a:lnTo>
                    <a:pt x="1768" y="1173"/>
                  </a:lnTo>
                  <a:lnTo>
                    <a:pt x="1778" y="1199"/>
                  </a:lnTo>
                  <a:lnTo>
                    <a:pt x="1781" y="1234"/>
                  </a:lnTo>
                  <a:lnTo>
                    <a:pt x="1777" y="1281"/>
                  </a:lnTo>
                  <a:lnTo>
                    <a:pt x="1760" y="1341"/>
                  </a:lnTo>
                  <a:lnTo>
                    <a:pt x="1472" y="1765"/>
                  </a:lnTo>
                  <a:lnTo>
                    <a:pt x="1432" y="1765"/>
                  </a:lnTo>
                  <a:lnTo>
                    <a:pt x="1324" y="1904"/>
                  </a:lnTo>
                  <a:lnTo>
                    <a:pt x="1322" y="1904"/>
                  </a:lnTo>
                  <a:lnTo>
                    <a:pt x="1315" y="1903"/>
                  </a:lnTo>
                  <a:lnTo>
                    <a:pt x="1304" y="1902"/>
                  </a:lnTo>
                  <a:lnTo>
                    <a:pt x="1290" y="1900"/>
                  </a:lnTo>
                  <a:lnTo>
                    <a:pt x="1270" y="1897"/>
                  </a:lnTo>
                  <a:lnTo>
                    <a:pt x="1249" y="1894"/>
                  </a:lnTo>
                  <a:lnTo>
                    <a:pt x="1223" y="1891"/>
                  </a:lnTo>
                  <a:lnTo>
                    <a:pt x="1194" y="1887"/>
                  </a:lnTo>
                  <a:lnTo>
                    <a:pt x="1162" y="1881"/>
                  </a:lnTo>
                  <a:lnTo>
                    <a:pt x="1128" y="1876"/>
                  </a:lnTo>
                  <a:lnTo>
                    <a:pt x="1091" y="1869"/>
                  </a:lnTo>
                  <a:lnTo>
                    <a:pt x="1050" y="1862"/>
                  </a:lnTo>
                  <a:lnTo>
                    <a:pt x="1008" y="1854"/>
                  </a:lnTo>
                  <a:lnTo>
                    <a:pt x="964" y="1845"/>
                  </a:lnTo>
                  <a:lnTo>
                    <a:pt x="918" y="1835"/>
                  </a:lnTo>
                  <a:lnTo>
                    <a:pt x="870" y="1824"/>
                  </a:lnTo>
                  <a:lnTo>
                    <a:pt x="820" y="1813"/>
                  </a:lnTo>
                  <a:lnTo>
                    <a:pt x="769" y="1800"/>
                  </a:lnTo>
                  <a:lnTo>
                    <a:pt x="717" y="1786"/>
                  </a:lnTo>
                  <a:lnTo>
                    <a:pt x="664" y="1772"/>
                  </a:lnTo>
                  <a:lnTo>
                    <a:pt x="610" y="1755"/>
                  </a:lnTo>
                  <a:lnTo>
                    <a:pt x="555" y="1738"/>
                  </a:lnTo>
                  <a:lnTo>
                    <a:pt x="501" y="1720"/>
                  </a:lnTo>
                  <a:lnTo>
                    <a:pt x="445" y="1701"/>
                  </a:lnTo>
                  <a:lnTo>
                    <a:pt x="390" y="1681"/>
                  </a:lnTo>
                  <a:lnTo>
                    <a:pt x="334" y="1659"/>
                  </a:lnTo>
                  <a:lnTo>
                    <a:pt x="280" y="1636"/>
                  </a:lnTo>
                  <a:lnTo>
                    <a:pt x="225" y="1611"/>
                  </a:lnTo>
                  <a:lnTo>
                    <a:pt x="172" y="1585"/>
                  </a:lnTo>
                  <a:lnTo>
                    <a:pt x="119" y="1559"/>
                  </a:lnTo>
                  <a:lnTo>
                    <a:pt x="67" y="1530"/>
                  </a:lnTo>
                  <a:lnTo>
                    <a:pt x="17" y="1500"/>
                  </a:lnTo>
                  <a:lnTo>
                    <a:pt x="16" y="1495"/>
                  </a:lnTo>
                  <a:lnTo>
                    <a:pt x="12" y="1480"/>
                  </a:lnTo>
                  <a:lnTo>
                    <a:pt x="8" y="1457"/>
                  </a:lnTo>
                  <a:lnTo>
                    <a:pt x="4" y="1430"/>
                  </a:lnTo>
                  <a:lnTo>
                    <a:pt x="0" y="1401"/>
                  </a:lnTo>
                  <a:lnTo>
                    <a:pt x="0" y="1370"/>
                  </a:lnTo>
                  <a:lnTo>
                    <a:pt x="4" y="1343"/>
                  </a:lnTo>
                  <a:lnTo>
                    <a:pt x="12" y="1319"/>
                  </a:lnTo>
                  <a:lnTo>
                    <a:pt x="388" y="965"/>
                  </a:lnTo>
                  <a:lnTo>
                    <a:pt x="387" y="961"/>
                  </a:lnTo>
                  <a:lnTo>
                    <a:pt x="386" y="952"/>
                  </a:lnTo>
                  <a:lnTo>
                    <a:pt x="386" y="936"/>
                  </a:lnTo>
                  <a:lnTo>
                    <a:pt x="390" y="917"/>
                  </a:lnTo>
                  <a:lnTo>
                    <a:pt x="397" y="893"/>
                  </a:lnTo>
                  <a:lnTo>
                    <a:pt x="412" y="868"/>
                  </a:lnTo>
                  <a:lnTo>
                    <a:pt x="435" y="841"/>
                  </a:lnTo>
                  <a:lnTo>
                    <a:pt x="468" y="814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46" name="Freeform 598"/>
            <p:cNvSpPr>
              <a:spLocks/>
            </p:cNvSpPr>
            <p:nvPr/>
          </p:nvSpPr>
          <p:spPr bwMode="auto">
            <a:xfrm>
              <a:off x="4519" y="3499"/>
              <a:ext cx="85" cy="27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106" y="277"/>
                </a:cxn>
                <a:cxn ang="0">
                  <a:pos x="1071" y="331"/>
                </a:cxn>
                <a:cxn ang="0">
                  <a:pos x="0" y="36"/>
                </a:cxn>
                <a:cxn ang="0">
                  <a:pos x="40" y="0"/>
                </a:cxn>
              </a:cxnLst>
              <a:rect l="0" t="0" r="r" b="b"/>
              <a:pathLst>
                <a:path w="1106" h="331">
                  <a:moveTo>
                    <a:pt x="40" y="0"/>
                  </a:moveTo>
                  <a:lnTo>
                    <a:pt x="1106" y="277"/>
                  </a:lnTo>
                  <a:lnTo>
                    <a:pt x="1071" y="331"/>
                  </a:lnTo>
                  <a:lnTo>
                    <a:pt x="0" y="3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47" name="Freeform 599"/>
            <p:cNvSpPr>
              <a:spLocks/>
            </p:cNvSpPr>
            <p:nvPr/>
          </p:nvSpPr>
          <p:spPr bwMode="auto">
            <a:xfrm>
              <a:off x="4505" y="3511"/>
              <a:ext cx="99" cy="42"/>
            </a:xfrm>
            <a:custGeom>
              <a:avLst/>
              <a:gdLst/>
              <a:ahLst/>
              <a:cxnLst>
                <a:cxn ang="0">
                  <a:pos x="1282" y="391"/>
                </a:cxn>
                <a:cxn ang="0">
                  <a:pos x="1264" y="389"/>
                </a:cxn>
                <a:cxn ang="0">
                  <a:pos x="1232" y="385"/>
                </a:cxn>
                <a:cxn ang="0">
                  <a:pos x="1183" y="378"/>
                </a:cxn>
                <a:cxn ang="0">
                  <a:pos x="1124" y="369"/>
                </a:cxn>
                <a:cxn ang="0">
                  <a:pos x="1052" y="355"/>
                </a:cxn>
                <a:cxn ang="0">
                  <a:pos x="971" y="340"/>
                </a:cxn>
                <a:cxn ang="0">
                  <a:pos x="881" y="322"/>
                </a:cxn>
                <a:cxn ang="0">
                  <a:pos x="785" y="299"/>
                </a:cxn>
                <a:cxn ang="0">
                  <a:pos x="684" y="273"/>
                </a:cxn>
                <a:cxn ang="0">
                  <a:pos x="579" y="244"/>
                </a:cxn>
                <a:cxn ang="0">
                  <a:pos x="472" y="209"/>
                </a:cxn>
                <a:cxn ang="0">
                  <a:pos x="364" y="171"/>
                </a:cxn>
                <a:cxn ang="0">
                  <a:pos x="259" y="128"/>
                </a:cxn>
                <a:cxn ang="0">
                  <a:pos x="155" y="81"/>
                </a:cxn>
                <a:cxn ang="0">
                  <a:pos x="55" y="28"/>
                </a:cxn>
                <a:cxn ang="0">
                  <a:pos x="6" y="4"/>
                </a:cxn>
                <a:cxn ang="0">
                  <a:pos x="2" y="32"/>
                </a:cxn>
                <a:cxn ang="0">
                  <a:pos x="0" y="76"/>
                </a:cxn>
                <a:cxn ang="0">
                  <a:pos x="8" y="120"/>
                </a:cxn>
                <a:cxn ang="0">
                  <a:pos x="19" y="139"/>
                </a:cxn>
                <a:cxn ang="0">
                  <a:pos x="28" y="144"/>
                </a:cxn>
                <a:cxn ang="0">
                  <a:pos x="47" y="155"/>
                </a:cxn>
                <a:cxn ang="0">
                  <a:pos x="75" y="170"/>
                </a:cxn>
                <a:cxn ang="0">
                  <a:pos x="112" y="190"/>
                </a:cxn>
                <a:cxn ang="0">
                  <a:pos x="159" y="212"/>
                </a:cxn>
                <a:cxn ang="0">
                  <a:pos x="215" y="238"/>
                </a:cxn>
                <a:cxn ang="0">
                  <a:pos x="281" y="267"/>
                </a:cxn>
                <a:cxn ang="0">
                  <a:pos x="358" y="296"/>
                </a:cxn>
                <a:cxn ang="0">
                  <a:pos x="443" y="326"/>
                </a:cxn>
                <a:cxn ang="0">
                  <a:pos x="540" y="357"/>
                </a:cxn>
                <a:cxn ang="0">
                  <a:pos x="647" y="387"/>
                </a:cxn>
                <a:cxn ang="0">
                  <a:pos x="764" y="416"/>
                </a:cxn>
                <a:cxn ang="0">
                  <a:pos x="890" y="444"/>
                </a:cxn>
                <a:cxn ang="0">
                  <a:pos x="1028" y="472"/>
                </a:cxn>
                <a:cxn ang="0">
                  <a:pos x="1177" y="494"/>
                </a:cxn>
                <a:cxn ang="0">
                  <a:pos x="1256" y="503"/>
                </a:cxn>
                <a:cxn ang="0">
                  <a:pos x="1265" y="487"/>
                </a:cxn>
                <a:cxn ang="0">
                  <a:pos x="1278" y="456"/>
                </a:cxn>
                <a:cxn ang="0">
                  <a:pos x="1285" y="415"/>
                </a:cxn>
              </a:cxnLst>
              <a:rect l="0" t="0" r="r" b="b"/>
              <a:pathLst>
                <a:path w="1285" h="505">
                  <a:moveTo>
                    <a:pt x="1284" y="391"/>
                  </a:moveTo>
                  <a:lnTo>
                    <a:pt x="1282" y="391"/>
                  </a:lnTo>
                  <a:lnTo>
                    <a:pt x="1275" y="390"/>
                  </a:lnTo>
                  <a:lnTo>
                    <a:pt x="1264" y="389"/>
                  </a:lnTo>
                  <a:lnTo>
                    <a:pt x="1250" y="387"/>
                  </a:lnTo>
                  <a:lnTo>
                    <a:pt x="1232" y="385"/>
                  </a:lnTo>
                  <a:lnTo>
                    <a:pt x="1209" y="382"/>
                  </a:lnTo>
                  <a:lnTo>
                    <a:pt x="1183" y="378"/>
                  </a:lnTo>
                  <a:lnTo>
                    <a:pt x="1155" y="374"/>
                  </a:lnTo>
                  <a:lnTo>
                    <a:pt x="1124" y="369"/>
                  </a:lnTo>
                  <a:lnTo>
                    <a:pt x="1089" y="362"/>
                  </a:lnTo>
                  <a:lnTo>
                    <a:pt x="1052" y="355"/>
                  </a:lnTo>
                  <a:lnTo>
                    <a:pt x="1013" y="349"/>
                  </a:lnTo>
                  <a:lnTo>
                    <a:pt x="971" y="340"/>
                  </a:lnTo>
                  <a:lnTo>
                    <a:pt x="926" y="332"/>
                  </a:lnTo>
                  <a:lnTo>
                    <a:pt x="881" y="322"/>
                  </a:lnTo>
                  <a:lnTo>
                    <a:pt x="834" y="311"/>
                  </a:lnTo>
                  <a:lnTo>
                    <a:pt x="785" y="299"/>
                  </a:lnTo>
                  <a:lnTo>
                    <a:pt x="735" y="287"/>
                  </a:lnTo>
                  <a:lnTo>
                    <a:pt x="684" y="273"/>
                  </a:lnTo>
                  <a:lnTo>
                    <a:pt x="632" y="259"/>
                  </a:lnTo>
                  <a:lnTo>
                    <a:pt x="579" y="244"/>
                  </a:lnTo>
                  <a:lnTo>
                    <a:pt x="526" y="228"/>
                  </a:lnTo>
                  <a:lnTo>
                    <a:pt x="472" y="209"/>
                  </a:lnTo>
                  <a:lnTo>
                    <a:pt x="419" y="191"/>
                  </a:lnTo>
                  <a:lnTo>
                    <a:pt x="364" y="171"/>
                  </a:lnTo>
                  <a:lnTo>
                    <a:pt x="311" y="150"/>
                  </a:lnTo>
                  <a:lnTo>
                    <a:pt x="259" y="128"/>
                  </a:lnTo>
                  <a:lnTo>
                    <a:pt x="206" y="105"/>
                  </a:lnTo>
                  <a:lnTo>
                    <a:pt x="155" y="81"/>
                  </a:lnTo>
                  <a:lnTo>
                    <a:pt x="104" y="55"/>
                  </a:lnTo>
                  <a:lnTo>
                    <a:pt x="55" y="28"/>
                  </a:lnTo>
                  <a:lnTo>
                    <a:pt x="7" y="0"/>
                  </a:lnTo>
                  <a:lnTo>
                    <a:pt x="6" y="4"/>
                  </a:lnTo>
                  <a:lnTo>
                    <a:pt x="4" y="15"/>
                  </a:lnTo>
                  <a:lnTo>
                    <a:pt x="2" y="32"/>
                  </a:lnTo>
                  <a:lnTo>
                    <a:pt x="0" y="53"/>
                  </a:lnTo>
                  <a:lnTo>
                    <a:pt x="0" y="76"/>
                  </a:lnTo>
                  <a:lnTo>
                    <a:pt x="2" y="98"/>
                  </a:lnTo>
                  <a:lnTo>
                    <a:pt x="8" y="120"/>
                  </a:lnTo>
                  <a:lnTo>
                    <a:pt x="18" y="137"/>
                  </a:lnTo>
                  <a:lnTo>
                    <a:pt x="19" y="139"/>
                  </a:lnTo>
                  <a:lnTo>
                    <a:pt x="22" y="141"/>
                  </a:lnTo>
                  <a:lnTo>
                    <a:pt x="28" y="144"/>
                  </a:lnTo>
                  <a:lnTo>
                    <a:pt x="37" y="148"/>
                  </a:lnTo>
                  <a:lnTo>
                    <a:pt x="47" y="155"/>
                  </a:lnTo>
                  <a:lnTo>
                    <a:pt x="59" y="162"/>
                  </a:lnTo>
                  <a:lnTo>
                    <a:pt x="75" y="170"/>
                  </a:lnTo>
                  <a:lnTo>
                    <a:pt x="92" y="180"/>
                  </a:lnTo>
                  <a:lnTo>
                    <a:pt x="112" y="190"/>
                  </a:lnTo>
                  <a:lnTo>
                    <a:pt x="134" y="200"/>
                  </a:lnTo>
                  <a:lnTo>
                    <a:pt x="159" y="212"/>
                  </a:lnTo>
                  <a:lnTo>
                    <a:pt x="186" y="225"/>
                  </a:lnTo>
                  <a:lnTo>
                    <a:pt x="215" y="238"/>
                  </a:lnTo>
                  <a:lnTo>
                    <a:pt x="247" y="252"/>
                  </a:lnTo>
                  <a:lnTo>
                    <a:pt x="281" y="267"/>
                  </a:lnTo>
                  <a:lnTo>
                    <a:pt x="318" y="281"/>
                  </a:lnTo>
                  <a:lnTo>
                    <a:pt x="358" y="296"/>
                  </a:lnTo>
                  <a:lnTo>
                    <a:pt x="399" y="311"/>
                  </a:lnTo>
                  <a:lnTo>
                    <a:pt x="443" y="326"/>
                  </a:lnTo>
                  <a:lnTo>
                    <a:pt x="491" y="341"/>
                  </a:lnTo>
                  <a:lnTo>
                    <a:pt x="540" y="357"/>
                  </a:lnTo>
                  <a:lnTo>
                    <a:pt x="592" y="372"/>
                  </a:lnTo>
                  <a:lnTo>
                    <a:pt x="647" y="387"/>
                  </a:lnTo>
                  <a:lnTo>
                    <a:pt x="703" y="402"/>
                  </a:lnTo>
                  <a:lnTo>
                    <a:pt x="764" y="416"/>
                  </a:lnTo>
                  <a:lnTo>
                    <a:pt x="826" y="431"/>
                  </a:lnTo>
                  <a:lnTo>
                    <a:pt x="890" y="444"/>
                  </a:lnTo>
                  <a:lnTo>
                    <a:pt x="958" y="459"/>
                  </a:lnTo>
                  <a:lnTo>
                    <a:pt x="1028" y="472"/>
                  </a:lnTo>
                  <a:lnTo>
                    <a:pt x="1101" y="483"/>
                  </a:lnTo>
                  <a:lnTo>
                    <a:pt x="1177" y="494"/>
                  </a:lnTo>
                  <a:lnTo>
                    <a:pt x="1255" y="505"/>
                  </a:lnTo>
                  <a:lnTo>
                    <a:pt x="1256" y="503"/>
                  </a:lnTo>
                  <a:lnTo>
                    <a:pt x="1260" y="497"/>
                  </a:lnTo>
                  <a:lnTo>
                    <a:pt x="1265" y="487"/>
                  </a:lnTo>
                  <a:lnTo>
                    <a:pt x="1272" y="473"/>
                  </a:lnTo>
                  <a:lnTo>
                    <a:pt x="1278" y="456"/>
                  </a:lnTo>
                  <a:lnTo>
                    <a:pt x="1282" y="437"/>
                  </a:lnTo>
                  <a:lnTo>
                    <a:pt x="1285" y="415"/>
                  </a:lnTo>
                  <a:lnTo>
                    <a:pt x="1284" y="39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48" name="AutoShape 600"/>
            <p:cNvSpPr>
              <a:spLocks noChangeAspect="1" noChangeArrowheads="1" noTextEdit="1"/>
            </p:cNvSpPr>
            <p:nvPr/>
          </p:nvSpPr>
          <p:spPr bwMode="auto">
            <a:xfrm>
              <a:off x="4475" y="3342"/>
              <a:ext cx="16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49" name="Freeform 601"/>
            <p:cNvSpPr>
              <a:spLocks/>
            </p:cNvSpPr>
            <p:nvPr/>
          </p:nvSpPr>
          <p:spPr bwMode="auto">
            <a:xfrm>
              <a:off x="4508" y="3354"/>
              <a:ext cx="23" cy="31"/>
            </a:xfrm>
            <a:custGeom>
              <a:avLst/>
              <a:gdLst/>
              <a:ahLst/>
              <a:cxnLst>
                <a:cxn ang="0">
                  <a:pos x="63" y="28"/>
                </a:cxn>
                <a:cxn ang="0">
                  <a:pos x="49" y="37"/>
                </a:cxn>
                <a:cxn ang="0">
                  <a:pos x="38" y="47"/>
                </a:cxn>
                <a:cxn ang="0">
                  <a:pos x="27" y="59"/>
                </a:cxn>
                <a:cxn ang="0">
                  <a:pos x="18" y="72"/>
                </a:cxn>
                <a:cxn ang="0">
                  <a:pos x="10" y="86"/>
                </a:cxn>
                <a:cxn ang="0">
                  <a:pos x="5" y="101"/>
                </a:cxn>
                <a:cxn ang="0">
                  <a:pos x="2" y="117"/>
                </a:cxn>
                <a:cxn ang="0">
                  <a:pos x="0" y="133"/>
                </a:cxn>
                <a:cxn ang="0">
                  <a:pos x="2" y="155"/>
                </a:cxn>
                <a:cxn ang="0">
                  <a:pos x="10" y="173"/>
                </a:cxn>
                <a:cxn ang="0">
                  <a:pos x="23" y="190"/>
                </a:cxn>
                <a:cxn ang="0">
                  <a:pos x="40" y="201"/>
                </a:cxn>
                <a:cxn ang="0">
                  <a:pos x="59" y="211"/>
                </a:cxn>
                <a:cxn ang="0">
                  <a:pos x="79" y="215"/>
                </a:cxn>
                <a:cxn ang="0">
                  <a:pos x="100" y="216"/>
                </a:cxn>
                <a:cxn ang="0">
                  <a:pos x="120" y="213"/>
                </a:cxn>
                <a:cxn ang="0">
                  <a:pos x="124" y="213"/>
                </a:cxn>
                <a:cxn ang="0">
                  <a:pos x="128" y="211"/>
                </a:cxn>
                <a:cxn ang="0">
                  <a:pos x="131" y="208"/>
                </a:cxn>
                <a:cxn ang="0">
                  <a:pos x="132" y="203"/>
                </a:cxn>
                <a:cxn ang="0">
                  <a:pos x="130" y="198"/>
                </a:cxn>
                <a:cxn ang="0">
                  <a:pos x="126" y="194"/>
                </a:cxn>
                <a:cxn ang="0">
                  <a:pos x="121" y="190"/>
                </a:cxn>
                <a:cxn ang="0">
                  <a:pos x="116" y="187"/>
                </a:cxn>
                <a:cxn ang="0">
                  <a:pos x="105" y="184"/>
                </a:cxn>
                <a:cxn ang="0">
                  <a:pos x="95" y="182"/>
                </a:cxn>
                <a:cxn ang="0">
                  <a:pos x="84" y="180"/>
                </a:cxn>
                <a:cxn ang="0">
                  <a:pos x="75" y="178"/>
                </a:cxn>
                <a:cxn ang="0">
                  <a:pos x="65" y="175"/>
                </a:cxn>
                <a:cxn ang="0">
                  <a:pos x="56" y="170"/>
                </a:cxn>
                <a:cxn ang="0">
                  <a:pos x="47" y="165"/>
                </a:cxn>
                <a:cxn ang="0">
                  <a:pos x="39" y="156"/>
                </a:cxn>
                <a:cxn ang="0">
                  <a:pos x="36" y="120"/>
                </a:cxn>
                <a:cxn ang="0">
                  <a:pos x="44" y="90"/>
                </a:cxn>
                <a:cxn ang="0">
                  <a:pos x="61" y="67"/>
                </a:cxn>
                <a:cxn ang="0">
                  <a:pos x="84" y="47"/>
                </a:cxn>
                <a:cxn ang="0">
                  <a:pos x="109" y="32"/>
                </a:cxn>
                <a:cxn ang="0">
                  <a:pos x="136" y="21"/>
                </a:cxn>
                <a:cxn ang="0">
                  <a:pos x="160" y="12"/>
                </a:cxn>
                <a:cxn ang="0">
                  <a:pos x="179" y="5"/>
                </a:cxn>
                <a:cxn ang="0">
                  <a:pos x="167" y="1"/>
                </a:cxn>
                <a:cxn ang="0">
                  <a:pos x="154" y="0"/>
                </a:cxn>
                <a:cxn ang="0">
                  <a:pos x="140" y="2"/>
                </a:cxn>
                <a:cxn ang="0">
                  <a:pos x="124" y="5"/>
                </a:cxn>
                <a:cxn ang="0">
                  <a:pos x="108" y="10"/>
                </a:cxn>
                <a:cxn ang="0">
                  <a:pos x="92" y="15"/>
                </a:cxn>
                <a:cxn ang="0">
                  <a:pos x="77" y="22"/>
                </a:cxn>
                <a:cxn ang="0">
                  <a:pos x="63" y="28"/>
                </a:cxn>
              </a:cxnLst>
              <a:rect l="0" t="0" r="r" b="b"/>
              <a:pathLst>
                <a:path w="179" h="216">
                  <a:moveTo>
                    <a:pt x="63" y="28"/>
                  </a:moveTo>
                  <a:lnTo>
                    <a:pt x="49" y="37"/>
                  </a:lnTo>
                  <a:lnTo>
                    <a:pt x="38" y="47"/>
                  </a:lnTo>
                  <a:lnTo>
                    <a:pt x="27" y="59"/>
                  </a:lnTo>
                  <a:lnTo>
                    <a:pt x="18" y="72"/>
                  </a:lnTo>
                  <a:lnTo>
                    <a:pt x="10" y="86"/>
                  </a:lnTo>
                  <a:lnTo>
                    <a:pt x="5" y="101"/>
                  </a:lnTo>
                  <a:lnTo>
                    <a:pt x="2" y="117"/>
                  </a:lnTo>
                  <a:lnTo>
                    <a:pt x="0" y="133"/>
                  </a:lnTo>
                  <a:lnTo>
                    <a:pt x="2" y="155"/>
                  </a:lnTo>
                  <a:lnTo>
                    <a:pt x="10" y="173"/>
                  </a:lnTo>
                  <a:lnTo>
                    <a:pt x="23" y="190"/>
                  </a:lnTo>
                  <a:lnTo>
                    <a:pt x="40" y="201"/>
                  </a:lnTo>
                  <a:lnTo>
                    <a:pt x="59" y="211"/>
                  </a:lnTo>
                  <a:lnTo>
                    <a:pt x="79" y="215"/>
                  </a:lnTo>
                  <a:lnTo>
                    <a:pt x="100" y="216"/>
                  </a:lnTo>
                  <a:lnTo>
                    <a:pt x="120" y="213"/>
                  </a:lnTo>
                  <a:lnTo>
                    <a:pt x="124" y="213"/>
                  </a:lnTo>
                  <a:lnTo>
                    <a:pt x="128" y="211"/>
                  </a:lnTo>
                  <a:lnTo>
                    <a:pt x="131" y="208"/>
                  </a:lnTo>
                  <a:lnTo>
                    <a:pt x="132" y="203"/>
                  </a:lnTo>
                  <a:lnTo>
                    <a:pt x="130" y="198"/>
                  </a:lnTo>
                  <a:lnTo>
                    <a:pt x="126" y="194"/>
                  </a:lnTo>
                  <a:lnTo>
                    <a:pt x="121" y="190"/>
                  </a:lnTo>
                  <a:lnTo>
                    <a:pt x="116" y="187"/>
                  </a:lnTo>
                  <a:lnTo>
                    <a:pt x="105" y="184"/>
                  </a:lnTo>
                  <a:lnTo>
                    <a:pt x="95" y="182"/>
                  </a:lnTo>
                  <a:lnTo>
                    <a:pt x="84" y="180"/>
                  </a:lnTo>
                  <a:lnTo>
                    <a:pt x="75" y="178"/>
                  </a:lnTo>
                  <a:lnTo>
                    <a:pt x="65" y="175"/>
                  </a:lnTo>
                  <a:lnTo>
                    <a:pt x="56" y="170"/>
                  </a:lnTo>
                  <a:lnTo>
                    <a:pt x="47" y="165"/>
                  </a:lnTo>
                  <a:lnTo>
                    <a:pt x="39" y="156"/>
                  </a:lnTo>
                  <a:lnTo>
                    <a:pt x="36" y="120"/>
                  </a:lnTo>
                  <a:lnTo>
                    <a:pt x="44" y="90"/>
                  </a:lnTo>
                  <a:lnTo>
                    <a:pt x="61" y="67"/>
                  </a:lnTo>
                  <a:lnTo>
                    <a:pt x="84" y="47"/>
                  </a:lnTo>
                  <a:lnTo>
                    <a:pt x="109" y="32"/>
                  </a:lnTo>
                  <a:lnTo>
                    <a:pt x="136" y="21"/>
                  </a:lnTo>
                  <a:lnTo>
                    <a:pt x="160" y="12"/>
                  </a:lnTo>
                  <a:lnTo>
                    <a:pt x="179" y="5"/>
                  </a:lnTo>
                  <a:lnTo>
                    <a:pt x="167" y="1"/>
                  </a:lnTo>
                  <a:lnTo>
                    <a:pt x="154" y="0"/>
                  </a:lnTo>
                  <a:lnTo>
                    <a:pt x="140" y="2"/>
                  </a:lnTo>
                  <a:lnTo>
                    <a:pt x="124" y="5"/>
                  </a:lnTo>
                  <a:lnTo>
                    <a:pt x="108" y="10"/>
                  </a:lnTo>
                  <a:lnTo>
                    <a:pt x="92" y="15"/>
                  </a:lnTo>
                  <a:lnTo>
                    <a:pt x="77" y="22"/>
                  </a:lnTo>
                  <a:lnTo>
                    <a:pt x="63" y="28"/>
                  </a:lnTo>
                  <a:close/>
                </a:path>
              </a:pathLst>
            </a:custGeom>
            <a:solidFill>
              <a:srgbClr val="C9E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0" name="Freeform 602"/>
            <p:cNvSpPr>
              <a:spLocks/>
            </p:cNvSpPr>
            <p:nvPr/>
          </p:nvSpPr>
          <p:spPr bwMode="auto">
            <a:xfrm>
              <a:off x="4547" y="3353"/>
              <a:ext cx="14" cy="24"/>
            </a:xfrm>
            <a:custGeom>
              <a:avLst/>
              <a:gdLst/>
              <a:ahLst/>
              <a:cxnLst>
                <a:cxn ang="0">
                  <a:pos x="96" y="55"/>
                </a:cxn>
                <a:cxn ang="0">
                  <a:pos x="101" y="72"/>
                </a:cxn>
                <a:cxn ang="0">
                  <a:pos x="100" y="88"/>
                </a:cxn>
                <a:cxn ang="0">
                  <a:pos x="92" y="101"/>
                </a:cxn>
                <a:cxn ang="0">
                  <a:pos x="82" y="112"/>
                </a:cxn>
                <a:cxn ang="0">
                  <a:pos x="69" y="123"/>
                </a:cxn>
                <a:cxn ang="0">
                  <a:pos x="54" y="134"/>
                </a:cxn>
                <a:cxn ang="0">
                  <a:pos x="40" y="143"/>
                </a:cxn>
                <a:cxn ang="0">
                  <a:pos x="27" y="153"/>
                </a:cxn>
                <a:cxn ang="0">
                  <a:pos x="25" y="156"/>
                </a:cxn>
                <a:cxn ang="0">
                  <a:pos x="24" y="158"/>
                </a:cxn>
                <a:cxn ang="0">
                  <a:pos x="24" y="162"/>
                </a:cxn>
                <a:cxn ang="0">
                  <a:pos x="25" y="165"/>
                </a:cxn>
                <a:cxn ang="0">
                  <a:pos x="28" y="167"/>
                </a:cxn>
                <a:cxn ang="0">
                  <a:pos x="31" y="168"/>
                </a:cxn>
                <a:cxn ang="0">
                  <a:pos x="33" y="168"/>
                </a:cxn>
                <a:cxn ang="0">
                  <a:pos x="37" y="167"/>
                </a:cxn>
                <a:cxn ang="0">
                  <a:pos x="53" y="157"/>
                </a:cxn>
                <a:cxn ang="0">
                  <a:pos x="69" y="147"/>
                </a:cxn>
                <a:cxn ang="0">
                  <a:pos x="84" y="135"/>
                </a:cxn>
                <a:cxn ang="0">
                  <a:pos x="97" y="121"/>
                </a:cxn>
                <a:cxn ang="0">
                  <a:pos x="107" y="106"/>
                </a:cxn>
                <a:cxn ang="0">
                  <a:pos x="113" y="89"/>
                </a:cxn>
                <a:cxn ang="0">
                  <a:pos x="114" y="71"/>
                </a:cxn>
                <a:cxn ang="0">
                  <a:pos x="110" y="51"/>
                </a:cxn>
                <a:cxn ang="0">
                  <a:pos x="101" y="36"/>
                </a:cxn>
                <a:cxn ang="0">
                  <a:pos x="87" y="24"/>
                </a:cxn>
                <a:cxn ang="0">
                  <a:pos x="70" y="14"/>
                </a:cxn>
                <a:cxn ang="0">
                  <a:pos x="51" y="7"/>
                </a:cxn>
                <a:cxn ang="0">
                  <a:pos x="32" y="2"/>
                </a:cxn>
                <a:cxn ang="0">
                  <a:pos x="17" y="0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2" y="9"/>
                </a:cxn>
                <a:cxn ang="0">
                  <a:pos x="26" y="13"/>
                </a:cxn>
                <a:cxn ang="0">
                  <a:pos x="41" y="17"/>
                </a:cxn>
                <a:cxn ang="0">
                  <a:pos x="54" y="22"/>
                </a:cxn>
                <a:cxn ang="0">
                  <a:pos x="68" y="27"/>
                </a:cxn>
                <a:cxn ang="0">
                  <a:pos x="80" y="34"/>
                </a:cxn>
                <a:cxn ang="0">
                  <a:pos x="89" y="43"/>
                </a:cxn>
                <a:cxn ang="0">
                  <a:pos x="96" y="55"/>
                </a:cxn>
              </a:cxnLst>
              <a:rect l="0" t="0" r="r" b="b"/>
              <a:pathLst>
                <a:path w="114" h="168">
                  <a:moveTo>
                    <a:pt x="96" y="55"/>
                  </a:moveTo>
                  <a:lnTo>
                    <a:pt x="101" y="72"/>
                  </a:lnTo>
                  <a:lnTo>
                    <a:pt x="100" y="88"/>
                  </a:lnTo>
                  <a:lnTo>
                    <a:pt x="92" y="101"/>
                  </a:lnTo>
                  <a:lnTo>
                    <a:pt x="82" y="112"/>
                  </a:lnTo>
                  <a:lnTo>
                    <a:pt x="69" y="123"/>
                  </a:lnTo>
                  <a:lnTo>
                    <a:pt x="54" y="134"/>
                  </a:lnTo>
                  <a:lnTo>
                    <a:pt x="40" y="143"/>
                  </a:lnTo>
                  <a:lnTo>
                    <a:pt x="27" y="153"/>
                  </a:lnTo>
                  <a:lnTo>
                    <a:pt x="25" y="156"/>
                  </a:lnTo>
                  <a:lnTo>
                    <a:pt x="24" y="158"/>
                  </a:lnTo>
                  <a:lnTo>
                    <a:pt x="24" y="162"/>
                  </a:lnTo>
                  <a:lnTo>
                    <a:pt x="25" y="165"/>
                  </a:lnTo>
                  <a:lnTo>
                    <a:pt x="28" y="167"/>
                  </a:lnTo>
                  <a:lnTo>
                    <a:pt x="31" y="168"/>
                  </a:lnTo>
                  <a:lnTo>
                    <a:pt x="33" y="168"/>
                  </a:lnTo>
                  <a:lnTo>
                    <a:pt x="37" y="167"/>
                  </a:lnTo>
                  <a:lnTo>
                    <a:pt x="53" y="157"/>
                  </a:lnTo>
                  <a:lnTo>
                    <a:pt x="69" y="147"/>
                  </a:lnTo>
                  <a:lnTo>
                    <a:pt x="84" y="135"/>
                  </a:lnTo>
                  <a:lnTo>
                    <a:pt x="97" y="121"/>
                  </a:lnTo>
                  <a:lnTo>
                    <a:pt x="107" y="106"/>
                  </a:lnTo>
                  <a:lnTo>
                    <a:pt x="113" y="89"/>
                  </a:lnTo>
                  <a:lnTo>
                    <a:pt x="114" y="71"/>
                  </a:lnTo>
                  <a:lnTo>
                    <a:pt x="110" y="51"/>
                  </a:lnTo>
                  <a:lnTo>
                    <a:pt x="101" y="36"/>
                  </a:lnTo>
                  <a:lnTo>
                    <a:pt x="87" y="24"/>
                  </a:lnTo>
                  <a:lnTo>
                    <a:pt x="70" y="14"/>
                  </a:lnTo>
                  <a:lnTo>
                    <a:pt x="51" y="7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2" y="9"/>
                  </a:lnTo>
                  <a:lnTo>
                    <a:pt x="26" y="13"/>
                  </a:lnTo>
                  <a:lnTo>
                    <a:pt x="41" y="17"/>
                  </a:lnTo>
                  <a:lnTo>
                    <a:pt x="54" y="22"/>
                  </a:lnTo>
                  <a:lnTo>
                    <a:pt x="68" y="27"/>
                  </a:lnTo>
                  <a:lnTo>
                    <a:pt x="80" y="34"/>
                  </a:lnTo>
                  <a:lnTo>
                    <a:pt x="89" y="43"/>
                  </a:lnTo>
                  <a:lnTo>
                    <a:pt x="96" y="55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1" name="Freeform 603"/>
            <p:cNvSpPr>
              <a:spLocks/>
            </p:cNvSpPr>
            <p:nvPr/>
          </p:nvSpPr>
          <p:spPr bwMode="auto">
            <a:xfrm>
              <a:off x="4494" y="3348"/>
              <a:ext cx="37" cy="50"/>
            </a:xfrm>
            <a:custGeom>
              <a:avLst/>
              <a:gdLst/>
              <a:ahLst/>
              <a:cxnLst>
                <a:cxn ang="0">
                  <a:pos x="90" y="65"/>
                </a:cxn>
                <a:cxn ang="0">
                  <a:pos x="48" y="106"/>
                </a:cxn>
                <a:cxn ang="0">
                  <a:pos x="15" y="155"/>
                </a:cxn>
                <a:cxn ang="0">
                  <a:pos x="0" y="210"/>
                </a:cxn>
                <a:cxn ang="0">
                  <a:pos x="3" y="248"/>
                </a:cxn>
                <a:cxn ang="0">
                  <a:pos x="8" y="262"/>
                </a:cxn>
                <a:cxn ang="0">
                  <a:pos x="17" y="276"/>
                </a:cxn>
                <a:cxn ang="0">
                  <a:pos x="29" y="288"/>
                </a:cxn>
                <a:cxn ang="0">
                  <a:pos x="50" y="301"/>
                </a:cxn>
                <a:cxn ang="0">
                  <a:pos x="77" y="315"/>
                </a:cxn>
                <a:cxn ang="0">
                  <a:pos x="107" y="326"/>
                </a:cxn>
                <a:cxn ang="0">
                  <a:pos x="136" y="334"/>
                </a:cxn>
                <a:cxn ang="0">
                  <a:pos x="167" y="341"/>
                </a:cxn>
                <a:cxn ang="0">
                  <a:pos x="197" y="345"/>
                </a:cxn>
                <a:cxn ang="0">
                  <a:pos x="228" y="348"/>
                </a:cxn>
                <a:cxn ang="0">
                  <a:pos x="259" y="350"/>
                </a:cxn>
                <a:cxn ang="0">
                  <a:pos x="279" y="351"/>
                </a:cxn>
                <a:cxn ang="0">
                  <a:pos x="286" y="345"/>
                </a:cxn>
                <a:cxn ang="0">
                  <a:pos x="289" y="335"/>
                </a:cxn>
                <a:cxn ang="0">
                  <a:pos x="282" y="328"/>
                </a:cxn>
                <a:cxn ang="0">
                  <a:pos x="263" y="322"/>
                </a:cxn>
                <a:cxn ang="0">
                  <a:pos x="236" y="317"/>
                </a:cxn>
                <a:cxn ang="0">
                  <a:pos x="208" y="313"/>
                </a:cxn>
                <a:cxn ang="0">
                  <a:pos x="179" y="308"/>
                </a:cxn>
                <a:cxn ang="0">
                  <a:pos x="152" y="303"/>
                </a:cxn>
                <a:cxn ang="0">
                  <a:pos x="125" y="296"/>
                </a:cxn>
                <a:cxn ang="0">
                  <a:pos x="98" y="287"/>
                </a:cxn>
                <a:cxn ang="0">
                  <a:pos x="72" y="276"/>
                </a:cxn>
                <a:cxn ang="0">
                  <a:pos x="49" y="261"/>
                </a:cxn>
                <a:cxn ang="0">
                  <a:pos x="34" y="241"/>
                </a:cxn>
                <a:cxn ang="0">
                  <a:pos x="30" y="215"/>
                </a:cxn>
                <a:cxn ang="0">
                  <a:pos x="34" y="186"/>
                </a:cxn>
                <a:cxn ang="0">
                  <a:pos x="46" y="158"/>
                </a:cxn>
                <a:cxn ang="0">
                  <a:pos x="64" y="128"/>
                </a:cxn>
                <a:cxn ang="0">
                  <a:pos x="85" y="102"/>
                </a:cxn>
                <a:cxn ang="0">
                  <a:pos x="110" y="77"/>
                </a:cxn>
                <a:cxn ang="0">
                  <a:pos x="137" y="53"/>
                </a:cxn>
                <a:cxn ang="0">
                  <a:pos x="175" y="35"/>
                </a:cxn>
                <a:cxn ang="0">
                  <a:pos x="213" y="19"/>
                </a:cxn>
                <a:cxn ang="0">
                  <a:pos x="237" y="6"/>
                </a:cxn>
                <a:cxn ang="0">
                  <a:pos x="230" y="0"/>
                </a:cxn>
                <a:cxn ang="0">
                  <a:pos x="198" y="4"/>
                </a:cxn>
                <a:cxn ang="0">
                  <a:pos x="161" y="17"/>
                </a:cxn>
                <a:cxn ang="0">
                  <a:pos x="127" y="35"/>
                </a:cxn>
              </a:cxnLst>
              <a:rect l="0" t="0" r="r" b="b"/>
              <a:pathLst>
                <a:path w="289" h="351">
                  <a:moveTo>
                    <a:pt x="112" y="46"/>
                  </a:moveTo>
                  <a:lnTo>
                    <a:pt x="90" y="65"/>
                  </a:lnTo>
                  <a:lnTo>
                    <a:pt x="68" y="84"/>
                  </a:lnTo>
                  <a:lnTo>
                    <a:pt x="48" y="106"/>
                  </a:lnTo>
                  <a:lnTo>
                    <a:pt x="30" y="130"/>
                  </a:lnTo>
                  <a:lnTo>
                    <a:pt x="15" y="155"/>
                  </a:lnTo>
                  <a:lnTo>
                    <a:pt x="5" y="181"/>
                  </a:lnTo>
                  <a:lnTo>
                    <a:pt x="0" y="210"/>
                  </a:lnTo>
                  <a:lnTo>
                    <a:pt x="1" y="240"/>
                  </a:lnTo>
                  <a:lnTo>
                    <a:pt x="3" y="248"/>
                  </a:lnTo>
                  <a:lnTo>
                    <a:pt x="5" y="256"/>
                  </a:lnTo>
                  <a:lnTo>
                    <a:pt x="8" y="262"/>
                  </a:lnTo>
                  <a:lnTo>
                    <a:pt x="12" y="270"/>
                  </a:lnTo>
                  <a:lnTo>
                    <a:pt x="17" y="276"/>
                  </a:lnTo>
                  <a:lnTo>
                    <a:pt x="24" y="283"/>
                  </a:lnTo>
                  <a:lnTo>
                    <a:pt x="29" y="288"/>
                  </a:lnTo>
                  <a:lnTo>
                    <a:pt x="36" y="292"/>
                  </a:lnTo>
                  <a:lnTo>
                    <a:pt x="50" y="301"/>
                  </a:lnTo>
                  <a:lnTo>
                    <a:pt x="64" y="308"/>
                  </a:lnTo>
                  <a:lnTo>
                    <a:pt x="77" y="315"/>
                  </a:lnTo>
                  <a:lnTo>
                    <a:pt x="92" y="320"/>
                  </a:lnTo>
                  <a:lnTo>
                    <a:pt x="107" y="326"/>
                  </a:lnTo>
                  <a:lnTo>
                    <a:pt x="121" y="330"/>
                  </a:lnTo>
                  <a:lnTo>
                    <a:pt x="136" y="334"/>
                  </a:lnTo>
                  <a:lnTo>
                    <a:pt x="151" y="337"/>
                  </a:lnTo>
                  <a:lnTo>
                    <a:pt x="167" y="341"/>
                  </a:lnTo>
                  <a:lnTo>
                    <a:pt x="181" y="343"/>
                  </a:lnTo>
                  <a:lnTo>
                    <a:pt x="197" y="345"/>
                  </a:lnTo>
                  <a:lnTo>
                    <a:pt x="213" y="347"/>
                  </a:lnTo>
                  <a:lnTo>
                    <a:pt x="228" y="348"/>
                  </a:lnTo>
                  <a:lnTo>
                    <a:pt x="243" y="349"/>
                  </a:lnTo>
                  <a:lnTo>
                    <a:pt x="259" y="350"/>
                  </a:lnTo>
                  <a:lnTo>
                    <a:pt x="274" y="351"/>
                  </a:lnTo>
                  <a:lnTo>
                    <a:pt x="279" y="351"/>
                  </a:lnTo>
                  <a:lnTo>
                    <a:pt x="283" y="349"/>
                  </a:lnTo>
                  <a:lnTo>
                    <a:pt x="286" y="345"/>
                  </a:lnTo>
                  <a:lnTo>
                    <a:pt x="289" y="341"/>
                  </a:lnTo>
                  <a:lnTo>
                    <a:pt x="289" y="335"/>
                  </a:lnTo>
                  <a:lnTo>
                    <a:pt x="286" y="331"/>
                  </a:lnTo>
                  <a:lnTo>
                    <a:pt x="282" y="328"/>
                  </a:lnTo>
                  <a:lnTo>
                    <a:pt x="277" y="326"/>
                  </a:lnTo>
                  <a:lnTo>
                    <a:pt x="263" y="322"/>
                  </a:lnTo>
                  <a:lnTo>
                    <a:pt x="250" y="320"/>
                  </a:lnTo>
                  <a:lnTo>
                    <a:pt x="236" y="317"/>
                  </a:lnTo>
                  <a:lnTo>
                    <a:pt x="221" y="315"/>
                  </a:lnTo>
                  <a:lnTo>
                    <a:pt x="208" y="313"/>
                  </a:lnTo>
                  <a:lnTo>
                    <a:pt x="194" y="311"/>
                  </a:lnTo>
                  <a:lnTo>
                    <a:pt x="179" y="308"/>
                  </a:lnTo>
                  <a:lnTo>
                    <a:pt x="166" y="305"/>
                  </a:lnTo>
                  <a:lnTo>
                    <a:pt x="152" y="303"/>
                  </a:lnTo>
                  <a:lnTo>
                    <a:pt x="138" y="300"/>
                  </a:lnTo>
                  <a:lnTo>
                    <a:pt x="125" y="296"/>
                  </a:lnTo>
                  <a:lnTo>
                    <a:pt x="111" y="292"/>
                  </a:lnTo>
                  <a:lnTo>
                    <a:pt x="98" y="287"/>
                  </a:lnTo>
                  <a:lnTo>
                    <a:pt x="85" y="282"/>
                  </a:lnTo>
                  <a:lnTo>
                    <a:pt x="72" y="276"/>
                  </a:lnTo>
                  <a:lnTo>
                    <a:pt x="59" y="269"/>
                  </a:lnTo>
                  <a:lnTo>
                    <a:pt x="49" y="261"/>
                  </a:lnTo>
                  <a:lnTo>
                    <a:pt x="41" y="252"/>
                  </a:lnTo>
                  <a:lnTo>
                    <a:pt x="34" y="241"/>
                  </a:lnTo>
                  <a:lnTo>
                    <a:pt x="31" y="228"/>
                  </a:lnTo>
                  <a:lnTo>
                    <a:pt x="30" y="215"/>
                  </a:lnTo>
                  <a:lnTo>
                    <a:pt x="31" y="201"/>
                  </a:lnTo>
                  <a:lnTo>
                    <a:pt x="34" y="186"/>
                  </a:lnTo>
                  <a:lnTo>
                    <a:pt x="38" y="174"/>
                  </a:lnTo>
                  <a:lnTo>
                    <a:pt x="46" y="158"/>
                  </a:lnTo>
                  <a:lnTo>
                    <a:pt x="54" y="142"/>
                  </a:lnTo>
                  <a:lnTo>
                    <a:pt x="64" y="128"/>
                  </a:lnTo>
                  <a:lnTo>
                    <a:pt x="74" y="115"/>
                  </a:lnTo>
                  <a:lnTo>
                    <a:pt x="85" y="102"/>
                  </a:lnTo>
                  <a:lnTo>
                    <a:pt x="96" y="89"/>
                  </a:lnTo>
                  <a:lnTo>
                    <a:pt x="110" y="77"/>
                  </a:lnTo>
                  <a:lnTo>
                    <a:pt x="124" y="64"/>
                  </a:lnTo>
                  <a:lnTo>
                    <a:pt x="137" y="53"/>
                  </a:lnTo>
                  <a:lnTo>
                    <a:pt x="155" y="43"/>
                  </a:lnTo>
                  <a:lnTo>
                    <a:pt x="175" y="35"/>
                  </a:lnTo>
                  <a:lnTo>
                    <a:pt x="195" y="26"/>
                  </a:lnTo>
                  <a:lnTo>
                    <a:pt x="213" y="19"/>
                  </a:lnTo>
                  <a:lnTo>
                    <a:pt x="228" y="12"/>
                  </a:lnTo>
                  <a:lnTo>
                    <a:pt x="237" y="6"/>
                  </a:lnTo>
                  <a:lnTo>
                    <a:pt x="240" y="2"/>
                  </a:lnTo>
                  <a:lnTo>
                    <a:pt x="230" y="0"/>
                  </a:lnTo>
                  <a:lnTo>
                    <a:pt x="215" y="1"/>
                  </a:lnTo>
                  <a:lnTo>
                    <a:pt x="198" y="4"/>
                  </a:lnTo>
                  <a:lnTo>
                    <a:pt x="180" y="9"/>
                  </a:lnTo>
                  <a:lnTo>
                    <a:pt x="161" y="17"/>
                  </a:lnTo>
                  <a:lnTo>
                    <a:pt x="144" y="25"/>
                  </a:lnTo>
                  <a:lnTo>
                    <a:pt x="127" y="35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2" name="Freeform 604"/>
            <p:cNvSpPr>
              <a:spLocks/>
            </p:cNvSpPr>
            <p:nvPr/>
          </p:nvSpPr>
          <p:spPr bwMode="auto">
            <a:xfrm>
              <a:off x="4545" y="3346"/>
              <a:ext cx="32" cy="34"/>
            </a:xfrm>
            <a:custGeom>
              <a:avLst/>
              <a:gdLst/>
              <a:ahLst/>
              <a:cxnLst>
                <a:cxn ang="0">
                  <a:pos x="210" y="71"/>
                </a:cxn>
                <a:cxn ang="0">
                  <a:pos x="222" y="84"/>
                </a:cxn>
                <a:cxn ang="0">
                  <a:pos x="229" y="99"/>
                </a:cxn>
                <a:cxn ang="0">
                  <a:pos x="232" y="115"/>
                </a:cxn>
                <a:cxn ang="0">
                  <a:pos x="232" y="132"/>
                </a:cxn>
                <a:cxn ang="0">
                  <a:pos x="230" y="146"/>
                </a:cxn>
                <a:cxn ang="0">
                  <a:pos x="226" y="158"/>
                </a:cxn>
                <a:cxn ang="0">
                  <a:pos x="219" y="170"/>
                </a:cxn>
                <a:cxn ang="0">
                  <a:pos x="211" y="179"/>
                </a:cxn>
                <a:cxn ang="0">
                  <a:pos x="202" y="190"/>
                </a:cxn>
                <a:cxn ang="0">
                  <a:pos x="193" y="199"/>
                </a:cxn>
                <a:cxn ang="0">
                  <a:pos x="183" y="208"/>
                </a:cxn>
                <a:cxn ang="0">
                  <a:pos x="174" y="218"/>
                </a:cxn>
                <a:cxn ang="0">
                  <a:pos x="172" y="221"/>
                </a:cxn>
                <a:cxn ang="0">
                  <a:pos x="172" y="224"/>
                </a:cxn>
                <a:cxn ang="0">
                  <a:pos x="172" y="227"/>
                </a:cxn>
                <a:cxn ang="0">
                  <a:pos x="174" y="231"/>
                </a:cxn>
                <a:cxn ang="0">
                  <a:pos x="177" y="233"/>
                </a:cxn>
                <a:cxn ang="0">
                  <a:pos x="181" y="234"/>
                </a:cxn>
                <a:cxn ang="0">
                  <a:pos x="184" y="233"/>
                </a:cxn>
                <a:cxn ang="0">
                  <a:pos x="187" y="231"/>
                </a:cxn>
                <a:cxn ang="0">
                  <a:pos x="208" y="217"/>
                </a:cxn>
                <a:cxn ang="0">
                  <a:pos x="226" y="199"/>
                </a:cxn>
                <a:cxn ang="0">
                  <a:pos x="240" y="178"/>
                </a:cxn>
                <a:cxn ang="0">
                  <a:pos x="249" y="155"/>
                </a:cxn>
                <a:cxn ang="0">
                  <a:pos x="254" y="131"/>
                </a:cxn>
                <a:cxn ang="0">
                  <a:pos x="251" y="107"/>
                </a:cxn>
                <a:cxn ang="0">
                  <a:pos x="243" y="84"/>
                </a:cxn>
                <a:cxn ang="0">
                  <a:pos x="226" y="64"/>
                </a:cxn>
                <a:cxn ang="0">
                  <a:pos x="214" y="53"/>
                </a:cxn>
                <a:cxn ang="0">
                  <a:pos x="199" y="45"/>
                </a:cxn>
                <a:cxn ang="0">
                  <a:pos x="183" y="36"/>
                </a:cxn>
                <a:cxn ang="0">
                  <a:pos x="165" y="29"/>
                </a:cxn>
                <a:cxn ang="0">
                  <a:pos x="147" y="21"/>
                </a:cxn>
                <a:cxn ang="0">
                  <a:pos x="129" y="16"/>
                </a:cxn>
                <a:cxn ang="0">
                  <a:pos x="111" y="12"/>
                </a:cxn>
                <a:cxn ang="0">
                  <a:pos x="93" y="7"/>
                </a:cxn>
                <a:cxn ang="0">
                  <a:pos x="75" y="4"/>
                </a:cxn>
                <a:cxn ang="0">
                  <a:pos x="59" y="2"/>
                </a:cxn>
                <a:cxn ang="0">
                  <a:pos x="43" y="0"/>
                </a:cxn>
                <a:cxn ang="0">
                  <a:pos x="31" y="0"/>
                </a:cxn>
                <a:cxn ang="0">
                  <a:pos x="19" y="0"/>
                </a:cxn>
                <a:cxn ang="0">
                  <a:pos x="10" y="0"/>
                </a:cxn>
                <a:cxn ang="0">
                  <a:pos x="3" y="2"/>
                </a:cxn>
                <a:cxn ang="0">
                  <a:pos x="0" y="4"/>
                </a:cxn>
                <a:cxn ang="0">
                  <a:pos x="11" y="6"/>
                </a:cxn>
                <a:cxn ang="0">
                  <a:pos x="21" y="7"/>
                </a:cxn>
                <a:cxn ang="0">
                  <a:pos x="34" y="9"/>
                </a:cxn>
                <a:cxn ang="0">
                  <a:pos x="46" y="12"/>
                </a:cxn>
                <a:cxn ang="0">
                  <a:pos x="59" y="15"/>
                </a:cxn>
                <a:cxn ang="0">
                  <a:pos x="74" y="17"/>
                </a:cxn>
                <a:cxn ang="0">
                  <a:pos x="87" y="20"/>
                </a:cxn>
                <a:cxn ang="0">
                  <a:pos x="102" y="23"/>
                </a:cxn>
                <a:cxn ang="0">
                  <a:pos x="116" y="28"/>
                </a:cxn>
                <a:cxn ang="0">
                  <a:pos x="131" y="32"/>
                </a:cxn>
                <a:cxn ang="0">
                  <a:pos x="145" y="36"/>
                </a:cxn>
                <a:cxn ang="0">
                  <a:pos x="159" y="42"/>
                </a:cxn>
                <a:cxn ang="0">
                  <a:pos x="173" y="48"/>
                </a:cxn>
                <a:cxn ang="0">
                  <a:pos x="186" y="55"/>
                </a:cxn>
                <a:cxn ang="0">
                  <a:pos x="199" y="63"/>
                </a:cxn>
                <a:cxn ang="0">
                  <a:pos x="210" y="71"/>
                </a:cxn>
              </a:cxnLst>
              <a:rect l="0" t="0" r="r" b="b"/>
              <a:pathLst>
                <a:path w="254" h="234">
                  <a:moveTo>
                    <a:pt x="210" y="71"/>
                  </a:moveTo>
                  <a:lnTo>
                    <a:pt x="222" y="84"/>
                  </a:lnTo>
                  <a:lnTo>
                    <a:pt x="229" y="99"/>
                  </a:lnTo>
                  <a:lnTo>
                    <a:pt x="232" y="115"/>
                  </a:lnTo>
                  <a:lnTo>
                    <a:pt x="232" y="132"/>
                  </a:lnTo>
                  <a:lnTo>
                    <a:pt x="230" y="146"/>
                  </a:lnTo>
                  <a:lnTo>
                    <a:pt x="226" y="158"/>
                  </a:lnTo>
                  <a:lnTo>
                    <a:pt x="219" y="170"/>
                  </a:lnTo>
                  <a:lnTo>
                    <a:pt x="211" y="179"/>
                  </a:lnTo>
                  <a:lnTo>
                    <a:pt x="202" y="190"/>
                  </a:lnTo>
                  <a:lnTo>
                    <a:pt x="193" y="199"/>
                  </a:lnTo>
                  <a:lnTo>
                    <a:pt x="183" y="208"/>
                  </a:lnTo>
                  <a:lnTo>
                    <a:pt x="174" y="218"/>
                  </a:lnTo>
                  <a:lnTo>
                    <a:pt x="172" y="221"/>
                  </a:lnTo>
                  <a:lnTo>
                    <a:pt x="172" y="224"/>
                  </a:lnTo>
                  <a:lnTo>
                    <a:pt x="172" y="227"/>
                  </a:lnTo>
                  <a:lnTo>
                    <a:pt x="174" y="231"/>
                  </a:lnTo>
                  <a:lnTo>
                    <a:pt x="177" y="233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1"/>
                  </a:lnTo>
                  <a:lnTo>
                    <a:pt x="208" y="217"/>
                  </a:lnTo>
                  <a:lnTo>
                    <a:pt x="226" y="199"/>
                  </a:lnTo>
                  <a:lnTo>
                    <a:pt x="240" y="178"/>
                  </a:lnTo>
                  <a:lnTo>
                    <a:pt x="249" y="155"/>
                  </a:lnTo>
                  <a:lnTo>
                    <a:pt x="254" y="131"/>
                  </a:lnTo>
                  <a:lnTo>
                    <a:pt x="251" y="107"/>
                  </a:lnTo>
                  <a:lnTo>
                    <a:pt x="243" y="84"/>
                  </a:lnTo>
                  <a:lnTo>
                    <a:pt x="226" y="64"/>
                  </a:lnTo>
                  <a:lnTo>
                    <a:pt x="214" y="53"/>
                  </a:lnTo>
                  <a:lnTo>
                    <a:pt x="199" y="45"/>
                  </a:lnTo>
                  <a:lnTo>
                    <a:pt x="183" y="36"/>
                  </a:lnTo>
                  <a:lnTo>
                    <a:pt x="165" y="29"/>
                  </a:lnTo>
                  <a:lnTo>
                    <a:pt x="147" y="21"/>
                  </a:lnTo>
                  <a:lnTo>
                    <a:pt x="129" y="16"/>
                  </a:lnTo>
                  <a:lnTo>
                    <a:pt x="111" y="12"/>
                  </a:lnTo>
                  <a:lnTo>
                    <a:pt x="93" y="7"/>
                  </a:lnTo>
                  <a:lnTo>
                    <a:pt x="75" y="4"/>
                  </a:lnTo>
                  <a:lnTo>
                    <a:pt x="59" y="2"/>
                  </a:lnTo>
                  <a:lnTo>
                    <a:pt x="43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11" y="6"/>
                  </a:lnTo>
                  <a:lnTo>
                    <a:pt x="21" y="7"/>
                  </a:lnTo>
                  <a:lnTo>
                    <a:pt x="34" y="9"/>
                  </a:lnTo>
                  <a:lnTo>
                    <a:pt x="46" y="12"/>
                  </a:lnTo>
                  <a:lnTo>
                    <a:pt x="59" y="15"/>
                  </a:lnTo>
                  <a:lnTo>
                    <a:pt x="74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6" y="28"/>
                  </a:lnTo>
                  <a:lnTo>
                    <a:pt x="131" y="32"/>
                  </a:lnTo>
                  <a:lnTo>
                    <a:pt x="145" y="36"/>
                  </a:lnTo>
                  <a:lnTo>
                    <a:pt x="159" y="42"/>
                  </a:lnTo>
                  <a:lnTo>
                    <a:pt x="173" y="48"/>
                  </a:lnTo>
                  <a:lnTo>
                    <a:pt x="186" y="55"/>
                  </a:lnTo>
                  <a:lnTo>
                    <a:pt x="199" y="63"/>
                  </a:lnTo>
                  <a:lnTo>
                    <a:pt x="210" y="7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3" name="Freeform 605"/>
            <p:cNvSpPr>
              <a:spLocks/>
            </p:cNvSpPr>
            <p:nvPr/>
          </p:nvSpPr>
          <p:spPr bwMode="auto">
            <a:xfrm>
              <a:off x="4481" y="3362"/>
              <a:ext cx="13" cy="31"/>
            </a:xfrm>
            <a:custGeom>
              <a:avLst/>
              <a:gdLst/>
              <a:ahLst/>
              <a:cxnLst>
                <a:cxn ang="0">
                  <a:pos x="0" y="121"/>
                </a:cxn>
                <a:cxn ang="0">
                  <a:pos x="0" y="139"/>
                </a:cxn>
                <a:cxn ang="0">
                  <a:pos x="4" y="156"/>
                </a:cxn>
                <a:cxn ang="0">
                  <a:pos x="12" y="172"/>
                </a:cxn>
                <a:cxn ang="0">
                  <a:pos x="22" y="186"/>
                </a:cxn>
                <a:cxn ang="0">
                  <a:pos x="35" y="197"/>
                </a:cxn>
                <a:cxn ang="0">
                  <a:pos x="50" y="208"/>
                </a:cxn>
                <a:cxn ang="0">
                  <a:pos x="66" y="216"/>
                </a:cxn>
                <a:cxn ang="0">
                  <a:pos x="83" y="220"/>
                </a:cxn>
                <a:cxn ang="0">
                  <a:pos x="89" y="221"/>
                </a:cxn>
                <a:cxn ang="0">
                  <a:pos x="94" y="219"/>
                </a:cxn>
                <a:cxn ang="0">
                  <a:pos x="98" y="216"/>
                </a:cxn>
                <a:cxn ang="0">
                  <a:pos x="100" y="211"/>
                </a:cxn>
                <a:cxn ang="0">
                  <a:pos x="100" y="206"/>
                </a:cxn>
                <a:cxn ang="0">
                  <a:pos x="99" y="201"/>
                </a:cxn>
                <a:cxn ang="0">
                  <a:pos x="96" y="196"/>
                </a:cxn>
                <a:cxn ang="0">
                  <a:pos x="91" y="194"/>
                </a:cxn>
                <a:cxn ang="0">
                  <a:pos x="74" y="188"/>
                </a:cxn>
                <a:cxn ang="0">
                  <a:pos x="58" y="179"/>
                </a:cxn>
                <a:cxn ang="0">
                  <a:pos x="45" y="168"/>
                </a:cxn>
                <a:cxn ang="0">
                  <a:pos x="36" y="155"/>
                </a:cxn>
                <a:cxn ang="0">
                  <a:pos x="30" y="139"/>
                </a:cxn>
                <a:cxn ang="0">
                  <a:pos x="27" y="122"/>
                </a:cxn>
                <a:cxn ang="0">
                  <a:pos x="27" y="103"/>
                </a:cxn>
                <a:cxn ang="0">
                  <a:pos x="32" y="84"/>
                </a:cxn>
                <a:cxn ang="0">
                  <a:pos x="38" y="70"/>
                </a:cxn>
                <a:cxn ang="0">
                  <a:pos x="46" y="57"/>
                </a:cxn>
                <a:cxn ang="0">
                  <a:pos x="56" y="46"/>
                </a:cxn>
                <a:cxn ang="0">
                  <a:pos x="66" y="35"/>
                </a:cxn>
                <a:cxn ang="0">
                  <a:pos x="76" y="25"/>
                </a:cxn>
                <a:cxn ang="0">
                  <a:pos x="86" y="17"/>
                </a:cxn>
                <a:cxn ang="0">
                  <a:pos x="96" y="8"/>
                </a:cxn>
                <a:cxn ang="0">
                  <a:pos x="103" y="1"/>
                </a:cxn>
                <a:cxn ang="0">
                  <a:pos x="96" y="0"/>
                </a:cxn>
                <a:cxn ang="0">
                  <a:pos x="84" y="5"/>
                </a:cxn>
                <a:cxn ang="0">
                  <a:pos x="69" y="17"/>
                </a:cxn>
                <a:cxn ang="0">
                  <a:pos x="51" y="33"/>
                </a:cxn>
                <a:cxn ang="0">
                  <a:pos x="34" y="53"/>
                </a:cxn>
                <a:cxn ang="0">
                  <a:pos x="18" y="75"/>
                </a:cxn>
                <a:cxn ang="0">
                  <a:pos x="7" y="98"/>
                </a:cxn>
                <a:cxn ang="0">
                  <a:pos x="0" y="121"/>
                </a:cxn>
              </a:cxnLst>
              <a:rect l="0" t="0" r="r" b="b"/>
              <a:pathLst>
                <a:path w="103" h="221">
                  <a:moveTo>
                    <a:pt x="0" y="121"/>
                  </a:moveTo>
                  <a:lnTo>
                    <a:pt x="0" y="139"/>
                  </a:lnTo>
                  <a:lnTo>
                    <a:pt x="4" y="156"/>
                  </a:lnTo>
                  <a:lnTo>
                    <a:pt x="12" y="172"/>
                  </a:lnTo>
                  <a:lnTo>
                    <a:pt x="22" y="186"/>
                  </a:lnTo>
                  <a:lnTo>
                    <a:pt x="35" y="197"/>
                  </a:lnTo>
                  <a:lnTo>
                    <a:pt x="50" y="208"/>
                  </a:lnTo>
                  <a:lnTo>
                    <a:pt x="66" y="216"/>
                  </a:lnTo>
                  <a:lnTo>
                    <a:pt x="83" y="220"/>
                  </a:lnTo>
                  <a:lnTo>
                    <a:pt x="89" y="221"/>
                  </a:lnTo>
                  <a:lnTo>
                    <a:pt x="94" y="219"/>
                  </a:lnTo>
                  <a:lnTo>
                    <a:pt x="98" y="216"/>
                  </a:lnTo>
                  <a:lnTo>
                    <a:pt x="100" y="211"/>
                  </a:lnTo>
                  <a:lnTo>
                    <a:pt x="100" y="206"/>
                  </a:lnTo>
                  <a:lnTo>
                    <a:pt x="99" y="201"/>
                  </a:lnTo>
                  <a:lnTo>
                    <a:pt x="96" y="196"/>
                  </a:lnTo>
                  <a:lnTo>
                    <a:pt x="91" y="194"/>
                  </a:lnTo>
                  <a:lnTo>
                    <a:pt x="74" y="188"/>
                  </a:lnTo>
                  <a:lnTo>
                    <a:pt x="58" y="179"/>
                  </a:lnTo>
                  <a:lnTo>
                    <a:pt x="45" y="168"/>
                  </a:lnTo>
                  <a:lnTo>
                    <a:pt x="36" y="155"/>
                  </a:lnTo>
                  <a:lnTo>
                    <a:pt x="30" y="139"/>
                  </a:lnTo>
                  <a:lnTo>
                    <a:pt x="27" y="122"/>
                  </a:lnTo>
                  <a:lnTo>
                    <a:pt x="27" y="103"/>
                  </a:lnTo>
                  <a:lnTo>
                    <a:pt x="32" y="84"/>
                  </a:lnTo>
                  <a:lnTo>
                    <a:pt x="38" y="70"/>
                  </a:lnTo>
                  <a:lnTo>
                    <a:pt x="46" y="57"/>
                  </a:lnTo>
                  <a:lnTo>
                    <a:pt x="56" y="46"/>
                  </a:lnTo>
                  <a:lnTo>
                    <a:pt x="66" y="35"/>
                  </a:lnTo>
                  <a:lnTo>
                    <a:pt x="76" y="25"/>
                  </a:lnTo>
                  <a:lnTo>
                    <a:pt x="86" y="17"/>
                  </a:lnTo>
                  <a:lnTo>
                    <a:pt x="96" y="8"/>
                  </a:lnTo>
                  <a:lnTo>
                    <a:pt x="103" y="1"/>
                  </a:lnTo>
                  <a:lnTo>
                    <a:pt x="96" y="0"/>
                  </a:lnTo>
                  <a:lnTo>
                    <a:pt x="84" y="5"/>
                  </a:lnTo>
                  <a:lnTo>
                    <a:pt x="69" y="17"/>
                  </a:lnTo>
                  <a:lnTo>
                    <a:pt x="51" y="33"/>
                  </a:lnTo>
                  <a:lnTo>
                    <a:pt x="34" y="53"/>
                  </a:lnTo>
                  <a:lnTo>
                    <a:pt x="18" y="75"/>
                  </a:lnTo>
                  <a:lnTo>
                    <a:pt x="7" y="98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4" name="Freeform 606"/>
            <p:cNvSpPr>
              <a:spLocks/>
            </p:cNvSpPr>
            <p:nvPr/>
          </p:nvSpPr>
          <p:spPr bwMode="auto">
            <a:xfrm>
              <a:off x="4571" y="3344"/>
              <a:ext cx="28" cy="41"/>
            </a:xfrm>
            <a:custGeom>
              <a:avLst/>
              <a:gdLst/>
              <a:ahLst/>
              <a:cxnLst>
                <a:cxn ang="0">
                  <a:pos x="186" y="115"/>
                </a:cxn>
                <a:cxn ang="0">
                  <a:pos x="197" y="133"/>
                </a:cxn>
                <a:cxn ang="0">
                  <a:pos x="202" y="153"/>
                </a:cxn>
                <a:cxn ang="0">
                  <a:pos x="199" y="174"/>
                </a:cxn>
                <a:cxn ang="0">
                  <a:pos x="187" y="194"/>
                </a:cxn>
                <a:cxn ang="0">
                  <a:pos x="170" y="212"/>
                </a:cxn>
                <a:cxn ang="0">
                  <a:pos x="150" y="229"/>
                </a:cxn>
                <a:cxn ang="0">
                  <a:pos x="129" y="246"/>
                </a:cxn>
                <a:cxn ang="0">
                  <a:pos x="116" y="258"/>
                </a:cxn>
                <a:cxn ang="0">
                  <a:pos x="112" y="267"/>
                </a:cxn>
                <a:cxn ang="0">
                  <a:pos x="109" y="276"/>
                </a:cxn>
                <a:cxn ang="0">
                  <a:pos x="110" y="284"/>
                </a:cxn>
                <a:cxn ang="0">
                  <a:pos x="117" y="288"/>
                </a:cxn>
                <a:cxn ang="0">
                  <a:pos x="125" y="287"/>
                </a:cxn>
                <a:cxn ang="0">
                  <a:pos x="139" y="272"/>
                </a:cxn>
                <a:cxn ang="0">
                  <a:pos x="162" y="250"/>
                </a:cxn>
                <a:cxn ang="0">
                  <a:pos x="186" y="229"/>
                </a:cxn>
                <a:cxn ang="0">
                  <a:pos x="207" y="204"/>
                </a:cxn>
                <a:cxn ang="0">
                  <a:pos x="220" y="174"/>
                </a:cxn>
                <a:cxn ang="0">
                  <a:pos x="218" y="142"/>
                </a:cxn>
                <a:cxn ang="0">
                  <a:pos x="204" y="112"/>
                </a:cxn>
                <a:cxn ang="0">
                  <a:pos x="181" y="87"/>
                </a:cxn>
                <a:cxn ang="0">
                  <a:pos x="159" y="69"/>
                </a:cxn>
                <a:cxn ang="0">
                  <a:pos x="137" y="55"/>
                </a:cxn>
                <a:cxn ang="0">
                  <a:pos x="114" y="40"/>
                </a:cxn>
                <a:cxn ang="0">
                  <a:pos x="89" y="27"/>
                </a:cxn>
                <a:cxn ang="0">
                  <a:pos x="66" y="15"/>
                </a:cxn>
                <a:cxn ang="0">
                  <a:pos x="42" y="6"/>
                </a:cxn>
                <a:cxn ang="0">
                  <a:pos x="22" y="1"/>
                </a:cxn>
                <a:cxn ang="0">
                  <a:pos x="7" y="1"/>
                </a:cxn>
                <a:cxn ang="0">
                  <a:pos x="8" y="5"/>
                </a:cxn>
                <a:cxn ang="0">
                  <a:pos x="26" y="13"/>
                </a:cxn>
                <a:cxn ang="0">
                  <a:pos x="47" y="22"/>
                </a:cxn>
                <a:cxn ang="0">
                  <a:pos x="71" y="34"/>
                </a:cxn>
                <a:cxn ang="0">
                  <a:pos x="96" y="48"/>
                </a:cxn>
                <a:cxn ang="0">
                  <a:pos x="121" y="64"/>
                </a:cxn>
                <a:cxn ang="0">
                  <a:pos x="146" y="81"/>
                </a:cxn>
                <a:cxn ang="0">
                  <a:pos x="169" y="98"/>
                </a:cxn>
              </a:cxnLst>
              <a:rect l="0" t="0" r="r" b="b"/>
              <a:pathLst>
                <a:path w="221" h="288">
                  <a:moveTo>
                    <a:pt x="179" y="108"/>
                  </a:moveTo>
                  <a:lnTo>
                    <a:pt x="186" y="115"/>
                  </a:lnTo>
                  <a:lnTo>
                    <a:pt x="193" y="124"/>
                  </a:lnTo>
                  <a:lnTo>
                    <a:pt x="197" y="133"/>
                  </a:lnTo>
                  <a:lnTo>
                    <a:pt x="201" y="143"/>
                  </a:lnTo>
                  <a:lnTo>
                    <a:pt x="202" y="153"/>
                  </a:lnTo>
                  <a:lnTo>
                    <a:pt x="202" y="163"/>
                  </a:lnTo>
                  <a:lnTo>
                    <a:pt x="199" y="174"/>
                  </a:lnTo>
                  <a:lnTo>
                    <a:pt x="195" y="184"/>
                  </a:lnTo>
                  <a:lnTo>
                    <a:pt x="187" y="194"/>
                  </a:lnTo>
                  <a:lnTo>
                    <a:pt x="179" y="204"/>
                  </a:lnTo>
                  <a:lnTo>
                    <a:pt x="170" y="212"/>
                  </a:lnTo>
                  <a:lnTo>
                    <a:pt x="159" y="221"/>
                  </a:lnTo>
                  <a:lnTo>
                    <a:pt x="150" y="229"/>
                  </a:lnTo>
                  <a:lnTo>
                    <a:pt x="139" y="237"/>
                  </a:lnTo>
                  <a:lnTo>
                    <a:pt x="129" y="246"/>
                  </a:lnTo>
                  <a:lnTo>
                    <a:pt x="119" y="255"/>
                  </a:lnTo>
                  <a:lnTo>
                    <a:pt x="116" y="258"/>
                  </a:lnTo>
                  <a:lnTo>
                    <a:pt x="114" y="263"/>
                  </a:lnTo>
                  <a:lnTo>
                    <a:pt x="112" y="267"/>
                  </a:lnTo>
                  <a:lnTo>
                    <a:pt x="110" y="271"/>
                  </a:lnTo>
                  <a:lnTo>
                    <a:pt x="109" y="276"/>
                  </a:lnTo>
                  <a:lnTo>
                    <a:pt x="109" y="280"/>
                  </a:lnTo>
                  <a:lnTo>
                    <a:pt x="110" y="284"/>
                  </a:lnTo>
                  <a:lnTo>
                    <a:pt x="113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5" y="287"/>
                  </a:lnTo>
                  <a:lnTo>
                    <a:pt x="129" y="284"/>
                  </a:lnTo>
                  <a:lnTo>
                    <a:pt x="139" y="272"/>
                  </a:lnTo>
                  <a:lnTo>
                    <a:pt x="151" y="261"/>
                  </a:lnTo>
                  <a:lnTo>
                    <a:pt x="162" y="250"/>
                  </a:lnTo>
                  <a:lnTo>
                    <a:pt x="175" y="239"/>
                  </a:lnTo>
                  <a:lnTo>
                    <a:pt x="186" y="229"/>
                  </a:lnTo>
                  <a:lnTo>
                    <a:pt x="197" y="217"/>
                  </a:lnTo>
                  <a:lnTo>
                    <a:pt x="207" y="204"/>
                  </a:lnTo>
                  <a:lnTo>
                    <a:pt x="215" y="190"/>
                  </a:lnTo>
                  <a:lnTo>
                    <a:pt x="220" y="174"/>
                  </a:lnTo>
                  <a:lnTo>
                    <a:pt x="221" y="158"/>
                  </a:lnTo>
                  <a:lnTo>
                    <a:pt x="218" y="142"/>
                  </a:lnTo>
                  <a:lnTo>
                    <a:pt x="213" y="127"/>
                  </a:lnTo>
                  <a:lnTo>
                    <a:pt x="204" y="112"/>
                  </a:lnTo>
                  <a:lnTo>
                    <a:pt x="194" y="99"/>
                  </a:lnTo>
                  <a:lnTo>
                    <a:pt x="181" y="87"/>
                  </a:lnTo>
                  <a:lnTo>
                    <a:pt x="169" y="77"/>
                  </a:lnTo>
                  <a:lnTo>
                    <a:pt x="159" y="69"/>
                  </a:lnTo>
                  <a:lnTo>
                    <a:pt x="149" y="63"/>
                  </a:lnTo>
                  <a:lnTo>
                    <a:pt x="137" y="55"/>
                  </a:lnTo>
                  <a:lnTo>
                    <a:pt x="125" y="48"/>
                  </a:lnTo>
                  <a:lnTo>
                    <a:pt x="114" y="40"/>
                  </a:lnTo>
                  <a:lnTo>
                    <a:pt x="101" y="33"/>
                  </a:lnTo>
                  <a:lnTo>
                    <a:pt x="89" y="27"/>
                  </a:lnTo>
                  <a:lnTo>
                    <a:pt x="77" y="20"/>
                  </a:lnTo>
                  <a:lnTo>
                    <a:pt x="66" y="15"/>
                  </a:lnTo>
                  <a:lnTo>
                    <a:pt x="54" y="9"/>
                  </a:lnTo>
                  <a:lnTo>
                    <a:pt x="42" y="6"/>
                  </a:lnTo>
                  <a:lnTo>
                    <a:pt x="32" y="3"/>
                  </a:lnTo>
                  <a:lnTo>
                    <a:pt x="22" y="1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5"/>
                  </a:lnTo>
                  <a:lnTo>
                    <a:pt x="16" y="8"/>
                  </a:lnTo>
                  <a:lnTo>
                    <a:pt x="26" y="13"/>
                  </a:lnTo>
                  <a:lnTo>
                    <a:pt x="35" y="17"/>
                  </a:lnTo>
                  <a:lnTo>
                    <a:pt x="47" y="22"/>
                  </a:lnTo>
                  <a:lnTo>
                    <a:pt x="58" y="28"/>
                  </a:lnTo>
                  <a:lnTo>
                    <a:pt x="71" y="34"/>
                  </a:lnTo>
                  <a:lnTo>
                    <a:pt x="83" y="40"/>
                  </a:lnTo>
                  <a:lnTo>
                    <a:pt x="96" y="48"/>
                  </a:lnTo>
                  <a:lnTo>
                    <a:pt x="109" y="55"/>
                  </a:lnTo>
                  <a:lnTo>
                    <a:pt x="121" y="64"/>
                  </a:lnTo>
                  <a:lnTo>
                    <a:pt x="134" y="72"/>
                  </a:lnTo>
                  <a:lnTo>
                    <a:pt x="146" y="81"/>
                  </a:lnTo>
                  <a:lnTo>
                    <a:pt x="158" y="90"/>
                  </a:lnTo>
                  <a:lnTo>
                    <a:pt x="169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5" name="Freeform 607"/>
            <p:cNvSpPr>
              <a:spLocks/>
            </p:cNvSpPr>
            <p:nvPr/>
          </p:nvSpPr>
          <p:spPr bwMode="auto">
            <a:xfrm>
              <a:off x="4541" y="3392"/>
              <a:ext cx="9" cy="25"/>
            </a:xfrm>
            <a:custGeom>
              <a:avLst/>
              <a:gdLst/>
              <a:ahLst/>
              <a:cxnLst>
                <a:cxn ang="0">
                  <a:pos x="28" y="12"/>
                </a:cxn>
                <a:cxn ang="0">
                  <a:pos x="26" y="7"/>
                </a:cxn>
                <a:cxn ang="0">
                  <a:pos x="23" y="3"/>
                </a:cxn>
                <a:cxn ang="0">
                  <a:pos x="17" y="1"/>
                </a:cxn>
                <a:cxn ang="0">
                  <a:pos x="12" y="0"/>
                </a:cxn>
                <a:cxn ang="0">
                  <a:pos x="7" y="2"/>
                </a:cxn>
                <a:cxn ang="0">
                  <a:pos x="3" y="5"/>
                </a:cxn>
                <a:cxn ang="0">
                  <a:pos x="0" y="10"/>
                </a:cxn>
                <a:cxn ang="0">
                  <a:pos x="0" y="16"/>
                </a:cxn>
                <a:cxn ang="0">
                  <a:pos x="5" y="39"/>
                </a:cxn>
                <a:cxn ang="0">
                  <a:pos x="13" y="66"/>
                </a:cxn>
                <a:cxn ang="0">
                  <a:pos x="24" y="92"/>
                </a:cxn>
                <a:cxn ang="0">
                  <a:pos x="36" y="118"/>
                </a:cxn>
                <a:cxn ang="0">
                  <a:pos x="49" y="141"/>
                </a:cxn>
                <a:cxn ang="0">
                  <a:pos x="61" y="159"/>
                </a:cxn>
                <a:cxn ang="0">
                  <a:pos x="69" y="171"/>
                </a:cxn>
                <a:cxn ang="0">
                  <a:pos x="74" y="174"/>
                </a:cxn>
                <a:cxn ang="0">
                  <a:pos x="72" y="162"/>
                </a:cxn>
                <a:cxn ang="0">
                  <a:pos x="67" y="147"/>
                </a:cxn>
                <a:cxn ang="0">
                  <a:pos x="61" y="128"/>
                </a:cxn>
                <a:cxn ang="0">
                  <a:pos x="53" y="105"/>
                </a:cxn>
                <a:cxn ang="0">
                  <a:pos x="46" y="82"/>
                </a:cxn>
                <a:cxn ang="0">
                  <a:pos x="38" y="58"/>
                </a:cxn>
                <a:cxn ang="0">
                  <a:pos x="32" y="35"/>
                </a:cxn>
                <a:cxn ang="0">
                  <a:pos x="28" y="12"/>
                </a:cxn>
              </a:cxnLst>
              <a:rect l="0" t="0" r="r" b="b"/>
              <a:pathLst>
                <a:path w="74" h="174">
                  <a:moveTo>
                    <a:pt x="28" y="12"/>
                  </a:moveTo>
                  <a:lnTo>
                    <a:pt x="26" y="7"/>
                  </a:lnTo>
                  <a:lnTo>
                    <a:pt x="23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2"/>
                  </a:lnTo>
                  <a:lnTo>
                    <a:pt x="3" y="5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5" y="39"/>
                  </a:lnTo>
                  <a:lnTo>
                    <a:pt x="13" y="66"/>
                  </a:lnTo>
                  <a:lnTo>
                    <a:pt x="24" y="92"/>
                  </a:lnTo>
                  <a:lnTo>
                    <a:pt x="36" y="118"/>
                  </a:lnTo>
                  <a:lnTo>
                    <a:pt x="49" y="141"/>
                  </a:lnTo>
                  <a:lnTo>
                    <a:pt x="61" y="159"/>
                  </a:lnTo>
                  <a:lnTo>
                    <a:pt x="69" y="171"/>
                  </a:lnTo>
                  <a:lnTo>
                    <a:pt x="74" y="174"/>
                  </a:lnTo>
                  <a:lnTo>
                    <a:pt x="72" y="162"/>
                  </a:lnTo>
                  <a:lnTo>
                    <a:pt x="67" y="147"/>
                  </a:lnTo>
                  <a:lnTo>
                    <a:pt x="61" y="128"/>
                  </a:lnTo>
                  <a:lnTo>
                    <a:pt x="53" y="105"/>
                  </a:lnTo>
                  <a:lnTo>
                    <a:pt x="46" y="82"/>
                  </a:lnTo>
                  <a:lnTo>
                    <a:pt x="38" y="58"/>
                  </a:lnTo>
                  <a:lnTo>
                    <a:pt x="32" y="35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6" name="Freeform 608"/>
            <p:cNvSpPr>
              <a:spLocks/>
            </p:cNvSpPr>
            <p:nvPr/>
          </p:nvSpPr>
          <p:spPr bwMode="auto">
            <a:xfrm>
              <a:off x="4537" y="3379"/>
              <a:ext cx="5" cy="12"/>
            </a:xfrm>
            <a:custGeom>
              <a:avLst/>
              <a:gdLst/>
              <a:ahLst/>
              <a:cxnLst>
                <a:cxn ang="0">
                  <a:pos x="20" y="9"/>
                </a:cxn>
                <a:cxn ang="0">
                  <a:pos x="19" y="5"/>
                </a:cxn>
                <a:cxn ang="0">
                  <a:pos x="16" y="2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5" y="1"/>
                </a:cxn>
                <a:cxn ang="0">
                  <a:pos x="2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0" y="22"/>
                </a:cxn>
                <a:cxn ang="0">
                  <a:pos x="3" y="35"/>
                </a:cxn>
                <a:cxn ang="0">
                  <a:pos x="7" y="48"/>
                </a:cxn>
                <a:cxn ang="0">
                  <a:pos x="13" y="60"/>
                </a:cxn>
                <a:cxn ang="0">
                  <a:pos x="19" y="72"/>
                </a:cxn>
                <a:cxn ang="0">
                  <a:pos x="25" y="81"/>
                </a:cxn>
                <a:cxn ang="0">
                  <a:pos x="33" y="86"/>
                </a:cxn>
                <a:cxn ang="0">
                  <a:pos x="38" y="87"/>
                </a:cxn>
                <a:cxn ang="0">
                  <a:pos x="39" y="70"/>
                </a:cxn>
                <a:cxn ang="0">
                  <a:pos x="34" y="50"/>
                </a:cxn>
                <a:cxn ang="0">
                  <a:pos x="27" y="29"/>
                </a:cxn>
                <a:cxn ang="0">
                  <a:pos x="20" y="9"/>
                </a:cxn>
              </a:cxnLst>
              <a:rect l="0" t="0" r="r" b="b"/>
              <a:pathLst>
                <a:path w="39" h="87">
                  <a:moveTo>
                    <a:pt x="20" y="9"/>
                  </a:moveTo>
                  <a:lnTo>
                    <a:pt x="19" y="5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3" y="35"/>
                  </a:lnTo>
                  <a:lnTo>
                    <a:pt x="7" y="48"/>
                  </a:lnTo>
                  <a:lnTo>
                    <a:pt x="13" y="60"/>
                  </a:lnTo>
                  <a:lnTo>
                    <a:pt x="19" y="72"/>
                  </a:lnTo>
                  <a:lnTo>
                    <a:pt x="25" y="81"/>
                  </a:lnTo>
                  <a:lnTo>
                    <a:pt x="33" y="86"/>
                  </a:lnTo>
                  <a:lnTo>
                    <a:pt x="38" y="87"/>
                  </a:lnTo>
                  <a:lnTo>
                    <a:pt x="39" y="70"/>
                  </a:lnTo>
                  <a:lnTo>
                    <a:pt x="34" y="50"/>
                  </a:lnTo>
                  <a:lnTo>
                    <a:pt x="27" y="29"/>
                  </a:lnTo>
                  <a:lnTo>
                    <a:pt x="2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7" name="Freeform 609"/>
            <p:cNvSpPr>
              <a:spLocks/>
            </p:cNvSpPr>
            <p:nvPr/>
          </p:nvSpPr>
          <p:spPr bwMode="auto">
            <a:xfrm>
              <a:off x="4533" y="3370"/>
              <a:ext cx="4" cy="7"/>
            </a:xfrm>
            <a:custGeom>
              <a:avLst/>
              <a:gdLst/>
              <a:ahLst/>
              <a:cxnLst>
                <a:cxn ang="0">
                  <a:pos x="18" y="7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7" y="5"/>
                </a:cxn>
                <a:cxn ang="0">
                  <a:pos x="14" y="1"/>
                </a:cxn>
                <a:cxn ang="0">
                  <a:pos x="11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5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6"/>
                </a:cxn>
                <a:cxn ang="0">
                  <a:pos x="4" y="23"/>
                </a:cxn>
                <a:cxn ang="0">
                  <a:pos x="8" y="30"/>
                </a:cxn>
                <a:cxn ang="0">
                  <a:pos x="13" y="37"/>
                </a:cxn>
                <a:cxn ang="0">
                  <a:pos x="18" y="43"/>
                </a:cxn>
                <a:cxn ang="0">
                  <a:pos x="25" y="47"/>
                </a:cxn>
                <a:cxn ang="0">
                  <a:pos x="30" y="51"/>
                </a:cxn>
                <a:cxn ang="0">
                  <a:pos x="34" y="51"/>
                </a:cxn>
                <a:cxn ang="0">
                  <a:pos x="33" y="40"/>
                </a:cxn>
                <a:cxn ang="0">
                  <a:pos x="29" y="27"/>
                </a:cxn>
                <a:cxn ang="0">
                  <a:pos x="23" y="15"/>
                </a:cxn>
                <a:cxn ang="0">
                  <a:pos x="18" y="7"/>
                </a:cxn>
              </a:cxnLst>
              <a:rect l="0" t="0" r="r" b="b"/>
              <a:pathLst>
                <a:path w="34" h="51">
                  <a:moveTo>
                    <a:pt x="18" y="7"/>
                  </a:move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7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3"/>
                  </a:lnTo>
                  <a:lnTo>
                    <a:pt x="8" y="30"/>
                  </a:lnTo>
                  <a:lnTo>
                    <a:pt x="13" y="37"/>
                  </a:lnTo>
                  <a:lnTo>
                    <a:pt x="18" y="43"/>
                  </a:lnTo>
                  <a:lnTo>
                    <a:pt x="25" y="47"/>
                  </a:lnTo>
                  <a:lnTo>
                    <a:pt x="30" y="51"/>
                  </a:lnTo>
                  <a:lnTo>
                    <a:pt x="34" y="51"/>
                  </a:lnTo>
                  <a:lnTo>
                    <a:pt x="33" y="40"/>
                  </a:lnTo>
                  <a:lnTo>
                    <a:pt x="29" y="27"/>
                  </a:lnTo>
                  <a:lnTo>
                    <a:pt x="23" y="15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8" name="Freeform 610"/>
            <p:cNvSpPr>
              <a:spLocks/>
            </p:cNvSpPr>
            <p:nvPr/>
          </p:nvSpPr>
          <p:spPr bwMode="auto">
            <a:xfrm>
              <a:off x="4529" y="3364"/>
              <a:ext cx="6" cy="4"/>
            </a:xfrm>
            <a:custGeom>
              <a:avLst/>
              <a:gdLst/>
              <a:ahLst/>
              <a:cxnLst>
                <a:cxn ang="0">
                  <a:pos x="37" y="24"/>
                </a:cxn>
                <a:cxn ang="0">
                  <a:pos x="41" y="22"/>
                </a:cxn>
                <a:cxn ang="0">
                  <a:pos x="45" y="19"/>
                </a:cxn>
                <a:cxn ang="0">
                  <a:pos x="46" y="15"/>
                </a:cxn>
                <a:cxn ang="0">
                  <a:pos x="46" y="10"/>
                </a:cxn>
                <a:cxn ang="0">
                  <a:pos x="44" y="5"/>
                </a:cxn>
                <a:cxn ang="0">
                  <a:pos x="41" y="2"/>
                </a:cxn>
                <a:cxn ang="0">
                  <a:pos x="37" y="0"/>
                </a:cxn>
                <a:cxn ang="0">
                  <a:pos x="32" y="0"/>
                </a:cxn>
                <a:cxn ang="0">
                  <a:pos x="29" y="0"/>
                </a:cxn>
                <a:cxn ang="0">
                  <a:pos x="25" y="1"/>
                </a:cxn>
                <a:cxn ang="0">
                  <a:pos x="19" y="3"/>
                </a:cxn>
                <a:cxn ang="0">
                  <a:pos x="12" y="7"/>
                </a:cxn>
                <a:cxn ang="0">
                  <a:pos x="5" y="14"/>
                </a:cxn>
                <a:cxn ang="0">
                  <a:pos x="2" y="20"/>
                </a:cxn>
                <a:cxn ang="0">
                  <a:pos x="0" y="26"/>
                </a:cxn>
                <a:cxn ang="0">
                  <a:pos x="0" y="29"/>
                </a:cxn>
                <a:cxn ang="0">
                  <a:pos x="3" y="31"/>
                </a:cxn>
                <a:cxn ang="0">
                  <a:pos x="7" y="33"/>
                </a:cxn>
                <a:cxn ang="0">
                  <a:pos x="12" y="33"/>
                </a:cxn>
                <a:cxn ang="0">
                  <a:pos x="16" y="33"/>
                </a:cxn>
                <a:cxn ang="0">
                  <a:pos x="21" y="31"/>
                </a:cxn>
                <a:cxn ang="0">
                  <a:pos x="26" y="30"/>
                </a:cxn>
                <a:cxn ang="0">
                  <a:pos x="32" y="28"/>
                </a:cxn>
                <a:cxn ang="0">
                  <a:pos x="37" y="24"/>
                </a:cxn>
              </a:cxnLst>
              <a:rect l="0" t="0" r="r" b="b"/>
              <a:pathLst>
                <a:path w="46" h="33">
                  <a:moveTo>
                    <a:pt x="37" y="24"/>
                  </a:moveTo>
                  <a:lnTo>
                    <a:pt x="41" y="22"/>
                  </a:lnTo>
                  <a:lnTo>
                    <a:pt x="45" y="19"/>
                  </a:lnTo>
                  <a:lnTo>
                    <a:pt x="46" y="15"/>
                  </a:lnTo>
                  <a:lnTo>
                    <a:pt x="46" y="10"/>
                  </a:lnTo>
                  <a:lnTo>
                    <a:pt x="44" y="5"/>
                  </a:lnTo>
                  <a:lnTo>
                    <a:pt x="41" y="2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5" y="1"/>
                  </a:lnTo>
                  <a:lnTo>
                    <a:pt x="19" y="3"/>
                  </a:lnTo>
                  <a:lnTo>
                    <a:pt x="12" y="7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6" y="33"/>
                  </a:lnTo>
                  <a:lnTo>
                    <a:pt x="21" y="31"/>
                  </a:lnTo>
                  <a:lnTo>
                    <a:pt x="26" y="30"/>
                  </a:lnTo>
                  <a:lnTo>
                    <a:pt x="32" y="28"/>
                  </a:lnTo>
                  <a:lnTo>
                    <a:pt x="37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59" name="Freeform 611"/>
            <p:cNvSpPr>
              <a:spLocks/>
            </p:cNvSpPr>
            <p:nvPr/>
          </p:nvSpPr>
          <p:spPr bwMode="auto">
            <a:xfrm>
              <a:off x="4502" y="3356"/>
              <a:ext cx="23" cy="31"/>
            </a:xfrm>
            <a:custGeom>
              <a:avLst/>
              <a:gdLst/>
              <a:ahLst/>
              <a:cxnLst>
                <a:cxn ang="0">
                  <a:pos x="65" y="33"/>
                </a:cxn>
                <a:cxn ang="0">
                  <a:pos x="52" y="43"/>
                </a:cxn>
                <a:cxn ang="0">
                  <a:pos x="41" y="54"/>
                </a:cxn>
                <a:cxn ang="0">
                  <a:pos x="29" y="66"/>
                </a:cxn>
                <a:cxn ang="0">
                  <a:pos x="20" y="79"/>
                </a:cxn>
                <a:cxn ang="0">
                  <a:pos x="12" y="93"/>
                </a:cxn>
                <a:cxn ang="0">
                  <a:pos x="6" y="107"/>
                </a:cxn>
                <a:cxn ang="0">
                  <a:pos x="2" y="121"/>
                </a:cxn>
                <a:cxn ang="0">
                  <a:pos x="0" y="136"/>
                </a:cxn>
                <a:cxn ang="0">
                  <a:pos x="2" y="158"/>
                </a:cxn>
                <a:cxn ang="0">
                  <a:pos x="10" y="177"/>
                </a:cxn>
                <a:cxn ang="0">
                  <a:pos x="23" y="193"/>
                </a:cxn>
                <a:cxn ang="0">
                  <a:pos x="38" y="204"/>
                </a:cxn>
                <a:cxn ang="0">
                  <a:pos x="57" y="213"/>
                </a:cxn>
                <a:cxn ang="0">
                  <a:pos x="78" y="218"/>
                </a:cxn>
                <a:cxn ang="0">
                  <a:pos x="98" y="219"/>
                </a:cxn>
                <a:cxn ang="0">
                  <a:pos x="118" y="216"/>
                </a:cxn>
                <a:cxn ang="0">
                  <a:pos x="123" y="216"/>
                </a:cxn>
                <a:cxn ang="0">
                  <a:pos x="127" y="214"/>
                </a:cxn>
                <a:cxn ang="0">
                  <a:pos x="130" y="210"/>
                </a:cxn>
                <a:cxn ang="0">
                  <a:pos x="131" y="205"/>
                </a:cxn>
                <a:cxn ang="0">
                  <a:pos x="130" y="203"/>
                </a:cxn>
                <a:cxn ang="0">
                  <a:pos x="127" y="203"/>
                </a:cxn>
                <a:cxn ang="0">
                  <a:pos x="123" y="202"/>
                </a:cxn>
                <a:cxn ang="0">
                  <a:pos x="117" y="202"/>
                </a:cxn>
                <a:cxn ang="0">
                  <a:pos x="111" y="202"/>
                </a:cxn>
                <a:cxn ang="0">
                  <a:pos x="106" y="202"/>
                </a:cxn>
                <a:cxn ang="0">
                  <a:pos x="100" y="202"/>
                </a:cxn>
                <a:cxn ang="0">
                  <a:pos x="97" y="202"/>
                </a:cxn>
                <a:cxn ang="0">
                  <a:pos x="87" y="201"/>
                </a:cxn>
                <a:cxn ang="0">
                  <a:pos x="77" y="200"/>
                </a:cxn>
                <a:cxn ang="0">
                  <a:pos x="67" y="199"/>
                </a:cxn>
                <a:cxn ang="0">
                  <a:pos x="56" y="196"/>
                </a:cxn>
                <a:cxn ang="0">
                  <a:pos x="46" y="193"/>
                </a:cxn>
                <a:cxn ang="0">
                  <a:pos x="35" y="185"/>
                </a:cxn>
                <a:cxn ang="0">
                  <a:pos x="26" y="175"/>
                </a:cxn>
                <a:cxn ang="0">
                  <a:pos x="15" y="162"/>
                </a:cxn>
                <a:cxn ang="0">
                  <a:pos x="13" y="146"/>
                </a:cxn>
                <a:cxn ang="0">
                  <a:pos x="14" y="131"/>
                </a:cxn>
                <a:cxn ang="0">
                  <a:pos x="19" y="116"/>
                </a:cxn>
                <a:cxn ang="0">
                  <a:pos x="25" y="102"/>
                </a:cxn>
                <a:cxn ang="0">
                  <a:pos x="34" y="89"/>
                </a:cxn>
                <a:cxn ang="0">
                  <a:pos x="45" y="76"/>
                </a:cxn>
                <a:cxn ang="0">
                  <a:pos x="56" y="65"/>
                </a:cxn>
                <a:cxn ang="0">
                  <a:pos x="70" y="55"/>
                </a:cxn>
                <a:cxn ang="0">
                  <a:pos x="84" y="45"/>
                </a:cxn>
                <a:cxn ang="0">
                  <a:pos x="98" y="37"/>
                </a:cxn>
                <a:cxn ang="0">
                  <a:pos x="113" y="29"/>
                </a:cxn>
                <a:cxn ang="0">
                  <a:pos x="127" y="23"/>
                </a:cxn>
                <a:cxn ang="0">
                  <a:pos x="141" y="17"/>
                </a:cxn>
                <a:cxn ang="0">
                  <a:pos x="154" y="12"/>
                </a:cxn>
                <a:cxn ang="0">
                  <a:pos x="167" y="9"/>
                </a:cxn>
                <a:cxn ang="0">
                  <a:pos x="177" y="7"/>
                </a:cxn>
                <a:cxn ang="0">
                  <a:pos x="170" y="2"/>
                </a:cxn>
                <a:cxn ang="0">
                  <a:pos x="158" y="0"/>
                </a:cxn>
                <a:cxn ang="0">
                  <a:pos x="145" y="2"/>
                </a:cxn>
                <a:cxn ang="0">
                  <a:pos x="129" y="6"/>
                </a:cxn>
                <a:cxn ang="0">
                  <a:pos x="111" y="11"/>
                </a:cxn>
                <a:cxn ang="0">
                  <a:pos x="94" y="17"/>
                </a:cxn>
                <a:cxn ang="0">
                  <a:pos x="78" y="26"/>
                </a:cxn>
                <a:cxn ang="0">
                  <a:pos x="65" y="33"/>
                </a:cxn>
              </a:cxnLst>
              <a:rect l="0" t="0" r="r" b="b"/>
              <a:pathLst>
                <a:path w="177" h="219">
                  <a:moveTo>
                    <a:pt x="65" y="33"/>
                  </a:moveTo>
                  <a:lnTo>
                    <a:pt x="52" y="43"/>
                  </a:lnTo>
                  <a:lnTo>
                    <a:pt x="41" y="54"/>
                  </a:lnTo>
                  <a:lnTo>
                    <a:pt x="29" y="66"/>
                  </a:lnTo>
                  <a:lnTo>
                    <a:pt x="20" y="79"/>
                  </a:lnTo>
                  <a:lnTo>
                    <a:pt x="12" y="93"/>
                  </a:lnTo>
                  <a:lnTo>
                    <a:pt x="6" y="107"/>
                  </a:lnTo>
                  <a:lnTo>
                    <a:pt x="2" y="121"/>
                  </a:lnTo>
                  <a:lnTo>
                    <a:pt x="0" y="136"/>
                  </a:lnTo>
                  <a:lnTo>
                    <a:pt x="2" y="158"/>
                  </a:lnTo>
                  <a:lnTo>
                    <a:pt x="10" y="177"/>
                  </a:lnTo>
                  <a:lnTo>
                    <a:pt x="23" y="193"/>
                  </a:lnTo>
                  <a:lnTo>
                    <a:pt x="38" y="204"/>
                  </a:lnTo>
                  <a:lnTo>
                    <a:pt x="57" y="213"/>
                  </a:lnTo>
                  <a:lnTo>
                    <a:pt x="78" y="218"/>
                  </a:lnTo>
                  <a:lnTo>
                    <a:pt x="98" y="219"/>
                  </a:lnTo>
                  <a:lnTo>
                    <a:pt x="118" y="216"/>
                  </a:lnTo>
                  <a:lnTo>
                    <a:pt x="123" y="216"/>
                  </a:lnTo>
                  <a:lnTo>
                    <a:pt x="127" y="214"/>
                  </a:lnTo>
                  <a:lnTo>
                    <a:pt x="130" y="210"/>
                  </a:lnTo>
                  <a:lnTo>
                    <a:pt x="131" y="205"/>
                  </a:lnTo>
                  <a:lnTo>
                    <a:pt x="130" y="203"/>
                  </a:lnTo>
                  <a:lnTo>
                    <a:pt x="127" y="203"/>
                  </a:lnTo>
                  <a:lnTo>
                    <a:pt x="123" y="202"/>
                  </a:lnTo>
                  <a:lnTo>
                    <a:pt x="117" y="202"/>
                  </a:lnTo>
                  <a:lnTo>
                    <a:pt x="111" y="202"/>
                  </a:lnTo>
                  <a:lnTo>
                    <a:pt x="106" y="202"/>
                  </a:lnTo>
                  <a:lnTo>
                    <a:pt x="100" y="202"/>
                  </a:lnTo>
                  <a:lnTo>
                    <a:pt x="97" y="202"/>
                  </a:lnTo>
                  <a:lnTo>
                    <a:pt x="87" y="201"/>
                  </a:lnTo>
                  <a:lnTo>
                    <a:pt x="77" y="200"/>
                  </a:lnTo>
                  <a:lnTo>
                    <a:pt x="67" y="199"/>
                  </a:lnTo>
                  <a:lnTo>
                    <a:pt x="56" y="196"/>
                  </a:lnTo>
                  <a:lnTo>
                    <a:pt x="46" y="193"/>
                  </a:lnTo>
                  <a:lnTo>
                    <a:pt x="35" y="185"/>
                  </a:lnTo>
                  <a:lnTo>
                    <a:pt x="26" y="175"/>
                  </a:lnTo>
                  <a:lnTo>
                    <a:pt x="15" y="162"/>
                  </a:lnTo>
                  <a:lnTo>
                    <a:pt x="13" y="146"/>
                  </a:lnTo>
                  <a:lnTo>
                    <a:pt x="14" y="131"/>
                  </a:lnTo>
                  <a:lnTo>
                    <a:pt x="19" y="116"/>
                  </a:lnTo>
                  <a:lnTo>
                    <a:pt x="25" y="102"/>
                  </a:lnTo>
                  <a:lnTo>
                    <a:pt x="34" y="89"/>
                  </a:lnTo>
                  <a:lnTo>
                    <a:pt x="45" y="76"/>
                  </a:lnTo>
                  <a:lnTo>
                    <a:pt x="56" y="65"/>
                  </a:lnTo>
                  <a:lnTo>
                    <a:pt x="70" y="55"/>
                  </a:lnTo>
                  <a:lnTo>
                    <a:pt x="84" y="45"/>
                  </a:lnTo>
                  <a:lnTo>
                    <a:pt x="98" y="37"/>
                  </a:lnTo>
                  <a:lnTo>
                    <a:pt x="113" y="29"/>
                  </a:lnTo>
                  <a:lnTo>
                    <a:pt x="127" y="23"/>
                  </a:lnTo>
                  <a:lnTo>
                    <a:pt x="141" y="17"/>
                  </a:lnTo>
                  <a:lnTo>
                    <a:pt x="154" y="12"/>
                  </a:lnTo>
                  <a:lnTo>
                    <a:pt x="167" y="9"/>
                  </a:lnTo>
                  <a:lnTo>
                    <a:pt x="177" y="7"/>
                  </a:lnTo>
                  <a:lnTo>
                    <a:pt x="170" y="2"/>
                  </a:lnTo>
                  <a:lnTo>
                    <a:pt x="158" y="0"/>
                  </a:lnTo>
                  <a:lnTo>
                    <a:pt x="145" y="2"/>
                  </a:lnTo>
                  <a:lnTo>
                    <a:pt x="129" y="6"/>
                  </a:lnTo>
                  <a:lnTo>
                    <a:pt x="111" y="11"/>
                  </a:lnTo>
                  <a:lnTo>
                    <a:pt x="94" y="17"/>
                  </a:lnTo>
                  <a:lnTo>
                    <a:pt x="78" y="26"/>
                  </a:lnTo>
                  <a:lnTo>
                    <a:pt x="65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0" name="Freeform 612"/>
            <p:cNvSpPr>
              <a:spLocks/>
            </p:cNvSpPr>
            <p:nvPr/>
          </p:nvSpPr>
          <p:spPr bwMode="auto">
            <a:xfrm>
              <a:off x="4540" y="3355"/>
              <a:ext cx="15" cy="25"/>
            </a:xfrm>
            <a:custGeom>
              <a:avLst/>
              <a:gdLst/>
              <a:ahLst/>
              <a:cxnLst>
                <a:cxn ang="0">
                  <a:pos x="97" y="57"/>
                </a:cxn>
                <a:cxn ang="0">
                  <a:pos x="100" y="75"/>
                </a:cxn>
                <a:cxn ang="0">
                  <a:pos x="98" y="90"/>
                </a:cxn>
                <a:cxn ang="0">
                  <a:pos x="91" y="103"/>
                </a:cxn>
                <a:cxn ang="0">
                  <a:pos x="80" y="114"/>
                </a:cxn>
                <a:cxn ang="0">
                  <a:pos x="68" y="125"/>
                </a:cxn>
                <a:cxn ang="0">
                  <a:pos x="54" y="135"/>
                </a:cxn>
                <a:cxn ang="0">
                  <a:pos x="39" y="145"/>
                </a:cxn>
                <a:cxn ang="0">
                  <a:pos x="27" y="155"/>
                </a:cxn>
                <a:cxn ang="0">
                  <a:pos x="25" y="158"/>
                </a:cxn>
                <a:cxn ang="0">
                  <a:pos x="23" y="160"/>
                </a:cxn>
                <a:cxn ang="0">
                  <a:pos x="23" y="164"/>
                </a:cxn>
                <a:cxn ang="0">
                  <a:pos x="26" y="167"/>
                </a:cxn>
                <a:cxn ang="0">
                  <a:pos x="28" y="169"/>
                </a:cxn>
                <a:cxn ang="0">
                  <a:pos x="31" y="170"/>
                </a:cxn>
                <a:cxn ang="0">
                  <a:pos x="34" y="170"/>
                </a:cxn>
                <a:cxn ang="0">
                  <a:pos x="37" y="169"/>
                </a:cxn>
                <a:cxn ang="0">
                  <a:pos x="53" y="159"/>
                </a:cxn>
                <a:cxn ang="0">
                  <a:pos x="69" y="149"/>
                </a:cxn>
                <a:cxn ang="0">
                  <a:pos x="83" y="137"/>
                </a:cxn>
                <a:cxn ang="0">
                  <a:pos x="97" y="123"/>
                </a:cxn>
                <a:cxn ang="0">
                  <a:pos x="106" y="108"/>
                </a:cxn>
                <a:cxn ang="0">
                  <a:pos x="113" y="91"/>
                </a:cxn>
                <a:cxn ang="0">
                  <a:pos x="115" y="73"/>
                </a:cxn>
                <a:cxn ang="0">
                  <a:pos x="111" y="53"/>
                </a:cxn>
                <a:cxn ang="0">
                  <a:pos x="101" y="39"/>
                </a:cxn>
                <a:cxn ang="0">
                  <a:pos x="89" y="26"/>
                </a:cxn>
                <a:cxn ang="0">
                  <a:pos x="72" y="15"/>
                </a:cxn>
                <a:cxn ang="0">
                  <a:pos x="55" y="8"/>
                </a:cxn>
                <a:cxn ang="0">
                  <a:pos x="37" y="2"/>
                </a:cxn>
                <a:cxn ang="0">
                  <a:pos x="21" y="0"/>
                </a:cxn>
                <a:cxn ang="0">
                  <a:pos x="9" y="1"/>
                </a:cxn>
                <a:cxn ang="0">
                  <a:pos x="0" y="5"/>
                </a:cxn>
                <a:cxn ang="0">
                  <a:pos x="15" y="10"/>
                </a:cxn>
                <a:cxn ang="0">
                  <a:pos x="30" y="13"/>
                </a:cxn>
                <a:cxn ang="0">
                  <a:pos x="43" y="16"/>
                </a:cxn>
                <a:cxn ang="0">
                  <a:pos x="57" y="20"/>
                </a:cxn>
                <a:cxn ang="0">
                  <a:pos x="70" y="26"/>
                </a:cxn>
                <a:cxn ang="0">
                  <a:pos x="81" y="33"/>
                </a:cxn>
                <a:cxn ang="0">
                  <a:pos x="91" y="43"/>
                </a:cxn>
                <a:cxn ang="0">
                  <a:pos x="97" y="57"/>
                </a:cxn>
              </a:cxnLst>
              <a:rect l="0" t="0" r="r" b="b"/>
              <a:pathLst>
                <a:path w="115" h="170">
                  <a:moveTo>
                    <a:pt x="97" y="57"/>
                  </a:moveTo>
                  <a:lnTo>
                    <a:pt x="100" y="75"/>
                  </a:lnTo>
                  <a:lnTo>
                    <a:pt x="98" y="90"/>
                  </a:lnTo>
                  <a:lnTo>
                    <a:pt x="91" y="103"/>
                  </a:lnTo>
                  <a:lnTo>
                    <a:pt x="80" y="114"/>
                  </a:lnTo>
                  <a:lnTo>
                    <a:pt x="68" y="125"/>
                  </a:lnTo>
                  <a:lnTo>
                    <a:pt x="54" y="135"/>
                  </a:lnTo>
                  <a:lnTo>
                    <a:pt x="39" y="145"/>
                  </a:lnTo>
                  <a:lnTo>
                    <a:pt x="27" y="155"/>
                  </a:lnTo>
                  <a:lnTo>
                    <a:pt x="25" y="158"/>
                  </a:lnTo>
                  <a:lnTo>
                    <a:pt x="23" y="160"/>
                  </a:lnTo>
                  <a:lnTo>
                    <a:pt x="23" y="164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31" y="170"/>
                  </a:lnTo>
                  <a:lnTo>
                    <a:pt x="34" y="170"/>
                  </a:lnTo>
                  <a:lnTo>
                    <a:pt x="37" y="169"/>
                  </a:lnTo>
                  <a:lnTo>
                    <a:pt x="53" y="159"/>
                  </a:lnTo>
                  <a:lnTo>
                    <a:pt x="69" y="149"/>
                  </a:lnTo>
                  <a:lnTo>
                    <a:pt x="83" y="137"/>
                  </a:lnTo>
                  <a:lnTo>
                    <a:pt x="97" y="123"/>
                  </a:lnTo>
                  <a:lnTo>
                    <a:pt x="106" y="108"/>
                  </a:lnTo>
                  <a:lnTo>
                    <a:pt x="113" y="91"/>
                  </a:lnTo>
                  <a:lnTo>
                    <a:pt x="115" y="73"/>
                  </a:lnTo>
                  <a:lnTo>
                    <a:pt x="111" y="53"/>
                  </a:lnTo>
                  <a:lnTo>
                    <a:pt x="101" y="39"/>
                  </a:lnTo>
                  <a:lnTo>
                    <a:pt x="89" y="26"/>
                  </a:lnTo>
                  <a:lnTo>
                    <a:pt x="72" y="15"/>
                  </a:lnTo>
                  <a:lnTo>
                    <a:pt x="55" y="8"/>
                  </a:lnTo>
                  <a:lnTo>
                    <a:pt x="37" y="2"/>
                  </a:lnTo>
                  <a:lnTo>
                    <a:pt x="21" y="0"/>
                  </a:lnTo>
                  <a:lnTo>
                    <a:pt x="9" y="1"/>
                  </a:lnTo>
                  <a:lnTo>
                    <a:pt x="0" y="5"/>
                  </a:lnTo>
                  <a:lnTo>
                    <a:pt x="15" y="10"/>
                  </a:lnTo>
                  <a:lnTo>
                    <a:pt x="30" y="13"/>
                  </a:lnTo>
                  <a:lnTo>
                    <a:pt x="43" y="16"/>
                  </a:lnTo>
                  <a:lnTo>
                    <a:pt x="57" y="20"/>
                  </a:lnTo>
                  <a:lnTo>
                    <a:pt x="70" y="26"/>
                  </a:lnTo>
                  <a:lnTo>
                    <a:pt x="81" y="33"/>
                  </a:lnTo>
                  <a:lnTo>
                    <a:pt x="91" y="43"/>
                  </a:lnTo>
                  <a:lnTo>
                    <a:pt x="97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1" name="Freeform 613"/>
            <p:cNvSpPr>
              <a:spLocks/>
            </p:cNvSpPr>
            <p:nvPr/>
          </p:nvSpPr>
          <p:spPr bwMode="auto">
            <a:xfrm>
              <a:off x="4488" y="3350"/>
              <a:ext cx="36" cy="50"/>
            </a:xfrm>
            <a:custGeom>
              <a:avLst/>
              <a:gdLst/>
              <a:ahLst/>
              <a:cxnLst>
                <a:cxn ang="0">
                  <a:pos x="90" y="65"/>
                </a:cxn>
                <a:cxn ang="0">
                  <a:pos x="48" y="106"/>
                </a:cxn>
                <a:cxn ang="0">
                  <a:pos x="16" y="156"/>
                </a:cxn>
                <a:cxn ang="0">
                  <a:pos x="0" y="211"/>
                </a:cxn>
                <a:cxn ang="0">
                  <a:pos x="3" y="249"/>
                </a:cxn>
                <a:cxn ang="0">
                  <a:pos x="10" y="264"/>
                </a:cxn>
                <a:cxn ang="0">
                  <a:pos x="19" y="277"/>
                </a:cxn>
                <a:cxn ang="0">
                  <a:pos x="31" y="289"/>
                </a:cxn>
                <a:cxn ang="0">
                  <a:pos x="51" y="302"/>
                </a:cxn>
                <a:cxn ang="0">
                  <a:pos x="78" y="316"/>
                </a:cxn>
                <a:cxn ang="0">
                  <a:pos x="107" y="327"/>
                </a:cxn>
                <a:cxn ang="0">
                  <a:pos x="137" y="335"/>
                </a:cxn>
                <a:cxn ang="0">
                  <a:pos x="167" y="342"/>
                </a:cxn>
                <a:cxn ang="0">
                  <a:pos x="198" y="346"/>
                </a:cxn>
                <a:cxn ang="0">
                  <a:pos x="229" y="349"/>
                </a:cxn>
                <a:cxn ang="0">
                  <a:pos x="260" y="351"/>
                </a:cxn>
                <a:cxn ang="0">
                  <a:pos x="280" y="352"/>
                </a:cxn>
                <a:cxn ang="0">
                  <a:pos x="287" y="346"/>
                </a:cxn>
                <a:cxn ang="0">
                  <a:pos x="289" y="335"/>
                </a:cxn>
                <a:cxn ang="0">
                  <a:pos x="283" y="328"/>
                </a:cxn>
                <a:cxn ang="0">
                  <a:pos x="264" y="327"/>
                </a:cxn>
                <a:cxn ang="0">
                  <a:pos x="235" y="326"/>
                </a:cxn>
                <a:cxn ang="0">
                  <a:pos x="207" y="323"/>
                </a:cxn>
                <a:cxn ang="0">
                  <a:pos x="179" y="319"/>
                </a:cxn>
                <a:cxn ang="0">
                  <a:pos x="150" y="314"/>
                </a:cxn>
                <a:cxn ang="0">
                  <a:pos x="122" y="306"/>
                </a:cxn>
                <a:cxn ang="0">
                  <a:pos x="95" y="298"/>
                </a:cxn>
                <a:cxn ang="0">
                  <a:pos x="68" y="285"/>
                </a:cxn>
                <a:cxn ang="0">
                  <a:pos x="45" y="271"/>
                </a:cxn>
                <a:cxn ang="0">
                  <a:pos x="32" y="250"/>
                </a:cxn>
                <a:cxn ang="0">
                  <a:pos x="27" y="222"/>
                </a:cxn>
                <a:cxn ang="0">
                  <a:pos x="34" y="183"/>
                </a:cxn>
                <a:cxn ang="0">
                  <a:pos x="45" y="153"/>
                </a:cxn>
                <a:cxn ang="0">
                  <a:pos x="61" y="127"/>
                </a:cxn>
                <a:cxn ang="0">
                  <a:pos x="80" y="103"/>
                </a:cxn>
                <a:cxn ang="0">
                  <a:pos x="102" y="82"/>
                </a:cxn>
                <a:cxn ang="0">
                  <a:pos x="129" y="59"/>
                </a:cxn>
                <a:cxn ang="0">
                  <a:pos x="162" y="38"/>
                </a:cxn>
                <a:cxn ang="0">
                  <a:pos x="197" y="20"/>
                </a:cxn>
                <a:cxn ang="0">
                  <a:pos x="227" y="6"/>
                </a:cxn>
                <a:cxn ang="0">
                  <a:pos x="228" y="0"/>
                </a:cxn>
                <a:cxn ang="0">
                  <a:pos x="198" y="5"/>
                </a:cxn>
                <a:cxn ang="0">
                  <a:pos x="162" y="18"/>
                </a:cxn>
                <a:cxn ang="0">
                  <a:pos x="127" y="36"/>
                </a:cxn>
              </a:cxnLst>
              <a:rect l="0" t="0" r="r" b="b"/>
              <a:pathLst>
                <a:path w="289" h="352">
                  <a:moveTo>
                    <a:pt x="113" y="47"/>
                  </a:moveTo>
                  <a:lnTo>
                    <a:pt x="90" y="65"/>
                  </a:lnTo>
                  <a:lnTo>
                    <a:pt x="68" y="85"/>
                  </a:lnTo>
                  <a:lnTo>
                    <a:pt x="48" y="106"/>
                  </a:lnTo>
                  <a:lnTo>
                    <a:pt x="31" y="130"/>
                  </a:lnTo>
                  <a:lnTo>
                    <a:pt x="16" y="156"/>
                  </a:lnTo>
                  <a:lnTo>
                    <a:pt x="5" y="182"/>
                  </a:lnTo>
                  <a:lnTo>
                    <a:pt x="0" y="211"/>
                  </a:lnTo>
                  <a:lnTo>
                    <a:pt x="1" y="241"/>
                  </a:lnTo>
                  <a:lnTo>
                    <a:pt x="3" y="249"/>
                  </a:lnTo>
                  <a:lnTo>
                    <a:pt x="6" y="257"/>
                  </a:lnTo>
                  <a:lnTo>
                    <a:pt x="10" y="264"/>
                  </a:lnTo>
                  <a:lnTo>
                    <a:pt x="14" y="271"/>
                  </a:lnTo>
                  <a:lnTo>
                    <a:pt x="19" y="277"/>
                  </a:lnTo>
                  <a:lnTo>
                    <a:pt x="24" y="284"/>
                  </a:lnTo>
                  <a:lnTo>
                    <a:pt x="31" y="289"/>
                  </a:lnTo>
                  <a:lnTo>
                    <a:pt x="37" y="293"/>
                  </a:lnTo>
                  <a:lnTo>
                    <a:pt x="51" y="302"/>
                  </a:lnTo>
                  <a:lnTo>
                    <a:pt x="64" y="309"/>
                  </a:lnTo>
                  <a:lnTo>
                    <a:pt x="78" y="316"/>
                  </a:lnTo>
                  <a:lnTo>
                    <a:pt x="93" y="321"/>
                  </a:lnTo>
                  <a:lnTo>
                    <a:pt x="107" y="327"/>
                  </a:lnTo>
                  <a:lnTo>
                    <a:pt x="122" y="331"/>
                  </a:lnTo>
                  <a:lnTo>
                    <a:pt x="137" y="335"/>
                  </a:lnTo>
                  <a:lnTo>
                    <a:pt x="151" y="338"/>
                  </a:lnTo>
                  <a:lnTo>
                    <a:pt x="167" y="342"/>
                  </a:lnTo>
                  <a:lnTo>
                    <a:pt x="183" y="344"/>
                  </a:lnTo>
                  <a:lnTo>
                    <a:pt x="198" y="346"/>
                  </a:lnTo>
                  <a:lnTo>
                    <a:pt x="213" y="348"/>
                  </a:lnTo>
                  <a:lnTo>
                    <a:pt x="229" y="349"/>
                  </a:lnTo>
                  <a:lnTo>
                    <a:pt x="245" y="350"/>
                  </a:lnTo>
                  <a:lnTo>
                    <a:pt x="260" y="351"/>
                  </a:lnTo>
                  <a:lnTo>
                    <a:pt x="275" y="352"/>
                  </a:lnTo>
                  <a:lnTo>
                    <a:pt x="280" y="352"/>
                  </a:lnTo>
                  <a:lnTo>
                    <a:pt x="284" y="349"/>
                  </a:lnTo>
                  <a:lnTo>
                    <a:pt x="287" y="346"/>
                  </a:lnTo>
                  <a:lnTo>
                    <a:pt x="289" y="340"/>
                  </a:lnTo>
                  <a:lnTo>
                    <a:pt x="289" y="335"/>
                  </a:lnTo>
                  <a:lnTo>
                    <a:pt x="287" y="331"/>
                  </a:lnTo>
                  <a:lnTo>
                    <a:pt x="283" y="328"/>
                  </a:lnTo>
                  <a:lnTo>
                    <a:pt x="279" y="327"/>
                  </a:lnTo>
                  <a:lnTo>
                    <a:pt x="264" y="327"/>
                  </a:lnTo>
                  <a:lnTo>
                    <a:pt x="250" y="327"/>
                  </a:lnTo>
                  <a:lnTo>
                    <a:pt x="235" y="326"/>
                  </a:lnTo>
                  <a:lnTo>
                    <a:pt x="222" y="324"/>
                  </a:lnTo>
                  <a:lnTo>
                    <a:pt x="207" y="323"/>
                  </a:lnTo>
                  <a:lnTo>
                    <a:pt x="192" y="321"/>
                  </a:lnTo>
                  <a:lnTo>
                    <a:pt x="179" y="319"/>
                  </a:lnTo>
                  <a:lnTo>
                    <a:pt x="164" y="317"/>
                  </a:lnTo>
                  <a:lnTo>
                    <a:pt x="150" y="314"/>
                  </a:lnTo>
                  <a:lnTo>
                    <a:pt x="136" y="311"/>
                  </a:lnTo>
                  <a:lnTo>
                    <a:pt x="122" y="306"/>
                  </a:lnTo>
                  <a:lnTo>
                    <a:pt x="108" y="302"/>
                  </a:lnTo>
                  <a:lnTo>
                    <a:pt x="95" y="298"/>
                  </a:lnTo>
                  <a:lnTo>
                    <a:pt x="82" y="291"/>
                  </a:lnTo>
                  <a:lnTo>
                    <a:pt x="68" y="285"/>
                  </a:lnTo>
                  <a:lnTo>
                    <a:pt x="56" y="278"/>
                  </a:lnTo>
                  <a:lnTo>
                    <a:pt x="45" y="271"/>
                  </a:lnTo>
                  <a:lnTo>
                    <a:pt x="37" y="260"/>
                  </a:lnTo>
                  <a:lnTo>
                    <a:pt x="32" y="250"/>
                  </a:lnTo>
                  <a:lnTo>
                    <a:pt x="27" y="237"/>
                  </a:lnTo>
                  <a:lnTo>
                    <a:pt x="27" y="222"/>
                  </a:lnTo>
                  <a:lnTo>
                    <a:pt x="30" y="203"/>
                  </a:lnTo>
                  <a:lnTo>
                    <a:pt x="34" y="183"/>
                  </a:lnTo>
                  <a:lnTo>
                    <a:pt x="38" y="169"/>
                  </a:lnTo>
                  <a:lnTo>
                    <a:pt x="45" y="153"/>
                  </a:lnTo>
                  <a:lnTo>
                    <a:pt x="54" y="140"/>
                  </a:lnTo>
                  <a:lnTo>
                    <a:pt x="61" y="127"/>
                  </a:lnTo>
                  <a:lnTo>
                    <a:pt x="71" y="115"/>
                  </a:lnTo>
                  <a:lnTo>
                    <a:pt x="80" y="103"/>
                  </a:lnTo>
                  <a:lnTo>
                    <a:pt x="90" y="93"/>
                  </a:lnTo>
                  <a:lnTo>
                    <a:pt x="102" y="82"/>
                  </a:lnTo>
                  <a:lnTo>
                    <a:pt x="116" y="70"/>
                  </a:lnTo>
                  <a:lnTo>
                    <a:pt x="129" y="59"/>
                  </a:lnTo>
                  <a:lnTo>
                    <a:pt x="145" y="49"/>
                  </a:lnTo>
                  <a:lnTo>
                    <a:pt x="162" y="38"/>
                  </a:lnTo>
                  <a:lnTo>
                    <a:pt x="180" y="28"/>
                  </a:lnTo>
                  <a:lnTo>
                    <a:pt x="197" y="20"/>
                  </a:lnTo>
                  <a:lnTo>
                    <a:pt x="212" y="12"/>
                  </a:lnTo>
                  <a:lnTo>
                    <a:pt x="227" y="6"/>
                  </a:lnTo>
                  <a:lnTo>
                    <a:pt x="240" y="1"/>
                  </a:lnTo>
                  <a:lnTo>
                    <a:pt x="228" y="0"/>
                  </a:lnTo>
                  <a:lnTo>
                    <a:pt x="213" y="1"/>
                  </a:lnTo>
                  <a:lnTo>
                    <a:pt x="198" y="5"/>
                  </a:lnTo>
                  <a:lnTo>
                    <a:pt x="180" y="10"/>
                  </a:lnTo>
                  <a:lnTo>
                    <a:pt x="162" y="18"/>
                  </a:lnTo>
                  <a:lnTo>
                    <a:pt x="144" y="26"/>
                  </a:lnTo>
                  <a:lnTo>
                    <a:pt x="127" y="36"/>
                  </a:lnTo>
                  <a:lnTo>
                    <a:pt x="113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2" name="Freeform 614"/>
            <p:cNvSpPr>
              <a:spLocks/>
            </p:cNvSpPr>
            <p:nvPr/>
          </p:nvSpPr>
          <p:spPr bwMode="auto">
            <a:xfrm>
              <a:off x="4539" y="3348"/>
              <a:ext cx="32" cy="34"/>
            </a:xfrm>
            <a:custGeom>
              <a:avLst/>
              <a:gdLst/>
              <a:ahLst/>
              <a:cxnLst>
                <a:cxn ang="0">
                  <a:pos x="210" y="72"/>
                </a:cxn>
                <a:cxn ang="0">
                  <a:pos x="222" y="85"/>
                </a:cxn>
                <a:cxn ang="0">
                  <a:pos x="228" y="100"/>
                </a:cxn>
                <a:cxn ang="0">
                  <a:pos x="232" y="116"/>
                </a:cxn>
                <a:cxn ang="0">
                  <a:pos x="232" y="133"/>
                </a:cxn>
                <a:cxn ang="0">
                  <a:pos x="230" y="147"/>
                </a:cxn>
                <a:cxn ang="0">
                  <a:pos x="226" y="159"/>
                </a:cxn>
                <a:cxn ang="0">
                  <a:pos x="218" y="171"/>
                </a:cxn>
                <a:cxn ang="0">
                  <a:pos x="211" y="180"/>
                </a:cxn>
                <a:cxn ang="0">
                  <a:pos x="202" y="191"/>
                </a:cxn>
                <a:cxn ang="0">
                  <a:pos x="192" y="200"/>
                </a:cxn>
                <a:cxn ang="0">
                  <a:pos x="183" y="209"/>
                </a:cxn>
                <a:cxn ang="0">
                  <a:pos x="173" y="219"/>
                </a:cxn>
                <a:cxn ang="0">
                  <a:pos x="171" y="222"/>
                </a:cxn>
                <a:cxn ang="0">
                  <a:pos x="170" y="225"/>
                </a:cxn>
                <a:cxn ang="0">
                  <a:pos x="171" y="229"/>
                </a:cxn>
                <a:cxn ang="0">
                  <a:pos x="173" y="232"/>
                </a:cxn>
                <a:cxn ang="0">
                  <a:pos x="176" y="234"/>
                </a:cxn>
                <a:cxn ang="0">
                  <a:pos x="180" y="235"/>
                </a:cxn>
                <a:cxn ang="0">
                  <a:pos x="184" y="234"/>
                </a:cxn>
                <a:cxn ang="0">
                  <a:pos x="187" y="232"/>
                </a:cxn>
                <a:cxn ang="0">
                  <a:pos x="208" y="218"/>
                </a:cxn>
                <a:cxn ang="0">
                  <a:pos x="225" y="200"/>
                </a:cxn>
                <a:cxn ang="0">
                  <a:pos x="239" y="178"/>
                </a:cxn>
                <a:cxn ang="0">
                  <a:pos x="249" y="156"/>
                </a:cxn>
                <a:cxn ang="0">
                  <a:pos x="252" y="131"/>
                </a:cxn>
                <a:cxn ang="0">
                  <a:pos x="250" y="108"/>
                </a:cxn>
                <a:cxn ang="0">
                  <a:pos x="242" y="85"/>
                </a:cxn>
                <a:cxn ang="0">
                  <a:pos x="225" y="65"/>
                </a:cxn>
                <a:cxn ang="0">
                  <a:pos x="212" y="54"/>
                </a:cxn>
                <a:cxn ang="0">
                  <a:pos x="197" y="45"/>
                </a:cxn>
                <a:cxn ang="0">
                  <a:pos x="181" y="36"/>
                </a:cxn>
                <a:cxn ang="0">
                  <a:pos x="164" y="29"/>
                </a:cxn>
                <a:cxn ang="0">
                  <a:pos x="146" y="22"/>
                </a:cxn>
                <a:cxn ang="0">
                  <a:pos x="127" y="17"/>
                </a:cxn>
                <a:cxn ang="0">
                  <a:pos x="109" y="12"/>
                </a:cxn>
                <a:cxn ang="0">
                  <a:pos x="90" y="7"/>
                </a:cxn>
                <a:cxn ang="0">
                  <a:pos x="73" y="4"/>
                </a:cxn>
                <a:cxn ang="0">
                  <a:pos x="57" y="2"/>
                </a:cxn>
                <a:cxn ang="0">
                  <a:pos x="42" y="0"/>
                </a:cxn>
                <a:cxn ang="0">
                  <a:pos x="28" y="0"/>
                </a:cxn>
                <a:cxn ang="0">
                  <a:pos x="17" y="0"/>
                </a:cxn>
                <a:cxn ang="0">
                  <a:pos x="8" y="1"/>
                </a:cxn>
                <a:cxn ang="0">
                  <a:pos x="3" y="3"/>
                </a:cxn>
                <a:cxn ang="0">
                  <a:pos x="0" y="5"/>
                </a:cxn>
                <a:cxn ang="0">
                  <a:pos x="10" y="7"/>
                </a:cxn>
                <a:cxn ang="0">
                  <a:pos x="22" y="8"/>
                </a:cxn>
                <a:cxn ang="0">
                  <a:pos x="33" y="11"/>
                </a:cxn>
                <a:cxn ang="0">
                  <a:pos x="46" y="13"/>
                </a:cxn>
                <a:cxn ang="0">
                  <a:pos x="60" y="15"/>
                </a:cxn>
                <a:cxn ang="0">
                  <a:pos x="73" y="17"/>
                </a:cxn>
                <a:cxn ang="0">
                  <a:pos x="87" y="20"/>
                </a:cxn>
                <a:cxn ang="0">
                  <a:pos x="102" y="23"/>
                </a:cxn>
                <a:cxn ang="0">
                  <a:pos x="115" y="28"/>
                </a:cxn>
                <a:cxn ang="0">
                  <a:pos x="130" y="32"/>
                </a:cxn>
                <a:cxn ang="0">
                  <a:pos x="145" y="37"/>
                </a:cxn>
                <a:cxn ang="0">
                  <a:pos x="159" y="43"/>
                </a:cxn>
                <a:cxn ang="0">
                  <a:pos x="172" y="49"/>
                </a:cxn>
                <a:cxn ang="0">
                  <a:pos x="186" y="55"/>
                </a:cxn>
                <a:cxn ang="0">
                  <a:pos x="198" y="64"/>
                </a:cxn>
                <a:cxn ang="0">
                  <a:pos x="210" y="72"/>
                </a:cxn>
              </a:cxnLst>
              <a:rect l="0" t="0" r="r" b="b"/>
              <a:pathLst>
                <a:path w="252" h="235">
                  <a:moveTo>
                    <a:pt x="210" y="72"/>
                  </a:moveTo>
                  <a:lnTo>
                    <a:pt x="222" y="85"/>
                  </a:lnTo>
                  <a:lnTo>
                    <a:pt x="228" y="100"/>
                  </a:lnTo>
                  <a:lnTo>
                    <a:pt x="232" y="116"/>
                  </a:lnTo>
                  <a:lnTo>
                    <a:pt x="232" y="133"/>
                  </a:lnTo>
                  <a:lnTo>
                    <a:pt x="230" y="147"/>
                  </a:lnTo>
                  <a:lnTo>
                    <a:pt x="226" y="159"/>
                  </a:lnTo>
                  <a:lnTo>
                    <a:pt x="218" y="171"/>
                  </a:lnTo>
                  <a:lnTo>
                    <a:pt x="211" y="180"/>
                  </a:lnTo>
                  <a:lnTo>
                    <a:pt x="202" y="191"/>
                  </a:lnTo>
                  <a:lnTo>
                    <a:pt x="192" y="200"/>
                  </a:lnTo>
                  <a:lnTo>
                    <a:pt x="183" y="209"/>
                  </a:lnTo>
                  <a:lnTo>
                    <a:pt x="173" y="219"/>
                  </a:lnTo>
                  <a:lnTo>
                    <a:pt x="171" y="222"/>
                  </a:lnTo>
                  <a:lnTo>
                    <a:pt x="170" y="225"/>
                  </a:lnTo>
                  <a:lnTo>
                    <a:pt x="171" y="229"/>
                  </a:lnTo>
                  <a:lnTo>
                    <a:pt x="173" y="232"/>
                  </a:lnTo>
                  <a:lnTo>
                    <a:pt x="176" y="234"/>
                  </a:lnTo>
                  <a:lnTo>
                    <a:pt x="180" y="235"/>
                  </a:lnTo>
                  <a:lnTo>
                    <a:pt x="184" y="234"/>
                  </a:lnTo>
                  <a:lnTo>
                    <a:pt x="187" y="232"/>
                  </a:lnTo>
                  <a:lnTo>
                    <a:pt x="208" y="218"/>
                  </a:lnTo>
                  <a:lnTo>
                    <a:pt x="225" y="200"/>
                  </a:lnTo>
                  <a:lnTo>
                    <a:pt x="239" y="178"/>
                  </a:lnTo>
                  <a:lnTo>
                    <a:pt x="249" y="156"/>
                  </a:lnTo>
                  <a:lnTo>
                    <a:pt x="252" y="131"/>
                  </a:lnTo>
                  <a:lnTo>
                    <a:pt x="250" y="108"/>
                  </a:lnTo>
                  <a:lnTo>
                    <a:pt x="242" y="85"/>
                  </a:lnTo>
                  <a:lnTo>
                    <a:pt x="225" y="65"/>
                  </a:lnTo>
                  <a:lnTo>
                    <a:pt x="212" y="54"/>
                  </a:lnTo>
                  <a:lnTo>
                    <a:pt x="197" y="45"/>
                  </a:lnTo>
                  <a:lnTo>
                    <a:pt x="181" y="36"/>
                  </a:lnTo>
                  <a:lnTo>
                    <a:pt x="164" y="29"/>
                  </a:lnTo>
                  <a:lnTo>
                    <a:pt x="146" y="22"/>
                  </a:lnTo>
                  <a:lnTo>
                    <a:pt x="127" y="17"/>
                  </a:lnTo>
                  <a:lnTo>
                    <a:pt x="109" y="12"/>
                  </a:lnTo>
                  <a:lnTo>
                    <a:pt x="90" y="7"/>
                  </a:lnTo>
                  <a:lnTo>
                    <a:pt x="73" y="4"/>
                  </a:lnTo>
                  <a:lnTo>
                    <a:pt x="57" y="2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5"/>
                  </a:lnTo>
                  <a:lnTo>
                    <a:pt x="10" y="7"/>
                  </a:lnTo>
                  <a:lnTo>
                    <a:pt x="22" y="8"/>
                  </a:lnTo>
                  <a:lnTo>
                    <a:pt x="33" y="11"/>
                  </a:lnTo>
                  <a:lnTo>
                    <a:pt x="46" y="13"/>
                  </a:lnTo>
                  <a:lnTo>
                    <a:pt x="60" y="15"/>
                  </a:lnTo>
                  <a:lnTo>
                    <a:pt x="73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5" y="28"/>
                  </a:lnTo>
                  <a:lnTo>
                    <a:pt x="130" y="32"/>
                  </a:lnTo>
                  <a:lnTo>
                    <a:pt x="145" y="37"/>
                  </a:lnTo>
                  <a:lnTo>
                    <a:pt x="159" y="43"/>
                  </a:lnTo>
                  <a:lnTo>
                    <a:pt x="172" y="49"/>
                  </a:lnTo>
                  <a:lnTo>
                    <a:pt x="186" y="55"/>
                  </a:lnTo>
                  <a:lnTo>
                    <a:pt x="198" y="64"/>
                  </a:lnTo>
                  <a:lnTo>
                    <a:pt x="21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3" name="Freeform 615"/>
            <p:cNvSpPr>
              <a:spLocks/>
            </p:cNvSpPr>
            <p:nvPr/>
          </p:nvSpPr>
          <p:spPr bwMode="auto">
            <a:xfrm>
              <a:off x="4476" y="3366"/>
              <a:ext cx="13" cy="32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0" y="138"/>
                </a:cxn>
                <a:cxn ang="0">
                  <a:pos x="4" y="155"/>
                </a:cxn>
                <a:cxn ang="0">
                  <a:pos x="12" y="171"/>
                </a:cxn>
                <a:cxn ang="0">
                  <a:pos x="22" y="185"/>
                </a:cxn>
                <a:cxn ang="0">
                  <a:pos x="35" y="197"/>
                </a:cxn>
                <a:cxn ang="0">
                  <a:pos x="50" y="207"/>
                </a:cxn>
                <a:cxn ang="0">
                  <a:pos x="66" y="215"/>
                </a:cxn>
                <a:cxn ang="0">
                  <a:pos x="83" y="219"/>
                </a:cxn>
                <a:cxn ang="0">
                  <a:pos x="89" y="220"/>
                </a:cxn>
                <a:cxn ang="0">
                  <a:pos x="94" y="218"/>
                </a:cxn>
                <a:cxn ang="0">
                  <a:pos x="98" y="215"/>
                </a:cxn>
                <a:cxn ang="0">
                  <a:pos x="100" y="211"/>
                </a:cxn>
                <a:cxn ang="0">
                  <a:pos x="100" y="205"/>
                </a:cxn>
                <a:cxn ang="0">
                  <a:pos x="99" y="200"/>
                </a:cxn>
                <a:cxn ang="0">
                  <a:pos x="96" y="196"/>
                </a:cxn>
                <a:cxn ang="0">
                  <a:pos x="91" y="193"/>
                </a:cxn>
                <a:cxn ang="0">
                  <a:pos x="74" y="187"/>
                </a:cxn>
                <a:cxn ang="0">
                  <a:pos x="58" y="178"/>
                </a:cxn>
                <a:cxn ang="0">
                  <a:pos x="45" y="167"/>
                </a:cxn>
                <a:cxn ang="0">
                  <a:pos x="36" y="154"/>
                </a:cxn>
                <a:cxn ang="0">
                  <a:pos x="30" y="138"/>
                </a:cxn>
                <a:cxn ang="0">
                  <a:pos x="27" y="121"/>
                </a:cxn>
                <a:cxn ang="0">
                  <a:pos x="27" y="103"/>
                </a:cxn>
                <a:cxn ang="0">
                  <a:pos x="32" y="83"/>
                </a:cxn>
                <a:cxn ang="0">
                  <a:pos x="39" y="69"/>
                </a:cxn>
                <a:cxn ang="0">
                  <a:pos x="51" y="56"/>
                </a:cxn>
                <a:cxn ang="0">
                  <a:pos x="63" y="43"/>
                </a:cxn>
                <a:cxn ang="0">
                  <a:pos x="77" y="31"/>
                </a:cxn>
                <a:cxn ang="0">
                  <a:pos x="89" y="21"/>
                </a:cxn>
                <a:cxn ang="0">
                  <a:pos x="98" y="12"/>
                </a:cxn>
                <a:cxn ang="0">
                  <a:pos x="103" y="5"/>
                </a:cxn>
                <a:cxn ang="0">
                  <a:pos x="103" y="0"/>
                </a:cxn>
                <a:cxn ang="0">
                  <a:pos x="92" y="4"/>
                </a:cxn>
                <a:cxn ang="0">
                  <a:pos x="77" y="12"/>
                </a:cxn>
                <a:cxn ang="0">
                  <a:pos x="61" y="25"/>
                </a:cxn>
                <a:cxn ang="0">
                  <a:pos x="44" y="40"/>
                </a:cxn>
                <a:cxn ang="0">
                  <a:pos x="29" y="57"/>
                </a:cxn>
                <a:cxn ang="0">
                  <a:pos x="16" y="77"/>
                </a:cxn>
                <a:cxn ang="0">
                  <a:pos x="6" y="98"/>
                </a:cxn>
                <a:cxn ang="0">
                  <a:pos x="0" y="120"/>
                </a:cxn>
              </a:cxnLst>
              <a:rect l="0" t="0" r="r" b="b"/>
              <a:pathLst>
                <a:path w="103" h="220">
                  <a:moveTo>
                    <a:pt x="0" y="120"/>
                  </a:moveTo>
                  <a:lnTo>
                    <a:pt x="0" y="138"/>
                  </a:lnTo>
                  <a:lnTo>
                    <a:pt x="4" y="155"/>
                  </a:lnTo>
                  <a:lnTo>
                    <a:pt x="12" y="171"/>
                  </a:lnTo>
                  <a:lnTo>
                    <a:pt x="22" y="185"/>
                  </a:lnTo>
                  <a:lnTo>
                    <a:pt x="35" y="197"/>
                  </a:lnTo>
                  <a:lnTo>
                    <a:pt x="50" y="207"/>
                  </a:lnTo>
                  <a:lnTo>
                    <a:pt x="66" y="215"/>
                  </a:lnTo>
                  <a:lnTo>
                    <a:pt x="83" y="219"/>
                  </a:lnTo>
                  <a:lnTo>
                    <a:pt x="89" y="220"/>
                  </a:lnTo>
                  <a:lnTo>
                    <a:pt x="94" y="218"/>
                  </a:lnTo>
                  <a:lnTo>
                    <a:pt x="98" y="215"/>
                  </a:lnTo>
                  <a:lnTo>
                    <a:pt x="100" y="211"/>
                  </a:lnTo>
                  <a:lnTo>
                    <a:pt x="100" y="205"/>
                  </a:lnTo>
                  <a:lnTo>
                    <a:pt x="99" y="200"/>
                  </a:lnTo>
                  <a:lnTo>
                    <a:pt x="96" y="196"/>
                  </a:lnTo>
                  <a:lnTo>
                    <a:pt x="91" y="193"/>
                  </a:lnTo>
                  <a:lnTo>
                    <a:pt x="74" y="187"/>
                  </a:lnTo>
                  <a:lnTo>
                    <a:pt x="58" y="178"/>
                  </a:lnTo>
                  <a:lnTo>
                    <a:pt x="45" y="167"/>
                  </a:lnTo>
                  <a:lnTo>
                    <a:pt x="36" y="154"/>
                  </a:lnTo>
                  <a:lnTo>
                    <a:pt x="30" y="138"/>
                  </a:lnTo>
                  <a:lnTo>
                    <a:pt x="27" y="121"/>
                  </a:lnTo>
                  <a:lnTo>
                    <a:pt x="27" y="103"/>
                  </a:lnTo>
                  <a:lnTo>
                    <a:pt x="32" y="83"/>
                  </a:lnTo>
                  <a:lnTo>
                    <a:pt x="39" y="69"/>
                  </a:lnTo>
                  <a:lnTo>
                    <a:pt x="51" y="56"/>
                  </a:lnTo>
                  <a:lnTo>
                    <a:pt x="63" y="43"/>
                  </a:lnTo>
                  <a:lnTo>
                    <a:pt x="77" y="31"/>
                  </a:lnTo>
                  <a:lnTo>
                    <a:pt x="89" y="21"/>
                  </a:lnTo>
                  <a:lnTo>
                    <a:pt x="98" y="12"/>
                  </a:lnTo>
                  <a:lnTo>
                    <a:pt x="103" y="5"/>
                  </a:lnTo>
                  <a:lnTo>
                    <a:pt x="103" y="0"/>
                  </a:lnTo>
                  <a:lnTo>
                    <a:pt x="92" y="4"/>
                  </a:lnTo>
                  <a:lnTo>
                    <a:pt x="77" y="12"/>
                  </a:lnTo>
                  <a:lnTo>
                    <a:pt x="61" y="25"/>
                  </a:lnTo>
                  <a:lnTo>
                    <a:pt x="44" y="40"/>
                  </a:lnTo>
                  <a:lnTo>
                    <a:pt x="29" y="57"/>
                  </a:lnTo>
                  <a:lnTo>
                    <a:pt x="16" y="77"/>
                  </a:lnTo>
                  <a:lnTo>
                    <a:pt x="6" y="98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4" name="Freeform 616"/>
            <p:cNvSpPr>
              <a:spLocks/>
            </p:cNvSpPr>
            <p:nvPr/>
          </p:nvSpPr>
          <p:spPr bwMode="auto">
            <a:xfrm>
              <a:off x="4565" y="3346"/>
              <a:ext cx="28" cy="41"/>
            </a:xfrm>
            <a:custGeom>
              <a:avLst/>
              <a:gdLst/>
              <a:ahLst/>
              <a:cxnLst>
                <a:cxn ang="0">
                  <a:pos x="186" y="115"/>
                </a:cxn>
                <a:cxn ang="0">
                  <a:pos x="196" y="133"/>
                </a:cxn>
                <a:cxn ang="0">
                  <a:pos x="202" y="153"/>
                </a:cxn>
                <a:cxn ang="0">
                  <a:pos x="199" y="174"/>
                </a:cxn>
                <a:cxn ang="0">
                  <a:pos x="186" y="194"/>
                </a:cxn>
                <a:cxn ang="0">
                  <a:pos x="168" y="213"/>
                </a:cxn>
                <a:cxn ang="0">
                  <a:pos x="148" y="229"/>
                </a:cxn>
                <a:cxn ang="0">
                  <a:pos x="127" y="246"/>
                </a:cxn>
                <a:cxn ang="0">
                  <a:pos x="115" y="258"/>
                </a:cxn>
                <a:cxn ang="0">
                  <a:pos x="110" y="267"/>
                </a:cxn>
                <a:cxn ang="0">
                  <a:pos x="107" y="276"/>
                </a:cxn>
                <a:cxn ang="0">
                  <a:pos x="109" y="284"/>
                </a:cxn>
                <a:cxn ang="0">
                  <a:pos x="117" y="288"/>
                </a:cxn>
                <a:cxn ang="0">
                  <a:pos x="124" y="287"/>
                </a:cxn>
                <a:cxn ang="0">
                  <a:pos x="138" y="271"/>
                </a:cxn>
                <a:cxn ang="0">
                  <a:pos x="161" y="250"/>
                </a:cxn>
                <a:cxn ang="0">
                  <a:pos x="185" y="229"/>
                </a:cxn>
                <a:cxn ang="0">
                  <a:pos x="206" y="204"/>
                </a:cxn>
                <a:cxn ang="0">
                  <a:pos x="219" y="173"/>
                </a:cxn>
                <a:cxn ang="0">
                  <a:pos x="218" y="141"/>
                </a:cxn>
                <a:cxn ang="0">
                  <a:pos x="204" y="111"/>
                </a:cxn>
                <a:cxn ang="0">
                  <a:pos x="182" y="86"/>
                </a:cxn>
                <a:cxn ang="0">
                  <a:pos x="158" y="70"/>
                </a:cxn>
                <a:cxn ang="0">
                  <a:pos x="134" y="56"/>
                </a:cxn>
                <a:cxn ang="0">
                  <a:pos x="109" y="43"/>
                </a:cxn>
                <a:cxn ang="0">
                  <a:pos x="83" y="29"/>
                </a:cxn>
                <a:cxn ang="0">
                  <a:pos x="59" y="17"/>
                </a:cxn>
                <a:cxn ang="0">
                  <a:pos x="36" y="7"/>
                </a:cxn>
                <a:cxn ang="0">
                  <a:pos x="18" y="1"/>
                </a:cxn>
                <a:cxn ang="0">
                  <a:pos x="4" y="0"/>
                </a:cxn>
                <a:cxn ang="0">
                  <a:pos x="9" y="7"/>
                </a:cxn>
                <a:cxn ang="0">
                  <a:pos x="31" y="18"/>
                </a:cxn>
                <a:cxn ang="0">
                  <a:pos x="54" y="29"/>
                </a:cxn>
                <a:cxn ang="0">
                  <a:pos x="77" y="40"/>
                </a:cxn>
                <a:cxn ang="0">
                  <a:pos x="101" y="53"/>
                </a:cxn>
                <a:cxn ang="0">
                  <a:pos x="124" y="66"/>
                </a:cxn>
                <a:cxn ang="0">
                  <a:pos x="147" y="82"/>
                </a:cxn>
                <a:cxn ang="0">
                  <a:pos x="168" y="98"/>
                </a:cxn>
              </a:cxnLst>
              <a:rect l="0" t="0" r="r" b="b"/>
              <a:pathLst>
                <a:path w="220" h="288">
                  <a:moveTo>
                    <a:pt x="179" y="108"/>
                  </a:moveTo>
                  <a:lnTo>
                    <a:pt x="186" y="115"/>
                  </a:lnTo>
                  <a:lnTo>
                    <a:pt x="191" y="124"/>
                  </a:lnTo>
                  <a:lnTo>
                    <a:pt x="196" y="133"/>
                  </a:lnTo>
                  <a:lnTo>
                    <a:pt x="200" y="143"/>
                  </a:lnTo>
                  <a:lnTo>
                    <a:pt x="202" y="153"/>
                  </a:lnTo>
                  <a:lnTo>
                    <a:pt x="201" y="163"/>
                  </a:lnTo>
                  <a:lnTo>
                    <a:pt x="199" y="174"/>
                  </a:lnTo>
                  <a:lnTo>
                    <a:pt x="193" y="184"/>
                  </a:lnTo>
                  <a:lnTo>
                    <a:pt x="186" y="194"/>
                  </a:lnTo>
                  <a:lnTo>
                    <a:pt x="178" y="204"/>
                  </a:lnTo>
                  <a:lnTo>
                    <a:pt x="168" y="213"/>
                  </a:lnTo>
                  <a:lnTo>
                    <a:pt x="159" y="221"/>
                  </a:lnTo>
                  <a:lnTo>
                    <a:pt x="148" y="229"/>
                  </a:lnTo>
                  <a:lnTo>
                    <a:pt x="138" y="237"/>
                  </a:lnTo>
                  <a:lnTo>
                    <a:pt x="127" y="246"/>
                  </a:lnTo>
                  <a:lnTo>
                    <a:pt x="118" y="255"/>
                  </a:lnTo>
                  <a:lnTo>
                    <a:pt x="115" y="258"/>
                  </a:lnTo>
                  <a:lnTo>
                    <a:pt x="112" y="263"/>
                  </a:lnTo>
                  <a:lnTo>
                    <a:pt x="110" y="267"/>
                  </a:lnTo>
                  <a:lnTo>
                    <a:pt x="108" y="271"/>
                  </a:lnTo>
                  <a:lnTo>
                    <a:pt x="107" y="276"/>
                  </a:lnTo>
                  <a:lnTo>
                    <a:pt x="107" y="280"/>
                  </a:lnTo>
                  <a:lnTo>
                    <a:pt x="109" y="284"/>
                  </a:lnTo>
                  <a:lnTo>
                    <a:pt x="112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4" y="287"/>
                  </a:lnTo>
                  <a:lnTo>
                    <a:pt x="127" y="284"/>
                  </a:lnTo>
                  <a:lnTo>
                    <a:pt x="138" y="271"/>
                  </a:lnTo>
                  <a:lnTo>
                    <a:pt x="149" y="261"/>
                  </a:lnTo>
                  <a:lnTo>
                    <a:pt x="161" y="250"/>
                  </a:lnTo>
                  <a:lnTo>
                    <a:pt x="173" y="239"/>
                  </a:lnTo>
                  <a:lnTo>
                    <a:pt x="185" y="229"/>
                  </a:lnTo>
                  <a:lnTo>
                    <a:pt x="196" y="217"/>
                  </a:lnTo>
                  <a:lnTo>
                    <a:pt x="206" y="204"/>
                  </a:lnTo>
                  <a:lnTo>
                    <a:pt x="213" y="190"/>
                  </a:lnTo>
                  <a:lnTo>
                    <a:pt x="219" y="173"/>
                  </a:lnTo>
                  <a:lnTo>
                    <a:pt x="220" y="157"/>
                  </a:lnTo>
                  <a:lnTo>
                    <a:pt x="218" y="141"/>
                  </a:lnTo>
                  <a:lnTo>
                    <a:pt x="212" y="125"/>
                  </a:lnTo>
                  <a:lnTo>
                    <a:pt x="204" y="111"/>
                  </a:lnTo>
                  <a:lnTo>
                    <a:pt x="194" y="97"/>
                  </a:lnTo>
                  <a:lnTo>
                    <a:pt x="182" y="86"/>
                  </a:lnTo>
                  <a:lnTo>
                    <a:pt x="168" y="77"/>
                  </a:lnTo>
                  <a:lnTo>
                    <a:pt x="158" y="70"/>
                  </a:lnTo>
                  <a:lnTo>
                    <a:pt x="146" y="64"/>
                  </a:lnTo>
                  <a:lnTo>
                    <a:pt x="134" y="56"/>
                  </a:lnTo>
                  <a:lnTo>
                    <a:pt x="122" y="50"/>
                  </a:lnTo>
                  <a:lnTo>
                    <a:pt x="109" y="43"/>
                  </a:lnTo>
                  <a:lnTo>
                    <a:pt x="96" y="36"/>
                  </a:lnTo>
                  <a:lnTo>
                    <a:pt x="83" y="29"/>
                  </a:lnTo>
                  <a:lnTo>
                    <a:pt x="70" y="22"/>
                  </a:lnTo>
                  <a:lnTo>
                    <a:pt x="59" y="17"/>
                  </a:lnTo>
                  <a:lnTo>
                    <a:pt x="47" y="12"/>
                  </a:lnTo>
                  <a:lnTo>
                    <a:pt x="36" y="7"/>
                  </a:lnTo>
                  <a:lnTo>
                    <a:pt x="26" y="4"/>
                  </a:lnTo>
                  <a:lnTo>
                    <a:pt x="18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9" y="7"/>
                  </a:lnTo>
                  <a:lnTo>
                    <a:pt x="20" y="13"/>
                  </a:lnTo>
                  <a:lnTo>
                    <a:pt x="31" y="18"/>
                  </a:lnTo>
                  <a:lnTo>
                    <a:pt x="42" y="23"/>
                  </a:lnTo>
                  <a:lnTo>
                    <a:pt x="54" y="29"/>
                  </a:lnTo>
                  <a:lnTo>
                    <a:pt x="65" y="34"/>
                  </a:lnTo>
                  <a:lnTo>
                    <a:pt x="77" y="40"/>
                  </a:lnTo>
                  <a:lnTo>
                    <a:pt x="88" y="47"/>
                  </a:lnTo>
                  <a:lnTo>
                    <a:pt x="101" y="53"/>
                  </a:lnTo>
                  <a:lnTo>
                    <a:pt x="112" y="60"/>
                  </a:lnTo>
                  <a:lnTo>
                    <a:pt x="124" y="66"/>
                  </a:lnTo>
                  <a:lnTo>
                    <a:pt x="136" y="74"/>
                  </a:lnTo>
                  <a:lnTo>
                    <a:pt x="147" y="82"/>
                  </a:lnTo>
                  <a:lnTo>
                    <a:pt x="158" y="90"/>
                  </a:lnTo>
                  <a:lnTo>
                    <a:pt x="168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5" name="Freeform 617"/>
            <p:cNvSpPr>
              <a:spLocks/>
            </p:cNvSpPr>
            <p:nvPr/>
          </p:nvSpPr>
          <p:spPr bwMode="auto">
            <a:xfrm>
              <a:off x="4538" y="3409"/>
              <a:ext cx="107" cy="71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070" y="194"/>
                </a:cxn>
                <a:cxn ang="0">
                  <a:pos x="919" y="844"/>
                </a:cxn>
                <a:cxn ang="0">
                  <a:pos x="0" y="624"/>
                </a:cxn>
                <a:cxn ang="0">
                  <a:pos x="141" y="0"/>
                </a:cxn>
              </a:cxnLst>
              <a:rect l="0" t="0" r="r" b="b"/>
              <a:pathLst>
                <a:path w="1070" h="844">
                  <a:moveTo>
                    <a:pt x="141" y="0"/>
                  </a:moveTo>
                  <a:lnTo>
                    <a:pt x="1070" y="194"/>
                  </a:lnTo>
                  <a:lnTo>
                    <a:pt x="919" y="844"/>
                  </a:lnTo>
                  <a:lnTo>
                    <a:pt x="0" y="62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6" name="Freeform 618"/>
            <p:cNvSpPr>
              <a:spLocks/>
            </p:cNvSpPr>
            <p:nvPr/>
          </p:nvSpPr>
          <p:spPr bwMode="auto">
            <a:xfrm>
              <a:off x="4547" y="3411"/>
              <a:ext cx="82" cy="28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819" y="139"/>
                </a:cxn>
                <a:cxn ang="0">
                  <a:pos x="172" y="98"/>
                </a:cxn>
                <a:cxn ang="0">
                  <a:pos x="0" y="333"/>
                </a:cxn>
                <a:cxn ang="0">
                  <a:pos x="97" y="0"/>
                </a:cxn>
              </a:cxnLst>
              <a:rect l="0" t="0" r="r" b="b"/>
              <a:pathLst>
                <a:path w="819" h="333">
                  <a:moveTo>
                    <a:pt x="97" y="0"/>
                  </a:moveTo>
                  <a:lnTo>
                    <a:pt x="819" y="139"/>
                  </a:lnTo>
                  <a:lnTo>
                    <a:pt x="172" y="98"/>
                  </a:lnTo>
                  <a:lnTo>
                    <a:pt x="0" y="333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7" name="Freeform 619"/>
            <p:cNvSpPr>
              <a:spLocks/>
            </p:cNvSpPr>
            <p:nvPr/>
          </p:nvSpPr>
          <p:spPr bwMode="auto">
            <a:xfrm>
              <a:off x="4527" y="3494"/>
              <a:ext cx="108" cy="26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1083" y="261"/>
                </a:cxn>
                <a:cxn ang="0">
                  <a:pos x="1055" y="306"/>
                </a:cxn>
                <a:cxn ang="0">
                  <a:pos x="0" y="28"/>
                </a:cxn>
                <a:cxn ang="0">
                  <a:pos x="34" y="0"/>
                </a:cxn>
              </a:cxnLst>
              <a:rect l="0" t="0" r="r" b="b"/>
              <a:pathLst>
                <a:path w="1083" h="306">
                  <a:moveTo>
                    <a:pt x="34" y="0"/>
                  </a:moveTo>
                  <a:lnTo>
                    <a:pt x="1083" y="261"/>
                  </a:lnTo>
                  <a:lnTo>
                    <a:pt x="1055" y="306"/>
                  </a:lnTo>
                  <a:lnTo>
                    <a:pt x="0" y="2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8" name="Freeform 620"/>
            <p:cNvSpPr>
              <a:spLocks/>
            </p:cNvSpPr>
            <p:nvPr/>
          </p:nvSpPr>
          <p:spPr bwMode="auto">
            <a:xfrm>
              <a:off x="4517" y="3502"/>
              <a:ext cx="109" cy="26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1088" y="260"/>
                </a:cxn>
                <a:cxn ang="0">
                  <a:pos x="1055" y="311"/>
                </a:cxn>
                <a:cxn ang="0">
                  <a:pos x="0" y="34"/>
                </a:cxn>
                <a:cxn ang="0">
                  <a:pos x="39" y="0"/>
                </a:cxn>
              </a:cxnLst>
              <a:rect l="0" t="0" r="r" b="b"/>
              <a:pathLst>
                <a:path w="1088" h="311">
                  <a:moveTo>
                    <a:pt x="39" y="0"/>
                  </a:moveTo>
                  <a:lnTo>
                    <a:pt x="1088" y="260"/>
                  </a:lnTo>
                  <a:lnTo>
                    <a:pt x="1055" y="311"/>
                  </a:lnTo>
                  <a:lnTo>
                    <a:pt x="0" y="3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69" name="Freeform 621"/>
            <p:cNvSpPr>
              <a:spLocks/>
            </p:cNvSpPr>
            <p:nvPr/>
          </p:nvSpPr>
          <p:spPr bwMode="auto">
            <a:xfrm>
              <a:off x="4534" y="3526"/>
              <a:ext cx="16" cy="6"/>
            </a:xfrm>
            <a:custGeom>
              <a:avLst/>
              <a:gdLst/>
              <a:ahLst/>
              <a:cxnLst>
                <a:cxn ang="0">
                  <a:pos x="16" y="1"/>
                </a:cxn>
                <a:cxn ang="0">
                  <a:pos x="21" y="1"/>
                </a:cxn>
                <a:cxn ang="0">
                  <a:pos x="35" y="0"/>
                </a:cxn>
                <a:cxn ang="0">
                  <a:pos x="54" y="0"/>
                </a:cxn>
                <a:cxn ang="0">
                  <a:pos x="78" y="2"/>
                </a:cxn>
                <a:cxn ang="0">
                  <a:pos x="104" y="7"/>
                </a:cxn>
                <a:cxn ang="0">
                  <a:pos x="128" y="17"/>
                </a:cxn>
                <a:cxn ang="0">
                  <a:pos x="149" y="31"/>
                </a:cxn>
                <a:cxn ang="0">
                  <a:pos x="164" y="51"/>
                </a:cxn>
                <a:cxn ang="0">
                  <a:pos x="164" y="52"/>
                </a:cxn>
                <a:cxn ang="0">
                  <a:pos x="164" y="57"/>
                </a:cxn>
                <a:cxn ang="0">
                  <a:pos x="163" y="62"/>
                </a:cxn>
                <a:cxn ang="0">
                  <a:pos x="161" y="67"/>
                </a:cxn>
                <a:cxn ang="0">
                  <a:pos x="156" y="71"/>
                </a:cxn>
                <a:cxn ang="0">
                  <a:pos x="149" y="72"/>
                </a:cxn>
                <a:cxn ang="0">
                  <a:pos x="138" y="71"/>
                </a:cxn>
                <a:cxn ang="0">
                  <a:pos x="124" y="65"/>
                </a:cxn>
                <a:cxn ang="0">
                  <a:pos x="124" y="63"/>
                </a:cxn>
                <a:cxn ang="0">
                  <a:pos x="123" y="59"/>
                </a:cxn>
                <a:cxn ang="0">
                  <a:pos x="120" y="52"/>
                </a:cxn>
                <a:cxn ang="0">
                  <a:pos x="113" y="45"/>
                </a:cxn>
                <a:cxn ang="0">
                  <a:pos x="100" y="38"/>
                </a:cxn>
                <a:cxn ang="0">
                  <a:pos x="81" y="32"/>
                </a:cxn>
                <a:cxn ang="0">
                  <a:pos x="55" y="29"/>
                </a:cxn>
                <a:cxn ang="0">
                  <a:pos x="20" y="29"/>
                </a:cxn>
                <a:cxn ang="0">
                  <a:pos x="18" y="29"/>
                </a:cxn>
                <a:cxn ang="0">
                  <a:pos x="14" y="27"/>
                </a:cxn>
                <a:cxn ang="0">
                  <a:pos x="9" y="25"/>
                </a:cxn>
                <a:cxn ang="0">
                  <a:pos x="4" y="22"/>
                </a:cxn>
                <a:cxn ang="0">
                  <a:pos x="0" y="18"/>
                </a:cxn>
                <a:cxn ang="0">
                  <a:pos x="0" y="14"/>
                </a:cxn>
                <a:cxn ang="0">
                  <a:pos x="5" y="7"/>
                </a:cxn>
                <a:cxn ang="0">
                  <a:pos x="16" y="1"/>
                </a:cxn>
              </a:cxnLst>
              <a:rect l="0" t="0" r="r" b="b"/>
              <a:pathLst>
                <a:path w="164" h="72">
                  <a:moveTo>
                    <a:pt x="16" y="1"/>
                  </a:moveTo>
                  <a:lnTo>
                    <a:pt x="21" y="1"/>
                  </a:lnTo>
                  <a:lnTo>
                    <a:pt x="35" y="0"/>
                  </a:lnTo>
                  <a:lnTo>
                    <a:pt x="54" y="0"/>
                  </a:lnTo>
                  <a:lnTo>
                    <a:pt x="78" y="2"/>
                  </a:lnTo>
                  <a:lnTo>
                    <a:pt x="104" y="7"/>
                  </a:lnTo>
                  <a:lnTo>
                    <a:pt x="128" y="17"/>
                  </a:lnTo>
                  <a:lnTo>
                    <a:pt x="149" y="31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7"/>
                  </a:lnTo>
                  <a:lnTo>
                    <a:pt x="163" y="62"/>
                  </a:lnTo>
                  <a:lnTo>
                    <a:pt x="161" y="67"/>
                  </a:lnTo>
                  <a:lnTo>
                    <a:pt x="156" y="71"/>
                  </a:lnTo>
                  <a:lnTo>
                    <a:pt x="149" y="72"/>
                  </a:lnTo>
                  <a:lnTo>
                    <a:pt x="138" y="71"/>
                  </a:lnTo>
                  <a:lnTo>
                    <a:pt x="124" y="65"/>
                  </a:lnTo>
                  <a:lnTo>
                    <a:pt x="124" y="63"/>
                  </a:lnTo>
                  <a:lnTo>
                    <a:pt x="123" y="59"/>
                  </a:lnTo>
                  <a:lnTo>
                    <a:pt x="120" y="52"/>
                  </a:lnTo>
                  <a:lnTo>
                    <a:pt x="113" y="45"/>
                  </a:lnTo>
                  <a:lnTo>
                    <a:pt x="100" y="38"/>
                  </a:lnTo>
                  <a:lnTo>
                    <a:pt x="81" y="32"/>
                  </a:lnTo>
                  <a:lnTo>
                    <a:pt x="55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4" y="27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70" name="Freeform 622"/>
            <p:cNvSpPr>
              <a:spLocks/>
            </p:cNvSpPr>
            <p:nvPr/>
          </p:nvSpPr>
          <p:spPr bwMode="auto">
            <a:xfrm>
              <a:off x="4537" y="3483"/>
              <a:ext cx="15" cy="9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2" y="0"/>
                </a:cxn>
                <a:cxn ang="0">
                  <a:pos x="35" y="3"/>
                </a:cxn>
                <a:cxn ang="0">
                  <a:pos x="26" y="7"/>
                </a:cxn>
                <a:cxn ang="0">
                  <a:pos x="15" y="14"/>
                </a:cxn>
                <a:cxn ang="0">
                  <a:pos x="6" y="24"/>
                </a:cxn>
                <a:cxn ang="0">
                  <a:pos x="1" y="39"/>
                </a:cxn>
                <a:cxn ang="0">
                  <a:pos x="0" y="59"/>
                </a:cxn>
                <a:cxn ang="0">
                  <a:pos x="6" y="85"/>
                </a:cxn>
                <a:cxn ang="0">
                  <a:pos x="85" y="109"/>
                </a:cxn>
                <a:cxn ang="0">
                  <a:pos x="84" y="104"/>
                </a:cxn>
                <a:cxn ang="0">
                  <a:pos x="84" y="93"/>
                </a:cxn>
                <a:cxn ang="0">
                  <a:pos x="84" y="76"/>
                </a:cxn>
                <a:cxn ang="0">
                  <a:pos x="87" y="58"/>
                </a:cxn>
                <a:cxn ang="0">
                  <a:pos x="93" y="40"/>
                </a:cxn>
                <a:cxn ang="0">
                  <a:pos x="104" y="27"/>
                </a:cxn>
                <a:cxn ang="0">
                  <a:pos x="121" y="20"/>
                </a:cxn>
                <a:cxn ang="0">
                  <a:pos x="146" y="23"/>
                </a:cxn>
                <a:cxn ang="0">
                  <a:pos x="45" y="0"/>
                </a:cxn>
              </a:cxnLst>
              <a:rect l="0" t="0" r="r" b="b"/>
              <a:pathLst>
                <a:path w="146" h="109">
                  <a:moveTo>
                    <a:pt x="45" y="0"/>
                  </a:moveTo>
                  <a:lnTo>
                    <a:pt x="42" y="0"/>
                  </a:lnTo>
                  <a:lnTo>
                    <a:pt x="35" y="3"/>
                  </a:lnTo>
                  <a:lnTo>
                    <a:pt x="26" y="7"/>
                  </a:lnTo>
                  <a:lnTo>
                    <a:pt x="15" y="14"/>
                  </a:lnTo>
                  <a:lnTo>
                    <a:pt x="6" y="24"/>
                  </a:lnTo>
                  <a:lnTo>
                    <a:pt x="1" y="39"/>
                  </a:lnTo>
                  <a:lnTo>
                    <a:pt x="0" y="59"/>
                  </a:lnTo>
                  <a:lnTo>
                    <a:pt x="6" y="85"/>
                  </a:lnTo>
                  <a:lnTo>
                    <a:pt x="85" y="109"/>
                  </a:lnTo>
                  <a:lnTo>
                    <a:pt x="84" y="104"/>
                  </a:lnTo>
                  <a:lnTo>
                    <a:pt x="84" y="93"/>
                  </a:lnTo>
                  <a:lnTo>
                    <a:pt x="84" y="76"/>
                  </a:lnTo>
                  <a:lnTo>
                    <a:pt x="87" y="58"/>
                  </a:lnTo>
                  <a:lnTo>
                    <a:pt x="93" y="40"/>
                  </a:lnTo>
                  <a:lnTo>
                    <a:pt x="104" y="27"/>
                  </a:lnTo>
                  <a:lnTo>
                    <a:pt x="121" y="20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71" name="Freeform 623"/>
            <p:cNvSpPr>
              <a:spLocks/>
            </p:cNvSpPr>
            <p:nvPr/>
          </p:nvSpPr>
          <p:spPr bwMode="auto">
            <a:xfrm>
              <a:off x="4620" y="3499"/>
              <a:ext cx="15" cy="9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2" y="0"/>
                </a:cxn>
                <a:cxn ang="0">
                  <a:pos x="35" y="2"/>
                </a:cxn>
                <a:cxn ang="0">
                  <a:pos x="25" y="6"/>
                </a:cxn>
                <a:cxn ang="0">
                  <a:pos x="15" y="12"/>
                </a:cxn>
                <a:cxn ang="0">
                  <a:pos x="6" y="23"/>
                </a:cxn>
                <a:cxn ang="0">
                  <a:pos x="0" y="38"/>
                </a:cxn>
                <a:cxn ang="0">
                  <a:pos x="0" y="58"/>
                </a:cxn>
                <a:cxn ang="0">
                  <a:pos x="6" y="85"/>
                </a:cxn>
                <a:cxn ang="0">
                  <a:pos x="84" y="107"/>
                </a:cxn>
                <a:cxn ang="0">
                  <a:pos x="83" y="103"/>
                </a:cxn>
                <a:cxn ang="0">
                  <a:pos x="83" y="91"/>
                </a:cxn>
                <a:cxn ang="0">
                  <a:pos x="83" y="75"/>
                </a:cxn>
                <a:cxn ang="0">
                  <a:pos x="86" y="56"/>
                </a:cxn>
                <a:cxn ang="0">
                  <a:pos x="92" y="40"/>
                </a:cxn>
                <a:cxn ang="0">
                  <a:pos x="103" y="27"/>
                </a:cxn>
                <a:cxn ang="0">
                  <a:pos x="121" y="19"/>
                </a:cxn>
                <a:cxn ang="0">
                  <a:pos x="146" y="23"/>
                </a:cxn>
                <a:cxn ang="0">
                  <a:pos x="45" y="0"/>
                </a:cxn>
              </a:cxnLst>
              <a:rect l="0" t="0" r="r" b="b"/>
              <a:pathLst>
                <a:path w="146" h="107">
                  <a:moveTo>
                    <a:pt x="45" y="0"/>
                  </a:moveTo>
                  <a:lnTo>
                    <a:pt x="42" y="0"/>
                  </a:lnTo>
                  <a:lnTo>
                    <a:pt x="35" y="2"/>
                  </a:lnTo>
                  <a:lnTo>
                    <a:pt x="25" y="6"/>
                  </a:lnTo>
                  <a:lnTo>
                    <a:pt x="15" y="12"/>
                  </a:lnTo>
                  <a:lnTo>
                    <a:pt x="6" y="23"/>
                  </a:lnTo>
                  <a:lnTo>
                    <a:pt x="0" y="38"/>
                  </a:lnTo>
                  <a:lnTo>
                    <a:pt x="0" y="58"/>
                  </a:lnTo>
                  <a:lnTo>
                    <a:pt x="6" y="85"/>
                  </a:lnTo>
                  <a:lnTo>
                    <a:pt x="84" y="107"/>
                  </a:lnTo>
                  <a:lnTo>
                    <a:pt x="83" y="103"/>
                  </a:lnTo>
                  <a:lnTo>
                    <a:pt x="83" y="91"/>
                  </a:lnTo>
                  <a:lnTo>
                    <a:pt x="83" y="75"/>
                  </a:lnTo>
                  <a:lnTo>
                    <a:pt x="86" y="56"/>
                  </a:lnTo>
                  <a:lnTo>
                    <a:pt x="92" y="40"/>
                  </a:lnTo>
                  <a:lnTo>
                    <a:pt x="103" y="27"/>
                  </a:lnTo>
                  <a:lnTo>
                    <a:pt x="121" y="19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72" name="Freeform 624"/>
            <p:cNvSpPr>
              <a:spLocks/>
            </p:cNvSpPr>
            <p:nvPr/>
          </p:nvSpPr>
          <p:spPr bwMode="auto">
            <a:xfrm>
              <a:off x="4553" y="3485"/>
              <a:ext cx="63" cy="16"/>
            </a:xfrm>
            <a:custGeom>
              <a:avLst/>
              <a:gdLst/>
              <a:ahLst/>
              <a:cxnLst>
                <a:cxn ang="0">
                  <a:pos x="0" y="40"/>
                </a:cxn>
                <a:cxn ang="0">
                  <a:pos x="601" y="182"/>
                </a:cxn>
                <a:cxn ang="0">
                  <a:pos x="629" y="142"/>
                </a:cxn>
                <a:cxn ang="0">
                  <a:pos x="29" y="0"/>
                </a:cxn>
                <a:cxn ang="0">
                  <a:pos x="0" y="40"/>
                </a:cxn>
              </a:cxnLst>
              <a:rect l="0" t="0" r="r" b="b"/>
              <a:pathLst>
                <a:path w="629" h="182">
                  <a:moveTo>
                    <a:pt x="0" y="40"/>
                  </a:moveTo>
                  <a:lnTo>
                    <a:pt x="601" y="182"/>
                  </a:lnTo>
                  <a:lnTo>
                    <a:pt x="629" y="142"/>
                  </a:lnTo>
                  <a:lnTo>
                    <a:pt x="2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73" name="Freeform 625"/>
            <p:cNvSpPr>
              <a:spLocks/>
            </p:cNvSpPr>
            <p:nvPr/>
          </p:nvSpPr>
          <p:spPr bwMode="auto">
            <a:xfrm>
              <a:off x="4553" y="3492"/>
              <a:ext cx="60" cy="14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600" y="170"/>
                </a:cxn>
                <a:cxn ang="0">
                  <a:pos x="606" y="142"/>
                </a:cxn>
                <a:cxn ang="0">
                  <a:pos x="5" y="0"/>
                </a:cxn>
                <a:cxn ang="0">
                  <a:pos x="0" y="28"/>
                </a:cxn>
              </a:cxnLst>
              <a:rect l="0" t="0" r="r" b="b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474" name="Freeform 626"/>
            <p:cNvSpPr>
              <a:spLocks/>
            </p:cNvSpPr>
            <p:nvPr/>
          </p:nvSpPr>
          <p:spPr bwMode="auto">
            <a:xfrm>
              <a:off x="4553" y="3482"/>
              <a:ext cx="60" cy="14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600" y="170"/>
                </a:cxn>
                <a:cxn ang="0">
                  <a:pos x="606" y="142"/>
                </a:cxn>
                <a:cxn ang="0">
                  <a:pos x="5" y="0"/>
                </a:cxn>
                <a:cxn ang="0">
                  <a:pos x="0" y="28"/>
                </a:cxn>
              </a:cxnLst>
              <a:rect l="0" t="0" r="r" b="b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5475" name="AutoShape 627"/>
          <p:cNvSpPr>
            <a:spLocks noChangeAspect="1" noChangeArrowheads="1" noTextEdit="1"/>
          </p:cNvSpPr>
          <p:nvPr/>
        </p:nvSpPr>
        <p:spPr bwMode="auto">
          <a:xfrm flipH="1">
            <a:off x="5227638" y="2174875"/>
            <a:ext cx="5175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5476" name="Freeform 628"/>
          <p:cNvSpPr>
            <a:spLocks/>
          </p:cNvSpPr>
          <p:nvPr/>
        </p:nvSpPr>
        <p:spPr bwMode="auto">
          <a:xfrm flipH="1">
            <a:off x="5600700" y="2266950"/>
            <a:ext cx="74613" cy="88900"/>
          </a:xfrm>
          <a:custGeom>
            <a:avLst/>
            <a:gdLst/>
            <a:ahLst/>
            <a:cxnLst>
              <a:cxn ang="0">
                <a:pos x="92" y="0"/>
              </a:cxn>
              <a:cxn ang="0">
                <a:pos x="135" y="7"/>
              </a:cxn>
              <a:cxn ang="0">
                <a:pos x="164" y="27"/>
              </a:cxn>
              <a:cxn ang="0">
                <a:pos x="182" y="54"/>
              </a:cxn>
              <a:cxn ang="0">
                <a:pos x="188" y="84"/>
              </a:cxn>
              <a:cxn ang="0">
                <a:pos x="182" y="115"/>
              </a:cxn>
              <a:cxn ang="0">
                <a:pos x="164" y="141"/>
              </a:cxn>
              <a:cxn ang="0">
                <a:pos x="135" y="161"/>
              </a:cxn>
              <a:cxn ang="0">
                <a:pos x="92" y="168"/>
              </a:cxn>
              <a:cxn ang="0">
                <a:pos x="51" y="161"/>
              </a:cxn>
              <a:cxn ang="0">
                <a:pos x="22" y="141"/>
              </a:cxn>
              <a:cxn ang="0">
                <a:pos x="5" y="115"/>
              </a:cxn>
              <a:cxn ang="0">
                <a:pos x="0" y="84"/>
              </a:cxn>
              <a:cxn ang="0">
                <a:pos x="5" y="54"/>
              </a:cxn>
              <a:cxn ang="0">
                <a:pos x="22" y="27"/>
              </a:cxn>
              <a:cxn ang="0">
                <a:pos x="51" y="7"/>
              </a:cxn>
              <a:cxn ang="0">
                <a:pos x="92" y="0"/>
              </a:cxn>
              <a:cxn ang="0">
                <a:pos x="96" y="37"/>
              </a:cxn>
              <a:cxn ang="0">
                <a:pos x="72" y="42"/>
              </a:cxn>
              <a:cxn ang="0">
                <a:pos x="57" y="52"/>
              </a:cxn>
              <a:cxn ang="0">
                <a:pos x="47" y="67"/>
              </a:cxn>
              <a:cxn ang="0">
                <a:pos x="45" y="85"/>
              </a:cxn>
              <a:cxn ang="0">
                <a:pos x="47" y="102"/>
              </a:cxn>
              <a:cxn ang="0">
                <a:pos x="58" y="117"/>
              </a:cxn>
              <a:cxn ang="0">
                <a:pos x="74" y="128"/>
              </a:cxn>
              <a:cxn ang="0">
                <a:pos x="96" y="132"/>
              </a:cxn>
              <a:cxn ang="0">
                <a:pos x="96" y="132"/>
              </a:cxn>
              <a:cxn ang="0">
                <a:pos x="120" y="128"/>
              </a:cxn>
              <a:cxn ang="0">
                <a:pos x="136" y="117"/>
              </a:cxn>
              <a:cxn ang="0">
                <a:pos x="147" y="102"/>
              </a:cxn>
              <a:cxn ang="0">
                <a:pos x="151" y="85"/>
              </a:cxn>
              <a:cxn ang="0">
                <a:pos x="148" y="67"/>
              </a:cxn>
              <a:cxn ang="0">
                <a:pos x="137" y="52"/>
              </a:cxn>
              <a:cxn ang="0">
                <a:pos x="120" y="42"/>
              </a:cxn>
              <a:cxn ang="0">
                <a:pos x="96" y="37"/>
              </a:cxn>
              <a:cxn ang="0">
                <a:pos x="92" y="0"/>
              </a:cxn>
            </a:cxnLst>
            <a:rect l="0" t="0" r="r" b="b"/>
            <a:pathLst>
              <a:path w="188" h="168">
                <a:moveTo>
                  <a:pt x="92" y="0"/>
                </a:moveTo>
                <a:lnTo>
                  <a:pt x="135" y="7"/>
                </a:lnTo>
                <a:lnTo>
                  <a:pt x="164" y="27"/>
                </a:lnTo>
                <a:lnTo>
                  <a:pt x="182" y="54"/>
                </a:lnTo>
                <a:lnTo>
                  <a:pt x="188" y="84"/>
                </a:lnTo>
                <a:lnTo>
                  <a:pt x="182" y="115"/>
                </a:lnTo>
                <a:lnTo>
                  <a:pt x="164" y="141"/>
                </a:lnTo>
                <a:lnTo>
                  <a:pt x="135" y="161"/>
                </a:lnTo>
                <a:lnTo>
                  <a:pt x="92" y="168"/>
                </a:lnTo>
                <a:lnTo>
                  <a:pt x="51" y="161"/>
                </a:lnTo>
                <a:lnTo>
                  <a:pt x="22" y="141"/>
                </a:lnTo>
                <a:lnTo>
                  <a:pt x="5" y="115"/>
                </a:lnTo>
                <a:lnTo>
                  <a:pt x="0" y="84"/>
                </a:lnTo>
                <a:lnTo>
                  <a:pt x="5" y="54"/>
                </a:lnTo>
                <a:lnTo>
                  <a:pt x="22" y="27"/>
                </a:lnTo>
                <a:lnTo>
                  <a:pt x="51" y="7"/>
                </a:lnTo>
                <a:lnTo>
                  <a:pt x="92" y="0"/>
                </a:lnTo>
                <a:lnTo>
                  <a:pt x="96" y="37"/>
                </a:lnTo>
                <a:lnTo>
                  <a:pt x="72" y="42"/>
                </a:lnTo>
                <a:lnTo>
                  <a:pt x="57" y="52"/>
                </a:lnTo>
                <a:lnTo>
                  <a:pt x="47" y="67"/>
                </a:lnTo>
                <a:lnTo>
                  <a:pt x="45" y="85"/>
                </a:lnTo>
                <a:lnTo>
                  <a:pt x="47" y="102"/>
                </a:lnTo>
                <a:lnTo>
                  <a:pt x="58" y="117"/>
                </a:lnTo>
                <a:lnTo>
                  <a:pt x="74" y="128"/>
                </a:lnTo>
                <a:lnTo>
                  <a:pt x="96" y="132"/>
                </a:lnTo>
                <a:lnTo>
                  <a:pt x="96" y="132"/>
                </a:lnTo>
                <a:lnTo>
                  <a:pt x="120" y="128"/>
                </a:lnTo>
                <a:lnTo>
                  <a:pt x="136" y="117"/>
                </a:lnTo>
                <a:lnTo>
                  <a:pt x="147" y="102"/>
                </a:lnTo>
                <a:lnTo>
                  <a:pt x="151" y="85"/>
                </a:lnTo>
                <a:lnTo>
                  <a:pt x="148" y="67"/>
                </a:lnTo>
                <a:lnTo>
                  <a:pt x="137" y="52"/>
                </a:lnTo>
                <a:lnTo>
                  <a:pt x="120" y="42"/>
                </a:lnTo>
                <a:lnTo>
                  <a:pt x="96" y="37"/>
                </a:lnTo>
                <a:lnTo>
                  <a:pt x="92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5477" name="Freeform 629"/>
          <p:cNvSpPr>
            <a:spLocks/>
          </p:cNvSpPr>
          <p:nvPr/>
        </p:nvSpPr>
        <p:spPr bwMode="auto">
          <a:xfrm flipH="1">
            <a:off x="5294313" y="2266950"/>
            <a:ext cx="76200" cy="88900"/>
          </a:xfrm>
          <a:custGeom>
            <a:avLst/>
            <a:gdLst/>
            <a:ahLst/>
            <a:cxnLst>
              <a:cxn ang="0">
                <a:pos x="95" y="0"/>
              </a:cxn>
              <a:cxn ang="0">
                <a:pos x="138" y="7"/>
              </a:cxn>
              <a:cxn ang="0">
                <a:pos x="168" y="27"/>
              </a:cxn>
              <a:cxn ang="0">
                <a:pos x="185" y="54"/>
              </a:cxn>
              <a:cxn ang="0">
                <a:pos x="192" y="84"/>
              </a:cxn>
              <a:cxn ang="0">
                <a:pos x="187" y="115"/>
              </a:cxn>
              <a:cxn ang="0">
                <a:pos x="168" y="141"/>
              </a:cxn>
              <a:cxn ang="0">
                <a:pos x="138" y="161"/>
              </a:cxn>
              <a:cxn ang="0">
                <a:pos x="95" y="168"/>
              </a:cxn>
              <a:cxn ang="0">
                <a:pos x="53" y="161"/>
              </a:cxn>
              <a:cxn ang="0">
                <a:pos x="24" y="141"/>
              </a:cxn>
              <a:cxn ang="0">
                <a:pos x="5" y="115"/>
              </a:cxn>
              <a:cxn ang="0">
                <a:pos x="0" y="84"/>
              </a:cxn>
              <a:cxn ang="0">
                <a:pos x="6" y="54"/>
              </a:cxn>
              <a:cxn ang="0">
                <a:pos x="24" y="27"/>
              </a:cxn>
              <a:cxn ang="0">
                <a:pos x="54" y="7"/>
              </a:cxn>
              <a:cxn ang="0">
                <a:pos x="95" y="0"/>
              </a:cxn>
              <a:cxn ang="0">
                <a:pos x="95" y="0"/>
              </a:cxn>
              <a:cxn ang="0">
                <a:pos x="95" y="37"/>
              </a:cxn>
              <a:cxn ang="0">
                <a:pos x="71" y="42"/>
              </a:cxn>
              <a:cxn ang="0">
                <a:pos x="56" y="52"/>
              </a:cxn>
              <a:cxn ang="0">
                <a:pos x="46" y="67"/>
              </a:cxn>
              <a:cxn ang="0">
                <a:pos x="44" y="85"/>
              </a:cxn>
              <a:cxn ang="0">
                <a:pos x="46" y="102"/>
              </a:cxn>
              <a:cxn ang="0">
                <a:pos x="57" y="117"/>
              </a:cxn>
              <a:cxn ang="0">
                <a:pos x="73" y="128"/>
              </a:cxn>
              <a:cxn ang="0">
                <a:pos x="95" y="132"/>
              </a:cxn>
              <a:cxn ang="0">
                <a:pos x="95" y="132"/>
              </a:cxn>
              <a:cxn ang="0">
                <a:pos x="119" y="128"/>
              </a:cxn>
              <a:cxn ang="0">
                <a:pos x="135" y="117"/>
              </a:cxn>
              <a:cxn ang="0">
                <a:pos x="146" y="102"/>
              </a:cxn>
              <a:cxn ang="0">
                <a:pos x="150" y="85"/>
              </a:cxn>
              <a:cxn ang="0">
                <a:pos x="147" y="67"/>
              </a:cxn>
              <a:cxn ang="0">
                <a:pos x="136" y="52"/>
              </a:cxn>
              <a:cxn ang="0">
                <a:pos x="119" y="42"/>
              </a:cxn>
              <a:cxn ang="0">
                <a:pos x="95" y="37"/>
              </a:cxn>
              <a:cxn ang="0">
                <a:pos x="95" y="0"/>
              </a:cxn>
            </a:cxnLst>
            <a:rect l="0" t="0" r="r" b="b"/>
            <a:pathLst>
              <a:path w="192" h="168">
                <a:moveTo>
                  <a:pt x="95" y="0"/>
                </a:moveTo>
                <a:lnTo>
                  <a:pt x="138" y="7"/>
                </a:lnTo>
                <a:lnTo>
                  <a:pt x="168" y="27"/>
                </a:lnTo>
                <a:lnTo>
                  <a:pt x="185" y="54"/>
                </a:lnTo>
                <a:lnTo>
                  <a:pt x="192" y="84"/>
                </a:lnTo>
                <a:lnTo>
                  <a:pt x="187" y="115"/>
                </a:lnTo>
                <a:lnTo>
                  <a:pt x="168" y="141"/>
                </a:lnTo>
                <a:lnTo>
                  <a:pt x="138" y="161"/>
                </a:lnTo>
                <a:lnTo>
                  <a:pt x="95" y="168"/>
                </a:lnTo>
                <a:lnTo>
                  <a:pt x="53" y="161"/>
                </a:lnTo>
                <a:lnTo>
                  <a:pt x="24" y="141"/>
                </a:lnTo>
                <a:lnTo>
                  <a:pt x="5" y="115"/>
                </a:lnTo>
                <a:lnTo>
                  <a:pt x="0" y="84"/>
                </a:lnTo>
                <a:lnTo>
                  <a:pt x="6" y="54"/>
                </a:lnTo>
                <a:lnTo>
                  <a:pt x="24" y="27"/>
                </a:lnTo>
                <a:lnTo>
                  <a:pt x="54" y="7"/>
                </a:lnTo>
                <a:lnTo>
                  <a:pt x="95" y="0"/>
                </a:lnTo>
                <a:lnTo>
                  <a:pt x="95" y="0"/>
                </a:lnTo>
                <a:lnTo>
                  <a:pt x="95" y="37"/>
                </a:lnTo>
                <a:lnTo>
                  <a:pt x="71" y="42"/>
                </a:lnTo>
                <a:lnTo>
                  <a:pt x="56" y="52"/>
                </a:lnTo>
                <a:lnTo>
                  <a:pt x="46" y="67"/>
                </a:lnTo>
                <a:lnTo>
                  <a:pt x="44" y="85"/>
                </a:lnTo>
                <a:lnTo>
                  <a:pt x="46" y="102"/>
                </a:lnTo>
                <a:lnTo>
                  <a:pt x="57" y="117"/>
                </a:lnTo>
                <a:lnTo>
                  <a:pt x="73" y="128"/>
                </a:lnTo>
                <a:lnTo>
                  <a:pt x="95" y="132"/>
                </a:lnTo>
                <a:lnTo>
                  <a:pt x="95" y="132"/>
                </a:lnTo>
                <a:lnTo>
                  <a:pt x="119" y="128"/>
                </a:lnTo>
                <a:lnTo>
                  <a:pt x="135" y="117"/>
                </a:lnTo>
                <a:lnTo>
                  <a:pt x="146" y="102"/>
                </a:lnTo>
                <a:lnTo>
                  <a:pt x="150" y="85"/>
                </a:lnTo>
                <a:lnTo>
                  <a:pt x="147" y="67"/>
                </a:lnTo>
                <a:lnTo>
                  <a:pt x="136" y="52"/>
                </a:lnTo>
                <a:lnTo>
                  <a:pt x="119" y="42"/>
                </a:lnTo>
                <a:lnTo>
                  <a:pt x="95" y="37"/>
                </a:lnTo>
                <a:lnTo>
                  <a:pt x="95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5478" name="Freeform 630"/>
          <p:cNvSpPr>
            <a:spLocks/>
          </p:cNvSpPr>
          <p:nvPr/>
        </p:nvSpPr>
        <p:spPr bwMode="auto">
          <a:xfrm flipH="1">
            <a:off x="5432425" y="2251075"/>
            <a:ext cx="128588" cy="77788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58" y="0"/>
              </a:cxn>
              <a:cxn ang="0">
                <a:pos x="73" y="0"/>
              </a:cxn>
              <a:cxn ang="0">
                <a:pos x="88" y="0"/>
              </a:cxn>
              <a:cxn ang="0">
                <a:pos x="102" y="2"/>
              </a:cxn>
              <a:cxn ang="0">
                <a:pos x="117" y="2"/>
              </a:cxn>
              <a:cxn ang="0">
                <a:pos x="131" y="2"/>
              </a:cxn>
              <a:cxn ang="0">
                <a:pos x="147" y="2"/>
              </a:cxn>
              <a:cxn ang="0">
                <a:pos x="163" y="2"/>
              </a:cxn>
              <a:cxn ang="0">
                <a:pos x="179" y="2"/>
              </a:cxn>
              <a:cxn ang="0">
                <a:pos x="196" y="2"/>
              </a:cxn>
              <a:cxn ang="0">
                <a:pos x="212" y="2"/>
              </a:cxn>
              <a:cxn ang="0">
                <a:pos x="229" y="2"/>
              </a:cxn>
              <a:cxn ang="0">
                <a:pos x="247" y="2"/>
              </a:cxn>
              <a:cxn ang="0">
                <a:pos x="265" y="2"/>
              </a:cxn>
              <a:cxn ang="0">
                <a:pos x="282" y="2"/>
              </a:cxn>
              <a:cxn ang="0">
                <a:pos x="301" y="2"/>
              </a:cxn>
              <a:cxn ang="0">
                <a:pos x="310" y="11"/>
              </a:cxn>
              <a:cxn ang="0">
                <a:pos x="225" y="17"/>
              </a:cxn>
              <a:cxn ang="0">
                <a:pos x="316" y="24"/>
              </a:cxn>
              <a:cxn ang="0">
                <a:pos x="325" y="47"/>
              </a:cxn>
              <a:cxn ang="0">
                <a:pos x="325" y="65"/>
              </a:cxn>
              <a:cxn ang="0">
                <a:pos x="318" y="80"/>
              </a:cxn>
              <a:cxn ang="0">
                <a:pos x="308" y="94"/>
              </a:cxn>
              <a:cxn ang="0">
                <a:pos x="296" y="106"/>
              </a:cxn>
              <a:cxn ang="0">
                <a:pos x="284" y="118"/>
              </a:cxn>
              <a:cxn ang="0">
                <a:pos x="276" y="132"/>
              </a:cxn>
              <a:cxn ang="0">
                <a:pos x="272" y="148"/>
              </a:cxn>
              <a:cxn ang="0">
                <a:pos x="20" y="144"/>
              </a:cxn>
              <a:cxn ang="0">
                <a:pos x="19" y="125"/>
              </a:cxn>
              <a:cxn ang="0">
                <a:pos x="15" y="104"/>
              </a:cxn>
              <a:cxn ang="0">
                <a:pos x="9" y="82"/>
              </a:cxn>
              <a:cxn ang="0">
                <a:pos x="0" y="57"/>
              </a:cxn>
              <a:cxn ang="0">
                <a:pos x="45" y="0"/>
              </a:cxn>
              <a:cxn ang="0">
                <a:pos x="45" y="0"/>
              </a:cxn>
            </a:cxnLst>
            <a:rect l="0" t="0" r="r" b="b"/>
            <a:pathLst>
              <a:path w="325" h="148">
                <a:moveTo>
                  <a:pt x="45" y="0"/>
                </a:moveTo>
                <a:lnTo>
                  <a:pt x="58" y="0"/>
                </a:lnTo>
                <a:lnTo>
                  <a:pt x="73" y="0"/>
                </a:lnTo>
                <a:lnTo>
                  <a:pt x="88" y="0"/>
                </a:lnTo>
                <a:lnTo>
                  <a:pt x="102" y="2"/>
                </a:lnTo>
                <a:lnTo>
                  <a:pt x="117" y="2"/>
                </a:lnTo>
                <a:lnTo>
                  <a:pt x="131" y="2"/>
                </a:lnTo>
                <a:lnTo>
                  <a:pt x="147" y="2"/>
                </a:lnTo>
                <a:lnTo>
                  <a:pt x="163" y="2"/>
                </a:lnTo>
                <a:lnTo>
                  <a:pt x="179" y="2"/>
                </a:lnTo>
                <a:lnTo>
                  <a:pt x="196" y="2"/>
                </a:lnTo>
                <a:lnTo>
                  <a:pt x="212" y="2"/>
                </a:lnTo>
                <a:lnTo>
                  <a:pt x="229" y="2"/>
                </a:lnTo>
                <a:lnTo>
                  <a:pt x="247" y="2"/>
                </a:lnTo>
                <a:lnTo>
                  <a:pt x="265" y="2"/>
                </a:lnTo>
                <a:lnTo>
                  <a:pt x="282" y="2"/>
                </a:lnTo>
                <a:lnTo>
                  <a:pt x="301" y="2"/>
                </a:lnTo>
                <a:lnTo>
                  <a:pt x="310" y="11"/>
                </a:lnTo>
                <a:lnTo>
                  <a:pt x="225" y="17"/>
                </a:lnTo>
                <a:lnTo>
                  <a:pt x="316" y="24"/>
                </a:lnTo>
                <a:lnTo>
                  <a:pt x="325" y="47"/>
                </a:lnTo>
                <a:lnTo>
                  <a:pt x="325" y="65"/>
                </a:lnTo>
                <a:lnTo>
                  <a:pt x="318" y="80"/>
                </a:lnTo>
                <a:lnTo>
                  <a:pt x="308" y="94"/>
                </a:lnTo>
                <a:lnTo>
                  <a:pt x="296" y="106"/>
                </a:lnTo>
                <a:lnTo>
                  <a:pt x="284" y="118"/>
                </a:lnTo>
                <a:lnTo>
                  <a:pt x="276" y="132"/>
                </a:lnTo>
                <a:lnTo>
                  <a:pt x="272" y="148"/>
                </a:lnTo>
                <a:lnTo>
                  <a:pt x="20" y="144"/>
                </a:lnTo>
                <a:lnTo>
                  <a:pt x="19" y="125"/>
                </a:lnTo>
                <a:lnTo>
                  <a:pt x="15" y="104"/>
                </a:lnTo>
                <a:lnTo>
                  <a:pt x="9" y="82"/>
                </a:lnTo>
                <a:lnTo>
                  <a:pt x="0" y="57"/>
                </a:lnTo>
                <a:lnTo>
                  <a:pt x="45" y="0"/>
                </a:lnTo>
                <a:lnTo>
                  <a:pt x="45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5479" name="Freeform 631"/>
          <p:cNvSpPr>
            <a:spLocks/>
          </p:cNvSpPr>
          <p:nvPr/>
        </p:nvSpPr>
        <p:spPr bwMode="auto">
          <a:xfrm flipH="1">
            <a:off x="5227638" y="2195513"/>
            <a:ext cx="517525" cy="133350"/>
          </a:xfrm>
          <a:custGeom>
            <a:avLst/>
            <a:gdLst/>
            <a:ahLst/>
            <a:cxnLst>
              <a:cxn ang="0">
                <a:pos x="791" y="200"/>
              </a:cxn>
              <a:cxn ang="0">
                <a:pos x="770" y="224"/>
              </a:cxn>
              <a:cxn ang="0">
                <a:pos x="760" y="253"/>
              </a:cxn>
              <a:cxn ang="0">
                <a:pos x="921" y="191"/>
              </a:cxn>
              <a:cxn ang="0">
                <a:pos x="972" y="132"/>
              </a:cxn>
              <a:cxn ang="0">
                <a:pos x="1045" y="112"/>
              </a:cxn>
              <a:cxn ang="0">
                <a:pos x="1116" y="130"/>
              </a:cxn>
              <a:cxn ang="0">
                <a:pos x="1167" y="183"/>
              </a:cxn>
              <a:cxn ang="0">
                <a:pos x="1291" y="224"/>
              </a:cxn>
              <a:cxn ang="0">
                <a:pos x="1298" y="202"/>
              </a:cxn>
              <a:cxn ang="0">
                <a:pos x="1282" y="166"/>
              </a:cxn>
              <a:cxn ang="0">
                <a:pos x="1290" y="139"/>
              </a:cxn>
              <a:cxn ang="0">
                <a:pos x="1303" y="108"/>
              </a:cxn>
              <a:cxn ang="0">
                <a:pos x="1242" y="107"/>
              </a:cxn>
              <a:cxn ang="0">
                <a:pos x="1184" y="101"/>
              </a:cxn>
              <a:cxn ang="0">
                <a:pos x="1128" y="92"/>
              </a:cxn>
              <a:cxn ang="0">
                <a:pos x="1074" y="78"/>
              </a:cxn>
              <a:cxn ang="0">
                <a:pos x="1018" y="58"/>
              </a:cxn>
              <a:cxn ang="0">
                <a:pos x="921" y="22"/>
              </a:cxn>
              <a:cxn ang="0">
                <a:pos x="798" y="3"/>
              </a:cxn>
              <a:cxn ang="0">
                <a:pos x="674" y="4"/>
              </a:cxn>
              <a:cxn ang="0">
                <a:pos x="548" y="25"/>
              </a:cxn>
              <a:cxn ang="0">
                <a:pos x="428" y="62"/>
              </a:cxn>
              <a:cxn ang="0">
                <a:pos x="382" y="97"/>
              </a:cxn>
              <a:cxn ang="0">
                <a:pos x="426" y="80"/>
              </a:cxn>
              <a:cxn ang="0">
                <a:pos x="499" y="53"/>
              </a:cxn>
              <a:cxn ang="0">
                <a:pos x="565" y="31"/>
              </a:cxn>
              <a:cxn ang="0">
                <a:pos x="354" y="93"/>
              </a:cxn>
              <a:cxn ang="0">
                <a:pos x="280" y="87"/>
              </a:cxn>
              <a:cxn ang="0">
                <a:pos x="212" y="90"/>
              </a:cxn>
              <a:cxn ang="0">
                <a:pos x="149" y="103"/>
              </a:cxn>
              <a:cxn ang="0">
                <a:pos x="88" y="129"/>
              </a:cxn>
              <a:cxn ang="0">
                <a:pos x="29" y="167"/>
              </a:cxn>
              <a:cxn ang="0">
                <a:pos x="108" y="204"/>
              </a:cxn>
              <a:cxn ang="0">
                <a:pos x="61" y="212"/>
              </a:cxn>
              <a:cxn ang="0">
                <a:pos x="14" y="202"/>
              </a:cxn>
              <a:cxn ang="0">
                <a:pos x="4" y="208"/>
              </a:cxn>
              <a:cxn ang="0">
                <a:pos x="149" y="229"/>
              </a:cxn>
              <a:cxn ang="0">
                <a:pos x="173" y="156"/>
              </a:cxn>
              <a:cxn ang="0">
                <a:pos x="228" y="119"/>
              </a:cxn>
              <a:cxn ang="0">
                <a:pos x="298" y="116"/>
              </a:cxn>
              <a:cxn ang="0">
                <a:pos x="362" y="148"/>
              </a:cxn>
              <a:cxn ang="0">
                <a:pos x="399" y="218"/>
              </a:cxn>
              <a:cxn ang="0">
                <a:pos x="465" y="228"/>
              </a:cxn>
              <a:cxn ang="0">
                <a:pos x="442" y="160"/>
              </a:cxn>
              <a:cxn ang="0">
                <a:pos x="811" y="21"/>
              </a:cxn>
              <a:cxn ang="0">
                <a:pos x="860" y="50"/>
              </a:cxn>
              <a:cxn ang="0">
                <a:pos x="905" y="50"/>
              </a:cxn>
              <a:cxn ang="0">
                <a:pos x="909" y="83"/>
              </a:cxn>
              <a:cxn ang="0">
                <a:pos x="892" y="50"/>
              </a:cxn>
              <a:cxn ang="0">
                <a:pos x="875" y="50"/>
              </a:cxn>
              <a:cxn ang="0">
                <a:pos x="830" y="83"/>
              </a:cxn>
              <a:cxn ang="0">
                <a:pos x="802" y="103"/>
              </a:cxn>
              <a:cxn ang="0">
                <a:pos x="799" y="112"/>
              </a:cxn>
              <a:cxn ang="0">
                <a:pos x="850" y="107"/>
              </a:cxn>
              <a:cxn ang="0">
                <a:pos x="892" y="114"/>
              </a:cxn>
              <a:cxn ang="0">
                <a:pos x="882" y="129"/>
              </a:cxn>
              <a:cxn ang="0">
                <a:pos x="831" y="130"/>
              </a:cxn>
              <a:cxn ang="0">
                <a:pos x="797" y="129"/>
              </a:cxn>
              <a:cxn ang="0">
                <a:pos x="809" y="172"/>
              </a:cxn>
              <a:cxn ang="0">
                <a:pos x="843" y="168"/>
              </a:cxn>
              <a:cxn ang="0">
                <a:pos x="860" y="168"/>
              </a:cxn>
              <a:cxn ang="0">
                <a:pos x="829" y="183"/>
              </a:cxn>
            </a:cxnLst>
            <a:rect l="0" t="0" r="r" b="b"/>
            <a:pathLst>
              <a:path w="1303" h="253">
                <a:moveTo>
                  <a:pt x="805" y="184"/>
                </a:moveTo>
                <a:lnTo>
                  <a:pt x="799" y="192"/>
                </a:lnTo>
                <a:lnTo>
                  <a:pt x="791" y="200"/>
                </a:lnTo>
                <a:lnTo>
                  <a:pt x="785" y="208"/>
                </a:lnTo>
                <a:lnTo>
                  <a:pt x="777" y="216"/>
                </a:lnTo>
                <a:lnTo>
                  <a:pt x="770" y="224"/>
                </a:lnTo>
                <a:lnTo>
                  <a:pt x="765" y="233"/>
                </a:lnTo>
                <a:lnTo>
                  <a:pt x="761" y="243"/>
                </a:lnTo>
                <a:lnTo>
                  <a:pt x="760" y="253"/>
                </a:lnTo>
                <a:lnTo>
                  <a:pt x="909" y="252"/>
                </a:lnTo>
                <a:lnTo>
                  <a:pt x="912" y="219"/>
                </a:lnTo>
                <a:lnTo>
                  <a:pt x="921" y="191"/>
                </a:lnTo>
                <a:lnTo>
                  <a:pt x="935" y="167"/>
                </a:lnTo>
                <a:lnTo>
                  <a:pt x="952" y="147"/>
                </a:lnTo>
                <a:lnTo>
                  <a:pt x="972" y="132"/>
                </a:lnTo>
                <a:lnTo>
                  <a:pt x="994" y="122"/>
                </a:lnTo>
                <a:lnTo>
                  <a:pt x="1019" y="115"/>
                </a:lnTo>
                <a:lnTo>
                  <a:pt x="1045" y="112"/>
                </a:lnTo>
                <a:lnTo>
                  <a:pt x="1068" y="115"/>
                </a:lnTo>
                <a:lnTo>
                  <a:pt x="1094" y="120"/>
                </a:lnTo>
                <a:lnTo>
                  <a:pt x="1116" y="130"/>
                </a:lnTo>
                <a:lnTo>
                  <a:pt x="1136" y="144"/>
                </a:lnTo>
                <a:lnTo>
                  <a:pt x="1153" y="162"/>
                </a:lnTo>
                <a:lnTo>
                  <a:pt x="1167" y="183"/>
                </a:lnTo>
                <a:lnTo>
                  <a:pt x="1176" y="208"/>
                </a:lnTo>
                <a:lnTo>
                  <a:pt x="1178" y="237"/>
                </a:lnTo>
                <a:lnTo>
                  <a:pt x="1291" y="224"/>
                </a:lnTo>
                <a:lnTo>
                  <a:pt x="1284" y="212"/>
                </a:lnTo>
                <a:lnTo>
                  <a:pt x="1290" y="206"/>
                </a:lnTo>
                <a:lnTo>
                  <a:pt x="1298" y="202"/>
                </a:lnTo>
                <a:lnTo>
                  <a:pt x="1302" y="196"/>
                </a:lnTo>
                <a:lnTo>
                  <a:pt x="1288" y="178"/>
                </a:lnTo>
                <a:lnTo>
                  <a:pt x="1282" y="166"/>
                </a:lnTo>
                <a:lnTo>
                  <a:pt x="1280" y="155"/>
                </a:lnTo>
                <a:lnTo>
                  <a:pt x="1284" y="147"/>
                </a:lnTo>
                <a:lnTo>
                  <a:pt x="1290" y="139"/>
                </a:lnTo>
                <a:lnTo>
                  <a:pt x="1296" y="131"/>
                </a:lnTo>
                <a:lnTo>
                  <a:pt x="1300" y="120"/>
                </a:lnTo>
                <a:lnTo>
                  <a:pt x="1303" y="108"/>
                </a:lnTo>
                <a:lnTo>
                  <a:pt x="1282" y="108"/>
                </a:lnTo>
                <a:lnTo>
                  <a:pt x="1262" y="107"/>
                </a:lnTo>
                <a:lnTo>
                  <a:pt x="1242" y="107"/>
                </a:lnTo>
                <a:lnTo>
                  <a:pt x="1222" y="105"/>
                </a:lnTo>
                <a:lnTo>
                  <a:pt x="1204" y="103"/>
                </a:lnTo>
                <a:lnTo>
                  <a:pt x="1184" y="101"/>
                </a:lnTo>
                <a:lnTo>
                  <a:pt x="1165" y="98"/>
                </a:lnTo>
                <a:lnTo>
                  <a:pt x="1147" y="95"/>
                </a:lnTo>
                <a:lnTo>
                  <a:pt x="1128" y="92"/>
                </a:lnTo>
                <a:lnTo>
                  <a:pt x="1110" y="88"/>
                </a:lnTo>
                <a:lnTo>
                  <a:pt x="1091" y="82"/>
                </a:lnTo>
                <a:lnTo>
                  <a:pt x="1074" y="78"/>
                </a:lnTo>
                <a:lnTo>
                  <a:pt x="1055" y="72"/>
                </a:lnTo>
                <a:lnTo>
                  <a:pt x="1037" y="65"/>
                </a:lnTo>
                <a:lnTo>
                  <a:pt x="1018" y="58"/>
                </a:lnTo>
                <a:lnTo>
                  <a:pt x="1000" y="50"/>
                </a:lnTo>
                <a:lnTo>
                  <a:pt x="961" y="35"/>
                </a:lnTo>
                <a:lnTo>
                  <a:pt x="921" y="22"/>
                </a:lnTo>
                <a:lnTo>
                  <a:pt x="882" y="13"/>
                </a:lnTo>
                <a:lnTo>
                  <a:pt x="841" y="6"/>
                </a:lnTo>
                <a:lnTo>
                  <a:pt x="798" y="3"/>
                </a:lnTo>
                <a:lnTo>
                  <a:pt x="757" y="0"/>
                </a:lnTo>
                <a:lnTo>
                  <a:pt x="715" y="1"/>
                </a:lnTo>
                <a:lnTo>
                  <a:pt x="674" y="4"/>
                </a:lnTo>
                <a:lnTo>
                  <a:pt x="631" y="10"/>
                </a:lnTo>
                <a:lnTo>
                  <a:pt x="589" y="16"/>
                </a:lnTo>
                <a:lnTo>
                  <a:pt x="548" y="25"/>
                </a:lnTo>
                <a:lnTo>
                  <a:pt x="508" y="35"/>
                </a:lnTo>
                <a:lnTo>
                  <a:pt x="468" y="48"/>
                </a:lnTo>
                <a:lnTo>
                  <a:pt x="428" y="62"/>
                </a:lnTo>
                <a:lnTo>
                  <a:pt x="391" y="77"/>
                </a:lnTo>
                <a:lnTo>
                  <a:pt x="354" y="93"/>
                </a:lnTo>
                <a:lnTo>
                  <a:pt x="382" y="97"/>
                </a:lnTo>
                <a:lnTo>
                  <a:pt x="393" y="93"/>
                </a:lnTo>
                <a:lnTo>
                  <a:pt x="407" y="87"/>
                </a:lnTo>
                <a:lnTo>
                  <a:pt x="426" y="80"/>
                </a:lnTo>
                <a:lnTo>
                  <a:pt x="447" y="72"/>
                </a:lnTo>
                <a:lnTo>
                  <a:pt x="471" y="64"/>
                </a:lnTo>
                <a:lnTo>
                  <a:pt x="499" y="53"/>
                </a:lnTo>
                <a:lnTo>
                  <a:pt x="530" y="43"/>
                </a:lnTo>
                <a:lnTo>
                  <a:pt x="565" y="31"/>
                </a:lnTo>
                <a:lnTo>
                  <a:pt x="565" y="31"/>
                </a:lnTo>
                <a:lnTo>
                  <a:pt x="459" y="97"/>
                </a:lnTo>
                <a:lnTo>
                  <a:pt x="382" y="97"/>
                </a:lnTo>
                <a:lnTo>
                  <a:pt x="354" y="93"/>
                </a:lnTo>
                <a:lnTo>
                  <a:pt x="329" y="90"/>
                </a:lnTo>
                <a:lnTo>
                  <a:pt x="304" y="88"/>
                </a:lnTo>
                <a:lnTo>
                  <a:pt x="280" y="87"/>
                </a:lnTo>
                <a:lnTo>
                  <a:pt x="257" y="87"/>
                </a:lnTo>
                <a:lnTo>
                  <a:pt x="235" y="88"/>
                </a:lnTo>
                <a:lnTo>
                  <a:pt x="212" y="90"/>
                </a:lnTo>
                <a:lnTo>
                  <a:pt x="191" y="94"/>
                </a:lnTo>
                <a:lnTo>
                  <a:pt x="170" y="97"/>
                </a:lnTo>
                <a:lnTo>
                  <a:pt x="149" y="103"/>
                </a:lnTo>
                <a:lnTo>
                  <a:pt x="129" y="110"/>
                </a:lnTo>
                <a:lnTo>
                  <a:pt x="108" y="119"/>
                </a:lnTo>
                <a:lnTo>
                  <a:pt x="88" y="129"/>
                </a:lnTo>
                <a:lnTo>
                  <a:pt x="68" y="140"/>
                </a:lnTo>
                <a:lnTo>
                  <a:pt x="49" y="153"/>
                </a:lnTo>
                <a:lnTo>
                  <a:pt x="29" y="167"/>
                </a:lnTo>
                <a:lnTo>
                  <a:pt x="10" y="183"/>
                </a:lnTo>
                <a:lnTo>
                  <a:pt x="122" y="197"/>
                </a:lnTo>
                <a:lnTo>
                  <a:pt x="108" y="204"/>
                </a:lnTo>
                <a:lnTo>
                  <a:pt x="93" y="208"/>
                </a:lnTo>
                <a:lnTo>
                  <a:pt x="77" y="212"/>
                </a:lnTo>
                <a:lnTo>
                  <a:pt x="61" y="212"/>
                </a:lnTo>
                <a:lnTo>
                  <a:pt x="44" y="211"/>
                </a:lnTo>
                <a:lnTo>
                  <a:pt x="29" y="207"/>
                </a:lnTo>
                <a:lnTo>
                  <a:pt x="14" y="202"/>
                </a:lnTo>
                <a:lnTo>
                  <a:pt x="0" y="196"/>
                </a:lnTo>
                <a:lnTo>
                  <a:pt x="0" y="201"/>
                </a:lnTo>
                <a:lnTo>
                  <a:pt x="4" y="208"/>
                </a:lnTo>
                <a:lnTo>
                  <a:pt x="10" y="218"/>
                </a:lnTo>
                <a:lnTo>
                  <a:pt x="19" y="229"/>
                </a:lnTo>
                <a:lnTo>
                  <a:pt x="149" y="229"/>
                </a:lnTo>
                <a:lnTo>
                  <a:pt x="151" y="201"/>
                </a:lnTo>
                <a:lnTo>
                  <a:pt x="159" y="177"/>
                </a:lnTo>
                <a:lnTo>
                  <a:pt x="173" y="156"/>
                </a:lnTo>
                <a:lnTo>
                  <a:pt x="189" y="140"/>
                </a:lnTo>
                <a:lnTo>
                  <a:pt x="207" y="127"/>
                </a:lnTo>
                <a:lnTo>
                  <a:pt x="228" y="119"/>
                </a:lnTo>
                <a:lnTo>
                  <a:pt x="252" y="114"/>
                </a:lnTo>
                <a:lnTo>
                  <a:pt x="276" y="112"/>
                </a:lnTo>
                <a:lnTo>
                  <a:pt x="298" y="116"/>
                </a:lnTo>
                <a:lnTo>
                  <a:pt x="322" y="123"/>
                </a:lnTo>
                <a:lnTo>
                  <a:pt x="344" y="133"/>
                </a:lnTo>
                <a:lnTo>
                  <a:pt x="362" y="148"/>
                </a:lnTo>
                <a:lnTo>
                  <a:pt x="378" y="168"/>
                </a:lnTo>
                <a:lnTo>
                  <a:pt x="391" y="190"/>
                </a:lnTo>
                <a:lnTo>
                  <a:pt x="399" y="218"/>
                </a:lnTo>
                <a:lnTo>
                  <a:pt x="402" y="249"/>
                </a:lnTo>
                <a:lnTo>
                  <a:pt x="467" y="249"/>
                </a:lnTo>
                <a:lnTo>
                  <a:pt x="465" y="228"/>
                </a:lnTo>
                <a:lnTo>
                  <a:pt x="460" y="206"/>
                </a:lnTo>
                <a:lnTo>
                  <a:pt x="452" y="184"/>
                </a:lnTo>
                <a:lnTo>
                  <a:pt x="442" y="160"/>
                </a:lnTo>
                <a:lnTo>
                  <a:pt x="442" y="160"/>
                </a:lnTo>
                <a:lnTo>
                  <a:pt x="598" y="30"/>
                </a:lnTo>
                <a:lnTo>
                  <a:pt x="811" y="21"/>
                </a:lnTo>
                <a:lnTo>
                  <a:pt x="809" y="47"/>
                </a:lnTo>
                <a:lnTo>
                  <a:pt x="843" y="50"/>
                </a:lnTo>
                <a:lnTo>
                  <a:pt x="860" y="50"/>
                </a:lnTo>
                <a:lnTo>
                  <a:pt x="875" y="50"/>
                </a:lnTo>
                <a:lnTo>
                  <a:pt x="892" y="50"/>
                </a:lnTo>
                <a:lnTo>
                  <a:pt x="905" y="50"/>
                </a:lnTo>
                <a:lnTo>
                  <a:pt x="924" y="50"/>
                </a:lnTo>
                <a:lnTo>
                  <a:pt x="924" y="50"/>
                </a:lnTo>
                <a:lnTo>
                  <a:pt x="909" y="83"/>
                </a:lnTo>
                <a:lnTo>
                  <a:pt x="892" y="83"/>
                </a:lnTo>
                <a:lnTo>
                  <a:pt x="905" y="50"/>
                </a:lnTo>
                <a:lnTo>
                  <a:pt x="892" y="50"/>
                </a:lnTo>
                <a:lnTo>
                  <a:pt x="878" y="83"/>
                </a:lnTo>
                <a:lnTo>
                  <a:pt x="860" y="83"/>
                </a:lnTo>
                <a:lnTo>
                  <a:pt x="875" y="50"/>
                </a:lnTo>
                <a:lnTo>
                  <a:pt x="860" y="50"/>
                </a:lnTo>
                <a:lnTo>
                  <a:pt x="848" y="83"/>
                </a:lnTo>
                <a:lnTo>
                  <a:pt x="830" y="83"/>
                </a:lnTo>
                <a:lnTo>
                  <a:pt x="843" y="50"/>
                </a:lnTo>
                <a:lnTo>
                  <a:pt x="809" y="47"/>
                </a:lnTo>
                <a:lnTo>
                  <a:pt x="802" y="103"/>
                </a:lnTo>
                <a:lnTo>
                  <a:pt x="785" y="105"/>
                </a:lnTo>
                <a:lnTo>
                  <a:pt x="790" y="116"/>
                </a:lnTo>
                <a:lnTo>
                  <a:pt x="799" y="112"/>
                </a:lnTo>
                <a:lnTo>
                  <a:pt x="814" y="109"/>
                </a:lnTo>
                <a:lnTo>
                  <a:pt x="831" y="108"/>
                </a:lnTo>
                <a:lnTo>
                  <a:pt x="850" y="107"/>
                </a:lnTo>
                <a:lnTo>
                  <a:pt x="867" y="107"/>
                </a:lnTo>
                <a:lnTo>
                  <a:pt x="882" y="109"/>
                </a:lnTo>
                <a:lnTo>
                  <a:pt x="892" y="114"/>
                </a:lnTo>
                <a:lnTo>
                  <a:pt x="896" y="122"/>
                </a:lnTo>
                <a:lnTo>
                  <a:pt x="892" y="126"/>
                </a:lnTo>
                <a:lnTo>
                  <a:pt x="882" y="129"/>
                </a:lnTo>
                <a:lnTo>
                  <a:pt x="867" y="130"/>
                </a:lnTo>
                <a:lnTo>
                  <a:pt x="848" y="130"/>
                </a:lnTo>
                <a:lnTo>
                  <a:pt x="831" y="130"/>
                </a:lnTo>
                <a:lnTo>
                  <a:pt x="815" y="130"/>
                </a:lnTo>
                <a:lnTo>
                  <a:pt x="803" y="129"/>
                </a:lnTo>
                <a:lnTo>
                  <a:pt x="797" y="129"/>
                </a:lnTo>
                <a:lnTo>
                  <a:pt x="806" y="146"/>
                </a:lnTo>
                <a:lnTo>
                  <a:pt x="810" y="160"/>
                </a:lnTo>
                <a:lnTo>
                  <a:pt x="809" y="172"/>
                </a:lnTo>
                <a:lnTo>
                  <a:pt x="805" y="184"/>
                </a:lnTo>
                <a:lnTo>
                  <a:pt x="829" y="183"/>
                </a:lnTo>
                <a:lnTo>
                  <a:pt x="843" y="168"/>
                </a:lnTo>
                <a:lnTo>
                  <a:pt x="831" y="154"/>
                </a:lnTo>
                <a:lnTo>
                  <a:pt x="846" y="154"/>
                </a:lnTo>
                <a:lnTo>
                  <a:pt x="860" y="168"/>
                </a:lnTo>
                <a:lnTo>
                  <a:pt x="860" y="168"/>
                </a:lnTo>
                <a:lnTo>
                  <a:pt x="848" y="183"/>
                </a:lnTo>
                <a:lnTo>
                  <a:pt x="829" y="183"/>
                </a:lnTo>
                <a:lnTo>
                  <a:pt x="805" y="184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82305DB1-6C8E-402D-96AB-5489FCCA9E99}" type="slidenum">
              <a:rPr lang="en-US"/>
              <a:pPr/>
              <a:t>27</a:t>
            </a:fld>
            <a:endParaRPr lang="en-US"/>
          </a:p>
        </p:txBody>
      </p:sp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Network Core: Circuit Switching</a:t>
            </a:r>
            <a:endParaRPr lang="en-US"/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7638" y="1468438"/>
            <a:ext cx="51466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End-to-end resources reserved for “call”</a:t>
            </a:r>
          </a:p>
          <a:p>
            <a:r>
              <a:rPr lang="en-US" sz="2400"/>
              <a:t>link bandwidth,  switch capacity</a:t>
            </a:r>
          </a:p>
          <a:p>
            <a:r>
              <a:rPr lang="en-US" sz="2400"/>
              <a:t>dedicated resources: no sharing</a:t>
            </a:r>
          </a:p>
          <a:p>
            <a:r>
              <a:rPr lang="en-US" sz="2400"/>
              <a:t>circuit-like (guaranteed) performance</a:t>
            </a:r>
          </a:p>
          <a:p>
            <a:r>
              <a:rPr lang="en-US" sz="2400"/>
              <a:t>call setup required</a:t>
            </a:r>
          </a:p>
          <a:p>
            <a:r>
              <a:rPr lang="en-US" sz="2400"/>
              <a:t>re-establish call upon failure</a:t>
            </a:r>
          </a:p>
          <a:p>
            <a:endParaRPr lang="en-US" sz="2400"/>
          </a:p>
        </p:txBody>
      </p:sp>
      <p:grpSp>
        <p:nvGrpSpPr>
          <p:cNvPr id="336900" name="Group 4"/>
          <p:cNvGrpSpPr>
            <a:grpSpLocks/>
          </p:cNvGrpSpPr>
          <p:nvPr/>
        </p:nvGrpSpPr>
        <p:grpSpPr bwMode="auto">
          <a:xfrm>
            <a:off x="4989513" y="1639888"/>
            <a:ext cx="3470275" cy="4168775"/>
            <a:chOff x="3143" y="1033"/>
            <a:chExt cx="2186" cy="2626"/>
          </a:xfrm>
        </p:grpSpPr>
        <p:sp>
          <p:nvSpPr>
            <p:cNvPr id="336901" name="Freeform 5"/>
            <p:cNvSpPr>
              <a:spLocks/>
            </p:cNvSpPr>
            <p:nvPr/>
          </p:nvSpPr>
          <p:spPr bwMode="auto">
            <a:xfrm>
              <a:off x="4227" y="2178"/>
              <a:ext cx="828" cy="425"/>
            </a:xfrm>
            <a:custGeom>
              <a:avLst/>
              <a:gdLst/>
              <a:ahLst/>
              <a:cxnLst>
                <a:cxn ang="0">
                  <a:pos x="382" y="30"/>
                </a:cxn>
                <a:cxn ang="0">
                  <a:pos x="370" y="30"/>
                </a:cxn>
                <a:cxn ang="0">
                  <a:pos x="126" y="32"/>
                </a:cxn>
                <a:cxn ang="0">
                  <a:pos x="6" y="126"/>
                </a:cxn>
                <a:cxn ang="0">
                  <a:pos x="92" y="274"/>
                </a:cxn>
                <a:cxn ang="0">
                  <a:pos x="292" y="384"/>
                </a:cxn>
                <a:cxn ang="0">
                  <a:pos x="540" y="416"/>
                </a:cxn>
                <a:cxn ang="0">
                  <a:pos x="698" y="330"/>
                </a:cxn>
                <a:cxn ang="0">
                  <a:pos x="776" y="170"/>
                </a:cxn>
                <a:cxn ang="0">
                  <a:pos x="792" y="22"/>
                </a:cxn>
                <a:cxn ang="0">
                  <a:pos x="560" y="38"/>
                </a:cxn>
                <a:cxn ang="0">
                  <a:pos x="382" y="30"/>
                </a:cxn>
              </a:cxnLst>
              <a:rect l="0" t="0" r="r" b="b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6902" name="Freeform 6"/>
            <p:cNvSpPr>
              <a:spLocks/>
            </p:cNvSpPr>
            <p:nvPr/>
          </p:nvSpPr>
          <p:spPr bwMode="auto">
            <a:xfrm>
              <a:off x="4239" y="1217"/>
              <a:ext cx="1090" cy="658"/>
            </a:xfrm>
            <a:custGeom>
              <a:avLst/>
              <a:gdLst/>
              <a:ahLst/>
              <a:cxnLst>
                <a:cxn ang="0">
                  <a:pos x="424" y="10"/>
                </a:cxn>
                <a:cxn ang="0">
                  <a:pos x="288" y="70"/>
                </a:cxn>
                <a:cxn ang="0">
                  <a:pos x="96" y="100"/>
                </a:cxn>
                <a:cxn ang="0">
                  <a:pos x="14" y="336"/>
                </a:cxn>
                <a:cxn ang="0">
                  <a:pos x="180" y="444"/>
                </a:cxn>
                <a:cxn ang="0">
                  <a:pos x="346" y="426"/>
                </a:cxn>
                <a:cxn ang="0">
                  <a:pos x="584" y="444"/>
                </a:cxn>
                <a:cxn ang="0">
                  <a:pos x="698" y="434"/>
                </a:cxn>
                <a:cxn ang="0">
                  <a:pos x="752" y="372"/>
                </a:cxn>
                <a:cxn ang="0">
                  <a:pos x="750" y="158"/>
                </a:cxn>
                <a:cxn ang="0">
                  <a:pos x="662" y="34"/>
                </a:cxn>
                <a:cxn ang="0">
                  <a:pos x="424" y="10"/>
                </a:cxn>
              </a:cxnLst>
              <a:rect l="0" t="0" r="r" b="b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6903" name="Freeform 7"/>
            <p:cNvSpPr>
              <a:spLocks/>
            </p:cNvSpPr>
            <p:nvPr/>
          </p:nvSpPr>
          <p:spPr bwMode="auto">
            <a:xfrm>
              <a:off x="3143" y="1033"/>
              <a:ext cx="1036" cy="675"/>
            </a:xfrm>
            <a:custGeom>
              <a:avLst/>
              <a:gdLst/>
              <a:ahLst/>
              <a:cxnLst>
                <a:cxn ang="0">
                  <a:pos x="648" y="11"/>
                </a:cxn>
                <a:cxn ang="0">
                  <a:pos x="390" y="53"/>
                </a:cxn>
                <a:cxn ang="0">
                  <a:pos x="206" y="129"/>
                </a:cxn>
                <a:cxn ang="0">
                  <a:pos x="152" y="229"/>
                </a:cxn>
                <a:cxn ang="0">
                  <a:pos x="22" y="297"/>
                </a:cxn>
                <a:cxn ang="0">
                  <a:pos x="18" y="459"/>
                </a:cxn>
                <a:cxn ang="0">
                  <a:pos x="132" y="489"/>
                </a:cxn>
                <a:cxn ang="0">
                  <a:pos x="458" y="489"/>
                </a:cxn>
                <a:cxn ang="0">
                  <a:pos x="598" y="555"/>
                </a:cxn>
                <a:cxn ang="0">
                  <a:pos x="752" y="657"/>
                </a:cxn>
                <a:cxn ang="0">
                  <a:pos x="870" y="661"/>
                </a:cxn>
                <a:cxn ang="0">
                  <a:pos x="952" y="603"/>
                </a:cxn>
                <a:cxn ang="0">
                  <a:pos x="992" y="445"/>
                </a:cxn>
                <a:cxn ang="0">
                  <a:pos x="1018" y="291"/>
                </a:cxn>
                <a:cxn ang="0">
                  <a:pos x="1022" y="107"/>
                </a:cxn>
                <a:cxn ang="0">
                  <a:pos x="934" y="17"/>
                </a:cxn>
                <a:cxn ang="0">
                  <a:pos x="776" y="3"/>
                </a:cxn>
                <a:cxn ang="0">
                  <a:pos x="648" y="11"/>
                </a:cxn>
              </a:cxnLst>
              <a:rect l="0" t="0" r="r" b="b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6904" name="Group 8"/>
            <p:cNvGrpSpPr>
              <a:grpSpLocks/>
            </p:cNvGrpSpPr>
            <p:nvPr/>
          </p:nvGrpSpPr>
          <p:grpSpPr bwMode="auto">
            <a:xfrm>
              <a:off x="3198" y="1874"/>
              <a:ext cx="919" cy="588"/>
              <a:chOff x="2889" y="1631"/>
              <a:chExt cx="980" cy="743"/>
            </a:xfrm>
          </p:grpSpPr>
          <p:sp>
            <p:nvSpPr>
              <p:cNvPr id="336905" name="Rectangle 9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06" name="AutoShape 10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00CCFF"/>
                  </a:solidFill>
                </a:endParaRPr>
              </a:p>
            </p:txBody>
          </p:sp>
        </p:grpSp>
        <p:grpSp>
          <p:nvGrpSpPr>
            <p:cNvPr id="336907" name="Group 11"/>
            <p:cNvGrpSpPr>
              <a:grpSpLocks/>
            </p:cNvGrpSpPr>
            <p:nvPr/>
          </p:nvGrpSpPr>
          <p:grpSpPr bwMode="auto">
            <a:xfrm>
              <a:off x="3640" y="1154"/>
              <a:ext cx="212" cy="335"/>
              <a:chOff x="3796" y="1043"/>
              <a:chExt cx="865" cy="1237"/>
            </a:xfrm>
          </p:grpSpPr>
          <p:sp>
            <p:nvSpPr>
              <p:cNvPr id="336908" name="Line 12"/>
              <p:cNvSpPr>
                <a:spLocks noChangeShapeType="1"/>
              </p:cNvSpPr>
              <p:nvPr/>
            </p:nvSpPr>
            <p:spPr bwMode="auto">
              <a:xfrm flipH="1">
                <a:off x="3992" y="1481"/>
                <a:ext cx="235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09" name="Line 13"/>
              <p:cNvSpPr>
                <a:spLocks noChangeShapeType="1"/>
              </p:cNvSpPr>
              <p:nvPr/>
            </p:nvSpPr>
            <p:spPr bwMode="auto">
              <a:xfrm>
                <a:off x="4227" y="1481"/>
                <a:ext cx="236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0" name="Line 14"/>
              <p:cNvSpPr>
                <a:spLocks noChangeShapeType="1"/>
              </p:cNvSpPr>
              <p:nvPr/>
            </p:nvSpPr>
            <p:spPr bwMode="auto">
              <a:xfrm>
                <a:off x="3992" y="2201"/>
                <a:ext cx="235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1" name="Line 15"/>
              <p:cNvSpPr>
                <a:spLocks noChangeShapeType="1"/>
              </p:cNvSpPr>
              <p:nvPr/>
            </p:nvSpPr>
            <p:spPr bwMode="auto">
              <a:xfrm flipH="1">
                <a:off x="4227" y="2201"/>
                <a:ext cx="236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2" name="Line 16"/>
              <p:cNvSpPr>
                <a:spLocks noChangeShapeType="1"/>
              </p:cNvSpPr>
              <p:nvPr/>
            </p:nvSpPr>
            <p:spPr bwMode="auto">
              <a:xfrm>
                <a:off x="4227" y="1497"/>
                <a:ext cx="0" cy="7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3" name="Line 17"/>
              <p:cNvSpPr>
                <a:spLocks noChangeShapeType="1"/>
              </p:cNvSpPr>
              <p:nvPr/>
            </p:nvSpPr>
            <p:spPr bwMode="auto">
              <a:xfrm flipV="1">
                <a:off x="3992" y="2127"/>
                <a:ext cx="235" cy="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4" name="Line 18"/>
              <p:cNvSpPr>
                <a:spLocks noChangeShapeType="1"/>
              </p:cNvSpPr>
              <p:nvPr/>
            </p:nvSpPr>
            <p:spPr bwMode="auto">
              <a:xfrm flipH="1" flipV="1">
                <a:off x="4227" y="2127"/>
                <a:ext cx="236" cy="7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5" name="Line 19"/>
              <p:cNvSpPr>
                <a:spLocks noChangeShapeType="1"/>
              </p:cNvSpPr>
              <p:nvPr/>
            </p:nvSpPr>
            <p:spPr bwMode="auto">
              <a:xfrm>
                <a:off x="4092" y="1890"/>
                <a:ext cx="135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6" name="Line 20"/>
              <p:cNvSpPr>
                <a:spLocks noChangeShapeType="1"/>
              </p:cNvSpPr>
              <p:nvPr/>
            </p:nvSpPr>
            <p:spPr bwMode="auto">
              <a:xfrm flipV="1">
                <a:off x="4227" y="1890"/>
                <a:ext cx="143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7" name="Line 21"/>
              <p:cNvSpPr>
                <a:spLocks noChangeShapeType="1"/>
              </p:cNvSpPr>
              <p:nvPr/>
            </p:nvSpPr>
            <p:spPr bwMode="auto">
              <a:xfrm>
                <a:off x="4047" y="1996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8" name="Line 22"/>
              <p:cNvSpPr>
                <a:spLocks noChangeShapeType="1"/>
              </p:cNvSpPr>
              <p:nvPr/>
            </p:nvSpPr>
            <p:spPr bwMode="auto">
              <a:xfrm flipV="1">
                <a:off x="4227" y="2012"/>
                <a:ext cx="176" cy="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19" name="Line 23"/>
              <p:cNvSpPr>
                <a:spLocks noChangeShapeType="1"/>
              </p:cNvSpPr>
              <p:nvPr/>
            </p:nvSpPr>
            <p:spPr bwMode="auto">
              <a:xfrm flipV="1">
                <a:off x="4227" y="1782"/>
                <a:ext cx="9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20" name="Line 24"/>
              <p:cNvSpPr>
                <a:spLocks noChangeShapeType="1"/>
              </p:cNvSpPr>
              <p:nvPr/>
            </p:nvSpPr>
            <p:spPr bwMode="auto">
              <a:xfrm flipV="1">
                <a:off x="4227" y="1632"/>
                <a:ext cx="57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21" name="Line 25"/>
              <p:cNvSpPr>
                <a:spLocks noChangeShapeType="1"/>
              </p:cNvSpPr>
              <p:nvPr/>
            </p:nvSpPr>
            <p:spPr bwMode="auto">
              <a:xfrm>
                <a:off x="4126" y="1772"/>
                <a:ext cx="109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22" name="Line 26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3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336923" name="Group 27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336924" name="Line 28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6925" name="Line 2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6926" name="Line 30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6927" name="Line 3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6928" name="Group 32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336929" name="Line 33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6930" name="Line 3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6931" name="Line 35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6932" name="Line 3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6933" name="Group 37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336934" name="Line 38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6935" name="Line 3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6936" name="Line 40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6937" name="Line 4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6938" name="Group 42"/>
            <p:cNvGrpSpPr>
              <a:grpSpLocks/>
            </p:cNvGrpSpPr>
            <p:nvPr/>
          </p:nvGrpSpPr>
          <p:grpSpPr bwMode="auto">
            <a:xfrm>
              <a:off x="3189" y="1364"/>
              <a:ext cx="436" cy="114"/>
              <a:chOff x="3072" y="739"/>
              <a:chExt cx="652" cy="146"/>
            </a:xfrm>
          </p:grpSpPr>
          <p:pic>
            <p:nvPicPr>
              <p:cNvPr id="336939" name="Picture 43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</p:spPr>
          </p:pic>
          <p:sp>
            <p:nvSpPr>
              <p:cNvPr id="336940" name="Line 44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6941" name="Line 45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336942" name="Picture 46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65" y="1183"/>
              <a:ext cx="232" cy="168"/>
            </a:xfrm>
            <a:prstGeom prst="rect">
              <a:avLst/>
            </a:prstGeom>
            <a:noFill/>
          </p:spPr>
        </p:pic>
        <p:grpSp>
          <p:nvGrpSpPr>
            <p:cNvPr id="336943" name="Group 47"/>
            <p:cNvGrpSpPr>
              <a:grpSpLocks/>
            </p:cNvGrpSpPr>
            <p:nvPr/>
          </p:nvGrpSpPr>
          <p:grpSpPr bwMode="auto">
            <a:xfrm>
              <a:off x="3846" y="1069"/>
              <a:ext cx="256" cy="269"/>
              <a:chOff x="2870" y="1518"/>
              <a:chExt cx="292" cy="320"/>
            </a:xfrm>
          </p:grpSpPr>
          <p:graphicFrame>
            <p:nvGraphicFramePr>
              <p:cNvPr id="336944" name="Object 48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36944" name="Clip" r:id="rId6" imgW="819000" imgH="847800" progId="">
                  <p:embed/>
                </p:oleObj>
              </a:graphicData>
            </a:graphic>
          </p:graphicFrame>
          <p:graphicFrame>
            <p:nvGraphicFramePr>
              <p:cNvPr id="336945" name="Object 49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36945" name="Clip" r:id="rId7" imgW="1266840" imgH="1200240" progId="">
                  <p:embed/>
                </p:oleObj>
              </a:graphicData>
            </a:graphic>
          </p:graphicFrame>
        </p:grpSp>
        <p:grpSp>
          <p:nvGrpSpPr>
            <p:cNvPr id="336946" name="Group 50"/>
            <p:cNvGrpSpPr>
              <a:grpSpLocks/>
            </p:cNvGrpSpPr>
            <p:nvPr/>
          </p:nvGrpSpPr>
          <p:grpSpPr bwMode="auto">
            <a:xfrm>
              <a:off x="4304" y="2253"/>
              <a:ext cx="228" cy="108"/>
              <a:chOff x="3600" y="219"/>
              <a:chExt cx="360" cy="175"/>
            </a:xfrm>
          </p:grpSpPr>
          <p:sp>
            <p:nvSpPr>
              <p:cNvPr id="336947" name="Oval 5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48" name="Line 5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49" name="Line 5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50" name="Rectangle 5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6951" name="Oval 5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6952" name="Group 5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6953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54" name="Line 5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55" name="Line 5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6956" name="Group 6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6957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58" name="Line 6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59" name="Line 6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6960" name="Group 64"/>
            <p:cNvGrpSpPr>
              <a:grpSpLocks/>
            </p:cNvGrpSpPr>
            <p:nvPr/>
          </p:nvGrpSpPr>
          <p:grpSpPr bwMode="auto">
            <a:xfrm>
              <a:off x="4528" y="2429"/>
              <a:ext cx="228" cy="108"/>
              <a:chOff x="3600" y="219"/>
              <a:chExt cx="360" cy="175"/>
            </a:xfrm>
          </p:grpSpPr>
          <p:sp>
            <p:nvSpPr>
              <p:cNvPr id="336961" name="Oval 6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62" name="Line 6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63" name="Line 6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64" name="Rectangle 6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6965" name="Oval 6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6966" name="Group 7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6967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68" name="Line 7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69" name="Line 7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6970" name="Group 7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6971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72" name="Line 7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73" name="Line 7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6974" name="Group 78"/>
            <p:cNvGrpSpPr>
              <a:grpSpLocks/>
            </p:cNvGrpSpPr>
            <p:nvPr/>
          </p:nvGrpSpPr>
          <p:grpSpPr bwMode="auto">
            <a:xfrm>
              <a:off x="4704" y="2261"/>
              <a:ext cx="228" cy="108"/>
              <a:chOff x="3600" y="219"/>
              <a:chExt cx="360" cy="175"/>
            </a:xfrm>
          </p:grpSpPr>
          <p:sp>
            <p:nvSpPr>
              <p:cNvPr id="336975" name="Oval 7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76" name="Line 8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77" name="Line 8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78" name="Rectangle 8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6979" name="Oval 8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6980" name="Group 8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6981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82" name="Line 8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83" name="Line 8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6984" name="Group 8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6985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86" name="Line 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87" name="Line 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6988" name="Group 92"/>
            <p:cNvGrpSpPr>
              <a:grpSpLocks/>
            </p:cNvGrpSpPr>
            <p:nvPr/>
          </p:nvGrpSpPr>
          <p:grpSpPr bwMode="auto">
            <a:xfrm>
              <a:off x="4367" y="1532"/>
              <a:ext cx="221" cy="101"/>
              <a:chOff x="3600" y="219"/>
              <a:chExt cx="360" cy="175"/>
            </a:xfrm>
          </p:grpSpPr>
          <p:sp>
            <p:nvSpPr>
              <p:cNvPr id="336989" name="Oval 9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90" name="Line 9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91" name="Line 9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92" name="Rectangle 9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6993" name="Oval 9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6994" name="Group 9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6995" name="Line 9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96" name="Line 10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97" name="Line 10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6998" name="Group 10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6999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00" name="Line 10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01" name="Line 10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7002" name="Group 106"/>
            <p:cNvGrpSpPr>
              <a:grpSpLocks/>
            </p:cNvGrpSpPr>
            <p:nvPr/>
          </p:nvGrpSpPr>
          <p:grpSpPr bwMode="auto">
            <a:xfrm>
              <a:off x="4366" y="1693"/>
              <a:ext cx="228" cy="108"/>
              <a:chOff x="3600" y="219"/>
              <a:chExt cx="360" cy="175"/>
            </a:xfrm>
          </p:grpSpPr>
          <p:sp>
            <p:nvSpPr>
              <p:cNvPr id="337003" name="Oval 10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04" name="Line 10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05" name="Line 10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06" name="Rectangle 11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7007" name="Oval 11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7008" name="Group 11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7009" name="Line 11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10" name="Line 11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11" name="Line 11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7012" name="Group 11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7013" name="Line 11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14" name="Line 11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15" name="Line 11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7016" name="Group 120"/>
            <p:cNvGrpSpPr>
              <a:grpSpLocks/>
            </p:cNvGrpSpPr>
            <p:nvPr/>
          </p:nvGrpSpPr>
          <p:grpSpPr bwMode="auto">
            <a:xfrm>
              <a:off x="4666" y="1472"/>
              <a:ext cx="210" cy="97"/>
              <a:chOff x="3600" y="219"/>
              <a:chExt cx="360" cy="175"/>
            </a:xfrm>
          </p:grpSpPr>
          <p:sp>
            <p:nvSpPr>
              <p:cNvPr id="337017" name="Oval 12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18" name="Line 12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19" name="Line 12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20" name="Rectangle 12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7021" name="Oval 12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7022" name="Group 12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7023" name="Line 12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24" name="Line 12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25" name="Line 12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7026" name="Group 13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7027" name="Line 13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28" name="Line 13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29" name="Line 13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7030" name="Group 134"/>
            <p:cNvGrpSpPr>
              <a:grpSpLocks/>
            </p:cNvGrpSpPr>
            <p:nvPr/>
          </p:nvGrpSpPr>
          <p:grpSpPr bwMode="auto">
            <a:xfrm>
              <a:off x="4720" y="1693"/>
              <a:ext cx="228" cy="108"/>
              <a:chOff x="3600" y="219"/>
              <a:chExt cx="360" cy="175"/>
            </a:xfrm>
          </p:grpSpPr>
          <p:sp>
            <p:nvSpPr>
              <p:cNvPr id="337031" name="Oval 13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32" name="Line 13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33" name="Line 13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34" name="Rectangle 13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7035" name="Oval 13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7036" name="Group 14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7037" name="Line 14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38" name="Line 14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39" name="Line 14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7040" name="Group 14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7041" name="Line 14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42" name="Line 14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43" name="Line 14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7044" name="Group 148"/>
            <p:cNvGrpSpPr>
              <a:grpSpLocks/>
            </p:cNvGrpSpPr>
            <p:nvPr/>
          </p:nvGrpSpPr>
          <p:grpSpPr bwMode="auto">
            <a:xfrm>
              <a:off x="3832" y="1529"/>
              <a:ext cx="220" cy="100"/>
              <a:chOff x="3600" y="219"/>
              <a:chExt cx="360" cy="175"/>
            </a:xfrm>
          </p:grpSpPr>
          <p:sp>
            <p:nvSpPr>
              <p:cNvPr id="337045" name="Oval 1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46" name="Line 1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47" name="Line 1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48" name="Rectangle 1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7049" name="Oval 1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7050" name="Group 1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7051" name="Line 1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52" name="Line 1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53" name="Line 1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7054" name="Group 1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7055" name="Line 1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56" name="Line 1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57" name="Line 16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7058" name="Group 162"/>
            <p:cNvGrpSpPr>
              <a:grpSpLocks/>
            </p:cNvGrpSpPr>
            <p:nvPr/>
          </p:nvGrpSpPr>
          <p:grpSpPr bwMode="auto">
            <a:xfrm>
              <a:off x="3639" y="2253"/>
              <a:ext cx="220" cy="100"/>
              <a:chOff x="3600" y="219"/>
              <a:chExt cx="360" cy="175"/>
            </a:xfrm>
          </p:grpSpPr>
          <p:sp>
            <p:nvSpPr>
              <p:cNvPr id="337059" name="Oval 16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60" name="Line 16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61" name="Line 16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62" name="Rectangle 16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7063" name="Oval 16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7064" name="Group 16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7065" name="Line 16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66" name="Line 17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67" name="Line 17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7068" name="Group 17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7069" name="Line 17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70" name="Line 17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71" name="Line 17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37072" name="Line 176"/>
            <p:cNvSpPr>
              <a:spLocks noChangeShapeType="1"/>
            </p:cNvSpPr>
            <p:nvPr/>
          </p:nvSpPr>
          <p:spPr bwMode="auto">
            <a:xfrm flipV="1">
              <a:off x="4396" y="2523"/>
              <a:ext cx="143" cy="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073" name="Line 177"/>
            <p:cNvSpPr>
              <a:spLocks noChangeShapeType="1"/>
            </p:cNvSpPr>
            <p:nvPr/>
          </p:nvSpPr>
          <p:spPr bwMode="auto">
            <a:xfrm>
              <a:off x="4474" y="2358"/>
              <a:ext cx="103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074" name="Line 178"/>
            <p:cNvSpPr>
              <a:spLocks noChangeShapeType="1"/>
            </p:cNvSpPr>
            <p:nvPr/>
          </p:nvSpPr>
          <p:spPr bwMode="auto">
            <a:xfrm>
              <a:off x="4535" y="2308"/>
              <a:ext cx="1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075" name="Line 179"/>
            <p:cNvSpPr>
              <a:spLocks noChangeShapeType="1"/>
            </p:cNvSpPr>
            <p:nvPr/>
          </p:nvSpPr>
          <p:spPr bwMode="auto">
            <a:xfrm flipV="1">
              <a:off x="4684" y="2362"/>
              <a:ext cx="85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076" name="Line 180"/>
            <p:cNvSpPr>
              <a:spLocks noChangeShapeType="1"/>
            </p:cNvSpPr>
            <p:nvPr/>
          </p:nvSpPr>
          <p:spPr bwMode="auto">
            <a:xfrm>
              <a:off x="3864" y="2312"/>
              <a:ext cx="4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7077" name="Group 181"/>
            <p:cNvGrpSpPr>
              <a:grpSpLocks/>
            </p:cNvGrpSpPr>
            <p:nvPr/>
          </p:nvGrpSpPr>
          <p:grpSpPr bwMode="auto">
            <a:xfrm>
              <a:off x="3390" y="1979"/>
              <a:ext cx="209" cy="224"/>
              <a:chOff x="2870" y="1518"/>
              <a:chExt cx="292" cy="320"/>
            </a:xfrm>
          </p:grpSpPr>
          <p:graphicFrame>
            <p:nvGraphicFramePr>
              <p:cNvPr id="337078" name="Object 182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37078" name="Clip" r:id="rId8" imgW="819000" imgH="847800" progId="">
                  <p:embed/>
                </p:oleObj>
              </a:graphicData>
            </a:graphic>
          </p:graphicFrame>
          <p:graphicFrame>
            <p:nvGraphicFramePr>
              <p:cNvPr id="337079" name="Object 183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37079" name="Clip" r:id="rId9" imgW="1266840" imgH="1200240" progId="">
                  <p:embed/>
                </p:oleObj>
              </a:graphicData>
            </a:graphic>
          </p:graphicFrame>
        </p:grpSp>
        <p:grpSp>
          <p:nvGrpSpPr>
            <p:cNvPr id="337080" name="Group 184"/>
            <p:cNvGrpSpPr>
              <a:grpSpLocks/>
            </p:cNvGrpSpPr>
            <p:nvPr/>
          </p:nvGrpSpPr>
          <p:grpSpPr bwMode="auto">
            <a:xfrm>
              <a:off x="3418" y="2211"/>
              <a:ext cx="139" cy="194"/>
              <a:chOff x="2556" y="2689"/>
              <a:chExt cx="183" cy="255"/>
            </a:xfrm>
          </p:grpSpPr>
          <p:pic>
            <p:nvPicPr>
              <p:cNvPr id="337081" name="Picture 185" descr="31u_bnrz[1]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</p:spPr>
          </p:pic>
          <p:sp>
            <p:nvSpPr>
              <p:cNvPr id="337082" name="Freeform 186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/>
                <a:ahLst/>
                <a:cxnLst>
                  <a:cxn ang="0">
                    <a:pos x="70" y="29"/>
                  </a:cxn>
                  <a:cxn ang="0">
                    <a:pos x="55" y="39"/>
                  </a:cxn>
                  <a:cxn ang="0">
                    <a:pos x="42" y="50"/>
                  </a:cxn>
                  <a:cxn ang="0">
                    <a:pos x="30" y="63"/>
                  </a:cxn>
                  <a:cxn ang="0">
                    <a:pos x="20" y="77"/>
                  </a:cxn>
                  <a:cxn ang="0">
                    <a:pos x="12" y="91"/>
                  </a:cxn>
                  <a:cxn ang="0">
                    <a:pos x="6" y="108"/>
                  </a:cxn>
                  <a:cxn ang="0">
                    <a:pos x="2" y="125"/>
                  </a:cxn>
                  <a:cxn ang="0">
                    <a:pos x="0" y="142"/>
                  </a:cxn>
                  <a:cxn ang="0">
                    <a:pos x="2" y="166"/>
                  </a:cxn>
                  <a:cxn ang="0">
                    <a:pos x="12" y="186"/>
                  </a:cxn>
                  <a:cxn ang="0">
                    <a:pos x="26" y="203"/>
                  </a:cxn>
                  <a:cxn ang="0">
                    <a:pos x="45" y="216"/>
                  </a:cxn>
                  <a:cxn ang="0">
                    <a:pos x="66" y="226"/>
                  </a:cxn>
                  <a:cxn ang="0">
                    <a:pos x="88" y="230"/>
                  </a:cxn>
                  <a:cxn ang="0">
                    <a:pos x="111" y="232"/>
                  </a:cxn>
                  <a:cxn ang="0">
                    <a:pos x="134" y="228"/>
                  </a:cxn>
                  <a:cxn ang="0">
                    <a:pos x="138" y="228"/>
                  </a:cxn>
                  <a:cxn ang="0">
                    <a:pos x="143" y="226"/>
                  </a:cxn>
                  <a:cxn ang="0">
                    <a:pos x="147" y="222"/>
                  </a:cxn>
                  <a:cxn ang="0">
                    <a:pos x="148" y="218"/>
                  </a:cxn>
                  <a:cxn ang="0">
                    <a:pos x="145" y="212"/>
                  </a:cxn>
                  <a:cxn ang="0">
                    <a:pos x="141" y="207"/>
                  </a:cxn>
                  <a:cxn ang="0">
                    <a:pos x="135" y="203"/>
                  </a:cxn>
                  <a:cxn ang="0">
                    <a:pos x="129" y="201"/>
                  </a:cxn>
                  <a:cxn ang="0">
                    <a:pos x="117" y="197"/>
                  </a:cxn>
                  <a:cxn ang="0">
                    <a:pos x="105" y="195"/>
                  </a:cxn>
                  <a:cxn ang="0">
                    <a:pos x="94" y="193"/>
                  </a:cxn>
                  <a:cxn ang="0">
                    <a:pos x="83" y="190"/>
                  </a:cxn>
                  <a:cxn ang="0">
                    <a:pos x="73" y="187"/>
                  </a:cxn>
                  <a:cxn ang="0">
                    <a:pos x="62" y="182"/>
                  </a:cxn>
                  <a:cxn ang="0">
                    <a:pos x="53" y="176"/>
                  </a:cxn>
                  <a:cxn ang="0">
                    <a:pos x="43" y="167"/>
                  </a:cxn>
                  <a:cxn ang="0">
                    <a:pos x="40" y="128"/>
                  </a:cxn>
                  <a:cxn ang="0">
                    <a:pos x="49" y="96"/>
                  </a:cxn>
                  <a:cxn ang="0">
                    <a:pos x="68" y="71"/>
                  </a:cxn>
                  <a:cxn ang="0">
                    <a:pos x="94" y="50"/>
                  </a:cxn>
                  <a:cxn ang="0">
                    <a:pos x="122" y="34"/>
                  </a:cxn>
                  <a:cxn ang="0">
                    <a:pos x="151" y="21"/>
                  </a:cxn>
                  <a:cxn ang="0">
                    <a:pos x="178" y="12"/>
                  </a:cxn>
                  <a:cxn ang="0">
                    <a:pos x="199" y="4"/>
                  </a:cxn>
                  <a:cxn ang="0">
                    <a:pos x="186" y="1"/>
                  </a:cxn>
                  <a:cxn ang="0">
                    <a:pos x="172" y="0"/>
                  </a:cxn>
                  <a:cxn ang="0">
                    <a:pos x="156" y="2"/>
                  </a:cxn>
                  <a:cxn ang="0">
                    <a:pos x="138" y="4"/>
                  </a:cxn>
                  <a:cxn ang="0">
                    <a:pos x="121" y="10"/>
                  </a:cxn>
                  <a:cxn ang="0">
                    <a:pos x="103" y="16"/>
                  </a:cxn>
                  <a:cxn ang="0">
                    <a:pos x="86" y="23"/>
                  </a:cxn>
                  <a:cxn ang="0">
                    <a:pos x="70" y="29"/>
                  </a:cxn>
                </a:cxnLst>
                <a:rect l="0" t="0" r="r" b="b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83" name="Freeform 187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/>
                <a:ahLst/>
                <a:cxnLst>
                  <a:cxn ang="0">
                    <a:pos x="108" y="59"/>
                  </a:cxn>
                  <a:cxn ang="0">
                    <a:pos x="113" y="77"/>
                  </a:cxn>
                  <a:cxn ang="0">
                    <a:pos x="111" y="94"/>
                  </a:cxn>
                  <a:cxn ang="0">
                    <a:pos x="103" y="108"/>
                  </a:cxn>
                  <a:cxn ang="0">
                    <a:pos x="91" y="121"/>
                  </a:cxn>
                  <a:cxn ang="0">
                    <a:pos x="77" y="132"/>
                  </a:cxn>
                  <a:cxn ang="0">
                    <a:pos x="61" y="144"/>
                  </a:cxn>
                  <a:cxn ang="0">
                    <a:pos x="45" y="154"/>
                  </a:cxn>
                  <a:cxn ang="0">
                    <a:pos x="30" y="164"/>
                  </a:cxn>
                  <a:cxn ang="0">
                    <a:pos x="28" y="168"/>
                  </a:cxn>
                  <a:cxn ang="0">
                    <a:pos x="27" y="170"/>
                  </a:cxn>
                  <a:cxn ang="0">
                    <a:pos x="27" y="174"/>
                  </a:cxn>
                  <a:cxn ang="0">
                    <a:pos x="28" y="177"/>
                  </a:cxn>
                  <a:cxn ang="0">
                    <a:pos x="32" y="179"/>
                  </a:cxn>
                  <a:cxn ang="0">
                    <a:pos x="35" y="180"/>
                  </a:cxn>
                  <a:cxn ang="0">
                    <a:pos x="37" y="180"/>
                  </a:cxn>
                  <a:cxn ang="0">
                    <a:pos x="41" y="179"/>
                  </a:cxn>
                  <a:cxn ang="0">
                    <a:pos x="60" y="169"/>
                  </a:cxn>
                  <a:cxn ang="0">
                    <a:pos x="77" y="158"/>
                  </a:cxn>
                  <a:cxn ang="0">
                    <a:pos x="94" y="145"/>
                  </a:cxn>
                  <a:cxn ang="0">
                    <a:pos x="109" y="130"/>
                  </a:cxn>
                  <a:cxn ang="0">
                    <a:pos x="120" y="114"/>
                  </a:cxn>
                  <a:cxn ang="0">
                    <a:pos x="127" y="95"/>
                  </a:cxn>
                  <a:cxn ang="0">
                    <a:pos x="128" y="76"/>
                  </a:cxn>
                  <a:cxn ang="0">
                    <a:pos x="123" y="55"/>
                  </a:cxn>
                  <a:cxn ang="0">
                    <a:pos x="113" y="39"/>
                  </a:cxn>
                  <a:cxn ang="0">
                    <a:pos x="97" y="25"/>
                  </a:cxn>
                  <a:cxn ang="0">
                    <a:pos x="79" y="15"/>
                  </a:cxn>
                  <a:cxn ang="0">
                    <a:pos x="57" y="7"/>
                  </a:cxn>
                  <a:cxn ang="0">
                    <a:pos x="36" y="2"/>
                  </a:cxn>
                  <a:cxn ang="0">
                    <a:pos x="19" y="0"/>
                  </a:cxn>
                  <a:cxn ang="0">
                    <a:pos x="6" y="0"/>
                  </a:cxn>
                  <a:cxn ang="0">
                    <a:pos x="0" y="4"/>
                  </a:cxn>
                  <a:cxn ang="0">
                    <a:pos x="14" y="9"/>
                  </a:cxn>
                  <a:cxn ang="0">
                    <a:pos x="29" y="14"/>
                  </a:cxn>
                  <a:cxn ang="0">
                    <a:pos x="46" y="19"/>
                  </a:cxn>
                  <a:cxn ang="0">
                    <a:pos x="61" y="23"/>
                  </a:cxn>
                  <a:cxn ang="0">
                    <a:pos x="76" y="29"/>
                  </a:cxn>
                  <a:cxn ang="0">
                    <a:pos x="89" y="37"/>
                  </a:cxn>
                  <a:cxn ang="0">
                    <a:pos x="100" y="46"/>
                  </a:cxn>
                  <a:cxn ang="0">
                    <a:pos x="108" y="59"/>
                  </a:cxn>
                </a:cxnLst>
                <a:rect l="0" t="0" r="r" b="b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84" name="Freeform 188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/>
                <a:ahLst/>
                <a:cxnLst>
                  <a:cxn ang="0">
                    <a:pos x="100" y="70"/>
                  </a:cxn>
                  <a:cxn ang="0">
                    <a:pos x="53" y="115"/>
                  </a:cxn>
                  <a:cxn ang="0">
                    <a:pos x="17" y="166"/>
                  </a:cxn>
                  <a:cxn ang="0">
                    <a:pos x="0" y="226"/>
                  </a:cxn>
                  <a:cxn ang="0">
                    <a:pos x="3" y="266"/>
                  </a:cxn>
                  <a:cxn ang="0">
                    <a:pos x="9" y="282"/>
                  </a:cxn>
                  <a:cxn ang="0">
                    <a:pos x="19" y="297"/>
                  </a:cxn>
                  <a:cxn ang="0">
                    <a:pos x="32" y="310"/>
                  </a:cxn>
                  <a:cxn ang="0">
                    <a:pos x="56" y="324"/>
                  </a:cxn>
                  <a:cxn ang="0">
                    <a:pos x="86" y="338"/>
                  </a:cxn>
                  <a:cxn ang="0">
                    <a:pos x="119" y="350"/>
                  </a:cxn>
                  <a:cxn ang="0">
                    <a:pos x="152" y="359"/>
                  </a:cxn>
                  <a:cxn ang="0">
                    <a:pos x="186" y="366"/>
                  </a:cxn>
                  <a:cxn ang="0">
                    <a:pos x="220" y="371"/>
                  </a:cxn>
                  <a:cxn ang="0">
                    <a:pos x="254" y="374"/>
                  </a:cxn>
                  <a:cxn ang="0">
                    <a:pos x="289" y="376"/>
                  </a:cxn>
                  <a:cxn ang="0">
                    <a:pos x="311" y="378"/>
                  </a:cxn>
                  <a:cxn ang="0">
                    <a:pos x="320" y="371"/>
                  </a:cxn>
                  <a:cxn ang="0">
                    <a:pos x="322" y="360"/>
                  </a:cxn>
                  <a:cxn ang="0">
                    <a:pos x="315" y="352"/>
                  </a:cxn>
                  <a:cxn ang="0">
                    <a:pos x="294" y="347"/>
                  </a:cxn>
                  <a:cxn ang="0">
                    <a:pos x="263" y="341"/>
                  </a:cxn>
                  <a:cxn ang="0">
                    <a:pos x="232" y="336"/>
                  </a:cxn>
                  <a:cxn ang="0">
                    <a:pos x="200" y="332"/>
                  </a:cxn>
                  <a:cxn ang="0">
                    <a:pos x="170" y="326"/>
                  </a:cxn>
                  <a:cxn ang="0">
                    <a:pos x="139" y="318"/>
                  </a:cxn>
                  <a:cxn ang="0">
                    <a:pos x="110" y="309"/>
                  </a:cxn>
                  <a:cxn ang="0">
                    <a:pos x="80" y="297"/>
                  </a:cxn>
                  <a:cxn ang="0">
                    <a:pos x="55" y="281"/>
                  </a:cxn>
                  <a:cxn ang="0">
                    <a:pos x="38" y="259"/>
                  </a:cxn>
                  <a:cxn ang="0">
                    <a:pos x="34" y="232"/>
                  </a:cxn>
                  <a:cxn ang="0">
                    <a:pos x="38" y="200"/>
                  </a:cxn>
                  <a:cxn ang="0">
                    <a:pos x="51" y="170"/>
                  </a:cxn>
                  <a:cxn ang="0">
                    <a:pos x="71" y="137"/>
                  </a:cxn>
                  <a:cxn ang="0">
                    <a:pos x="94" y="110"/>
                  </a:cxn>
                  <a:cxn ang="0">
                    <a:pos x="123" y="82"/>
                  </a:cxn>
                  <a:cxn ang="0">
                    <a:pos x="153" y="57"/>
                  </a:cxn>
                  <a:cxn ang="0">
                    <a:pos x="195" y="38"/>
                  </a:cxn>
                  <a:cxn ang="0">
                    <a:pos x="238" y="20"/>
                  </a:cxn>
                  <a:cxn ang="0">
                    <a:pos x="264" y="7"/>
                  </a:cxn>
                  <a:cxn ang="0">
                    <a:pos x="256" y="0"/>
                  </a:cxn>
                  <a:cxn ang="0">
                    <a:pos x="221" y="4"/>
                  </a:cxn>
                  <a:cxn ang="0">
                    <a:pos x="180" y="18"/>
                  </a:cxn>
                  <a:cxn ang="0">
                    <a:pos x="141" y="38"/>
                  </a:cxn>
                </a:cxnLst>
                <a:rect l="0" t="0" r="r" b="b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85" name="Freeform 189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/>
                <a:ahLst/>
                <a:cxnLst>
                  <a:cxn ang="0">
                    <a:pos x="235" y="77"/>
                  </a:cxn>
                  <a:cxn ang="0">
                    <a:pos x="248" y="91"/>
                  </a:cxn>
                  <a:cxn ang="0">
                    <a:pos x="256" y="107"/>
                  </a:cxn>
                  <a:cxn ang="0">
                    <a:pos x="259" y="124"/>
                  </a:cxn>
                  <a:cxn ang="0">
                    <a:pos x="259" y="142"/>
                  </a:cxn>
                  <a:cxn ang="0">
                    <a:pos x="257" y="157"/>
                  </a:cxn>
                  <a:cxn ang="0">
                    <a:pos x="252" y="170"/>
                  </a:cxn>
                  <a:cxn ang="0">
                    <a:pos x="244" y="183"/>
                  </a:cxn>
                  <a:cxn ang="0">
                    <a:pos x="236" y="193"/>
                  </a:cxn>
                  <a:cxn ang="0">
                    <a:pos x="225" y="204"/>
                  </a:cxn>
                  <a:cxn ang="0">
                    <a:pos x="215" y="214"/>
                  </a:cxn>
                  <a:cxn ang="0">
                    <a:pos x="204" y="224"/>
                  </a:cxn>
                  <a:cxn ang="0">
                    <a:pos x="194" y="234"/>
                  </a:cxn>
                  <a:cxn ang="0">
                    <a:pos x="191" y="238"/>
                  </a:cxn>
                  <a:cxn ang="0">
                    <a:pos x="191" y="241"/>
                  </a:cxn>
                  <a:cxn ang="0">
                    <a:pos x="191" y="245"/>
                  </a:cxn>
                  <a:cxn ang="0">
                    <a:pos x="194" y="248"/>
                  </a:cxn>
                  <a:cxn ang="0">
                    <a:pos x="197" y="250"/>
                  </a:cxn>
                  <a:cxn ang="0">
                    <a:pos x="202" y="252"/>
                  </a:cxn>
                  <a:cxn ang="0">
                    <a:pos x="205" y="250"/>
                  </a:cxn>
                  <a:cxn ang="0">
                    <a:pos x="209" y="248"/>
                  </a:cxn>
                  <a:cxn ang="0">
                    <a:pos x="232" y="233"/>
                  </a:cxn>
                  <a:cxn ang="0">
                    <a:pos x="252" y="214"/>
                  </a:cxn>
                  <a:cxn ang="0">
                    <a:pos x="268" y="192"/>
                  </a:cxn>
                  <a:cxn ang="0">
                    <a:pos x="278" y="167"/>
                  </a:cxn>
                  <a:cxn ang="0">
                    <a:pos x="283" y="141"/>
                  </a:cxn>
                  <a:cxn ang="0">
                    <a:pos x="280" y="115"/>
                  </a:cxn>
                  <a:cxn ang="0">
                    <a:pos x="271" y="91"/>
                  </a:cxn>
                  <a:cxn ang="0">
                    <a:pos x="252" y="69"/>
                  </a:cxn>
                  <a:cxn ang="0">
                    <a:pos x="238" y="57"/>
                  </a:cxn>
                  <a:cxn ang="0">
                    <a:pos x="222" y="48"/>
                  </a:cxn>
                  <a:cxn ang="0">
                    <a:pos x="204" y="39"/>
                  </a:cxn>
                  <a:cxn ang="0">
                    <a:pos x="184" y="31"/>
                  </a:cxn>
                  <a:cxn ang="0">
                    <a:pos x="164" y="23"/>
                  </a:cxn>
                  <a:cxn ang="0">
                    <a:pos x="144" y="17"/>
                  </a:cxn>
                  <a:cxn ang="0">
                    <a:pos x="123" y="13"/>
                  </a:cxn>
                  <a:cxn ang="0">
                    <a:pos x="103" y="8"/>
                  </a:cxn>
                  <a:cxn ang="0">
                    <a:pos x="83" y="5"/>
                  </a:cxn>
                  <a:cxn ang="0">
                    <a:pos x="66" y="2"/>
                  </a:cxn>
                  <a:cxn ang="0">
                    <a:pos x="48" y="0"/>
                  </a:cxn>
                  <a:cxn ang="0">
                    <a:pos x="34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0" y="5"/>
                  </a:cxn>
                  <a:cxn ang="0">
                    <a:pos x="12" y="7"/>
                  </a:cxn>
                  <a:cxn ang="0">
                    <a:pos x="24" y="8"/>
                  </a:cxn>
                  <a:cxn ang="0">
                    <a:pos x="38" y="10"/>
                  </a:cxn>
                  <a:cxn ang="0">
                    <a:pos x="52" y="13"/>
                  </a:cxn>
                  <a:cxn ang="0">
                    <a:pos x="66" y="16"/>
                  </a:cxn>
                  <a:cxn ang="0">
                    <a:pos x="82" y="18"/>
                  </a:cxn>
                  <a:cxn ang="0">
                    <a:pos x="98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4"/>
                  </a:cxn>
                  <a:cxn ang="0">
                    <a:pos x="162" y="39"/>
                  </a:cxn>
                  <a:cxn ang="0">
                    <a:pos x="177" y="45"/>
                  </a:cxn>
                  <a:cxn ang="0">
                    <a:pos x="193" y="52"/>
                  </a:cxn>
                  <a:cxn ang="0">
                    <a:pos x="208" y="60"/>
                  </a:cxn>
                  <a:cxn ang="0">
                    <a:pos x="222" y="68"/>
                  </a:cxn>
                  <a:cxn ang="0">
                    <a:pos x="235" y="77"/>
                  </a:cxn>
                </a:cxnLst>
                <a:rect l="0" t="0" r="r" b="b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86" name="Freeform 190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/>
                <a:ahLst/>
                <a:cxnLst>
                  <a:cxn ang="0">
                    <a:pos x="0" y="130"/>
                  </a:cxn>
                  <a:cxn ang="0">
                    <a:pos x="0" y="149"/>
                  </a:cxn>
                  <a:cxn ang="0">
                    <a:pos x="4" y="168"/>
                  </a:cxn>
                  <a:cxn ang="0">
                    <a:pos x="12" y="185"/>
                  </a:cxn>
                  <a:cxn ang="0">
                    <a:pos x="24" y="200"/>
                  </a:cxn>
                  <a:cxn ang="0">
                    <a:pos x="38" y="213"/>
                  </a:cxn>
                  <a:cxn ang="0">
                    <a:pos x="55" y="224"/>
                  </a:cxn>
                  <a:cxn ang="0">
                    <a:pos x="73" y="232"/>
                  </a:cxn>
                  <a:cxn ang="0">
                    <a:pos x="92" y="237"/>
                  </a:cxn>
                  <a:cxn ang="0">
                    <a:pos x="98" y="238"/>
                  </a:cxn>
                  <a:cxn ang="0">
                    <a:pos x="104" y="235"/>
                  </a:cxn>
                  <a:cxn ang="0">
                    <a:pos x="109" y="232"/>
                  </a:cxn>
                  <a:cxn ang="0">
                    <a:pos x="111" y="227"/>
                  </a:cxn>
                  <a:cxn ang="0">
                    <a:pos x="111" y="222"/>
                  </a:cxn>
                  <a:cxn ang="0">
                    <a:pos x="110" y="216"/>
                  </a:cxn>
                  <a:cxn ang="0">
                    <a:pos x="106" y="211"/>
                  </a:cxn>
                  <a:cxn ang="0">
                    <a:pos x="100" y="209"/>
                  </a:cxn>
                  <a:cxn ang="0">
                    <a:pos x="82" y="202"/>
                  </a:cxn>
                  <a:cxn ang="0">
                    <a:pos x="64" y="193"/>
                  </a:cxn>
                  <a:cxn ang="0">
                    <a:pos x="50" y="180"/>
                  </a:cxn>
                  <a:cxn ang="0">
                    <a:pos x="39" y="167"/>
                  </a:cxn>
                  <a:cxn ang="0">
                    <a:pos x="32" y="149"/>
                  </a:cxn>
                  <a:cxn ang="0">
                    <a:pos x="29" y="131"/>
                  </a:cxn>
                  <a:cxn ang="0">
                    <a:pos x="29" y="111"/>
                  </a:cxn>
                  <a:cxn ang="0">
                    <a:pos x="35" y="91"/>
                  </a:cxn>
                  <a:cxn ang="0">
                    <a:pos x="42" y="76"/>
                  </a:cxn>
                  <a:cxn ang="0">
                    <a:pos x="51" y="62"/>
                  </a:cxn>
                  <a:cxn ang="0">
                    <a:pos x="62" y="49"/>
                  </a:cxn>
                  <a:cxn ang="0">
                    <a:pos x="73" y="38"/>
                  </a:cxn>
                  <a:cxn ang="0">
                    <a:pos x="84" y="28"/>
                  </a:cxn>
                  <a:cxn ang="0">
                    <a:pos x="96" y="18"/>
                  </a:cxn>
                  <a:cxn ang="0">
                    <a:pos x="106" y="9"/>
                  </a:cxn>
                  <a:cxn ang="0">
                    <a:pos x="114" y="1"/>
                  </a:cxn>
                  <a:cxn ang="0">
                    <a:pos x="106" y="0"/>
                  </a:cxn>
                  <a:cxn ang="0">
                    <a:pos x="93" y="6"/>
                  </a:cxn>
                  <a:cxn ang="0">
                    <a:pos x="76" y="18"/>
                  </a:cxn>
                  <a:cxn ang="0">
                    <a:pos x="56" y="36"/>
                  </a:cxn>
                  <a:cxn ang="0">
                    <a:pos x="37" y="57"/>
                  </a:cxn>
                  <a:cxn ang="0">
                    <a:pos x="20" y="80"/>
                  </a:cxn>
                  <a:cxn ang="0">
                    <a:pos x="7" y="106"/>
                  </a:cxn>
                  <a:cxn ang="0">
                    <a:pos x="0" y="130"/>
                  </a:cxn>
                </a:cxnLst>
                <a:rect l="0" t="0" r="r" b="b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87" name="Freeform 191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/>
                <a:ahLst/>
                <a:cxnLst>
                  <a:cxn ang="0">
                    <a:pos x="207" y="124"/>
                  </a:cxn>
                  <a:cxn ang="0">
                    <a:pos x="219" y="143"/>
                  </a:cxn>
                  <a:cxn ang="0">
                    <a:pos x="225" y="164"/>
                  </a:cxn>
                  <a:cxn ang="0">
                    <a:pos x="221" y="187"/>
                  </a:cxn>
                  <a:cxn ang="0">
                    <a:pos x="208" y="209"/>
                  </a:cxn>
                  <a:cxn ang="0">
                    <a:pos x="188" y="228"/>
                  </a:cxn>
                  <a:cxn ang="0">
                    <a:pos x="166" y="246"/>
                  </a:cxn>
                  <a:cxn ang="0">
                    <a:pos x="143" y="264"/>
                  </a:cxn>
                  <a:cxn ang="0">
                    <a:pos x="129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1" y="305"/>
                  </a:cxn>
                  <a:cxn ang="0">
                    <a:pos x="130" y="310"/>
                  </a:cxn>
                  <a:cxn ang="0">
                    <a:pos x="139" y="309"/>
                  </a:cxn>
                  <a:cxn ang="0">
                    <a:pos x="154" y="293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1" y="219"/>
                  </a:cxn>
                  <a:cxn ang="0">
                    <a:pos x="245" y="187"/>
                  </a:cxn>
                  <a:cxn ang="0">
                    <a:pos x="242" y="153"/>
                  </a:cxn>
                  <a:cxn ang="0">
                    <a:pos x="227" y="120"/>
                  </a:cxn>
                  <a:cxn ang="0">
                    <a:pos x="201" y="94"/>
                  </a:cxn>
                  <a:cxn ang="0">
                    <a:pos x="177" y="74"/>
                  </a:cxn>
                  <a:cxn ang="0">
                    <a:pos x="152" y="60"/>
                  </a:cxn>
                  <a:cxn ang="0">
                    <a:pos x="126" y="43"/>
                  </a:cxn>
                  <a:cxn ang="0">
                    <a:pos x="98" y="28"/>
                  </a:cxn>
                  <a:cxn ang="0">
                    <a:pos x="72" y="16"/>
                  </a:cxn>
                  <a:cxn ang="0">
                    <a:pos x="46" y="7"/>
                  </a:cxn>
                  <a:cxn ang="0">
                    <a:pos x="24" y="1"/>
                  </a:cxn>
                  <a:cxn ang="0">
                    <a:pos x="7" y="1"/>
                  </a:cxn>
                  <a:cxn ang="0">
                    <a:pos x="8" y="6"/>
                  </a:cxn>
                  <a:cxn ang="0">
                    <a:pos x="28" y="14"/>
                  </a:cxn>
                  <a:cxn ang="0">
                    <a:pos x="51" y="24"/>
                  </a:cxn>
                  <a:cxn ang="0">
                    <a:pos x="78" y="37"/>
                  </a:cxn>
                  <a:cxn ang="0">
                    <a:pos x="106" y="51"/>
                  </a:cxn>
                  <a:cxn ang="0">
                    <a:pos x="134" y="69"/>
                  </a:cxn>
                  <a:cxn ang="0">
                    <a:pos x="163" y="87"/>
                  </a:cxn>
                  <a:cxn ang="0">
                    <a:pos x="187" y="105"/>
                  </a:cxn>
                </a:cxnLst>
                <a:rect l="0" t="0" r="r" b="b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88" name="Freeform 192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/>
                <a:ahLst/>
                <a:cxnLst>
                  <a:cxn ang="0">
                    <a:pos x="31" y="14"/>
                  </a:cxn>
                  <a:cxn ang="0">
                    <a:pos x="29" y="8"/>
                  </a:cxn>
                  <a:cxn ang="0">
                    <a:pos x="25" y="3"/>
                  </a:cxn>
                  <a:cxn ang="0">
                    <a:pos x="19" y="1"/>
                  </a:cxn>
                  <a:cxn ang="0">
                    <a:pos x="14" y="0"/>
                  </a:cxn>
                  <a:cxn ang="0">
                    <a:pos x="8" y="2"/>
                  </a:cxn>
                  <a:cxn ang="0">
                    <a:pos x="3" y="5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5" y="42"/>
                  </a:cxn>
                  <a:cxn ang="0">
                    <a:pos x="15" y="71"/>
                  </a:cxn>
                  <a:cxn ang="0">
                    <a:pos x="27" y="100"/>
                  </a:cxn>
                  <a:cxn ang="0">
                    <a:pos x="41" y="127"/>
                  </a:cxn>
                  <a:cxn ang="0">
                    <a:pos x="55" y="151"/>
                  </a:cxn>
                  <a:cxn ang="0">
                    <a:pos x="68" y="171"/>
                  </a:cxn>
                  <a:cxn ang="0">
                    <a:pos x="77" y="184"/>
                  </a:cxn>
                  <a:cxn ang="0">
                    <a:pos x="83" y="187"/>
                  </a:cxn>
                  <a:cxn ang="0">
                    <a:pos x="80" y="174"/>
                  </a:cxn>
                  <a:cxn ang="0">
                    <a:pos x="75" y="158"/>
                  </a:cxn>
                  <a:cxn ang="0">
                    <a:pos x="68" y="138"/>
                  </a:cxn>
                  <a:cxn ang="0">
                    <a:pos x="59" y="113"/>
                  </a:cxn>
                  <a:cxn ang="0">
                    <a:pos x="51" y="88"/>
                  </a:cxn>
                  <a:cxn ang="0">
                    <a:pos x="43" y="63"/>
                  </a:cxn>
                  <a:cxn ang="0">
                    <a:pos x="36" y="38"/>
                  </a:cxn>
                  <a:cxn ang="0">
                    <a:pos x="31" y="14"/>
                  </a:cxn>
                </a:cxnLst>
                <a:rect l="0" t="0" r="r" b="b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89" name="Freeform 193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/>
                <a:ahLst/>
                <a:cxnLst>
                  <a:cxn ang="0">
                    <a:pos x="22" y="10"/>
                  </a:cxn>
                  <a:cxn ang="0">
                    <a:pos x="21" y="6"/>
                  </a:cxn>
                  <a:cxn ang="0">
                    <a:pos x="18" y="2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3" y="3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24"/>
                  </a:cxn>
                  <a:cxn ang="0">
                    <a:pos x="4" y="38"/>
                  </a:cxn>
                  <a:cxn ang="0">
                    <a:pos x="8" y="52"/>
                  </a:cxn>
                  <a:cxn ang="0">
                    <a:pos x="14" y="65"/>
                  </a:cxn>
                  <a:cxn ang="0">
                    <a:pos x="21" y="78"/>
                  </a:cxn>
                  <a:cxn ang="0">
                    <a:pos x="28" y="87"/>
                  </a:cxn>
                  <a:cxn ang="0">
                    <a:pos x="37" y="93"/>
                  </a:cxn>
                  <a:cxn ang="0">
                    <a:pos x="42" y="94"/>
                  </a:cxn>
                  <a:cxn ang="0">
                    <a:pos x="44" y="76"/>
                  </a:cxn>
                  <a:cxn ang="0">
                    <a:pos x="38" y="54"/>
                  </a:cxn>
                  <a:cxn ang="0">
                    <a:pos x="31" y="32"/>
                  </a:cxn>
                  <a:cxn ang="0">
                    <a:pos x="22" y="10"/>
                  </a:cxn>
                </a:cxnLst>
                <a:rect l="0" t="0" r="r" b="b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90" name="Freeform 194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/>
                <a:ahLst/>
                <a:cxnLst>
                  <a:cxn ang="0">
                    <a:pos x="20" y="7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19" y="4"/>
                  </a:cxn>
                  <a:cxn ang="0">
                    <a:pos x="15" y="1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4" y="1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0" y="11"/>
                  </a:cxn>
                  <a:cxn ang="0">
                    <a:pos x="1" y="17"/>
                  </a:cxn>
                  <a:cxn ang="0">
                    <a:pos x="4" y="24"/>
                  </a:cxn>
                  <a:cxn ang="0">
                    <a:pos x="8" y="32"/>
                  </a:cxn>
                  <a:cxn ang="0">
                    <a:pos x="14" y="39"/>
                  </a:cxn>
                  <a:cxn ang="0">
                    <a:pos x="20" y="46"/>
                  </a:cxn>
                  <a:cxn ang="0">
                    <a:pos x="27" y="50"/>
                  </a:cxn>
                  <a:cxn ang="0">
                    <a:pos x="33" y="54"/>
                  </a:cxn>
                  <a:cxn ang="0">
                    <a:pos x="38" y="54"/>
                  </a:cxn>
                  <a:cxn ang="0">
                    <a:pos x="36" y="42"/>
                  </a:cxn>
                  <a:cxn ang="0">
                    <a:pos x="32" y="29"/>
                  </a:cxn>
                  <a:cxn ang="0">
                    <a:pos x="25" y="16"/>
                  </a:cxn>
                  <a:cxn ang="0">
                    <a:pos x="20" y="7"/>
                  </a:cxn>
                </a:cxnLst>
                <a:rect l="0" t="0" r="r" b="b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91" name="Freeform 195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/>
                <a:ahLst/>
                <a:cxnLst>
                  <a:cxn ang="0">
                    <a:pos x="41" y="27"/>
                  </a:cxn>
                  <a:cxn ang="0">
                    <a:pos x="46" y="24"/>
                  </a:cxn>
                  <a:cxn ang="0">
                    <a:pos x="51" y="21"/>
                  </a:cxn>
                  <a:cxn ang="0">
                    <a:pos x="52" y="16"/>
                  </a:cxn>
                  <a:cxn ang="0">
                    <a:pos x="52" y="12"/>
                  </a:cxn>
                  <a:cxn ang="0">
                    <a:pos x="50" y="6"/>
                  </a:cxn>
                  <a:cxn ang="0">
                    <a:pos x="46" y="2"/>
                  </a:cxn>
                  <a:cxn ang="0">
                    <a:pos x="41" y="0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29" y="1"/>
                  </a:cxn>
                  <a:cxn ang="0">
                    <a:pos x="21" y="4"/>
                  </a:cxn>
                  <a:cxn ang="0">
                    <a:pos x="13" y="8"/>
                  </a:cxn>
                  <a:cxn ang="0">
                    <a:pos x="6" y="15"/>
                  </a:cxn>
                  <a:cxn ang="0">
                    <a:pos x="3" y="22"/>
                  </a:cxn>
                  <a:cxn ang="0">
                    <a:pos x="0" y="29"/>
                  </a:cxn>
                  <a:cxn ang="0">
                    <a:pos x="0" y="31"/>
                  </a:cxn>
                  <a:cxn ang="0">
                    <a:pos x="4" y="33"/>
                  </a:cxn>
                  <a:cxn ang="0">
                    <a:pos x="9" y="36"/>
                  </a:cxn>
                  <a:cxn ang="0">
                    <a:pos x="13" y="36"/>
                  </a:cxn>
                  <a:cxn ang="0">
                    <a:pos x="18" y="36"/>
                  </a:cxn>
                  <a:cxn ang="0">
                    <a:pos x="24" y="33"/>
                  </a:cxn>
                  <a:cxn ang="0">
                    <a:pos x="30" y="32"/>
                  </a:cxn>
                  <a:cxn ang="0">
                    <a:pos x="36" y="30"/>
                  </a:cxn>
                  <a:cxn ang="0">
                    <a:pos x="41" y="27"/>
                  </a:cxn>
                </a:cxnLst>
                <a:rect l="0" t="0" r="r" b="b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92" name="Freeform 196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/>
                <a:ahLst/>
                <a:cxnLst>
                  <a:cxn ang="0">
                    <a:pos x="73" y="36"/>
                  </a:cxn>
                  <a:cxn ang="0">
                    <a:pos x="58" y="46"/>
                  </a:cxn>
                  <a:cxn ang="0">
                    <a:pos x="46" y="58"/>
                  </a:cxn>
                  <a:cxn ang="0">
                    <a:pos x="33" y="72"/>
                  </a:cxn>
                  <a:cxn ang="0">
                    <a:pos x="22" y="85"/>
                  </a:cxn>
                  <a:cxn ang="0">
                    <a:pos x="14" y="100"/>
                  </a:cxn>
                  <a:cxn ang="0">
                    <a:pos x="7" y="115"/>
                  </a:cxn>
                  <a:cxn ang="0">
                    <a:pos x="2" y="130"/>
                  </a:cxn>
                  <a:cxn ang="0">
                    <a:pos x="0" y="146"/>
                  </a:cxn>
                  <a:cxn ang="0">
                    <a:pos x="2" y="170"/>
                  </a:cxn>
                  <a:cxn ang="0">
                    <a:pos x="12" y="190"/>
                  </a:cxn>
                  <a:cxn ang="0">
                    <a:pos x="26" y="207"/>
                  </a:cxn>
                  <a:cxn ang="0">
                    <a:pos x="43" y="220"/>
                  </a:cxn>
                  <a:cxn ang="0">
                    <a:pos x="64" y="229"/>
                  </a:cxn>
                  <a:cxn ang="0">
                    <a:pos x="88" y="235"/>
                  </a:cxn>
                  <a:cxn ang="0">
                    <a:pos x="110" y="236"/>
                  </a:cxn>
                  <a:cxn ang="0">
                    <a:pos x="132" y="232"/>
                  </a:cxn>
                  <a:cxn ang="0">
                    <a:pos x="137" y="232"/>
                  </a:cxn>
                  <a:cxn ang="0">
                    <a:pos x="142" y="230"/>
                  </a:cxn>
                  <a:cxn ang="0">
                    <a:pos x="145" y="226"/>
                  </a:cxn>
                  <a:cxn ang="0">
                    <a:pos x="146" y="221"/>
                  </a:cxn>
                  <a:cxn ang="0">
                    <a:pos x="145" y="219"/>
                  </a:cxn>
                  <a:cxn ang="0">
                    <a:pos x="142" y="219"/>
                  </a:cxn>
                  <a:cxn ang="0">
                    <a:pos x="137" y="217"/>
                  </a:cxn>
                  <a:cxn ang="0">
                    <a:pos x="131" y="217"/>
                  </a:cxn>
                  <a:cxn ang="0">
                    <a:pos x="124" y="217"/>
                  </a:cxn>
                  <a:cxn ang="0">
                    <a:pos x="118" y="217"/>
                  </a:cxn>
                  <a:cxn ang="0">
                    <a:pos x="112" y="217"/>
                  </a:cxn>
                  <a:cxn ang="0">
                    <a:pos x="109" y="217"/>
                  </a:cxn>
                  <a:cxn ang="0">
                    <a:pos x="97" y="216"/>
                  </a:cxn>
                  <a:cxn ang="0">
                    <a:pos x="87" y="215"/>
                  </a:cxn>
                  <a:cxn ang="0">
                    <a:pos x="75" y="214"/>
                  </a:cxn>
                  <a:cxn ang="0">
                    <a:pos x="63" y="211"/>
                  </a:cxn>
                  <a:cxn ang="0">
                    <a:pos x="51" y="207"/>
                  </a:cxn>
                  <a:cxn ang="0">
                    <a:pos x="40" y="199"/>
                  </a:cxn>
                  <a:cxn ang="0">
                    <a:pos x="29" y="189"/>
                  </a:cxn>
                  <a:cxn ang="0">
                    <a:pos x="17" y="174"/>
                  </a:cxn>
                  <a:cxn ang="0">
                    <a:pos x="15" y="157"/>
                  </a:cxn>
                  <a:cxn ang="0">
                    <a:pos x="16" y="141"/>
                  </a:cxn>
                  <a:cxn ang="0">
                    <a:pos x="21" y="124"/>
                  </a:cxn>
                  <a:cxn ang="0">
                    <a:pos x="28" y="109"/>
                  </a:cxn>
                  <a:cxn ang="0">
                    <a:pos x="39" y="96"/>
                  </a:cxn>
                  <a:cxn ang="0">
                    <a:pos x="50" y="82"/>
                  </a:cxn>
                  <a:cxn ang="0">
                    <a:pos x="63" y="70"/>
                  </a:cxn>
                  <a:cxn ang="0">
                    <a:pos x="78" y="59"/>
                  </a:cxn>
                  <a:cxn ang="0">
                    <a:pos x="94" y="49"/>
                  </a:cxn>
                  <a:cxn ang="0">
                    <a:pos x="110" y="39"/>
                  </a:cxn>
                  <a:cxn ang="0">
                    <a:pos x="126" y="31"/>
                  </a:cxn>
                  <a:cxn ang="0">
                    <a:pos x="142" y="24"/>
                  </a:cxn>
                  <a:cxn ang="0">
                    <a:pos x="158" y="19"/>
                  </a:cxn>
                  <a:cxn ang="0">
                    <a:pos x="172" y="13"/>
                  </a:cxn>
                  <a:cxn ang="0">
                    <a:pos x="186" y="10"/>
                  </a:cxn>
                  <a:cxn ang="0">
                    <a:pos x="198" y="7"/>
                  </a:cxn>
                  <a:cxn ang="0">
                    <a:pos x="190" y="3"/>
                  </a:cxn>
                  <a:cxn ang="0">
                    <a:pos x="177" y="0"/>
                  </a:cxn>
                  <a:cxn ang="0">
                    <a:pos x="162" y="3"/>
                  </a:cxn>
                  <a:cxn ang="0">
                    <a:pos x="144" y="6"/>
                  </a:cxn>
                  <a:cxn ang="0">
                    <a:pos x="124" y="12"/>
                  </a:cxn>
                  <a:cxn ang="0">
                    <a:pos x="105" y="19"/>
                  </a:cxn>
                  <a:cxn ang="0">
                    <a:pos x="88" y="28"/>
                  </a:cxn>
                  <a:cxn ang="0">
                    <a:pos x="73" y="36"/>
                  </a:cxn>
                </a:cxnLst>
                <a:rect l="0" t="0" r="r" b="b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93" name="Freeform 197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/>
                <a:ahLst/>
                <a:cxnLst>
                  <a:cxn ang="0">
                    <a:pos x="108" y="61"/>
                  </a:cxn>
                  <a:cxn ang="0">
                    <a:pos x="111" y="80"/>
                  </a:cxn>
                  <a:cxn ang="0">
                    <a:pos x="109" y="97"/>
                  </a:cxn>
                  <a:cxn ang="0">
                    <a:pos x="101" y="110"/>
                  </a:cxn>
                  <a:cxn ang="0">
                    <a:pos x="89" y="123"/>
                  </a:cxn>
                  <a:cxn ang="0">
                    <a:pos x="75" y="134"/>
                  </a:cxn>
                  <a:cxn ang="0">
                    <a:pos x="60" y="145"/>
                  </a:cxn>
                  <a:cxn ang="0">
                    <a:pos x="43" y="156"/>
                  </a:cxn>
                  <a:cxn ang="0">
                    <a:pos x="29" y="167"/>
                  </a:cxn>
                  <a:cxn ang="0">
                    <a:pos x="27" y="170"/>
                  </a:cxn>
                  <a:cxn ang="0">
                    <a:pos x="26" y="172"/>
                  </a:cxn>
                  <a:cxn ang="0">
                    <a:pos x="26" y="176"/>
                  </a:cxn>
                  <a:cxn ang="0">
                    <a:pos x="28" y="179"/>
                  </a:cxn>
                  <a:cxn ang="0">
                    <a:pos x="30" y="182"/>
                  </a:cxn>
                  <a:cxn ang="0">
                    <a:pos x="34" y="183"/>
                  </a:cxn>
                  <a:cxn ang="0">
                    <a:pos x="37" y="183"/>
                  </a:cxn>
                  <a:cxn ang="0">
                    <a:pos x="41" y="182"/>
                  </a:cxn>
                  <a:cxn ang="0">
                    <a:pos x="58" y="171"/>
                  </a:cxn>
                  <a:cxn ang="0">
                    <a:pos x="76" y="160"/>
                  </a:cxn>
                  <a:cxn ang="0">
                    <a:pos x="92" y="147"/>
                  </a:cxn>
                  <a:cxn ang="0">
                    <a:pos x="108" y="132"/>
                  </a:cxn>
                  <a:cxn ang="0">
                    <a:pos x="118" y="116"/>
                  </a:cxn>
                  <a:cxn ang="0">
                    <a:pos x="125" y="98"/>
                  </a:cxn>
                  <a:cxn ang="0">
                    <a:pos x="128" y="78"/>
                  </a:cxn>
                  <a:cxn ang="0">
                    <a:pos x="123" y="58"/>
                  </a:cxn>
                  <a:cxn ang="0">
                    <a:pos x="112" y="41"/>
                  </a:cxn>
                  <a:cxn ang="0">
                    <a:pos x="98" y="28"/>
                  </a:cxn>
                  <a:cxn ang="0">
                    <a:pos x="80" y="16"/>
                  </a:cxn>
                  <a:cxn ang="0">
                    <a:pos x="61" y="8"/>
                  </a:cxn>
                  <a:cxn ang="0">
                    <a:pos x="41" y="2"/>
                  </a:cxn>
                  <a:cxn ang="0">
                    <a:pos x="23" y="0"/>
                  </a:cxn>
                  <a:cxn ang="0">
                    <a:pos x="9" y="1"/>
                  </a:cxn>
                  <a:cxn ang="0">
                    <a:pos x="0" y="6"/>
                  </a:cxn>
                  <a:cxn ang="0">
                    <a:pos x="16" y="10"/>
                  </a:cxn>
                  <a:cxn ang="0">
                    <a:pos x="33" y="14"/>
                  </a:cxn>
                  <a:cxn ang="0">
                    <a:pos x="48" y="17"/>
                  </a:cxn>
                  <a:cxn ang="0">
                    <a:pos x="63" y="22"/>
                  </a:cxn>
                  <a:cxn ang="0">
                    <a:pos x="77" y="28"/>
                  </a:cxn>
                  <a:cxn ang="0">
                    <a:pos x="90" y="36"/>
                  </a:cxn>
                  <a:cxn ang="0">
                    <a:pos x="101" y="46"/>
                  </a:cxn>
                  <a:cxn ang="0">
                    <a:pos x="108" y="61"/>
                  </a:cxn>
                </a:cxnLst>
                <a:rect l="0" t="0" r="r" b="b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94" name="Freeform 198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/>
                <a:ahLst/>
                <a:cxnLst>
                  <a:cxn ang="0">
                    <a:pos x="101" y="70"/>
                  </a:cxn>
                  <a:cxn ang="0">
                    <a:pos x="54" y="115"/>
                  </a:cxn>
                  <a:cxn ang="0">
                    <a:pos x="18" y="167"/>
                  </a:cxn>
                  <a:cxn ang="0">
                    <a:pos x="0" y="227"/>
                  </a:cxn>
                  <a:cxn ang="0">
                    <a:pos x="4" y="267"/>
                  </a:cxn>
                  <a:cxn ang="0">
                    <a:pos x="11" y="283"/>
                  </a:cxn>
                  <a:cxn ang="0">
                    <a:pos x="21" y="298"/>
                  </a:cxn>
                  <a:cxn ang="0">
                    <a:pos x="34" y="311"/>
                  </a:cxn>
                  <a:cxn ang="0">
                    <a:pos x="57" y="325"/>
                  </a:cxn>
                  <a:cxn ang="0">
                    <a:pos x="87" y="340"/>
                  </a:cxn>
                  <a:cxn ang="0">
                    <a:pos x="120" y="351"/>
                  </a:cxn>
                  <a:cxn ang="0">
                    <a:pos x="153" y="360"/>
                  </a:cxn>
                  <a:cxn ang="0">
                    <a:pos x="187" y="367"/>
                  </a:cxn>
                  <a:cxn ang="0">
                    <a:pos x="221" y="372"/>
                  </a:cxn>
                  <a:cxn ang="0">
                    <a:pos x="256" y="375"/>
                  </a:cxn>
                  <a:cxn ang="0">
                    <a:pos x="290" y="378"/>
                  </a:cxn>
                  <a:cxn ang="0">
                    <a:pos x="312" y="379"/>
                  </a:cxn>
                  <a:cxn ang="0">
                    <a:pos x="320" y="372"/>
                  </a:cxn>
                  <a:cxn ang="0">
                    <a:pos x="323" y="360"/>
                  </a:cxn>
                  <a:cxn ang="0">
                    <a:pos x="316" y="352"/>
                  </a:cxn>
                  <a:cxn ang="0">
                    <a:pos x="295" y="351"/>
                  </a:cxn>
                  <a:cxn ang="0">
                    <a:pos x="263" y="350"/>
                  </a:cxn>
                  <a:cxn ang="0">
                    <a:pos x="231" y="348"/>
                  </a:cxn>
                  <a:cxn ang="0">
                    <a:pos x="200" y="343"/>
                  </a:cxn>
                  <a:cxn ang="0">
                    <a:pos x="168" y="337"/>
                  </a:cxn>
                  <a:cxn ang="0">
                    <a:pos x="136" y="329"/>
                  </a:cxn>
                  <a:cxn ang="0">
                    <a:pos x="106" y="320"/>
                  </a:cxn>
                  <a:cxn ang="0">
                    <a:pos x="76" y="306"/>
                  </a:cxn>
                  <a:cxn ang="0">
                    <a:pos x="51" y="291"/>
                  </a:cxn>
                  <a:cxn ang="0">
                    <a:pos x="35" y="269"/>
                  </a:cxn>
                  <a:cxn ang="0">
                    <a:pos x="31" y="239"/>
                  </a:cxn>
                  <a:cxn ang="0">
                    <a:pos x="38" y="197"/>
                  </a:cxn>
                  <a:cxn ang="0">
                    <a:pos x="51" y="165"/>
                  </a:cxn>
                  <a:cxn ang="0">
                    <a:pos x="68" y="136"/>
                  </a:cxn>
                  <a:cxn ang="0">
                    <a:pos x="89" y="111"/>
                  </a:cxn>
                  <a:cxn ang="0">
                    <a:pos x="114" y="88"/>
                  </a:cxn>
                  <a:cxn ang="0">
                    <a:pos x="144" y="64"/>
                  </a:cxn>
                  <a:cxn ang="0">
                    <a:pos x="181" y="41"/>
                  </a:cxn>
                  <a:cxn ang="0">
                    <a:pos x="219" y="22"/>
                  </a:cxn>
                  <a:cxn ang="0">
                    <a:pos x="253" y="7"/>
                  </a:cxn>
                  <a:cxn ang="0">
                    <a:pos x="255" y="0"/>
                  </a:cxn>
                  <a:cxn ang="0">
                    <a:pos x="221" y="5"/>
                  </a:cxn>
                  <a:cxn ang="0">
                    <a:pos x="181" y="19"/>
                  </a:cxn>
                  <a:cxn ang="0">
                    <a:pos x="142" y="39"/>
                  </a:cxn>
                </a:cxnLst>
                <a:rect l="0" t="0" r="r" b="b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95" name="Freeform 199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/>
                <a:ahLst/>
                <a:cxnLst>
                  <a:cxn ang="0">
                    <a:pos x="235" y="78"/>
                  </a:cxn>
                  <a:cxn ang="0">
                    <a:pos x="248" y="92"/>
                  </a:cxn>
                  <a:cxn ang="0">
                    <a:pos x="255" y="108"/>
                  </a:cxn>
                  <a:cxn ang="0">
                    <a:pos x="259" y="125"/>
                  </a:cxn>
                  <a:cxn ang="0">
                    <a:pos x="259" y="144"/>
                  </a:cxn>
                  <a:cxn ang="0">
                    <a:pos x="257" y="159"/>
                  </a:cxn>
                  <a:cxn ang="0">
                    <a:pos x="252" y="171"/>
                  </a:cxn>
                  <a:cxn ang="0">
                    <a:pos x="244" y="184"/>
                  </a:cxn>
                  <a:cxn ang="0">
                    <a:pos x="236" y="194"/>
                  </a:cxn>
                  <a:cxn ang="0">
                    <a:pos x="225" y="206"/>
                  </a:cxn>
                  <a:cxn ang="0">
                    <a:pos x="215" y="215"/>
                  </a:cxn>
                  <a:cxn ang="0">
                    <a:pos x="204" y="225"/>
                  </a:cxn>
                  <a:cxn ang="0">
                    <a:pos x="194" y="236"/>
                  </a:cxn>
                  <a:cxn ang="0">
                    <a:pos x="191" y="239"/>
                  </a:cxn>
                  <a:cxn ang="0">
                    <a:pos x="190" y="242"/>
                  </a:cxn>
                  <a:cxn ang="0">
                    <a:pos x="191" y="246"/>
                  </a:cxn>
                  <a:cxn ang="0">
                    <a:pos x="194" y="249"/>
                  </a:cxn>
                  <a:cxn ang="0">
                    <a:pos x="197" y="252"/>
                  </a:cxn>
                  <a:cxn ang="0">
                    <a:pos x="201" y="253"/>
                  </a:cxn>
                  <a:cxn ang="0">
                    <a:pos x="205" y="252"/>
                  </a:cxn>
                  <a:cxn ang="0">
                    <a:pos x="209" y="249"/>
                  </a:cxn>
                  <a:cxn ang="0">
                    <a:pos x="232" y="234"/>
                  </a:cxn>
                  <a:cxn ang="0">
                    <a:pos x="251" y="215"/>
                  </a:cxn>
                  <a:cxn ang="0">
                    <a:pos x="267" y="192"/>
                  </a:cxn>
                  <a:cxn ang="0">
                    <a:pos x="278" y="168"/>
                  </a:cxn>
                  <a:cxn ang="0">
                    <a:pos x="282" y="141"/>
                  </a:cxn>
                  <a:cxn ang="0">
                    <a:pos x="279" y="116"/>
                  </a:cxn>
                  <a:cxn ang="0">
                    <a:pos x="270" y="92"/>
                  </a:cxn>
                  <a:cxn ang="0">
                    <a:pos x="251" y="70"/>
                  </a:cxn>
                  <a:cxn ang="0">
                    <a:pos x="237" y="59"/>
                  </a:cxn>
                  <a:cxn ang="0">
                    <a:pos x="221" y="48"/>
                  </a:cxn>
                  <a:cxn ang="0">
                    <a:pos x="202" y="39"/>
                  </a:cxn>
                  <a:cxn ang="0">
                    <a:pos x="183" y="31"/>
                  </a:cxn>
                  <a:cxn ang="0">
                    <a:pos x="163" y="24"/>
                  </a:cxn>
                  <a:cxn ang="0">
                    <a:pos x="142" y="18"/>
                  </a:cxn>
                  <a:cxn ang="0">
                    <a:pos x="122" y="13"/>
                  </a:cxn>
                  <a:cxn ang="0">
                    <a:pos x="101" y="8"/>
                  </a:cxn>
                  <a:cxn ang="0">
                    <a:pos x="82" y="5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0" y="1"/>
                  </a:cxn>
                  <a:cxn ang="0">
                    <a:pos x="4" y="4"/>
                  </a:cxn>
                  <a:cxn ang="0">
                    <a:pos x="0" y="6"/>
                  </a:cxn>
                  <a:cxn ang="0">
                    <a:pos x="12" y="8"/>
                  </a:cxn>
                  <a:cxn ang="0">
                    <a:pos x="25" y="9"/>
                  </a:cxn>
                  <a:cxn ang="0">
                    <a:pos x="38" y="12"/>
                  </a:cxn>
                  <a:cxn ang="0">
                    <a:pos x="52" y="14"/>
                  </a:cxn>
                  <a:cxn ang="0">
                    <a:pos x="67" y="16"/>
                  </a:cxn>
                  <a:cxn ang="0">
                    <a:pos x="82" y="18"/>
                  </a:cxn>
                  <a:cxn ang="0">
                    <a:pos x="97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5"/>
                  </a:cxn>
                  <a:cxn ang="0">
                    <a:pos x="162" y="40"/>
                  </a:cxn>
                  <a:cxn ang="0">
                    <a:pos x="177" y="46"/>
                  </a:cxn>
                  <a:cxn ang="0">
                    <a:pos x="192" y="53"/>
                  </a:cxn>
                  <a:cxn ang="0">
                    <a:pos x="208" y="60"/>
                  </a:cxn>
                  <a:cxn ang="0">
                    <a:pos x="222" y="69"/>
                  </a:cxn>
                  <a:cxn ang="0">
                    <a:pos x="235" y="78"/>
                  </a:cxn>
                </a:cxnLst>
                <a:rect l="0" t="0" r="r" b="b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96" name="Freeform 200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/>
                <a:ahLst/>
                <a:cxnLst>
                  <a:cxn ang="0">
                    <a:pos x="0" y="128"/>
                  </a:cxn>
                  <a:cxn ang="0">
                    <a:pos x="0" y="148"/>
                  </a:cxn>
                  <a:cxn ang="0">
                    <a:pos x="5" y="166"/>
                  </a:cxn>
                  <a:cxn ang="0">
                    <a:pos x="13" y="184"/>
                  </a:cxn>
                  <a:cxn ang="0">
                    <a:pos x="24" y="198"/>
                  </a:cxn>
                  <a:cxn ang="0">
                    <a:pos x="39" y="211"/>
                  </a:cxn>
                  <a:cxn ang="0">
                    <a:pos x="55" y="223"/>
                  </a:cxn>
                  <a:cxn ang="0">
                    <a:pos x="74" y="231"/>
                  </a:cxn>
                  <a:cxn ang="0">
                    <a:pos x="92" y="235"/>
                  </a:cxn>
                  <a:cxn ang="0">
                    <a:pos x="98" y="236"/>
                  </a:cxn>
                  <a:cxn ang="0">
                    <a:pos x="104" y="234"/>
                  </a:cxn>
                  <a:cxn ang="0">
                    <a:pos x="109" y="231"/>
                  </a:cxn>
                  <a:cxn ang="0">
                    <a:pos x="111" y="226"/>
                  </a:cxn>
                  <a:cxn ang="0">
                    <a:pos x="111" y="220"/>
                  </a:cxn>
                  <a:cxn ang="0">
                    <a:pos x="110" y="215"/>
                  </a:cxn>
                  <a:cxn ang="0">
                    <a:pos x="107" y="210"/>
                  </a:cxn>
                  <a:cxn ang="0">
                    <a:pos x="101" y="208"/>
                  </a:cxn>
                  <a:cxn ang="0">
                    <a:pos x="82" y="201"/>
                  </a:cxn>
                  <a:cxn ang="0">
                    <a:pos x="64" y="192"/>
                  </a:cxn>
                  <a:cxn ang="0">
                    <a:pos x="50" y="179"/>
                  </a:cxn>
                  <a:cxn ang="0">
                    <a:pos x="40" y="165"/>
                  </a:cxn>
                  <a:cxn ang="0">
                    <a:pos x="33" y="148"/>
                  </a:cxn>
                  <a:cxn ang="0">
                    <a:pos x="29" y="130"/>
                  </a:cxn>
                  <a:cxn ang="0">
                    <a:pos x="29" y="110"/>
                  </a:cxn>
                  <a:cxn ang="0">
                    <a:pos x="35" y="89"/>
                  </a:cxn>
                  <a:cxn ang="0">
                    <a:pos x="43" y="74"/>
                  </a:cxn>
                  <a:cxn ang="0">
                    <a:pos x="56" y="60"/>
                  </a:cxn>
                  <a:cxn ang="0">
                    <a:pos x="70" y="46"/>
                  </a:cxn>
                  <a:cxn ang="0">
                    <a:pos x="85" y="33"/>
                  </a:cxn>
                  <a:cxn ang="0">
                    <a:pos x="98" y="23"/>
                  </a:cxn>
                  <a:cxn ang="0">
                    <a:pos x="109" y="12"/>
                  </a:cxn>
                  <a:cxn ang="0">
                    <a:pos x="115" y="6"/>
                  </a:cxn>
                  <a:cxn ang="0">
                    <a:pos x="115" y="0"/>
                  </a:cxn>
                  <a:cxn ang="0">
                    <a:pos x="102" y="4"/>
                  </a:cxn>
                  <a:cxn ang="0">
                    <a:pos x="85" y="12"/>
                  </a:cxn>
                  <a:cxn ang="0">
                    <a:pos x="68" y="26"/>
                  </a:cxn>
                  <a:cxn ang="0">
                    <a:pos x="49" y="42"/>
                  </a:cxn>
                  <a:cxn ang="0">
                    <a:pos x="32" y="61"/>
                  </a:cxn>
                  <a:cxn ang="0">
                    <a:pos x="17" y="82"/>
                  </a:cxn>
                  <a:cxn ang="0">
                    <a:pos x="6" y="105"/>
                  </a:cxn>
                  <a:cxn ang="0">
                    <a:pos x="0" y="128"/>
                  </a:cxn>
                </a:cxnLst>
                <a:rect l="0" t="0" r="r" b="b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097" name="Freeform 201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/>
                <a:ahLst/>
                <a:cxnLst>
                  <a:cxn ang="0">
                    <a:pos x="208" y="124"/>
                  </a:cxn>
                  <a:cxn ang="0">
                    <a:pos x="220" y="144"/>
                  </a:cxn>
                  <a:cxn ang="0">
                    <a:pos x="226" y="164"/>
                  </a:cxn>
                  <a:cxn ang="0">
                    <a:pos x="222" y="187"/>
                  </a:cxn>
                  <a:cxn ang="0">
                    <a:pos x="208" y="209"/>
                  </a:cxn>
                  <a:cxn ang="0">
                    <a:pos x="188" y="229"/>
                  </a:cxn>
                  <a:cxn ang="0">
                    <a:pos x="166" y="246"/>
                  </a:cxn>
                  <a:cxn ang="0">
                    <a:pos x="142" y="264"/>
                  </a:cxn>
                  <a:cxn ang="0">
                    <a:pos x="128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2" y="306"/>
                  </a:cxn>
                  <a:cxn ang="0">
                    <a:pos x="131" y="310"/>
                  </a:cxn>
                  <a:cxn ang="0">
                    <a:pos x="139" y="309"/>
                  </a:cxn>
                  <a:cxn ang="0">
                    <a:pos x="154" y="292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0" y="219"/>
                  </a:cxn>
                  <a:cxn ang="0">
                    <a:pos x="244" y="186"/>
                  </a:cxn>
                  <a:cxn ang="0">
                    <a:pos x="243" y="152"/>
                  </a:cxn>
                  <a:cxn ang="0">
                    <a:pos x="228" y="119"/>
                  </a:cxn>
                  <a:cxn ang="0">
                    <a:pos x="203" y="93"/>
                  </a:cxn>
                  <a:cxn ang="0">
                    <a:pos x="176" y="76"/>
                  </a:cxn>
                  <a:cxn ang="0">
                    <a:pos x="151" y="61"/>
                  </a:cxn>
                  <a:cxn ang="0">
                    <a:pos x="122" y="46"/>
                  </a:cxn>
                  <a:cxn ang="0">
                    <a:pos x="93" y="31"/>
                  </a:cxn>
                  <a:cxn ang="0">
                    <a:pos x="66" y="18"/>
                  </a:cxn>
                  <a:cxn ang="0">
                    <a:pos x="40" y="8"/>
                  </a:cxn>
                  <a:cxn ang="0">
                    <a:pos x="20" y="1"/>
                  </a:cxn>
                  <a:cxn ang="0">
                    <a:pos x="5" y="0"/>
                  </a:cxn>
                  <a:cxn ang="0">
                    <a:pos x="11" y="8"/>
                  </a:cxn>
                  <a:cxn ang="0">
                    <a:pos x="36" y="20"/>
                  </a:cxn>
                  <a:cxn ang="0">
                    <a:pos x="60" y="31"/>
                  </a:cxn>
                  <a:cxn ang="0">
                    <a:pos x="86" y="44"/>
                  </a:cxn>
                  <a:cxn ang="0">
                    <a:pos x="113" y="57"/>
                  </a:cxn>
                  <a:cxn ang="0">
                    <a:pos x="139" y="71"/>
                  </a:cxn>
                  <a:cxn ang="0">
                    <a:pos x="165" y="88"/>
                  </a:cxn>
                  <a:cxn ang="0">
                    <a:pos x="188" y="106"/>
                  </a:cxn>
                </a:cxnLst>
                <a:rect l="0" t="0" r="r" b="b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337098" name="Object 202"/>
            <p:cNvGraphicFramePr>
              <a:graphicFrameLocks noChangeAspect="1"/>
            </p:cNvGraphicFramePr>
            <p:nvPr/>
          </p:nvGraphicFramePr>
          <p:xfrm>
            <a:off x="3660" y="2006"/>
            <a:ext cx="207" cy="173"/>
          </p:xfrm>
          <a:graphic>
            <a:graphicData uri="http://schemas.openxmlformats.org/presentationml/2006/ole">
              <p:oleObj spid="_x0000_s337098" name="Clip" r:id="rId11" imgW="1305000" imgH="1085760" progId="">
                <p:embed/>
              </p:oleObj>
            </a:graphicData>
          </a:graphic>
        </p:graphicFrame>
        <p:sp>
          <p:nvSpPr>
            <p:cNvPr id="337099" name="Line 203"/>
            <p:cNvSpPr>
              <a:spLocks noChangeShapeType="1"/>
            </p:cNvSpPr>
            <p:nvPr/>
          </p:nvSpPr>
          <p:spPr bwMode="auto">
            <a:xfrm>
              <a:off x="4050" y="1586"/>
              <a:ext cx="321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00" name="Line 204"/>
            <p:cNvSpPr>
              <a:spLocks noChangeShapeType="1"/>
            </p:cNvSpPr>
            <p:nvPr/>
          </p:nvSpPr>
          <p:spPr bwMode="auto">
            <a:xfrm>
              <a:off x="3777" y="1478"/>
              <a:ext cx="96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01" name="Freeform 205"/>
            <p:cNvSpPr>
              <a:spLocks/>
            </p:cNvSpPr>
            <p:nvPr/>
          </p:nvSpPr>
          <p:spPr bwMode="auto">
            <a:xfrm>
              <a:off x="3348" y="2742"/>
              <a:ext cx="1877" cy="917"/>
            </a:xfrm>
            <a:custGeom>
              <a:avLst/>
              <a:gdLst/>
              <a:ahLst/>
              <a:cxnLst>
                <a:cxn ang="0">
                  <a:pos x="889" y="23"/>
                </a:cxn>
                <a:cxn ang="0">
                  <a:pos x="692" y="109"/>
                </a:cxn>
                <a:cxn ang="0">
                  <a:pos x="415" y="91"/>
                </a:cxn>
                <a:cxn ang="0">
                  <a:pos x="112" y="170"/>
                </a:cxn>
                <a:cxn ang="0">
                  <a:pos x="50" y="353"/>
                </a:cxn>
                <a:cxn ang="0">
                  <a:pos x="14" y="528"/>
                </a:cxn>
                <a:cxn ang="0">
                  <a:pos x="139" y="650"/>
                </a:cxn>
                <a:cxn ang="0">
                  <a:pos x="505" y="781"/>
                </a:cxn>
                <a:cxn ang="0">
                  <a:pos x="933" y="886"/>
                </a:cxn>
                <a:cxn ang="0">
                  <a:pos x="1370" y="901"/>
                </a:cxn>
                <a:cxn ang="0">
                  <a:pos x="1676" y="793"/>
                </a:cxn>
                <a:cxn ang="0">
                  <a:pos x="1860" y="624"/>
                </a:cxn>
                <a:cxn ang="0">
                  <a:pos x="1776" y="219"/>
                </a:cxn>
                <a:cxn ang="0">
                  <a:pos x="1503" y="100"/>
                </a:cxn>
                <a:cxn ang="0">
                  <a:pos x="1200" y="13"/>
                </a:cxn>
                <a:cxn ang="0">
                  <a:pos x="889" y="23"/>
                </a:cxn>
              </a:cxnLst>
              <a:rect l="0" t="0" r="r" b="b"/>
              <a:pathLst>
                <a:path w="1877" h="917">
                  <a:moveTo>
                    <a:pt x="889" y="23"/>
                  </a:moveTo>
                  <a:cubicBezTo>
                    <a:pt x="804" y="39"/>
                    <a:pt x="771" y="98"/>
                    <a:pt x="692" y="109"/>
                  </a:cubicBezTo>
                  <a:cubicBezTo>
                    <a:pt x="613" y="120"/>
                    <a:pt x="511" y="81"/>
                    <a:pt x="415" y="91"/>
                  </a:cubicBezTo>
                  <a:cubicBezTo>
                    <a:pt x="319" y="101"/>
                    <a:pt x="174" y="126"/>
                    <a:pt x="112" y="170"/>
                  </a:cubicBezTo>
                  <a:cubicBezTo>
                    <a:pt x="51" y="214"/>
                    <a:pt x="66" y="294"/>
                    <a:pt x="50" y="353"/>
                  </a:cubicBezTo>
                  <a:cubicBezTo>
                    <a:pt x="34" y="412"/>
                    <a:pt x="0" y="479"/>
                    <a:pt x="14" y="528"/>
                  </a:cubicBezTo>
                  <a:cubicBezTo>
                    <a:pt x="29" y="577"/>
                    <a:pt x="57" y="608"/>
                    <a:pt x="139" y="650"/>
                  </a:cubicBezTo>
                  <a:cubicBezTo>
                    <a:pt x="221" y="692"/>
                    <a:pt x="372" y="742"/>
                    <a:pt x="505" y="781"/>
                  </a:cubicBezTo>
                  <a:cubicBezTo>
                    <a:pt x="638" y="820"/>
                    <a:pt x="789" y="866"/>
                    <a:pt x="933" y="886"/>
                  </a:cubicBezTo>
                  <a:cubicBezTo>
                    <a:pt x="1077" y="906"/>
                    <a:pt x="1246" y="917"/>
                    <a:pt x="1370" y="901"/>
                  </a:cubicBezTo>
                  <a:cubicBezTo>
                    <a:pt x="1494" y="885"/>
                    <a:pt x="1594" y="839"/>
                    <a:pt x="1676" y="793"/>
                  </a:cubicBezTo>
                  <a:cubicBezTo>
                    <a:pt x="1758" y="747"/>
                    <a:pt x="1843" y="720"/>
                    <a:pt x="1860" y="624"/>
                  </a:cubicBezTo>
                  <a:cubicBezTo>
                    <a:pt x="1877" y="528"/>
                    <a:pt x="1835" y="306"/>
                    <a:pt x="1776" y="219"/>
                  </a:cubicBezTo>
                  <a:cubicBezTo>
                    <a:pt x="1717" y="132"/>
                    <a:pt x="1599" y="134"/>
                    <a:pt x="1503" y="100"/>
                  </a:cubicBezTo>
                  <a:cubicBezTo>
                    <a:pt x="1407" y="66"/>
                    <a:pt x="1302" y="26"/>
                    <a:pt x="1200" y="13"/>
                  </a:cubicBezTo>
                  <a:cubicBezTo>
                    <a:pt x="1098" y="0"/>
                    <a:pt x="974" y="7"/>
                    <a:pt x="889" y="23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02" name="Line 206"/>
            <p:cNvSpPr>
              <a:spLocks noChangeShapeType="1"/>
            </p:cNvSpPr>
            <p:nvPr/>
          </p:nvSpPr>
          <p:spPr bwMode="auto">
            <a:xfrm rot="-5400000">
              <a:off x="4757" y="3206"/>
              <a:ext cx="33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37103" name="Group 207"/>
            <p:cNvGrpSpPr>
              <a:grpSpLocks/>
            </p:cNvGrpSpPr>
            <p:nvPr/>
          </p:nvGrpSpPr>
          <p:grpSpPr bwMode="auto">
            <a:xfrm>
              <a:off x="4702" y="3292"/>
              <a:ext cx="125" cy="230"/>
              <a:chOff x="4180" y="783"/>
              <a:chExt cx="150" cy="307"/>
            </a:xfrm>
          </p:grpSpPr>
          <p:sp>
            <p:nvSpPr>
              <p:cNvPr id="337104" name="AutoShape 208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05" name="Rectangle 209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06" name="Rectangle 210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07" name="AutoShape 211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08" name="Line 212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09" name="Line 213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10" name="Rectangle 214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11" name="Rectangle 215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7112" name="Line 216"/>
            <p:cNvSpPr>
              <a:spLocks noChangeShapeType="1"/>
            </p:cNvSpPr>
            <p:nvPr/>
          </p:nvSpPr>
          <p:spPr bwMode="auto">
            <a:xfrm rot="5400000" flipV="1">
              <a:off x="4849" y="3383"/>
              <a:ext cx="2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113" name="Line 217"/>
            <p:cNvSpPr>
              <a:spLocks noChangeShapeType="1"/>
            </p:cNvSpPr>
            <p:nvPr/>
          </p:nvSpPr>
          <p:spPr bwMode="auto">
            <a:xfrm rot="-5400000">
              <a:off x="4966" y="3179"/>
              <a:ext cx="0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37114" name="Group 218"/>
            <p:cNvGrpSpPr>
              <a:grpSpLocks/>
            </p:cNvGrpSpPr>
            <p:nvPr/>
          </p:nvGrpSpPr>
          <p:grpSpPr bwMode="auto">
            <a:xfrm>
              <a:off x="4701" y="2996"/>
              <a:ext cx="316" cy="148"/>
              <a:chOff x="3600" y="219"/>
              <a:chExt cx="360" cy="175"/>
            </a:xfrm>
          </p:grpSpPr>
          <p:sp>
            <p:nvSpPr>
              <p:cNvPr id="337115" name="Oval 21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16" name="Line 22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17" name="Line 22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18" name="Rectangle 22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7119" name="Oval 22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7120" name="Group 22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7121" name="Line 22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22" name="Line 22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23" name="Line 22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7124" name="Group 22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7125" name="Line 22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26" name="Line 23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27" name="Line 23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7128" name="Group 232"/>
            <p:cNvGrpSpPr>
              <a:grpSpLocks/>
            </p:cNvGrpSpPr>
            <p:nvPr/>
          </p:nvGrpSpPr>
          <p:grpSpPr bwMode="auto">
            <a:xfrm>
              <a:off x="4187" y="2822"/>
              <a:ext cx="316" cy="148"/>
              <a:chOff x="3600" y="219"/>
              <a:chExt cx="360" cy="175"/>
            </a:xfrm>
          </p:grpSpPr>
          <p:sp>
            <p:nvSpPr>
              <p:cNvPr id="337129" name="Oval 23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30" name="Line 23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31" name="Line 23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32" name="Rectangle 23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7133" name="Oval 23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7134" name="Group 23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7135" name="Line 23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36" name="Line 24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37" name="Line 24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7138" name="Group 24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7139" name="Line 2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40" name="Line 2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41" name="Line 2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7142" name="Group 246"/>
            <p:cNvGrpSpPr>
              <a:grpSpLocks/>
            </p:cNvGrpSpPr>
            <p:nvPr/>
          </p:nvGrpSpPr>
          <p:grpSpPr bwMode="auto">
            <a:xfrm>
              <a:off x="3768" y="3014"/>
              <a:ext cx="316" cy="148"/>
              <a:chOff x="3600" y="219"/>
              <a:chExt cx="360" cy="175"/>
            </a:xfrm>
          </p:grpSpPr>
          <p:sp>
            <p:nvSpPr>
              <p:cNvPr id="337143" name="Oval 24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44" name="Line 24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45" name="Line 24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46" name="Rectangle 25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7147" name="Oval 25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7148" name="Group 25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7149" name="Line 25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50" name="Line 25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51" name="Line 25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7152" name="Group 25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7153" name="Line 25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54" name="Line 25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55" name="Line 25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37156" name="Line 260"/>
            <p:cNvSpPr>
              <a:spLocks noChangeShapeType="1"/>
            </p:cNvSpPr>
            <p:nvPr/>
          </p:nvSpPr>
          <p:spPr bwMode="auto">
            <a:xfrm>
              <a:off x="4470" y="2955"/>
              <a:ext cx="226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57" name="Line 261"/>
            <p:cNvSpPr>
              <a:spLocks noChangeShapeType="1"/>
            </p:cNvSpPr>
            <p:nvPr/>
          </p:nvSpPr>
          <p:spPr bwMode="auto">
            <a:xfrm flipV="1">
              <a:off x="4059" y="296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58" name="Line 262"/>
            <p:cNvSpPr>
              <a:spLocks noChangeShapeType="1"/>
            </p:cNvSpPr>
            <p:nvPr/>
          </p:nvSpPr>
          <p:spPr bwMode="auto">
            <a:xfrm flipV="1">
              <a:off x="4086" y="3091"/>
              <a:ext cx="6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59" name="Line 263"/>
            <p:cNvSpPr>
              <a:spLocks noChangeShapeType="1"/>
            </p:cNvSpPr>
            <p:nvPr/>
          </p:nvSpPr>
          <p:spPr bwMode="auto">
            <a:xfrm flipH="1">
              <a:off x="3642" y="2931"/>
              <a:ext cx="160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60" name="Line 264"/>
            <p:cNvSpPr>
              <a:spLocks noChangeShapeType="1"/>
            </p:cNvSpPr>
            <p:nvPr/>
          </p:nvSpPr>
          <p:spPr bwMode="auto">
            <a:xfrm>
              <a:off x="3658" y="2963"/>
              <a:ext cx="1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61" name="Line 265"/>
            <p:cNvSpPr>
              <a:spLocks noChangeShapeType="1"/>
            </p:cNvSpPr>
            <p:nvPr/>
          </p:nvSpPr>
          <p:spPr bwMode="auto">
            <a:xfrm>
              <a:off x="3570" y="3175"/>
              <a:ext cx="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62" name="Line 266"/>
            <p:cNvSpPr>
              <a:spLocks noChangeShapeType="1"/>
            </p:cNvSpPr>
            <p:nvPr/>
          </p:nvSpPr>
          <p:spPr bwMode="auto">
            <a:xfrm>
              <a:off x="3729" y="3225"/>
              <a:ext cx="30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63" name="Line 267"/>
            <p:cNvSpPr>
              <a:spLocks noChangeShapeType="1"/>
            </p:cNvSpPr>
            <p:nvPr/>
          </p:nvSpPr>
          <p:spPr bwMode="auto">
            <a:xfrm flipH="1">
              <a:off x="3880" y="3167"/>
              <a:ext cx="34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64" name="Line 268"/>
            <p:cNvSpPr>
              <a:spLocks noChangeShapeType="1"/>
            </p:cNvSpPr>
            <p:nvPr/>
          </p:nvSpPr>
          <p:spPr bwMode="auto">
            <a:xfrm>
              <a:off x="3762" y="3223"/>
              <a:ext cx="1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65" name="Line 269"/>
            <p:cNvSpPr>
              <a:spLocks noChangeShapeType="1"/>
            </p:cNvSpPr>
            <p:nvPr/>
          </p:nvSpPr>
          <p:spPr bwMode="auto">
            <a:xfrm flipH="1" flipV="1">
              <a:off x="4012" y="322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37166" name="Object 270"/>
            <p:cNvGraphicFramePr>
              <a:graphicFrameLocks noChangeAspect="1"/>
            </p:cNvGraphicFramePr>
            <p:nvPr/>
          </p:nvGraphicFramePr>
          <p:xfrm>
            <a:off x="3417" y="3101"/>
            <a:ext cx="216" cy="180"/>
          </p:xfrm>
          <a:graphic>
            <a:graphicData uri="http://schemas.openxmlformats.org/presentationml/2006/ole">
              <p:oleObj spid="_x0000_s337166" name="Clip" r:id="rId12" imgW="1305000" imgH="1085760" progId="">
                <p:embed/>
              </p:oleObj>
            </a:graphicData>
          </a:graphic>
        </p:graphicFrame>
        <p:graphicFrame>
          <p:nvGraphicFramePr>
            <p:cNvPr id="337167" name="Object 271"/>
            <p:cNvGraphicFramePr>
              <a:graphicFrameLocks noChangeAspect="1"/>
            </p:cNvGraphicFramePr>
            <p:nvPr/>
          </p:nvGraphicFramePr>
          <p:xfrm>
            <a:off x="3521" y="2901"/>
            <a:ext cx="216" cy="180"/>
          </p:xfrm>
          <a:graphic>
            <a:graphicData uri="http://schemas.openxmlformats.org/presentationml/2006/ole">
              <p:oleObj spid="_x0000_s337167" name="Clip" r:id="rId13" imgW="1305000" imgH="1085760" progId="">
                <p:embed/>
              </p:oleObj>
            </a:graphicData>
          </a:graphic>
        </p:graphicFrame>
        <p:graphicFrame>
          <p:nvGraphicFramePr>
            <p:cNvPr id="337168" name="Object 272"/>
            <p:cNvGraphicFramePr>
              <a:graphicFrameLocks noChangeAspect="1"/>
            </p:cNvGraphicFramePr>
            <p:nvPr/>
          </p:nvGraphicFramePr>
          <p:xfrm>
            <a:off x="3689" y="3261"/>
            <a:ext cx="216" cy="180"/>
          </p:xfrm>
          <a:graphic>
            <a:graphicData uri="http://schemas.openxmlformats.org/presentationml/2006/ole">
              <p:oleObj spid="_x0000_s337168" name="Clip" r:id="rId14" imgW="1305000" imgH="1085760" progId="">
                <p:embed/>
              </p:oleObj>
            </a:graphicData>
          </a:graphic>
        </p:graphicFrame>
        <p:graphicFrame>
          <p:nvGraphicFramePr>
            <p:cNvPr id="337169" name="Object 273"/>
            <p:cNvGraphicFramePr>
              <a:graphicFrameLocks noChangeAspect="1"/>
            </p:cNvGraphicFramePr>
            <p:nvPr/>
          </p:nvGraphicFramePr>
          <p:xfrm>
            <a:off x="3903" y="3263"/>
            <a:ext cx="216" cy="180"/>
          </p:xfrm>
          <a:graphic>
            <a:graphicData uri="http://schemas.openxmlformats.org/presentationml/2006/ole">
              <p:oleObj spid="_x0000_s337169" name="Clip" r:id="rId15" imgW="1305000" imgH="1085760" progId="">
                <p:embed/>
              </p:oleObj>
            </a:graphicData>
          </a:graphic>
        </p:graphicFrame>
        <p:grpSp>
          <p:nvGrpSpPr>
            <p:cNvPr id="337170" name="Group 274"/>
            <p:cNvGrpSpPr>
              <a:grpSpLocks/>
            </p:cNvGrpSpPr>
            <p:nvPr/>
          </p:nvGrpSpPr>
          <p:grpSpPr bwMode="auto">
            <a:xfrm>
              <a:off x="4475" y="3342"/>
              <a:ext cx="172" cy="215"/>
              <a:chOff x="2870" y="1518"/>
              <a:chExt cx="292" cy="320"/>
            </a:xfrm>
          </p:grpSpPr>
          <p:graphicFrame>
            <p:nvGraphicFramePr>
              <p:cNvPr id="337171" name="Object 275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37171" name="Clip" r:id="rId16" imgW="819000" imgH="847800" progId="">
                  <p:embed/>
                </p:oleObj>
              </a:graphicData>
            </a:graphic>
          </p:graphicFrame>
          <p:graphicFrame>
            <p:nvGraphicFramePr>
              <p:cNvPr id="337172" name="Object 276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37172" name="Clip" r:id="rId17" imgW="1266840" imgH="1200240" progId="">
                  <p:embed/>
                </p:oleObj>
              </a:graphicData>
            </a:graphic>
          </p:graphicFrame>
        </p:grpSp>
        <p:grpSp>
          <p:nvGrpSpPr>
            <p:cNvPr id="337173" name="Group 277"/>
            <p:cNvGrpSpPr>
              <a:grpSpLocks/>
            </p:cNvGrpSpPr>
            <p:nvPr/>
          </p:nvGrpSpPr>
          <p:grpSpPr bwMode="auto">
            <a:xfrm>
              <a:off x="4191" y="3374"/>
              <a:ext cx="220" cy="203"/>
              <a:chOff x="2870" y="1518"/>
              <a:chExt cx="292" cy="320"/>
            </a:xfrm>
          </p:grpSpPr>
          <p:graphicFrame>
            <p:nvGraphicFramePr>
              <p:cNvPr id="337174" name="Object 278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37174" name="Clip" r:id="rId18" imgW="819000" imgH="847800" progId="">
                  <p:embed/>
                </p:oleObj>
              </a:graphicData>
            </a:graphic>
          </p:graphicFrame>
          <p:graphicFrame>
            <p:nvGraphicFramePr>
              <p:cNvPr id="337175" name="Object 279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37175" name="Clip" r:id="rId19" imgW="1266840" imgH="1200240" progId="">
                  <p:embed/>
                </p:oleObj>
              </a:graphicData>
            </a:graphic>
          </p:graphicFrame>
        </p:grpSp>
        <p:grpSp>
          <p:nvGrpSpPr>
            <p:cNvPr id="337176" name="Group 280"/>
            <p:cNvGrpSpPr>
              <a:grpSpLocks/>
            </p:cNvGrpSpPr>
            <p:nvPr/>
          </p:nvGrpSpPr>
          <p:grpSpPr bwMode="auto">
            <a:xfrm>
              <a:off x="4290" y="3130"/>
              <a:ext cx="183" cy="255"/>
              <a:chOff x="2556" y="2689"/>
              <a:chExt cx="183" cy="255"/>
            </a:xfrm>
          </p:grpSpPr>
          <p:pic>
            <p:nvPicPr>
              <p:cNvPr id="337177" name="Picture 281" descr="31u_bnrz[1]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</p:spPr>
          </p:pic>
          <p:sp>
            <p:nvSpPr>
              <p:cNvPr id="337178" name="Freeform 282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/>
                <a:ahLst/>
                <a:cxnLst>
                  <a:cxn ang="0">
                    <a:pos x="70" y="29"/>
                  </a:cxn>
                  <a:cxn ang="0">
                    <a:pos x="55" y="39"/>
                  </a:cxn>
                  <a:cxn ang="0">
                    <a:pos x="42" y="50"/>
                  </a:cxn>
                  <a:cxn ang="0">
                    <a:pos x="30" y="63"/>
                  </a:cxn>
                  <a:cxn ang="0">
                    <a:pos x="20" y="77"/>
                  </a:cxn>
                  <a:cxn ang="0">
                    <a:pos x="12" y="91"/>
                  </a:cxn>
                  <a:cxn ang="0">
                    <a:pos x="6" y="108"/>
                  </a:cxn>
                  <a:cxn ang="0">
                    <a:pos x="2" y="125"/>
                  </a:cxn>
                  <a:cxn ang="0">
                    <a:pos x="0" y="142"/>
                  </a:cxn>
                  <a:cxn ang="0">
                    <a:pos x="2" y="166"/>
                  </a:cxn>
                  <a:cxn ang="0">
                    <a:pos x="12" y="186"/>
                  </a:cxn>
                  <a:cxn ang="0">
                    <a:pos x="26" y="203"/>
                  </a:cxn>
                  <a:cxn ang="0">
                    <a:pos x="45" y="216"/>
                  </a:cxn>
                  <a:cxn ang="0">
                    <a:pos x="66" y="226"/>
                  </a:cxn>
                  <a:cxn ang="0">
                    <a:pos x="88" y="230"/>
                  </a:cxn>
                  <a:cxn ang="0">
                    <a:pos x="111" y="232"/>
                  </a:cxn>
                  <a:cxn ang="0">
                    <a:pos x="134" y="228"/>
                  </a:cxn>
                  <a:cxn ang="0">
                    <a:pos x="138" y="228"/>
                  </a:cxn>
                  <a:cxn ang="0">
                    <a:pos x="143" y="226"/>
                  </a:cxn>
                  <a:cxn ang="0">
                    <a:pos x="147" y="222"/>
                  </a:cxn>
                  <a:cxn ang="0">
                    <a:pos x="148" y="218"/>
                  </a:cxn>
                  <a:cxn ang="0">
                    <a:pos x="145" y="212"/>
                  </a:cxn>
                  <a:cxn ang="0">
                    <a:pos x="141" y="207"/>
                  </a:cxn>
                  <a:cxn ang="0">
                    <a:pos x="135" y="203"/>
                  </a:cxn>
                  <a:cxn ang="0">
                    <a:pos x="129" y="201"/>
                  </a:cxn>
                  <a:cxn ang="0">
                    <a:pos x="117" y="197"/>
                  </a:cxn>
                  <a:cxn ang="0">
                    <a:pos x="105" y="195"/>
                  </a:cxn>
                  <a:cxn ang="0">
                    <a:pos x="94" y="193"/>
                  </a:cxn>
                  <a:cxn ang="0">
                    <a:pos x="83" y="190"/>
                  </a:cxn>
                  <a:cxn ang="0">
                    <a:pos x="73" y="187"/>
                  </a:cxn>
                  <a:cxn ang="0">
                    <a:pos x="62" y="182"/>
                  </a:cxn>
                  <a:cxn ang="0">
                    <a:pos x="53" y="176"/>
                  </a:cxn>
                  <a:cxn ang="0">
                    <a:pos x="43" y="167"/>
                  </a:cxn>
                  <a:cxn ang="0">
                    <a:pos x="40" y="128"/>
                  </a:cxn>
                  <a:cxn ang="0">
                    <a:pos x="49" y="96"/>
                  </a:cxn>
                  <a:cxn ang="0">
                    <a:pos x="68" y="71"/>
                  </a:cxn>
                  <a:cxn ang="0">
                    <a:pos x="94" y="50"/>
                  </a:cxn>
                  <a:cxn ang="0">
                    <a:pos x="122" y="34"/>
                  </a:cxn>
                  <a:cxn ang="0">
                    <a:pos x="151" y="21"/>
                  </a:cxn>
                  <a:cxn ang="0">
                    <a:pos x="178" y="12"/>
                  </a:cxn>
                  <a:cxn ang="0">
                    <a:pos x="199" y="4"/>
                  </a:cxn>
                  <a:cxn ang="0">
                    <a:pos x="186" y="1"/>
                  </a:cxn>
                  <a:cxn ang="0">
                    <a:pos x="172" y="0"/>
                  </a:cxn>
                  <a:cxn ang="0">
                    <a:pos x="156" y="2"/>
                  </a:cxn>
                  <a:cxn ang="0">
                    <a:pos x="138" y="4"/>
                  </a:cxn>
                  <a:cxn ang="0">
                    <a:pos x="121" y="10"/>
                  </a:cxn>
                  <a:cxn ang="0">
                    <a:pos x="103" y="16"/>
                  </a:cxn>
                  <a:cxn ang="0">
                    <a:pos x="86" y="23"/>
                  </a:cxn>
                  <a:cxn ang="0">
                    <a:pos x="70" y="29"/>
                  </a:cxn>
                </a:cxnLst>
                <a:rect l="0" t="0" r="r" b="b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79" name="Freeform 283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/>
                <a:ahLst/>
                <a:cxnLst>
                  <a:cxn ang="0">
                    <a:pos x="108" y="59"/>
                  </a:cxn>
                  <a:cxn ang="0">
                    <a:pos x="113" y="77"/>
                  </a:cxn>
                  <a:cxn ang="0">
                    <a:pos x="111" y="94"/>
                  </a:cxn>
                  <a:cxn ang="0">
                    <a:pos x="103" y="108"/>
                  </a:cxn>
                  <a:cxn ang="0">
                    <a:pos x="91" y="121"/>
                  </a:cxn>
                  <a:cxn ang="0">
                    <a:pos x="77" y="132"/>
                  </a:cxn>
                  <a:cxn ang="0">
                    <a:pos x="61" y="144"/>
                  </a:cxn>
                  <a:cxn ang="0">
                    <a:pos x="45" y="154"/>
                  </a:cxn>
                  <a:cxn ang="0">
                    <a:pos x="30" y="164"/>
                  </a:cxn>
                  <a:cxn ang="0">
                    <a:pos x="28" y="168"/>
                  </a:cxn>
                  <a:cxn ang="0">
                    <a:pos x="27" y="170"/>
                  </a:cxn>
                  <a:cxn ang="0">
                    <a:pos x="27" y="174"/>
                  </a:cxn>
                  <a:cxn ang="0">
                    <a:pos x="28" y="177"/>
                  </a:cxn>
                  <a:cxn ang="0">
                    <a:pos x="32" y="179"/>
                  </a:cxn>
                  <a:cxn ang="0">
                    <a:pos x="35" y="180"/>
                  </a:cxn>
                  <a:cxn ang="0">
                    <a:pos x="37" y="180"/>
                  </a:cxn>
                  <a:cxn ang="0">
                    <a:pos x="41" y="179"/>
                  </a:cxn>
                  <a:cxn ang="0">
                    <a:pos x="60" y="169"/>
                  </a:cxn>
                  <a:cxn ang="0">
                    <a:pos x="77" y="158"/>
                  </a:cxn>
                  <a:cxn ang="0">
                    <a:pos x="94" y="145"/>
                  </a:cxn>
                  <a:cxn ang="0">
                    <a:pos x="109" y="130"/>
                  </a:cxn>
                  <a:cxn ang="0">
                    <a:pos x="120" y="114"/>
                  </a:cxn>
                  <a:cxn ang="0">
                    <a:pos x="127" y="95"/>
                  </a:cxn>
                  <a:cxn ang="0">
                    <a:pos x="128" y="76"/>
                  </a:cxn>
                  <a:cxn ang="0">
                    <a:pos x="123" y="55"/>
                  </a:cxn>
                  <a:cxn ang="0">
                    <a:pos x="113" y="39"/>
                  </a:cxn>
                  <a:cxn ang="0">
                    <a:pos x="97" y="25"/>
                  </a:cxn>
                  <a:cxn ang="0">
                    <a:pos x="79" y="15"/>
                  </a:cxn>
                  <a:cxn ang="0">
                    <a:pos x="57" y="7"/>
                  </a:cxn>
                  <a:cxn ang="0">
                    <a:pos x="36" y="2"/>
                  </a:cxn>
                  <a:cxn ang="0">
                    <a:pos x="19" y="0"/>
                  </a:cxn>
                  <a:cxn ang="0">
                    <a:pos x="6" y="0"/>
                  </a:cxn>
                  <a:cxn ang="0">
                    <a:pos x="0" y="4"/>
                  </a:cxn>
                  <a:cxn ang="0">
                    <a:pos x="14" y="9"/>
                  </a:cxn>
                  <a:cxn ang="0">
                    <a:pos x="29" y="14"/>
                  </a:cxn>
                  <a:cxn ang="0">
                    <a:pos x="46" y="19"/>
                  </a:cxn>
                  <a:cxn ang="0">
                    <a:pos x="61" y="23"/>
                  </a:cxn>
                  <a:cxn ang="0">
                    <a:pos x="76" y="29"/>
                  </a:cxn>
                  <a:cxn ang="0">
                    <a:pos x="89" y="37"/>
                  </a:cxn>
                  <a:cxn ang="0">
                    <a:pos x="100" y="46"/>
                  </a:cxn>
                  <a:cxn ang="0">
                    <a:pos x="108" y="59"/>
                  </a:cxn>
                </a:cxnLst>
                <a:rect l="0" t="0" r="r" b="b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0" name="Freeform 284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/>
                <a:ahLst/>
                <a:cxnLst>
                  <a:cxn ang="0">
                    <a:pos x="100" y="70"/>
                  </a:cxn>
                  <a:cxn ang="0">
                    <a:pos x="53" y="115"/>
                  </a:cxn>
                  <a:cxn ang="0">
                    <a:pos x="17" y="166"/>
                  </a:cxn>
                  <a:cxn ang="0">
                    <a:pos x="0" y="226"/>
                  </a:cxn>
                  <a:cxn ang="0">
                    <a:pos x="3" y="266"/>
                  </a:cxn>
                  <a:cxn ang="0">
                    <a:pos x="9" y="282"/>
                  </a:cxn>
                  <a:cxn ang="0">
                    <a:pos x="19" y="297"/>
                  </a:cxn>
                  <a:cxn ang="0">
                    <a:pos x="32" y="310"/>
                  </a:cxn>
                  <a:cxn ang="0">
                    <a:pos x="56" y="324"/>
                  </a:cxn>
                  <a:cxn ang="0">
                    <a:pos x="86" y="338"/>
                  </a:cxn>
                  <a:cxn ang="0">
                    <a:pos x="119" y="350"/>
                  </a:cxn>
                  <a:cxn ang="0">
                    <a:pos x="152" y="359"/>
                  </a:cxn>
                  <a:cxn ang="0">
                    <a:pos x="186" y="366"/>
                  </a:cxn>
                  <a:cxn ang="0">
                    <a:pos x="220" y="371"/>
                  </a:cxn>
                  <a:cxn ang="0">
                    <a:pos x="254" y="374"/>
                  </a:cxn>
                  <a:cxn ang="0">
                    <a:pos x="289" y="376"/>
                  </a:cxn>
                  <a:cxn ang="0">
                    <a:pos x="311" y="378"/>
                  </a:cxn>
                  <a:cxn ang="0">
                    <a:pos x="320" y="371"/>
                  </a:cxn>
                  <a:cxn ang="0">
                    <a:pos x="322" y="360"/>
                  </a:cxn>
                  <a:cxn ang="0">
                    <a:pos x="315" y="352"/>
                  </a:cxn>
                  <a:cxn ang="0">
                    <a:pos x="294" y="347"/>
                  </a:cxn>
                  <a:cxn ang="0">
                    <a:pos x="263" y="341"/>
                  </a:cxn>
                  <a:cxn ang="0">
                    <a:pos x="232" y="336"/>
                  </a:cxn>
                  <a:cxn ang="0">
                    <a:pos x="200" y="332"/>
                  </a:cxn>
                  <a:cxn ang="0">
                    <a:pos x="170" y="326"/>
                  </a:cxn>
                  <a:cxn ang="0">
                    <a:pos x="139" y="318"/>
                  </a:cxn>
                  <a:cxn ang="0">
                    <a:pos x="110" y="309"/>
                  </a:cxn>
                  <a:cxn ang="0">
                    <a:pos x="80" y="297"/>
                  </a:cxn>
                  <a:cxn ang="0">
                    <a:pos x="55" y="281"/>
                  </a:cxn>
                  <a:cxn ang="0">
                    <a:pos x="38" y="259"/>
                  </a:cxn>
                  <a:cxn ang="0">
                    <a:pos x="34" y="232"/>
                  </a:cxn>
                  <a:cxn ang="0">
                    <a:pos x="38" y="200"/>
                  </a:cxn>
                  <a:cxn ang="0">
                    <a:pos x="51" y="170"/>
                  </a:cxn>
                  <a:cxn ang="0">
                    <a:pos x="71" y="137"/>
                  </a:cxn>
                  <a:cxn ang="0">
                    <a:pos x="94" y="110"/>
                  </a:cxn>
                  <a:cxn ang="0">
                    <a:pos x="123" y="82"/>
                  </a:cxn>
                  <a:cxn ang="0">
                    <a:pos x="153" y="57"/>
                  </a:cxn>
                  <a:cxn ang="0">
                    <a:pos x="195" y="38"/>
                  </a:cxn>
                  <a:cxn ang="0">
                    <a:pos x="238" y="20"/>
                  </a:cxn>
                  <a:cxn ang="0">
                    <a:pos x="264" y="7"/>
                  </a:cxn>
                  <a:cxn ang="0">
                    <a:pos x="256" y="0"/>
                  </a:cxn>
                  <a:cxn ang="0">
                    <a:pos x="221" y="4"/>
                  </a:cxn>
                  <a:cxn ang="0">
                    <a:pos x="180" y="18"/>
                  </a:cxn>
                  <a:cxn ang="0">
                    <a:pos x="141" y="38"/>
                  </a:cxn>
                </a:cxnLst>
                <a:rect l="0" t="0" r="r" b="b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1" name="Freeform 285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/>
                <a:ahLst/>
                <a:cxnLst>
                  <a:cxn ang="0">
                    <a:pos x="235" y="77"/>
                  </a:cxn>
                  <a:cxn ang="0">
                    <a:pos x="248" y="91"/>
                  </a:cxn>
                  <a:cxn ang="0">
                    <a:pos x="256" y="107"/>
                  </a:cxn>
                  <a:cxn ang="0">
                    <a:pos x="259" y="124"/>
                  </a:cxn>
                  <a:cxn ang="0">
                    <a:pos x="259" y="142"/>
                  </a:cxn>
                  <a:cxn ang="0">
                    <a:pos x="257" y="157"/>
                  </a:cxn>
                  <a:cxn ang="0">
                    <a:pos x="252" y="170"/>
                  </a:cxn>
                  <a:cxn ang="0">
                    <a:pos x="244" y="183"/>
                  </a:cxn>
                  <a:cxn ang="0">
                    <a:pos x="236" y="193"/>
                  </a:cxn>
                  <a:cxn ang="0">
                    <a:pos x="225" y="204"/>
                  </a:cxn>
                  <a:cxn ang="0">
                    <a:pos x="215" y="214"/>
                  </a:cxn>
                  <a:cxn ang="0">
                    <a:pos x="204" y="224"/>
                  </a:cxn>
                  <a:cxn ang="0">
                    <a:pos x="194" y="234"/>
                  </a:cxn>
                  <a:cxn ang="0">
                    <a:pos x="191" y="238"/>
                  </a:cxn>
                  <a:cxn ang="0">
                    <a:pos x="191" y="241"/>
                  </a:cxn>
                  <a:cxn ang="0">
                    <a:pos x="191" y="245"/>
                  </a:cxn>
                  <a:cxn ang="0">
                    <a:pos x="194" y="248"/>
                  </a:cxn>
                  <a:cxn ang="0">
                    <a:pos x="197" y="250"/>
                  </a:cxn>
                  <a:cxn ang="0">
                    <a:pos x="202" y="252"/>
                  </a:cxn>
                  <a:cxn ang="0">
                    <a:pos x="205" y="250"/>
                  </a:cxn>
                  <a:cxn ang="0">
                    <a:pos x="209" y="248"/>
                  </a:cxn>
                  <a:cxn ang="0">
                    <a:pos x="232" y="233"/>
                  </a:cxn>
                  <a:cxn ang="0">
                    <a:pos x="252" y="214"/>
                  </a:cxn>
                  <a:cxn ang="0">
                    <a:pos x="268" y="192"/>
                  </a:cxn>
                  <a:cxn ang="0">
                    <a:pos x="278" y="167"/>
                  </a:cxn>
                  <a:cxn ang="0">
                    <a:pos x="283" y="141"/>
                  </a:cxn>
                  <a:cxn ang="0">
                    <a:pos x="280" y="115"/>
                  </a:cxn>
                  <a:cxn ang="0">
                    <a:pos x="271" y="91"/>
                  </a:cxn>
                  <a:cxn ang="0">
                    <a:pos x="252" y="69"/>
                  </a:cxn>
                  <a:cxn ang="0">
                    <a:pos x="238" y="57"/>
                  </a:cxn>
                  <a:cxn ang="0">
                    <a:pos x="222" y="48"/>
                  </a:cxn>
                  <a:cxn ang="0">
                    <a:pos x="204" y="39"/>
                  </a:cxn>
                  <a:cxn ang="0">
                    <a:pos x="184" y="31"/>
                  </a:cxn>
                  <a:cxn ang="0">
                    <a:pos x="164" y="23"/>
                  </a:cxn>
                  <a:cxn ang="0">
                    <a:pos x="144" y="17"/>
                  </a:cxn>
                  <a:cxn ang="0">
                    <a:pos x="123" y="13"/>
                  </a:cxn>
                  <a:cxn ang="0">
                    <a:pos x="103" y="8"/>
                  </a:cxn>
                  <a:cxn ang="0">
                    <a:pos x="83" y="5"/>
                  </a:cxn>
                  <a:cxn ang="0">
                    <a:pos x="66" y="2"/>
                  </a:cxn>
                  <a:cxn ang="0">
                    <a:pos x="48" y="0"/>
                  </a:cxn>
                  <a:cxn ang="0">
                    <a:pos x="34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0" y="5"/>
                  </a:cxn>
                  <a:cxn ang="0">
                    <a:pos x="12" y="7"/>
                  </a:cxn>
                  <a:cxn ang="0">
                    <a:pos x="24" y="8"/>
                  </a:cxn>
                  <a:cxn ang="0">
                    <a:pos x="38" y="10"/>
                  </a:cxn>
                  <a:cxn ang="0">
                    <a:pos x="52" y="13"/>
                  </a:cxn>
                  <a:cxn ang="0">
                    <a:pos x="66" y="16"/>
                  </a:cxn>
                  <a:cxn ang="0">
                    <a:pos x="82" y="18"/>
                  </a:cxn>
                  <a:cxn ang="0">
                    <a:pos x="98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4"/>
                  </a:cxn>
                  <a:cxn ang="0">
                    <a:pos x="162" y="39"/>
                  </a:cxn>
                  <a:cxn ang="0">
                    <a:pos x="177" y="45"/>
                  </a:cxn>
                  <a:cxn ang="0">
                    <a:pos x="193" y="52"/>
                  </a:cxn>
                  <a:cxn ang="0">
                    <a:pos x="208" y="60"/>
                  </a:cxn>
                  <a:cxn ang="0">
                    <a:pos x="222" y="68"/>
                  </a:cxn>
                  <a:cxn ang="0">
                    <a:pos x="235" y="77"/>
                  </a:cxn>
                </a:cxnLst>
                <a:rect l="0" t="0" r="r" b="b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2" name="Freeform 286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/>
                <a:ahLst/>
                <a:cxnLst>
                  <a:cxn ang="0">
                    <a:pos x="0" y="130"/>
                  </a:cxn>
                  <a:cxn ang="0">
                    <a:pos x="0" y="149"/>
                  </a:cxn>
                  <a:cxn ang="0">
                    <a:pos x="4" y="168"/>
                  </a:cxn>
                  <a:cxn ang="0">
                    <a:pos x="12" y="185"/>
                  </a:cxn>
                  <a:cxn ang="0">
                    <a:pos x="24" y="200"/>
                  </a:cxn>
                  <a:cxn ang="0">
                    <a:pos x="38" y="213"/>
                  </a:cxn>
                  <a:cxn ang="0">
                    <a:pos x="55" y="224"/>
                  </a:cxn>
                  <a:cxn ang="0">
                    <a:pos x="73" y="232"/>
                  </a:cxn>
                  <a:cxn ang="0">
                    <a:pos x="92" y="237"/>
                  </a:cxn>
                  <a:cxn ang="0">
                    <a:pos x="98" y="238"/>
                  </a:cxn>
                  <a:cxn ang="0">
                    <a:pos x="104" y="235"/>
                  </a:cxn>
                  <a:cxn ang="0">
                    <a:pos x="109" y="232"/>
                  </a:cxn>
                  <a:cxn ang="0">
                    <a:pos x="111" y="227"/>
                  </a:cxn>
                  <a:cxn ang="0">
                    <a:pos x="111" y="222"/>
                  </a:cxn>
                  <a:cxn ang="0">
                    <a:pos x="110" y="216"/>
                  </a:cxn>
                  <a:cxn ang="0">
                    <a:pos x="106" y="211"/>
                  </a:cxn>
                  <a:cxn ang="0">
                    <a:pos x="100" y="209"/>
                  </a:cxn>
                  <a:cxn ang="0">
                    <a:pos x="82" y="202"/>
                  </a:cxn>
                  <a:cxn ang="0">
                    <a:pos x="64" y="193"/>
                  </a:cxn>
                  <a:cxn ang="0">
                    <a:pos x="50" y="180"/>
                  </a:cxn>
                  <a:cxn ang="0">
                    <a:pos x="39" y="167"/>
                  </a:cxn>
                  <a:cxn ang="0">
                    <a:pos x="32" y="149"/>
                  </a:cxn>
                  <a:cxn ang="0">
                    <a:pos x="29" y="131"/>
                  </a:cxn>
                  <a:cxn ang="0">
                    <a:pos x="29" y="111"/>
                  </a:cxn>
                  <a:cxn ang="0">
                    <a:pos x="35" y="91"/>
                  </a:cxn>
                  <a:cxn ang="0">
                    <a:pos x="42" y="76"/>
                  </a:cxn>
                  <a:cxn ang="0">
                    <a:pos x="51" y="62"/>
                  </a:cxn>
                  <a:cxn ang="0">
                    <a:pos x="62" y="49"/>
                  </a:cxn>
                  <a:cxn ang="0">
                    <a:pos x="73" y="38"/>
                  </a:cxn>
                  <a:cxn ang="0">
                    <a:pos x="84" y="28"/>
                  </a:cxn>
                  <a:cxn ang="0">
                    <a:pos x="96" y="18"/>
                  </a:cxn>
                  <a:cxn ang="0">
                    <a:pos x="106" y="9"/>
                  </a:cxn>
                  <a:cxn ang="0">
                    <a:pos x="114" y="1"/>
                  </a:cxn>
                  <a:cxn ang="0">
                    <a:pos x="106" y="0"/>
                  </a:cxn>
                  <a:cxn ang="0">
                    <a:pos x="93" y="6"/>
                  </a:cxn>
                  <a:cxn ang="0">
                    <a:pos x="76" y="18"/>
                  </a:cxn>
                  <a:cxn ang="0">
                    <a:pos x="56" y="36"/>
                  </a:cxn>
                  <a:cxn ang="0">
                    <a:pos x="37" y="57"/>
                  </a:cxn>
                  <a:cxn ang="0">
                    <a:pos x="20" y="80"/>
                  </a:cxn>
                  <a:cxn ang="0">
                    <a:pos x="7" y="106"/>
                  </a:cxn>
                  <a:cxn ang="0">
                    <a:pos x="0" y="130"/>
                  </a:cxn>
                </a:cxnLst>
                <a:rect l="0" t="0" r="r" b="b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3" name="Freeform 287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/>
                <a:ahLst/>
                <a:cxnLst>
                  <a:cxn ang="0">
                    <a:pos x="207" y="124"/>
                  </a:cxn>
                  <a:cxn ang="0">
                    <a:pos x="219" y="143"/>
                  </a:cxn>
                  <a:cxn ang="0">
                    <a:pos x="225" y="164"/>
                  </a:cxn>
                  <a:cxn ang="0">
                    <a:pos x="221" y="187"/>
                  </a:cxn>
                  <a:cxn ang="0">
                    <a:pos x="208" y="209"/>
                  </a:cxn>
                  <a:cxn ang="0">
                    <a:pos x="188" y="228"/>
                  </a:cxn>
                  <a:cxn ang="0">
                    <a:pos x="166" y="246"/>
                  </a:cxn>
                  <a:cxn ang="0">
                    <a:pos x="143" y="264"/>
                  </a:cxn>
                  <a:cxn ang="0">
                    <a:pos x="129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1" y="305"/>
                  </a:cxn>
                  <a:cxn ang="0">
                    <a:pos x="130" y="310"/>
                  </a:cxn>
                  <a:cxn ang="0">
                    <a:pos x="139" y="309"/>
                  </a:cxn>
                  <a:cxn ang="0">
                    <a:pos x="154" y="293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1" y="219"/>
                  </a:cxn>
                  <a:cxn ang="0">
                    <a:pos x="245" y="187"/>
                  </a:cxn>
                  <a:cxn ang="0">
                    <a:pos x="242" y="153"/>
                  </a:cxn>
                  <a:cxn ang="0">
                    <a:pos x="227" y="120"/>
                  </a:cxn>
                  <a:cxn ang="0">
                    <a:pos x="201" y="94"/>
                  </a:cxn>
                  <a:cxn ang="0">
                    <a:pos x="177" y="74"/>
                  </a:cxn>
                  <a:cxn ang="0">
                    <a:pos x="152" y="60"/>
                  </a:cxn>
                  <a:cxn ang="0">
                    <a:pos x="126" y="43"/>
                  </a:cxn>
                  <a:cxn ang="0">
                    <a:pos x="98" y="28"/>
                  </a:cxn>
                  <a:cxn ang="0">
                    <a:pos x="72" y="16"/>
                  </a:cxn>
                  <a:cxn ang="0">
                    <a:pos x="46" y="7"/>
                  </a:cxn>
                  <a:cxn ang="0">
                    <a:pos x="24" y="1"/>
                  </a:cxn>
                  <a:cxn ang="0">
                    <a:pos x="7" y="1"/>
                  </a:cxn>
                  <a:cxn ang="0">
                    <a:pos x="8" y="6"/>
                  </a:cxn>
                  <a:cxn ang="0">
                    <a:pos x="28" y="14"/>
                  </a:cxn>
                  <a:cxn ang="0">
                    <a:pos x="51" y="24"/>
                  </a:cxn>
                  <a:cxn ang="0">
                    <a:pos x="78" y="37"/>
                  </a:cxn>
                  <a:cxn ang="0">
                    <a:pos x="106" y="51"/>
                  </a:cxn>
                  <a:cxn ang="0">
                    <a:pos x="134" y="69"/>
                  </a:cxn>
                  <a:cxn ang="0">
                    <a:pos x="163" y="87"/>
                  </a:cxn>
                  <a:cxn ang="0">
                    <a:pos x="187" y="105"/>
                  </a:cxn>
                </a:cxnLst>
                <a:rect l="0" t="0" r="r" b="b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4" name="Freeform 288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/>
                <a:ahLst/>
                <a:cxnLst>
                  <a:cxn ang="0">
                    <a:pos x="31" y="14"/>
                  </a:cxn>
                  <a:cxn ang="0">
                    <a:pos x="29" y="8"/>
                  </a:cxn>
                  <a:cxn ang="0">
                    <a:pos x="25" y="3"/>
                  </a:cxn>
                  <a:cxn ang="0">
                    <a:pos x="19" y="1"/>
                  </a:cxn>
                  <a:cxn ang="0">
                    <a:pos x="14" y="0"/>
                  </a:cxn>
                  <a:cxn ang="0">
                    <a:pos x="8" y="2"/>
                  </a:cxn>
                  <a:cxn ang="0">
                    <a:pos x="3" y="5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5" y="42"/>
                  </a:cxn>
                  <a:cxn ang="0">
                    <a:pos x="15" y="71"/>
                  </a:cxn>
                  <a:cxn ang="0">
                    <a:pos x="27" y="100"/>
                  </a:cxn>
                  <a:cxn ang="0">
                    <a:pos x="41" y="127"/>
                  </a:cxn>
                  <a:cxn ang="0">
                    <a:pos x="55" y="151"/>
                  </a:cxn>
                  <a:cxn ang="0">
                    <a:pos x="68" y="171"/>
                  </a:cxn>
                  <a:cxn ang="0">
                    <a:pos x="77" y="184"/>
                  </a:cxn>
                  <a:cxn ang="0">
                    <a:pos x="83" y="187"/>
                  </a:cxn>
                  <a:cxn ang="0">
                    <a:pos x="80" y="174"/>
                  </a:cxn>
                  <a:cxn ang="0">
                    <a:pos x="75" y="158"/>
                  </a:cxn>
                  <a:cxn ang="0">
                    <a:pos x="68" y="138"/>
                  </a:cxn>
                  <a:cxn ang="0">
                    <a:pos x="59" y="113"/>
                  </a:cxn>
                  <a:cxn ang="0">
                    <a:pos x="51" y="88"/>
                  </a:cxn>
                  <a:cxn ang="0">
                    <a:pos x="43" y="63"/>
                  </a:cxn>
                  <a:cxn ang="0">
                    <a:pos x="36" y="38"/>
                  </a:cxn>
                  <a:cxn ang="0">
                    <a:pos x="31" y="14"/>
                  </a:cxn>
                </a:cxnLst>
                <a:rect l="0" t="0" r="r" b="b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5" name="Freeform 289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/>
                <a:ahLst/>
                <a:cxnLst>
                  <a:cxn ang="0">
                    <a:pos x="22" y="10"/>
                  </a:cxn>
                  <a:cxn ang="0">
                    <a:pos x="21" y="6"/>
                  </a:cxn>
                  <a:cxn ang="0">
                    <a:pos x="18" y="2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3" y="3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24"/>
                  </a:cxn>
                  <a:cxn ang="0">
                    <a:pos x="4" y="38"/>
                  </a:cxn>
                  <a:cxn ang="0">
                    <a:pos x="8" y="52"/>
                  </a:cxn>
                  <a:cxn ang="0">
                    <a:pos x="14" y="65"/>
                  </a:cxn>
                  <a:cxn ang="0">
                    <a:pos x="21" y="78"/>
                  </a:cxn>
                  <a:cxn ang="0">
                    <a:pos x="28" y="87"/>
                  </a:cxn>
                  <a:cxn ang="0">
                    <a:pos x="37" y="93"/>
                  </a:cxn>
                  <a:cxn ang="0">
                    <a:pos x="42" y="94"/>
                  </a:cxn>
                  <a:cxn ang="0">
                    <a:pos x="44" y="76"/>
                  </a:cxn>
                  <a:cxn ang="0">
                    <a:pos x="38" y="54"/>
                  </a:cxn>
                  <a:cxn ang="0">
                    <a:pos x="31" y="32"/>
                  </a:cxn>
                  <a:cxn ang="0">
                    <a:pos x="22" y="10"/>
                  </a:cxn>
                </a:cxnLst>
                <a:rect l="0" t="0" r="r" b="b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6" name="Freeform 290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/>
                <a:ahLst/>
                <a:cxnLst>
                  <a:cxn ang="0">
                    <a:pos x="20" y="7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19" y="4"/>
                  </a:cxn>
                  <a:cxn ang="0">
                    <a:pos x="15" y="1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4" y="1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0" y="11"/>
                  </a:cxn>
                  <a:cxn ang="0">
                    <a:pos x="1" y="17"/>
                  </a:cxn>
                  <a:cxn ang="0">
                    <a:pos x="4" y="24"/>
                  </a:cxn>
                  <a:cxn ang="0">
                    <a:pos x="8" y="32"/>
                  </a:cxn>
                  <a:cxn ang="0">
                    <a:pos x="14" y="39"/>
                  </a:cxn>
                  <a:cxn ang="0">
                    <a:pos x="20" y="46"/>
                  </a:cxn>
                  <a:cxn ang="0">
                    <a:pos x="27" y="50"/>
                  </a:cxn>
                  <a:cxn ang="0">
                    <a:pos x="33" y="54"/>
                  </a:cxn>
                  <a:cxn ang="0">
                    <a:pos x="38" y="54"/>
                  </a:cxn>
                  <a:cxn ang="0">
                    <a:pos x="36" y="42"/>
                  </a:cxn>
                  <a:cxn ang="0">
                    <a:pos x="32" y="29"/>
                  </a:cxn>
                  <a:cxn ang="0">
                    <a:pos x="25" y="16"/>
                  </a:cxn>
                  <a:cxn ang="0">
                    <a:pos x="20" y="7"/>
                  </a:cxn>
                </a:cxnLst>
                <a:rect l="0" t="0" r="r" b="b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7" name="Freeform 291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/>
                <a:ahLst/>
                <a:cxnLst>
                  <a:cxn ang="0">
                    <a:pos x="41" y="27"/>
                  </a:cxn>
                  <a:cxn ang="0">
                    <a:pos x="46" y="24"/>
                  </a:cxn>
                  <a:cxn ang="0">
                    <a:pos x="51" y="21"/>
                  </a:cxn>
                  <a:cxn ang="0">
                    <a:pos x="52" y="16"/>
                  </a:cxn>
                  <a:cxn ang="0">
                    <a:pos x="52" y="12"/>
                  </a:cxn>
                  <a:cxn ang="0">
                    <a:pos x="50" y="6"/>
                  </a:cxn>
                  <a:cxn ang="0">
                    <a:pos x="46" y="2"/>
                  </a:cxn>
                  <a:cxn ang="0">
                    <a:pos x="41" y="0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29" y="1"/>
                  </a:cxn>
                  <a:cxn ang="0">
                    <a:pos x="21" y="4"/>
                  </a:cxn>
                  <a:cxn ang="0">
                    <a:pos x="13" y="8"/>
                  </a:cxn>
                  <a:cxn ang="0">
                    <a:pos x="6" y="15"/>
                  </a:cxn>
                  <a:cxn ang="0">
                    <a:pos x="3" y="22"/>
                  </a:cxn>
                  <a:cxn ang="0">
                    <a:pos x="0" y="29"/>
                  </a:cxn>
                  <a:cxn ang="0">
                    <a:pos x="0" y="31"/>
                  </a:cxn>
                  <a:cxn ang="0">
                    <a:pos x="4" y="33"/>
                  </a:cxn>
                  <a:cxn ang="0">
                    <a:pos x="9" y="36"/>
                  </a:cxn>
                  <a:cxn ang="0">
                    <a:pos x="13" y="36"/>
                  </a:cxn>
                  <a:cxn ang="0">
                    <a:pos x="18" y="36"/>
                  </a:cxn>
                  <a:cxn ang="0">
                    <a:pos x="24" y="33"/>
                  </a:cxn>
                  <a:cxn ang="0">
                    <a:pos x="30" y="32"/>
                  </a:cxn>
                  <a:cxn ang="0">
                    <a:pos x="36" y="30"/>
                  </a:cxn>
                  <a:cxn ang="0">
                    <a:pos x="41" y="27"/>
                  </a:cxn>
                </a:cxnLst>
                <a:rect l="0" t="0" r="r" b="b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8" name="Freeform 292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/>
                <a:ahLst/>
                <a:cxnLst>
                  <a:cxn ang="0">
                    <a:pos x="73" y="36"/>
                  </a:cxn>
                  <a:cxn ang="0">
                    <a:pos x="58" y="46"/>
                  </a:cxn>
                  <a:cxn ang="0">
                    <a:pos x="46" y="58"/>
                  </a:cxn>
                  <a:cxn ang="0">
                    <a:pos x="33" y="72"/>
                  </a:cxn>
                  <a:cxn ang="0">
                    <a:pos x="22" y="85"/>
                  </a:cxn>
                  <a:cxn ang="0">
                    <a:pos x="14" y="100"/>
                  </a:cxn>
                  <a:cxn ang="0">
                    <a:pos x="7" y="115"/>
                  </a:cxn>
                  <a:cxn ang="0">
                    <a:pos x="2" y="130"/>
                  </a:cxn>
                  <a:cxn ang="0">
                    <a:pos x="0" y="146"/>
                  </a:cxn>
                  <a:cxn ang="0">
                    <a:pos x="2" y="170"/>
                  </a:cxn>
                  <a:cxn ang="0">
                    <a:pos x="12" y="190"/>
                  </a:cxn>
                  <a:cxn ang="0">
                    <a:pos x="26" y="207"/>
                  </a:cxn>
                  <a:cxn ang="0">
                    <a:pos x="43" y="220"/>
                  </a:cxn>
                  <a:cxn ang="0">
                    <a:pos x="64" y="229"/>
                  </a:cxn>
                  <a:cxn ang="0">
                    <a:pos x="88" y="235"/>
                  </a:cxn>
                  <a:cxn ang="0">
                    <a:pos x="110" y="236"/>
                  </a:cxn>
                  <a:cxn ang="0">
                    <a:pos x="132" y="232"/>
                  </a:cxn>
                  <a:cxn ang="0">
                    <a:pos x="137" y="232"/>
                  </a:cxn>
                  <a:cxn ang="0">
                    <a:pos x="142" y="230"/>
                  </a:cxn>
                  <a:cxn ang="0">
                    <a:pos x="145" y="226"/>
                  </a:cxn>
                  <a:cxn ang="0">
                    <a:pos x="146" y="221"/>
                  </a:cxn>
                  <a:cxn ang="0">
                    <a:pos x="145" y="219"/>
                  </a:cxn>
                  <a:cxn ang="0">
                    <a:pos x="142" y="219"/>
                  </a:cxn>
                  <a:cxn ang="0">
                    <a:pos x="137" y="217"/>
                  </a:cxn>
                  <a:cxn ang="0">
                    <a:pos x="131" y="217"/>
                  </a:cxn>
                  <a:cxn ang="0">
                    <a:pos x="124" y="217"/>
                  </a:cxn>
                  <a:cxn ang="0">
                    <a:pos x="118" y="217"/>
                  </a:cxn>
                  <a:cxn ang="0">
                    <a:pos x="112" y="217"/>
                  </a:cxn>
                  <a:cxn ang="0">
                    <a:pos x="109" y="217"/>
                  </a:cxn>
                  <a:cxn ang="0">
                    <a:pos x="97" y="216"/>
                  </a:cxn>
                  <a:cxn ang="0">
                    <a:pos x="87" y="215"/>
                  </a:cxn>
                  <a:cxn ang="0">
                    <a:pos x="75" y="214"/>
                  </a:cxn>
                  <a:cxn ang="0">
                    <a:pos x="63" y="211"/>
                  </a:cxn>
                  <a:cxn ang="0">
                    <a:pos x="51" y="207"/>
                  </a:cxn>
                  <a:cxn ang="0">
                    <a:pos x="40" y="199"/>
                  </a:cxn>
                  <a:cxn ang="0">
                    <a:pos x="29" y="189"/>
                  </a:cxn>
                  <a:cxn ang="0">
                    <a:pos x="17" y="174"/>
                  </a:cxn>
                  <a:cxn ang="0">
                    <a:pos x="15" y="157"/>
                  </a:cxn>
                  <a:cxn ang="0">
                    <a:pos x="16" y="141"/>
                  </a:cxn>
                  <a:cxn ang="0">
                    <a:pos x="21" y="124"/>
                  </a:cxn>
                  <a:cxn ang="0">
                    <a:pos x="28" y="109"/>
                  </a:cxn>
                  <a:cxn ang="0">
                    <a:pos x="39" y="96"/>
                  </a:cxn>
                  <a:cxn ang="0">
                    <a:pos x="50" y="82"/>
                  </a:cxn>
                  <a:cxn ang="0">
                    <a:pos x="63" y="70"/>
                  </a:cxn>
                  <a:cxn ang="0">
                    <a:pos x="78" y="59"/>
                  </a:cxn>
                  <a:cxn ang="0">
                    <a:pos x="94" y="49"/>
                  </a:cxn>
                  <a:cxn ang="0">
                    <a:pos x="110" y="39"/>
                  </a:cxn>
                  <a:cxn ang="0">
                    <a:pos x="126" y="31"/>
                  </a:cxn>
                  <a:cxn ang="0">
                    <a:pos x="142" y="24"/>
                  </a:cxn>
                  <a:cxn ang="0">
                    <a:pos x="158" y="19"/>
                  </a:cxn>
                  <a:cxn ang="0">
                    <a:pos x="172" y="13"/>
                  </a:cxn>
                  <a:cxn ang="0">
                    <a:pos x="186" y="10"/>
                  </a:cxn>
                  <a:cxn ang="0">
                    <a:pos x="198" y="7"/>
                  </a:cxn>
                  <a:cxn ang="0">
                    <a:pos x="190" y="3"/>
                  </a:cxn>
                  <a:cxn ang="0">
                    <a:pos x="177" y="0"/>
                  </a:cxn>
                  <a:cxn ang="0">
                    <a:pos x="162" y="3"/>
                  </a:cxn>
                  <a:cxn ang="0">
                    <a:pos x="144" y="6"/>
                  </a:cxn>
                  <a:cxn ang="0">
                    <a:pos x="124" y="12"/>
                  </a:cxn>
                  <a:cxn ang="0">
                    <a:pos x="105" y="19"/>
                  </a:cxn>
                  <a:cxn ang="0">
                    <a:pos x="88" y="28"/>
                  </a:cxn>
                  <a:cxn ang="0">
                    <a:pos x="73" y="36"/>
                  </a:cxn>
                </a:cxnLst>
                <a:rect l="0" t="0" r="r" b="b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89" name="Freeform 293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/>
                <a:ahLst/>
                <a:cxnLst>
                  <a:cxn ang="0">
                    <a:pos x="108" y="61"/>
                  </a:cxn>
                  <a:cxn ang="0">
                    <a:pos x="111" y="80"/>
                  </a:cxn>
                  <a:cxn ang="0">
                    <a:pos x="109" y="97"/>
                  </a:cxn>
                  <a:cxn ang="0">
                    <a:pos x="101" y="110"/>
                  </a:cxn>
                  <a:cxn ang="0">
                    <a:pos x="89" y="123"/>
                  </a:cxn>
                  <a:cxn ang="0">
                    <a:pos x="75" y="134"/>
                  </a:cxn>
                  <a:cxn ang="0">
                    <a:pos x="60" y="145"/>
                  </a:cxn>
                  <a:cxn ang="0">
                    <a:pos x="43" y="156"/>
                  </a:cxn>
                  <a:cxn ang="0">
                    <a:pos x="29" y="167"/>
                  </a:cxn>
                  <a:cxn ang="0">
                    <a:pos x="27" y="170"/>
                  </a:cxn>
                  <a:cxn ang="0">
                    <a:pos x="26" y="172"/>
                  </a:cxn>
                  <a:cxn ang="0">
                    <a:pos x="26" y="176"/>
                  </a:cxn>
                  <a:cxn ang="0">
                    <a:pos x="28" y="179"/>
                  </a:cxn>
                  <a:cxn ang="0">
                    <a:pos x="30" y="182"/>
                  </a:cxn>
                  <a:cxn ang="0">
                    <a:pos x="34" y="183"/>
                  </a:cxn>
                  <a:cxn ang="0">
                    <a:pos x="37" y="183"/>
                  </a:cxn>
                  <a:cxn ang="0">
                    <a:pos x="41" y="182"/>
                  </a:cxn>
                  <a:cxn ang="0">
                    <a:pos x="58" y="171"/>
                  </a:cxn>
                  <a:cxn ang="0">
                    <a:pos x="76" y="160"/>
                  </a:cxn>
                  <a:cxn ang="0">
                    <a:pos x="92" y="147"/>
                  </a:cxn>
                  <a:cxn ang="0">
                    <a:pos x="108" y="132"/>
                  </a:cxn>
                  <a:cxn ang="0">
                    <a:pos x="118" y="116"/>
                  </a:cxn>
                  <a:cxn ang="0">
                    <a:pos x="125" y="98"/>
                  </a:cxn>
                  <a:cxn ang="0">
                    <a:pos x="128" y="78"/>
                  </a:cxn>
                  <a:cxn ang="0">
                    <a:pos x="123" y="58"/>
                  </a:cxn>
                  <a:cxn ang="0">
                    <a:pos x="112" y="41"/>
                  </a:cxn>
                  <a:cxn ang="0">
                    <a:pos x="98" y="28"/>
                  </a:cxn>
                  <a:cxn ang="0">
                    <a:pos x="80" y="16"/>
                  </a:cxn>
                  <a:cxn ang="0">
                    <a:pos x="61" y="8"/>
                  </a:cxn>
                  <a:cxn ang="0">
                    <a:pos x="41" y="2"/>
                  </a:cxn>
                  <a:cxn ang="0">
                    <a:pos x="23" y="0"/>
                  </a:cxn>
                  <a:cxn ang="0">
                    <a:pos x="9" y="1"/>
                  </a:cxn>
                  <a:cxn ang="0">
                    <a:pos x="0" y="6"/>
                  </a:cxn>
                  <a:cxn ang="0">
                    <a:pos x="16" y="10"/>
                  </a:cxn>
                  <a:cxn ang="0">
                    <a:pos x="33" y="14"/>
                  </a:cxn>
                  <a:cxn ang="0">
                    <a:pos x="48" y="17"/>
                  </a:cxn>
                  <a:cxn ang="0">
                    <a:pos x="63" y="22"/>
                  </a:cxn>
                  <a:cxn ang="0">
                    <a:pos x="77" y="28"/>
                  </a:cxn>
                  <a:cxn ang="0">
                    <a:pos x="90" y="36"/>
                  </a:cxn>
                  <a:cxn ang="0">
                    <a:pos x="101" y="46"/>
                  </a:cxn>
                  <a:cxn ang="0">
                    <a:pos x="108" y="61"/>
                  </a:cxn>
                </a:cxnLst>
                <a:rect l="0" t="0" r="r" b="b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90" name="Freeform 294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/>
                <a:ahLst/>
                <a:cxnLst>
                  <a:cxn ang="0">
                    <a:pos x="101" y="70"/>
                  </a:cxn>
                  <a:cxn ang="0">
                    <a:pos x="54" y="115"/>
                  </a:cxn>
                  <a:cxn ang="0">
                    <a:pos x="18" y="167"/>
                  </a:cxn>
                  <a:cxn ang="0">
                    <a:pos x="0" y="227"/>
                  </a:cxn>
                  <a:cxn ang="0">
                    <a:pos x="4" y="267"/>
                  </a:cxn>
                  <a:cxn ang="0">
                    <a:pos x="11" y="283"/>
                  </a:cxn>
                  <a:cxn ang="0">
                    <a:pos x="21" y="298"/>
                  </a:cxn>
                  <a:cxn ang="0">
                    <a:pos x="34" y="311"/>
                  </a:cxn>
                  <a:cxn ang="0">
                    <a:pos x="57" y="325"/>
                  </a:cxn>
                  <a:cxn ang="0">
                    <a:pos x="87" y="340"/>
                  </a:cxn>
                  <a:cxn ang="0">
                    <a:pos x="120" y="351"/>
                  </a:cxn>
                  <a:cxn ang="0">
                    <a:pos x="153" y="360"/>
                  </a:cxn>
                  <a:cxn ang="0">
                    <a:pos x="187" y="367"/>
                  </a:cxn>
                  <a:cxn ang="0">
                    <a:pos x="221" y="372"/>
                  </a:cxn>
                  <a:cxn ang="0">
                    <a:pos x="256" y="375"/>
                  </a:cxn>
                  <a:cxn ang="0">
                    <a:pos x="290" y="378"/>
                  </a:cxn>
                  <a:cxn ang="0">
                    <a:pos x="312" y="379"/>
                  </a:cxn>
                  <a:cxn ang="0">
                    <a:pos x="320" y="372"/>
                  </a:cxn>
                  <a:cxn ang="0">
                    <a:pos x="323" y="360"/>
                  </a:cxn>
                  <a:cxn ang="0">
                    <a:pos x="316" y="352"/>
                  </a:cxn>
                  <a:cxn ang="0">
                    <a:pos x="295" y="351"/>
                  </a:cxn>
                  <a:cxn ang="0">
                    <a:pos x="263" y="350"/>
                  </a:cxn>
                  <a:cxn ang="0">
                    <a:pos x="231" y="348"/>
                  </a:cxn>
                  <a:cxn ang="0">
                    <a:pos x="200" y="343"/>
                  </a:cxn>
                  <a:cxn ang="0">
                    <a:pos x="168" y="337"/>
                  </a:cxn>
                  <a:cxn ang="0">
                    <a:pos x="136" y="329"/>
                  </a:cxn>
                  <a:cxn ang="0">
                    <a:pos x="106" y="320"/>
                  </a:cxn>
                  <a:cxn ang="0">
                    <a:pos x="76" y="306"/>
                  </a:cxn>
                  <a:cxn ang="0">
                    <a:pos x="51" y="291"/>
                  </a:cxn>
                  <a:cxn ang="0">
                    <a:pos x="35" y="269"/>
                  </a:cxn>
                  <a:cxn ang="0">
                    <a:pos x="31" y="239"/>
                  </a:cxn>
                  <a:cxn ang="0">
                    <a:pos x="38" y="197"/>
                  </a:cxn>
                  <a:cxn ang="0">
                    <a:pos x="51" y="165"/>
                  </a:cxn>
                  <a:cxn ang="0">
                    <a:pos x="68" y="136"/>
                  </a:cxn>
                  <a:cxn ang="0">
                    <a:pos x="89" y="111"/>
                  </a:cxn>
                  <a:cxn ang="0">
                    <a:pos x="114" y="88"/>
                  </a:cxn>
                  <a:cxn ang="0">
                    <a:pos x="144" y="64"/>
                  </a:cxn>
                  <a:cxn ang="0">
                    <a:pos x="181" y="41"/>
                  </a:cxn>
                  <a:cxn ang="0">
                    <a:pos x="219" y="22"/>
                  </a:cxn>
                  <a:cxn ang="0">
                    <a:pos x="253" y="7"/>
                  </a:cxn>
                  <a:cxn ang="0">
                    <a:pos x="255" y="0"/>
                  </a:cxn>
                  <a:cxn ang="0">
                    <a:pos x="221" y="5"/>
                  </a:cxn>
                  <a:cxn ang="0">
                    <a:pos x="181" y="19"/>
                  </a:cxn>
                  <a:cxn ang="0">
                    <a:pos x="142" y="39"/>
                  </a:cxn>
                </a:cxnLst>
                <a:rect l="0" t="0" r="r" b="b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91" name="Freeform 295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/>
                <a:ahLst/>
                <a:cxnLst>
                  <a:cxn ang="0">
                    <a:pos x="235" y="78"/>
                  </a:cxn>
                  <a:cxn ang="0">
                    <a:pos x="248" y="92"/>
                  </a:cxn>
                  <a:cxn ang="0">
                    <a:pos x="255" y="108"/>
                  </a:cxn>
                  <a:cxn ang="0">
                    <a:pos x="259" y="125"/>
                  </a:cxn>
                  <a:cxn ang="0">
                    <a:pos x="259" y="144"/>
                  </a:cxn>
                  <a:cxn ang="0">
                    <a:pos x="257" y="159"/>
                  </a:cxn>
                  <a:cxn ang="0">
                    <a:pos x="252" y="171"/>
                  </a:cxn>
                  <a:cxn ang="0">
                    <a:pos x="244" y="184"/>
                  </a:cxn>
                  <a:cxn ang="0">
                    <a:pos x="236" y="194"/>
                  </a:cxn>
                  <a:cxn ang="0">
                    <a:pos x="225" y="206"/>
                  </a:cxn>
                  <a:cxn ang="0">
                    <a:pos x="215" y="215"/>
                  </a:cxn>
                  <a:cxn ang="0">
                    <a:pos x="204" y="225"/>
                  </a:cxn>
                  <a:cxn ang="0">
                    <a:pos x="194" y="236"/>
                  </a:cxn>
                  <a:cxn ang="0">
                    <a:pos x="191" y="239"/>
                  </a:cxn>
                  <a:cxn ang="0">
                    <a:pos x="190" y="242"/>
                  </a:cxn>
                  <a:cxn ang="0">
                    <a:pos x="191" y="246"/>
                  </a:cxn>
                  <a:cxn ang="0">
                    <a:pos x="194" y="249"/>
                  </a:cxn>
                  <a:cxn ang="0">
                    <a:pos x="197" y="252"/>
                  </a:cxn>
                  <a:cxn ang="0">
                    <a:pos x="201" y="253"/>
                  </a:cxn>
                  <a:cxn ang="0">
                    <a:pos x="205" y="252"/>
                  </a:cxn>
                  <a:cxn ang="0">
                    <a:pos x="209" y="249"/>
                  </a:cxn>
                  <a:cxn ang="0">
                    <a:pos x="232" y="234"/>
                  </a:cxn>
                  <a:cxn ang="0">
                    <a:pos x="251" y="215"/>
                  </a:cxn>
                  <a:cxn ang="0">
                    <a:pos x="267" y="192"/>
                  </a:cxn>
                  <a:cxn ang="0">
                    <a:pos x="278" y="168"/>
                  </a:cxn>
                  <a:cxn ang="0">
                    <a:pos x="282" y="141"/>
                  </a:cxn>
                  <a:cxn ang="0">
                    <a:pos x="279" y="116"/>
                  </a:cxn>
                  <a:cxn ang="0">
                    <a:pos x="270" y="92"/>
                  </a:cxn>
                  <a:cxn ang="0">
                    <a:pos x="251" y="70"/>
                  </a:cxn>
                  <a:cxn ang="0">
                    <a:pos x="237" y="59"/>
                  </a:cxn>
                  <a:cxn ang="0">
                    <a:pos x="221" y="48"/>
                  </a:cxn>
                  <a:cxn ang="0">
                    <a:pos x="202" y="39"/>
                  </a:cxn>
                  <a:cxn ang="0">
                    <a:pos x="183" y="31"/>
                  </a:cxn>
                  <a:cxn ang="0">
                    <a:pos x="163" y="24"/>
                  </a:cxn>
                  <a:cxn ang="0">
                    <a:pos x="142" y="18"/>
                  </a:cxn>
                  <a:cxn ang="0">
                    <a:pos x="122" y="13"/>
                  </a:cxn>
                  <a:cxn ang="0">
                    <a:pos x="101" y="8"/>
                  </a:cxn>
                  <a:cxn ang="0">
                    <a:pos x="82" y="5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0" y="1"/>
                  </a:cxn>
                  <a:cxn ang="0">
                    <a:pos x="4" y="4"/>
                  </a:cxn>
                  <a:cxn ang="0">
                    <a:pos x="0" y="6"/>
                  </a:cxn>
                  <a:cxn ang="0">
                    <a:pos x="12" y="8"/>
                  </a:cxn>
                  <a:cxn ang="0">
                    <a:pos x="25" y="9"/>
                  </a:cxn>
                  <a:cxn ang="0">
                    <a:pos x="38" y="12"/>
                  </a:cxn>
                  <a:cxn ang="0">
                    <a:pos x="52" y="14"/>
                  </a:cxn>
                  <a:cxn ang="0">
                    <a:pos x="67" y="16"/>
                  </a:cxn>
                  <a:cxn ang="0">
                    <a:pos x="82" y="18"/>
                  </a:cxn>
                  <a:cxn ang="0">
                    <a:pos x="97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5"/>
                  </a:cxn>
                  <a:cxn ang="0">
                    <a:pos x="162" y="40"/>
                  </a:cxn>
                  <a:cxn ang="0">
                    <a:pos x="177" y="46"/>
                  </a:cxn>
                  <a:cxn ang="0">
                    <a:pos x="192" y="53"/>
                  </a:cxn>
                  <a:cxn ang="0">
                    <a:pos x="208" y="60"/>
                  </a:cxn>
                  <a:cxn ang="0">
                    <a:pos x="222" y="69"/>
                  </a:cxn>
                  <a:cxn ang="0">
                    <a:pos x="235" y="78"/>
                  </a:cxn>
                </a:cxnLst>
                <a:rect l="0" t="0" r="r" b="b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92" name="Freeform 296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/>
                <a:ahLst/>
                <a:cxnLst>
                  <a:cxn ang="0">
                    <a:pos x="0" y="128"/>
                  </a:cxn>
                  <a:cxn ang="0">
                    <a:pos x="0" y="148"/>
                  </a:cxn>
                  <a:cxn ang="0">
                    <a:pos x="5" y="166"/>
                  </a:cxn>
                  <a:cxn ang="0">
                    <a:pos x="13" y="184"/>
                  </a:cxn>
                  <a:cxn ang="0">
                    <a:pos x="24" y="198"/>
                  </a:cxn>
                  <a:cxn ang="0">
                    <a:pos x="39" y="211"/>
                  </a:cxn>
                  <a:cxn ang="0">
                    <a:pos x="55" y="223"/>
                  </a:cxn>
                  <a:cxn ang="0">
                    <a:pos x="74" y="231"/>
                  </a:cxn>
                  <a:cxn ang="0">
                    <a:pos x="92" y="235"/>
                  </a:cxn>
                  <a:cxn ang="0">
                    <a:pos x="98" y="236"/>
                  </a:cxn>
                  <a:cxn ang="0">
                    <a:pos x="104" y="234"/>
                  </a:cxn>
                  <a:cxn ang="0">
                    <a:pos x="109" y="231"/>
                  </a:cxn>
                  <a:cxn ang="0">
                    <a:pos x="111" y="226"/>
                  </a:cxn>
                  <a:cxn ang="0">
                    <a:pos x="111" y="220"/>
                  </a:cxn>
                  <a:cxn ang="0">
                    <a:pos x="110" y="215"/>
                  </a:cxn>
                  <a:cxn ang="0">
                    <a:pos x="107" y="210"/>
                  </a:cxn>
                  <a:cxn ang="0">
                    <a:pos x="101" y="208"/>
                  </a:cxn>
                  <a:cxn ang="0">
                    <a:pos x="82" y="201"/>
                  </a:cxn>
                  <a:cxn ang="0">
                    <a:pos x="64" y="192"/>
                  </a:cxn>
                  <a:cxn ang="0">
                    <a:pos x="50" y="179"/>
                  </a:cxn>
                  <a:cxn ang="0">
                    <a:pos x="40" y="165"/>
                  </a:cxn>
                  <a:cxn ang="0">
                    <a:pos x="33" y="148"/>
                  </a:cxn>
                  <a:cxn ang="0">
                    <a:pos x="29" y="130"/>
                  </a:cxn>
                  <a:cxn ang="0">
                    <a:pos x="29" y="110"/>
                  </a:cxn>
                  <a:cxn ang="0">
                    <a:pos x="35" y="89"/>
                  </a:cxn>
                  <a:cxn ang="0">
                    <a:pos x="43" y="74"/>
                  </a:cxn>
                  <a:cxn ang="0">
                    <a:pos x="56" y="60"/>
                  </a:cxn>
                  <a:cxn ang="0">
                    <a:pos x="70" y="46"/>
                  </a:cxn>
                  <a:cxn ang="0">
                    <a:pos x="85" y="33"/>
                  </a:cxn>
                  <a:cxn ang="0">
                    <a:pos x="98" y="23"/>
                  </a:cxn>
                  <a:cxn ang="0">
                    <a:pos x="109" y="12"/>
                  </a:cxn>
                  <a:cxn ang="0">
                    <a:pos x="115" y="6"/>
                  </a:cxn>
                  <a:cxn ang="0">
                    <a:pos x="115" y="0"/>
                  </a:cxn>
                  <a:cxn ang="0">
                    <a:pos x="102" y="4"/>
                  </a:cxn>
                  <a:cxn ang="0">
                    <a:pos x="85" y="12"/>
                  </a:cxn>
                  <a:cxn ang="0">
                    <a:pos x="68" y="26"/>
                  </a:cxn>
                  <a:cxn ang="0">
                    <a:pos x="49" y="42"/>
                  </a:cxn>
                  <a:cxn ang="0">
                    <a:pos x="32" y="61"/>
                  </a:cxn>
                  <a:cxn ang="0">
                    <a:pos x="17" y="82"/>
                  </a:cxn>
                  <a:cxn ang="0">
                    <a:pos x="6" y="105"/>
                  </a:cxn>
                  <a:cxn ang="0">
                    <a:pos x="0" y="128"/>
                  </a:cxn>
                </a:cxnLst>
                <a:rect l="0" t="0" r="r" b="b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193" name="Freeform 297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/>
                <a:ahLst/>
                <a:cxnLst>
                  <a:cxn ang="0">
                    <a:pos x="208" y="124"/>
                  </a:cxn>
                  <a:cxn ang="0">
                    <a:pos x="220" y="144"/>
                  </a:cxn>
                  <a:cxn ang="0">
                    <a:pos x="226" y="164"/>
                  </a:cxn>
                  <a:cxn ang="0">
                    <a:pos x="222" y="187"/>
                  </a:cxn>
                  <a:cxn ang="0">
                    <a:pos x="208" y="209"/>
                  </a:cxn>
                  <a:cxn ang="0">
                    <a:pos x="188" y="229"/>
                  </a:cxn>
                  <a:cxn ang="0">
                    <a:pos x="166" y="246"/>
                  </a:cxn>
                  <a:cxn ang="0">
                    <a:pos x="142" y="264"/>
                  </a:cxn>
                  <a:cxn ang="0">
                    <a:pos x="128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2" y="306"/>
                  </a:cxn>
                  <a:cxn ang="0">
                    <a:pos x="131" y="310"/>
                  </a:cxn>
                  <a:cxn ang="0">
                    <a:pos x="139" y="309"/>
                  </a:cxn>
                  <a:cxn ang="0">
                    <a:pos x="154" y="292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0" y="219"/>
                  </a:cxn>
                  <a:cxn ang="0">
                    <a:pos x="244" y="186"/>
                  </a:cxn>
                  <a:cxn ang="0">
                    <a:pos x="243" y="152"/>
                  </a:cxn>
                  <a:cxn ang="0">
                    <a:pos x="228" y="119"/>
                  </a:cxn>
                  <a:cxn ang="0">
                    <a:pos x="203" y="93"/>
                  </a:cxn>
                  <a:cxn ang="0">
                    <a:pos x="176" y="76"/>
                  </a:cxn>
                  <a:cxn ang="0">
                    <a:pos x="151" y="61"/>
                  </a:cxn>
                  <a:cxn ang="0">
                    <a:pos x="122" y="46"/>
                  </a:cxn>
                  <a:cxn ang="0">
                    <a:pos x="93" y="31"/>
                  </a:cxn>
                  <a:cxn ang="0">
                    <a:pos x="66" y="18"/>
                  </a:cxn>
                  <a:cxn ang="0">
                    <a:pos x="40" y="8"/>
                  </a:cxn>
                  <a:cxn ang="0">
                    <a:pos x="20" y="1"/>
                  </a:cxn>
                  <a:cxn ang="0">
                    <a:pos x="5" y="0"/>
                  </a:cxn>
                  <a:cxn ang="0">
                    <a:pos x="11" y="8"/>
                  </a:cxn>
                  <a:cxn ang="0">
                    <a:pos x="36" y="20"/>
                  </a:cxn>
                  <a:cxn ang="0">
                    <a:pos x="60" y="31"/>
                  </a:cxn>
                  <a:cxn ang="0">
                    <a:pos x="86" y="44"/>
                  </a:cxn>
                  <a:cxn ang="0">
                    <a:pos x="113" y="57"/>
                  </a:cxn>
                  <a:cxn ang="0">
                    <a:pos x="139" y="71"/>
                  </a:cxn>
                  <a:cxn ang="0">
                    <a:pos x="165" y="88"/>
                  </a:cxn>
                  <a:cxn ang="0">
                    <a:pos x="188" y="106"/>
                  </a:cxn>
                </a:cxnLst>
                <a:rect l="0" t="0" r="r" b="b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7194" name="Line 298"/>
            <p:cNvSpPr>
              <a:spLocks noChangeShapeType="1"/>
            </p:cNvSpPr>
            <p:nvPr/>
          </p:nvSpPr>
          <p:spPr bwMode="auto">
            <a:xfrm>
              <a:off x="4063" y="3139"/>
              <a:ext cx="317" cy="1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195" name="Line 299"/>
            <p:cNvSpPr>
              <a:spLocks noChangeShapeType="1"/>
            </p:cNvSpPr>
            <p:nvPr/>
          </p:nvSpPr>
          <p:spPr bwMode="auto">
            <a:xfrm>
              <a:off x="3716" y="3098"/>
              <a:ext cx="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7196" name="Group 300"/>
            <p:cNvGrpSpPr>
              <a:grpSpLocks/>
            </p:cNvGrpSpPr>
            <p:nvPr/>
          </p:nvGrpSpPr>
          <p:grpSpPr bwMode="auto">
            <a:xfrm>
              <a:off x="4961" y="3136"/>
              <a:ext cx="131" cy="258"/>
              <a:chOff x="4180" y="783"/>
              <a:chExt cx="150" cy="307"/>
            </a:xfrm>
          </p:grpSpPr>
          <p:sp>
            <p:nvSpPr>
              <p:cNvPr id="337197" name="AutoShape 301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98" name="Rectangle 302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99" name="Rectangle 303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200" name="AutoShape 304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201" name="Line 305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202" name="Line 306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203" name="Rectangle 307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204" name="Rectangle 308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7205" name="Line 309"/>
            <p:cNvSpPr>
              <a:spLocks noChangeShapeType="1"/>
            </p:cNvSpPr>
            <p:nvPr/>
          </p:nvSpPr>
          <p:spPr bwMode="auto">
            <a:xfrm flipH="1">
              <a:off x="3772" y="2167"/>
              <a:ext cx="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06" name="Line 310"/>
            <p:cNvSpPr>
              <a:spLocks noChangeShapeType="1"/>
            </p:cNvSpPr>
            <p:nvPr/>
          </p:nvSpPr>
          <p:spPr bwMode="auto">
            <a:xfrm flipV="1">
              <a:off x="4589" y="1526"/>
              <a:ext cx="78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07" name="Line 311"/>
            <p:cNvSpPr>
              <a:spLocks noChangeShapeType="1"/>
            </p:cNvSpPr>
            <p:nvPr/>
          </p:nvSpPr>
          <p:spPr bwMode="auto">
            <a:xfrm>
              <a:off x="4480" y="1635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08" name="Line 312"/>
            <p:cNvSpPr>
              <a:spLocks noChangeShapeType="1"/>
            </p:cNvSpPr>
            <p:nvPr/>
          </p:nvSpPr>
          <p:spPr bwMode="auto">
            <a:xfrm flipV="1">
              <a:off x="4596" y="1570"/>
              <a:ext cx="16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09" name="Line 313"/>
            <p:cNvSpPr>
              <a:spLocks noChangeShapeType="1"/>
            </p:cNvSpPr>
            <p:nvPr/>
          </p:nvSpPr>
          <p:spPr bwMode="auto">
            <a:xfrm>
              <a:off x="4818" y="1569"/>
              <a:ext cx="0" cy="1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10" name="Line 314"/>
            <p:cNvSpPr>
              <a:spLocks noChangeShapeType="1"/>
            </p:cNvSpPr>
            <p:nvPr/>
          </p:nvSpPr>
          <p:spPr bwMode="auto">
            <a:xfrm>
              <a:off x="4600" y="1762"/>
              <a:ext cx="1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11" name="Line 315"/>
            <p:cNvSpPr>
              <a:spLocks noChangeShapeType="1"/>
            </p:cNvSpPr>
            <p:nvPr/>
          </p:nvSpPr>
          <p:spPr bwMode="auto">
            <a:xfrm flipV="1">
              <a:off x="3526" y="2308"/>
              <a:ext cx="10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12" name="Line 316"/>
            <p:cNvSpPr>
              <a:spLocks noChangeShapeType="1"/>
            </p:cNvSpPr>
            <p:nvPr/>
          </p:nvSpPr>
          <p:spPr bwMode="auto">
            <a:xfrm flipV="1">
              <a:off x="4861" y="1380"/>
              <a:ext cx="15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13" name="Line 317"/>
            <p:cNvSpPr>
              <a:spLocks noChangeShapeType="1"/>
            </p:cNvSpPr>
            <p:nvPr/>
          </p:nvSpPr>
          <p:spPr bwMode="auto">
            <a:xfrm>
              <a:off x="4949" y="1756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14" name="Line 318"/>
            <p:cNvSpPr>
              <a:spLocks noChangeShapeType="1"/>
            </p:cNvSpPr>
            <p:nvPr/>
          </p:nvSpPr>
          <p:spPr bwMode="auto">
            <a:xfrm flipH="1">
              <a:off x="4411" y="1804"/>
              <a:ext cx="62" cy="4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7215" name="Line 319"/>
            <p:cNvSpPr>
              <a:spLocks noChangeShapeType="1"/>
            </p:cNvSpPr>
            <p:nvPr/>
          </p:nvSpPr>
          <p:spPr bwMode="auto">
            <a:xfrm flipH="1">
              <a:off x="4783" y="1804"/>
              <a:ext cx="70" cy="4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7216" name="Freeform 320"/>
          <p:cNvSpPr>
            <a:spLocks/>
          </p:cNvSpPr>
          <p:nvPr/>
        </p:nvSpPr>
        <p:spPr bwMode="auto">
          <a:xfrm>
            <a:off x="5645150" y="2054225"/>
            <a:ext cx="258445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51" y="209"/>
              </a:cxn>
              <a:cxn ang="0">
                <a:pos x="1060" y="250"/>
              </a:cxn>
              <a:cxn ang="0">
                <a:pos x="969" y="910"/>
              </a:cxn>
              <a:cxn ang="0">
                <a:pos x="1161" y="1127"/>
              </a:cxn>
              <a:cxn ang="0">
                <a:pos x="927" y="1528"/>
              </a:cxn>
              <a:cxn ang="0">
                <a:pos x="1469" y="1653"/>
              </a:cxn>
              <a:cxn ang="0">
                <a:pos x="1369" y="1995"/>
              </a:cxn>
              <a:cxn ang="0">
                <a:pos x="1628" y="2037"/>
              </a:cxn>
            </a:cxnLst>
            <a:rect l="0" t="0" r="r" b="b"/>
            <a:pathLst>
              <a:path w="1628" h="2037">
                <a:moveTo>
                  <a:pt x="0" y="0"/>
                </a:moveTo>
                <a:lnTo>
                  <a:pt x="351" y="209"/>
                </a:lnTo>
                <a:lnTo>
                  <a:pt x="1060" y="250"/>
                </a:lnTo>
                <a:lnTo>
                  <a:pt x="969" y="910"/>
                </a:lnTo>
                <a:lnTo>
                  <a:pt x="1161" y="1127"/>
                </a:lnTo>
                <a:lnTo>
                  <a:pt x="927" y="1528"/>
                </a:lnTo>
                <a:lnTo>
                  <a:pt x="1469" y="1653"/>
                </a:lnTo>
                <a:lnTo>
                  <a:pt x="1369" y="1995"/>
                </a:lnTo>
                <a:lnTo>
                  <a:pt x="1628" y="2037"/>
                </a:lnTo>
              </a:path>
            </a:pathLst>
          </a:custGeom>
          <a:noFill/>
          <a:ln w="76200" cmpd="sng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7217" name="Freeform 321"/>
          <p:cNvSpPr>
            <a:spLocks/>
          </p:cNvSpPr>
          <p:nvPr/>
        </p:nvSpPr>
        <p:spPr bwMode="auto">
          <a:xfrm>
            <a:off x="5592763" y="3390900"/>
            <a:ext cx="1646237" cy="19748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" y="86"/>
              </a:cxn>
              <a:cxn ang="0">
                <a:pos x="845" y="80"/>
              </a:cxn>
              <a:cxn ang="0">
                <a:pos x="1037" y="280"/>
              </a:cxn>
              <a:cxn ang="0">
                <a:pos x="805" y="688"/>
              </a:cxn>
              <a:cxn ang="0">
                <a:pos x="473" y="880"/>
              </a:cxn>
              <a:cxn ang="0">
                <a:pos x="345" y="1024"/>
              </a:cxn>
              <a:cxn ang="0">
                <a:pos x="285" y="1244"/>
              </a:cxn>
            </a:cxnLst>
            <a:rect l="0" t="0" r="r" b="b"/>
            <a:pathLst>
              <a:path w="1037" h="1244">
                <a:moveTo>
                  <a:pt x="0" y="0"/>
                </a:moveTo>
                <a:lnTo>
                  <a:pt x="29" y="86"/>
                </a:lnTo>
                <a:lnTo>
                  <a:pt x="845" y="80"/>
                </a:lnTo>
                <a:lnTo>
                  <a:pt x="1037" y="280"/>
                </a:lnTo>
                <a:lnTo>
                  <a:pt x="805" y="688"/>
                </a:lnTo>
                <a:lnTo>
                  <a:pt x="473" y="880"/>
                </a:lnTo>
                <a:lnTo>
                  <a:pt x="345" y="1024"/>
                </a:lnTo>
                <a:lnTo>
                  <a:pt x="285" y="1244"/>
                </a:lnTo>
              </a:path>
            </a:pathLst>
          </a:custGeom>
          <a:noFill/>
          <a:ln w="76200" cmpd="sng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3819166E-AC46-471E-9698-05C8700630B3}" type="slidenum">
              <a:rPr lang="en-US"/>
              <a:pPr/>
              <a:t>28</a:t>
            </a:fld>
            <a:endParaRPr lang="en-US"/>
          </a:p>
        </p:txBody>
      </p:sp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Network Core: Circuit Switching</a:t>
            </a:r>
            <a:endParaRPr lang="en-US"/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403860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network resources (e.g., bandwidth) </a:t>
            </a:r>
            <a:r>
              <a:rPr lang="en-US">
                <a:solidFill>
                  <a:srgbClr val="FF0000"/>
                </a:solidFill>
              </a:rPr>
              <a:t>divided into “pieces”</a:t>
            </a:r>
            <a:endParaRPr lang="en-US" sz="2400">
              <a:solidFill>
                <a:srgbClr val="FF0000"/>
              </a:solidFill>
            </a:endParaRPr>
          </a:p>
          <a:p>
            <a:r>
              <a:rPr lang="en-US" sz="2400"/>
              <a:t>pieces allocated to calls</a:t>
            </a:r>
          </a:p>
          <a:p>
            <a:r>
              <a:rPr lang="en-US" sz="2400"/>
              <a:t>resource piece </a:t>
            </a:r>
            <a:r>
              <a:rPr lang="en-US" sz="2400" i="1">
                <a:solidFill>
                  <a:srgbClr val="FF0000"/>
                </a:solidFill>
              </a:rPr>
              <a:t>idle</a:t>
            </a:r>
            <a:r>
              <a:rPr lang="en-US" sz="2400"/>
              <a:t> if not used by owning call </a:t>
            </a:r>
            <a:r>
              <a:rPr lang="en-US" sz="2400" i="1"/>
              <a:t>(no sharing)</a:t>
            </a:r>
            <a:endParaRPr lang="en-US" sz="2400"/>
          </a:p>
        </p:txBody>
      </p:sp>
      <p:sp>
        <p:nvSpPr>
          <p:cNvPr id="338948" name="Rectangle 4"/>
          <p:cNvSpPr>
            <a:spLocks noChangeArrowheads="1"/>
          </p:cNvSpPr>
          <p:nvPr/>
        </p:nvSpPr>
        <p:spPr bwMode="auto">
          <a:xfrm>
            <a:off x="4606925" y="1485900"/>
            <a:ext cx="4038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u="sng">
                <a:solidFill>
                  <a:srgbClr val="FF3300"/>
                </a:solidFill>
                <a:latin typeface="Comic Sans MS" pitchFamily="66" charset="0"/>
              </a:rPr>
              <a:t>MULTIPLEXING:</a:t>
            </a:r>
            <a:r>
              <a:rPr lang="en-US">
                <a:latin typeface="Comic Sans MS" pitchFamily="66" charset="0"/>
              </a:rPr>
              <a:t> dividing link bandwidth into “pieces”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frequency division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time division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>
                <a:latin typeface="Comic Sans MS" pitchFamily="66" charset="0"/>
              </a:rPr>
              <a:t>Multiplexing is so fundamental and influences many aspects of the technology, including congestion, buffering, delays, routing,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0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DAF0DD4C-6BF4-4D97-9A48-5BFBCE734D83}" type="slidenum">
              <a:rPr lang="en-US"/>
              <a:pPr/>
              <a:t>29</a:t>
            </a:fld>
            <a:endParaRPr lang="en-US"/>
          </a:p>
        </p:txBody>
      </p:sp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39738" y="227013"/>
            <a:ext cx="8462962" cy="1143000"/>
          </a:xfrm>
        </p:spPr>
        <p:txBody>
          <a:bodyPr/>
          <a:lstStyle/>
          <a:p>
            <a:r>
              <a:rPr lang="en-US"/>
              <a:t>Circuit Switching: FDM and TDM</a:t>
            </a:r>
            <a:endParaRPr lang="fr-FR"/>
          </a:p>
        </p:txBody>
      </p:sp>
      <p:grpSp>
        <p:nvGrpSpPr>
          <p:cNvPr id="340995" name="Group 3"/>
          <p:cNvGrpSpPr>
            <a:grpSpLocks/>
          </p:cNvGrpSpPr>
          <p:nvPr/>
        </p:nvGrpSpPr>
        <p:grpSpPr bwMode="auto">
          <a:xfrm>
            <a:off x="393700" y="1585913"/>
            <a:ext cx="7239000" cy="2438400"/>
            <a:chOff x="288" y="1007"/>
            <a:chExt cx="4560" cy="1536"/>
          </a:xfrm>
        </p:grpSpPr>
        <p:sp>
          <p:nvSpPr>
            <p:cNvPr id="340996" name="Text Box 4"/>
            <p:cNvSpPr txBox="1">
              <a:spLocks noChangeArrowheads="1"/>
            </p:cNvSpPr>
            <p:nvPr/>
          </p:nvSpPr>
          <p:spPr bwMode="auto">
            <a:xfrm>
              <a:off x="288" y="1007"/>
              <a:ext cx="5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FDM</a:t>
              </a:r>
              <a:endParaRPr lang="fr-FR">
                <a:latin typeface="Arial" charset="0"/>
              </a:endParaRPr>
            </a:p>
          </p:txBody>
        </p:sp>
        <p:grpSp>
          <p:nvGrpSpPr>
            <p:cNvPr id="340997" name="Group 5"/>
            <p:cNvGrpSpPr>
              <a:grpSpLocks/>
            </p:cNvGrpSpPr>
            <p:nvPr/>
          </p:nvGrpSpPr>
          <p:grpSpPr bwMode="auto">
            <a:xfrm>
              <a:off x="720" y="1392"/>
              <a:ext cx="4128" cy="1151"/>
              <a:chOff x="720" y="1392"/>
              <a:chExt cx="4128" cy="1151"/>
            </a:xfrm>
          </p:grpSpPr>
          <p:sp>
            <p:nvSpPr>
              <p:cNvPr id="340998" name="Line 6"/>
              <p:cNvSpPr>
                <a:spLocks noChangeShapeType="1"/>
              </p:cNvSpPr>
              <p:nvPr/>
            </p:nvSpPr>
            <p:spPr bwMode="auto">
              <a:xfrm flipV="1">
                <a:off x="1728" y="1392"/>
                <a:ext cx="0" cy="8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0999" name="Text Box 7"/>
              <p:cNvSpPr txBox="1">
                <a:spLocks noChangeArrowheads="1"/>
              </p:cNvSpPr>
              <p:nvPr/>
            </p:nvSpPr>
            <p:spPr bwMode="auto">
              <a:xfrm>
                <a:off x="720" y="1680"/>
                <a:ext cx="96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>
                    <a:latin typeface="Arial" charset="0"/>
                  </a:rPr>
                  <a:t>frequency</a:t>
                </a:r>
                <a:endParaRPr lang="fr-FR">
                  <a:latin typeface="Arial" charset="0"/>
                </a:endParaRPr>
              </a:p>
            </p:txBody>
          </p:sp>
          <p:sp>
            <p:nvSpPr>
              <p:cNvPr id="341000" name="Line 8"/>
              <p:cNvSpPr>
                <a:spLocks noChangeShapeType="1"/>
              </p:cNvSpPr>
              <p:nvPr/>
            </p:nvSpPr>
            <p:spPr bwMode="auto">
              <a:xfrm>
                <a:off x="1728" y="2208"/>
                <a:ext cx="31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1001" name="Text Box 9"/>
              <p:cNvSpPr txBox="1">
                <a:spLocks noChangeArrowheads="1"/>
              </p:cNvSpPr>
              <p:nvPr/>
            </p:nvSpPr>
            <p:spPr bwMode="auto">
              <a:xfrm>
                <a:off x="3048" y="2255"/>
                <a:ext cx="47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>
                    <a:latin typeface="Arial" charset="0"/>
                  </a:rPr>
                  <a:t>time</a:t>
                </a:r>
                <a:endParaRPr lang="fr-FR">
                  <a:latin typeface="Arial" charset="0"/>
                </a:endParaRPr>
              </a:p>
            </p:txBody>
          </p:sp>
          <p:sp>
            <p:nvSpPr>
              <p:cNvPr id="341002" name="Rectangle 10"/>
              <p:cNvSpPr>
                <a:spLocks noChangeArrowheads="1"/>
              </p:cNvSpPr>
              <p:nvPr/>
            </p:nvSpPr>
            <p:spPr bwMode="auto">
              <a:xfrm>
                <a:off x="1776" y="1584"/>
                <a:ext cx="2880" cy="57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41003" name="Rectangle 11"/>
          <p:cNvSpPr>
            <a:spLocks noChangeArrowheads="1"/>
          </p:cNvSpPr>
          <p:nvPr/>
        </p:nvSpPr>
        <p:spPr bwMode="auto">
          <a:xfrm>
            <a:off x="2743200" y="2514600"/>
            <a:ext cx="4572000" cy="2286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1004" name="Rectangle 12"/>
          <p:cNvSpPr>
            <a:spLocks noChangeArrowheads="1"/>
          </p:cNvSpPr>
          <p:nvPr/>
        </p:nvSpPr>
        <p:spPr bwMode="auto">
          <a:xfrm>
            <a:off x="2743200" y="2743200"/>
            <a:ext cx="4572000" cy="2286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1005" name="Rectangle 13"/>
          <p:cNvSpPr>
            <a:spLocks noChangeArrowheads="1"/>
          </p:cNvSpPr>
          <p:nvPr/>
        </p:nvSpPr>
        <p:spPr bwMode="auto">
          <a:xfrm>
            <a:off x="2743200" y="2971800"/>
            <a:ext cx="45720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1006" name="Rectangle 14"/>
          <p:cNvSpPr>
            <a:spLocks noChangeArrowheads="1"/>
          </p:cNvSpPr>
          <p:nvPr/>
        </p:nvSpPr>
        <p:spPr bwMode="auto">
          <a:xfrm>
            <a:off x="2743200" y="3200400"/>
            <a:ext cx="4572000" cy="2286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41007" name="Group 15"/>
          <p:cNvGrpSpPr>
            <a:grpSpLocks/>
          </p:cNvGrpSpPr>
          <p:nvPr/>
        </p:nvGrpSpPr>
        <p:grpSpPr bwMode="auto">
          <a:xfrm>
            <a:off x="381000" y="4037013"/>
            <a:ext cx="7239000" cy="2516187"/>
            <a:chOff x="288" y="2543"/>
            <a:chExt cx="4560" cy="1585"/>
          </a:xfrm>
        </p:grpSpPr>
        <p:sp>
          <p:nvSpPr>
            <p:cNvPr id="341008" name="Text Box 16"/>
            <p:cNvSpPr txBox="1">
              <a:spLocks noChangeArrowheads="1"/>
            </p:cNvSpPr>
            <p:nvPr/>
          </p:nvSpPr>
          <p:spPr bwMode="auto">
            <a:xfrm>
              <a:off x="288" y="2543"/>
              <a:ext cx="5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TDM</a:t>
              </a:r>
              <a:endParaRPr lang="fr-FR">
                <a:latin typeface="Arial" charset="0"/>
              </a:endParaRPr>
            </a:p>
          </p:txBody>
        </p:sp>
        <p:sp>
          <p:nvSpPr>
            <p:cNvPr id="341009" name="Line 17"/>
            <p:cNvSpPr>
              <a:spLocks noChangeShapeType="1"/>
            </p:cNvSpPr>
            <p:nvPr/>
          </p:nvSpPr>
          <p:spPr bwMode="auto">
            <a:xfrm flipV="1">
              <a:off x="1728" y="2977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10" name="Text Box 18"/>
            <p:cNvSpPr txBox="1">
              <a:spLocks noChangeArrowheads="1"/>
            </p:cNvSpPr>
            <p:nvPr/>
          </p:nvSpPr>
          <p:spPr bwMode="auto">
            <a:xfrm>
              <a:off x="720" y="3265"/>
              <a:ext cx="9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frequency</a:t>
              </a:r>
              <a:endParaRPr lang="fr-FR">
                <a:latin typeface="Arial" charset="0"/>
              </a:endParaRPr>
            </a:p>
          </p:txBody>
        </p:sp>
        <p:sp>
          <p:nvSpPr>
            <p:cNvPr id="341011" name="Line 19"/>
            <p:cNvSpPr>
              <a:spLocks noChangeShapeType="1"/>
            </p:cNvSpPr>
            <p:nvPr/>
          </p:nvSpPr>
          <p:spPr bwMode="auto">
            <a:xfrm>
              <a:off x="1728" y="3793"/>
              <a:ext cx="31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12" name="Text Box 20"/>
            <p:cNvSpPr txBox="1">
              <a:spLocks noChangeArrowheads="1"/>
            </p:cNvSpPr>
            <p:nvPr/>
          </p:nvSpPr>
          <p:spPr bwMode="auto">
            <a:xfrm>
              <a:off x="3048" y="3840"/>
              <a:ext cx="4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time</a:t>
              </a:r>
              <a:endParaRPr lang="fr-FR">
                <a:latin typeface="Arial" charset="0"/>
              </a:endParaRPr>
            </a:p>
          </p:txBody>
        </p:sp>
        <p:sp>
          <p:nvSpPr>
            <p:cNvPr id="341013" name="Rectangle 21"/>
            <p:cNvSpPr>
              <a:spLocks noChangeArrowheads="1"/>
            </p:cNvSpPr>
            <p:nvPr/>
          </p:nvSpPr>
          <p:spPr bwMode="auto">
            <a:xfrm>
              <a:off x="1776" y="3168"/>
              <a:ext cx="2880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1014" name="Group 22"/>
          <p:cNvGrpSpPr>
            <a:grpSpLocks/>
          </p:cNvGrpSpPr>
          <p:nvPr/>
        </p:nvGrpSpPr>
        <p:grpSpPr bwMode="auto">
          <a:xfrm>
            <a:off x="2743200" y="5029200"/>
            <a:ext cx="3886200" cy="914400"/>
            <a:chOff x="1776" y="3168"/>
            <a:chExt cx="2448" cy="576"/>
          </a:xfrm>
        </p:grpSpPr>
        <p:sp>
          <p:nvSpPr>
            <p:cNvPr id="341015" name="Rectangle 23"/>
            <p:cNvSpPr>
              <a:spLocks noChangeArrowheads="1"/>
            </p:cNvSpPr>
            <p:nvPr/>
          </p:nvSpPr>
          <p:spPr bwMode="auto">
            <a:xfrm>
              <a:off x="1776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16" name="Rectangle 24"/>
            <p:cNvSpPr>
              <a:spLocks noChangeArrowheads="1"/>
            </p:cNvSpPr>
            <p:nvPr/>
          </p:nvSpPr>
          <p:spPr bwMode="auto">
            <a:xfrm>
              <a:off x="2352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17" name="Rectangle 25"/>
            <p:cNvSpPr>
              <a:spLocks noChangeArrowheads="1"/>
            </p:cNvSpPr>
            <p:nvPr/>
          </p:nvSpPr>
          <p:spPr bwMode="auto">
            <a:xfrm>
              <a:off x="2928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18" name="Rectangle 26"/>
            <p:cNvSpPr>
              <a:spLocks noChangeArrowheads="1"/>
            </p:cNvSpPr>
            <p:nvPr/>
          </p:nvSpPr>
          <p:spPr bwMode="auto">
            <a:xfrm>
              <a:off x="3504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19" name="Rectangle 27"/>
            <p:cNvSpPr>
              <a:spLocks noChangeArrowheads="1"/>
            </p:cNvSpPr>
            <p:nvPr/>
          </p:nvSpPr>
          <p:spPr bwMode="auto">
            <a:xfrm>
              <a:off x="4080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1020" name="Group 28"/>
          <p:cNvGrpSpPr>
            <a:grpSpLocks/>
          </p:cNvGrpSpPr>
          <p:nvPr/>
        </p:nvGrpSpPr>
        <p:grpSpPr bwMode="auto">
          <a:xfrm>
            <a:off x="2971800" y="5029200"/>
            <a:ext cx="3886200" cy="914400"/>
            <a:chOff x="1920" y="3168"/>
            <a:chExt cx="2448" cy="576"/>
          </a:xfrm>
        </p:grpSpPr>
        <p:sp>
          <p:nvSpPr>
            <p:cNvPr id="341021" name="Rectangle 29"/>
            <p:cNvSpPr>
              <a:spLocks noChangeArrowheads="1"/>
            </p:cNvSpPr>
            <p:nvPr/>
          </p:nvSpPr>
          <p:spPr bwMode="auto">
            <a:xfrm>
              <a:off x="1920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22" name="Rectangle 30"/>
            <p:cNvSpPr>
              <a:spLocks noChangeArrowheads="1"/>
            </p:cNvSpPr>
            <p:nvPr/>
          </p:nvSpPr>
          <p:spPr bwMode="auto">
            <a:xfrm>
              <a:off x="2496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23" name="Rectangle 31"/>
            <p:cNvSpPr>
              <a:spLocks noChangeArrowheads="1"/>
            </p:cNvSpPr>
            <p:nvPr/>
          </p:nvSpPr>
          <p:spPr bwMode="auto">
            <a:xfrm>
              <a:off x="3072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24" name="Rectangle 32"/>
            <p:cNvSpPr>
              <a:spLocks noChangeArrowheads="1"/>
            </p:cNvSpPr>
            <p:nvPr/>
          </p:nvSpPr>
          <p:spPr bwMode="auto">
            <a:xfrm>
              <a:off x="3648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25" name="Rectangle 33"/>
            <p:cNvSpPr>
              <a:spLocks noChangeArrowheads="1"/>
            </p:cNvSpPr>
            <p:nvPr/>
          </p:nvSpPr>
          <p:spPr bwMode="auto">
            <a:xfrm>
              <a:off x="4224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1026" name="Group 34"/>
          <p:cNvGrpSpPr>
            <a:grpSpLocks/>
          </p:cNvGrpSpPr>
          <p:nvPr/>
        </p:nvGrpSpPr>
        <p:grpSpPr bwMode="auto">
          <a:xfrm>
            <a:off x="3200400" y="5029200"/>
            <a:ext cx="3886200" cy="914400"/>
            <a:chOff x="2064" y="3168"/>
            <a:chExt cx="2448" cy="576"/>
          </a:xfrm>
        </p:grpSpPr>
        <p:sp>
          <p:nvSpPr>
            <p:cNvPr id="341027" name="Rectangle 35"/>
            <p:cNvSpPr>
              <a:spLocks noChangeArrowheads="1"/>
            </p:cNvSpPr>
            <p:nvPr/>
          </p:nvSpPr>
          <p:spPr bwMode="auto">
            <a:xfrm>
              <a:off x="2064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28" name="Rectangle 36"/>
            <p:cNvSpPr>
              <a:spLocks noChangeArrowheads="1"/>
            </p:cNvSpPr>
            <p:nvPr/>
          </p:nvSpPr>
          <p:spPr bwMode="auto">
            <a:xfrm>
              <a:off x="2640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29" name="Rectangle 37"/>
            <p:cNvSpPr>
              <a:spLocks noChangeArrowheads="1"/>
            </p:cNvSpPr>
            <p:nvPr/>
          </p:nvSpPr>
          <p:spPr bwMode="auto">
            <a:xfrm>
              <a:off x="3216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30" name="Rectangle 38"/>
            <p:cNvSpPr>
              <a:spLocks noChangeArrowheads="1"/>
            </p:cNvSpPr>
            <p:nvPr/>
          </p:nvSpPr>
          <p:spPr bwMode="auto">
            <a:xfrm>
              <a:off x="3792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31" name="Rectangle 39"/>
            <p:cNvSpPr>
              <a:spLocks noChangeArrowheads="1"/>
            </p:cNvSpPr>
            <p:nvPr/>
          </p:nvSpPr>
          <p:spPr bwMode="auto">
            <a:xfrm>
              <a:off x="4368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1032" name="Group 40"/>
          <p:cNvGrpSpPr>
            <a:grpSpLocks/>
          </p:cNvGrpSpPr>
          <p:nvPr/>
        </p:nvGrpSpPr>
        <p:grpSpPr bwMode="auto">
          <a:xfrm>
            <a:off x="3429000" y="5029200"/>
            <a:ext cx="3886200" cy="914400"/>
            <a:chOff x="2208" y="3168"/>
            <a:chExt cx="2448" cy="576"/>
          </a:xfrm>
        </p:grpSpPr>
        <p:sp>
          <p:nvSpPr>
            <p:cNvPr id="341033" name="Rectangle 41"/>
            <p:cNvSpPr>
              <a:spLocks noChangeArrowheads="1"/>
            </p:cNvSpPr>
            <p:nvPr/>
          </p:nvSpPr>
          <p:spPr bwMode="auto">
            <a:xfrm>
              <a:off x="2208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34" name="Rectangle 42"/>
            <p:cNvSpPr>
              <a:spLocks noChangeArrowheads="1"/>
            </p:cNvSpPr>
            <p:nvPr/>
          </p:nvSpPr>
          <p:spPr bwMode="auto">
            <a:xfrm>
              <a:off x="2784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35" name="Rectangle 43"/>
            <p:cNvSpPr>
              <a:spLocks noChangeArrowheads="1"/>
            </p:cNvSpPr>
            <p:nvPr/>
          </p:nvSpPr>
          <p:spPr bwMode="auto">
            <a:xfrm>
              <a:off x="3360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36" name="Rectangle 44"/>
            <p:cNvSpPr>
              <a:spLocks noChangeArrowheads="1"/>
            </p:cNvSpPr>
            <p:nvPr/>
          </p:nvSpPr>
          <p:spPr bwMode="auto">
            <a:xfrm>
              <a:off x="3936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37" name="Rectangle 45"/>
            <p:cNvSpPr>
              <a:spLocks noChangeArrowheads="1"/>
            </p:cNvSpPr>
            <p:nvPr/>
          </p:nvSpPr>
          <p:spPr bwMode="auto">
            <a:xfrm>
              <a:off x="4512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1038" name="Group 46"/>
          <p:cNvGrpSpPr>
            <a:grpSpLocks/>
          </p:cNvGrpSpPr>
          <p:nvPr/>
        </p:nvGrpSpPr>
        <p:grpSpPr bwMode="auto">
          <a:xfrm>
            <a:off x="2743200" y="2743200"/>
            <a:ext cx="4572000" cy="457200"/>
            <a:chOff x="1776" y="1728"/>
            <a:chExt cx="2880" cy="288"/>
          </a:xfrm>
        </p:grpSpPr>
        <p:sp>
          <p:nvSpPr>
            <p:cNvPr id="341039" name="Line 47"/>
            <p:cNvSpPr>
              <a:spLocks noChangeShapeType="1"/>
            </p:cNvSpPr>
            <p:nvPr/>
          </p:nvSpPr>
          <p:spPr bwMode="auto">
            <a:xfrm flipV="1">
              <a:off x="1776" y="1728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40" name="Line 48"/>
            <p:cNvSpPr>
              <a:spLocks noChangeShapeType="1"/>
            </p:cNvSpPr>
            <p:nvPr/>
          </p:nvSpPr>
          <p:spPr bwMode="auto">
            <a:xfrm flipV="1">
              <a:off x="1776" y="187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41" name="Line 49"/>
            <p:cNvSpPr>
              <a:spLocks noChangeShapeType="1"/>
            </p:cNvSpPr>
            <p:nvPr/>
          </p:nvSpPr>
          <p:spPr bwMode="auto">
            <a:xfrm flipV="1">
              <a:off x="1776" y="2016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1042" name="Group 50"/>
          <p:cNvGrpSpPr>
            <a:grpSpLocks/>
          </p:cNvGrpSpPr>
          <p:nvPr/>
        </p:nvGrpSpPr>
        <p:grpSpPr bwMode="auto">
          <a:xfrm>
            <a:off x="2971800" y="5029200"/>
            <a:ext cx="4114800" cy="914400"/>
            <a:chOff x="1920" y="3168"/>
            <a:chExt cx="2592" cy="576"/>
          </a:xfrm>
        </p:grpSpPr>
        <p:sp>
          <p:nvSpPr>
            <p:cNvPr id="341043" name="Line 51"/>
            <p:cNvSpPr>
              <a:spLocks noChangeShapeType="1"/>
            </p:cNvSpPr>
            <p:nvPr/>
          </p:nvSpPr>
          <p:spPr bwMode="auto">
            <a:xfrm>
              <a:off x="192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44" name="Line 52"/>
            <p:cNvSpPr>
              <a:spLocks noChangeShapeType="1"/>
            </p:cNvSpPr>
            <p:nvPr/>
          </p:nvSpPr>
          <p:spPr bwMode="auto">
            <a:xfrm>
              <a:off x="206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45" name="Line 53"/>
            <p:cNvSpPr>
              <a:spLocks noChangeShapeType="1"/>
            </p:cNvSpPr>
            <p:nvPr/>
          </p:nvSpPr>
          <p:spPr bwMode="auto">
            <a:xfrm>
              <a:off x="220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46" name="Line 54"/>
            <p:cNvSpPr>
              <a:spLocks noChangeShapeType="1"/>
            </p:cNvSpPr>
            <p:nvPr/>
          </p:nvSpPr>
          <p:spPr bwMode="auto">
            <a:xfrm>
              <a:off x="235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47" name="Line 55"/>
            <p:cNvSpPr>
              <a:spLocks noChangeShapeType="1"/>
            </p:cNvSpPr>
            <p:nvPr/>
          </p:nvSpPr>
          <p:spPr bwMode="auto">
            <a:xfrm>
              <a:off x="249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48" name="Line 56"/>
            <p:cNvSpPr>
              <a:spLocks noChangeShapeType="1"/>
            </p:cNvSpPr>
            <p:nvPr/>
          </p:nvSpPr>
          <p:spPr bwMode="auto">
            <a:xfrm>
              <a:off x="264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49" name="Line 57"/>
            <p:cNvSpPr>
              <a:spLocks noChangeShapeType="1"/>
            </p:cNvSpPr>
            <p:nvPr/>
          </p:nvSpPr>
          <p:spPr bwMode="auto">
            <a:xfrm>
              <a:off x="278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0" name="Line 58"/>
            <p:cNvSpPr>
              <a:spLocks noChangeShapeType="1"/>
            </p:cNvSpPr>
            <p:nvPr/>
          </p:nvSpPr>
          <p:spPr bwMode="auto">
            <a:xfrm>
              <a:off x="292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1" name="Line 59"/>
            <p:cNvSpPr>
              <a:spLocks noChangeShapeType="1"/>
            </p:cNvSpPr>
            <p:nvPr/>
          </p:nvSpPr>
          <p:spPr bwMode="auto">
            <a:xfrm>
              <a:off x="307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2" name="Line 60"/>
            <p:cNvSpPr>
              <a:spLocks noChangeShapeType="1"/>
            </p:cNvSpPr>
            <p:nvPr/>
          </p:nvSpPr>
          <p:spPr bwMode="auto">
            <a:xfrm>
              <a:off x="321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3" name="Line 61"/>
            <p:cNvSpPr>
              <a:spLocks noChangeShapeType="1"/>
            </p:cNvSpPr>
            <p:nvPr/>
          </p:nvSpPr>
          <p:spPr bwMode="auto">
            <a:xfrm>
              <a:off x="336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4" name="Line 62"/>
            <p:cNvSpPr>
              <a:spLocks noChangeShapeType="1"/>
            </p:cNvSpPr>
            <p:nvPr/>
          </p:nvSpPr>
          <p:spPr bwMode="auto">
            <a:xfrm>
              <a:off x="350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5" name="Line 63"/>
            <p:cNvSpPr>
              <a:spLocks noChangeShapeType="1"/>
            </p:cNvSpPr>
            <p:nvPr/>
          </p:nvSpPr>
          <p:spPr bwMode="auto">
            <a:xfrm>
              <a:off x="364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6" name="Line 64"/>
            <p:cNvSpPr>
              <a:spLocks noChangeShapeType="1"/>
            </p:cNvSpPr>
            <p:nvPr/>
          </p:nvSpPr>
          <p:spPr bwMode="auto">
            <a:xfrm>
              <a:off x="379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7" name="Line 65"/>
            <p:cNvSpPr>
              <a:spLocks noChangeShapeType="1"/>
            </p:cNvSpPr>
            <p:nvPr/>
          </p:nvSpPr>
          <p:spPr bwMode="auto">
            <a:xfrm>
              <a:off x="393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8" name="Line 66"/>
            <p:cNvSpPr>
              <a:spLocks noChangeShapeType="1"/>
            </p:cNvSpPr>
            <p:nvPr/>
          </p:nvSpPr>
          <p:spPr bwMode="auto">
            <a:xfrm>
              <a:off x="408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59" name="Line 67"/>
            <p:cNvSpPr>
              <a:spLocks noChangeShapeType="1"/>
            </p:cNvSpPr>
            <p:nvPr/>
          </p:nvSpPr>
          <p:spPr bwMode="auto">
            <a:xfrm>
              <a:off x="422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60" name="Line 68"/>
            <p:cNvSpPr>
              <a:spLocks noChangeShapeType="1"/>
            </p:cNvSpPr>
            <p:nvPr/>
          </p:nvSpPr>
          <p:spPr bwMode="auto">
            <a:xfrm>
              <a:off x="436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61" name="Line 69"/>
            <p:cNvSpPr>
              <a:spLocks noChangeShapeType="1"/>
            </p:cNvSpPr>
            <p:nvPr/>
          </p:nvSpPr>
          <p:spPr bwMode="auto">
            <a:xfrm>
              <a:off x="451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1062" name="Group 70"/>
          <p:cNvGrpSpPr>
            <a:grpSpLocks/>
          </p:cNvGrpSpPr>
          <p:nvPr/>
        </p:nvGrpSpPr>
        <p:grpSpPr bwMode="auto">
          <a:xfrm>
            <a:off x="2743200" y="2628900"/>
            <a:ext cx="4572000" cy="685800"/>
            <a:chOff x="1776" y="1656"/>
            <a:chExt cx="2880" cy="432"/>
          </a:xfrm>
        </p:grpSpPr>
        <p:sp>
          <p:nvSpPr>
            <p:cNvPr id="341063" name="Line 71"/>
            <p:cNvSpPr>
              <a:spLocks noChangeShapeType="1"/>
            </p:cNvSpPr>
            <p:nvPr/>
          </p:nvSpPr>
          <p:spPr bwMode="auto">
            <a:xfrm>
              <a:off x="1776" y="1656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64" name="Line 72"/>
            <p:cNvSpPr>
              <a:spLocks noChangeShapeType="1"/>
            </p:cNvSpPr>
            <p:nvPr/>
          </p:nvSpPr>
          <p:spPr bwMode="auto">
            <a:xfrm>
              <a:off x="1776" y="1800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65" name="Line 73"/>
            <p:cNvSpPr>
              <a:spLocks noChangeShapeType="1"/>
            </p:cNvSpPr>
            <p:nvPr/>
          </p:nvSpPr>
          <p:spPr bwMode="auto">
            <a:xfrm>
              <a:off x="1776" y="1944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66" name="Line 74"/>
            <p:cNvSpPr>
              <a:spLocks noChangeShapeType="1"/>
            </p:cNvSpPr>
            <p:nvPr/>
          </p:nvSpPr>
          <p:spPr bwMode="auto">
            <a:xfrm>
              <a:off x="1776" y="2088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1067" name="Group 75"/>
          <p:cNvGrpSpPr>
            <a:grpSpLocks/>
          </p:cNvGrpSpPr>
          <p:nvPr/>
        </p:nvGrpSpPr>
        <p:grpSpPr bwMode="auto">
          <a:xfrm>
            <a:off x="2857500" y="5029200"/>
            <a:ext cx="4343400" cy="914400"/>
            <a:chOff x="1848" y="3168"/>
            <a:chExt cx="2736" cy="576"/>
          </a:xfrm>
        </p:grpSpPr>
        <p:sp>
          <p:nvSpPr>
            <p:cNvPr id="341068" name="Line 76"/>
            <p:cNvSpPr>
              <a:spLocks noChangeShapeType="1"/>
            </p:cNvSpPr>
            <p:nvPr/>
          </p:nvSpPr>
          <p:spPr bwMode="auto">
            <a:xfrm>
              <a:off x="184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69" name="Line 77"/>
            <p:cNvSpPr>
              <a:spLocks noChangeShapeType="1"/>
            </p:cNvSpPr>
            <p:nvPr/>
          </p:nvSpPr>
          <p:spPr bwMode="auto">
            <a:xfrm>
              <a:off x="199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0" name="Line 78"/>
            <p:cNvSpPr>
              <a:spLocks noChangeShapeType="1"/>
            </p:cNvSpPr>
            <p:nvPr/>
          </p:nvSpPr>
          <p:spPr bwMode="auto">
            <a:xfrm>
              <a:off x="213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1" name="Line 79"/>
            <p:cNvSpPr>
              <a:spLocks noChangeShapeType="1"/>
            </p:cNvSpPr>
            <p:nvPr/>
          </p:nvSpPr>
          <p:spPr bwMode="auto">
            <a:xfrm>
              <a:off x="228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2" name="Line 80"/>
            <p:cNvSpPr>
              <a:spLocks noChangeShapeType="1"/>
            </p:cNvSpPr>
            <p:nvPr/>
          </p:nvSpPr>
          <p:spPr bwMode="auto">
            <a:xfrm>
              <a:off x="242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3" name="Line 81"/>
            <p:cNvSpPr>
              <a:spLocks noChangeShapeType="1"/>
            </p:cNvSpPr>
            <p:nvPr/>
          </p:nvSpPr>
          <p:spPr bwMode="auto">
            <a:xfrm>
              <a:off x="256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4" name="Line 82"/>
            <p:cNvSpPr>
              <a:spLocks noChangeShapeType="1"/>
            </p:cNvSpPr>
            <p:nvPr/>
          </p:nvSpPr>
          <p:spPr bwMode="auto">
            <a:xfrm>
              <a:off x="271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5" name="Line 83"/>
            <p:cNvSpPr>
              <a:spLocks noChangeShapeType="1"/>
            </p:cNvSpPr>
            <p:nvPr/>
          </p:nvSpPr>
          <p:spPr bwMode="auto">
            <a:xfrm>
              <a:off x="285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6" name="Line 84"/>
            <p:cNvSpPr>
              <a:spLocks noChangeShapeType="1"/>
            </p:cNvSpPr>
            <p:nvPr/>
          </p:nvSpPr>
          <p:spPr bwMode="auto">
            <a:xfrm>
              <a:off x="300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7" name="Line 85"/>
            <p:cNvSpPr>
              <a:spLocks noChangeShapeType="1"/>
            </p:cNvSpPr>
            <p:nvPr/>
          </p:nvSpPr>
          <p:spPr bwMode="auto">
            <a:xfrm>
              <a:off x="314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8" name="Line 86"/>
            <p:cNvSpPr>
              <a:spLocks noChangeShapeType="1"/>
            </p:cNvSpPr>
            <p:nvPr/>
          </p:nvSpPr>
          <p:spPr bwMode="auto">
            <a:xfrm>
              <a:off x="328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79" name="Line 87"/>
            <p:cNvSpPr>
              <a:spLocks noChangeShapeType="1"/>
            </p:cNvSpPr>
            <p:nvPr/>
          </p:nvSpPr>
          <p:spPr bwMode="auto">
            <a:xfrm>
              <a:off x="343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80" name="Line 88"/>
            <p:cNvSpPr>
              <a:spLocks noChangeShapeType="1"/>
            </p:cNvSpPr>
            <p:nvPr/>
          </p:nvSpPr>
          <p:spPr bwMode="auto">
            <a:xfrm>
              <a:off x="357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81" name="Line 89"/>
            <p:cNvSpPr>
              <a:spLocks noChangeShapeType="1"/>
            </p:cNvSpPr>
            <p:nvPr/>
          </p:nvSpPr>
          <p:spPr bwMode="auto">
            <a:xfrm>
              <a:off x="372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82" name="Line 90"/>
            <p:cNvSpPr>
              <a:spLocks noChangeShapeType="1"/>
            </p:cNvSpPr>
            <p:nvPr/>
          </p:nvSpPr>
          <p:spPr bwMode="auto">
            <a:xfrm>
              <a:off x="386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83" name="Line 91"/>
            <p:cNvSpPr>
              <a:spLocks noChangeShapeType="1"/>
            </p:cNvSpPr>
            <p:nvPr/>
          </p:nvSpPr>
          <p:spPr bwMode="auto">
            <a:xfrm>
              <a:off x="400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84" name="Line 92"/>
            <p:cNvSpPr>
              <a:spLocks noChangeShapeType="1"/>
            </p:cNvSpPr>
            <p:nvPr/>
          </p:nvSpPr>
          <p:spPr bwMode="auto">
            <a:xfrm>
              <a:off x="415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85" name="Line 93"/>
            <p:cNvSpPr>
              <a:spLocks noChangeShapeType="1"/>
            </p:cNvSpPr>
            <p:nvPr/>
          </p:nvSpPr>
          <p:spPr bwMode="auto">
            <a:xfrm>
              <a:off x="429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86" name="Line 94"/>
            <p:cNvSpPr>
              <a:spLocks noChangeShapeType="1"/>
            </p:cNvSpPr>
            <p:nvPr/>
          </p:nvSpPr>
          <p:spPr bwMode="auto">
            <a:xfrm>
              <a:off x="444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1087" name="Line 95"/>
            <p:cNvSpPr>
              <a:spLocks noChangeShapeType="1"/>
            </p:cNvSpPr>
            <p:nvPr/>
          </p:nvSpPr>
          <p:spPr bwMode="auto">
            <a:xfrm>
              <a:off x="458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1088" name="Group 96"/>
          <p:cNvGrpSpPr>
            <a:grpSpLocks/>
          </p:cNvGrpSpPr>
          <p:nvPr/>
        </p:nvGrpSpPr>
        <p:grpSpPr bwMode="auto">
          <a:xfrm>
            <a:off x="5368925" y="1257300"/>
            <a:ext cx="2709863" cy="952500"/>
            <a:chOff x="3477" y="216"/>
            <a:chExt cx="1707" cy="600"/>
          </a:xfrm>
        </p:grpSpPr>
        <p:grpSp>
          <p:nvGrpSpPr>
            <p:cNvPr id="341089" name="Group 97"/>
            <p:cNvGrpSpPr>
              <a:grpSpLocks/>
            </p:cNvGrpSpPr>
            <p:nvPr/>
          </p:nvGrpSpPr>
          <p:grpSpPr bwMode="auto">
            <a:xfrm>
              <a:off x="3477" y="528"/>
              <a:ext cx="1707" cy="288"/>
              <a:chOff x="3477" y="288"/>
              <a:chExt cx="1707" cy="288"/>
            </a:xfrm>
          </p:grpSpPr>
          <p:sp>
            <p:nvSpPr>
              <p:cNvPr id="341090" name="Text Box 98"/>
              <p:cNvSpPr txBox="1">
                <a:spLocks noChangeArrowheads="1"/>
              </p:cNvSpPr>
              <p:nvPr/>
            </p:nvSpPr>
            <p:spPr bwMode="auto">
              <a:xfrm>
                <a:off x="3477" y="288"/>
                <a:ext cx="74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>
                    <a:latin typeface="Arial" charset="0"/>
                  </a:rPr>
                  <a:t>4 users</a:t>
                </a:r>
                <a:endParaRPr lang="fr-FR">
                  <a:latin typeface="Arial" charset="0"/>
                </a:endParaRPr>
              </a:p>
            </p:txBody>
          </p:sp>
          <p:sp>
            <p:nvSpPr>
              <p:cNvPr id="341091" name="Rectangle 99"/>
              <p:cNvSpPr>
                <a:spLocks noChangeArrowheads="1"/>
              </p:cNvSpPr>
              <p:nvPr/>
            </p:nvSpPr>
            <p:spPr bwMode="auto">
              <a:xfrm>
                <a:off x="4464" y="352"/>
                <a:ext cx="144" cy="144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1092" name="Rectangle 100"/>
              <p:cNvSpPr>
                <a:spLocks noChangeArrowheads="1"/>
              </p:cNvSpPr>
              <p:nvPr/>
            </p:nvSpPr>
            <p:spPr bwMode="auto">
              <a:xfrm>
                <a:off x="4656" y="352"/>
                <a:ext cx="144" cy="144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1093" name="Rectangle 101"/>
              <p:cNvSpPr>
                <a:spLocks noChangeArrowheads="1"/>
              </p:cNvSpPr>
              <p:nvPr/>
            </p:nvSpPr>
            <p:spPr bwMode="auto">
              <a:xfrm>
                <a:off x="4848" y="352"/>
                <a:ext cx="144" cy="144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1094" name="Rectangle 102"/>
              <p:cNvSpPr>
                <a:spLocks noChangeArrowheads="1"/>
              </p:cNvSpPr>
              <p:nvPr/>
            </p:nvSpPr>
            <p:spPr bwMode="auto">
              <a:xfrm>
                <a:off x="5040" y="352"/>
                <a:ext cx="144" cy="144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41095" name="Text Box 103"/>
            <p:cNvSpPr txBox="1">
              <a:spLocks noChangeArrowheads="1"/>
            </p:cNvSpPr>
            <p:nvPr/>
          </p:nvSpPr>
          <p:spPr bwMode="auto">
            <a:xfrm>
              <a:off x="3480" y="216"/>
              <a:ext cx="9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Example:</a:t>
              </a:r>
              <a:endParaRPr lang="fr-FR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4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4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4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4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4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41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003" grpId="0" animBg="1"/>
      <p:bldP spid="341004" grpId="0" animBg="1"/>
      <p:bldP spid="341005" grpId="0" animBg="1"/>
      <p:bldP spid="34100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669B4B7-B3BC-42EE-9071-AB9CD7CD061D}" type="slidenum">
              <a:rPr lang="en-US"/>
              <a:pPr/>
              <a:t>3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a protocol?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6425" y="1133475"/>
            <a:ext cx="8126413" cy="2590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Network protocols:</a:t>
            </a:r>
            <a:endParaRPr lang="en-US" sz="2400"/>
          </a:p>
          <a:p>
            <a:r>
              <a:rPr lang="en-US" sz="2400"/>
              <a:t>All communication in Internet governed by protocols</a:t>
            </a:r>
          </a:p>
          <a:p>
            <a:r>
              <a:rPr lang="en-US" sz="2400"/>
              <a:t>Generic protocol: </a:t>
            </a:r>
          </a:p>
          <a:p>
            <a:pPr lvl="1"/>
            <a:r>
              <a:rPr lang="en-US" sz="2000"/>
              <a:t>specific messages sent</a:t>
            </a:r>
          </a:p>
          <a:p>
            <a:pPr lvl="1"/>
            <a:r>
              <a:rPr lang="en-US" sz="2000"/>
              <a:t>specific actions taken when messages are received, or other events (e.g., timer expiration, exception detection)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Protocol Representation:</a:t>
            </a:r>
          </a:p>
          <a:p>
            <a:pPr lvl="1"/>
            <a:r>
              <a:rPr lang="en-US" sz="2000"/>
              <a:t>Finite State Machines</a:t>
            </a:r>
          </a:p>
          <a:p>
            <a:pPr lvl="1"/>
            <a:r>
              <a:rPr lang="en-US" sz="2000"/>
              <a:t>Protocol Specification, via Standards</a:t>
            </a:r>
          </a:p>
        </p:txBody>
      </p:sp>
      <p:grpSp>
        <p:nvGrpSpPr>
          <p:cNvPr id="7175" name="Group 7"/>
          <p:cNvGrpSpPr>
            <a:grpSpLocks/>
          </p:cNvGrpSpPr>
          <p:nvPr/>
        </p:nvGrpSpPr>
        <p:grpSpPr bwMode="auto">
          <a:xfrm>
            <a:off x="555625" y="3557588"/>
            <a:ext cx="8226425" cy="1266825"/>
            <a:chOff x="386" y="2496"/>
            <a:chExt cx="5182" cy="798"/>
          </a:xfrm>
        </p:grpSpPr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386" y="2496"/>
              <a:ext cx="5038" cy="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  <a:buClr>
                  <a:schemeClr val="accent2"/>
                </a:buClr>
                <a:buSzPct val="85000"/>
                <a:buFont typeface="Wingdings" pitchFamily="2" charset="2"/>
                <a:buNone/>
              </a:pPr>
              <a:r>
                <a:rPr lang="en-US" i="1">
                  <a:latin typeface="Comic Sans MS" pitchFamily="66" charset="0"/>
                </a:rPr>
                <a:t>protocols define format, order of messages sent and received among network entities, and actions taken on message transmission, receipt</a:t>
              </a:r>
              <a:r>
                <a:rPr lang="en-US" i="1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</a:p>
          </p:txBody>
        </p:sp>
        <p:sp>
          <p:nvSpPr>
            <p:cNvPr id="7174" name="Rectangle 6"/>
            <p:cNvSpPr>
              <a:spLocks noChangeArrowheads="1"/>
            </p:cNvSpPr>
            <p:nvPr/>
          </p:nvSpPr>
          <p:spPr bwMode="auto">
            <a:xfrm>
              <a:off x="503" y="2496"/>
              <a:ext cx="5065" cy="78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772400" cy="831273"/>
          </a:xfrm>
        </p:spPr>
        <p:txBody>
          <a:bodyPr/>
          <a:lstStyle/>
          <a:p>
            <a:r>
              <a:rPr lang="en-US" sz="3600" dirty="0" smtClean="0"/>
              <a:t>Internet Design Goals/Principles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837" y="727362"/>
            <a:ext cx="7772400" cy="5562601"/>
          </a:xfrm>
        </p:spPr>
        <p:txBody>
          <a:bodyPr/>
          <a:lstStyle/>
          <a:p>
            <a:r>
              <a:rPr lang="en-US" dirty="0" smtClean="0"/>
              <a:t>Scalability &amp; economic access:</a:t>
            </a:r>
          </a:p>
          <a:p>
            <a:pPr lvl="1"/>
            <a:r>
              <a:rPr lang="en-US" sz="2200" dirty="0" smtClean="0"/>
              <a:t>Resource sharing, reduce reservations, allow for higher utilization</a:t>
            </a:r>
          </a:p>
          <a:p>
            <a:pPr lvl="1"/>
            <a:r>
              <a:rPr lang="en-US" sz="2200" dirty="0" smtClean="0"/>
              <a:t>Use of packet switching (statistical multiplexing) instead of circuit switching</a:t>
            </a:r>
          </a:p>
          <a:p>
            <a:r>
              <a:rPr lang="en-US" dirty="0" smtClean="0"/>
              <a:t>Robustness:</a:t>
            </a:r>
          </a:p>
          <a:p>
            <a:pPr lvl="1"/>
            <a:r>
              <a:rPr lang="en-US" sz="2200" dirty="0" smtClean="0"/>
              <a:t>Re-routing around failures</a:t>
            </a:r>
          </a:p>
          <a:p>
            <a:pPr lvl="1"/>
            <a:r>
              <a:rPr lang="en-US" sz="2200" dirty="0" smtClean="0"/>
              <a:t>Stateless connections, dynamic routing</a:t>
            </a:r>
          </a:p>
          <a:p>
            <a:r>
              <a:rPr lang="en-US" dirty="0" err="1" smtClean="0"/>
              <a:t>Reliablility</a:t>
            </a:r>
            <a:r>
              <a:rPr lang="en-US" dirty="0" smtClean="0"/>
              <a:t>:</a:t>
            </a:r>
          </a:p>
          <a:p>
            <a:pPr lvl="1"/>
            <a:r>
              <a:rPr lang="en-US" sz="2200" dirty="0" smtClean="0"/>
              <a:t>Timed retransmission, based on </a:t>
            </a:r>
            <a:r>
              <a:rPr lang="en-US" sz="2200" dirty="0" err="1" smtClean="0"/>
              <a:t>acks</a:t>
            </a:r>
            <a:r>
              <a:rPr lang="en-US" sz="2200" dirty="0" smtClean="0"/>
              <a:t>, seq. #s</a:t>
            </a:r>
          </a:p>
          <a:p>
            <a:r>
              <a:rPr lang="en-US" dirty="0" smtClean="0"/>
              <a:t>Evolvable:</a:t>
            </a:r>
          </a:p>
          <a:p>
            <a:pPr lvl="1"/>
            <a:r>
              <a:rPr lang="en-US" sz="2200" dirty="0" smtClean="0"/>
              <a:t>Minimize complexity in the network and push functionality to the edges (end-to-end principles)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Introduction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C501F68E-6DF5-4767-A6D3-B3331C939754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03564" y="6220690"/>
            <a:ext cx="4669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to revisit during history discussion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0C4F49A0-F2DC-4BB0-9D49-C9FB6C50306B}" type="slidenum">
              <a:rPr lang="en-US"/>
              <a:pPr/>
              <a:t>31</a:t>
            </a:fld>
            <a:endParaRPr lang="en-US"/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Network Core: Packet Switching</a:t>
            </a:r>
            <a:endParaRPr lang="en-US"/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4343400" cy="3276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</a:rPr>
              <a:t>each end-end data stream divided into </a:t>
            </a:r>
            <a:r>
              <a:rPr lang="en-US" sz="2400" i="1">
                <a:solidFill>
                  <a:srgbClr val="FF0000"/>
                </a:solidFill>
              </a:rPr>
              <a:t>packets</a:t>
            </a:r>
            <a:endParaRPr lang="en-US" sz="2000"/>
          </a:p>
          <a:p>
            <a:r>
              <a:rPr lang="en-US" sz="2400"/>
              <a:t>user A, B packets </a:t>
            </a:r>
            <a:r>
              <a:rPr lang="en-US" sz="2400" i="1"/>
              <a:t>share</a:t>
            </a:r>
            <a:r>
              <a:rPr lang="en-US" sz="2400"/>
              <a:t> network resources</a:t>
            </a:r>
            <a:r>
              <a:rPr lang="en-US" sz="2000"/>
              <a:t> </a:t>
            </a:r>
          </a:p>
          <a:p>
            <a:r>
              <a:rPr lang="en-US" sz="2400"/>
              <a:t>each packet uses full link bandwidth </a:t>
            </a:r>
          </a:p>
          <a:p>
            <a:r>
              <a:rPr lang="en-US" sz="2400"/>
              <a:t>resources used </a:t>
            </a:r>
            <a:r>
              <a:rPr lang="en-US" sz="2400" i="1"/>
              <a:t>as needed</a:t>
            </a:r>
            <a:r>
              <a:rPr lang="en-US" sz="2400"/>
              <a:t> </a:t>
            </a:r>
          </a:p>
          <a:p>
            <a:endParaRPr lang="en-US" sz="2400"/>
          </a:p>
          <a:p>
            <a:endParaRPr lang="en-US" sz="2000"/>
          </a:p>
        </p:txBody>
      </p:sp>
      <p:sp>
        <p:nvSpPr>
          <p:cNvPr id="345092" name="Rectangle 4"/>
          <p:cNvSpPr>
            <a:spLocks noChangeArrowheads="1"/>
          </p:cNvSpPr>
          <p:nvPr/>
        </p:nvSpPr>
        <p:spPr bwMode="auto">
          <a:xfrm>
            <a:off x="5029200" y="1371600"/>
            <a:ext cx="3886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resource contention:</a:t>
            </a:r>
            <a:r>
              <a:rPr lang="en-US" sz="2000">
                <a:latin typeface="Comic Sans MS" pitchFamily="66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>
                <a:latin typeface="Comic Sans MS" pitchFamily="66" charset="0"/>
              </a:rPr>
              <a:t>aggregate resource demand can exceed amount available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>
                <a:latin typeface="Comic Sans MS" pitchFamily="66" charset="0"/>
              </a:rPr>
              <a:t>congestion: packets queue, wait for link use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>
                <a:latin typeface="Comic Sans MS" pitchFamily="66" charset="0"/>
              </a:rPr>
              <a:t>store and forward: packets move one hop at a time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1800">
                <a:latin typeface="Comic Sans MS" pitchFamily="66" charset="0"/>
              </a:rPr>
              <a:t>Node receives complete packet before forwarding</a:t>
            </a:r>
          </a:p>
        </p:txBody>
      </p:sp>
      <p:grpSp>
        <p:nvGrpSpPr>
          <p:cNvPr id="345093" name="Group 5"/>
          <p:cNvGrpSpPr>
            <a:grpSpLocks/>
          </p:cNvGrpSpPr>
          <p:nvPr/>
        </p:nvGrpSpPr>
        <p:grpSpPr bwMode="auto">
          <a:xfrm>
            <a:off x="533400" y="4419600"/>
            <a:ext cx="4038600" cy="2209800"/>
            <a:chOff x="336" y="2496"/>
            <a:chExt cx="2544" cy="1392"/>
          </a:xfrm>
        </p:grpSpPr>
        <p:sp>
          <p:nvSpPr>
            <p:cNvPr id="345094" name="Rectangle 6"/>
            <p:cNvSpPr>
              <a:spLocks noChangeArrowheads="1"/>
            </p:cNvSpPr>
            <p:nvPr/>
          </p:nvSpPr>
          <p:spPr bwMode="auto">
            <a:xfrm>
              <a:off x="336" y="2784"/>
              <a:ext cx="2544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  <a:buClr>
                  <a:schemeClr val="accent2"/>
                </a:buClr>
                <a:buSzPct val="85000"/>
                <a:buFont typeface="Wingdings" pitchFamily="2" charset="2"/>
                <a:buNone/>
              </a:pPr>
              <a:r>
                <a:rPr lang="en-US" sz="2000">
                  <a:latin typeface="Comic Sans MS" pitchFamily="66" charset="0"/>
                </a:rPr>
                <a:t>Bandwidth division into “pieces”</a:t>
              </a:r>
            </a:p>
            <a:p>
              <a:pPr marL="342900" indent="-342900" algn="ctr">
                <a:spcBef>
                  <a:spcPct val="20000"/>
                </a:spcBef>
                <a:buClr>
                  <a:schemeClr val="accent2"/>
                </a:buClr>
                <a:buSzPct val="85000"/>
                <a:buFont typeface="Wingdings" pitchFamily="2" charset="2"/>
                <a:buNone/>
              </a:pPr>
              <a:r>
                <a:rPr lang="en-US" sz="2000">
                  <a:latin typeface="Comic Sans MS" pitchFamily="66" charset="0"/>
                </a:rPr>
                <a:t>Dedicated allocation</a:t>
              </a:r>
            </a:p>
            <a:p>
              <a:pPr marL="342900" indent="-342900" algn="ctr">
                <a:spcBef>
                  <a:spcPct val="20000"/>
                </a:spcBef>
                <a:buClr>
                  <a:schemeClr val="accent2"/>
                </a:buClr>
                <a:buSzPct val="85000"/>
                <a:buFont typeface="Wingdings" pitchFamily="2" charset="2"/>
                <a:buNone/>
              </a:pPr>
              <a:r>
                <a:rPr lang="en-US" sz="2000">
                  <a:latin typeface="Comic Sans MS" pitchFamily="66" charset="0"/>
                </a:rPr>
                <a:t>Resource reservation</a:t>
              </a:r>
            </a:p>
          </p:txBody>
        </p:sp>
        <p:sp>
          <p:nvSpPr>
            <p:cNvPr id="345095" name="Oval 7"/>
            <p:cNvSpPr>
              <a:spLocks noChangeArrowheads="1"/>
            </p:cNvSpPr>
            <p:nvPr/>
          </p:nvSpPr>
          <p:spPr bwMode="auto">
            <a:xfrm>
              <a:off x="768" y="2496"/>
              <a:ext cx="1488" cy="1392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096" name="Line 8"/>
            <p:cNvSpPr>
              <a:spLocks noChangeShapeType="1"/>
            </p:cNvSpPr>
            <p:nvPr/>
          </p:nvSpPr>
          <p:spPr bwMode="auto">
            <a:xfrm>
              <a:off x="1056" y="2640"/>
              <a:ext cx="960" cy="105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00E4454E-B3A7-4F0D-89B0-2D72DEFAC3FE}" type="slidenum">
              <a:rPr lang="en-US"/>
              <a:pPr/>
              <a:t>32</a:t>
            </a:fld>
            <a:endParaRPr lang="en-US"/>
          </a:p>
        </p:txBody>
      </p:sp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447088" cy="1143000"/>
          </a:xfrm>
        </p:spPr>
        <p:txBody>
          <a:bodyPr/>
          <a:lstStyle/>
          <a:p>
            <a:r>
              <a:rPr lang="en-US" sz="3200"/>
              <a:t>Packet Switching: Statistical Multiplexing</a:t>
            </a:r>
            <a:endParaRPr lang="en-US" sz="3600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7975" y="5076825"/>
            <a:ext cx="8672513" cy="1524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/>
              <a:t>Sequence of A &amp; B packets does not have fixed pattern, bandwidth shared on demand </a:t>
            </a:r>
            <a:r>
              <a:rPr lang="en-US" sz="2400">
                <a:sym typeface="Monotype Sorts" pitchFamily="2" charset="2"/>
              </a:rPr>
              <a:t> </a:t>
            </a:r>
            <a:r>
              <a:rPr lang="en-US" sz="2400" b="1" i="1">
                <a:solidFill>
                  <a:srgbClr val="FF0000"/>
                </a:solidFill>
                <a:sym typeface="Monotype Sorts" pitchFamily="2" charset="2"/>
              </a:rPr>
              <a:t>statistical multiplexing</a:t>
            </a:r>
            <a:r>
              <a:rPr lang="en-US" sz="2400">
                <a:sym typeface="Monotype Sorts" pitchFamily="2" charset="2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sym typeface="Monotype Sorts" pitchFamily="2" charset="2"/>
              </a:rPr>
              <a:t>TDM: each host gets same slot in revolving TDM frame.</a:t>
            </a:r>
            <a:endParaRPr lang="en-US" sz="2400"/>
          </a:p>
          <a:p>
            <a:endParaRPr lang="en-US" sz="2400"/>
          </a:p>
        </p:txBody>
      </p:sp>
      <p:graphicFrame>
        <p:nvGraphicFramePr>
          <p:cNvPr id="347140" name="Object 4"/>
          <p:cNvGraphicFramePr>
            <a:graphicFrameLocks noChangeAspect="1"/>
          </p:cNvGraphicFramePr>
          <p:nvPr/>
        </p:nvGraphicFramePr>
        <p:xfrm>
          <a:off x="1203325" y="2470150"/>
          <a:ext cx="646113" cy="533400"/>
        </p:xfrm>
        <a:graphic>
          <a:graphicData uri="http://schemas.openxmlformats.org/presentationml/2006/ole">
            <p:oleObj spid="_x0000_s347140" name="Clip" r:id="rId4" imgW="1305000" imgH="1085760" progId="">
              <p:embed/>
            </p:oleObj>
          </a:graphicData>
        </a:graphic>
      </p:graphicFrame>
      <p:sp>
        <p:nvSpPr>
          <p:cNvPr id="347141" name="Line 5"/>
          <p:cNvSpPr>
            <a:spLocks noChangeShapeType="1"/>
          </p:cNvSpPr>
          <p:nvPr/>
        </p:nvSpPr>
        <p:spPr bwMode="auto">
          <a:xfrm>
            <a:off x="3538538" y="2303463"/>
            <a:ext cx="0" cy="228600"/>
          </a:xfrm>
          <a:prstGeom prst="line">
            <a:avLst/>
          </a:prstGeom>
          <a:noFill/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42" name="Oval 6"/>
          <p:cNvSpPr>
            <a:spLocks noChangeArrowheads="1"/>
          </p:cNvSpPr>
          <p:nvPr/>
        </p:nvSpPr>
        <p:spPr bwMode="auto">
          <a:xfrm>
            <a:off x="2320925" y="2333625"/>
            <a:ext cx="1198563" cy="369888"/>
          </a:xfrm>
          <a:prstGeom prst="ellipse">
            <a:avLst/>
          </a:prstGeom>
          <a:solidFill>
            <a:srgbClr val="B2B2B2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43" name="Rectangle 7"/>
          <p:cNvSpPr>
            <a:spLocks noChangeArrowheads="1"/>
          </p:cNvSpPr>
          <p:nvPr/>
        </p:nvSpPr>
        <p:spPr bwMode="auto">
          <a:xfrm>
            <a:off x="2320925" y="2265363"/>
            <a:ext cx="1198563" cy="263525"/>
          </a:xfrm>
          <a:prstGeom prst="rect">
            <a:avLst/>
          </a:prstGeom>
          <a:solidFill>
            <a:srgbClr val="B2B2B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47144" name="Oval 8"/>
          <p:cNvSpPr>
            <a:spLocks noChangeArrowheads="1"/>
          </p:cNvSpPr>
          <p:nvPr/>
        </p:nvSpPr>
        <p:spPr bwMode="auto">
          <a:xfrm>
            <a:off x="2330450" y="2036763"/>
            <a:ext cx="1198563" cy="430212"/>
          </a:xfrm>
          <a:prstGeom prst="ellipse">
            <a:avLst/>
          </a:prstGeom>
          <a:solidFill>
            <a:srgbClr val="B2B2B2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47145" name="Group 9"/>
          <p:cNvGrpSpPr>
            <a:grpSpLocks/>
          </p:cNvGrpSpPr>
          <p:nvPr/>
        </p:nvGrpSpPr>
        <p:grpSpPr bwMode="auto">
          <a:xfrm>
            <a:off x="2676525" y="2066925"/>
            <a:ext cx="498475" cy="119063"/>
            <a:chOff x="2208" y="2184"/>
            <a:chExt cx="176" cy="69"/>
          </a:xfrm>
        </p:grpSpPr>
        <p:grpSp>
          <p:nvGrpSpPr>
            <p:cNvPr id="347146" name="Group 10"/>
            <p:cNvGrpSpPr>
              <a:grpSpLocks/>
            </p:cNvGrpSpPr>
            <p:nvPr/>
          </p:nvGrpSpPr>
          <p:grpSpPr bwMode="auto">
            <a:xfrm>
              <a:off x="2208" y="2185"/>
              <a:ext cx="176" cy="68"/>
              <a:chOff x="2848" y="848"/>
              <a:chExt cx="140" cy="98"/>
            </a:xfrm>
          </p:grpSpPr>
          <p:sp>
            <p:nvSpPr>
              <p:cNvPr id="347147" name="Line 1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148" name="Line 1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149" name="Line 1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47150" name="Group 14"/>
            <p:cNvGrpSpPr>
              <a:grpSpLocks/>
            </p:cNvGrpSpPr>
            <p:nvPr/>
          </p:nvGrpSpPr>
          <p:grpSpPr bwMode="auto">
            <a:xfrm flipV="1">
              <a:off x="2208" y="2184"/>
              <a:ext cx="176" cy="68"/>
              <a:chOff x="2848" y="848"/>
              <a:chExt cx="140" cy="98"/>
            </a:xfrm>
          </p:grpSpPr>
          <p:sp>
            <p:nvSpPr>
              <p:cNvPr id="347151" name="Line 1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152" name="Line 1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153" name="Line 1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47154" name="Oval 18"/>
          <p:cNvSpPr>
            <a:spLocks noChangeArrowheads="1"/>
          </p:cNvSpPr>
          <p:nvPr/>
        </p:nvSpPr>
        <p:spPr bwMode="auto">
          <a:xfrm>
            <a:off x="5416550" y="2352675"/>
            <a:ext cx="1198563" cy="369888"/>
          </a:xfrm>
          <a:prstGeom prst="ellipse">
            <a:avLst/>
          </a:prstGeom>
          <a:solidFill>
            <a:srgbClr val="B2B2B2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55" name="Line 19"/>
          <p:cNvSpPr>
            <a:spLocks noChangeShapeType="1"/>
          </p:cNvSpPr>
          <p:nvPr/>
        </p:nvSpPr>
        <p:spPr bwMode="auto">
          <a:xfrm>
            <a:off x="5426075" y="2332038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56" name="Rectangle 20"/>
          <p:cNvSpPr>
            <a:spLocks noChangeArrowheads="1"/>
          </p:cNvSpPr>
          <p:nvPr/>
        </p:nvSpPr>
        <p:spPr bwMode="auto">
          <a:xfrm>
            <a:off x="5426075" y="2293938"/>
            <a:ext cx="1198563" cy="263525"/>
          </a:xfrm>
          <a:prstGeom prst="rect">
            <a:avLst/>
          </a:prstGeom>
          <a:solidFill>
            <a:srgbClr val="B2B2B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47157" name="Oval 21"/>
          <p:cNvSpPr>
            <a:spLocks noChangeArrowheads="1"/>
          </p:cNvSpPr>
          <p:nvPr/>
        </p:nvSpPr>
        <p:spPr bwMode="auto">
          <a:xfrm>
            <a:off x="5435600" y="2065338"/>
            <a:ext cx="1198563" cy="430212"/>
          </a:xfrm>
          <a:prstGeom prst="ellipse">
            <a:avLst/>
          </a:prstGeom>
          <a:solidFill>
            <a:srgbClr val="B2B2B2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47158" name="Object 22"/>
          <p:cNvGraphicFramePr>
            <a:graphicFrameLocks noChangeAspect="1"/>
          </p:cNvGraphicFramePr>
          <p:nvPr/>
        </p:nvGraphicFramePr>
        <p:xfrm>
          <a:off x="7004050" y="1546225"/>
          <a:ext cx="646113" cy="533400"/>
        </p:xfrm>
        <a:graphic>
          <a:graphicData uri="http://schemas.openxmlformats.org/presentationml/2006/ole">
            <p:oleObj spid="_x0000_s347158" name="Clip" r:id="rId5" imgW="1305000" imgH="1085760" progId="">
              <p:embed/>
            </p:oleObj>
          </a:graphicData>
        </a:graphic>
      </p:graphicFrame>
      <p:graphicFrame>
        <p:nvGraphicFramePr>
          <p:cNvPr id="347159" name="Object 23"/>
          <p:cNvGraphicFramePr>
            <a:graphicFrameLocks noChangeAspect="1"/>
          </p:cNvGraphicFramePr>
          <p:nvPr/>
        </p:nvGraphicFramePr>
        <p:xfrm>
          <a:off x="965200" y="1565275"/>
          <a:ext cx="646113" cy="533400"/>
        </p:xfrm>
        <a:graphic>
          <a:graphicData uri="http://schemas.openxmlformats.org/presentationml/2006/ole">
            <p:oleObj spid="_x0000_s347159" name="Clip" r:id="rId6" imgW="1305000" imgH="1085760" progId="">
              <p:embed/>
            </p:oleObj>
          </a:graphicData>
        </a:graphic>
      </p:graphicFrame>
      <p:sp>
        <p:nvSpPr>
          <p:cNvPr id="347160" name="Line 24"/>
          <p:cNvSpPr>
            <a:spLocks noChangeShapeType="1"/>
          </p:cNvSpPr>
          <p:nvPr/>
        </p:nvSpPr>
        <p:spPr bwMode="auto">
          <a:xfrm>
            <a:off x="1590675" y="1971675"/>
            <a:ext cx="504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61" name="Line 25"/>
          <p:cNvSpPr>
            <a:spLocks noChangeShapeType="1"/>
          </p:cNvSpPr>
          <p:nvPr/>
        </p:nvSpPr>
        <p:spPr bwMode="auto">
          <a:xfrm flipV="1">
            <a:off x="1895475" y="2957513"/>
            <a:ext cx="195263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62" name="Line 26"/>
          <p:cNvSpPr>
            <a:spLocks noChangeShapeType="1"/>
          </p:cNvSpPr>
          <p:nvPr/>
        </p:nvSpPr>
        <p:spPr bwMode="auto">
          <a:xfrm>
            <a:off x="3514725" y="2390775"/>
            <a:ext cx="193357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63" name="Line 27"/>
          <p:cNvSpPr>
            <a:spLocks noChangeShapeType="1"/>
          </p:cNvSpPr>
          <p:nvPr/>
        </p:nvSpPr>
        <p:spPr bwMode="auto">
          <a:xfrm flipV="1">
            <a:off x="5619750" y="2724150"/>
            <a:ext cx="142875" cy="657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64" name="Line 28"/>
          <p:cNvSpPr>
            <a:spLocks noChangeShapeType="1"/>
          </p:cNvSpPr>
          <p:nvPr/>
        </p:nvSpPr>
        <p:spPr bwMode="auto">
          <a:xfrm flipV="1">
            <a:off x="6591300" y="1952625"/>
            <a:ext cx="504825" cy="266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65" name="Line 29"/>
          <p:cNvSpPr>
            <a:spLocks noChangeShapeType="1"/>
          </p:cNvSpPr>
          <p:nvPr/>
        </p:nvSpPr>
        <p:spPr bwMode="auto">
          <a:xfrm flipH="1">
            <a:off x="2095500" y="1962150"/>
            <a:ext cx="0" cy="1000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66" name="Line 30"/>
          <p:cNvSpPr>
            <a:spLocks noChangeShapeType="1"/>
          </p:cNvSpPr>
          <p:nvPr/>
        </p:nvSpPr>
        <p:spPr bwMode="auto">
          <a:xfrm>
            <a:off x="2105025" y="2395538"/>
            <a:ext cx="2000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67" name="Rectangle 31"/>
          <p:cNvSpPr>
            <a:spLocks noChangeArrowheads="1"/>
          </p:cNvSpPr>
          <p:nvPr/>
        </p:nvSpPr>
        <p:spPr bwMode="auto">
          <a:xfrm>
            <a:off x="3548063" y="2185988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68" name="Rectangle 32"/>
          <p:cNvSpPr>
            <a:spLocks noChangeArrowheads="1"/>
          </p:cNvSpPr>
          <p:nvPr/>
        </p:nvSpPr>
        <p:spPr bwMode="auto">
          <a:xfrm>
            <a:off x="3709988" y="2185988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69" name="Rectangle 33"/>
          <p:cNvSpPr>
            <a:spLocks noChangeArrowheads="1"/>
          </p:cNvSpPr>
          <p:nvPr/>
        </p:nvSpPr>
        <p:spPr bwMode="auto">
          <a:xfrm>
            <a:off x="3871913" y="2185988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70" name="Rectangle 34"/>
          <p:cNvSpPr>
            <a:spLocks noChangeArrowheads="1"/>
          </p:cNvSpPr>
          <p:nvPr/>
        </p:nvSpPr>
        <p:spPr bwMode="auto">
          <a:xfrm>
            <a:off x="4033838" y="2185988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71" name="Rectangle 35"/>
          <p:cNvSpPr>
            <a:spLocks noChangeArrowheads="1"/>
          </p:cNvSpPr>
          <p:nvPr/>
        </p:nvSpPr>
        <p:spPr bwMode="auto">
          <a:xfrm>
            <a:off x="4195763" y="2185988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72" name="Rectangle 36"/>
          <p:cNvSpPr>
            <a:spLocks noChangeArrowheads="1"/>
          </p:cNvSpPr>
          <p:nvPr/>
        </p:nvSpPr>
        <p:spPr bwMode="auto">
          <a:xfrm>
            <a:off x="4567238" y="2185988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73" name="Rectangle 37"/>
          <p:cNvSpPr>
            <a:spLocks noChangeArrowheads="1"/>
          </p:cNvSpPr>
          <p:nvPr/>
        </p:nvSpPr>
        <p:spPr bwMode="auto">
          <a:xfrm>
            <a:off x="5005388" y="2181225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47174" name="Group 38"/>
          <p:cNvGrpSpPr>
            <a:grpSpLocks/>
          </p:cNvGrpSpPr>
          <p:nvPr/>
        </p:nvGrpSpPr>
        <p:grpSpPr bwMode="auto">
          <a:xfrm>
            <a:off x="2857500" y="2262188"/>
            <a:ext cx="633413" cy="200025"/>
            <a:chOff x="1800" y="1425"/>
            <a:chExt cx="399" cy="126"/>
          </a:xfrm>
        </p:grpSpPr>
        <p:sp>
          <p:nvSpPr>
            <p:cNvPr id="347175" name="Rectangle 39"/>
            <p:cNvSpPr>
              <a:spLocks noChangeArrowheads="1"/>
            </p:cNvSpPr>
            <p:nvPr/>
          </p:nvSpPr>
          <p:spPr bwMode="auto">
            <a:xfrm>
              <a:off x="1800" y="142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176" name="Rectangle 40"/>
            <p:cNvSpPr>
              <a:spLocks noChangeArrowheads="1"/>
            </p:cNvSpPr>
            <p:nvPr/>
          </p:nvSpPr>
          <p:spPr bwMode="auto">
            <a:xfrm>
              <a:off x="1902" y="1425"/>
              <a:ext cx="93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177" name="Rectangle 41"/>
            <p:cNvSpPr>
              <a:spLocks noChangeArrowheads="1"/>
            </p:cNvSpPr>
            <p:nvPr/>
          </p:nvSpPr>
          <p:spPr bwMode="auto">
            <a:xfrm>
              <a:off x="2004" y="142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178" name="Rectangle 42"/>
            <p:cNvSpPr>
              <a:spLocks noChangeArrowheads="1"/>
            </p:cNvSpPr>
            <p:nvPr/>
          </p:nvSpPr>
          <p:spPr bwMode="auto">
            <a:xfrm>
              <a:off x="2106" y="142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7179" name="Rectangle 43"/>
          <p:cNvSpPr>
            <a:spLocks noChangeArrowheads="1"/>
          </p:cNvSpPr>
          <p:nvPr/>
        </p:nvSpPr>
        <p:spPr bwMode="auto">
          <a:xfrm>
            <a:off x="2128838" y="2162175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80" name="Rectangle 44"/>
          <p:cNvSpPr>
            <a:spLocks noChangeArrowheads="1"/>
          </p:cNvSpPr>
          <p:nvPr/>
        </p:nvSpPr>
        <p:spPr bwMode="auto">
          <a:xfrm>
            <a:off x="1909763" y="2733675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81" name="Line 45"/>
          <p:cNvSpPr>
            <a:spLocks noChangeShapeType="1"/>
          </p:cNvSpPr>
          <p:nvPr/>
        </p:nvSpPr>
        <p:spPr bwMode="auto">
          <a:xfrm>
            <a:off x="2305050" y="2266950"/>
            <a:ext cx="242888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82" name="Line 46"/>
          <p:cNvSpPr>
            <a:spLocks noChangeShapeType="1"/>
          </p:cNvSpPr>
          <p:nvPr/>
        </p:nvSpPr>
        <p:spPr bwMode="auto">
          <a:xfrm flipV="1">
            <a:off x="1971675" y="2543175"/>
            <a:ext cx="0" cy="176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83" name="Line 47"/>
          <p:cNvSpPr>
            <a:spLocks noChangeShapeType="1"/>
          </p:cNvSpPr>
          <p:nvPr/>
        </p:nvSpPr>
        <p:spPr bwMode="auto">
          <a:xfrm>
            <a:off x="3929063" y="2076450"/>
            <a:ext cx="1062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84" name="Text Box 48"/>
          <p:cNvSpPr txBox="1">
            <a:spLocks noChangeArrowheads="1"/>
          </p:cNvSpPr>
          <p:nvPr/>
        </p:nvSpPr>
        <p:spPr bwMode="auto">
          <a:xfrm>
            <a:off x="612775" y="1589088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A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47185" name="Text Box 49"/>
          <p:cNvSpPr txBox="1">
            <a:spLocks noChangeArrowheads="1"/>
          </p:cNvSpPr>
          <p:nvPr/>
        </p:nvSpPr>
        <p:spPr bwMode="auto">
          <a:xfrm>
            <a:off x="889000" y="2608263"/>
            <a:ext cx="37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Comic Sans MS" pitchFamily="66" charset="0"/>
              </a:rPr>
              <a:t>B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47186" name="Text Box 50"/>
          <p:cNvSpPr txBox="1">
            <a:spLocks noChangeArrowheads="1"/>
          </p:cNvSpPr>
          <p:nvPr/>
        </p:nvSpPr>
        <p:spPr bwMode="auto">
          <a:xfrm>
            <a:off x="6604000" y="1465263"/>
            <a:ext cx="36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Comic Sans MS" pitchFamily="66" charset="0"/>
              </a:rPr>
              <a:t>C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47187" name="Text Box 51"/>
          <p:cNvSpPr txBox="1">
            <a:spLocks noChangeArrowheads="1"/>
          </p:cNvSpPr>
          <p:nvPr/>
        </p:nvSpPr>
        <p:spPr bwMode="auto">
          <a:xfrm>
            <a:off x="1612900" y="1312863"/>
            <a:ext cx="1314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100 Mb/s</a:t>
            </a:r>
          </a:p>
          <a:p>
            <a:r>
              <a:rPr lang="en-US" sz="2000">
                <a:latin typeface="Comic Sans MS" pitchFamily="66" charset="0"/>
              </a:rPr>
              <a:t>Ethernet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47188" name="Text Box 52"/>
          <p:cNvSpPr txBox="1">
            <a:spLocks noChangeArrowheads="1"/>
          </p:cNvSpPr>
          <p:nvPr/>
        </p:nvSpPr>
        <p:spPr bwMode="auto">
          <a:xfrm>
            <a:off x="3756025" y="2427288"/>
            <a:ext cx="1222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1.5 Mb/s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47189" name="Text Box 53"/>
          <p:cNvSpPr txBox="1">
            <a:spLocks noChangeArrowheads="1"/>
          </p:cNvSpPr>
          <p:nvPr/>
        </p:nvSpPr>
        <p:spPr bwMode="auto">
          <a:xfrm>
            <a:off x="6022975" y="29940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347190" name="Rectangle 54"/>
          <p:cNvSpPr>
            <a:spLocks noChangeArrowheads="1"/>
          </p:cNvSpPr>
          <p:nvPr/>
        </p:nvSpPr>
        <p:spPr bwMode="auto">
          <a:xfrm>
            <a:off x="5467350" y="2205038"/>
            <a:ext cx="147638" cy="20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91" name="Rectangle 55"/>
          <p:cNvSpPr>
            <a:spLocks noChangeArrowheads="1"/>
          </p:cNvSpPr>
          <p:nvPr/>
        </p:nvSpPr>
        <p:spPr bwMode="auto">
          <a:xfrm>
            <a:off x="5629275" y="2205038"/>
            <a:ext cx="147638" cy="20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7192" name="Rectangle 56"/>
          <p:cNvSpPr>
            <a:spLocks noChangeArrowheads="1"/>
          </p:cNvSpPr>
          <p:nvPr/>
        </p:nvSpPr>
        <p:spPr bwMode="auto">
          <a:xfrm>
            <a:off x="5791200" y="2205038"/>
            <a:ext cx="147638" cy="20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47193" name="Group 57"/>
          <p:cNvGrpSpPr>
            <a:grpSpLocks/>
          </p:cNvGrpSpPr>
          <p:nvPr/>
        </p:nvGrpSpPr>
        <p:grpSpPr bwMode="auto">
          <a:xfrm rot="-1962567">
            <a:off x="5715000" y="2424113"/>
            <a:ext cx="633413" cy="200025"/>
            <a:chOff x="4176" y="2211"/>
            <a:chExt cx="399" cy="126"/>
          </a:xfrm>
        </p:grpSpPr>
        <p:sp>
          <p:nvSpPr>
            <p:cNvPr id="347194" name="Rectangle 58"/>
            <p:cNvSpPr>
              <a:spLocks noChangeArrowheads="1"/>
            </p:cNvSpPr>
            <p:nvPr/>
          </p:nvSpPr>
          <p:spPr bwMode="auto">
            <a:xfrm>
              <a:off x="4176" y="2211"/>
              <a:ext cx="93" cy="1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195" name="Rectangle 59"/>
            <p:cNvSpPr>
              <a:spLocks noChangeArrowheads="1"/>
            </p:cNvSpPr>
            <p:nvPr/>
          </p:nvSpPr>
          <p:spPr bwMode="auto">
            <a:xfrm>
              <a:off x="4278" y="2211"/>
              <a:ext cx="93" cy="1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196" name="Rectangle 60"/>
            <p:cNvSpPr>
              <a:spLocks noChangeArrowheads="1"/>
            </p:cNvSpPr>
            <p:nvPr/>
          </p:nvSpPr>
          <p:spPr bwMode="auto">
            <a:xfrm>
              <a:off x="4380" y="2211"/>
              <a:ext cx="93" cy="1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197" name="Rectangle 61"/>
            <p:cNvSpPr>
              <a:spLocks noChangeArrowheads="1"/>
            </p:cNvSpPr>
            <p:nvPr/>
          </p:nvSpPr>
          <p:spPr bwMode="auto">
            <a:xfrm>
              <a:off x="4482" y="2211"/>
              <a:ext cx="93" cy="1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7198" name="Group 62"/>
          <p:cNvGrpSpPr>
            <a:grpSpLocks/>
          </p:cNvGrpSpPr>
          <p:nvPr/>
        </p:nvGrpSpPr>
        <p:grpSpPr bwMode="auto">
          <a:xfrm>
            <a:off x="3679825" y="3341688"/>
            <a:ext cx="3117850" cy="1471612"/>
            <a:chOff x="1646" y="2009"/>
            <a:chExt cx="1964" cy="927"/>
          </a:xfrm>
        </p:grpSpPr>
        <p:graphicFrame>
          <p:nvGraphicFramePr>
            <p:cNvPr id="347199" name="Object 63"/>
            <p:cNvGraphicFramePr>
              <a:graphicFrameLocks noChangeAspect="1"/>
            </p:cNvGraphicFramePr>
            <p:nvPr/>
          </p:nvGraphicFramePr>
          <p:xfrm>
            <a:off x="2960" y="2600"/>
            <a:ext cx="407" cy="336"/>
          </p:xfrm>
          <a:graphic>
            <a:graphicData uri="http://schemas.openxmlformats.org/presentationml/2006/ole">
              <p:oleObj spid="_x0000_s347199" name="Clip" r:id="rId7" imgW="1305000" imgH="1085760" progId="">
                <p:embed/>
              </p:oleObj>
            </a:graphicData>
          </a:graphic>
        </p:graphicFrame>
        <p:grpSp>
          <p:nvGrpSpPr>
            <p:cNvPr id="347200" name="Group 64"/>
            <p:cNvGrpSpPr>
              <a:grpSpLocks/>
            </p:cNvGrpSpPr>
            <p:nvPr/>
          </p:nvGrpSpPr>
          <p:grpSpPr bwMode="auto">
            <a:xfrm>
              <a:off x="2428" y="2009"/>
              <a:ext cx="761" cy="420"/>
              <a:chOff x="1462" y="1283"/>
              <a:chExt cx="761" cy="420"/>
            </a:xfrm>
          </p:grpSpPr>
          <p:sp>
            <p:nvSpPr>
              <p:cNvPr id="347201" name="Oval 65"/>
              <p:cNvSpPr>
                <a:spLocks noChangeArrowheads="1"/>
              </p:cNvSpPr>
              <p:nvPr/>
            </p:nvSpPr>
            <p:spPr bwMode="auto">
              <a:xfrm>
                <a:off x="1462" y="1470"/>
                <a:ext cx="755" cy="233"/>
              </a:xfrm>
              <a:prstGeom prst="ellipse">
                <a:avLst/>
              </a:prstGeom>
              <a:solidFill>
                <a:srgbClr val="B2B2B2"/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202" name="Line 66"/>
              <p:cNvSpPr>
                <a:spLocks noChangeShapeType="1"/>
              </p:cNvSpPr>
              <p:nvPr/>
            </p:nvSpPr>
            <p:spPr bwMode="auto">
              <a:xfrm>
                <a:off x="1462" y="1451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203" name="Rectangle 67"/>
              <p:cNvSpPr>
                <a:spLocks noChangeArrowheads="1"/>
              </p:cNvSpPr>
              <p:nvPr/>
            </p:nvSpPr>
            <p:spPr bwMode="auto">
              <a:xfrm>
                <a:off x="1462" y="1427"/>
                <a:ext cx="755" cy="166"/>
              </a:xfrm>
              <a:prstGeom prst="rect">
                <a:avLst/>
              </a:prstGeom>
              <a:solidFill>
                <a:srgbClr val="B2B2B2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47204" name="Oval 68"/>
              <p:cNvSpPr>
                <a:spLocks noChangeArrowheads="1"/>
              </p:cNvSpPr>
              <p:nvPr/>
            </p:nvSpPr>
            <p:spPr bwMode="auto">
              <a:xfrm>
                <a:off x="1468" y="1283"/>
                <a:ext cx="755" cy="271"/>
              </a:xfrm>
              <a:prstGeom prst="ellipse">
                <a:avLst/>
              </a:prstGeom>
              <a:solidFill>
                <a:srgbClr val="B2B2B2"/>
              </a:solidFill>
              <a:ln w="127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47205" name="Group 69"/>
              <p:cNvGrpSpPr>
                <a:grpSpLocks/>
              </p:cNvGrpSpPr>
              <p:nvPr/>
            </p:nvGrpSpPr>
            <p:grpSpPr bwMode="auto">
              <a:xfrm>
                <a:off x="1686" y="1302"/>
                <a:ext cx="314" cy="75"/>
                <a:chOff x="2208" y="2184"/>
                <a:chExt cx="176" cy="69"/>
              </a:xfrm>
            </p:grpSpPr>
            <p:grpSp>
              <p:nvGrpSpPr>
                <p:cNvPr id="347206" name="Group 70"/>
                <p:cNvGrpSpPr>
                  <a:grpSpLocks/>
                </p:cNvGrpSpPr>
                <p:nvPr/>
              </p:nvGrpSpPr>
              <p:grpSpPr bwMode="auto">
                <a:xfrm>
                  <a:off x="2208" y="2185"/>
                  <a:ext cx="176" cy="68"/>
                  <a:chOff x="2848" y="848"/>
                  <a:chExt cx="140" cy="98"/>
                </a:xfrm>
              </p:grpSpPr>
              <p:sp>
                <p:nvSpPr>
                  <p:cNvPr id="347207" name="Line 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7208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7209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47210" name="Group 74"/>
                <p:cNvGrpSpPr>
                  <a:grpSpLocks/>
                </p:cNvGrpSpPr>
                <p:nvPr/>
              </p:nvGrpSpPr>
              <p:grpSpPr bwMode="auto">
                <a:xfrm flipV="1">
                  <a:off x="2208" y="2184"/>
                  <a:ext cx="176" cy="68"/>
                  <a:chOff x="2848" y="848"/>
                  <a:chExt cx="140" cy="98"/>
                </a:xfrm>
              </p:grpSpPr>
              <p:sp>
                <p:nvSpPr>
                  <p:cNvPr id="347211" name="Line 7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7212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7213" name="Line 77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graphicFrame>
          <p:nvGraphicFramePr>
            <p:cNvPr id="347214" name="Object 78"/>
            <p:cNvGraphicFramePr>
              <a:graphicFrameLocks noChangeAspect="1"/>
            </p:cNvGraphicFramePr>
            <p:nvPr/>
          </p:nvGraphicFramePr>
          <p:xfrm>
            <a:off x="1874" y="2546"/>
            <a:ext cx="407" cy="336"/>
          </p:xfrm>
          <a:graphic>
            <a:graphicData uri="http://schemas.openxmlformats.org/presentationml/2006/ole">
              <p:oleObj spid="_x0000_s347214" name="Clip" r:id="rId8" imgW="1305000" imgH="1085760" progId="">
                <p:embed/>
              </p:oleObj>
            </a:graphicData>
          </a:graphic>
        </p:graphicFrame>
        <p:sp>
          <p:nvSpPr>
            <p:cNvPr id="347215" name="Line 79"/>
            <p:cNvSpPr>
              <a:spLocks noChangeShapeType="1"/>
            </p:cNvSpPr>
            <p:nvPr/>
          </p:nvSpPr>
          <p:spPr bwMode="auto">
            <a:xfrm flipV="1">
              <a:off x="2214" y="2370"/>
              <a:ext cx="294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216" name="Line 80"/>
            <p:cNvSpPr>
              <a:spLocks noChangeShapeType="1"/>
            </p:cNvSpPr>
            <p:nvPr/>
          </p:nvSpPr>
          <p:spPr bwMode="auto">
            <a:xfrm flipH="1" flipV="1">
              <a:off x="2964" y="2406"/>
              <a:ext cx="21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217" name="Text Box 81"/>
            <p:cNvSpPr txBox="1">
              <a:spLocks noChangeArrowheads="1"/>
            </p:cNvSpPr>
            <p:nvPr/>
          </p:nvSpPr>
          <p:spPr bwMode="auto">
            <a:xfrm>
              <a:off x="1646" y="2549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D</a:t>
              </a:r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47218" name="Text Box 82"/>
            <p:cNvSpPr txBox="1">
              <a:spLocks noChangeArrowheads="1"/>
            </p:cNvSpPr>
            <p:nvPr/>
          </p:nvSpPr>
          <p:spPr bwMode="auto">
            <a:xfrm>
              <a:off x="3374" y="2591"/>
              <a:ext cx="2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E</a:t>
              </a:r>
              <a:endParaRPr lang="en-US">
                <a:solidFill>
                  <a:schemeClr val="accent1"/>
                </a:solidFill>
              </a:endParaRPr>
            </a:p>
          </p:txBody>
        </p:sp>
        <p:grpSp>
          <p:nvGrpSpPr>
            <p:cNvPr id="347219" name="Group 83"/>
            <p:cNvGrpSpPr>
              <a:grpSpLocks/>
            </p:cNvGrpSpPr>
            <p:nvPr/>
          </p:nvGrpSpPr>
          <p:grpSpPr bwMode="auto">
            <a:xfrm rot="-2018696">
              <a:off x="2736" y="2139"/>
              <a:ext cx="399" cy="126"/>
              <a:chOff x="4176" y="2211"/>
              <a:chExt cx="399" cy="126"/>
            </a:xfrm>
          </p:grpSpPr>
          <p:sp>
            <p:nvSpPr>
              <p:cNvPr id="347220" name="Rectangle 84"/>
              <p:cNvSpPr>
                <a:spLocks noChangeArrowheads="1"/>
              </p:cNvSpPr>
              <p:nvPr/>
            </p:nvSpPr>
            <p:spPr bwMode="auto">
              <a:xfrm>
                <a:off x="4176" y="2211"/>
                <a:ext cx="93" cy="12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221" name="Rectangle 85"/>
              <p:cNvSpPr>
                <a:spLocks noChangeArrowheads="1"/>
              </p:cNvSpPr>
              <p:nvPr/>
            </p:nvSpPr>
            <p:spPr bwMode="auto">
              <a:xfrm>
                <a:off x="4278" y="2211"/>
                <a:ext cx="93" cy="12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222" name="Rectangle 86"/>
              <p:cNvSpPr>
                <a:spLocks noChangeArrowheads="1"/>
              </p:cNvSpPr>
              <p:nvPr/>
            </p:nvSpPr>
            <p:spPr bwMode="auto">
              <a:xfrm>
                <a:off x="4380" y="2211"/>
                <a:ext cx="93" cy="12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223" name="Rectangle 87"/>
              <p:cNvSpPr>
                <a:spLocks noChangeArrowheads="1"/>
              </p:cNvSpPr>
              <p:nvPr/>
            </p:nvSpPr>
            <p:spPr bwMode="auto">
              <a:xfrm>
                <a:off x="4482" y="2211"/>
                <a:ext cx="93" cy="12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47224" name="Text Box 88"/>
          <p:cNvSpPr txBox="1">
            <a:spLocks noChangeArrowheads="1"/>
          </p:cNvSpPr>
          <p:nvPr/>
        </p:nvSpPr>
        <p:spPr bwMode="auto">
          <a:xfrm>
            <a:off x="3241675" y="1636713"/>
            <a:ext cx="2949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FF0000"/>
                </a:solidFill>
                <a:latin typeface="Comic Sans MS" pitchFamily="66" charset="0"/>
              </a:rPr>
              <a:t>statistical multiplexing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47225" name="Text Box 89"/>
          <p:cNvSpPr txBox="1">
            <a:spLocks noChangeArrowheads="1"/>
          </p:cNvSpPr>
          <p:nvPr/>
        </p:nvSpPr>
        <p:spPr bwMode="auto">
          <a:xfrm>
            <a:off x="1957388" y="2984500"/>
            <a:ext cx="21129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800">
                <a:latin typeface="Comic Sans MS" pitchFamily="66" charset="0"/>
              </a:rPr>
              <a:t>queue of packets</a:t>
            </a:r>
          </a:p>
          <a:p>
            <a:pPr algn="ctr"/>
            <a:r>
              <a:rPr lang="en-US" sz="1800">
                <a:latin typeface="Comic Sans MS" pitchFamily="66" charset="0"/>
              </a:rPr>
              <a:t>waiting for output</a:t>
            </a:r>
          </a:p>
          <a:p>
            <a:pPr algn="ctr"/>
            <a:r>
              <a:rPr lang="en-US" sz="1800">
                <a:latin typeface="Comic Sans MS" pitchFamily="66" charset="0"/>
              </a:rPr>
              <a:t>link</a:t>
            </a:r>
            <a:endParaRPr lang="en-US" sz="1800">
              <a:solidFill>
                <a:schemeClr val="accent1"/>
              </a:solidFill>
            </a:endParaRPr>
          </a:p>
        </p:txBody>
      </p:sp>
      <p:sp>
        <p:nvSpPr>
          <p:cNvPr id="347226" name="Line 90"/>
          <p:cNvSpPr>
            <a:spLocks noChangeShapeType="1"/>
          </p:cNvSpPr>
          <p:nvPr/>
        </p:nvSpPr>
        <p:spPr bwMode="auto">
          <a:xfrm flipV="1">
            <a:off x="2890838" y="2514600"/>
            <a:ext cx="166687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782DBB9F-C120-4B00-91BF-97FFD1AEE79D}" type="slidenum">
              <a:rPr lang="en-US"/>
              <a:pPr/>
              <a:t>33</a:t>
            </a:fld>
            <a:endParaRPr lang="en-US"/>
          </a:p>
        </p:txBody>
      </p:sp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93088" cy="1143000"/>
          </a:xfrm>
        </p:spPr>
        <p:txBody>
          <a:bodyPr/>
          <a:lstStyle/>
          <a:p>
            <a:r>
              <a:rPr lang="en-US" sz="3600"/>
              <a:t>Packet-switching: store-and-forward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1325" y="2317750"/>
            <a:ext cx="3902075" cy="3930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takes L/R seconds to transmit (push out) packet of L bits on to link at R bps</a:t>
            </a:r>
          </a:p>
          <a:p>
            <a:pPr>
              <a:lnSpc>
                <a:spcPct val="90000"/>
              </a:lnSpc>
            </a:pPr>
            <a:r>
              <a:rPr lang="en-US" sz="2400" i="1">
                <a:solidFill>
                  <a:srgbClr val="FF0000"/>
                </a:solidFill>
              </a:rPr>
              <a:t>store and forward: </a:t>
            </a:r>
            <a:r>
              <a:rPr lang="en-US" sz="2400"/>
              <a:t>entire packet must  arrive at router before it can be transmitted on next link</a:t>
            </a:r>
          </a:p>
          <a:p>
            <a:pPr>
              <a:lnSpc>
                <a:spcPct val="90000"/>
              </a:lnSpc>
            </a:pPr>
            <a:r>
              <a:rPr lang="en-US" sz="2400"/>
              <a:t>delay = 3L/R (assuming zero propagation delay)</a:t>
            </a:r>
          </a:p>
        </p:txBody>
      </p:sp>
      <p:sp>
        <p:nvSpPr>
          <p:cNvPr id="3491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2317750"/>
            <a:ext cx="3810000" cy="39306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Example:</a:t>
            </a: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L = 7.5 Mbits</a:t>
            </a:r>
          </a:p>
          <a:p>
            <a:pPr>
              <a:lnSpc>
                <a:spcPct val="90000"/>
              </a:lnSpc>
            </a:pPr>
            <a:r>
              <a:rPr lang="en-US" sz="2400"/>
              <a:t>R = 1.5 Mbps</a:t>
            </a:r>
          </a:p>
          <a:p>
            <a:pPr>
              <a:lnSpc>
                <a:spcPct val="90000"/>
              </a:lnSpc>
            </a:pPr>
            <a:r>
              <a:rPr lang="en-US" sz="2400"/>
              <a:t>transmission delay = 15 sec</a:t>
            </a:r>
          </a:p>
        </p:txBody>
      </p:sp>
      <p:sp>
        <p:nvSpPr>
          <p:cNvPr id="349189" name="Line 5"/>
          <p:cNvSpPr>
            <a:spLocks noChangeShapeType="1"/>
          </p:cNvSpPr>
          <p:nvPr/>
        </p:nvSpPr>
        <p:spPr bwMode="auto">
          <a:xfrm>
            <a:off x="2643188" y="1744663"/>
            <a:ext cx="3095625" cy="79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49190" name="Object 6"/>
          <p:cNvGraphicFramePr>
            <a:graphicFrameLocks noChangeAspect="1"/>
          </p:cNvGraphicFramePr>
          <p:nvPr/>
        </p:nvGraphicFramePr>
        <p:xfrm>
          <a:off x="2044700" y="1382713"/>
          <a:ext cx="646113" cy="533400"/>
        </p:xfrm>
        <a:graphic>
          <a:graphicData uri="http://schemas.openxmlformats.org/presentationml/2006/ole">
            <p:oleObj spid="_x0000_s349190" name="Clip" r:id="rId4" imgW="1305000" imgH="1085760" progId="">
              <p:embed/>
            </p:oleObj>
          </a:graphicData>
        </a:graphic>
      </p:graphicFrame>
      <p:graphicFrame>
        <p:nvGraphicFramePr>
          <p:cNvPr id="349191" name="Object 7"/>
          <p:cNvGraphicFramePr>
            <a:graphicFrameLocks noChangeAspect="1"/>
          </p:cNvGraphicFramePr>
          <p:nvPr/>
        </p:nvGraphicFramePr>
        <p:xfrm>
          <a:off x="5662613" y="1425575"/>
          <a:ext cx="646112" cy="533400"/>
        </p:xfrm>
        <a:graphic>
          <a:graphicData uri="http://schemas.openxmlformats.org/presentationml/2006/ole">
            <p:oleObj spid="_x0000_s349191" name="Clip" r:id="rId5" imgW="1305000" imgH="1085760" progId="">
              <p:embed/>
            </p:oleObj>
          </a:graphicData>
        </a:graphic>
      </p:graphicFrame>
      <p:sp>
        <p:nvSpPr>
          <p:cNvPr id="349192" name="Text Box 8"/>
          <p:cNvSpPr txBox="1">
            <a:spLocks noChangeArrowheads="1"/>
          </p:cNvSpPr>
          <p:nvPr/>
        </p:nvSpPr>
        <p:spPr bwMode="auto">
          <a:xfrm>
            <a:off x="2849563" y="1719263"/>
            <a:ext cx="344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R</a:t>
            </a:r>
            <a:endParaRPr lang="en-US"/>
          </a:p>
        </p:txBody>
      </p:sp>
      <p:sp>
        <p:nvSpPr>
          <p:cNvPr id="349193" name="Text Box 9"/>
          <p:cNvSpPr txBox="1">
            <a:spLocks noChangeArrowheads="1"/>
          </p:cNvSpPr>
          <p:nvPr/>
        </p:nvSpPr>
        <p:spPr bwMode="auto">
          <a:xfrm>
            <a:off x="4022725" y="1703388"/>
            <a:ext cx="344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R</a:t>
            </a:r>
            <a:endParaRPr lang="en-US"/>
          </a:p>
        </p:txBody>
      </p:sp>
      <p:sp>
        <p:nvSpPr>
          <p:cNvPr id="349194" name="Text Box 10"/>
          <p:cNvSpPr txBox="1">
            <a:spLocks noChangeArrowheads="1"/>
          </p:cNvSpPr>
          <p:nvPr/>
        </p:nvSpPr>
        <p:spPr bwMode="auto">
          <a:xfrm>
            <a:off x="5202238" y="1709738"/>
            <a:ext cx="344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R</a:t>
            </a:r>
            <a:endParaRPr lang="en-US"/>
          </a:p>
        </p:txBody>
      </p:sp>
      <p:sp>
        <p:nvSpPr>
          <p:cNvPr id="349195" name="Rectangle 11"/>
          <p:cNvSpPr>
            <a:spLocks noChangeArrowheads="1"/>
          </p:cNvSpPr>
          <p:nvPr/>
        </p:nvSpPr>
        <p:spPr bwMode="auto">
          <a:xfrm>
            <a:off x="2476500" y="1395413"/>
            <a:ext cx="485775" cy="2936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>
                <a:latin typeface="Comic Sans MS" pitchFamily="66" charset="0"/>
              </a:rPr>
              <a:t>L</a:t>
            </a:r>
            <a:endParaRPr lang="en-US"/>
          </a:p>
        </p:txBody>
      </p:sp>
      <p:sp>
        <p:nvSpPr>
          <p:cNvPr id="349196" name="AutoShape 12"/>
          <p:cNvSpPr>
            <a:spLocks/>
          </p:cNvSpPr>
          <p:nvPr/>
        </p:nvSpPr>
        <p:spPr bwMode="auto">
          <a:xfrm>
            <a:off x="4379913" y="5307013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9197" name="Text Box 13"/>
          <p:cNvSpPr txBox="1">
            <a:spLocks noChangeArrowheads="1"/>
          </p:cNvSpPr>
          <p:nvPr/>
        </p:nvSpPr>
        <p:spPr bwMode="auto">
          <a:xfrm>
            <a:off x="4537075" y="5529263"/>
            <a:ext cx="2986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more on delay shortly …</a:t>
            </a:r>
          </a:p>
        </p:txBody>
      </p:sp>
      <p:grpSp>
        <p:nvGrpSpPr>
          <p:cNvPr id="349198" name="Group 14"/>
          <p:cNvGrpSpPr>
            <a:grpSpLocks/>
          </p:cNvGrpSpPr>
          <p:nvPr/>
        </p:nvGrpSpPr>
        <p:grpSpPr bwMode="auto">
          <a:xfrm>
            <a:off x="3282950" y="1528763"/>
            <a:ext cx="700088" cy="393700"/>
            <a:chOff x="3600" y="219"/>
            <a:chExt cx="360" cy="175"/>
          </a:xfrm>
        </p:grpSpPr>
        <p:sp>
          <p:nvSpPr>
            <p:cNvPr id="349199" name="Oval 1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00" name="Line 1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01" name="Line 1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02" name="Rectangle 1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49203" name="Oval 1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49204" name="Group 2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49205" name="Line 2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206" name="Line 2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207" name="Line 2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49208" name="Group 2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49209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210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211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49212" name="Group 28"/>
          <p:cNvGrpSpPr>
            <a:grpSpLocks/>
          </p:cNvGrpSpPr>
          <p:nvPr/>
        </p:nvGrpSpPr>
        <p:grpSpPr bwMode="auto">
          <a:xfrm>
            <a:off x="4337050" y="1546225"/>
            <a:ext cx="700088" cy="393700"/>
            <a:chOff x="3600" y="219"/>
            <a:chExt cx="360" cy="175"/>
          </a:xfrm>
        </p:grpSpPr>
        <p:sp>
          <p:nvSpPr>
            <p:cNvPr id="349213" name="Oval 2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14" name="Line 3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15" name="Line 3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16" name="Rectangle 3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49217" name="Oval 3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49218" name="Group 3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49219" name="Line 3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220" name="Line 3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221" name="Line 3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49222" name="Group 3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49223" name="Line 3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224" name="Line 4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9225" name="Line 4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8B818DA6-4F34-43CD-B39B-53FD4B77ADE6}" type="slidenum">
              <a:rPr lang="en-US"/>
              <a:pPr/>
              <a:t>34</a:t>
            </a:fld>
            <a:endParaRPr lang="en-US"/>
          </a:p>
        </p:txBody>
      </p:sp>
      <p:grpSp>
        <p:nvGrpSpPr>
          <p:cNvPr id="351234" name="Group 2"/>
          <p:cNvGrpSpPr>
            <a:grpSpLocks/>
          </p:cNvGrpSpPr>
          <p:nvPr/>
        </p:nvGrpSpPr>
        <p:grpSpPr bwMode="auto">
          <a:xfrm>
            <a:off x="5992813" y="3541713"/>
            <a:ext cx="1155700" cy="620712"/>
            <a:chOff x="3600" y="219"/>
            <a:chExt cx="360" cy="175"/>
          </a:xfrm>
        </p:grpSpPr>
        <p:sp>
          <p:nvSpPr>
            <p:cNvPr id="351235" name="Oval 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1236" name="Line 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1237" name="Line 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1238" name="Rectangle 6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51239" name="Oval 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51240" name="Group 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51241" name="Line 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242" name="Line 1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243" name="Line 1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51244" name="Group 1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51245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246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1247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51248" name="Rectangle 16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01000" cy="1143000"/>
          </a:xfrm>
        </p:spPr>
        <p:txBody>
          <a:bodyPr/>
          <a:lstStyle/>
          <a:p>
            <a:r>
              <a:rPr lang="en-US" sz="3200"/>
              <a:t>Packet switching versus circuit switching</a:t>
            </a:r>
            <a:endParaRPr lang="en-US"/>
          </a:p>
        </p:txBody>
      </p:sp>
      <p:sp>
        <p:nvSpPr>
          <p:cNvPr id="351249" name="Rectangle 17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981200"/>
            <a:ext cx="3810000" cy="4648200"/>
          </a:xfrm>
        </p:spPr>
        <p:txBody>
          <a:bodyPr/>
          <a:lstStyle/>
          <a:p>
            <a:r>
              <a:rPr lang="en-US" sz="2400"/>
              <a:t>1 Mb/s link</a:t>
            </a:r>
          </a:p>
          <a:p>
            <a:r>
              <a:rPr lang="en-US" sz="2400"/>
              <a:t>each user: </a:t>
            </a:r>
          </a:p>
          <a:p>
            <a:pPr lvl="1"/>
            <a:r>
              <a:rPr lang="en-US" sz="2000"/>
              <a:t>100 kb/s when “active”</a:t>
            </a:r>
          </a:p>
          <a:p>
            <a:pPr lvl="1"/>
            <a:r>
              <a:rPr lang="en-US" sz="2000"/>
              <a:t>active 10% of time</a:t>
            </a:r>
          </a:p>
          <a:p>
            <a:pPr lvl="1"/>
            <a:endParaRPr lang="en-US" sz="2000"/>
          </a:p>
          <a:p>
            <a:r>
              <a:rPr lang="en-US" sz="2400" i="1">
                <a:solidFill>
                  <a:srgbClr val="FF3300"/>
                </a:solidFill>
              </a:rPr>
              <a:t>circuit-switching:</a:t>
            </a:r>
            <a:r>
              <a:rPr lang="en-US" sz="2400"/>
              <a:t> </a:t>
            </a:r>
          </a:p>
          <a:p>
            <a:pPr lvl="1"/>
            <a:r>
              <a:rPr lang="en-US" sz="2000"/>
              <a:t>10 users</a:t>
            </a:r>
          </a:p>
          <a:p>
            <a:r>
              <a:rPr lang="en-US" sz="2400" i="1">
                <a:solidFill>
                  <a:srgbClr val="FF3300"/>
                </a:solidFill>
              </a:rPr>
              <a:t>packet switching:</a:t>
            </a:r>
            <a:r>
              <a:rPr lang="en-US" sz="2400"/>
              <a:t> </a:t>
            </a:r>
          </a:p>
          <a:p>
            <a:pPr lvl="1"/>
            <a:r>
              <a:rPr lang="en-US" sz="2000"/>
              <a:t>with 35 users, probability &gt; 10 active at same time is less than .0004</a:t>
            </a:r>
          </a:p>
          <a:p>
            <a:endParaRPr lang="en-US" sz="2400"/>
          </a:p>
        </p:txBody>
      </p:sp>
      <p:sp>
        <p:nvSpPr>
          <p:cNvPr id="351250" name="Rectangle 18"/>
          <p:cNvSpPr>
            <a:spLocks noGrp="1" noChangeArrowheads="1"/>
          </p:cNvSpPr>
          <p:nvPr>
            <p:ph type="body" sz="half" idx="2"/>
          </p:nvPr>
        </p:nvSpPr>
        <p:spPr>
          <a:xfrm>
            <a:off x="257175" y="1293813"/>
            <a:ext cx="8715375" cy="609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i="1">
                <a:solidFill>
                  <a:srgbClr val="FF3300"/>
                </a:solidFill>
              </a:rPr>
              <a:t>Packet switching allows more users to use network!</a:t>
            </a:r>
          </a:p>
        </p:txBody>
      </p:sp>
      <p:sp>
        <p:nvSpPr>
          <p:cNvPr id="351251" name="Line 19"/>
          <p:cNvSpPr>
            <a:spLocks noChangeShapeType="1"/>
          </p:cNvSpPr>
          <p:nvPr/>
        </p:nvSpPr>
        <p:spPr bwMode="auto">
          <a:xfrm>
            <a:off x="4933950" y="3333750"/>
            <a:ext cx="838200" cy="457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52" name="Line 20"/>
          <p:cNvSpPr>
            <a:spLocks noChangeShapeType="1"/>
          </p:cNvSpPr>
          <p:nvPr/>
        </p:nvSpPr>
        <p:spPr bwMode="auto">
          <a:xfrm>
            <a:off x="5772150" y="3790950"/>
            <a:ext cx="20383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53" name="Line 21"/>
          <p:cNvSpPr>
            <a:spLocks noChangeShapeType="1"/>
          </p:cNvSpPr>
          <p:nvPr/>
        </p:nvSpPr>
        <p:spPr bwMode="auto">
          <a:xfrm>
            <a:off x="5772150" y="3943350"/>
            <a:ext cx="20383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54" name="Line 22"/>
          <p:cNvSpPr>
            <a:spLocks noChangeShapeType="1"/>
          </p:cNvSpPr>
          <p:nvPr/>
        </p:nvSpPr>
        <p:spPr bwMode="auto">
          <a:xfrm flipV="1">
            <a:off x="5010150" y="3943350"/>
            <a:ext cx="762000" cy="6096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55" name="Text Box 23"/>
          <p:cNvSpPr txBox="1">
            <a:spLocks noChangeArrowheads="1"/>
          </p:cNvSpPr>
          <p:nvPr/>
        </p:nvSpPr>
        <p:spPr bwMode="auto">
          <a:xfrm>
            <a:off x="3897313" y="3627438"/>
            <a:ext cx="1284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Comic Sans MS" pitchFamily="66" charset="0"/>
              </a:rPr>
              <a:t>N users</a:t>
            </a:r>
            <a:endParaRPr lang="en-US"/>
          </a:p>
        </p:txBody>
      </p:sp>
      <p:sp>
        <p:nvSpPr>
          <p:cNvPr id="351256" name="Text Box 24"/>
          <p:cNvSpPr txBox="1">
            <a:spLocks noChangeArrowheads="1"/>
          </p:cNvSpPr>
          <p:nvPr/>
        </p:nvSpPr>
        <p:spPr bwMode="auto">
          <a:xfrm>
            <a:off x="7096125" y="4075113"/>
            <a:ext cx="175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Comic Sans MS" pitchFamily="66" charset="0"/>
              </a:rPr>
              <a:t>1 Mbps link</a:t>
            </a:r>
            <a:endParaRPr lang="en-US"/>
          </a:p>
        </p:txBody>
      </p:sp>
      <p:sp>
        <p:nvSpPr>
          <p:cNvPr id="351257" name="Line 25"/>
          <p:cNvSpPr>
            <a:spLocks noChangeShapeType="1"/>
          </p:cNvSpPr>
          <p:nvPr/>
        </p:nvSpPr>
        <p:spPr bwMode="auto">
          <a:xfrm>
            <a:off x="7077075" y="3857625"/>
            <a:ext cx="17145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1258" name="Text Box 26"/>
          <p:cNvSpPr txBox="1">
            <a:spLocks noChangeArrowheads="1"/>
          </p:cNvSpPr>
          <p:nvPr/>
        </p:nvSpPr>
        <p:spPr bwMode="auto">
          <a:xfrm>
            <a:off x="4468813" y="5330825"/>
            <a:ext cx="403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Q: how did we get value 0.0004?</a:t>
            </a:r>
          </a:p>
          <a:p>
            <a:r>
              <a:rPr lang="en-US" sz="2000">
                <a:latin typeface="Comic Sans MS" pitchFamily="66" charset="0"/>
              </a:rPr>
              <a:t>Use binomial distribution … </a:t>
            </a:r>
          </a:p>
        </p:txBody>
      </p:sp>
      <p:graphicFrame>
        <p:nvGraphicFramePr>
          <p:cNvPr id="351259" name="Object 27"/>
          <p:cNvGraphicFramePr>
            <a:graphicFrameLocks noChangeAspect="1"/>
          </p:cNvGraphicFramePr>
          <p:nvPr/>
        </p:nvGraphicFramePr>
        <p:xfrm>
          <a:off x="4379913" y="2946400"/>
          <a:ext cx="611187" cy="504825"/>
        </p:xfrm>
        <a:graphic>
          <a:graphicData uri="http://schemas.openxmlformats.org/presentationml/2006/ole">
            <p:oleObj spid="_x0000_s351259" name="Clip" r:id="rId4" imgW="1305000" imgH="1085760" progId="">
              <p:embed/>
            </p:oleObj>
          </a:graphicData>
        </a:graphic>
      </p:graphicFrame>
      <p:graphicFrame>
        <p:nvGraphicFramePr>
          <p:cNvPr id="351260" name="Object 28"/>
          <p:cNvGraphicFramePr>
            <a:graphicFrameLocks noChangeAspect="1"/>
          </p:cNvGraphicFramePr>
          <p:nvPr/>
        </p:nvGraphicFramePr>
        <p:xfrm>
          <a:off x="4465638" y="4294188"/>
          <a:ext cx="611187" cy="504825"/>
        </p:xfrm>
        <a:graphic>
          <a:graphicData uri="http://schemas.openxmlformats.org/presentationml/2006/ole">
            <p:oleObj spid="_x0000_s351260" name="Clip" r:id="rId5" imgW="1305000" imgH="10857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21980F83-3A1C-4A90-9220-8259DA6A684F}" type="slidenum">
              <a:rPr lang="en-US"/>
              <a:pPr/>
              <a:t>35</a:t>
            </a:fld>
            <a:endParaRPr lang="en-US"/>
          </a:p>
        </p:txBody>
      </p:sp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01000" cy="1143000"/>
          </a:xfrm>
        </p:spPr>
        <p:txBody>
          <a:bodyPr/>
          <a:lstStyle/>
          <a:p>
            <a:r>
              <a:rPr lang="en-US" sz="3200"/>
              <a:t>Packet switching versus circuit switching</a:t>
            </a:r>
            <a:endParaRPr lang="en-US"/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981200"/>
            <a:ext cx="8328025" cy="4648200"/>
          </a:xfrm>
        </p:spPr>
        <p:txBody>
          <a:bodyPr/>
          <a:lstStyle/>
          <a:p>
            <a:r>
              <a:rPr lang="en-US" sz="2400"/>
              <a:t>great for bursty data</a:t>
            </a:r>
          </a:p>
          <a:p>
            <a:pPr lvl="1"/>
            <a:r>
              <a:rPr lang="en-US"/>
              <a:t>resource sharing (scalable!)</a:t>
            </a:r>
          </a:p>
          <a:p>
            <a:pPr lvl="1"/>
            <a:r>
              <a:rPr lang="en-US"/>
              <a:t>simpler, no call setup, more robust (re-routing)</a:t>
            </a:r>
            <a:endParaRPr lang="en-US" sz="2000"/>
          </a:p>
          <a:p>
            <a:r>
              <a:rPr lang="en-US" sz="2400">
                <a:solidFill>
                  <a:srgbClr val="FF0000"/>
                </a:solidFill>
              </a:rPr>
              <a:t>excessive congestion:</a:t>
            </a:r>
            <a:r>
              <a:rPr lang="en-US" sz="2400"/>
              <a:t> packet delay and loss</a:t>
            </a:r>
          </a:p>
          <a:p>
            <a:pPr lvl="1"/>
            <a:r>
              <a:rPr lang="en-US"/>
              <a:t>Without admission control: protocols needed for reliable data transfer, congestion control</a:t>
            </a:r>
            <a:endParaRPr lang="en-US" sz="2000"/>
          </a:p>
          <a:p>
            <a:r>
              <a:rPr lang="en-US" sz="2400">
                <a:solidFill>
                  <a:srgbClr val="FF0000"/>
                </a:solidFill>
              </a:rPr>
              <a:t>Q: How to provide circuit-like behavior?</a:t>
            </a:r>
            <a:endParaRPr lang="en-US" sz="2400"/>
          </a:p>
          <a:p>
            <a:pPr lvl="1"/>
            <a:r>
              <a:rPr lang="en-US"/>
              <a:t>bandwidth guarantees needed for audio/video apps</a:t>
            </a:r>
          </a:p>
          <a:p>
            <a:pPr lvl="1"/>
            <a:r>
              <a:rPr lang="en-US"/>
              <a:t>still an unsolved problem (chapter 7), virtual circuit</a:t>
            </a:r>
            <a:endParaRPr lang="en-US" sz="2000"/>
          </a:p>
        </p:txBody>
      </p:sp>
      <p:sp>
        <p:nvSpPr>
          <p:cNvPr id="3532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371600"/>
            <a:ext cx="7620000" cy="609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</a:rPr>
              <a:t>Is packet switching a “slam dunk winner?”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5BC91DF4-3E31-4BE1-A891-F33911DFF466}" type="slidenum">
              <a:rPr lang="en-US"/>
              <a:pPr/>
              <a:t>36</a:t>
            </a:fld>
            <a:endParaRPr 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266700"/>
            <a:ext cx="7772400" cy="1143000"/>
          </a:xfrm>
        </p:spPr>
        <p:txBody>
          <a:bodyPr/>
          <a:lstStyle/>
          <a:p>
            <a:r>
              <a:rPr lang="en-US"/>
              <a:t>How do loss and delay occur?</a:t>
            </a:r>
            <a:endParaRPr lang="en-US" sz="440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9438" y="1371600"/>
            <a:ext cx="8135937" cy="21145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packets </a:t>
            </a:r>
            <a:r>
              <a:rPr lang="en-US" i="1"/>
              <a:t>queue</a:t>
            </a:r>
            <a:r>
              <a:rPr lang="en-US"/>
              <a:t> in router buffers</a:t>
            </a:r>
            <a:r>
              <a:rPr lang="en-US" sz="2400"/>
              <a:t> </a:t>
            </a:r>
          </a:p>
          <a:p>
            <a:r>
              <a:rPr lang="en-US" sz="2400">
                <a:solidFill>
                  <a:srgbClr val="FF0000"/>
                </a:solidFill>
              </a:rPr>
              <a:t>packet arrival rate to link exceeds output link capacity</a:t>
            </a:r>
          </a:p>
          <a:p>
            <a:r>
              <a:rPr lang="en-US" sz="2400"/>
              <a:t>packets queue, wait for turn</a:t>
            </a:r>
          </a:p>
        </p:txBody>
      </p:sp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1298575" y="5156200"/>
          <a:ext cx="646113" cy="533400"/>
        </p:xfrm>
        <a:graphic>
          <a:graphicData uri="http://schemas.openxmlformats.org/presentationml/2006/ole">
            <p:oleObj spid="_x0000_s31749" name="Clip" r:id="rId4" imgW="1305000" imgH="1085760" progId="">
              <p:embed/>
            </p:oleObj>
          </a:graphicData>
        </a:graphic>
      </p:graphicFrame>
      <p:sp>
        <p:nvSpPr>
          <p:cNvPr id="31750" name="Oval 6"/>
          <p:cNvSpPr>
            <a:spLocks noChangeArrowheads="1"/>
          </p:cNvSpPr>
          <p:nvPr/>
        </p:nvSpPr>
        <p:spPr bwMode="auto">
          <a:xfrm>
            <a:off x="2339975" y="4914900"/>
            <a:ext cx="1198563" cy="369888"/>
          </a:xfrm>
          <a:prstGeom prst="ellipse">
            <a:avLst/>
          </a:prstGeom>
          <a:solidFill>
            <a:schemeClr val="hlink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2339975" y="4846638"/>
            <a:ext cx="1198563" cy="263525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1752" name="Oval 8"/>
          <p:cNvSpPr>
            <a:spLocks noChangeArrowheads="1"/>
          </p:cNvSpPr>
          <p:nvPr/>
        </p:nvSpPr>
        <p:spPr bwMode="auto">
          <a:xfrm>
            <a:off x="2349500" y="4618038"/>
            <a:ext cx="1198563" cy="430212"/>
          </a:xfrm>
          <a:prstGeom prst="ellipse">
            <a:avLst/>
          </a:prstGeom>
          <a:solidFill>
            <a:schemeClr val="hlink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753" name="Group 9"/>
          <p:cNvGrpSpPr>
            <a:grpSpLocks/>
          </p:cNvGrpSpPr>
          <p:nvPr/>
        </p:nvGrpSpPr>
        <p:grpSpPr bwMode="auto">
          <a:xfrm>
            <a:off x="2695575" y="4648200"/>
            <a:ext cx="498475" cy="119063"/>
            <a:chOff x="2208" y="2184"/>
            <a:chExt cx="176" cy="69"/>
          </a:xfrm>
        </p:grpSpPr>
        <p:grpSp>
          <p:nvGrpSpPr>
            <p:cNvPr id="31754" name="Group 10"/>
            <p:cNvGrpSpPr>
              <a:grpSpLocks/>
            </p:cNvGrpSpPr>
            <p:nvPr/>
          </p:nvGrpSpPr>
          <p:grpSpPr bwMode="auto">
            <a:xfrm>
              <a:off x="2208" y="2185"/>
              <a:ext cx="176" cy="68"/>
              <a:chOff x="2848" y="848"/>
              <a:chExt cx="140" cy="98"/>
            </a:xfrm>
          </p:grpSpPr>
          <p:sp>
            <p:nvSpPr>
              <p:cNvPr id="31755" name="Line 1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56" name="Line 1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57" name="Line 1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1758" name="Group 14"/>
            <p:cNvGrpSpPr>
              <a:grpSpLocks/>
            </p:cNvGrpSpPr>
            <p:nvPr/>
          </p:nvGrpSpPr>
          <p:grpSpPr bwMode="auto">
            <a:xfrm flipV="1">
              <a:off x="2208" y="2184"/>
              <a:ext cx="176" cy="68"/>
              <a:chOff x="2848" y="848"/>
              <a:chExt cx="140" cy="98"/>
            </a:xfrm>
          </p:grpSpPr>
          <p:sp>
            <p:nvSpPr>
              <p:cNvPr id="31759" name="Line 1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0" name="Line 1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1" name="Line 1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762" name="Oval 18"/>
          <p:cNvSpPr>
            <a:spLocks noChangeArrowheads="1"/>
          </p:cNvSpPr>
          <p:nvPr/>
        </p:nvSpPr>
        <p:spPr bwMode="auto">
          <a:xfrm>
            <a:off x="5435600" y="4933950"/>
            <a:ext cx="1198563" cy="369888"/>
          </a:xfrm>
          <a:prstGeom prst="ellipse">
            <a:avLst/>
          </a:prstGeom>
          <a:solidFill>
            <a:schemeClr val="hlink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Line 19"/>
          <p:cNvSpPr>
            <a:spLocks noChangeShapeType="1"/>
          </p:cNvSpPr>
          <p:nvPr/>
        </p:nvSpPr>
        <p:spPr bwMode="auto">
          <a:xfrm>
            <a:off x="5445125" y="4913313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5445125" y="4875213"/>
            <a:ext cx="1198563" cy="263525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1765" name="Oval 21"/>
          <p:cNvSpPr>
            <a:spLocks noChangeArrowheads="1"/>
          </p:cNvSpPr>
          <p:nvPr/>
        </p:nvSpPr>
        <p:spPr bwMode="auto">
          <a:xfrm>
            <a:off x="5454650" y="4646613"/>
            <a:ext cx="1198563" cy="430212"/>
          </a:xfrm>
          <a:prstGeom prst="ellipse">
            <a:avLst/>
          </a:prstGeom>
          <a:solidFill>
            <a:schemeClr val="hlink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1767" name="Object 23"/>
          <p:cNvGraphicFramePr>
            <a:graphicFrameLocks noChangeAspect="1"/>
          </p:cNvGraphicFramePr>
          <p:nvPr/>
        </p:nvGraphicFramePr>
        <p:xfrm>
          <a:off x="984250" y="4146550"/>
          <a:ext cx="646113" cy="533400"/>
        </p:xfrm>
        <a:graphic>
          <a:graphicData uri="http://schemas.openxmlformats.org/presentationml/2006/ole">
            <p:oleObj spid="_x0000_s31767" name="Clip" r:id="rId5" imgW="1305000" imgH="1085760" progId="">
              <p:embed/>
            </p:oleObj>
          </a:graphicData>
        </a:graphic>
      </p:graphicFrame>
      <p:sp>
        <p:nvSpPr>
          <p:cNvPr id="31768" name="Line 24"/>
          <p:cNvSpPr>
            <a:spLocks noChangeShapeType="1"/>
          </p:cNvSpPr>
          <p:nvPr/>
        </p:nvSpPr>
        <p:spPr bwMode="auto">
          <a:xfrm>
            <a:off x="1609725" y="4552950"/>
            <a:ext cx="504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69" name="Line 25"/>
          <p:cNvSpPr>
            <a:spLocks noChangeShapeType="1"/>
          </p:cNvSpPr>
          <p:nvPr/>
        </p:nvSpPr>
        <p:spPr bwMode="auto">
          <a:xfrm flipV="1">
            <a:off x="1914525" y="5538788"/>
            <a:ext cx="195263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70" name="Line 26"/>
          <p:cNvSpPr>
            <a:spLocks noChangeShapeType="1"/>
          </p:cNvSpPr>
          <p:nvPr/>
        </p:nvSpPr>
        <p:spPr bwMode="auto">
          <a:xfrm>
            <a:off x="3533775" y="4972050"/>
            <a:ext cx="193357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72" name="Line 28"/>
          <p:cNvSpPr>
            <a:spLocks noChangeShapeType="1"/>
          </p:cNvSpPr>
          <p:nvPr/>
        </p:nvSpPr>
        <p:spPr bwMode="auto">
          <a:xfrm flipH="1">
            <a:off x="2114550" y="4543425"/>
            <a:ext cx="0" cy="1000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73" name="Line 29"/>
          <p:cNvSpPr>
            <a:spLocks noChangeShapeType="1"/>
          </p:cNvSpPr>
          <p:nvPr/>
        </p:nvSpPr>
        <p:spPr bwMode="auto">
          <a:xfrm>
            <a:off x="2124075" y="4976813"/>
            <a:ext cx="2000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84" name="Rectangle 40"/>
          <p:cNvSpPr>
            <a:spLocks noChangeArrowheads="1"/>
          </p:cNvSpPr>
          <p:nvPr/>
        </p:nvSpPr>
        <p:spPr bwMode="auto">
          <a:xfrm>
            <a:off x="3200400" y="4843463"/>
            <a:ext cx="147638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1785" name="Rectangle 41"/>
          <p:cNvSpPr>
            <a:spLocks noChangeArrowheads="1"/>
          </p:cNvSpPr>
          <p:nvPr/>
        </p:nvSpPr>
        <p:spPr bwMode="auto">
          <a:xfrm>
            <a:off x="3362325" y="4843463"/>
            <a:ext cx="147638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86" name="Rectangle 42"/>
          <p:cNvSpPr>
            <a:spLocks noChangeArrowheads="1"/>
          </p:cNvSpPr>
          <p:nvPr/>
        </p:nvSpPr>
        <p:spPr bwMode="auto">
          <a:xfrm>
            <a:off x="2147888" y="4743450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88" name="Line 44"/>
          <p:cNvSpPr>
            <a:spLocks noChangeShapeType="1"/>
          </p:cNvSpPr>
          <p:nvPr/>
        </p:nvSpPr>
        <p:spPr bwMode="auto">
          <a:xfrm>
            <a:off x="2324100" y="4848225"/>
            <a:ext cx="242888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89" name="Line 45"/>
          <p:cNvSpPr>
            <a:spLocks noChangeShapeType="1"/>
          </p:cNvSpPr>
          <p:nvPr/>
        </p:nvSpPr>
        <p:spPr bwMode="auto">
          <a:xfrm flipV="1">
            <a:off x="1990725" y="5124450"/>
            <a:ext cx="0" cy="176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91" name="Text Box 47"/>
          <p:cNvSpPr txBox="1">
            <a:spLocks noChangeArrowheads="1"/>
          </p:cNvSpPr>
          <p:nvPr/>
        </p:nvSpPr>
        <p:spPr bwMode="auto">
          <a:xfrm>
            <a:off x="631825" y="4170363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CC66"/>
                </a:solidFill>
                <a:latin typeface="Comic Sans MS" pitchFamily="66" charset="0"/>
              </a:rPr>
              <a:t>A</a:t>
            </a:r>
            <a:endParaRPr lang="en-US">
              <a:solidFill>
                <a:srgbClr val="00CC66"/>
              </a:solidFill>
            </a:endParaRPr>
          </a:p>
        </p:txBody>
      </p:sp>
      <p:sp>
        <p:nvSpPr>
          <p:cNvPr id="31792" name="Text Box 48"/>
          <p:cNvSpPr txBox="1">
            <a:spLocks noChangeArrowheads="1"/>
          </p:cNvSpPr>
          <p:nvPr/>
        </p:nvSpPr>
        <p:spPr bwMode="auto">
          <a:xfrm>
            <a:off x="908050" y="5189538"/>
            <a:ext cx="37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Comic Sans MS" pitchFamily="66" charset="0"/>
              </a:rPr>
              <a:t>B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1807" name="Rectangle 63"/>
          <p:cNvSpPr>
            <a:spLocks noChangeArrowheads="1"/>
          </p:cNvSpPr>
          <p:nvPr/>
        </p:nvSpPr>
        <p:spPr bwMode="auto">
          <a:xfrm>
            <a:off x="3490913" y="4781550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837" name="Group 93"/>
          <p:cNvGrpSpPr>
            <a:grpSpLocks/>
          </p:cNvGrpSpPr>
          <p:nvPr/>
        </p:nvGrpSpPr>
        <p:grpSpPr bwMode="auto">
          <a:xfrm>
            <a:off x="3586163" y="3317875"/>
            <a:ext cx="4221162" cy="1454150"/>
            <a:chOff x="2259" y="2090"/>
            <a:chExt cx="2659" cy="916"/>
          </a:xfrm>
        </p:grpSpPr>
        <p:sp>
          <p:nvSpPr>
            <p:cNvPr id="31810" name="Text Box 66"/>
            <p:cNvSpPr txBox="1">
              <a:spLocks noChangeArrowheads="1"/>
            </p:cNvSpPr>
            <p:nvPr/>
          </p:nvSpPr>
          <p:spPr bwMode="auto">
            <a:xfrm>
              <a:off x="2602" y="2090"/>
              <a:ext cx="23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packet being transmitted </a:t>
              </a:r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(delay)</a:t>
              </a:r>
            </a:p>
          </p:txBody>
        </p:sp>
        <p:sp>
          <p:nvSpPr>
            <p:cNvPr id="31811" name="Line 67"/>
            <p:cNvSpPr>
              <a:spLocks noChangeShapeType="1"/>
            </p:cNvSpPr>
            <p:nvPr/>
          </p:nvSpPr>
          <p:spPr bwMode="auto">
            <a:xfrm rot="10800000" flipV="1">
              <a:off x="2259" y="2294"/>
              <a:ext cx="1059" cy="7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838" name="Group 94"/>
          <p:cNvGrpSpPr>
            <a:grpSpLocks/>
          </p:cNvGrpSpPr>
          <p:nvPr/>
        </p:nvGrpSpPr>
        <p:grpSpPr bwMode="auto">
          <a:xfrm>
            <a:off x="3338513" y="5102225"/>
            <a:ext cx="3462337" cy="804863"/>
            <a:chOff x="2103" y="3214"/>
            <a:chExt cx="2181" cy="507"/>
          </a:xfrm>
        </p:grpSpPr>
        <p:sp>
          <p:nvSpPr>
            <p:cNvPr id="31816" name="Text Box 72"/>
            <p:cNvSpPr txBox="1">
              <a:spLocks noChangeArrowheads="1"/>
            </p:cNvSpPr>
            <p:nvPr/>
          </p:nvSpPr>
          <p:spPr bwMode="auto">
            <a:xfrm>
              <a:off x="2530" y="3490"/>
              <a:ext cx="17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packets queueing</a:t>
              </a:r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 (delay)</a:t>
              </a:r>
              <a:endParaRPr lang="en-US" sz="1800"/>
            </a:p>
          </p:txBody>
        </p:sp>
        <p:sp>
          <p:nvSpPr>
            <p:cNvPr id="31817" name="Line 73"/>
            <p:cNvSpPr>
              <a:spLocks noChangeShapeType="1"/>
            </p:cNvSpPr>
            <p:nvPr/>
          </p:nvSpPr>
          <p:spPr bwMode="auto">
            <a:xfrm rot="-10800000">
              <a:off x="2103" y="3214"/>
              <a:ext cx="471" cy="4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818" name="Group 74"/>
          <p:cNvGrpSpPr>
            <a:grpSpLocks/>
          </p:cNvGrpSpPr>
          <p:nvPr/>
        </p:nvGrpSpPr>
        <p:grpSpPr bwMode="auto">
          <a:xfrm>
            <a:off x="5781675" y="4705350"/>
            <a:ext cx="498475" cy="119063"/>
            <a:chOff x="2208" y="2184"/>
            <a:chExt cx="176" cy="69"/>
          </a:xfrm>
        </p:grpSpPr>
        <p:grpSp>
          <p:nvGrpSpPr>
            <p:cNvPr id="31819" name="Group 75"/>
            <p:cNvGrpSpPr>
              <a:grpSpLocks/>
            </p:cNvGrpSpPr>
            <p:nvPr/>
          </p:nvGrpSpPr>
          <p:grpSpPr bwMode="auto">
            <a:xfrm>
              <a:off x="2208" y="2185"/>
              <a:ext cx="176" cy="68"/>
              <a:chOff x="2848" y="848"/>
              <a:chExt cx="140" cy="98"/>
            </a:xfrm>
          </p:grpSpPr>
          <p:sp>
            <p:nvSpPr>
              <p:cNvPr id="31820" name="Line 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821" name="Line 7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822" name="Line 7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1823" name="Group 79"/>
            <p:cNvGrpSpPr>
              <a:grpSpLocks/>
            </p:cNvGrpSpPr>
            <p:nvPr/>
          </p:nvGrpSpPr>
          <p:grpSpPr bwMode="auto">
            <a:xfrm flipV="1">
              <a:off x="2208" y="2184"/>
              <a:ext cx="176" cy="68"/>
              <a:chOff x="2848" y="848"/>
              <a:chExt cx="140" cy="98"/>
            </a:xfrm>
          </p:grpSpPr>
          <p:sp>
            <p:nvSpPr>
              <p:cNvPr id="31824" name="Line 8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825" name="Line 8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826" name="Line 8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828" name="Rectangle 84"/>
          <p:cNvSpPr>
            <a:spLocks noChangeArrowheads="1"/>
          </p:cNvSpPr>
          <p:nvPr/>
        </p:nvSpPr>
        <p:spPr bwMode="auto">
          <a:xfrm>
            <a:off x="1673225" y="4271963"/>
            <a:ext cx="147638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829" name="Line 85"/>
          <p:cNvSpPr>
            <a:spLocks noChangeShapeType="1"/>
          </p:cNvSpPr>
          <p:nvPr/>
        </p:nvSpPr>
        <p:spPr bwMode="auto">
          <a:xfrm>
            <a:off x="1803400" y="4378325"/>
            <a:ext cx="242888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830" name="Rectangle 86"/>
          <p:cNvSpPr>
            <a:spLocks noChangeArrowheads="1"/>
          </p:cNvSpPr>
          <p:nvPr/>
        </p:nvSpPr>
        <p:spPr bwMode="auto">
          <a:xfrm>
            <a:off x="1944688" y="5302250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832" name="Rectangle 88"/>
          <p:cNvSpPr>
            <a:spLocks noChangeArrowheads="1"/>
          </p:cNvSpPr>
          <p:nvPr/>
        </p:nvSpPr>
        <p:spPr bwMode="auto">
          <a:xfrm>
            <a:off x="3060700" y="4843463"/>
            <a:ext cx="147638" cy="2000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1833" name="Rectangle 89"/>
          <p:cNvSpPr>
            <a:spLocks noChangeArrowheads="1"/>
          </p:cNvSpPr>
          <p:nvPr/>
        </p:nvSpPr>
        <p:spPr bwMode="auto">
          <a:xfrm>
            <a:off x="2921000" y="4843463"/>
            <a:ext cx="147638" cy="2000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1834" name="Rectangle 90"/>
          <p:cNvSpPr>
            <a:spLocks noChangeArrowheads="1"/>
          </p:cNvSpPr>
          <p:nvPr/>
        </p:nvSpPr>
        <p:spPr bwMode="auto">
          <a:xfrm>
            <a:off x="2781300" y="4843463"/>
            <a:ext cx="147638" cy="2000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grpSp>
        <p:nvGrpSpPr>
          <p:cNvPr id="31839" name="Group 95"/>
          <p:cNvGrpSpPr>
            <a:grpSpLocks/>
          </p:cNvGrpSpPr>
          <p:nvPr/>
        </p:nvGrpSpPr>
        <p:grpSpPr bwMode="auto">
          <a:xfrm>
            <a:off x="2517775" y="5064125"/>
            <a:ext cx="4621213" cy="1511300"/>
            <a:chOff x="1586" y="3190"/>
            <a:chExt cx="2911" cy="952"/>
          </a:xfrm>
        </p:grpSpPr>
        <p:sp>
          <p:nvSpPr>
            <p:cNvPr id="31835" name="Line 91"/>
            <p:cNvSpPr>
              <a:spLocks noChangeShapeType="1"/>
            </p:cNvSpPr>
            <p:nvPr/>
          </p:nvSpPr>
          <p:spPr bwMode="auto">
            <a:xfrm rot="10800000" flipH="1">
              <a:off x="1798" y="3190"/>
              <a:ext cx="105" cy="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36" name="Text Box 92"/>
            <p:cNvSpPr txBox="1">
              <a:spLocks noChangeArrowheads="1"/>
            </p:cNvSpPr>
            <p:nvPr/>
          </p:nvSpPr>
          <p:spPr bwMode="auto">
            <a:xfrm>
              <a:off x="1586" y="3738"/>
              <a:ext cx="291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free (available) buffers: arriving packets </a:t>
              </a:r>
            </a:p>
            <a:p>
              <a:r>
                <a:rPr lang="en-US" sz="1800">
                  <a:latin typeface="Comic Sans MS" pitchFamily="66" charset="0"/>
                </a:rPr>
                <a:t>dropped (</a:t>
              </a:r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loss</a:t>
              </a:r>
              <a:r>
                <a:rPr lang="en-US" sz="1800">
                  <a:latin typeface="Comic Sans MS" pitchFamily="66" charset="0"/>
                </a:rPr>
                <a:t>) if no free buffers</a:t>
              </a:r>
              <a:endParaRPr lang="en-US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9CD0F32-F0DC-4917-AD41-E905AE4D59FF}" type="slidenum">
              <a:rPr lang="en-US"/>
              <a:pPr/>
              <a:t>37</a:t>
            </a:fld>
            <a:endParaRPr 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266700"/>
            <a:ext cx="7772400" cy="1143000"/>
          </a:xfrm>
        </p:spPr>
        <p:txBody>
          <a:bodyPr/>
          <a:lstStyle/>
          <a:p>
            <a:r>
              <a:rPr lang="en-US"/>
              <a:t>Four sources of packet delay</a:t>
            </a:r>
            <a:endParaRPr lang="en-US" sz="4400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2125" y="1628775"/>
            <a:ext cx="3810000" cy="1339850"/>
          </a:xfrm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</a:rPr>
              <a:t>1. nodal processing:</a:t>
            </a:r>
            <a:r>
              <a:rPr lang="en-US" sz="2400"/>
              <a:t> </a:t>
            </a:r>
          </a:p>
          <a:p>
            <a:pPr lvl="1"/>
            <a:r>
              <a:rPr lang="en-US" sz="2000"/>
              <a:t>check bit errors</a:t>
            </a:r>
          </a:p>
          <a:p>
            <a:pPr lvl="1"/>
            <a:r>
              <a:rPr lang="en-US" sz="2000"/>
              <a:t>determine output link</a:t>
            </a:r>
          </a:p>
        </p:txBody>
      </p:sp>
      <p:grpSp>
        <p:nvGrpSpPr>
          <p:cNvPr id="81925" name="Group 5"/>
          <p:cNvGrpSpPr>
            <a:grpSpLocks/>
          </p:cNvGrpSpPr>
          <p:nvPr/>
        </p:nvGrpSpPr>
        <p:grpSpPr bwMode="auto">
          <a:xfrm>
            <a:off x="631825" y="3965575"/>
            <a:ext cx="6021388" cy="2174875"/>
            <a:chOff x="494" y="2702"/>
            <a:chExt cx="3793" cy="1370"/>
          </a:xfrm>
        </p:grpSpPr>
        <p:graphicFrame>
          <p:nvGraphicFramePr>
            <p:cNvPr id="81926" name="Object 6"/>
            <p:cNvGraphicFramePr>
              <a:graphicFrameLocks noChangeAspect="1"/>
            </p:cNvGraphicFramePr>
            <p:nvPr/>
          </p:nvGraphicFramePr>
          <p:xfrm>
            <a:off x="914" y="3452"/>
            <a:ext cx="407" cy="336"/>
          </p:xfrm>
          <a:graphic>
            <a:graphicData uri="http://schemas.openxmlformats.org/presentationml/2006/ole">
              <p:oleObj spid="_x0000_s81926" name="Clip" r:id="rId4" imgW="1305000" imgH="1085760" progId="">
                <p:embed/>
              </p:oleObj>
            </a:graphicData>
          </a:graphic>
        </p:graphicFrame>
        <p:sp>
          <p:nvSpPr>
            <p:cNvPr id="81927" name="Oval 7"/>
            <p:cNvSpPr>
              <a:spLocks noChangeArrowheads="1"/>
            </p:cNvSpPr>
            <p:nvPr/>
          </p:nvSpPr>
          <p:spPr bwMode="auto">
            <a:xfrm>
              <a:off x="1570" y="3300"/>
              <a:ext cx="755" cy="233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8" name="Rectangle 8"/>
            <p:cNvSpPr>
              <a:spLocks noChangeArrowheads="1"/>
            </p:cNvSpPr>
            <p:nvPr/>
          </p:nvSpPr>
          <p:spPr bwMode="auto">
            <a:xfrm>
              <a:off x="1570" y="3257"/>
              <a:ext cx="755" cy="16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1929" name="Oval 9"/>
            <p:cNvSpPr>
              <a:spLocks noChangeArrowheads="1"/>
            </p:cNvSpPr>
            <p:nvPr/>
          </p:nvSpPr>
          <p:spPr bwMode="auto">
            <a:xfrm>
              <a:off x="1576" y="3113"/>
              <a:ext cx="755" cy="271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1930" name="Group 10"/>
            <p:cNvGrpSpPr>
              <a:grpSpLocks/>
            </p:cNvGrpSpPr>
            <p:nvPr/>
          </p:nvGrpSpPr>
          <p:grpSpPr bwMode="auto">
            <a:xfrm>
              <a:off x="1794" y="3132"/>
              <a:ext cx="314" cy="75"/>
              <a:chOff x="2208" y="2184"/>
              <a:chExt cx="176" cy="69"/>
            </a:xfrm>
          </p:grpSpPr>
          <p:grpSp>
            <p:nvGrpSpPr>
              <p:cNvPr id="81931" name="Group 11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81932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33" name="Line 1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34" name="Line 1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1935" name="Group 15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81936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37" name="Line 1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38" name="Line 1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81939" name="Oval 19"/>
            <p:cNvSpPr>
              <a:spLocks noChangeArrowheads="1"/>
            </p:cNvSpPr>
            <p:nvPr/>
          </p:nvSpPr>
          <p:spPr bwMode="auto">
            <a:xfrm>
              <a:off x="3520" y="3312"/>
              <a:ext cx="755" cy="233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0" name="Line 20"/>
            <p:cNvSpPr>
              <a:spLocks noChangeShapeType="1"/>
            </p:cNvSpPr>
            <p:nvPr/>
          </p:nvSpPr>
          <p:spPr bwMode="auto">
            <a:xfrm>
              <a:off x="3526" y="3299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1" name="Rectangle 21"/>
            <p:cNvSpPr>
              <a:spLocks noChangeArrowheads="1"/>
            </p:cNvSpPr>
            <p:nvPr/>
          </p:nvSpPr>
          <p:spPr bwMode="auto">
            <a:xfrm>
              <a:off x="3526" y="3275"/>
              <a:ext cx="755" cy="16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1942" name="Oval 22"/>
            <p:cNvSpPr>
              <a:spLocks noChangeArrowheads="1"/>
            </p:cNvSpPr>
            <p:nvPr/>
          </p:nvSpPr>
          <p:spPr bwMode="auto">
            <a:xfrm>
              <a:off x="3532" y="3131"/>
              <a:ext cx="755" cy="271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81943" name="Object 23"/>
            <p:cNvGraphicFramePr>
              <a:graphicFrameLocks noChangeAspect="1"/>
            </p:cNvGraphicFramePr>
            <p:nvPr/>
          </p:nvGraphicFramePr>
          <p:xfrm>
            <a:off x="716" y="2816"/>
            <a:ext cx="407" cy="336"/>
          </p:xfrm>
          <a:graphic>
            <a:graphicData uri="http://schemas.openxmlformats.org/presentationml/2006/ole">
              <p:oleObj spid="_x0000_s81943" name="Clip" r:id="rId5" imgW="1305000" imgH="1085760" progId="">
                <p:embed/>
              </p:oleObj>
            </a:graphicData>
          </a:graphic>
        </p:graphicFrame>
        <p:sp>
          <p:nvSpPr>
            <p:cNvPr id="81944" name="Line 24"/>
            <p:cNvSpPr>
              <a:spLocks noChangeShapeType="1"/>
            </p:cNvSpPr>
            <p:nvPr/>
          </p:nvSpPr>
          <p:spPr bwMode="auto">
            <a:xfrm>
              <a:off x="1110" y="3072"/>
              <a:ext cx="3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5" name="Line 25"/>
            <p:cNvSpPr>
              <a:spLocks noChangeShapeType="1"/>
            </p:cNvSpPr>
            <p:nvPr/>
          </p:nvSpPr>
          <p:spPr bwMode="auto">
            <a:xfrm flipV="1">
              <a:off x="1302" y="3693"/>
              <a:ext cx="123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6" name="Line 26"/>
            <p:cNvSpPr>
              <a:spLocks noChangeShapeType="1"/>
            </p:cNvSpPr>
            <p:nvPr/>
          </p:nvSpPr>
          <p:spPr bwMode="auto">
            <a:xfrm>
              <a:off x="2322" y="3336"/>
              <a:ext cx="121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7" name="Line 27"/>
            <p:cNvSpPr>
              <a:spLocks noChangeShapeType="1"/>
            </p:cNvSpPr>
            <p:nvPr/>
          </p:nvSpPr>
          <p:spPr bwMode="auto">
            <a:xfrm flipH="1">
              <a:off x="1428" y="3066"/>
              <a:ext cx="0" cy="6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8" name="Line 28"/>
            <p:cNvSpPr>
              <a:spLocks noChangeShapeType="1"/>
            </p:cNvSpPr>
            <p:nvPr/>
          </p:nvSpPr>
          <p:spPr bwMode="auto">
            <a:xfrm>
              <a:off x="1434" y="3339"/>
              <a:ext cx="12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49" name="Rectangle 29"/>
            <p:cNvSpPr>
              <a:spLocks noChangeArrowheads="1"/>
            </p:cNvSpPr>
            <p:nvPr/>
          </p:nvSpPr>
          <p:spPr bwMode="auto">
            <a:xfrm>
              <a:off x="2901" y="3210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0" name="Rectangle 30"/>
            <p:cNvSpPr>
              <a:spLocks noChangeArrowheads="1"/>
            </p:cNvSpPr>
            <p:nvPr/>
          </p:nvSpPr>
          <p:spPr bwMode="auto">
            <a:xfrm>
              <a:off x="2112" y="325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1" name="Rectangle 31"/>
            <p:cNvSpPr>
              <a:spLocks noChangeArrowheads="1"/>
            </p:cNvSpPr>
            <p:nvPr/>
          </p:nvSpPr>
          <p:spPr bwMode="auto">
            <a:xfrm>
              <a:off x="2214" y="3255"/>
              <a:ext cx="93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2" name="Rectangle 32"/>
            <p:cNvSpPr>
              <a:spLocks noChangeArrowheads="1"/>
            </p:cNvSpPr>
            <p:nvPr/>
          </p:nvSpPr>
          <p:spPr bwMode="auto">
            <a:xfrm>
              <a:off x="1449" y="3192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3" name="Line 33"/>
            <p:cNvSpPr>
              <a:spLocks noChangeShapeType="1"/>
            </p:cNvSpPr>
            <p:nvPr/>
          </p:nvSpPr>
          <p:spPr bwMode="auto">
            <a:xfrm>
              <a:off x="1560" y="3258"/>
              <a:ext cx="153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4" name="Line 34"/>
            <p:cNvSpPr>
              <a:spLocks noChangeShapeType="1"/>
            </p:cNvSpPr>
            <p:nvPr/>
          </p:nvSpPr>
          <p:spPr bwMode="auto">
            <a:xfrm flipV="1">
              <a:off x="1350" y="3432"/>
              <a:ext cx="0" cy="1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5" name="Line 35"/>
            <p:cNvSpPr>
              <a:spLocks noChangeShapeType="1"/>
            </p:cNvSpPr>
            <p:nvPr/>
          </p:nvSpPr>
          <p:spPr bwMode="auto">
            <a:xfrm flipV="1">
              <a:off x="3387" y="3084"/>
              <a:ext cx="2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6" name="Text Box 36"/>
            <p:cNvSpPr txBox="1">
              <a:spLocks noChangeArrowheads="1"/>
            </p:cNvSpPr>
            <p:nvPr/>
          </p:nvSpPr>
          <p:spPr bwMode="auto">
            <a:xfrm>
              <a:off x="494" y="2831"/>
              <a:ext cx="2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CC66"/>
                  </a:solidFill>
                  <a:latin typeface="Comic Sans MS" pitchFamily="66" charset="0"/>
                </a:rPr>
                <a:t>A</a:t>
              </a:r>
              <a:endParaRPr lang="en-US">
                <a:solidFill>
                  <a:srgbClr val="00CC66"/>
                </a:solidFill>
              </a:endParaRPr>
            </a:p>
          </p:txBody>
        </p:sp>
        <p:sp>
          <p:nvSpPr>
            <p:cNvPr id="81957" name="Text Box 37"/>
            <p:cNvSpPr txBox="1">
              <a:spLocks noChangeArrowheads="1"/>
            </p:cNvSpPr>
            <p:nvPr/>
          </p:nvSpPr>
          <p:spPr bwMode="auto">
            <a:xfrm>
              <a:off x="668" y="3473"/>
              <a:ext cx="2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Comic Sans MS" pitchFamily="66" charset="0"/>
                </a:rPr>
                <a:t>B</a:t>
              </a:r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81958" name="Rectangle 38"/>
            <p:cNvSpPr>
              <a:spLocks noChangeArrowheads="1"/>
            </p:cNvSpPr>
            <p:nvPr/>
          </p:nvSpPr>
          <p:spPr bwMode="auto">
            <a:xfrm>
              <a:off x="2295" y="3216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59" name="Text Box 39"/>
            <p:cNvSpPr txBox="1">
              <a:spLocks noChangeArrowheads="1"/>
            </p:cNvSpPr>
            <p:nvPr/>
          </p:nvSpPr>
          <p:spPr bwMode="auto">
            <a:xfrm>
              <a:off x="2540" y="2966"/>
              <a:ext cx="8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propagation</a:t>
              </a:r>
              <a:endParaRPr lang="en-US" sz="1800"/>
            </a:p>
          </p:txBody>
        </p:sp>
        <p:sp>
          <p:nvSpPr>
            <p:cNvPr id="81960" name="Line 40"/>
            <p:cNvSpPr>
              <a:spLocks noChangeShapeType="1"/>
            </p:cNvSpPr>
            <p:nvPr/>
          </p:nvSpPr>
          <p:spPr bwMode="auto">
            <a:xfrm rot="-10800000">
              <a:off x="2385" y="3084"/>
              <a:ext cx="2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1" name="Text Box 41"/>
            <p:cNvSpPr txBox="1">
              <a:spLocks noChangeArrowheads="1"/>
            </p:cNvSpPr>
            <p:nvPr/>
          </p:nvSpPr>
          <p:spPr bwMode="auto">
            <a:xfrm>
              <a:off x="1346" y="2702"/>
              <a:ext cx="95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transmission</a:t>
              </a:r>
              <a:endParaRPr lang="en-US" sz="1800"/>
            </a:p>
          </p:txBody>
        </p:sp>
        <p:sp>
          <p:nvSpPr>
            <p:cNvPr id="81962" name="Line 42"/>
            <p:cNvSpPr>
              <a:spLocks noChangeShapeType="1"/>
            </p:cNvSpPr>
            <p:nvPr/>
          </p:nvSpPr>
          <p:spPr bwMode="auto">
            <a:xfrm rot="-10800000" flipH="1" flipV="1">
              <a:off x="2022" y="2874"/>
              <a:ext cx="333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3" name="Text Box 43"/>
            <p:cNvSpPr txBox="1">
              <a:spLocks noChangeArrowheads="1"/>
            </p:cNvSpPr>
            <p:nvPr/>
          </p:nvSpPr>
          <p:spPr bwMode="auto">
            <a:xfrm>
              <a:off x="1424" y="3668"/>
              <a:ext cx="82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nodal</a:t>
              </a:r>
            </a:p>
            <a:p>
              <a:pPr algn="ctr"/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processing</a:t>
              </a:r>
              <a:endParaRPr lang="en-US" sz="1800"/>
            </a:p>
          </p:txBody>
        </p:sp>
        <p:sp>
          <p:nvSpPr>
            <p:cNvPr id="81964" name="Line 44"/>
            <p:cNvSpPr>
              <a:spLocks noChangeShapeType="1"/>
            </p:cNvSpPr>
            <p:nvPr/>
          </p:nvSpPr>
          <p:spPr bwMode="auto">
            <a:xfrm rot="-10800000">
              <a:off x="1587" y="3696"/>
              <a:ext cx="5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5" name="Line 45"/>
            <p:cNvSpPr>
              <a:spLocks noChangeShapeType="1"/>
            </p:cNvSpPr>
            <p:nvPr/>
          </p:nvSpPr>
          <p:spPr bwMode="auto">
            <a:xfrm rot="10800000" flipV="1">
              <a:off x="2097" y="3546"/>
              <a:ext cx="2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6" name="Text Box 46"/>
            <p:cNvSpPr txBox="1">
              <a:spLocks noChangeArrowheads="1"/>
            </p:cNvSpPr>
            <p:nvPr/>
          </p:nvSpPr>
          <p:spPr bwMode="auto">
            <a:xfrm>
              <a:off x="2354" y="3830"/>
              <a:ext cx="6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queueing</a:t>
              </a:r>
              <a:endParaRPr lang="en-US" sz="1800"/>
            </a:p>
          </p:txBody>
        </p:sp>
        <p:sp>
          <p:nvSpPr>
            <p:cNvPr id="81967" name="Line 47"/>
            <p:cNvSpPr>
              <a:spLocks noChangeShapeType="1"/>
            </p:cNvSpPr>
            <p:nvPr/>
          </p:nvSpPr>
          <p:spPr bwMode="auto">
            <a:xfrm rot="-10800000">
              <a:off x="2199" y="3546"/>
              <a:ext cx="375" cy="3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1968" name="Group 48"/>
            <p:cNvGrpSpPr>
              <a:grpSpLocks/>
            </p:cNvGrpSpPr>
            <p:nvPr/>
          </p:nvGrpSpPr>
          <p:grpSpPr bwMode="auto">
            <a:xfrm>
              <a:off x="3738" y="3168"/>
              <a:ext cx="314" cy="75"/>
              <a:chOff x="2208" y="2184"/>
              <a:chExt cx="176" cy="69"/>
            </a:xfrm>
          </p:grpSpPr>
          <p:grpSp>
            <p:nvGrpSpPr>
              <p:cNvPr id="81969" name="Group 49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81970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1" name="Line 5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2" name="Line 5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1973" name="Group 53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81974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5" name="Line 5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6" name="Line 5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81978" name="Rectangle 58"/>
          <p:cNvSpPr>
            <a:spLocks noChangeArrowheads="1"/>
          </p:cNvSpPr>
          <p:nvPr/>
        </p:nvSpPr>
        <p:spPr bwMode="auto">
          <a:xfrm>
            <a:off x="4429125" y="1628775"/>
            <a:ext cx="3810000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2. queueing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time waiting at output link for transmission 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depends on congestion level of router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387F3DBB-0EE0-4422-B366-6F21E73107EA}" type="slidenum">
              <a:rPr lang="en-US"/>
              <a:pPr/>
              <a:t>38</a:t>
            </a:fld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266700"/>
            <a:ext cx="7772400" cy="1143000"/>
          </a:xfrm>
        </p:spPr>
        <p:txBody>
          <a:bodyPr/>
          <a:lstStyle/>
          <a:p>
            <a:r>
              <a:rPr lang="en-US" sz="3600"/>
              <a:t>Delay in packet-switched networks</a:t>
            </a: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3875" y="1371600"/>
            <a:ext cx="3810000" cy="25050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</a:rPr>
              <a:t>3. Transmission delay:</a:t>
            </a:r>
            <a:endParaRPr lang="en-US" sz="2400"/>
          </a:p>
          <a:p>
            <a:r>
              <a:rPr lang="en-US" sz="2400"/>
              <a:t>R=link bandwidth (bps)</a:t>
            </a:r>
          </a:p>
          <a:p>
            <a:r>
              <a:rPr lang="en-US" sz="2400"/>
              <a:t>L=packet length (bits)</a:t>
            </a:r>
          </a:p>
          <a:p>
            <a:r>
              <a:rPr lang="en-US" sz="2400"/>
              <a:t>time to send bits into link = L/R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76750" y="1362075"/>
            <a:ext cx="4152900" cy="29146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</a:rPr>
              <a:t>4. Propagation delay:</a:t>
            </a:r>
          </a:p>
          <a:p>
            <a:r>
              <a:rPr lang="en-US" sz="2400"/>
              <a:t>d = length of physical link</a:t>
            </a:r>
          </a:p>
          <a:p>
            <a:r>
              <a:rPr lang="en-US" sz="2400"/>
              <a:t>s = propagation speed in medium (~2x10</a:t>
            </a:r>
            <a:r>
              <a:rPr lang="en-US" sz="2400" baseline="30000"/>
              <a:t>8</a:t>
            </a:r>
            <a:r>
              <a:rPr lang="en-US" sz="2400"/>
              <a:t> m/sec)</a:t>
            </a:r>
          </a:p>
          <a:p>
            <a:r>
              <a:rPr lang="en-US" sz="2400"/>
              <a:t>propagation delay = d/s</a:t>
            </a:r>
          </a:p>
        </p:txBody>
      </p:sp>
      <p:grpSp>
        <p:nvGrpSpPr>
          <p:cNvPr id="32773" name="Group 5"/>
          <p:cNvGrpSpPr>
            <a:grpSpLocks/>
          </p:cNvGrpSpPr>
          <p:nvPr/>
        </p:nvGrpSpPr>
        <p:grpSpPr bwMode="auto">
          <a:xfrm>
            <a:off x="622300" y="4432300"/>
            <a:ext cx="6021388" cy="2174875"/>
            <a:chOff x="494" y="2702"/>
            <a:chExt cx="3793" cy="1370"/>
          </a:xfrm>
        </p:grpSpPr>
        <p:graphicFrame>
          <p:nvGraphicFramePr>
            <p:cNvPr id="32774" name="Object 6"/>
            <p:cNvGraphicFramePr>
              <a:graphicFrameLocks noChangeAspect="1"/>
            </p:cNvGraphicFramePr>
            <p:nvPr/>
          </p:nvGraphicFramePr>
          <p:xfrm>
            <a:off x="914" y="3452"/>
            <a:ext cx="407" cy="336"/>
          </p:xfrm>
          <a:graphic>
            <a:graphicData uri="http://schemas.openxmlformats.org/presentationml/2006/ole">
              <p:oleObj spid="_x0000_s32774" name="Clip" r:id="rId4" imgW="1305000" imgH="1085760" progId="">
                <p:embed/>
              </p:oleObj>
            </a:graphicData>
          </a:graphic>
        </p:graphicFrame>
        <p:sp>
          <p:nvSpPr>
            <p:cNvPr id="32775" name="Oval 7"/>
            <p:cNvSpPr>
              <a:spLocks noChangeArrowheads="1"/>
            </p:cNvSpPr>
            <p:nvPr/>
          </p:nvSpPr>
          <p:spPr bwMode="auto">
            <a:xfrm>
              <a:off x="1570" y="3300"/>
              <a:ext cx="755" cy="233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6" name="Rectangle 8"/>
            <p:cNvSpPr>
              <a:spLocks noChangeArrowheads="1"/>
            </p:cNvSpPr>
            <p:nvPr/>
          </p:nvSpPr>
          <p:spPr bwMode="auto">
            <a:xfrm>
              <a:off x="1570" y="3257"/>
              <a:ext cx="755" cy="16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2777" name="Oval 9"/>
            <p:cNvSpPr>
              <a:spLocks noChangeArrowheads="1"/>
            </p:cNvSpPr>
            <p:nvPr/>
          </p:nvSpPr>
          <p:spPr bwMode="auto">
            <a:xfrm>
              <a:off x="1576" y="3113"/>
              <a:ext cx="755" cy="271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2778" name="Group 10"/>
            <p:cNvGrpSpPr>
              <a:grpSpLocks/>
            </p:cNvGrpSpPr>
            <p:nvPr/>
          </p:nvGrpSpPr>
          <p:grpSpPr bwMode="auto">
            <a:xfrm>
              <a:off x="1794" y="3132"/>
              <a:ext cx="314" cy="75"/>
              <a:chOff x="2208" y="2184"/>
              <a:chExt cx="176" cy="69"/>
            </a:xfrm>
          </p:grpSpPr>
          <p:grpSp>
            <p:nvGrpSpPr>
              <p:cNvPr id="32779" name="Group 11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32780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81" name="Line 1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82" name="Line 1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783" name="Group 15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3278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85" name="Line 1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86" name="Line 1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2787" name="Oval 19"/>
            <p:cNvSpPr>
              <a:spLocks noChangeArrowheads="1"/>
            </p:cNvSpPr>
            <p:nvPr/>
          </p:nvSpPr>
          <p:spPr bwMode="auto">
            <a:xfrm>
              <a:off x="3520" y="3312"/>
              <a:ext cx="755" cy="233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8" name="Line 20"/>
            <p:cNvSpPr>
              <a:spLocks noChangeShapeType="1"/>
            </p:cNvSpPr>
            <p:nvPr/>
          </p:nvSpPr>
          <p:spPr bwMode="auto">
            <a:xfrm>
              <a:off x="3526" y="3299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9" name="Rectangle 21"/>
            <p:cNvSpPr>
              <a:spLocks noChangeArrowheads="1"/>
            </p:cNvSpPr>
            <p:nvPr/>
          </p:nvSpPr>
          <p:spPr bwMode="auto">
            <a:xfrm>
              <a:off x="3526" y="3275"/>
              <a:ext cx="755" cy="16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2790" name="Oval 22"/>
            <p:cNvSpPr>
              <a:spLocks noChangeArrowheads="1"/>
            </p:cNvSpPr>
            <p:nvPr/>
          </p:nvSpPr>
          <p:spPr bwMode="auto">
            <a:xfrm>
              <a:off x="3532" y="3131"/>
              <a:ext cx="755" cy="271"/>
            </a:xfrm>
            <a:prstGeom prst="ellipse">
              <a:avLst/>
            </a:prstGeom>
            <a:solidFill>
              <a:schemeClr val="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791" name="Object 23"/>
            <p:cNvGraphicFramePr>
              <a:graphicFrameLocks noChangeAspect="1"/>
            </p:cNvGraphicFramePr>
            <p:nvPr/>
          </p:nvGraphicFramePr>
          <p:xfrm>
            <a:off x="716" y="2816"/>
            <a:ext cx="407" cy="336"/>
          </p:xfrm>
          <a:graphic>
            <a:graphicData uri="http://schemas.openxmlformats.org/presentationml/2006/ole">
              <p:oleObj spid="_x0000_s32791" name="Clip" r:id="rId5" imgW="1305000" imgH="1085760" progId="">
                <p:embed/>
              </p:oleObj>
            </a:graphicData>
          </a:graphic>
        </p:graphicFrame>
        <p:sp>
          <p:nvSpPr>
            <p:cNvPr id="32792" name="Line 24"/>
            <p:cNvSpPr>
              <a:spLocks noChangeShapeType="1"/>
            </p:cNvSpPr>
            <p:nvPr/>
          </p:nvSpPr>
          <p:spPr bwMode="auto">
            <a:xfrm>
              <a:off x="1110" y="3072"/>
              <a:ext cx="3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3" name="Line 25"/>
            <p:cNvSpPr>
              <a:spLocks noChangeShapeType="1"/>
            </p:cNvSpPr>
            <p:nvPr/>
          </p:nvSpPr>
          <p:spPr bwMode="auto">
            <a:xfrm flipV="1">
              <a:off x="1302" y="3693"/>
              <a:ext cx="123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4" name="Line 26"/>
            <p:cNvSpPr>
              <a:spLocks noChangeShapeType="1"/>
            </p:cNvSpPr>
            <p:nvPr/>
          </p:nvSpPr>
          <p:spPr bwMode="auto">
            <a:xfrm>
              <a:off x="2322" y="3336"/>
              <a:ext cx="1218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5" name="Line 27"/>
            <p:cNvSpPr>
              <a:spLocks noChangeShapeType="1"/>
            </p:cNvSpPr>
            <p:nvPr/>
          </p:nvSpPr>
          <p:spPr bwMode="auto">
            <a:xfrm flipH="1">
              <a:off x="1428" y="3066"/>
              <a:ext cx="0" cy="6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6" name="Line 28"/>
            <p:cNvSpPr>
              <a:spLocks noChangeShapeType="1"/>
            </p:cNvSpPr>
            <p:nvPr/>
          </p:nvSpPr>
          <p:spPr bwMode="auto">
            <a:xfrm>
              <a:off x="1434" y="3339"/>
              <a:ext cx="12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7" name="Rectangle 29"/>
            <p:cNvSpPr>
              <a:spLocks noChangeArrowheads="1"/>
            </p:cNvSpPr>
            <p:nvPr/>
          </p:nvSpPr>
          <p:spPr bwMode="auto">
            <a:xfrm>
              <a:off x="2901" y="3210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8" name="Rectangle 30"/>
            <p:cNvSpPr>
              <a:spLocks noChangeArrowheads="1"/>
            </p:cNvSpPr>
            <p:nvPr/>
          </p:nvSpPr>
          <p:spPr bwMode="auto">
            <a:xfrm>
              <a:off x="2112" y="325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99" name="Rectangle 31"/>
            <p:cNvSpPr>
              <a:spLocks noChangeArrowheads="1"/>
            </p:cNvSpPr>
            <p:nvPr/>
          </p:nvSpPr>
          <p:spPr bwMode="auto">
            <a:xfrm>
              <a:off x="2214" y="3255"/>
              <a:ext cx="93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0" name="Rectangle 32"/>
            <p:cNvSpPr>
              <a:spLocks noChangeArrowheads="1"/>
            </p:cNvSpPr>
            <p:nvPr/>
          </p:nvSpPr>
          <p:spPr bwMode="auto">
            <a:xfrm>
              <a:off x="1449" y="3192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1" name="Line 33"/>
            <p:cNvSpPr>
              <a:spLocks noChangeShapeType="1"/>
            </p:cNvSpPr>
            <p:nvPr/>
          </p:nvSpPr>
          <p:spPr bwMode="auto">
            <a:xfrm>
              <a:off x="1560" y="3258"/>
              <a:ext cx="153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2" name="Line 34"/>
            <p:cNvSpPr>
              <a:spLocks noChangeShapeType="1"/>
            </p:cNvSpPr>
            <p:nvPr/>
          </p:nvSpPr>
          <p:spPr bwMode="auto">
            <a:xfrm flipV="1">
              <a:off x="1350" y="3432"/>
              <a:ext cx="0" cy="1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3" name="Line 35"/>
            <p:cNvSpPr>
              <a:spLocks noChangeShapeType="1"/>
            </p:cNvSpPr>
            <p:nvPr/>
          </p:nvSpPr>
          <p:spPr bwMode="auto">
            <a:xfrm flipV="1">
              <a:off x="3387" y="3084"/>
              <a:ext cx="2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4" name="Text Box 36"/>
            <p:cNvSpPr txBox="1">
              <a:spLocks noChangeArrowheads="1"/>
            </p:cNvSpPr>
            <p:nvPr/>
          </p:nvSpPr>
          <p:spPr bwMode="auto">
            <a:xfrm>
              <a:off x="494" y="2831"/>
              <a:ext cx="2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CC66"/>
                  </a:solidFill>
                  <a:latin typeface="Comic Sans MS" pitchFamily="66" charset="0"/>
                </a:rPr>
                <a:t>A</a:t>
              </a:r>
              <a:endParaRPr lang="en-US">
                <a:solidFill>
                  <a:srgbClr val="00CC66"/>
                </a:solidFill>
              </a:endParaRPr>
            </a:p>
          </p:txBody>
        </p:sp>
        <p:sp>
          <p:nvSpPr>
            <p:cNvPr id="32805" name="Text Box 37"/>
            <p:cNvSpPr txBox="1">
              <a:spLocks noChangeArrowheads="1"/>
            </p:cNvSpPr>
            <p:nvPr/>
          </p:nvSpPr>
          <p:spPr bwMode="auto">
            <a:xfrm>
              <a:off x="668" y="3473"/>
              <a:ext cx="2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Comic Sans MS" pitchFamily="66" charset="0"/>
                </a:rPr>
                <a:t>B</a:t>
              </a:r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2806" name="Rectangle 38"/>
            <p:cNvSpPr>
              <a:spLocks noChangeArrowheads="1"/>
            </p:cNvSpPr>
            <p:nvPr/>
          </p:nvSpPr>
          <p:spPr bwMode="auto">
            <a:xfrm>
              <a:off x="2295" y="3216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7" name="Text Box 39"/>
            <p:cNvSpPr txBox="1">
              <a:spLocks noChangeArrowheads="1"/>
            </p:cNvSpPr>
            <p:nvPr/>
          </p:nvSpPr>
          <p:spPr bwMode="auto">
            <a:xfrm>
              <a:off x="2540" y="2966"/>
              <a:ext cx="8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propagation</a:t>
              </a:r>
              <a:endParaRPr lang="en-US" sz="1800"/>
            </a:p>
          </p:txBody>
        </p:sp>
        <p:sp>
          <p:nvSpPr>
            <p:cNvPr id="32808" name="Line 40"/>
            <p:cNvSpPr>
              <a:spLocks noChangeShapeType="1"/>
            </p:cNvSpPr>
            <p:nvPr/>
          </p:nvSpPr>
          <p:spPr bwMode="auto">
            <a:xfrm rot="-10800000">
              <a:off x="2385" y="3084"/>
              <a:ext cx="2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9" name="Text Box 41"/>
            <p:cNvSpPr txBox="1">
              <a:spLocks noChangeArrowheads="1"/>
            </p:cNvSpPr>
            <p:nvPr/>
          </p:nvSpPr>
          <p:spPr bwMode="auto">
            <a:xfrm>
              <a:off x="1346" y="2702"/>
              <a:ext cx="95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transmission</a:t>
              </a:r>
              <a:endParaRPr lang="en-US" sz="1800"/>
            </a:p>
          </p:txBody>
        </p:sp>
        <p:sp>
          <p:nvSpPr>
            <p:cNvPr id="32810" name="Line 42"/>
            <p:cNvSpPr>
              <a:spLocks noChangeShapeType="1"/>
            </p:cNvSpPr>
            <p:nvPr/>
          </p:nvSpPr>
          <p:spPr bwMode="auto">
            <a:xfrm rot="-10800000" flipH="1" flipV="1">
              <a:off x="2022" y="2874"/>
              <a:ext cx="333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1" name="Text Box 43"/>
            <p:cNvSpPr txBox="1">
              <a:spLocks noChangeArrowheads="1"/>
            </p:cNvSpPr>
            <p:nvPr/>
          </p:nvSpPr>
          <p:spPr bwMode="auto">
            <a:xfrm>
              <a:off x="1424" y="3668"/>
              <a:ext cx="82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nodal</a:t>
              </a:r>
            </a:p>
            <a:p>
              <a:pPr algn="ctr"/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processing</a:t>
              </a:r>
              <a:endParaRPr lang="en-US" sz="1800"/>
            </a:p>
          </p:txBody>
        </p:sp>
        <p:sp>
          <p:nvSpPr>
            <p:cNvPr id="32812" name="Line 44"/>
            <p:cNvSpPr>
              <a:spLocks noChangeShapeType="1"/>
            </p:cNvSpPr>
            <p:nvPr/>
          </p:nvSpPr>
          <p:spPr bwMode="auto">
            <a:xfrm rot="-10800000">
              <a:off x="1587" y="3696"/>
              <a:ext cx="5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3" name="Line 45"/>
            <p:cNvSpPr>
              <a:spLocks noChangeShapeType="1"/>
            </p:cNvSpPr>
            <p:nvPr/>
          </p:nvSpPr>
          <p:spPr bwMode="auto">
            <a:xfrm rot="10800000" flipV="1">
              <a:off x="2097" y="3546"/>
              <a:ext cx="2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4" name="Text Box 46"/>
            <p:cNvSpPr txBox="1">
              <a:spLocks noChangeArrowheads="1"/>
            </p:cNvSpPr>
            <p:nvPr/>
          </p:nvSpPr>
          <p:spPr bwMode="auto">
            <a:xfrm>
              <a:off x="2354" y="3830"/>
              <a:ext cx="6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FF0000"/>
                  </a:solidFill>
                  <a:latin typeface="Comic Sans MS" pitchFamily="66" charset="0"/>
                </a:rPr>
                <a:t>queueing</a:t>
              </a:r>
              <a:endParaRPr lang="en-US" sz="1800"/>
            </a:p>
          </p:txBody>
        </p:sp>
        <p:sp>
          <p:nvSpPr>
            <p:cNvPr id="32815" name="Line 47"/>
            <p:cNvSpPr>
              <a:spLocks noChangeShapeType="1"/>
            </p:cNvSpPr>
            <p:nvPr/>
          </p:nvSpPr>
          <p:spPr bwMode="auto">
            <a:xfrm rot="-10800000">
              <a:off x="2199" y="3546"/>
              <a:ext cx="375" cy="3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2816" name="Group 48"/>
            <p:cNvGrpSpPr>
              <a:grpSpLocks/>
            </p:cNvGrpSpPr>
            <p:nvPr/>
          </p:nvGrpSpPr>
          <p:grpSpPr bwMode="auto">
            <a:xfrm>
              <a:off x="3738" y="3168"/>
              <a:ext cx="314" cy="75"/>
              <a:chOff x="2208" y="2184"/>
              <a:chExt cx="176" cy="69"/>
            </a:xfrm>
          </p:grpSpPr>
          <p:grpSp>
            <p:nvGrpSpPr>
              <p:cNvPr id="32817" name="Group 49"/>
              <p:cNvGrpSpPr>
                <a:grpSpLocks/>
              </p:cNvGrpSpPr>
              <p:nvPr/>
            </p:nvGrpSpPr>
            <p:grpSpPr bwMode="auto">
              <a:xfrm>
                <a:off x="2208" y="2185"/>
                <a:ext cx="176" cy="68"/>
                <a:chOff x="2848" y="848"/>
                <a:chExt cx="140" cy="98"/>
              </a:xfrm>
            </p:grpSpPr>
            <p:sp>
              <p:nvSpPr>
                <p:cNvPr id="32818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19" name="Line 5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20" name="Line 5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821" name="Group 53"/>
              <p:cNvGrpSpPr>
                <a:grpSpLocks/>
              </p:cNvGrpSpPr>
              <p:nvPr/>
            </p:nvGrpSpPr>
            <p:grpSpPr bwMode="auto">
              <a:xfrm flipV="1">
                <a:off x="2208" y="2184"/>
                <a:ext cx="176" cy="68"/>
                <a:chOff x="2848" y="848"/>
                <a:chExt cx="140" cy="98"/>
              </a:xfrm>
            </p:grpSpPr>
            <p:sp>
              <p:nvSpPr>
                <p:cNvPr id="32822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23" name="Line 5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24" name="Line 56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2825" name="Rectangle 57"/>
          <p:cNvSpPr>
            <a:spLocks noChangeArrowheads="1"/>
          </p:cNvSpPr>
          <p:nvPr/>
        </p:nvSpPr>
        <p:spPr bwMode="auto">
          <a:xfrm>
            <a:off x="4476750" y="3790950"/>
            <a:ext cx="38004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Note: </a:t>
            </a:r>
            <a:r>
              <a:rPr lang="en-US">
                <a:latin typeface="Comic Sans MS" pitchFamily="66" charset="0"/>
              </a:rPr>
              <a:t>s and R are </a:t>
            </a:r>
            <a:r>
              <a:rPr lang="en-US" i="1">
                <a:latin typeface="Comic Sans MS" pitchFamily="66" charset="0"/>
              </a:rPr>
              <a:t>very </a:t>
            </a:r>
            <a:r>
              <a:rPr lang="en-US">
                <a:latin typeface="Comic Sans MS" pitchFamily="66" charset="0"/>
              </a:rPr>
              <a:t>different quantities!</a:t>
            </a:r>
          </a:p>
        </p:txBody>
      </p:sp>
      <p:sp>
        <p:nvSpPr>
          <p:cNvPr id="32826" name="Rectangle 58"/>
          <p:cNvSpPr>
            <a:spLocks noChangeArrowheads="1"/>
          </p:cNvSpPr>
          <p:nvPr/>
        </p:nvSpPr>
        <p:spPr bwMode="auto">
          <a:xfrm>
            <a:off x="4476750" y="3800475"/>
            <a:ext cx="3676650" cy="8763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200BEB6C-4279-4F11-98E2-8BFACCFDAA03}" type="slidenum">
              <a:rPr lang="en-US"/>
              <a:pPr/>
              <a:t>39</a:t>
            </a:fld>
            <a:endParaRPr 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Nodal delay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547938"/>
            <a:ext cx="7772400" cy="3700462"/>
          </a:xfrm>
        </p:spPr>
        <p:txBody>
          <a:bodyPr/>
          <a:lstStyle/>
          <a:p>
            <a:r>
              <a:rPr lang="en-US" sz="2400"/>
              <a:t>d</a:t>
            </a:r>
            <a:r>
              <a:rPr lang="en-US" sz="2400" baseline="-25000"/>
              <a:t>proc</a:t>
            </a:r>
            <a:r>
              <a:rPr lang="en-US" sz="2400"/>
              <a:t> = processing delay</a:t>
            </a:r>
          </a:p>
          <a:p>
            <a:pPr lvl="1"/>
            <a:r>
              <a:rPr lang="en-US" sz="2000"/>
              <a:t>typically a few microsecs or less</a:t>
            </a:r>
          </a:p>
          <a:p>
            <a:r>
              <a:rPr lang="en-US" sz="2400"/>
              <a:t>d</a:t>
            </a:r>
            <a:r>
              <a:rPr lang="en-US" sz="2400" baseline="-25000"/>
              <a:t>queue</a:t>
            </a:r>
            <a:r>
              <a:rPr lang="en-US" sz="2400"/>
              <a:t> = queuing delay</a:t>
            </a:r>
          </a:p>
          <a:p>
            <a:pPr lvl="1"/>
            <a:r>
              <a:rPr lang="en-US" sz="2000"/>
              <a:t>depends on congestion</a:t>
            </a:r>
          </a:p>
          <a:p>
            <a:r>
              <a:rPr lang="en-US" sz="2400"/>
              <a:t>d</a:t>
            </a:r>
            <a:r>
              <a:rPr lang="en-US" sz="2400" baseline="-25000"/>
              <a:t>trans</a:t>
            </a:r>
            <a:r>
              <a:rPr lang="en-US" sz="2400"/>
              <a:t> = transmission delay</a:t>
            </a:r>
          </a:p>
          <a:p>
            <a:pPr lvl="1"/>
            <a:r>
              <a:rPr lang="en-US" sz="2000"/>
              <a:t>= L/R, significant for low-speed links</a:t>
            </a:r>
          </a:p>
          <a:p>
            <a:r>
              <a:rPr lang="en-US" sz="2400"/>
              <a:t>d</a:t>
            </a:r>
            <a:r>
              <a:rPr lang="en-US" sz="2400" baseline="-25000"/>
              <a:t>prop</a:t>
            </a:r>
            <a:r>
              <a:rPr lang="en-US" sz="2400"/>
              <a:t> = propagation delay</a:t>
            </a:r>
          </a:p>
          <a:p>
            <a:pPr lvl="1"/>
            <a:r>
              <a:rPr lang="en-US" sz="2000"/>
              <a:t>a few microsecs to hundreds of msecs</a:t>
            </a:r>
          </a:p>
        </p:txBody>
      </p:sp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1887538" y="1371600"/>
          <a:ext cx="5314950" cy="635000"/>
        </p:xfrm>
        <a:graphic>
          <a:graphicData uri="http://schemas.openxmlformats.org/presentationml/2006/ole">
            <p:oleObj spid="_x0000_s96260" name="Equation" r:id="rId4" imgW="200628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26D64080-91C6-40C3-8A92-FD5F1AA2D552}" type="slidenum">
              <a:rPr lang="en-US"/>
              <a:pPr/>
              <a:t>4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a protocol?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8153400" cy="68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/>
              <a:t>Example sequence of a computer network protocol:</a:t>
            </a:r>
          </a:p>
          <a:p>
            <a:pPr>
              <a:buFont typeface="Wingdings" pitchFamily="2" charset="2"/>
              <a:buNone/>
            </a:pPr>
            <a:endParaRPr lang="en-US" sz="2400"/>
          </a:p>
        </p:txBody>
      </p:sp>
      <p:grpSp>
        <p:nvGrpSpPr>
          <p:cNvPr id="8208" name="Group 16"/>
          <p:cNvGrpSpPr>
            <a:grpSpLocks/>
          </p:cNvGrpSpPr>
          <p:nvPr/>
        </p:nvGrpSpPr>
        <p:grpSpPr bwMode="auto">
          <a:xfrm>
            <a:off x="7173913" y="2917825"/>
            <a:ext cx="355600" cy="933450"/>
            <a:chOff x="4180" y="783"/>
            <a:chExt cx="150" cy="307"/>
          </a:xfrm>
        </p:grpSpPr>
        <p:sp>
          <p:nvSpPr>
            <p:cNvPr id="8209" name="AutoShape 17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Rectangle 18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" name="Rectangle 19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" name="AutoShape 20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" name="Line 21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" name="Line 22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Rectangle 24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8218" name="Object 26"/>
          <p:cNvGraphicFramePr>
            <a:graphicFrameLocks noChangeAspect="1"/>
          </p:cNvGraphicFramePr>
          <p:nvPr/>
        </p:nvGraphicFramePr>
        <p:xfrm>
          <a:off x="4543425" y="2632075"/>
          <a:ext cx="622300" cy="500063"/>
        </p:xfrm>
        <a:graphic>
          <a:graphicData uri="http://schemas.openxmlformats.org/presentationml/2006/ole">
            <p:oleObj spid="_x0000_s8218" name="Clip" r:id="rId4" imgW="1305000" imgH="1085760" progId="">
              <p:embed/>
            </p:oleObj>
          </a:graphicData>
        </a:graphic>
      </p:graphicFrame>
      <p:sp>
        <p:nvSpPr>
          <p:cNvPr id="8270" name="Text Box 78"/>
          <p:cNvSpPr txBox="1">
            <a:spLocks noChangeArrowheads="1"/>
          </p:cNvSpPr>
          <p:nvPr/>
        </p:nvSpPr>
        <p:spPr bwMode="auto">
          <a:xfrm>
            <a:off x="5222875" y="2713038"/>
            <a:ext cx="1974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TCP connection</a:t>
            </a:r>
          </a:p>
          <a:p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 request</a:t>
            </a:r>
            <a:endParaRPr lang="en-US"/>
          </a:p>
        </p:txBody>
      </p:sp>
      <p:sp>
        <p:nvSpPr>
          <p:cNvPr id="8277" name="Line 85"/>
          <p:cNvSpPr>
            <a:spLocks noChangeShapeType="1"/>
          </p:cNvSpPr>
          <p:nvPr/>
        </p:nvSpPr>
        <p:spPr bwMode="auto">
          <a:xfrm flipV="1">
            <a:off x="4943475" y="4648200"/>
            <a:ext cx="2343150" cy="428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81" name="Line 89"/>
          <p:cNvSpPr>
            <a:spLocks noChangeShapeType="1"/>
          </p:cNvSpPr>
          <p:nvPr/>
        </p:nvSpPr>
        <p:spPr bwMode="auto">
          <a:xfrm>
            <a:off x="5219700" y="2981325"/>
            <a:ext cx="1762125" cy="2762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82" name="Line 90"/>
          <p:cNvSpPr>
            <a:spLocks noChangeShapeType="1"/>
          </p:cNvSpPr>
          <p:nvPr/>
        </p:nvSpPr>
        <p:spPr bwMode="auto">
          <a:xfrm flipV="1">
            <a:off x="4895850" y="3476625"/>
            <a:ext cx="2085975" cy="361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285" name="Group 93"/>
          <p:cNvGrpSpPr>
            <a:grpSpLocks/>
          </p:cNvGrpSpPr>
          <p:nvPr/>
        </p:nvGrpSpPr>
        <p:grpSpPr bwMode="auto">
          <a:xfrm>
            <a:off x="5156200" y="3408363"/>
            <a:ext cx="1974850" cy="701675"/>
            <a:chOff x="3248" y="2147"/>
            <a:chExt cx="1244" cy="442"/>
          </a:xfrm>
        </p:grpSpPr>
        <p:sp>
          <p:nvSpPr>
            <p:cNvPr id="8284" name="Rectangle 92"/>
            <p:cNvSpPr>
              <a:spLocks noChangeArrowheads="1"/>
            </p:cNvSpPr>
            <p:nvPr/>
          </p:nvSpPr>
          <p:spPr bwMode="auto">
            <a:xfrm>
              <a:off x="3306" y="2190"/>
              <a:ext cx="906" cy="1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3" name="Text Box 91"/>
            <p:cNvSpPr txBox="1">
              <a:spLocks noChangeArrowheads="1"/>
            </p:cNvSpPr>
            <p:nvPr/>
          </p:nvSpPr>
          <p:spPr bwMode="auto">
            <a:xfrm>
              <a:off x="3248" y="2147"/>
              <a:ext cx="124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TCP connection</a:t>
              </a:r>
            </a:p>
            <a:p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response</a:t>
              </a:r>
              <a:endParaRPr lang="en-US"/>
            </a:p>
          </p:txBody>
        </p:sp>
      </p:grpSp>
      <p:sp>
        <p:nvSpPr>
          <p:cNvPr id="8286" name="Line 94"/>
          <p:cNvSpPr>
            <a:spLocks noChangeShapeType="1"/>
          </p:cNvSpPr>
          <p:nvPr/>
        </p:nvSpPr>
        <p:spPr bwMode="auto">
          <a:xfrm>
            <a:off x="4943475" y="4086225"/>
            <a:ext cx="2400300" cy="4191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289" name="Group 97"/>
          <p:cNvGrpSpPr>
            <a:grpSpLocks/>
          </p:cNvGrpSpPr>
          <p:nvPr/>
        </p:nvGrpSpPr>
        <p:grpSpPr bwMode="auto">
          <a:xfrm>
            <a:off x="5156200" y="4151313"/>
            <a:ext cx="3794125" cy="304800"/>
            <a:chOff x="3212" y="2597"/>
            <a:chExt cx="2390" cy="192"/>
          </a:xfrm>
        </p:grpSpPr>
        <p:sp>
          <p:nvSpPr>
            <p:cNvPr id="8288" name="Rectangle 96"/>
            <p:cNvSpPr>
              <a:spLocks noChangeArrowheads="1"/>
            </p:cNvSpPr>
            <p:nvPr/>
          </p:nvSpPr>
          <p:spPr bwMode="auto">
            <a:xfrm>
              <a:off x="3252" y="2628"/>
              <a:ext cx="2100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7" name="Text Box 95"/>
            <p:cNvSpPr txBox="1">
              <a:spLocks noChangeArrowheads="1"/>
            </p:cNvSpPr>
            <p:nvPr/>
          </p:nvSpPr>
          <p:spPr bwMode="auto">
            <a:xfrm>
              <a:off x="3212" y="2597"/>
              <a:ext cx="23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Comic Sans MS" pitchFamily="66" charset="0"/>
                </a:rPr>
                <a:t>Get http://www.ufl.edu</a:t>
              </a:r>
              <a:endParaRPr lang="en-US"/>
            </a:p>
          </p:txBody>
        </p:sp>
      </p:grpSp>
      <p:grpSp>
        <p:nvGrpSpPr>
          <p:cNvPr id="8290" name="Group 98"/>
          <p:cNvGrpSpPr>
            <a:grpSpLocks/>
          </p:cNvGrpSpPr>
          <p:nvPr/>
        </p:nvGrpSpPr>
        <p:grpSpPr bwMode="auto">
          <a:xfrm>
            <a:off x="5784850" y="4656138"/>
            <a:ext cx="908050" cy="457200"/>
            <a:chOff x="1046" y="2771"/>
            <a:chExt cx="572" cy="288"/>
          </a:xfrm>
        </p:grpSpPr>
        <p:sp>
          <p:nvSpPr>
            <p:cNvPr id="8291" name="Rectangle 99"/>
            <p:cNvSpPr>
              <a:spLocks noChangeArrowheads="1"/>
            </p:cNvSpPr>
            <p:nvPr/>
          </p:nvSpPr>
          <p:spPr bwMode="auto">
            <a:xfrm>
              <a:off x="1104" y="2820"/>
              <a:ext cx="444" cy="1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2" name="Text Box 100"/>
            <p:cNvSpPr txBox="1">
              <a:spLocks noChangeArrowheads="1"/>
            </p:cNvSpPr>
            <p:nvPr/>
          </p:nvSpPr>
          <p:spPr bwMode="auto">
            <a:xfrm>
              <a:off x="1046" y="2771"/>
              <a:ext cx="5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Comic Sans MS" pitchFamily="66" charset="0"/>
                </a:rPr>
                <a:t>&lt;file&gt;</a:t>
              </a:r>
              <a:endParaRPr lang="en-US"/>
            </a:p>
          </p:txBody>
        </p:sp>
      </p:grpSp>
      <p:sp>
        <p:nvSpPr>
          <p:cNvPr id="8293" name="Line 101"/>
          <p:cNvSpPr>
            <a:spLocks noChangeShapeType="1"/>
          </p:cNvSpPr>
          <p:nvPr/>
        </p:nvSpPr>
        <p:spPr bwMode="auto">
          <a:xfrm>
            <a:off x="4057650" y="1962150"/>
            <a:ext cx="0" cy="3857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297" name="Group 105"/>
          <p:cNvGrpSpPr>
            <a:grpSpLocks/>
          </p:cNvGrpSpPr>
          <p:nvPr/>
        </p:nvGrpSpPr>
        <p:grpSpPr bwMode="auto">
          <a:xfrm>
            <a:off x="3679825" y="5094288"/>
            <a:ext cx="815975" cy="457200"/>
            <a:chOff x="2198" y="3221"/>
            <a:chExt cx="514" cy="288"/>
          </a:xfrm>
        </p:grpSpPr>
        <p:sp>
          <p:nvSpPr>
            <p:cNvPr id="8296" name="Rectangle 104"/>
            <p:cNvSpPr>
              <a:spLocks noChangeArrowheads="1"/>
            </p:cNvSpPr>
            <p:nvPr/>
          </p:nvSpPr>
          <p:spPr bwMode="auto">
            <a:xfrm>
              <a:off x="2244" y="3282"/>
              <a:ext cx="408" cy="1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4" name="Text Box 102"/>
            <p:cNvSpPr txBox="1">
              <a:spLocks noChangeArrowheads="1"/>
            </p:cNvSpPr>
            <p:nvPr/>
          </p:nvSpPr>
          <p:spPr bwMode="auto">
            <a:xfrm>
              <a:off x="2198" y="3221"/>
              <a:ext cx="51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Comic Sans MS" pitchFamily="66" charset="0"/>
                </a:rPr>
                <a:t>time</a:t>
              </a:r>
              <a:endParaRPr lang="en-US"/>
            </a:p>
          </p:txBody>
        </p:sp>
      </p:grpSp>
      <p:sp>
        <p:nvSpPr>
          <p:cNvPr id="8298" name="Text Box 106"/>
          <p:cNvSpPr txBox="1">
            <a:spLocks noChangeArrowheads="1"/>
          </p:cNvSpPr>
          <p:nvPr/>
        </p:nvSpPr>
        <p:spPr bwMode="auto">
          <a:xfrm>
            <a:off x="4443413" y="2116138"/>
            <a:ext cx="801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host</a:t>
            </a:r>
          </a:p>
        </p:txBody>
      </p:sp>
      <p:sp>
        <p:nvSpPr>
          <p:cNvPr id="8299" name="Text Box 107"/>
          <p:cNvSpPr txBox="1">
            <a:spLocks noChangeArrowheads="1"/>
          </p:cNvSpPr>
          <p:nvPr/>
        </p:nvSpPr>
        <p:spPr bwMode="auto">
          <a:xfrm>
            <a:off x="7140575" y="2466975"/>
            <a:ext cx="1023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server</a:t>
            </a:r>
          </a:p>
        </p:txBody>
      </p:sp>
      <p:sp>
        <p:nvSpPr>
          <p:cNvPr id="8300" name="Rectangle 108"/>
          <p:cNvSpPr>
            <a:spLocks noChangeArrowheads="1"/>
          </p:cNvSpPr>
          <p:nvPr/>
        </p:nvSpPr>
        <p:spPr bwMode="auto">
          <a:xfrm>
            <a:off x="257175" y="5856288"/>
            <a:ext cx="815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>
                <a:solidFill>
                  <a:srgbClr val="0000FF"/>
                </a:solidFill>
                <a:latin typeface="Comic Sans MS" pitchFamily="66" charset="0"/>
              </a:rPr>
              <a:t>Protocol Design and Analysis</a:t>
            </a:r>
            <a:r>
              <a:rPr lang="en-US">
                <a:latin typeface="Comic Sans MS" pitchFamily="66" charset="0"/>
              </a:rPr>
              <a:t> are </a:t>
            </a:r>
            <a:r>
              <a:rPr lang="en-US" i="1">
                <a:latin typeface="Comic Sans MS" pitchFamily="66" charset="0"/>
              </a:rPr>
              <a:t>extremely </a:t>
            </a:r>
            <a:r>
              <a:rPr lang="en-US">
                <a:latin typeface="Comic Sans MS" pitchFamily="66" charset="0"/>
              </a:rPr>
              <a:t>important in Internet study, development and research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None/>
            </a:pPr>
            <a:endParaRPr lang="en-US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0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60" descr="queueDel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3200" y="852488"/>
            <a:ext cx="4968875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90563" y="1600200"/>
            <a:ext cx="3810000" cy="1781175"/>
          </a:xfrm>
        </p:spPr>
        <p:txBody>
          <a:bodyPr/>
          <a:lstStyle/>
          <a:p>
            <a:pPr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z="2400" smtClean="0"/>
              <a:t>R: link bandwidth (bps)</a:t>
            </a:r>
          </a:p>
          <a:p>
            <a:pPr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z="2400" smtClean="0"/>
              <a:t>L: packet length (bits)</a:t>
            </a:r>
          </a:p>
          <a:p>
            <a:pPr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z="2400" smtClean="0"/>
              <a:t>a: average packet arrival rate</a:t>
            </a:r>
          </a:p>
        </p:txBody>
      </p:sp>
      <p:sp>
        <p:nvSpPr>
          <p:cNvPr id="75783" name="Rectangle 61"/>
          <p:cNvSpPr>
            <a:spLocks noChangeArrowheads="1"/>
          </p:cNvSpPr>
          <p:nvPr/>
        </p:nvSpPr>
        <p:spPr bwMode="auto">
          <a:xfrm>
            <a:off x="4187825" y="3451225"/>
            <a:ext cx="3810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5000"/>
              </a:lnSpc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traffic intensity </a:t>
            </a:r>
          </a:p>
          <a:p>
            <a:pPr marL="342900" indent="-342900" algn="ctr">
              <a:lnSpc>
                <a:spcPct val="85000"/>
              </a:lnSpc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= La/R</a:t>
            </a:r>
          </a:p>
        </p:txBody>
      </p:sp>
      <p:sp>
        <p:nvSpPr>
          <p:cNvPr id="75784" name="Rectangle 62"/>
          <p:cNvSpPr>
            <a:spLocks noChangeArrowheads="1"/>
          </p:cNvSpPr>
          <p:nvPr/>
        </p:nvSpPr>
        <p:spPr bwMode="auto">
          <a:xfrm>
            <a:off x="488950" y="4352925"/>
            <a:ext cx="69723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La/R ~ 0: avg. queueing delay small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La/R -&gt; 1: avg. queueing delay large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La/R &gt; 1: more “work” arriving 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pitchFamily="2" charset="2"/>
              <a:buNone/>
            </a:pPr>
            <a:r>
              <a:rPr lang="en-US" sz="2000">
                <a:latin typeface="Comic Sans MS" pitchFamily="66" charset="0"/>
              </a:rPr>
              <a:t>    than can be serviced, average delay infinite!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endParaRPr lang="en-US">
              <a:latin typeface="Comic Sans MS" pitchFamily="66" charset="0"/>
            </a:endParaRPr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596188" y="6529388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47BA3F93-FDB0-4A69-B593-8B8290D31BA1}" type="slidenum">
              <a:rPr lang="en-US" sz="1200">
                <a:latin typeface="Arial" charset="0"/>
              </a:rPr>
              <a:pPr algn="r"/>
              <a:t>40</a:t>
            </a:fld>
            <a:endParaRPr lang="en-US" sz="1200">
              <a:latin typeface="Arial" charset="0"/>
            </a:endParaRPr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4500563" y="868363"/>
            <a:ext cx="1271587" cy="4270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Rectangle 61"/>
          <p:cNvSpPr>
            <a:spLocks noChangeArrowheads="1"/>
          </p:cNvSpPr>
          <p:nvPr/>
        </p:nvSpPr>
        <p:spPr bwMode="auto">
          <a:xfrm rot="16200000">
            <a:off x="3596482" y="2180431"/>
            <a:ext cx="2433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5000"/>
              </a:lnSpc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 sz="2000">
                <a:solidFill>
                  <a:srgbClr val="FF0000"/>
                </a:solidFill>
                <a:latin typeface="Comic Sans MS" pitchFamily="66" charset="0"/>
              </a:rPr>
              <a:t>average  queueing delay</a:t>
            </a:r>
          </a:p>
        </p:txBody>
      </p:sp>
      <p:pic>
        <p:nvPicPr>
          <p:cNvPr id="75789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3463" y="4935538"/>
            <a:ext cx="15462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90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6800" y="4197350"/>
            <a:ext cx="1481138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791" name="Text Box 15"/>
          <p:cNvSpPr txBox="1">
            <a:spLocks noChangeArrowheads="1"/>
          </p:cNvSpPr>
          <p:nvPr/>
        </p:nvSpPr>
        <p:spPr bwMode="auto">
          <a:xfrm>
            <a:off x="7554913" y="4146550"/>
            <a:ext cx="1100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latin typeface="Comic Sans MS" pitchFamily="66" charset="0"/>
              </a:rPr>
              <a:t>La/R ~ 0</a:t>
            </a:r>
          </a:p>
        </p:txBody>
      </p:sp>
      <p:sp>
        <p:nvSpPr>
          <p:cNvPr id="75781" name="Rectangle 2"/>
          <p:cNvSpPr>
            <a:spLocks noGrp="1" noChangeArrowheads="1"/>
          </p:cNvSpPr>
          <p:nvPr>
            <p:ph type="title"/>
          </p:nvPr>
        </p:nvSpPr>
        <p:spPr>
          <a:xfrm>
            <a:off x="333375" y="123825"/>
            <a:ext cx="7772400" cy="1143000"/>
          </a:xfrm>
        </p:spPr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Queueing delay (revisited)</a:t>
            </a:r>
            <a:endParaRPr lang="en-US" smtClean="0">
              <a:solidFill>
                <a:srgbClr val="000099"/>
              </a:solidFill>
            </a:endParaRPr>
          </a:p>
        </p:txBody>
      </p:sp>
      <p:sp>
        <p:nvSpPr>
          <p:cNvPr id="75792" name="Text Box 16"/>
          <p:cNvSpPr txBox="1">
            <a:spLocks noChangeArrowheads="1"/>
          </p:cNvSpPr>
          <p:nvPr/>
        </p:nvSpPr>
        <p:spPr bwMode="auto">
          <a:xfrm>
            <a:off x="7885113" y="6115050"/>
            <a:ext cx="11096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latin typeface="Comic Sans MS" pitchFamily="66" charset="0"/>
              </a:rPr>
              <a:t>La/R -&gt;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2FD6DF2C-66E7-452D-A44A-CBD51E468D8A}" type="slidenum">
              <a:rPr lang="en-US"/>
              <a:pPr/>
              <a:t>41</a:t>
            </a:fld>
            <a:endParaRPr lang="en-US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“Real” Internet delays and routes</a:t>
            </a:r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3098800"/>
          </a:xfrm>
        </p:spPr>
        <p:txBody>
          <a:bodyPr/>
          <a:lstStyle/>
          <a:p>
            <a:r>
              <a:rPr lang="en-US" sz="2400"/>
              <a:t>What do “real” Internet delay &amp; loss look like? </a:t>
            </a:r>
          </a:p>
          <a:p>
            <a:r>
              <a:rPr lang="en-US" sz="2400" b="1" u="sng">
                <a:solidFill>
                  <a:srgbClr val="FF0000"/>
                </a:solidFill>
                <a:latin typeface="Courier" pitchFamily="49" charset="0"/>
              </a:rPr>
              <a:t>Traceroute</a:t>
            </a:r>
            <a:r>
              <a:rPr lang="en-US" sz="2400" u="sng">
                <a:solidFill>
                  <a:srgbClr val="FF0000"/>
                </a:solidFill>
              </a:rPr>
              <a:t> program:</a:t>
            </a:r>
            <a:r>
              <a:rPr lang="en-US" sz="2400"/>
              <a:t> provides delay measurement from source to router along end-end Internet path towards destination.  For all </a:t>
            </a:r>
            <a:r>
              <a:rPr lang="en-US" sz="2400" i="1"/>
              <a:t>i:</a:t>
            </a:r>
          </a:p>
          <a:p>
            <a:pPr lvl="1"/>
            <a:r>
              <a:rPr lang="en-US" sz="2000"/>
              <a:t>sends three packets that will reach router </a:t>
            </a:r>
            <a:r>
              <a:rPr lang="en-US" sz="2000" i="1"/>
              <a:t>i</a:t>
            </a:r>
            <a:r>
              <a:rPr lang="en-US" sz="2000"/>
              <a:t> on path towards destination</a:t>
            </a:r>
          </a:p>
          <a:p>
            <a:pPr lvl="1"/>
            <a:r>
              <a:rPr lang="en-US" sz="2000"/>
              <a:t>router </a:t>
            </a:r>
            <a:r>
              <a:rPr lang="en-US" sz="2000" i="1"/>
              <a:t>i</a:t>
            </a:r>
            <a:r>
              <a:rPr lang="en-US" sz="2000"/>
              <a:t> will return packets to sender</a:t>
            </a:r>
          </a:p>
          <a:p>
            <a:pPr lvl="1"/>
            <a:r>
              <a:rPr lang="en-US" sz="2000"/>
              <a:t>sender times interval between transmission and reply.</a:t>
            </a:r>
            <a:endParaRPr lang="en-US"/>
          </a:p>
          <a:p>
            <a:endParaRPr lang="en-US"/>
          </a:p>
        </p:txBody>
      </p:sp>
      <p:graphicFrame>
        <p:nvGraphicFramePr>
          <p:cNvPr id="82955" name="Object 11"/>
          <p:cNvGraphicFramePr>
            <a:graphicFrameLocks noChangeAspect="1"/>
          </p:cNvGraphicFramePr>
          <p:nvPr/>
        </p:nvGraphicFramePr>
        <p:xfrm>
          <a:off x="984250" y="5078413"/>
          <a:ext cx="415925" cy="319087"/>
        </p:xfrm>
        <a:graphic>
          <a:graphicData uri="http://schemas.openxmlformats.org/presentationml/2006/ole">
            <p:oleObj spid="_x0000_s82955" name="Clip" r:id="rId4" imgW="1305000" imgH="1085760" progId="">
              <p:embed/>
            </p:oleObj>
          </a:graphicData>
        </a:graphic>
      </p:graphicFrame>
      <p:sp>
        <p:nvSpPr>
          <p:cNvPr id="82982" name="Line 38"/>
          <p:cNvSpPr>
            <a:spLocks noChangeShapeType="1"/>
          </p:cNvSpPr>
          <p:nvPr/>
        </p:nvSpPr>
        <p:spPr bwMode="auto">
          <a:xfrm>
            <a:off x="1285875" y="5319713"/>
            <a:ext cx="288925" cy="265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049" name="Line 105"/>
          <p:cNvSpPr>
            <a:spLocks noChangeShapeType="1"/>
          </p:cNvSpPr>
          <p:nvPr/>
        </p:nvSpPr>
        <p:spPr bwMode="auto">
          <a:xfrm flipV="1">
            <a:off x="2079625" y="5370513"/>
            <a:ext cx="458788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050" name="Line 106"/>
          <p:cNvSpPr>
            <a:spLocks noChangeShapeType="1"/>
          </p:cNvSpPr>
          <p:nvPr/>
        </p:nvSpPr>
        <p:spPr bwMode="auto">
          <a:xfrm>
            <a:off x="3014663" y="5354638"/>
            <a:ext cx="485775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052" name="Line 108"/>
          <p:cNvSpPr>
            <a:spLocks noChangeShapeType="1"/>
          </p:cNvSpPr>
          <p:nvPr/>
        </p:nvSpPr>
        <p:spPr bwMode="auto">
          <a:xfrm flipH="1">
            <a:off x="2776538" y="5086350"/>
            <a:ext cx="34925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057" name="Line 113"/>
          <p:cNvSpPr>
            <a:spLocks noChangeShapeType="1"/>
          </p:cNvSpPr>
          <p:nvPr/>
        </p:nvSpPr>
        <p:spPr bwMode="auto">
          <a:xfrm flipH="1">
            <a:off x="3990975" y="5414963"/>
            <a:ext cx="620713" cy="144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3088" name="Group 144"/>
          <p:cNvGrpSpPr>
            <a:grpSpLocks/>
          </p:cNvGrpSpPr>
          <p:nvPr/>
        </p:nvGrpSpPr>
        <p:grpSpPr bwMode="auto">
          <a:xfrm>
            <a:off x="1560513" y="5467350"/>
            <a:ext cx="501650" cy="233363"/>
            <a:chOff x="3600" y="219"/>
            <a:chExt cx="360" cy="175"/>
          </a:xfrm>
        </p:grpSpPr>
        <p:sp>
          <p:nvSpPr>
            <p:cNvPr id="83089" name="Oval 14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0" name="Line 14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1" name="Line 14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2" name="Rectangle 14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3093" name="Oval 14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3094" name="Group 15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095" name="Line 15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096" name="Line 15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097" name="Line 15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3098" name="Group 15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099" name="Line 1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00" name="Line 1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01" name="Line 1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3102" name="Group 158"/>
          <p:cNvGrpSpPr>
            <a:grpSpLocks/>
          </p:cNvGrpSpPr>
          <p:nvPr/>
        </p:nvGrpSpPr>
        <p:grpSpPr bwMode="auto">
          <a:xfrm>
            <a:off x="2513013" y="5238750"/>
            <a:ext cx="501650" cy="233363"/>
            <a:chOff x="3600" y="219"/>
            <a:chExt cx="360" cy="175"/>
          </a:xfrm>
        </p:grpSpPr>
        <p:sp>
          <p:nvSpPr>
            <p:cNvPr id="83103" name="Oval 15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4" name="Line 16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5" name="Line 16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6" name="Rectangle 16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3107" name="Oval 16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3108" name="Group 16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109" name="Line 16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10" name="Line 16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11" name="Line 16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3112" name="Group 16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113" name="Line 1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14" name="Line 1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15" name="Line 1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3130" name="Group 186"/>
          <p:cNvGrpSpPr>
            <a:grpSpLocks/>
          </p:cNvGrpSpPr>
          <p:nvPr/>
        </p:nvGrpSpPr>
        <p:grpSpPr bwMode="auto">
          <a:xfrm>
            <a:off x="3500438" y="5446713"/>
            <a:ext cx="500062" cy="233362"/>
            <a:chOff x="3600" y="219"/>
            <a:chExt cx="360" cy="175"/>
          </a:xfrm>
        </p:grpSpPr>
        <p:sp>
          <p:nvSpPr>
            <p:cNvPr id="83131" name="Oval 18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2" name="Line 18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3" name="Line 18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4" name="Rectangle 19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3135" name="Oval 19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3136" name="Group 19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137" name="Line 19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38" name="Line 19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39" name="Line 19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3140" name="Group 19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141" name="Line 19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42" name="Line 19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143" name="Line 19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3204" name="Line 260"/>
          <p:cNvSpPr>
            <a:spLocks noChangeShapeType="1"/>
          </p:cNvSpPr>
          <p:nvPr/>
        </p:nvSpPr>
        <p:spPr bwMode="auto">
          <a:xfrm>
            <a:off x="5110163" y="5380038"/>
            <a:ext cx="485775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205" name="Line 261"/>
          <p:cNvSpPr>
            <a:spLocks noChangeShapeType="1"/>
          </p:cNvSpPr>
          <p:nvPr/>
        </p:nvSpPr>
        <p:spPr bwMode="auto">
          <a:xfrm flipH="1">
            <a:off x="6048375" y="5326063"/>
            <a:ext cx="557213" cy="277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3206" name="Group 262"/>
          <p:cNvGrpSpPr>
            <a:grpSpLocks/>
          </p:cNvGrpSpPr>
          <p:nvPr/>
        </p:nvGrpSpPr>
        <p:grpSpPr bwMode="auto">
          <a:xfrm>
            <a:off x="4608513" y="5264150"/>
            <a:ext cx="501650" cy="233363"/>
            <a:chOff x="3600" y="219"/>
            <a:chExt cx="360" cy="175"/>
          </a:xfrm>
        </p:grpSpPr>
        <p:sp>
          <p:nvSpPr>
            <p:cNvPr id="83207" name="Oval 26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8" name="Line 26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9" name="Line 26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0" name="Rectangle 266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3211" name="Oval 26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3212" name="Group 26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213" name="Line 2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214" name="Line 2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215" name="Line 2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3216" name="Group 27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217" name="Line 2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218" name="Line 2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219" name="Line 2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3220" name="Group 276"/>
          <p:cNvGrpSpPr>
            <a:grpSpLocks/>
          </p:cNvGrpSpPr>
          <p:nvPr/>
        </p:nvGrpSpPr>
        <p:grpSpPr bwMode="auto">
          <a:xfrm>
            <a:off x="5595938" y="5472113"/>
            <a:ext cx="500062" cy="233362"/>
            <a:chOff x="3600" y="219"/>
            <a:chExt cx="360" cy="175"/>
          </a:xfrm>
        </p:grpSpPr>
        <p:sp>
          <p:nvSpPr>
            <p:cNvPr id="83221" name="Oval 27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2" name="Line 27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3" name="Line 27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4" name="Rectangle 28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3225" name="Oval 28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3226" name="Group 28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227" name="Line 28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228" name="Line 28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229" name="Line 28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3230" name="Group 28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231" name="Line 28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232" name="Line 28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233" name="Line 28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83234" name="Object 290"/>
          <p:cNvGraphicFramePr>
            <a:graphicFrameLocks noChangeAspect="1"/>
          </p:cNvGraphicFramePr>
          <p:nvPr/>
        </p:nvGraphicFramePr>
        <p:xfrm>
          <a:off x="6597650" y="5180013"/>
          <a:ext cx="415925" cy="319087"/>
        </p:xfrm>
        <a:graphic>
          <a:graphicData uri="http://schemas.openxmlformats.org/presentationml/2006/ole">
            <p:oleObj spid="_x0000_s83234" name="Clip" r:id="rId5" imgW="1305000" imgH="1085760" progId="">
              <p:embed/>
            </p:oleObj>
          </a:graphicData>
        </a:graphic>
      </p:graphicFrame>
      <p:sp>
        <p:nvSpPr>
          <p:cNvPr id="83235" name="Line 291"/>
          <p:cNvSpPr>
            <a:spLocks noChangeShapeType="1"/>
          </p:cNvSpPr>
          <p:nvPr/>
        </p:nvSpPr>
        <p:spPr bwMode="auto">
          <a:xfrm>
            <a:off x="2744788" y="5486400"/>
            <a:ext cx="22860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236" name="Line 292"/>
          <p:cNvSpPr>
            <a:spLocks noChangeShapeType="1"/>
          </p:cNvSpPr>
          <p:nvPr/>
        </p:nvSpPr>
        <p:spPr bwMode="auto">
          <a:xfrm>
            <a:off x="4668838" y="5073650"/>
            <a:ext cx="22860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238" name="Line 294"/>
          <p:cNvSpPr>
            <a:spLocks noChangeShapeType="1"/>
          </p:cNvSpPr>
          <p:nvPr/>
        </p:nvSpPr>
        <p:spPr bwMode="auto">
          <a:xfrm flipH="1">
            <a:off x="3386138" y="5676900"/>
            <a:ext cx="34925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239" name="Line 295"/>
          <p:cNvSpPr>
            <a:spLocks noChangeShapeType="1"/>
          </p:cNvSpPr>
          <p:nvPr/>
        </p:nvSpPr>
        <p:spPr bwMode="auto">
          <a:xfrm>
            <a:off x="3741738" y="5181600"/>
            <a:ext cx="6350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243" name="Freeform 299"/>
          <p:cNvSpPr>
            <a:spLocks/>
          </p:cNvSpPr>
          <p:nvPr/>
        </p:nvSpPr>
        <p:spPr bwMode="auto">
          <a:xfrm>
            <a:off x="1289050" y="5295900"/>
            <a:ext cx="419100" cy="419100"/>
          </a:xfrm>
          <a:custGeom>
            <a:avLst/>
            <a:gdLst/>
            <a:ahLst/>
            <a:cxnLst>
              <a:cxn ang="0">
                <a:pos x="60" y="0"/>
              </a:cxn>
              <a:cxn ang="0">
                <a:pos x="228" y="220"/>
              </a:cxn>
              <a:cxn ang="0">
                <a:pos x="0" y="88"/>
              </a:cxn>
            </a:cxnLst>
            <a:rect l="0" t="0" r="r" b="b"/>
            <a:pathLst>
              <a:path w="264" h="264">
                <a:moveTo>
                  <a:pt x="60" y="0"/>
                </a:moveTo>
                <a:cubicBezTo>
                  <a:pt x="86" y="31"/>
                  <a:pt x="264" y="176"/>
                  <a:pt x="228" y="220"/>
                </a:cubicBezTo>
                <a:cubicBezTo>
                  <a:pt x="192" y="264"/>
                  <a:pt x="60" y="109"/>
                  <a:pt x="0" y="8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244" name="Text Box 300"/>
          <p:cNvSpPr txBox="1">
            <a:spLocks noChangeArrowheads="1"/>
          </p:cNvSpPr>
          <p:nvPr/>
        </p:nvSpPr>
        <p:spPr bwMode="auto">
          <a:xfrm>
            <a:off x="1387475" y="5038725"/>
            <a:ext cx="1116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Comic Sans MS" pitchFamily="66" charset="0"/>
              </a:rPr>
              <a:t>3 probes</a:t>
            </a:r>
          </a:p>
        </p:txBody>
      </p:sp>
      <p:sp>
        <p:nvSpPr>
          <p:cNvPr id="83245" name="Freeform 301"/>
          <p:cNvSpPr>
            <a:spLocks/>
          </p:cNvSpPr>
          <p:nvPr/>
        </p:nvSpPr>
        <p:spPr bwMode="auto">
          <a:xfrm>
            <a:off x="1282700" y="5219700"/>
            <a:ext cx="1346200" cy="474663"/>
          </a:xfrm>
          <a:custGeom>
            <a:avLst/>
            <a:gdLst/>
            <a:ahLst/>
            <a:cxnLst>
              <a:cxn ang="0">
                <a:pos x="76" y="76"/>
              </a:cxn>
              <a:cxn ang="0">
                <a:pos x="324" y="216"/>
              </a:cxn>
              <a:cxn ang="0">
                <a:pos x="820" y="76"/>
              </a:cxn>
              <a:cxn ang="0">
                <a:pos x="340" y="296"/>
              </a:cxn>
              <a:cxn ang="0">
                <a:pos x="0" y="96"/>
              </a:cxn>
            </a:cxnLst>
            <a:rect l="0" t="0" r="r" b="b"/>
            <a:pathLst>
              <a:path w="848" h="299">
                <a:moveTo>
                  <a:pt x="76" y="76"/>
                </a:moveTo>
                <a:cubicBezTo>
                  <a:pt x="137" y="57"/>
                  <a:pt x="200" y="216"/>
                  <a:pt x="324" y="216"/>
                </a:cubicBezTo>
                <a:cubicBezTo>
                  <a:pt x="448" y="216"/>
                  <a:pt x="792" y="0"/>
                  <a:pt x="820" y="76"/>
                </a:cubicBezTo>
                <a:cubicBezTo>
                  <a:pt x="848" y="152"/>
                  <a:pt x="469" y="245"/>
                  <a:pt x="340" y="296"/>
                </a:cubicBezTo>
                <a:cubicBezTo>
                  <a:pt x="203" y="299"/>
                  <a:pt x="62" y="78"/>
                  <a:pt x="0" y="96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246" name="Text Box 302"/>
          <p:cNvSpPr txBox="1">
            <a:spLocks noChangeArrowheads="1"/>
          </p:cNvSpPr>
          <p:nvPr/>
        </p:nvSpPr>
        <p:spPr bwMode="auto">
          <a:xfrm>
            <a:off x="1958975" y="5527675"/>
            <a:ext cx="1116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Comic Sans MS" pitchFamily="66" charset="0"/>
              </a:rPr>
              <a:t>3 probes</a:t>
            </a:r>
          </a:p>
        </p:txBody>
      </p:sp>
      <p:sp>
        <p:nvSpPr>
          <p:cNvPr id="83247" name="Freeform 303"/>
          <p:cNvSpPr>
            <a:spLocks/>
          </p:cNvSpPr>
          <p:nvPr/>
        </p:nvSpPr>
        <p:spPr bwMode="auto">
          <a:xfrm>
            <a:off x="1276350" y="5273675"/>
            <a:ext cx="2247900" cy="403225"/>
          </a:xfrm>
          <a:custGeom>
            <a:avLst/>
            <a:gdLst/>
            <a:ahLst/>
            <a:cxnLst>
              <a:cxn ang="0">
                <a:pos x="76" y="30"/>
              </a:cxn>
              <a:cxn ang="0">
                <a:pos x="324" y="170"/>
              </a:cxn>
              <a:cxn ang="0">
                <a:pos x="896" y="2"/>
              </a:cxn>
              <a:cxn ang="0">
                <a:pos x="1400" y="182"/>
              </a:cxn>
              <a:cxn ang="0">
                <a:pos x="896" y="74"/>
              </a:cxn>
              <a:cxn ang="0">
                <a:pos x="340" y="250"/>
              </a:cxn>
              <a:cxn ang="0">
                <a:pos x="0" y="50"/>
              </a:cxn>
            </a:cxnLst>
            <a:rect l="0" t="0" r="r" b="b"/>
            <a:pathLst>
              <a:path w="1416" h="254">
                <a:moveTo>
                  <a:pt x="76" y="30"/>
                </a:moveTo>
                <a:cubicBezTo>
                  <a:pt x="137" y="11"/>
                  <a:pt x="200" y="170"/>
                  <a:pt x="324" y="170"/>
                </a:cubicBezTo>
                <a:cubicBezTo>
                  <a:pt x="461" y="165"/>
                  <a:pt x="717" y="0"/>
                  <a:pt x="896" y="2"/>
                </a:cubicBezTo>
                <a:cubicBezTo>
                  <a:pt x="1075" y="4"/>
                  <a:pt x="1416" y="122"/>
                  <a:pt x="1400" y="182"/>
                </a:cubicBezTo>
                <a:cubicBezTo>
                  <a:pt x="1384" y="242"/>
                  <a:pt x="1073" y="63"/>
                  <a:pt x="896" y="74"/>
                </a:cubicBezTo>
                <a:cubicBezTo>
                  <a:pt x="719" y="85"/>
                  <a:pt x="489" y="254"/>
                  <a:pt x="340" y="250"/>
                </a:cubicBezTo>
                <a:cubicBezTo>
                  <a:pt x="191" y="246"/>
                  <a:pt x="62" y="32"/>
                  <a:pt x="0" y="5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248" name="Text Box 304"/>
          <p:cNvSpPr txBox="1">
            <a:spLocks noChangeArrowheads="1"/>
          </p:cNvSpPr>
          <p:nvPr/>
        </p:nvSpPr>
        <p:spPr bwMode="auto">
          <a:xfrm>
            <a:off x="3025775" y="5013325"/>
            <a:ext cx="1116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Comic Sans MS" pitchFamily="66" charset="0"/>
              </a:rPr>
              <a:t>3 probes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243" grpId="0" animBg="1"/>
      <p:bldP spid="83244" grpId="0"/>
      <p:bldP spid="83245" grpId="0" animBg="1"/>
      <p:bldP spid="83246" grpId="0"/>
      <p:bldP spid="83247" grpId="0" animBg="1"/>
      <p:bldP spid="8324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179138B2-2B57-46C3-BCF9-96BC8236C556}" type="slidenum">
              <a:rPr lang="en-US"/>
              <a:pPr/>
              <a:t>42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Packet loss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4013" y="1546225"/>
            <a:ext cx="8394700" cy="4648200"/>
          </a:xfrm>
        </p:spPr>
        <p:txBody>
          <a:bodyPr/>
          <a:lstStyle/>
          <a:p>
            <a:r>
              <a:rPr lang="en-US"/>
              <a:t>queue (aka buffer) preceding link in buffer has finite capacity</a:t>
            </a:r>
          </a:p>
          <a:p>
            <a:r>
              <a:rPr lang="en-US"/>
              <a:t>packet arriving to full queue dropped (aka lost)</a:t>
            </a:r>
          </a:p>
          <a:p>
            <a:r>
              <a:rPr lang="en-US"/>
              <a:t>lost packet may be retransmitted by previous node, by source end system, or not at all</a:t>
            </a:r>
          </a:p>
        </p:txBody>
      </p:sp>
      <p:graphicFrame>
        <p:nvGraphicFramePr>
          <p:cNvPr id="97285" name="Object 5"/>
          <p:cNvGraphicFramePr>
            <a:graphicFrameLocks noChangeAspect="1"/>
          </p:cNvGraphicFramePr>
          <p:nvPr/>
        </p:nvGraphicFramePr>
        <p:xfrm>
          <a:off x="2051050" y="5346700"/>
          <a:ext cx="646113" cy="533400"/>
        </p:xfrm>
        <a:graphic>
          <a:graphicData uri="http://schemas.openxmlformats.org/presentationml/2006/ole">
            <p:oleObj spid="_x0000_s97285" name="Clip" r:id="rId4" imgW="1305000" imgH="1085760" progId="">
              <p:embed/>
            </p:oleObj>
          </a:graphicData>
        </a:graphic>
      </p:graphicFrame>
      <p:sp>
        <p:nvSpPr>
          <p:cNvPr id="97286" name="Oval 6"/>
          <p:cNvSpPr>
            <a:spLocks noChangeArrowheads="1"/>
          </p:cNvSpPr>
          <p:nvPr/>
        </p:nvSpPr>
        <p:spPr bwMode="auto">
          <a:xfrm>
            <a:off x="3092450" y="5105400"/>
            <a:ext cx="1198563" cy="369888"/>
          </a:xfrm>
          <a:prstGeom prst="ellipse">
            <a:avLst/>
          </a:prstGeom>
          <a:solidFill>
            <a:schemeClr val="hlink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3092450" y="5037138"/>
            <a:ext cx="1198563" cy="263525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97288" name="Oval 8"/>
          <p:cNvSpPr>
            <a:spLocks noChangeArrowheads="1"/>
          </p:cNvSpPr>
          <p:nvPr/>
        </p:nvSpPr>
        <p:spPr bwMode="auto">
          <a:xfrm>
            <a:off x="3101975" y="4808538"/>
            <a:ext cx="1198563" cy="430212"/>
          </a:xfrm>
          <a:prstGeom prst="ellipse">
            <a:avLst/>
          </a:prstGeom>
          <a:solidFill>
            <a:schemeClr val="hlink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7289" name="Group 9"/>
          <p:cNvGrpSpPr>
            <a:grpSpLocks/>
          </p:cNvGrpSpPr>
          <p:nvPr/>
        </p:nvGrpSpPr>
        <p:grpSpPr bwMode="auto">
          <a:xfrm>
            <a:off x="3448050" y="4838700"/>
            <a:ext cx="498475" cy="119063"/>
            <a:chOff x="2208" y="2184"/>
            <a:chExt cx="176" cy="69"/>
          </a:xfrm>
        </p:grpSpPr>
        <p:grpSp>
          <p:nvGrpSpPr>
            <p:cNvPr id="97290" name="Group 10"/>
            <p:cNvGrpSpPr>
              <a:grpSpLocks/>
            </p:cNvGrpSpPr>
            <p:nvPr/>
          </p:nvGrpSpPr>
          <p:grpSpPr bwMode="auto">
            <a:xfrm>
              <a:off x="2208" y="2185"/>
              <a:ext cx="176" cy="68"/>
              <a:chOff x="2848" y="848"/>
              <a:chExt cx="140" cy="98"/>
            </a:xfrm>
          </p:grpSpPr>
          <p:sp>
            <p:nvSpPr>
              <p:cNvPr id="97291" name="Line 1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292" name="Line 1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293" name="Line 1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7294" name="Group 14"/>
            <p:cNvGrpSpPr>
              <a:grpSpLocks/>
            </p:cNvGrpSpPr>
            <p:nvPr/>
          </p:nvGrpSpPr>
          <p:grpSpPr bwMode="auto">
            <a:xfrm flipV="1">
              <a:off x="2208" y="2184"/>
              <a:ext cx="176" cy="68"/>
              <a:chOff x="2848" y="848"/>
              <a:chExt cx="140" cy="98"/>
            </a:xfrm>
          </p:grpSpPr>
          <p:sp>
            <p:nvSpPr>
              <p:cNvPr id="97295" name="Line 1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296" name="Line 1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297" name="Line 1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97302" name="Object 22"/>
          <p:cNvGraphicFramePr>
            <a:graphicFrameLocks noChangeAspect="1"/>
          </p:cNvGraphicFramePr>
          <p:nvPr/>
        </p:nvGraphicFramePr>
        <p:xfrm>
          <a:off x="1736725" y="4337050"/>
          <a:ext cx="646113" cy="533400"/>
        </p:xfrm>
        <a:graphic>
          <a:graphicData uri="http://schemas.openxmlformats.org/presentationml/2006/ole">
            <p:oleObj spid="_x0000_s97302" name="Clip" r:id="rId5" imgW="1305000" imgH="1085760" progId="">
              <p:embed/>
            </p:oleObj>
          </a:graphicData>
        </a:graphic>
      </p:graphicFrame>
      <p:sp>
        <p:nvSpPr>
          <p:cNvPr id="97303" name="Line 23"/>
          <p:cNvSpPr>
            <a:spLocks noChangeShapeType="1"/>
          </p:cNvSpPr>
          <p:nvPr/>
        </p:nvSpPr>
        <p:spPr bwMode="auto">
          <a:xfrm>
            <a:off x="2362200" y="4743450"/>
            <a:ext cx="504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04" name="Line 24"/>
          <p:cNvSpPr>
            <a:spLocks noChangeShapeType="1"/>
          </p:cNvSpPr>
          <p:nvPr/>
        </p:nvSpPr>
        <p:spPr bwMode="auto">
          <a:xfrm flipV="1">
            <a:off x="2667000" y="5729288"/>
            <a:ext cx="195263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05" name="Line 25"/>
          <p:cNvSpPr>
            <a:spLocks noChangeShapeType="1"/>
          </p:cNvSpPr>
          <p:nvPr/>
        </p:nvSpPr>
        <p:spPr bwMode="auto">
          <a:xfrm>
            <a:off x="4286250" y="5162550"/>
            <a:ext cx="193357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06" name="Line 26"/>
          <p:cNvSpPr>
            <a:spLocks noChangeShapeType="1"/>
          </p:cNvSpPr>
          <p:nvPr/>
        </p:nvSpPr>
        <p:spPr bwMode="auto">
          <a:xfrm flipH="1">
            <a:off x="2867025" y="4733925"/>
            <a:ext cx="0" cy="1000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07" name="Line 27"/>
          <p:cNvSpPr>
            <a:spLocks noChangeShapeType="1"/>
          </p:cNvSpPr>
          <p:nvPr/>
        </p:nvSpPr>
        <p:spPr bwMode="auto">
          <a:xfrm>
            <a:off x="2876550" y="5167313"/>
            <a:ext cx="2000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08" name="Rectangle 28"/>
          <p:cNvSpPr>
            <a:spLocks noChangeArrowheads="1"/>
          </p:cNvSpPr>
          <p:nvPr/>
        </p:nvSpPr>
        <p:spPr bwMode="auto">
          <a:xfrm>
            <a:off x="5205413" y="4962525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09" name="Rectangle 29"/>
          <p:cNvSpPr>
            <a:spLocks noChangeArrowheads="1"/>
          </p:cNvSpPr>
          <p:nvPr/>
        </p:nvSpPr>
        <p:spPr bwMode="auto">
          <a:xfrm>
            <a:off x="3952875" y="5033963"/>
            <a:ext cx="147638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10" name="Rectangle 30"/>
          <p:cNvSpPr>
            <a:spLocks noChangeArrowheads="1"/>
          </p:cNvSpPr>
          <p:nvPr/>
        </p:nvSpPr>
        <p:spPr bwMode="auto">
          <a:xfrm>
            <a:off x="4114800" y="5033963"/>
            <a:ext cx="147638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11" name="Rectangle 31"/>
          <p:cNvSpPr>
            <a:spLocks noChangeArrowheads="1"/>
          </p:cNvSpPr>
          <p:nvPr/>
        </p:nvSpPr>
        <p:spPr bwMode="auto">
          <a:xfrm>
            <a:off x="2805113" y="5208588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12" name="Freeform 32"/>
          <p:cNvSpPr>
            <a:spLocks/>
          </p:cNvSpPr>
          <p:nvPr/>
        </p:nvSpPr>
        <p:spPr bwMode="auto">
          <a:xfrm>
            <a:off x="2903538" y="5087938"/>
            <a:ext cx="228600" cy="103187"/>
          </a:xfrm>
          <a:custGeom>
            <a:avLst/>
            <a:gdLst/>
            <a:ahLst/>
            <a:cxnLst>
              <a:cxn ang="0">
                <a:pos x="0" y="67"/>
              </a:cxn>
              <a:cxn ang="0">
                <a:pos x="0" y="0"/>
              </a:cxn>
              <a:cxn ang="0">
                <a:pos x="111" y="1"/>
              </a:cxn>
            </a:cxnLst>
            <a:rect l="0" t="0" r="r" b="b"/>
            <a:pathLst>
              <a:path w="111" h="67">
                <a:moveTo>
                  <a:pt x="0" y="67"/>
                </a:moveTo>
                <a:lnTo>
                  <a:pt x="0" y="0"/>
                </a:lnTo>
                <a:lnTo>
                  <a:pt x="111" y="1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13" name="Line 33"/>
          <p:cNvSpPr>
            <a:spLocks noChangeShapeType="1"/>
          </p:cNvSpPr>
          <p:nvPr/>
        </p:nvSpPr>
        <p:spPr bwMode="auto">
          <a:xfrm flipV="1">
            <a:off x="2809875" y="5451475"/>
            <a:ext cx="0" cy="176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15" name="Text Box 35"/>
          <p:cNvSpPr txBox="1">
            <a:spLocks noChangeArrowheads="1"/>
          </p:cNvSpPr>
          <p:nvPr/>
        </p:nvSpPr>
        <p:spPr bwMode="auto">
          <a:xfrm>
            <a:off x="1384300" y="4360863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A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97316" name="Text Box 36"/>
          <p:cNvSpPr txBox="1">
            <a:spLocks noChangeArrowheads="1"/>
          </p:cNvSpPr>
          <p:nvPr/>
        </p:nvSpPr>
        <p:spPr bwMode="auto">
          <a:xfrm>
            <a:off x="1660525" y="5380038"/>
            <a:ext cx="37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Comic Sans MS" pitchFamily="66" charset="0"/>
              </a:rPr>
              <a:t>B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97320" name="Text Box 40"/>
          <p:cNvSpPr txBox="1">
            <a:spLocks noChangeArrowheads="1"/>
          </p:cNvSpPr>
          <p:nvPr/>
        </p:nvSpPr>
        <p:spPr bwMode="auto">
          <a:xfrm>
            <a:off x="4765675" y="4203700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Comic Sans MS" pitchFamily="66" charset="0"/>
              </a:rPr>
              <a:t>packet being transmitted</a:t>
            </a:r>
            <a:endParaRPr lang="en-US" sz="1800"/>
          </a:p>
        </p:txBody>
      </p:sp>
      <p:sp>
        <p:nvSpPr>
          <p:cNvPr id="97321" name="Line 41"/>
          <p:cNvSpPr>
            <a:spLocks noChangeShapeType="1"/>
          </p:cNvSpPr>
          <p:nvPr/>
        </p:nvSpPr>
        <p:spPr bwMode="auto">
          <a:xfrm rot="10800000" flipV="1">
            <a:off x="4283075" y="4495800"/>
            <a:ext cx="727075" cy="5778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36" name="Rectangle 56"/>
          <p:cNvSpPr>
            <a:spLocks noChangeArrowheads="1"/>
          </p:cNvSpPr>
          <p:nvPr/>
        </p:nvSpPr>
        <p:spPr bwMode="auto">
          <a:xfrm>
            <a:off x="3789363" y="5032375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37" name="Rectangle 57"/>
          <p:cNvSpPr>
            <a:spLocks noChangeArrowheads="1"/>
          </p:cNvSpPr>
          <p:nvPr/>
        </p:nvSpPr>
        <p:spPr bwMode="auto">
          <a:xfrm>
            <a:off x="3627438" y="5032375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38" name="Rectangle 58"/>
          <p:cNvSpPr>
            <a:spLocks noChangeArrowheads="1"/>
          </p:cNvSpPr>
          <p:nvPr/>
        </p:nvSpPr>
        <p:spPr bwMode="auto">
          <a:xfrm>
            <a:off x="3462338" y="5032375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39" name="Rectangle 59"/>
          <p:cNvSpPr>
            <a:spLocks noChangeArrowheads="1"/>
          </p:cNvSpPr>
          <p:nvPr/>
        </p:nvSpPr>
        <p:spPr bwMode="auto">
          <a:xfrm>
            <a:off x="3298825" y="5032375"/>
            <a:ext cx="147638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41" name="Rectangle 61"/>
          <p:cNvSpPr>
            <a:spLocks noChangeArrowheads="1"/>
          </p:cNvSpPr>
          <p:nvPr/>
        </p:nvSpPr>
        <p:spPr bwMode="auto">
          <a:xfrm>
            <a:off x="3133725" y="5033963"/>
            <a:ext cx="147638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42" name="Rectangle 62"/>
          <p:cNvSpPr>
            <a:spLocks noChangeArrowheads="1"/>
          </p:cNvSpPr>
          <p:nvPr/>
        </p:nvSpPr>
        <p:spPr bwMode="auto">
          <a:xfrm>
            <a:off x="3105150" y="5010150"/>
            <a:ext cx="1171575" cy="242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43" name="Line 63"/>
          <p:cNvSpPr>
            <a:spLocks noChangeShapeType="1"/>
          </p:cNvSpPr>
          <p:nvPr/>
        </p:nvSpPr>
        <p:spPr bwMode="auto">
          <a:xfrm rot="-10800000">
            <a:off x="3008313" y="5448300"/>
            <a:ext cx="771525" cy="3968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7344" name="Text Box 64"/>
          <p:cNvSpPr txBox="1">
            <a:spLocks noChangeArrowheads="1"/>
          </p:cNvSpPr>
          <p:nvPr/>
        </p:nvSpPr>
        <p:spPr bwMode="auto">
          <a:xfrm>
            <a:off x="3708400" y="5661025"/>
            <a:ext cx="2078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Comic Sans MS" pitchFamily="66" charset="0"/>
              </a:rPr>
              <a:t>packet arriving to</a:t>
            </a:r>
          </a:p>
          <a:p>
            <a:r>
              <a:rPr lang="en-US" sz="1800">
                <a:solidFill>
                  <a:srgbClr val="FF0000"/>
                </a:solidFill>
                <a:latin typeface="Comic Sans MS" pitchFamily="66" charset="0"/>
              </a:rPr>
              <a:t>full buffer</a:t>
            </a:r>
            <a:r>
              <a:rPr lang="en-US" sz="1800">
                <a:latin typeface="Comic Sans MS" pitchFamily="66" charset="0"/>
              </a:rPr>
              <a:t> </a:t>
            </a:r>
            <a:r>
              <a:rPr lang="en-US" sz="1800">
                <a:solidFill>
                  <a:srgbClr val="FF0000"/>
                </a:solidFill>
                <a:latin typeface="Comic Sans MS" pitchFamily="66" charset="0"/>
              </a:rPr>
              <a:t>is </a:t>
            </a:r>
            <a:r>
              <a:rPr lang="en-US" sz="1800" i="1">
                <a:solidFill>
                  <a:srgbClr val="FF0000"/>
                </a:solidFill>
                <a:latin typeface="Comic Sans MS" pitchFamily="66" charset="0"/>
              </a:rPr>
              <a:t>lost</a:t>
            </a:r>
          </a:p>
        </p:txBody>
      </p:sp>
      <p:sp>
        <p:nvSpPr>
          <p:cNvPr id="97345" name="Text Box 65"/>
          <p:cNvSpPr txBox="1">
            <a:spLocks noChangeArrowheads="1"/>
          </p:cNvSpPr>
          <p:nvPr/>
        </p:nvSpPr>
        <p:spPr bwMode="auto">
          <a:xfrm>
            <a:off x="2946400" y="4022725"/>
            <a:ext cx="1639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FF0000"/>
                </a:solidFill>
                <a:latin typeface="Comic Sans MS" pitchFamily="66" charset="0"/>
              </a:rPr>
              <a:t>buffer </a:t>
            </a:r>
          </a:p>
          <a:p>
            <a:pPr algn="ctr"/>
            <a:r>
              <a:rPr lang="en-US" sz="1800">
                <a:solidFill>
                  <a:srgbClr val="FF0000"/>
                </a:solidFill>
                <a:latin typeface="Comic Sans MS" pitchFamily="66" charset="0"/>
              </a:rPr>
              <a:t>(waiting area)</a:t>
            </a:r>
            <a:endParaRPr lang="en-US" sz="1800"/>
          </a:p>
        </p:txBody>
      </p:sp>
      <p:sp>
        <p:nvSpPr>
          <p:cNvPr id="97346" name="Line 66"/>
          <p:cNvSpPr>
            <a:spLocks noChangeShapeType="1"/>
          </p:cNvSpPr>
          <p:nvPr/>
        </p:nvSpPr>
        <p:spPr bwMode="auto">
          <a:xfrm>
            <a:off x="3238500" y="4619625"/>
            <a:ext cx="0" cy="3333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B7C60927-AF77-4558-87B7-DBEFD25540AD}" type="slidenum">
              <a:rPr lang="en-US"/>
              <a:pPr/>
              <a:t>43</a:t>
            </a:fld>
            <a:endParaRPr lang="en-US"/>
          </a:p>
        </p:txBody>
      </p:sp>
      <p:sp>
        <p:nvSpPr>
          <p:cNvPr id="255297" name="Line 321"/>
          <p:cNvSpPr>
            <a:spLocks noChangeShapeType="1"/>
          </p:cNvSpPr>
          <p:nvPr/>
        </p:nvSpPr>
        <p:spPr bwMode="auto">
          <a:xfrm>
            <a:off x="1441450" y="4530725"/>
            <a:ext cx="6316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Throughput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9113" y="1447800"/>
            <a:ext cx="7772400" cy="4648200"/>
          </a:xfrm>
        </p:spPr>
        <p:txBody>
          <a:bodyPr/>
          <a:lstStyle/>
          <a:p>
            <a:r>
              <a:rPr lang="en-US" i="1">
                <a:solidFill>
                  <a:srgbClr val="FF3300"/>
                </a:solidFill>
              </a:rPr>
              <a:t>throughput:</a:t>
            </a:r>
            <a:r>
              <a:rPr lang="en-US"/>
              <a:t> rate (bits/time unit) at which bits transferred between sender/receiver</a:t>
            </a:r>
          </a:p>
          <a:p>
            <a:pPr lvl="1"/>
            <a:r>
              <a:rPr lang="en-US" i="1">
                <a:solidFill>
                  <a:srgbClr val="FF3300"/>
                </a:solidFill>
              </a:rPr>
              <a:t>instantaneous</a:t>
            </a:r>
            <a:r>
              <a:rPr lang="en-US" i="1"/>
              <a:t>:</a:t>
            </a:r>
            <a:r>
              <a:rPr lang="en-US"/>
              <a:t> rate at given point in time</a:t>
            </a:r>
          </a:p>
          <a:p>
            <a:pPr lvl="1"/>
            <a:r>
              <a:rPr lang="en-US" i="1">
                <a:solidFill>
                  <a:srgbClr val="FF3300"/>
                </a:solidFill>
              </a:rPr>
              <a:t>average:</a:t>
            </a:r>
            <a:r>
              <a:rPr lang="en-US"/>
              <a:t> rate over long(er) period of time</a:t>
            </a:r>
          </a:p>
        </p:txBody>
      </p:sp>
      <p:grpSp>
        <p:nvGrpSpPr>
          <p:cNvPr id="255222" name="Group 246"/>
          <p:cNvGrpSpPr>
            <a:grpSpLocks/>
          </p:cNvGrpSpPr>
          <p:nvPr/>
        </p:nvGrpSpPr>
        <p:grpSpPr bwMode="auto">
          <a:xfrm>
            <a:off x="3806825" y="4394200"/>
            <a:ext cx="1055688" cy="360363"/>
            <a:chOff x="3600" y="219"/>
            <a:chExt cx="360" cy="175"/>
          </a:xfrm>
        </p:grpSpPr>
        <p:sp>
          <p:nvSpPr>
            <p:cNvPr id="255223" name="Oval 24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24" name="Line 24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25" name="Line 24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26" name="Rectangle 25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55227" name="Oval 25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55228" name="Group 25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55229" name="Line 2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230" name="Line 2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231" name="Line 2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55232" name="Group 25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55233" name="Line 25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234" name="Line 25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235" name="Line 25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255247" name="Object 271"/>
          <p:cNvGraphicFramePr>
            <a:graphicFrameLocks noChangeAspect="1"/>
          </p:cNvGraphicFramePr>
          <p:nvPr/>
        </p:nvGraphicFramePr>
        <p:xfrm>
          <a:off x="7721600" y="4062413"/>
          <a:ext cx="785813" cy="655637"/>
        </p:xfrm>
        <a:graphic>
          <a:graphicData uri="http://schemas.openxmlformats.org/presentationml/2006/ole">
            <p:oleObj spid="_x0000_s255247" name="Clip" r:id="rId4" imgW="1305000" imgH="1085760" progId="">
              <p:embed/>
            </p:oleObj>
          </a:graphicData>
        </a:graphic>
      </p:graphicFrame>
      <p:grpSp>
        <p:nvGrpSpPr>
          <p:cNvPr id="255276" name="Group 300"/>
          <p:cNvGrpSpPr>
            <a:grpSpLocks/>
          </p:cNvGrpSpPr>
          <p:nvPr/>
        </p:nvGrpSpPr>
        <p:grpSpPr bwMode="auto">
          <a:xfrm>
            <a:off x="942975" y="3981450"/>
            <a:ext cx="374650" cy="838200"/>
            <a:chOff x="4180" y="783"/>
            <a:chExt cx="150" cy="307"/>
          </a:xfrm>
        </p:grpSpPr>
        <p:sp>
          <p:nvSpPr>
            <p:cNvPr id="255277" name="AutoShape 301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78" name="Rectangle 302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79" name="Rectangle 303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80" name="AutoShape 304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81" name="Line 305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82" name="Line 306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83" name="Rectangle 307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284" name="Rectangle 308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5301" name="Text Box 325"/>
          <p:cNvSpPr txBox="1">
            <a:spLocks noChangeArrowheads="1"/>
          </p:cNvSpPr>
          <p:nvPr/>
        </p:nvSpPr>
        <p:spPr bwMode="auto">
          <a:xfrm>
            <a:off x="242888" y="5043488"/>
            <a:ext cx="21272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Comic Sans MS" pitchFamily="66" charset="0"/>
              </a:rPr>
              <a:t>server, with</a:t>
            </a:r>
          </a:p>
          <a:p>
            <a:pPr algn="ctr"/>
            <a:r>
              <a:rPr lang="en-US" sz="2000">
                <a:latin typeface="Comic Sans MS" pitchFamily="66" charset="0"/>
              </a:rPr>
              <a:t>file of F bits </a:t>
            </a:r>
          </a:p>
          <a:p>
            <a:pPr algn="ctr"/>
            <a:r>
              <a:rPr lang="en-US" sz="2000">
                <a:latin typeface="Comic Sans MS" pitchFamily="66" charset="0"/>
              </a:rPr>
              <a:t>to send to client</a:t>
            </a:r>
          </a:p>
        </p:txBody>
      </p:sp>
      <p:sp>
        <p:nvSpPr>
          <p:cNvPr id="255303" name="AutoShape 327"/>
          <p:cNvSpPr>
            <a:spLocks noChangeArrowheads="1"/>
          </p:cNvSpPr>
          <p:nvPr/>
        </p:nvSpPr>
        <p:spPr bwMode="auto">
          <a:xfrm>
            <a:off x="419100" y="3641725"/>
            <a:ext cx="449263" cy="581025"/>
          </a:xfrm>
          <a:prstGeom prst="can">
            <a:avLst>
              <a:gd name="adj" fmla="val 2614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304" name="Text Box 328"/>
          <p:cNvSpPr txBox="1">
            <a:spLocks noChangeArrowheads="1"/>
          </p:cNvSpPr>
          <p:nvPr/>
        </p:nvSpPr>
        <p:spPr bwMode="auto">
          <a:xfrm>
            <a:off x="2674938" y="4973638"/>
            <a:ext cx="1651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Comic Sans MS" pitchFamily="66" charset="0"/>
              </a:rPr>
              <a:t>link capacity</a:t>
            </a:r>
          </a:p>
          <a:p>
            <a:pPr algn="ctr"/>
            <a:r>
              <a:rPr lang="en-US" sz="2000">
                <a:latin typeface="Comic Sans MS" pitchFamily="66" charset="0"/>
              </a:rPr>
              <a:t> R</a:t>
            </a:r>
            <a:r>
              <a:rPr lang="en-US" sz="2800" baseline="-25000">
                <a:latin typeface="Comic Sans MS" pitchFamily="66" charset="0"/>
              </a:rPr>
              <a:t>s</a:t>
            </a:r>
            <a:r>
              <a:rPr lang="en-US" sz="2000" baseline="-25000">
                <a:latin typeface="Comic Sans MS" pitchFamily="66" charset="0"/>
              </a:rPr>
              <a:t> </a:t>
            </a:r>
            <a:r>
              <a:rPr lang="en-US" sz="2000">
                <a:latin typeface="Comic Sans MS" pitchFamily="66" charset="0"/>
              </a:rPr>
              <a:t>bits/sec</a:t>
            </a:r>
          </a:p>
        </p:txBody>
      </p:sp>
      <p:sp>
        <p:nvSpPr>
          <p:cNvPr id="255305" name="Text Box 329"/>
          <p:cNvSpPr txBox="1">
            <a:spLocks noChangeArrowheads="1"/>
          </p:cNvSpPr>
          <p:nvPr/>
        </p:nvSpPr>
        <p:spPr bwMode="auto">
          <a:xfrm>
            <a:off x="5543550" y="4970463"/>
            <a:ext cx="1651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Comic Sans MS" pitchFamily="66" charset="0"/>
              </a:rPr>
              <a:t>link capacity</a:t>
            </a:r>
          </a:p>
          <a:p>
            <a:pPr algn="ctr"/>
            <a:r>
              <a:rPr lang="en-US" sz="2000">
                <a:latin typeface="Comic Sans MS" pitchFamily="66" charset="0"/>
              </a:rPr>
              <a:t> R</a:t>
            </a:r>
            <a:r>
              <a:rPr lang="en-US" sz="2800" baseline="-25000">
                <a:latin typeface="Comic Sans MS" pitchFamily="66" charset="0"/>
              </a:rPr>
              <a:t>c</a:t>
            </a:r>
            <a:r>
              <a:rPr lang="en-US" sz="2000" baseline="-25000">
                <a:latin typeface="Comic Sans MS" pitchFamily="66" charset="0"/>
              </a:rPr>
              <a:t> </a:t>
            </a:r>
            <a:r>
              <a:rPr lang="en-US" sz="2000">
                <a:latin typeface="Comic Sans MS" pitchFamily="66" charset="0"/>
              </a:rPr>
              <a:t>bits/sec</a:t>
            </a:r>
          </a:p>
        </p:txBody>
      </p:sp>
      <p:grpSp>
        <p:nvGrpSpPr>
          <p:cNvPr id="255314" name="Group 338"/>
          <p:cNvGrpSpPr>
            <a:grpSpLocks/>
          </p:cNvGrpSpPr>
          <p:nvPr/>
        </p:nvGrpSpPr>
        <p:grpSpPr bwMode="auto">
          <a:xfrm>
            <a:off x="1404938" y="4371975"/>
            <a:ext cx="3568700" cy="1676400"/>
            <a:chOff x="913" y="2726"/>
            <a:chExt cx="2248" cy="1056"/>
          </a:xfrm>
        </p:grpSpPr>
        <p:grpSp>
          <p:nvGrpSpPr>
            <p:cNvPr id="255311" name="Group 335"/>
            <p:cNvGrpSpPr>
              <a:grpSpLocks/>
            </p:cNvGrpSpPr>
            <p:nvPr/>
          </p:nvGrpSpPr>
          <p:grpSpPr bwMode="auto">
            <a:xfrm>
              <a:off x="913" y="2726"/>
              <a:ext cx="1463" cy="247"/>
              <a:chOff x="2249" y="3430"/>
              <a:chExt cx="1389" cy="256"/>
            </a:xfrm>
          </p:grpSpPr>
          <p:sp>
            <p:nvSpPr>
              <p:cNvPr id="255309" name="Oval 333"/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308" name="Rectangle 332"/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307" name="Oval 331"/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310" name="Rectangle 334"/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5312" name="Text Box 336"/>
            <p:cNvSpPr txBox="1">
              <a:spLocks noChangeArrowheads="1"/>
            </p:cNvSpPr>
            <p:nvPr/>
          </p:nvSpPr>
          <p:spPr bwMode="auto">
            <a:xfrm>
              <a:off x="1392" y="3148"/>
              <a:ext cx="1769" cy="63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latin typeface="Comic Sans MS" pitchFamily="66" charset="0"/>
                </a:rPr>
                <a:t> pipe that can carry</a:t>
              </a:r>
            </a:p>
            <a:p>
              <a:pPr algn="ctr"/>
              <a:r>
                <a:rPr lang="en-US" sz="2000">
                  <a:latin typeface="Comic Sans MS" pitchFamily="66" charset="0"/>
                </a:rPr>
                <a:t>fluid at rate</a:t>
              </a:r>
            </a:p>
            <a:p>
              <a:pPr algn="ctr"/>
              <a:r>
                <a:rPr lang="en-US" sz="2000">
                  <a:latin typeface="Comic Sans MS" pitchFamily="66" charset="0"/>
                </a:rPr>
                <a:t> R</a:t>
              </a:r>
              <a:r>
                <a:rPr lang="en-US" sz="2800" baseline="-25000">
                  <a:latin typeface="Comic Sans MS" pitchFamily="66" charset="0"/>
                </a:rPr>
                <a:t>s</a:t>
              </a:r>
              <a:r>
                <a:rPr lang="en-US" sz="2000" baseline="-25000">
                  <a:latin typeface="Comic Sans MS" pitchFamily="66" charset="0"/>
                </a:rPr>
                <a:t> </a:t>
              </a:r>
              <a:r>
                <a:rPr lang="en-US" sz="2000">
                  <a:latin typeface="Comic Sans MS" pitchFamily="66" charset="0"/>
                </a:rPr>
                <a:t>bits/sec)</a:t>
              </a:r>
            </a:p>
          </p:txBody>
        </p:sp>
      </p:grpSp>
      <p:sp>
        <p:nvSpPr>
          <p:cNvPr id="255313" name="Line 337"/>
          <p:cNvSpPr>
            <a:spLocks noChangeShapeType="1"/>
          </p:cNvSpPr>
          <p:nvPr/>
        </p:nvSpPr>
        <p:spPr bwMode="auto">
          <a:xfrm flipH="1" flipV="1">
            <a:off x="2801938" y="4614863"/>
            <a:ext cx="477837" cy="450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323" name="Line 347"/>
          <p:cNvSpPr>
            <a:spLocks noChangeShapeType="1"/>
          </p:cNvSpPr>
          <p:nvPr/>
        </p:nvSpPr>
        <p:spPr bwMode="auto">
          <a:xfrm flipH="1" flipV="1">
            <a:off x="5834063" y="4557713"/>
            <a:ext cx="479425" cy="522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325" name="AutoShape 349"/>
          <p:cNvSpPr>
            <a:spLocks noChangeArrowheads="1"/>
          </p:cNvSpPr>
          <p:nvPr/>
        </p:nvSpPr>
        <p:spPr bwMode="auto">
          <a:xfrm flipV="1">
            <a:off x="508000" y="4064000"/>
            <a:ext cx="974725" cy="720725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326" name="AutoShape 350"/>
          <p:cNvSpPr>
            <a:spLocks noChangeArrowheads="1"/>
          </p:cNvSpPr>
          <p:nvPr/>
        </p:nvSpPr>
        <p:spPr bwMode="auto">
          <a:xfrm>
            <a:off x="7286625" y="4325938"/>
            <a:ext cx="889000" cy="485775"/>
          </a:xfrm>
          <a:prstGeom prst="rightArrow">
            <a:avLst>
              <a:gd name="adj1" fmla="val 50000"/>
              <a:gd name="adj2" fmla="val 4575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5324" name="Group 348"/>
          <p:cNvGrpSpPr>
            <a:grpSpLocks/>
          </p:cNvGrpSpPr>
          <p:nvPr/>
        </p:nvGrpSpPr>
        <p:grpSpPr bwMode="auto">
          <a:xfrm>
            <a:off x="4910138" y="4248150"/>
            <a:ext cx="3178175" cy="1822450"/>
            <a:chOff x="3093" y="2676"/>
            <a:chExt cx="2002" cy="1148"/>
          </a:xfrm>
        </p:grpSpPr>
        <p:grpSp>
          <p:nvGrpSpPr>
            <p:cNvPr id="255317" name="Group 341"/>
            <p:cNvGrpSpPr>
              <a:grpSpLocks/>
            </p:cNvGrpSpPr>
            <p:nvPr/>
          </p:nvGrpSpPr>
          <p:grpSpPr bwMode="auto">
            <a:xfrm>
              <a:off x="3093" y="2676"/>
              <a:ext cx="1765" cy="366"/>
              <a:chOff x="2249" y="3430"/>
              <a:chExt cx="1389" cy="256"/>
            </a:xfrm>
          </p:grpSpPr>
          <p:sp>
            <p:nvSpPr>
              <p:cNvPr id="255318" name="Oval 342"/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319" name="Rectangle 343"/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320" name="Oval 344"/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321" name="Rectangle 345"/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5322" name="Text Box 346"/>
            <p:cNvSpPr txBox="1">
              <a:spLocks noChangeArrowheads="1"/>
            </p:cNvSpPr>
            <p:nvPr/>
          </p:nvSpPr>
          <p:spPr bwMode="auto">
            <a:xfrm>
              <a:off x="3235" y="3190"/>
              <a:ext cx="1860" cy="63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latin typeface="Comic Sans MS" pitchFamily="66" charset="0"/>
                </a:rPr>
                <a:t> pipe that can carry</a:t>
              </a:r>
            </a:p>
            <a:p>
              <a:pPr algn="ctr"/>
              <a:r>
                <a:rPr lang="en-US" sz="2000">
                  <a:latin typeface="Comic Sans MS" pitchFamily="66" charset="0"/>
                </a:rPr>
                <a:t>fluid at rate</a:t>
              </a:r>
            </a:p>
            <a:p>
              <a:pPr algn="ctr"/>
              <a:r>
                <a:rPr lang="en-US" sz="2000">
                  <a:latin typeface="Comic Sans MS" pitchFamily="66" charset="0"/>
                </a:rPr>
                <a:t> R</a:t>
              </a:r>
              <a:r>
                <a:rPr lang="en-US" sz="2800" baseline="-25000">
                  <a:latin typeface="Comic Sans MS" pitchFamily="66" charset="0"/>
                </a:rPr>
                <a:t>c</a:t>
              </a:r>
              <a:r>
                <a:rPr lang="en-US" sz="2000" baseline="-25000">
                  <a:latin typeface="Comic Sans MS" pitchFamily="66" charset="0"/>
                </a:rPr>
                <a:t> </a:t>
              </a:r>
              <a:r>
                <a:rPr lang="en-US" sz="2000">
                  <a:latin typeface="Comic Sans MS" pitchFamily="66" charset="0"/>
                </a:rPr>
                <a:t>bits/sec)</a:t>
              </a:r>
            </a:p>
          </p:txBody>
        </p:sp>
      </p:grpSp>
      <p:sp>
        <p:nvSpPr>
          <p:cNvPr id="255327" name="AutoShape 351"/>
          <p:cNvSpPr>
            <a:spLocks noChangeArrowheads="1"/>
          </p:cNvSpPr>
          <p:nvPr/>
        </p:nvSpPr>
        <p:spPr bwMode="auto">
          <a:xfrm>
            <a:off x="3708400" y="4319588"/>
            <a:ext cx="1484313" cy="485775"/>
          </a:xfrm>
          <a:prstGeom prst="rightArrow">
            <a:avLst>
              <a:gd name="adj1" fmla="val 50000"/>
              <a:gd name="adj2" fmla="val 763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328" name="Line 352"/>
          <p:cNvSpPr>
            <a:spLocks noChangeShapeType="1"/>
          </p:cNvSpPr>
          <p:nvPr/>
        </p:nvSpPr>
        <p:spPr bwMode="auto">
          <a:xfrm>
            <a:off x="1030288" y="4876800"/>
            <a:ext cx="0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329" name="Text Box 353"/>
          <p:cNvSpPr txBox="1">
            <a:spLocks noChangeArrowheads="1"/>
          </p:cNvSpPr>
          <p:nvPr/>
        </p:nvSpPr>
        <p:spPr bwMode="auto">
          <a:xfrm>
            <a:off x="0" y="5067300"/>
            <a:ext cx="2319338" cy="1006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Comic Sans MS" pitchFamily="66" charset="0"/>
              </a:rPr>
              <a:t>server sends bits </a:t>
            </a:r>
          </a:p>
          <a:p>
            <a:pPr algn="ctr"/>
            <a:r>
              <a:rPr lang="en-US" sz="2000">
                <a:latin typeface="Comic Sans MS" pitchFamily="66" charset="0"/>
              </a:rPr>
              <a:t>(fluid) into pipe</a:t>
            </a:r>
          </a:p>
          <a:p>
            <a:pPr algn="ctr"/>
            <a:endParaRPr lang="en-US" sz="2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32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043369D7-7971-4E28-8437-667C63277ADE}" type="slidenum">
              <a:rPr lang="en-US"/>
              <a:pPr/>
              <a:t>44</a:t>
            </a:fld>
            <a:endParaRPr lang="en-US"/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Throughput (more)</a:t>
            </a:r>
          </a:p>
        </p:txBody>
      </p:sp>
      <p:sp>
        <p:nvSpPr>
          <p:cNvPr id="2560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19113" y="1447800"/>
            <a:ext cx="8150225" cy="554038"/>
          </a:xfrm>
        </p:spPr>
        <p:txBody>
          <a:bodyPr/>
          <a:lstStyle/>
          <a:p>
            <a:r>
              <a:rPr lang="en-US" i="1">
                <a:solidFill>
                  <a:srgbClr val="FF3300"/>
                </a:solidFill>
              </a:rPr>
              <a:t>R</a:t>
            </a:r>
            <a:r>
              <a:rPr lang="en-US" i="1" baseline="-25000">
                <a:solidFill>
                  <a:srgbClr val="FF3300"/>
                </a:solidFill>
              </a:rPr>
              <a:t>s</a:t>
            </a:r>
            <a:r>
              <a:rPr lang="en-US" i="1">
                <a:solidFill>
                  <a:srgbClr val="FF3300"/>
                </a:solidFill>
              </a:rPr>
              <a:t> &lt; R</a:t>
            </a:r>
            <a:r>
              <a:rPr lang="en-US" i="1" baseline="-25000">
                <a:solidFill>
                  <a:srgbClr val="FF3300"/>
                </a:solidFill>
              </a:rPr>
              <a:t>c</a:t>
            </a:r>
            <a:r>
              <a:rPr lang="en-US" i="1">
                <a:solidFill>
                  <a:srgbClr val="FF3300"/>
                </a:solidFill>
              </a:rPr>
              <a:t>  </a:t>
            </a:r>
            <a:r>
              <a:rPr lang="en-US"/>
              <a:t>What is average end-end throughput?</a:t>
            </a:r>
          </a:p>
        </p:txBody>
      </p:sp>
      <p:sp>
        <p:nvSpPr>
          <p:cNvPr id="256002" name="Line 2"/>
          <p:cNvSpPr>
            <a:spLocks noChangeShapeType="1"/>
          </p:cNvSpPr>
          <p:nvPr/>
        </p:nvSpPr>
        <p:spPr bwMode="auto">
          <a:xfrm>
            <a:off x="2112963" y="2741613"/>
            <a:ext cx="5811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56005" name="Group 5"/>
          <p:cNvGrpSpPr>
            <a:grpSpLocks/>
          </p:cNvGrpSpPr>
          <p:nvPr/>
        </p:nvGrpSpPr>
        <p:grpSpPr bwMode="auto">
          <a:xfrm>
            <a:off x="4289425" y="2633663"/>
            <a:ext cx="971550" cy="282575"/>
            <a:chOff x="3600" y="219"/>
            <a:chExt cx="360" cy="175"/>
          </a:xfrm>
        </p:grpSpPr>
        <p:sp>
          <p:nvSpPr>
            <p:cNvPr id="256006" name="Oval 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07" name="Line 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08" name="Line 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09" name="Rectangle 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56010" name="Oval 1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56011" name="Group 1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56012" name="Line 1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13" name="Line 1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14" name="Line 1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56015" name="Group 1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56016" name="Line 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17" name="Line 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18" name="Line 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256019" name="Object 19"/>
          <p:cNvGraphicFramePr>
            <a:graphicFrameLocks noChangeAspect="1"/>
          </p:cNvGraphicFramePr>
          <p:nvPr/>
        </p:nvGraphicFramePr>
        <p:xfrm>
          <a:off x="8104188" y="2454275"/>
          <a:ext cx="722312" cy="512763"/>
        </p:xfrm>
        <a:graphic>
          <a:graphicData uri="http://schemas.openxmlformats.org/presentationml/2006/ole">
            <p:oleObj spid="_x0000_s256019" name="Clip" r:id="rId4" imgW="1305000" imgH="1085760" progId="">
              <p:embed/>
            </p:oleObj>
          </a:graphicData>
        </a:graphic>
      </p:graphicFrame>
      <p:grpSp>
        <p:nvGrpSpPr>
          <p:cNvPr id="256020" name="Group 20"/>
          <p:cNvGrpSpPr>
            <a:grpSpLocks/>
          </p:cNvGrpSpPr>
          <p:nvPr/>
        </p:nvGrpSpPr>
        <p:grpSpPr bwMode="auto">
          <a:xfrm>
            <a:off x="1655763" y="2311400"/>
            <a:ext cx="344487" cy="655638"/>
            <a:chOff x="4180" y="783"/>
            <a:chExt cx="150" cy="307"/>
          </a:xfrm>
        </p:grpSpPr>
        <p:sp>
          <p:nvSpPr>
            <p:cNvPr id="256021" name="AutoShape 21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22" name="Rectangle 22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23" name="Rectangle 23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24" name="AutoShape 24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25" name="Line 25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26" name="Line 26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27" name="Rectangle 27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28" name="Rectangle 28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030" name="AutoShape 30"/>
          <p:cNvSpPr>
            <a:spLocks noChangeArrowheads="1"/>
          </p:cNvSpPr>
          <p:nvPr/>
        </p:nvSpPr>
        <p:spPr bwMode="auto">
          <a:xfrm>
            <a:off x="1173163" y="2044700"/>
            <a:ext cx="412750" cy="455613"/>
          </a:xfrm>
          <a:prstGeom prst="can">
            <a:avLst>
              <a:gd name="adj" fmla="val 2231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6034" name="Group 34"/>
          <p:cNvGrpSpPr>
            <a:grpSpLocks/>
          </p:cNvGrpSpPr>
          <p:nvPr/>
        </p:nvGrpSpPr>
        <p:grpSpPr bwMode="auto">
          <a:xfrm>
            <a:off x="2066925" y="2606675"/>
            <a:ext cx="2136775" cy="307975"/>
            <a:chOff x="2249" y="3430"/>
            <a:chExt cx="1389" cy="256"/>
          </a:xfrm>
        </p:grpSpPr>
        <p:sp>
          <p:nvSpPr>
            <p:cNvPr id="256035" name="Oval 35"/>
            <p:cNvSpPr>
              <a:spLocks noChangeArrowheads="1"/>
            </p:cNvSpPr>
            <p:nvPr/>
          </p:nvSpPr>
          <p:spPr bwMode="auto">
            <a:xfrm>
              <a:off x="3569" y="3433"/>
              <a:ext cx="69" cy="25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36" name="Rectangle 36"/>
            <p:cNvSpPr>
              <a:spLocks noChangeArrowheads="1"/>
            </p:cNvSpPr>
            <p:nvPr/>
          </p:nvSpPr>
          <p:spPr bwMode="auto">
            <a:xfrm>
              <a:off x="2275" y="3433"/>
              <a:ext cx="1326" cy="253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37" name="Oval 37"/>
            <p:cNvSpPr>
              <a:spLocks noChangeArrowheads="1"/>
            </p:cNvSpPr>
            <p:nvPr/>
          </p:nvSpPr>
          <p:spPr bwMode="auto">
            <a:xfrm>
              <a:off x="2249" y="3430"/>
              <a:ext cx="69" cy="253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38" name="Rectangle 38"/>
            <p:cNvSpPr>
              <a:spLocks noChangeArrowheads="1"/>
            </p:cNvSpPr>
            <p:nvPr/>
          </p:nvSpPr>
          <p:spPr bwMode="auto">
            <a:xfrm>
              <a:off x="3562" y="3438"/>
              <a:ext cx="44" cy="24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039" name="Text Box 39"/>
          <p:cNvSpPr txBox="1">
            <a:spLocks noChangeArrowheads="1"/>
          </p:cNvSpPr>
          <p:nvPr/>
        </p:nvSpPr>
        <p:spPr bwMode="auto">
          <a:xfrm>
            <a:off x="1855788" y="2562225"/>
            <a:ext cx="2586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Comic Sans MS" pitchFamily="66" charset="0"/>
              </a:rPr>
              <a:t>  R</a:t>
            </a:r>
            <a:r>
              <a:rPr lang="en-US" sz="2800" baseline="-25000">
                <a:latin typeface="Comic Sans MS" pitchFamily="66" charset="0"/>
              </a:rPr>
              <a:t>s</a:t>
            </a:r>
            <a:r>
              <a:rPr lang="en-US" sz="2000" baseline="-25000">
                <a:latin typeface="Comic Sans MS" pitchFamily="66" charset="0"/>
              </a:rPr>
              <a:t> </a:t>
            </a:r>
            <a:r>
              <a:rPr lang="en-US" sz="2000">
                <a:latin typeface="Comic Sans MS" pitchFamily="66" charset="0"/>
              </a:rPr>
              <a:t>bits/sec</a:t>
            </a:r>
          </a:p>
        </p:txBody>
      </p:sp>
      <p:sp>
        <p:nvSpPr>
          <p:cNvPr id="256042" name="AutoShape 42"/>
          <p:cNvSpPr>
            <a:spLocks noChangeArrowheads="1"/>
          </p:cNvSpPr>
          <p:nvPr/>
        </p:nvSpPr>
        <p:spPr bwMode="auto">
          <a:xfrm flipV="1">
            <a:off x="1255713" y="2374900"/>
            <a:ext cx="895350" cy="5651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3" name="AutoShape 43"/>
          <p:cNvSpPr>
            <a:spLocks noChangeArrowheads="1"/>
          </p:cNvSpPr>
          <p:nvPr/>
        </p:nvSpPr>
        <p:spPr bwMode="auto">
          <a:xfrm>
            <a:off x="7489825" y="2581275"/>
            <a:ext cx="817563" cy="379413"/>
          </a:xfrm>
          <a:prstGeom prst="rightArrow">
            <a:avLst>
              <a:gd name="adj1" fmla="val 50000"/>
              <a:gd name="adj2" fmla="val 538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6054" name="Group 54"/>
          <p:cNvGrpSpPr>
            <a:grpSpLocks/>
          </p:cNvGrpSpPr>
          <p:nvPr/>
        </p:nvGrpSpPr>
        <p:grpSpPr bwMode="auto">
          <a:xfrm>
            <a:off x="5440363" y="2473325"/>
            <a:ext cx="2790825" cy="569913"/>
            <a:chOff x="3130" y="3069"/>
            <a:chExt cx="1911" cy="366"/>
          </a:xfrm>
        </p:grpSpPr>
        <p:grpSp>
          <p:nvGrpSpPr>
            <p:cNvPr id="256045" name="Group 45"/>
            <p:cNvGrpSpPr>
              <a:grpSpLocks/>
            </p:cNvGrpSpPr>
            <p:nvPr/>
          </p:nvGrpSpPr>
          <p:grpSpPr bwMode="auto">
            <a:xfrm>
              <a:off x="3130" y="3069"/>
              <a:ext cx="1765" cy="366"/>
              <a:chOff x="2249" y="3430"/>
              <a:chExt cx="1389" cy="256"/>
            </a:xfrm>
          </p:grpSpPr>
          <p:sp>
            <p:nvSpPr>
              <p:cNvPr id="256046" name="Oval 46"/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47" name="Rectangle 47"/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48" name="Oval 48"/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49" name="Rectangle 49"/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050" name="Text Box 50"/>
            <p:cNvSpPr txBox="1">
              <a:spLocks noChangeArrowheads="1"/>
            </p:cNvSpPr>
            <p:nvPr/>
          </p:nvSpPr>
          <p:spPr bwMode="auto">
            <a:xfrm>
              <a:off x="3181" y="3135"/>
              <a:ext cx="1860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latin typeface="Comic Sans MS" pitchFamily="66" charset="0"/>
                </a:rPr>
                <a:t>R</a:t>
              </a:r>
              <a:r>
                <a:rPr lang="en-US" sz="2800" baseline="-25000">
                  <a:latin typeface="Comic Sans MS" pitchFamily="66" charset="0"/>
                </a:rPr>
                <a:t>c</a:t>
              </a:r>
              <a:r>
                <a:rPr lang="en-US" sz="2000" baseline="-25000">
                  <a:latin typeface="Comic Sans MS" pitchFamily="66" charset="0"/>
                </a:rPr>
                <a:t> </a:t>
              </a:r>
              <a:r>
                <a:rPr lang="en-US" sz="2000">
                  <a:latin typeface="Comic Sans MS" pitchFamily="66" charset="0"/>
                </a:rPr>
                <a:t>bits/sec</a:t>
              </a:r>
            </a:p>
          </p:txBody>
        </p:sp>
      </p:grpSp>
      <p:sp>
        <p:nvSpPr>
          <p:cNvPr id="256051" name="AutoShape 51"/>
          <p:cNvSpPr>
            <a:spLocks noChangeArrowheads="1"/>
          </p:cNvSpPr>
          <p:nvPr/>
        </p:nvSpPr>
        <p:spPr bwMode="auto">
          <a:xfrm>
            <a:off x="4198938" y="2574925"/>
            <a:ext cx="1365250" cy="381000"/>
          </a:xfrm>
          <a:prstGeom prst="rightArrow">
            <a:avLst>
              <a:gd name="adj1" fmla="val 50000"/>
              <a:gd name="adj2" fmla="val 895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6109" name="Group 109"/>
          <p:cNvGrpSpPr>
            <a:grpSpLocks/>
          </p:cNvGrpSpPr>
          <p:nvPr/>
        </p:nvGrpSpPr>
        <p:grpSpPr bwMode="auto">
          <a:xfrm>
            <a:off x="555625" y="3341688"/>
            <a:ext cx="8307388" cy="1536700"/>
            <a:chOff x="350" y="2105"/>
            <a:chExt cx="5233" cy="968"/>
          </a:xfrm>
        </p:grpSpPr>
        <p:sp>
          <p:nvSpPr>
            <p:cNvPr id="256056" name="Rectangle 56"/>
            <p:cNvSpPr>
              <a:spLocks noChangeArrowheads="1"/>
            </p:cNvSpPr>
            <p:nvPr/>
          </p:nvSpPr>
          <p:spPr bwMode="auto">
            <a:xfrm>
              <a:off x="350" y="2105"/>
              <a:ext cx="5079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Clr>
                  <a:schemeClr val="accent2"/>
                </a:buClr>
                <a:buSzPct val="85000"/>
                <a:buFont typeface="Wingdings" pitchFamily="2" charset="2"/>
                <a:buChar char="q"/>
              </a:pPr>
              <a:r>
                <a:rPr lang="en-US" sz="2800" i="1">
                  <a:solidFill>
                    <a:srgbClr val="FF3300"/>
                  </a:solidFill>
                  <a:latin typeface="Comic Sans MS" pitchFamily="66" charset="0"/>
                </a:rPr>
                <a:t>R</a:t>
              </a:r>
              <a:r>
                <a:rPr lang="en-US" sz="2800" i="1" baseline="-25000">
                  <a:solidFill>
                    <a:srgbClr val="FF3300"/>
                  </a:solidFill>
                  <a:latin typeface="Comic Sans MS" pitchFamily="66" charset="0"/>
                </a:rPr>
                <a:t>s</a:t>
              </a:r>
              <a:r>
                <a:rPr lang="en-US" sz="2800" i="1">
                  <a:solidFill>
                    <a:srgbClr val="FF3300"/>
                  </a:solidFill>
                  <a:latin typeface="Comic Sans MS" pitchFamily="66" charset="0"/>
                </a:rPr>
                <a:t> &gt; R</a:t>
              </a:r>
              <a:r>
                <a:rPr lang="en-US" sz="2800" i="1" baseline="-25000">
                  <a:solidFill>
                    <a:srgbClr val="FF3300"/>
                  </a:solidFill>
                  <a:latin typeface="Comic Sans MS" pitchFamily="66" charset="0"/>
                </a:rPr>
                <a:t>c</a:t>
              </a:r>
              <a:r>
                <a:rPr lang="en-US" sz="2800" i="1">
                  <a:solidFill>
                    <a:srgbClr val="FF3300"/>
                  </a:solidFill>
                  <a:latin typeface="Comic Sans MS" pitchFamily="66" charset="0"/>
                </a:rPr>
                <a:t>  </a:t>
              </a:r>
              <a:r>
                <a:rPr lang="en-US" sz="2800">
                  <a:latin typeface="Comic Sans MS" pitchFamily="66" charset="0"/>
                </a:rPr>
                <a:t>What is average end-end throughput?</a:t>
              </a:r>
            </a:p>
          </p:txBody>
        </p:sp>
        <p:sp>
          <p:nvSpPr>
            <p:cNvPr id="256057" name="Line 57"/>
            <p:cNvSpPr>
              <a:spLocks noChangeShapeType="1"/>
            </p:cNvSpPr>
            <p:nvPr/>
          </p:nvSpPr>
          <p:spPr bwMode="auto">
            <a:xfrm>
              <a:off x="1354" y="2920"/>
              <a:ext cx="36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058" name="Group 58"/>
            <p:cNvGrpSpPr>
              <a:grpSpLocks/>
            </p:cNvGrpSpPr>
            <p:nvPr/>
          </p:nvGrpSpPr>
          <p:grpSpPr bwMode="auto">
            <a:xfrm>
              <a:off x="2725" y="2852"/>
              <a:ext cx="612" cy="178"/>
              <a:chOff x="3600" y="219"/>
              <a:chExt cx="360" cy="175"/>
            </a:xfrm>
          </p:grpSpPr>
          <p:sp>
            <p:nvSpPr>
              <p:cNvPr id="256059" name="Oval 5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60" name="Line 6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61" name="Line 6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62" name="Rectangle 6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256063" name="Oval 6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56064" name="Group 6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56065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6066" name="Line 6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6067" name="Line 6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6068" name="Group 6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56069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6070" name="Line 7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6071" name="Line 7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aphicFrame>
          <p:nvGraphicFramePr>
            <p:cNvPr id="256072" name="Object 72"/>
            <p:cNvGraphicFramePr>
              <a:graphicFrameLocks noChangeAspect="1"/>
            </p:cNvGraphicFramePr>
            <p:nvPr/>
          </p:nvGraphicFramePr>
          <p:xfrm>
            <a:off x="5128" y="2739"/>
            <a:ext cx="455" cy="323"/>
          </p:xfrm>
          <a:graphic>
            <a:graphicData uri="http://schemas.openxmlformats.org/presentationml/2006/ole">
              <p:oleObj spid="_x0000_s256072" name="Clip" r:id="rId5" imgW="1305000" imgH="1085760" progId="">
                <p:embed/>
              </p:oleObj>
            </a:graphicData>
          </a:graphic>
        </p:graphicFrame>
        <p:grpSp>
          <p:nvGrpSpPr>
            <p:cNvPr id="256073" name="Group 73"/>
            <p:cNvGrpSpPr>
              <a:grpSpLocks/>
            </p:cNvGrpSpPr>
            <p:nvPr/>
          </p:nvGrpSpPr>
          <p:grpSpPr bwMode="auto">
            <a:xfrm>
              <a:off x="1066" y="2649"/>
              <a:ext cx="217" cy="413"/>
              <a:chOff x="4180" y="783"/>
              <a:chExt cx="150" cy="307"/>
            </a:xfrm>
          </p:grpSpPr>
          <p:sp>
            <p:nvSpPr>
              <p:cNvPr id="256074" name="AutoShape 74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75" name="Rectangle 75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76" name="Rectangle 76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77" name="AutoShape 77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78" name="Line 78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79" name="Line 79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80" name="Rectangle 80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81" name="Rectangle 81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082" name="AutoShape 82"/>
            <p:cNvSpPr>
              <a:spLocks noChangeArrowheads="1"/>
            </p:cNvSpPr>
            <p:nvPr/>
          </p:nvSpPr>
          <p:spPr bwMode="auto">
            <a:xfrm>
              <a:off x="762" y="2481"/>
              <a:ext cx="260" cy="287"/>
            </a:xfrm>
            <a:prstGeom prst="can">
              <a:avLst>
                <a:gd name="adj" fmla="val 2231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90" name="AutoShape 90"/>
            <p:cNvSpPr>
              <a:spLocks noChangeArrowheads="1"/>
            </p:cNvSpPr>
            <p:nvPr/>
          </p:nvSpPr>
          <p:spPr bwMode="auto">
            <a:xfrm>
              <a:off x="4741" y="2819"/>
              <a:ext cx="515" cy="239"/>
            </a:xfrm>
            <a:prstGeom prst="rightArrow">
              <a:avLst>
                <a:gd name="adj1" fmla="val 50000"/>
                <a:gd name="adj2" fmla="val 538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56092" name="Group 92"/>
            <p:cNvGrpSpPr>
              <a:grpSpLocks/>
            </p:cNvGrpSpPr>
            <p:nvPr/>
          </p:nvGrpSpPr>
          <p:grpSpPr bwMode="auto">
            <a:xfrm>
              <a:off x="1328" y="2714"/>
              <a:ext cx="1347" cy="359"/>
              <a:chOff x="2249" y="3430"/>
              <a:chExt cx="1389" cy="256"/>
            </a:xfrm>
          </p:grpSpPr>
          <p:sp>
            <p:nvSpPr>
              <p:cNvPr id="256093" name="Oval 93"/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94" name="Rectangle 94"/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95" name="Oval 95"/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96" name="Rectangle 96"/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097" name="Text Box 97"/>
            <p:cNvSpPr txBox="1">
              <a:spLocks noChangeArrowheads="1"/>
            </p:cNvSpPr>
            <p:nvPr/>
          </p:nvSpPr>
          <p:spPr bwMode="auto">
            <a:xfrm>
              <a:off x="1313" y="2788"/>
              <a:ext cx="141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latin typeface="Comic Sans MS" pitchFamily="66" charset="0"/>
                </a:rPr>
                <a:t>R</a:t>
              </a:r>
              <a:r>
                <a:rPr lang="en-US" sz="2800" baseline="-25000">
                  <a:latin typeface="Comic Sans MS" pitchFamily="66" charset="0"/>
                </a:rPr>
                <a:t>s</a:t>
              </a:r>
              <a:r>
                <a:rPr lang="en-US" sz="2000" baseline="-25000">
                  <a:latin typeface="Comic Sans MS" pitchFamily="66" charset="0"/>
                </a:rPr>
                <a:t> </a:t>
              </a:r>
              <a:r>
                <a:rPr lang="en-US" sz="2000">
                  <a:latin typeface="Comic Sans MS" pitchFamily="66" charset="0"/>
                </a:rPr>
                <a:t>bits/sec</a:t>
              </a:r>
            </a:p>
          </p:txBody>
        </p:sp>
        <p:grpSp>
          <p:nvGrpSpPr>
            <p:cNvPr id="256083" name="Group 83"/>
            <p:cNvGrpSpPr>
              <a:grpSpLocks/>
            </p:cNvGrpSpPr>
            <p:nvPr/>
          </p:nvGrpSpPr>
          <p:grpSpPr bwMode="auto">
            <a:xfrm>
              <a:off x="3419" y="2835"/>
              <a:ext cx="1621" cy="194"/>
              <a:chOff x="2249" y="3430"/>
              <a:chExt cx="1389" cy="256"/>
            </a:xfrm>
          </p:grpSpPr>
          <p:sp>
            <p:nvSpPr>
              <p:cNvPr id="256084" name="Oval 84"/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85" name="Rectangle 85"/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86" name="Oval 86"/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087" name="Rectangle 87"/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50000">
                    <a:schemeClr val="folHlink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088" name="Text Box 88"/>
            <p:cNvSpPr txBox="1">
              <a:spLocks noChangeArrowheads="1"/>
            </p:cNvSpPr>
            <p:nvPr/>
          </p:nvSpPr>
          <p:spPr bwMode="auto">
            <a:xfrm>
              <a:off x="3475" y="2807"/>
              <a:ext cx="16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latin typeface="Comic Sans MS" pitchFamily="66" charset="0"/>
                </a:rPr>
                <a:t>  R</a:t>
              </a:r>
              <a:r>
                <a:rPr lang="en-US" sz="2800" baseline="-25000">
                  <a:latin typeface="Comic Sans MS" pitchFamily="66" charset="0"/>
                </a:rPr>
                <a:t>c</a:t>
              </a:r>
              <a:r>
                <a:rPr lang="en-US" sz="2000" baseline="-25000">
                  <a:latin typeface="Comic Sans MS" pitchFamily="66" charset="0"/>
                </a:rPr>
                <a:t> </a:t>
              </a:r>
              <a:r>
                <a:rPr lang="en-US" sz="2000">
                  <a:latin typeface="Comic Sans MS" pitchFamily="66" charset="0"/>
                </a:rPr>
                <a:t>bits/sec</a:t>
              </a:r>
            </a:p>
          </p:txBody>
        </p:sp>
        <p:sp>
          <p:nvSpPr>
            <p:cNvPr id="256098" name="AutoShape 98"/>
            <p:cNvSpPr>
              <a:spLocks noChangeArrowheads="1"/>
            </p:cNvSpPr>
            <p:nvPr/>
          </p:nvSpPr>
          <p:spPr bwMode="auto">
            <a:xfrm>
              <a:off x="2668" y="2815"/>
              <a:ext cx="860" cy="240"/>
            </a:xfrm>
            <a:prstGeom prst="rightArrow">
              <a:avLst>
                <a:gd name="adj1" fmla="val 50000"/>
                <a:gd name="adj2" fmla="val 8958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89" name="AutoShape 89"/>
            <p:cNvSpPr>
              <a:spLocks noChangeArrowheads="1"/>
            </p:cNvSpPr>
            <p:nvPr/>
          </p:nvSpPr>
          <p:spPr bwMode="auto">
            <a:xfrm flipV="1">
              <a:off x="814" y="2689"/>
              <a:ext cx="564" cy="356"/>
            </a:xfrm>
            <a:custGeom>
              <a:avLst/>
              <a:gdLst>
                <a:gd name="G0" fmla="+- 15126 0 0"/>
                <a:gd name="G1" fmla="+- 2912 0 0"/>
                <a:gd name="G2" fmla="+- 12158 0 2912"/>
                <a:gd name="G3" fmla="+- G2 0 2912"/>
                <a:gd name="G4" fmla="*/ G3 32768 32059"/>
                <a:gd name="G5" fmla="*/ G4 1 2"/>
                <a:gd name="G6" fmla="+- 21600 0 15126"/>
                <a:gd name="G7" fmla="*/ G6 2912 6079"/>
                <a:gd name="G8" fmla="+- G7 15126 0"/>
                <a:gd name="T0" fmla="*/ 15126 w 21600"/>
                <a:gd name="T1" fmla="*/ 0 h 21600"/>
                <a:gd name="T2" fmla="*/ 15126 w 21600"/>
                <a:gd name="T3" fmla="*/ 12158 h 21600"/>
                <a:gd name="T4" fmla="*/ 3237 w 21600"/>
                <a:gd name="T5" fmla="*/ 21600 h 21600"/>
                <a:gd name="T6" fmla="*/ 21600 w 21600"/>
                <a:gd name="T7" fmla="*/ 6079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G1 h 21600"/>
                <a:gd name="T14" fmla="*/ G8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108" name="Group 108"/>
          <p:cNvGrpSpPr>
            <a:grpSpLocks/>
          </p:cNvGrpSpPr>
          <p:nvPr/>
        </p:nvGrpSpPr>
        <p:grpSpPr bwMode="auto">
          <a:xfrm>
            <a:off x="203200" y="5191125"/>
            <a:ext cx="8607425" cy="1211263"/>
            <a:chOff x="128" y="3270"/>
            <a:chExt cx="5422" cy="763"/>
          </a:xfrm>
        </p:grpSpPr>
        <p:sp>
          <p:nvSpPr>
            <p:cNvPr id="256102" name="Rectangle 102"/>
            <p:cNvSpPr>
              <a:spLocks noChangeArrowheads="1"/>
            </p:cNvSpPr>
            <p:nvPr/>
          </p:nvSpPr>
          <p:spPr bwMode="auto">
            <a:xfrm>
              <a:off x="128" y="3393"/>
              <a:ext cx="5403" cy="6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01" name="Text Box 101"/>
            <p:cNvSpPr txBox="1">
              <a:spLocks noChangeArrowheads="1"/>
            </p:cNvSpPr>
            <p:nvPr/>
          </p:nvSpPr>
          <p:spPr bwMode="auto">
            <a:xfrm>
              <a:off x="208" y="3585"/>
              <a:ext cx="534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link on end-end path that constrains  end-end throughput</a:t>
              </a:r>
            </a:p>
          </p:txBody>
        </p:sp>
        <p:sp>
          <p:nvSpPr>
            <p:cNvPr id="256104" name="Text Box 104"/>
            <p:cNvSpPr txBox="1">
              <a:spLocks noChangeArrowheads="1"/>
            </p:cNvSpPr>
            <p:nvPr/>
          </p:nvSpPr>
          <p:spPr bwMode="auto">
            <a:xfrm>
              <a:off x="322" y="3270"/>
              <a:ext cx="1712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i="1">
                  <a:solidFill>
                    <a:srgbClr val="FF3300"/>
                  </a:solidFill>
                  <a:latin typeface="Comic Sans MS" pitchFamily="66" charset="0"/>
                </a:rPr>
                <a:t>bottleneck link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2"/>
          <p:cNvSpPr>
            <a:spLocks noGrp="1" noChangeArrowheads="1"/>
          </p:cNvSpPr>
          <p:nvPr>
            <p:ph type="title"/>
          </p:nvPr>
        </p:nvSpPr>
        <p:spPr>
          <a:xfrm>
            <a:off x="333375" y="100013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0099"/>
                </a:solidFill>
              </a:rPr>
              <a:t>Network Security</a:t>
            </a:r>
          </a:p>
        </p:txBody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65250"/>
            <a:ext cx="7772400" cy="5119688"/>
          </a:xfrm>
        </p:spPr>
        <p:txBody>
          <a:bodyPr/>
          <a:lstStyle/>
          <a:p>
            <a:pPr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mtClean="0">
                <a:solidFill>
                  <a:srgbClr val="FF0000"/>
                </a:solidFill>
              </a:rPr>
              <a:t>field of network security:</a:t>
            </a:r>
          </a:p>
          <a:p>
            <a:pPr lvl="1">
              <a:buClr>
                <a:srgbClr val="000099"/>
              </a:buClr>
              <a:buSzTx/>
              <a:buFont typeface="Wingdings" pitchFamily="2" charset="2"/>
              <a:buChar char="§"/>
            </a:pPr>
            <a:r>
              <a:rPr lang="en-US" smtClean="0"/>
              <a:t>how bad guys can attack computer networks</a:t>
            </a:r>
          </a:p>
          <a:p>
            <a:pPr lvl="1">
              <a:buClr>
                <a:srgbClr val="000099"/>
              </a:buClr>
              <a:buSzTx/>
              <a:buFont typeface="Wingdings" pitchFamily="2" charset="2"/>
              <a:buChar char="§"/>
            </a:pPr>
            <a:r>
              <a:rPr lang="en-US" smtClean="0"/>
              <a:t>how we can defend networks against attacks</a:t>
            </a:r>
          </a:p>
          <a:p>
            <a:pPr lvl="1">
              <a:buClr>
                <a:srgbClr val="000099"/>
              </a:buClr>
              <a:buSzTx/>
              <a:buFont typeface="Wingdings" pitchFamily="2" charset="2"/>
              <a:buChar char="§"/>
            </a:pPr>
            <a:r>
              <a:rPr lang="en-US" smtClean="0"/>
              <a:t>how to design architectures that are immune to attacks</a:t>
            </a:r>
          </a:p>
          <a:p>
            <a:pPr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mtClean="0">
                <a:solidFill>
                  <a:srgbClr val="FF0000"/>
                </a:solidFill>
              </a:rPr>
              <a:t>Internet not originally designed with (much) security in mind</a:t>
            </a:r>
          </a:p>
          <a:p>
            <a:pPr lvl="1">
              <a:buClr>
                <a:srgbClr val="000099"/>
              </a:buClr>
              <a:buSzTx/>
              <a:buFont typeface="Wingdings" pitchFamily="2" charset="2"/>
              <a:buChar char="§"/>
            </a:pPr>
            <a:r>
              <a:rPr lang="en-US" i="1" smtClean="0"/>
              <a:t>original vision:</a:t>
            </a:r>
            <a:r>
              <a:rPr lang="en-US" smtClean="0"/>
              <a:t> “a group of mutually trusting users attached to a transparent network” </a:t>
            </a:r>
            <a:r>
              <a:rPr lang="en-US" smtClean="0">
                <a:sym typeface="Wingdings" pitchFamily="2" charset="2"/>
              </a:rPr>
              <a:t></a:t>
            </a:r>
            <a:endParaRPr lang="en-US" smtClean="0"/>
          </a:p>
          <a:p>
            <a:pPr lvl="1">
              <a:buClr>
                <a:srgbClr val="000099"/>
              </a:buClr>
              <a:buSzTx/>
              <a:buFont typeface="Wingdings" pitchFamily="2" charset="2"/>
              <a:buChar char="§"/>
            </a:pPr>
            <a:r>
              <a:rPr lang="en-US" smtClean="0"/>
              <a:t>Internet protocol designers playing “catch-up”</a:t>
            </a:r>
          </a:p>
          <a:p>
            <a:pPr lvl="1">
              <a:buClr>
                <a:srgbClr val="000099"/>
              </a:buClr>
              <a:buSzTx/>
              <a:buFont typeface="Wingdings" pitchFamily="2" charset="2"/>
              <a:buChar char="§"/>
            </a:pPr>
            <a:r>
              <a:rPr lang="en-US" smtClean="0"/>
              <a:t>security considerations in all layers!</a:t>
            </a:r>
          </a:p>
          <a:p>
            <a:endParaRPr lang="en-US" smtClean="0"/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596188" y="6529388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4F8A402D-C5E3-4621-8401-4B36279623BB}" type="slidenum">
              <a:rPr lang="en-US" sz="1200">
                <a:latin typeface="Arial" charset="0"/>
              </a:rPr>
              <a:pPr algn="r"/>
              <a:t>45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8000" y="1155700"/>
            <a:ext cx="3863975" cy="4772025"/>
          </a:xfrm>
        </p:spPr>
        <p:txBody>
          <a:bodyPr/>
          <a:lstStyle/>
          <a:p>
            <a:pPr marL="119063" indent="-119063">
              <a:buFont typeface="Wingdings" pitchFamily="2" charset="2"/>
              <a:buNone/>
            </a:pPr>
            <a:r>
              <a:rPr lang="en-US" sz="2400" smtClean="0">
                <a:solidFill>
                  <a:srgbClr val="FF3300"/>
                </a:solidFill>
              </a:rPr>
              <a:t>Trojan horse</a:t>
            </a:r>
          </a:p>
          <a:p>
            <a:pPr marL="463550" lvl="1" indent="-230188"/>
            <a:r>
              <a:rPr lang="en-US" sz="2000" smtClean="0"/>
              <a:t>hidden part of some otherwise useful software</a:t>
            </a:r>
          </a:p>
          <a:p>
            <a:pPr marL="463550" lvl="1" indent="-230188"/>
            <a:r>
              <a:rPr lang="en-US" sz="2000" smtClean="0"/>
              <a:t>today often in Web page (Active-X, plugin)</a:t>
            </a:r>
          </a:p>
          <a:p>
            <a:pPr marL="119063" indent="-119063">
              <a:buFont typeface="Wingdings" pitchFamily="2" charset="2"/>
              <a:buNone/>
            </a:pPr>
            <a:r>
              <a:rPr lang="en-US" sz="2400" smtClean="0">
                <a:solidFill>
                  <a:srgbClr val="FF0000"/>
                </a:solidFill>
              </a:rPr>
              <a:t>virus</a:t>
            </a:r>
          </a:p>
          <a:p>
            <a:pPr marL="463550" lvl="1" indent="-230188"/>
            <a:r>
              <a:rPr lang="en-US" sz="2000" smtClean="0"/>
              <a:t>infection by receiving object (e.g., e-mail attachment), actively executing</a:t>
            </a:r>
          </a:p>
          <a:p>
            <a:pPr marL="463550" lvl="1" indent="-230188"/>
            <a:r>
              <a:rPr lang="en-US" sz="2000" smtClean="0"/>
              <a:t>self-replicating: propagate itself to other hosts, users</a:t>
            </a:r>
          </a:p>
        </p:txBody>
      </p:sp>
      <p:sp>
        <p:nvSpPr>
          <p:cNvPr id="88070" name="Rectangle 4"/>
          <p:cNvSpPr>
            <a:spLocks noChangeArrowheads="1"/>
          </p:cNvSpPr>
          <p:nvPr/>
        </p:nvSpPr>
        <p:spPr bwMode="auto">
          <a:xfrm>
            <a:off x="4352925" y="1182688"/>
            <a:ext cx="4452938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19063" indent="-119063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worm</a:t>
            </a:r>
            <a:r>
              <a:rPr lang="en-US">
                <a:solidFill>
                  <a:srgbClr val="FF3300"/>
                </a:solidFill>
                <a:latin typeface="Comic Sans MS" pitchFamily="66" charset="0"/>
              </a:rPr>
              <a:t>:</a:t>
            </a:r>
          </a:p>
          <a:p>
            <a:pPr marL="463550" lvl="1" indent="-230188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infection by passively receiving object that gets itself executed</a:t>
            </a:r>
          </a:p>
          <a:p>
            <a:pPr marL="463550" lvl="1" indent="-230188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self- replicating: propagates to other hosts, users</a:t>
            </a:r>
          </a:p>
        </p:txBody>
      </p:sp>
      <p:pic>
        <p:nvPicPr>
          <p:cNvPr id="8807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0450" y="3454400"/>
            <a:ext cx="3502025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2" name="Text Box 6"/>
          <p:cNvSpPr txBox="1">
            <a:spLocks noChangeArrowheads="1"/>
          </p:cNvSpPr>
          <p:nvPr/>
        </p:nvSpPr>
        <p:spPr bwMode="auto">
          <a:xfrm>
            <a:off x="4554538" y="3389313"/>
            <a:ext cx="4176712" cy="517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Arial" charset="0"/>
              </a:rPr>
              <a:t>Sapphire Worm: aggregate scans/sec</a:t>
            </a:r>
          </a:p>
          <a:p>
            <a:pPr algn="ctr"/>
            <a:r>
              <a:rPr lang="en-US" sz="1400">
                <a:latin typeface="Arial" charset="0"/>
              </a:rPr>
              <a:t> in first 5 minutes of outbreak (CAIDA, UWisc data)</a:t>
            </a:r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629525" y="6529388"/>
            <a:ext cx="1452563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9931BA0B-4FAA-46CB-97D2-0C9EE33E1425}" type="slidenum">
              <a:rPr lang="en-US" sz="1200">
                <a:latin typeface="Arial" charset="0"/>
              </a:rPr>
              <a:pPr algn="r"/>
              <a:t>46</a:t>
            </a:fld>
            <a:endParaRPr lang="en-US" sz="1200">
              <a:latin typeface="Arial" charset="0"/>
            </a:endParaRPr>
          </a:p>
        </p:txBody>
      </p:sp>
      <p:sp>
        <p:nvSpPr>
          <p:cNvPr id="88075" name="Rectangle 2"/>
          <p:cNvSpPr>
            <a:spLocks noChangeArrowheads="1"/>
          </p:cNvSpPr>
          <p:nvPr/>
        </p:nvSpPr>
        <p:spPr bwMode="auto">
          <a:xfrm>
            <a:off x="92075" y="128588"/>
            <a:ext cx="89963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u="sng">
                <a:solidFill>
                  <a:srgbClr val="000099"/>
                </a:solidFill>
                <a:latin typeface="Comic Sans MS" pitchFamily="66" charset="0"/>
              </a:rPr>
              <a:t>Bad guys: put malware into hosts via Internet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7350" y="1212850"/>
            <a:ext cx="8132763" cy="11715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rgbClr val="FF0000"/>
                </a:solidFill>
              </a:rPr>
              <a:t>Denial of Service (DoS):</a:t>
            </a:r>
            <a:r>
              <a:rPr lang="en-US" sz="2400" smtClean="0"/>
              <a:t> attackers make resources (server, bandwidth) unavailable to legitimate traffic by overwhelming resource with bogus traffic</a:t>
            </a:r>
          </a:p>
        </p:txBody>
      </p:sp>
      <p:sp>
        <p:nvSpPr>
          <p:cNvPr id="281604" name="Rectangle 4"/>
          <p:cNvSpPr>
            <a:spLocks noChangeArrowheads="1"/>
          </p:cNvSpPr>
          <p:nvPr/>
        </p:nvSpPr>
        <p:spPr bwMode="auto">
          <a:xfrm>
            <a:off x="420688" y="2652713"/>
            <a:ext cx="411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n-US">
                <a:solidFill>
                  <a:srgbClr val="000099"/>
                </a:solidFill>
                <a:latin typeface="Comic Sans MS" pitchFamily="66" charset="0"/>
              </a:rPr>
              <a:t>1.</a:t>
            </a:r>
            <a:r>
              <a:rPr lang="en-US">
                <a:latin typeface="Comic Sans MS" pitchFamily="66" charset="0"/>
              </a:rPr>
              <a:t> select target</a:t>
            </a:r>
          </a:p>
        </p:txBody>
      </p:sp>
      <p:sp>
        <p:nvSpPr>
          <p:cNvPr id="281605" name="Rectangle 5"/>
          <p:cNvSpPr>
            <a:spLocks noChangeArrowheads="1"/>
          </p:cNvSpPr>
          <p:nvPr/>
        </p:nvSpPr>
        <p:spPr bwMode="auto">
          <a:xfrm>
            <a:off x="381000" y="3171825"/>
            <a:ext cx="37957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n-US">
                <a:solidFill>
                  <a:srgbClr val="000099"/>
                </a:solidFill>
                <a:latin typeface="Comic Sans MS" pitchFamily="66" charset="0"/>
              </a:rPr>
              <a:t>2.</a:t>
            </a:r>
            <a:r>
              <a:rPr lang="en-US">
                <a:latin typeface="Comic Sans MS" pitchFamily="66" charset="0"/>
              </a:rPr>
              <a:t> break into hosts around the network (see botnet)</a:t>
            </a:r>
          </a:p>
          <a:p>
            <a:pPr marL="457200" indent="-4572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AutoNum type="arabicPeriod" startAt="2"/>
            </a:pPr>
            <a:endParaRPr lang="en-US">
              <a:latin typeface="Comic Sans MS" pitchFamily="66" charset="0"/>
            </a:endParaRPr>
          </a:p>
        </p:txBody>
      </p:sp>
      <p:sp>
        <p:nvSpPr>
          <p:cNvPr id="281606" name="Rectangle 6"/>
          <p:cNvSpPr>
            <a:spLocks noChangeArrowheads="1"/>
          </p:cNvSpPr>
          <p:nvPr/>
        </p:nvSpPr>
        <p:spPr bwMode="auto">
          <a:xfrm>
            <a:off x="395288" y="4306888"/>
            <a:ext cx="4114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</a:pPr>
            <a:r>
              <a:rPr lang="en-US">
                <a:solidFill>
                  <a:srgbClr val="000099"/>
                </a:solidFill>
                <a:latin typeface="Comic Sans MS" pitchFamily="66" charset="0"/>
              </a:rPr>
              <a:t>3.</a:t>
            </a:r>
            <a:r>
              <a:rPr lang="en-US">
                <a:latin typeface="Comic Sans MS" pitchFamily="66" charset="0"/>
              </a:rPr>
              <a:t> send packets to target from compromised hosts</a:t>
            </a:r>
          </a:p>
        </p:txBody>
      </p:sp>
      <p:grpSp>
        <p:nvGrpSpPr>
          <p:cNvPr id="2" name="Group 87"/>
          <p:cNvGrpSpPr>
            <a:grpSpLocks/>
          </p:cNvGrpSpPr>
          <p:nvPr/>
        </p:nvGrpSpPr>
        <p:grpSpPr bwMode="auto">
          <a:xfrm>
            <a:off x="6334125" y="3954463"/>
            <a:ext cx="949325" cy="1260475"/>
            <a:chOff x="3922" y="2417"/>
            <a:chExt cx="598" cy="794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4049" y="2417"/>
              <a:ext cx="233" cy="530"/>
              <a:chOff x="5086" y="1108"/>
              <a:chExt cx="198" cy="417"/>
            </a:xfrm>
          </p:grpSpPr>
          <p:sp>
            <p:nvSpPr>
              <p:cNvPr id="28718" name="AutoShape 8"/>
              <p:cNvSpPr>
                <a:spLocks noChangeArrowheads="1"/>
              </p:cNvSpPr>
              <p:nvPr/>
            </p:nvSpPr>
            <p:spPr bwMode="auto">
              <a:xfrm>
                <a:off x="5086" y="1428"/>
                <a:ext cx="198" cy="97"/>
              </a:xfrm>
              <a:prstGeom prst="parallelogram">
                <a:avLst>
                  <a:gd name="adj" fmla="val 78635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19" name="Rectangle 9"/>
              <p:cNvSpPr>
                <a:spLocks noChangeArrowheads="1"/>
              </p:cNvSpPr>
              <p:nvPr/>
            </p:nvSpPr>
            <p:spPr bwMode="auto">
              <a:xfrm>
                <a:off x="5186" y="1111"/>
                <a:ext cx="91" cy="320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0" name="Rectangle 10"/>
              <p:cNvSpPr>
                <a:spLocks noChangeArrowheads="1"/>
              </p:cNvSpPr>
              <p:nvPr/>
            </p:nvSpPr>
            <p:spPr bwMode="auto">
              <a:xfrm>
                <a:off x="5087" y="1202"/>
                <a:ext cx="126" cy="320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1" name="AutoShape 11"/>
              <p:cNvSpPr>
                <a:spLocks noChangeArrowheads="1"/>
              </p:cNvSpPr>
              <p:nvPr/>
            </p:nvSpPr>
            <p:spPr bwMode="auto">
              <a:xfrm>
                <a:off x="5086" y="1108"/>
                <a:ext cx="198" cy="97"/>
              </a:xfrm>
              <a:prstGeom prst="parallelogram">
                <a:avLst>
                  <a:gd name="adj" fmla="val 78635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2" name="Line 12"/>
              <p:cNvSpPr>
                <a:spLocks noChangeShapeType="1"/>
              </p:cNvSpPr>
              <p:nvPr/>
            </p:nvSpPr>
            <p:spPr bwMode="auto">
              <a:xfrm>
                <a:off x="5284" y="1115"/>
                <a:ext cx="0" cy="3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3" name="Line 13"/>
              <p:cNvSpPr>
                <a:spLocks noChangeShapeType="1"/>
              </p:cNvSpPr>
              <p:nvPr/>
            </p:nvSpPr>
            <p:spPr bwMode="auto">
              <a:xfrm flipH="1">
                <a:off x="5213" y="1428"/>
                <a:ext cx="71" cy="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4" name="Rectangle 14"/>
              <p:cNvSpPr>
                <a:spLocks noChangeArrowheads="1"/>
              </p:cNvSpPr>
              <p:nvPr/>
            </p:nvSpPr>
            <p:spPr bwMode="auto">
              <a:xfrm>
                <a:off x="5104" y="1244"/>
                <a:ext cx="82" cy="18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25" name="Rectangle 15"/>
              <p:cNvSpPr>
                <a:spLocks noChangeArrowheads="1"/>
              </p:cNvSpPr>
              <p:nvPr/>
            </p:nvSpPr>
            <p:spPr bwMode="auto">
              <a:xfrm>
                <a:off x="5115" y="1300"/>
                <a:ext cx="63" cy="6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8696" name="Text Box 21"/>
            <p:cNvSpPr txBox="1">
              <a:spLocks noChangeArrowheads="1"/>
            </p:cNvSpPr>
            <p:nvPr/>
          </p:nvSpPr>
          <p:spPr bwMode="auto">
            <a:xfrm>
              <a:off x="3922" y="2961"/>
              <a:ext cx="59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Comic Sans MS" pitchFamily="66" charset="0"/>
                </a:rPr>
                <a:t>target</a:t>
              </a:r>
            </a:p>
          </p:txBody>
        </p:sp>
      </p:grpSp>
      <p:grpSp>
        <p:nvGrpSpPr>
          <p:cNvPr id="4" name="Group 88"/>
          <p:cNvGrpSpPr>
            <a:grpSpLocks/>
          </p:cNvGrpSpPr>
          <p:nvPr/>
        </p:nvGrpSpPr>
        <p:grpSpPr bwMode="auto">
          <a:xfrm>
            <a:off x="4519613" y="2862263"/>
            <a:ext cx="3582987" cy="3559175"/>
            <a:chOff x="2847" y="1803"/>
            <a:chExt cx="2257" cy="2242"/>
          </a:xfrm>
        </p:grpSpPr>
        <p:graphicFrame>
          <p:nvGraphicFramePr>
            <p:cNvPr id="28674" name="Object 19"/>
            <p:cNvGraphicFramePr>
              <a:graphicFrameLocks noChangeAspect="1"/>
            </p:cNvGraphicFramePr>
            <p:nvPr/>
          </p:nvGraphicFramePr>
          <p:xfrm>
            <a:off x="4540" y="1803"/>
            <a:ext cx="344" cy="334"/>
          </p:xfrm>
          <a:graphic>
            <a:graphicData uri="http://schemas.openxmlformats.org/presentationml/2006/ole">
              <p:oleObj spid="_x0000_s427010" name="Clip" r:id="rId3" imgW="1305000" imgH="1085760" progId="">
                <p:embed/>
              </p:oleObj>
            </a:graphicData>
          </a:graphic>
        </p:graphicFrame>
        <p:graphicFrame>
          <p:nvGraphicFramePr>
            <p:cNvPr id="28675" name="Object 24"/>
            <p:cNvGraphicFramePr>
              <a:graphicFrameLocks noChangeAspect="1"/>
            </p:cNvGraphicFramePr>
            <p:nvPr/>
          </p:nvGraphicFramePr>
          <p:xfrm>
            <a:off x="3921" y="1887"/>
            <a:ext cx="344" cy="334"/>
          </p:xfrm>
          <a:graphic>
            <a:graphicData uri="http://schemas.openxmlformats.org/presentationml/2006/ole">
              <p:oleObj spid="_x0000_s427011" name="Clip" r:id="rId4" imgW="1305000" imgH="1085760" progId="">
                <p:embed/>
              </p:oleObj>
            </a:graphicData>
          </a:graphic>
        </p:graphicFrame>
        <p:graphicFrame>
          <p:nvGraphicFramePr>
            <p:cNvPr id="28676" name="Object 43"/>
            <p:cNvGraphicFramePr>
              <a:graphicFrameLocks noChangeAspect="1"/>
            </p:cNvGraphicFramePr>
            <p:nvPr/>
          </p:nvGraphicFramePr>
          <p:xfrm>
            <a:off x="3301" y="1905"/>
            <a:ext cx="344" cy="334"/>
          </p:xfrm>
          <a:graphic>
            <a:graphicData uri="http://schemas.openxmlformats.org/presentationml/2006/ole">
              <p:oleObj spid="_x0000_s427012" name="Clip" r:id="rId5" imgW="1305000" imgH="1085760" progId="">
                <p:embed/>
              </p:oleObj>
            </a:graphicData>
          </a:graphic>
        </p:graphicFrame>
        <p:graphicFrame>
          <p:nvGraphicFramePr>
            <p:cNvPr id="28677" name="Object 44"/>
            <p:cNvGraphicFramePr>
              <a:graphicFrameLocks noChangeAspect="1"/>
            </p:cNvGraphicFramePr>
            <p:nvPr/>
          </p:nvGraphicFramePr>
          <p:xfrm>
            <a:off x="3580" y="2323"/>
            <a:ext cx="344" cy="334"/>
          </p:xfrm>
          <a:graphic>
            <a:graphicData uri="http://schemas.openxmlformats.org/presentationml/2006/ole">
              <p:oleObj spid="_x0000_s427013" name="Clip" r:id="rId6" imgW="1305000" imgH="1085760" progId="">
                <p:embed/>
              </p:oleObj>
            </a:graphicData>
          </a:graphic>
        </p:graphicFrame>
        <p:graphicFrame>
          <p:nvGraphicFramePr>
            <p:cNvPr id="28678" name="Object 45"/>
            <p:cNvGraphicFramePr>
              <a:graphicFrameLocks noChangeAspect="1"/>
            </p:cNvGraphicFramePr>
            <p:nvPr/>
          </p:nvGraphicFramePr>
          <p:xfrm>
            <a:off x="4706" y="2324"/>
            <a:ext cx="344" cy="334"/>
          </p:xfrm>
          <a:graphic>
            <a:graphicData uri="http://schemas.openxmlformats.org/presentationml/2006/ole">
              <p:oleObj spid="_x0000_s427014" name="Clip" r:id="rId7" imgW="1305000" imgH="1085760" progId="">
                <p:embed/>
              </p:oleObj>
            </a:graphicData>
          </a:graphic>
        </p:graphicFrame>
        <p:graphicFrame>
          <p:nvGraphicFramePr>
            <p:cNvPr id="28679" name="Object 46"/>
            <p:cNvGraphicFramePr>
              <a:graphicFrameLocks noChangeAspect="1"/>
            </p:cNvGraphicFramePr>
            <p:nvPr/>
          </p:nvGraphicFramePr>
          <p:xfrm>
            <a:off x="4760" y="3283"/>
            <a:ext cx="344" cy="334"/>
          </p:xfrm>
          <a:graphic>
            <a:graphicData uri="http://schemas.openxmlformats.org/presentationml/2006/ole">
              <p:oleObj spid="_x0000_s427015" name="Clip" r:id="rId8" imgW="1305000" imgH="1085760" progId="">
                <p:embed/>
              </p:oleObj>
            </a:graphicData>
          </a:graphic>
        </p:graphicFrame>
        <p:graphicFrame>
          <p:nvGraphicFramePr>
            <p:cNvPr id="28680" name="Object 47"/>
            <p:cNvGraphicFramePr>
              <a:graphicFrameLocks noChangeAspect="1"/>
            </p:cNvGraphicFramePr>
            <p:nvPr/>
          </p:nvGraphicFramePr>
          <p:xfrm>
            <a:off x="2847" y="2350"/>
            <a:ext cx="344" cy="334"/>
          </p:xfrm>
          <a:graphic>
            <a:graphicData uri="http://schemas.openxmlformats.org/presentationml/2006/ole">
              <p:oleObj spid="_x0000_s427016" name="Clip" r:id="rId9" imgW="1305000" imgH="1085760" progId="">
                <p:embed/>
              </p:oleObj>
            </a:graphicData>
          </a:graphic>
        </p:graphicFrame>
        <p:graphicFrame>
          <p:nvGraphicFramePr>
            <p:cNvPr id="28681" name="Object 48"/>
            <p:cNvGraphicFramePr>
              <a:graphicFrameLocks noChangeAspect="1"/>
            </p:cNvGraphicFramePr>
            <p:nvPr/>
          </p:nvGraphicFramePr>
          <p:xfrm>
            <a:off x="3257" y="2812"/>
            <a:ext cx="344" cy="334"/>
          </p:xfrm>
          <a:graphic>
            <a:graphicData uri="http://schemas.openxmlformats.org/presentationml/2006/ole">
              <p:oleObj spid="_x0000_s427017" name="Clip" r:id="rId10" imgW="1305000" imgH="1085760" progId="">
                <p:embed/>
              </p:oleObj>
            </a:graphicData>
          </a:graphic>
        </p:graphicFrame>
        <p:graphicFrame>
          <p:nvGraphicFramePr>
            <p:cNvPr id="28682" name="Object 49"/>
            <p:cNvGraphicFramePr>
              <a:graphicFrameLocks noChangeAspect="1"/>
            </p:cNvGraphicFramePr>
            <p:nvPr/>
          </p:nvGraphicFramePr>
          <p:xfrm>
            <a:off x="3572" y="3205"/>
            <a:ext cx="344" cy="334"/>
          </p:xfrm>
          <a:graphic>
            <a:graphicData uri="http://schemas.openxmlformats.org/presentationml/2006/ole">
              <p:oleObj spid="_x0000_s427018" name="Clip" r:id="rId11" imgW="1305000" imgH="1085760" progId="">
                <p:embed/>
              </p:oleObj>
            </a:graphicData>
          </a:graphic>
        </p:graphicFrame>
        <p:graphicFrame>
          <p:nvGraphicFramePr>
            <p:cNvPr id="28683" name="Object 50"/>
            <p:cNvGraphicFramePr>
              <a:graphicFrameLocks noChangeAspect="1"/>
            </p:cNvGraphicFramePr>
            <p:nvPr/>
          </p:nvGraphicFramePr>
          <p:xfrm>
            <a:off x="4740" y="2760"/>
            <a:ext cx="344" cy="334"/>
          </p:xfrm>
          <a:graphic>
            <a:graphicData uri="http://schemas.openxmlformats.org/presentationml/2006/ole">
              <p:oleObj spid="_x0000_s427019" name="Clip" r:id="rId12" imgW="1305000" imgH="1085760" progId="">
                <p:embed/>
              </p:oleObj>
            </a:graphicData>
          </a:graphic>
        </p:graphicFrame>
        <p:graphicFrame>
          <p:nvGraphicFramePr>
            <p:cNvPr id="28684" name="Object 51"/>
            <p:cNvGraphicFramePr>
              <a:graphicFrameLocks noChangeAspect="1"/>
            </p:cNvGraphicFramePr>
            <p:nvPr/>
          </p:nvGraphicFramePr>
          <p:xfrm>
            <a:off x="4140" y="3450"/>
            <a:ext cx="344" cy="334"/>
          </p:xfrm>
          <a:graphic>
            <a:graphicData uri="http://schemas.openxmlformats.org/presentationml/2006/ole">
              <p:oleObj spid="_x0000_s427020" name="Clip" r:id="rId13" imgW="1305000" imgH="1085760" progId="">
                <p:embed/>
              </p:oleObj>
            </a:graphicData>
          </a:graphic>
        </p:graphicFrame>
        <p:graphicFrame>
          <p:nvGraphicFramePr>
            <p:cNvPr id="28685" name="Object 52"/>
            <p:cNvGraphicFramePr>
              <a:graphicFrameLocks noChangeAspect="1"/>
            </p:cNvGraphicFramePr>
            <p:nvPr/>
          </p:nvGraphicFramePr>
          <p:xfrm>
            <a:off x="3746" y="3711"/>
            <a:ext cx="344" cy="334"/>
          </p:xfrm>
          <a:graphic>
            <a:graphicData uri="http://schemas.openxmlformats.org/presentationml/2006/ole">
              <p:oleObj spid="_x0000_s427021" name="Clip" r:id="rId14" imgW="1305000" imgH="1085760" progId="">
                <p:embed/>
              </p:oleObj>
            </a:graphicData>
          </a:graphic>
        </p:graphicFrame>
        <p:graphicFrame>
          <p:nvGraphicFramePr>
            <p:cNvPr id="28686" name="Object 53"/>
            <p:cNvGraphicFramePr>
              <a:graphicFrameLocks noChangeAspect="1"/>
            </p:cNvGraphicFramePr>
            <p:nvPr/>
          </p:nvGraphicFramePr>
          <p:xfrm>
            <a:off x="2978" y="3380"/>
            <a:ext cx="344" cy="334"/>
          </p:xfrm>
          <a:graphic>
            <a:graphicData uri="http://schemas.openxmlformats.org/presentationml/2006/ole">
              <p:oleObj spid="_x0000_s427022" name="Clip" r:id="rId15" imgW="1305000" imgH="1085760" progId="">
                <p:embed/>
              </p:oleObj>
            </a:graphicData>
          </a:graphic>
        </p:graphicFrame>
      </p:grp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596188" y="6529388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F881B2B3-3839-4385-802E-78DB80DF49CF}" type="slidenum">
              <a:rPr lang="en-US" sz="1200">
                <a:latin typeface="Arial" charset="0"/>
              </a:rPr>
              <a:pPr algn="r"/>
              <a:t>47</a:t>
            </a:fld>
            <a:endParaRPr lang="en-US" sz="1200">
              <a:latin typeface="Arial" charset="0"/>
            </a:endParaRPr>
          </a:p>
        </p:txBody>
      </p:sp>
      <p:sp>
        <p:nvSpPr>
          <p:cNvPr id="28728" name="Rectangle 2"/>
          <p:cNvSpPr>
            <a:spLocks noChangeArrowheads="1"/>
          </p:cNvSpPr>
          <p:nvPr/>
        </p:nvSpPr>
        <p:spPr bwMode="auto">
          <a:xfrm>
            <a:off x="22225" y="187325"/>
            <a:ext cx="9121775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u="sng">
                <a:solidFill>
                  <a:srgbClr val="000099"/>
                </a:solidFill>
                <a:latin typeface="Comic Sans MS" pitchFamily="66" charset="0"/>
              </a:rPr>
              <a:t>Bad guys: </a:t>
            </a: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attack server, network infrastructure</a:t>
            </a:r>
          </a:p>
        </p:txBody>
      </p:sp>
      <p:grpSp>
        <p:nvGrpSpPr>
          <p:cNvPr id="5" name="Group 89"/>
          <p:cNvGrpSpPr>
            <a:grpSpLocks/>
          </p:cNvGrpSpPr>
          <p:nvPr/>
        </p:nvGrpSpPr>
        <p:grpSpPr bwMode="auto">
          <a:xfrm>
            <a:off x="4635500" y="2895600"/>
            <a:ext cx="3525838" cy="3408363"/>
            <a:chOff x="2920" y="1824"/>
            <a:chExt cx="2221" cy="2147"/>
          </a:xfrm>
        </p:grpSpPr>
        <p:pic>
          <p:nvPicPr>
            <p:cNvPr id="28762" name="Picture 7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967" y="1922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  <p:pic>
          <p:nvPicPr>
            <p:cNvPr id="28763" name="Picture 54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321" y="1922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  <p:pic>
          <p:nvPicPr>
            <p:cNvPr id="28764" name="Picture 55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920" y="2376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  <p:pic>
          <p:nvPicPr>
            <p:cNvPr id="28765" name="Picture 56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270" y="2803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  <p:pic>
          <p:nvPicPr>
            <p:cNvPr id="28766" name="Picture 57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620" y="3230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  <p:pic>
          <p:nvPicPr>
            <p:cNvPr id="28767" name="Picture 5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787" y="3692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  <p:pic>
          <p:nvPicPr>
            <p:cNvPr id="28768" name="Picture 5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844" y="3308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  <p:pic>
          <p:nvPicPr>
            <p:cNvPr id="28769" name="Picture 60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758" y="2339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  <p:pic>
          <p:nvPicPr>
            <p:cNvPr id="28770" name="Picture 6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014" y="3395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  <p:pic>
          <p:nvPicPr>
            <p:cNvPr id="28771" name="Picture 6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552" y="1824"/>
              <a:ext cx="297" cy="27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</p:pic>
      </p:grpSp>
      <p:grpSp>
        <p:nvGrpSpPr>
          <p:cNvPr id="7" name="Group 100"/>
          <p:cNvGrpSpPr>
            <a:grpSpLocks/>
          </p:cNvGrpSpPr>
          <p:nvPr/>
        </p:nvGrpSpPr>
        <p:grpSpPr bwMode="auto">
          <a:xfrm>
            <a:off x="5127625" y="3265488"/>
            <a:ext cx="2720975" cy="2674937"/>
            <a:chOff x="328" y="1974"/>
            <a:chExt cx="1714" cy="1685"/>
          </a:xfrm>
        </p:grpSpPr>
        <p:sp>
          <p:nvSpPr>
            <p:cNvPr id="28773" name="Line 63"/>
            <p:cNvSpPr>
              <a:spLocks noChangeShapeType="1"/>
            </p:cNvSpPr>
            <p:nvPr/>
          </p:nvSpPr>
          <p:spPr bwMode="auto">
            <a:xfrm flipV="1">
              <a:off x="750" y="2680"/>
              <a:ext cx="436" cy="16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74" name="Line 64"/>
            <p:cNvSpPr>
              <a:spLocks noChangeShapeType="1"/>
            </p:cNvSpPr>
            <p:nvPr/>
          </p:nvSpPr>
          <p:spPr bwMode="auto">
            <a:xfrm flipV="1">
              <a:off x="1003" y="2889"/>
              <a:ext cx="226" cy="32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75" name="Line 65"/>
            <p:cNvSpPr>
              <a:spLocks noChangeShapeType="1"/>
            </p:cNvSpPr>
            <p:nvPr/>
          </p:nvSpPr>
          <p:spPr bwMode="auto">
            <a:xfrm flipH="1" flipV="1">
              <a:off x="1447" y="2829"/>
              <a:ext cx="595" cy="45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76" name="Line 66"/>
            <p:cNvSpPr>
              <a:spLocks noChangeShapeType="1"/>
            </p:cNvSpPr>
            <p:nvPr/>
          </p:nvSpPr>
          <p:spPr bwMode="auto">
            <a:xfrm>
              <a:off x="1325" y="1974"/>
              <a:ext cx="16" cy="46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77" name="Line 67"/>
            <p:cNvSpPr>
              <a:spLocks noChangeShapeType="1"/>
            </p:cNvSpPr>
            <p:nvPr/>
          </p:nvSpPr>
          <p:spPr bwMode="auto">
            <a:xfrm flipH="1">
              <a:off x="1419" y="2430"/>
              <a:ext cx="473" cy="18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78" name="Line 68"/>
            <p:cNvSpPr>
              <a:spLocks noChangeShapeType="1"/>
            </p:cNvSpPr>
            <p:nvPr/>
          </p:nvSpPr>
          <p:spPr bwMode="auto">
            <a:xfrm>
              <a:off x="328" y="2502"/>
              <a:ext cx="879" cy="11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79" name="Line 69"/>
            <p:cNvSpPr>
              <a:spLocks noChangeShapeType="1"/>
            </p:cNvSpPr>
            <p:nvPr/>
          </p:nvSpPr>
          <p:spPr bwMode="auto">
            <a:xfrm flipV="1">
              <a:off x="389" y="2781"/>
              <a:ext cx="800" cy="64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80" name="Line 70"/>
            <p:cNvSpPr>
              <a:spLocks noChangeShapeType="1"/>
            </p:cNvSpPr>
            <p:nvPr/>
          </p:nvSpPr>
          <p:spPr bwMode="auto">
            <a:xfrm flipH="1">
              <a:off x="1442" y="2042"/>
              <a:ext cx="352" cy="39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81" name="Line 71"/>
            <p:cNvSpPr>
              <a:spLocks noChangeShapeType="1"/>
            </p:cNvSpPr>
            <p:nvPr/>
          </p:nvSpPr>
          <p:spPr bwMode="auto">
            <a:xfrm flipV="1">
              <a:off x="1084" y="3001"/>
              <a:ext cx="198" cy="65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82" name="Line 72"/>
            <p:cNvSpPr>
              <a:spLocks noChangeShapeType="1"/>
            </p:cNvSpPr>
            <p:nvPr/>
          </p:nvSpPr>
          <p:spPr bwMode="auto">
            <a:xfrm>
              <a:off x="752" y="2157"/>
              <a:ext cx="416" cy="25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83" name="Line 73"/>
            <p:cNvSpPr>
              <a:spLocks noChangeShapeType="1"/>
            </p:cNvSpPr>
            <p:nvPr/>
          </p:nvSpPr>
          <p:spPr bwMode="auto">
            <a:xfrm flipH="1" flipV="1">
              <a:off x="1499" y="2707"/>
              <a:ext cx="419" cy="1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4" grpId="0" build="p" autoUpdateAnimBg="0"/>
      <p:bldP spid="281605" grpId="0" autoUpdateAnimBg="0"/>
      <p:bldP spid="281606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4788" y="1143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0099"/>
                </a:solidFill>
              </a:rPr>
              <a:t>The bad guys can sniff packets</a:t>
            </a:r>
          </a:p>
        </p:txBody>
      </p:sp>
      <p:sp>
        <p:nvSpPr>
          <p:cNvPr id="29703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493713" y="1355725"/>
            <a:ext cx="8077200" cy="1484313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i="1" smtClean="0">
                <a:solidFill>
                  <a:srgbClr val="FF0000"/>
                </a:solidFill>
              </a:rPr>
              <a:t>Packet sniffing: </a:t>
            </a:r>
          </a:p>
          <a:p>
            <a:pPr lvl="1"/>
            <a:r>
              <a:rPr lang="en-US" smtClean="0"/>
              <a:t>broadcast media (shared Ethernet, wireless)</a:t>
            </a:r>
          </a:p>
          <a:p>
            <a:pPr lvl="1"/>
            <a:r>
              <a:rPr lang="en-US" smtClean="0"/>
              <a:t>promiscuous network interface reads/records all packets (e.g., including passwords!) passing by</a:t>
            </a:r>
          </a:p>
        </p:txBody>
      </p:sp>
      <p:graphicFrame>
        <p:nvGraphicFramePr>
          <p:cNvPr id="29698" name="Object 18"/>
          <p:cNvGraphicFramePr>
            <a:graphicFrameLocks noChangeAspect="1"/>
          </p:cNvGraphicFramePr>
          <p:nvPr/>
        </p:nvGraphicFramePr>
        <p:xfrm>
          <a:off x="6294438" y="4791075"/>
          <a:ext cx="668337" cy="530225"/>
        </p:xfrm>
        <a:graphic>
          <a:graphicData uri="http://schemas.openxmlformats.org/presentationml/2006/ole">
            <p:oleObj spid="_x0000_s428034" name="ClipArt" r:id="rId3" imgW="1305000" imgH="1085760" progId="">
              <p:embed/>
            </p:oleObj>
          </a:graphicData>
        </a:graphic>
      </p:graphicFrame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905000" y="3360738"/>
            <a:ext cx="384175" cy="723900"/>
            <a:chOff x="4180" y="783"/>
            <a:chExt cx="150" cy="307"/>
          </a:xfrm>
        </p:grpSpPr>
        <p:sp>
          <p:nvSpPr>
            <p:cNvPr id="29736" name="AutoShape 20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7" name="Rectangle 21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8" name="Rectangle 22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9" name="AutoShape 23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0" name="Line 24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1" name="Line 25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2" name="Rectangle 26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3" name="Rectangle 27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2859088" y="4851400"/>
            <a:ext cx="642937" cy="328613"/>
            <a:chOff x="3600" y="219"/>
            <a:chExt cx="360" cy="175"/>
          </a:xfrm>
        </p:grpSpPr>
        <p:sp>
          <p:nvSpPr>
            <p:cNvPr id="29723" name="Oval 2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4" name="Line 3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5" name="Line 3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6" name="Rectangle 3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9727" name="Oval 3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9733" name="Line 3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4" name="Line 3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5" name="Line 3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3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9730" name="Line 3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1" name="Line 4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2" name="Line 4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29699" name="Object 42"/>
          <p:cNvGraphicFramePr>
            <a:graphicFrameLocks noChangeAspect="1"/>
          </p:cNvGraphicFramePr>
          <p:nvPr/>
        </p:nvGraphicFramePr>
        <p:xfrm>
          <a:off x="4437063" y="3422650"/>
          <a:ext cx="668337" cy="530225"/>
        </p:xfrm>
        <a:graphic>
          <a:graphicData uri="http://schemas.openxmlformats.org/presentationml/2006/ole">
            <p:oleObj spid="_x0000_s428035" name="ClipArt" r:id="rId4" imgW="1305000" imgH="1085760" progId="">
              <p:embed/>
            </p:oleObj>
          </a:graphicData>
        </a:graphic>
      </p:graphicFrame>
      <p:sp>
        <p:nvSpPr>
          <p:cNvPr id="29706" name="Freeform 43"/>
          <p:cNvSpPr>
            <a:spLocks/>
          </p:cNvSpPr>
          <p:nvPr/>
        </p:nvSpPr>
        <p:spPr bwMode="auto">
          <a:xfrm>
            <a:off x="2005013" y="4086225"/>
            <a:ext cx="4587875" cy="728663"/>
          </a:xfrm>
          <a:custGeom>
            <a:avLst/>
            <a:gdLst>
              <a:gd name="T0" fmla="*/ 3502 w 2620"/>
              <a:gd name="T1" fmla="*/ 0 h 459"/>
              <a:gd name="T2" fmla="*/ 0 w 2620"/>
              <a:gd name="T3" fmla="*/ 401638 h 459"/>
              <a:gd name="T4" fmla="*/ 4587875 w 2620"/>
              <a:gd name="T5" fmla="*/ 401638 h 459"/>
              <a:gd name="T6" fmla="*/ 4587875 w 2620"/>
              <a:gd name="T7" fmla="*/ 728663 h 459"/>
              <a:gd name="T8" fmla="*/ 0 60000 65536"/>
              <a:gd name="T9" fmla="*/ 0 60000 65536"/>
              <a:gd name="T10" fmla="*/ 0 60000 65536"/>
              <a:gd name="T11" fmla="*/ 0 60000 65536"/>
              <a:gd name="T12" fmla="*/ 0 w 2620"/>
              <a:gd name="T13" fmla="*/ 0 h 459"/>
              <a:gd name="T14" fmla="*/ 2620 w 2620"/>
              <a:gd name="T15" fmla="*/ 459 h 4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20" h="459">
                <a:moveTo>
                  <a:pt x="2" y="0"/>
                </a:moveTo>
                <a:lnTo>
                  <a:pt x="0" y="253"/>
                </a:lnTo>
                <a:lnTo>
                  <a:pt x="2620" y="253"/>
                </a:lnTo>
                <a:lnTo>
                  <a:pt x="2620" y="459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Freeform 44"/>
          <p:cNvSpPr>
            <a:spLocks/>
          </p:cNvSpPr>
          <p:nvPr/>
        </p:nvSpPr>
        <p:spPr bwMode="auto">
          <a:xfrm>
            <a:off x="4837113" y="3956050"/>
            <a:ext cx="4762" cy="522288"/>
          </a:xfrm>
          <a:custGeom>
            <a:avLst/>
            <a:gdLst>
              <a:gd name="T0" fmla="*/ 0 w 3"/>
              <a:gd name="T1" fmla="*/ 522288 h 329"/>
              <a:gd name="T2" fmla="*/ 4762 w 3"/>
              <a:gd name="T3" fmla="*/ 0 h 329"/>
              <a:gd name="T4" fmla="*/ 0 60000 65536"/>
              <a:gd name="T5" fmla="*/ 0 60000 65536"/>
              <a:gd name="T6" fmla="*/ 0 w 3"/>
              <a:gd name="T7" fmla="*/ 0 h 329"/>
              <a:gd name="T8" fmla="*/ 3 w 3"/>
              <a:gd name="T9" fmla="*/ 329 h 3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329">
                <a:moveTo>
                  <a:pt x="0" y="329"/>
                </a:moveTo>
                <a:lnTo>
                  <a:pt x="3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45"/>
          <p:cNvSpPr>
            <a:spLocks noChangeShapeType="1"/>
          </p:cNvSpPr>
          <p:nvPr/>
        </p:nvSpPr>
        <p:spPr bwMode="auto">
          <a:xfrm flipV="1">
            <a:off x="3179763" y="4478338"/>
            <a:ext cx="0" cy="374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46"/>
          <p:cNvSpPr>
            <a:spLocks noChangeShapeType="1"/>
          </p:cNvSpPr>
          <p:nvPr/>
        </p:nvSpPr>
        <p:spPr bwMode="auto">
          <a:xfrm flipV="1">
            <a:off x="3198813" y="5189538"/>
            <a:ext cx="0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Text Box 47"/>
          <p:cNvSpPr txBox="1">
            <a:spLocks noChangeArrowheads="1"/>
          </p:cNvSpPr>
          <p:nvPr/>
        </p:nvSpPr>
        <p:spPr bwMode="auto">
          <a:xfrm>
            <a:off x="1452563" y="3375025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omic Sans MS" pitchFamily="66" charset="0"/>
              </a:rPr>
              <a:t>A</a:t>
            </a:r>
            <a:endParaRPr lang="en-US"/>
          </a:p>
        </p:txBody>
      </p:sp>
      <p:sp>
        <p:nvSpPr>
          <p:cNvPr id="29711" name="Text Box 48"/>
          <p:cNvSpPr txBox="1">
            <a:spLocks noChangeArrowheads="1"/>
          </p:cNvSpPr>
          <p:nvPr/>
        </p:nvSpPr>
        <p:spPr bwMode="auto">
          <a:xfrm>
            <a:off x="6937375" y="4838700"/>
            <a:ext cx="37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omic Sans MS" pitchFamily="66" charset="0"/>
              </a:rPr>
              <a:t>B</a:t>
            </a:r>
            <a:endParaRPr lang="en-US"/>
          </a:p>
        </p:txBody>
      </p:sp>
      <p:sp>
        <p:nvSpPr>
          <p:cNvPr id="29712" name="Text Box 49"/>
          <p:cNvSpPr txBox="1">
            <a:spLocks noChangeArrowheads="1"/>
          </p:cNvSpPr>
          <p:nvPr/>
        </p:nvSpPr>
        <p:spPr bwMode="auto">
          <a:xfrm>
            <a:off x="5046663" y="3352800"/>
            <a:ext cx="36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omic Sans MS" pitchFamily="66" charset="0"/>
              </a:rPr>
              <a:t>C</a:t>
            </a:r>
            <a:endParaRPr lang="en-US"/>
          </a:p>
        </p:txBody>
      </p:sp>
      <p:grpSp>
        <p:nvGrpSpPr>
          <p:cNvPr id="7" name="Group 50"/>
          <p:cNvGrpSpPr>
            <a:grpSpLocks/>
          </p:cNvGrpSpPr>
          <p:nvPr/>
        </p:nvGrpSpPr>
        <p:grpSpPr bwMode="auto">
          <a:xfrm>
            <a:off x="3833813" y="4605338"/>
            <a:ext cx="2295525" cy="336550"/>
            <a:chOff x="2418" y="3342"/>
            <a:chExt cx="1446" cy="212"/>
          </a:xfrm>
        </p:grpSpPr>
        <p:sp>
          <p:nvSpPr>
            <p:cNvPr id="29718" name="Rectangle 51"/>
            <p:cNvSpPr>
              <a:spLocks noChangeArrowheads="1"/>
            </p:cNvSpPr>
            <p:nvPr/>
          </p:nvSpPr>
          <p:spPr bwMode="auto">
            <a:xfrm>
              <a:off x="2463" y="3366"/>
              <a:ext cx="1356" cy="17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9" name="Line 52"/>
            <p:cNvSpPr>
              <a:spLocks noChangeShapeType="1"/>
            </p:cNvSpPr>
            <p:nvPr/>
          </p:nvSpPr>
          <p:spPr bwMode="auto">
            <a:xfrm>
              <a:off x="2784" y="3372"/>
              <a:ext cx="0" cy="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0" name="Line 53"/>
            <p:cNvSpPr>
              <a:spLocks noChangeShapeType="1"/>
            </p:cNvSpPr>
            <p:nvPr/>
          </p:nvSpPr>
          <p:spPr bwMode="auto">
            <a:xfrm>
              <a:off x="3186" y="3375"/>
              <a:ext cx="0" cy="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1" name="Line 54"/>
            <p:cNvSpPr>
              <a:spLocks noChangeShapeType="1"/>
            </p:cNvSpPr>
            <p:nvPr/>
          </p:nvSpPr>
          <p:spPr bwMode="auto">
            <a:xfrm>
              <a:off x="3321" y="3375"/>
              <a:ext cx="0" cy="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2" name="Text Box 55"/>
            <p:cNvSpPr txBox="1">
              <a:spLocks noChangeArrowheads="1"/>
            </p:cNvSpPr>
            <p:nvPr/>
          </p:nvSpPr>
          <p:spPr bwMode="auto">
            <a:xfrm>
              <a:off x="2418" y="3342"/>
              <a:ext cx="144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latin typeface="Arial" charset="0"/>
                </a:rPr>
                <a:t>src:B dest:A     payload</a:t>
              </a:r>
              <a:endParaRPr lang="en-US" sz="1600"/>
            </a:p>
          </p:txBody>
        </p:sp>
      </p:grpSp>
      <p:sp>
        <p:nvSpPr>
          <p:cNvPr id="29714" name="Freeform 56"/>
          <p:cNvSpPr>
            <a:spLocks/>
          </p:cNvSpPr>
          <p:nvPr/>
        </p:nvSpPr>
        <p:spPr bwMode="auto">
          <a:xfrm>
            <a:off x="3802063" y="4560888"/>
            <a:ext cx="2635250" cy="241300"/>
          </a:xfrm>
          <a:custGeom>
            <a:avLst/>
            <a:gdLst>
              <a:gd name="T0" fmla="*/ 2635250 w 1660"/>
              <a:gd name="T1" fmla="*/ 241300 h 152"/>
              <a:gd name="T2" fmla="*/ 2635250 w 1660"/>
              <a:gd name="T3" fmla="*/ 0 h 152"/>
              <a:gd name="T4" fmla="*/ 0 w 1660"/>
              <a:gd name="T5" fmla="*/ 6350 h 152"/>
              <a:gd name="T6" fmla="*/ 0 60000 65536"/>
              <a:gd name="T7" fmla="*/ 0 60000 65536"/>
              <a:gd name="T8" fmla="*/ 0 60000 65536"/>
              <a:gd name="T9" fmla="*/ 0 w 1660"/>
              <a:gd name="T10" fmla="*/ 0 h 152"/>
              <a:gd name="T11" fmla="*/ 1660 w 1660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60" h="152">
                <a:moveTo>
                  <a:pt x="1660" y="152"/>
                </a:moveTo>
                <a:lnTo>
                  <a:pt x="1660" y="0"/>
                </a:lnTo>
                <a:lnTo>
                  <a:pt x="0" y="4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5" name="Line 57"/>
          <p:cNvSpPr>
            <a:spLocks noChangeShapeType="1"/>
          </p:cNvSpPr>
          <p:nvPr/>
        </p:nvSpPr>
        <p:spPr bwMode="auto">
          <a:xfrm flipV="1">
            <a:off x="4945063" y="3957638"/>
            <a:ext cx="0" cy="6032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6" name="Rectangle 59"/>
          <p:cNvSpPr>
            <a:spLocks noChangeArrowheads="1"/>
          </p:cNvSpPr>
          <p:nvPr/>
        </p:nvSpPr>
        <p:spPr bwMode="auto">
          <a:xfrm>
            <a:off x="596900" y="5480050"/>
            <a:ext cx="7772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Wireshark software used for end-of-chapter labs is a (free) packet-sniffer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endParaRPr lang="en-US">
              <a:latin typeface="Comic Sans MS" pitchFamily="66" charset="0"/>
            </a:endParaRPr>
          </a:p>
        </p:txBody>
      </p:sp>
      <p:pic>
        <p:nvPicPr>
          <p:cNvPr id="29717" name="Picture 6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7075" y="3419475"/>
            <a:ext cx="471488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596188" y="6529388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2B476EB8-BB02-40F1-BA7F-1FDA23B9CD72}" type="slidenum">
              <a:rPr lang="en-US" sz="1200">
                <a:latin typeface="Arial" charset="0"/>
              </a:rPr>
              <a:pPr algn="r"/>
              <a:t>48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The bad guys can use false source addresses</a:t>
            </a:r>
          </a:p>
        </p:txBody>
      </p:sp>
      <p:sp>
        <p:nvSpPr>
          <p:cNvPr id="307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3713" y="1558925"/>
            <a:ext cx="8077200" cy="1484313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i="1" smtClean="0">
                <a:solidFill>
                  <a:srgbClr val="FF0000"/>
                </a:solidFill>
              </a:rPr>
              <a:t>IP spoofing:</a:t>
            </a:r>
            <a:r>
              <a:rPr lang="en-US" i="1" smtClean="0">
                <a:solidFill>
                  <a:srgbClr val="FF3300"/>
                </a:solidFill>
              </a:rPr>
              <a:t> </a:t>
            </a:r>
            <a:r>
              <a:rPr lang="en-US" sz="2400" smtClean="0"/>
              <a:t>send packet with false source address</a:t>
            </a:r>
          </a:p>
        </p:txBody>
      </p:sp>
      <p:graphicFrame>
        <p:nvGraphicFramePr>
          <p:cNvPr id="30722" name="Object 45"/>
          <p:cNvGraphicFramePr>
            <a:graphicFrameLocks noChangeAspect="1"/>
          </p:cNvGraphicFramePr>
          <p:nvPr/>
        </p:nvGraphicFramePr>
        <p:xfrm>
          <a:off x="6411913" y="3773488"/>
          <a:ext cx="668337" cy="530225"/>
        </p:xfrm>
        <a:graphic>
          <a:graphicData uri="http://schemas.openxmlformats.org/presentationml/2006/ole">
            <p:oleObj spid="_x0000_s429058" name="ClipArt" r:id="rId3" imgW="1305000" imgH="1085760" progId="">
              <p:embed/>
            </p:oleObj>
          </a:graphicData>
        </a:graphic>
      </p:graphicFrame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2022475" y="2343150"/>
            <a:ext cx="384175" cy="723900"/>
            <a:chOff x="4180" y="783"/>
            <a:chExt cx="150" cy="307"/>
          </a:xfrm>
        </p:grpSpPr>
        <p:sp>
          <p:nvSpPr>
            <p:cNvPr id="30758" name="AutoShape 47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9" name="Rectangle 48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0" name="Rectangle 49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1" name="AutoShape 50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2" name="Line 51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3" name="Line 52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4" name="Rectangle 53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5" name="Rectangle 54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2976563" y="3833813"/>
            <a:ext cx="642937" cy="328612"/>
            <a:chOff x="3600" y="219"/>
            <a:chExt cx="360" cy="175"/>
          </a:xfrm>
        </p:grpSpPr>
        <p:sp>
          <p:nvSpPr>
            <p:cNvPr id="30745" name="Oval 5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6" name="Line 5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7" name="Line 5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8" name="Rectangle 5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0749" name="Oval 6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6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0755" name="Line 6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56" name="Line 6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57" name="Line 6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6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0752" name="Line 6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53" name="Line 6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54" name="Line 6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30723" name="Object 69"/>
          <p:cNvGraphicFramePr>
            <a:graphicFrameLocks noChangeAspect="1"/>
          </p:cNvGraphicFramePr>
          <p:nvPr/>
        </p:nvGraphicFramePr>
        <p:xfrm>
          <a:off x="4554538" y="2405063"/>
          <a:ext cx="668337" cy="530225"/>
        </p:xfrm>
        <a:graphic>
          <a:graphicData uri="http://schemas.openxmlformats.org/presentationml/2006/ole">
            <p:oleObj spid="_x0000_s429059" name="ClipArt" r:id="rId4" imgW="1305000" imgH="1085760" progId="">
              <p:embed/>
            </p:oleObj>
          </a:graphicData>
        </a:graphic>
      </p:graphicFrame>
      <p:sp>
        <p:nvSpPr>
          <p:cNvPr id="30730" name="Freeform 70"/>
          <p:cNvSpPr>
            <a:spLocks/>
          </p:cNvSpPr>
          <p:nvPr/>
        </p:nvSpPr>
        <p:spPr bwMode="auto">
          <a:xfrm>
            <a:off x="2122488" y="3068638"/>
            <a:ext cx="4587875" cy="728662"/>
          </a:xfrm>
          <a:custGeom>
            <a:avLst/>
            <a:gdLst>
              <a:gd name="T0" fmla="*/ 3502 w 2620"/>
              <a:gd name="T1" fmla="*/ 0 h 459"/>
              <a:gd name="T2" fmla="*/ 0 w 2620"/>
              <a:gd name="T3" fmla="*/ 401638 h 459"/>
              <a:gd name="T4" fmla="*/ 4587875 w 2620"/>
              <a:gd name="T5" fmla="*/ 401638 h 459"/>
              <a:gd name="T6" fmla="*/ 4587875 w 2620"/>
              <a:gd name="T7" fmla="*/ 728663 h 459"/>
              <a:gd name="T8" fmla="*/ 0 60000 65536"/>
              <a:gd name="T9" fmla="*/ 0 60000 65536"/>
              <a:gd name="T10" fmla="*/ 0 60000 65536"/>
              <a:gd name="T11" fmla="*/ 0 60000 65536"/>
              <a:gd name="T12" fmla="*/ 0 w 2620"/>
              <a:gd name="T13" fmla="*/ 0 h 459"/>
              <a:gd name="T14" fmla="*/ 2620 w 2620"/>
              <a:gd name="T15" fmla="*/ 459 h 4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20" h="459">
                <a:moveTo>
                  <a:pt x="2" y="0"/>
                </a:moveTo>
                <a:lnTo>
                  <a:pt x="0" y="253"/>
                </a:lnTo>
                <a:lnTo>
                  <a:pt x="2620" y="253"/>
                </a:lnTo>
                <a:lnTo>
                  <a:pt x="2620" y="459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Freeform 71"/>
          <p:cNvSpPr>
            <a:spLocks/>
          </p:cNvSpPr>
          <p:nvPr/>
        </p:nvSpPr>
        <p:spPr bwMode="auto">
          <a:xfrm>
            <a:off x="4954588" y="2938463"/>
            <a:ext cx="4762" cy="522287"/>
          </a:xfrm>
          <a:custGeom>
            <a:avLst/>
            <a:gdLst>
              <a:gd name="T0" fmla="*/ 0 w 3"/>
              <a:gd name="T1" fmla="*/ 522288 h 329"/>
              <a:gd name="T2" fmla="*/ 4762 w 3"/>
              <a:gd name="T3" fmla="*/ 0 h 329"/>
              <a:gd name="T4" fmla="*/ 0 60000 65536"/>
              <a:gd name="T5" fmla="*/ 0 60000 65536"/>
              <a:gd name="T6" fmla="*/ 0 w 3"/>
              <a:gd name="T7" fmla="*/ 0 h 329"/>
              <a:gd name="T8" fmla="*/ 3 w 3"/>
              <a:gd name="T9" fmla="*/ 329 h 3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329">
                <a:moveTo>
                  <a:pt x="0" y="329"/>
                </a:moveTo>
                <a:lnTo>
                  <a:pt x="3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72"/>
          <p:cNvSpPr>
            <a:spLocks noChangeShapeType="1"/>
          </p:cNvSpPr>
          <p:nvPr/>
        </p:nvSpPr>
        <p:spPr bwMode="auto">
          <a:xfrm flipV="1">
            <a:off x="3297238" y="3460750"/>
            <a:ext cx="0" cy="374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Line 73"/>
          <p:cNvSpPr>
            <a:spLocks noChangeShapeType="1"/>
          </p:cNvSpPr>
          <p:nvPr/>
        </p:nvSpPr>
        <p:spPr bwMode="auto">
          <a:xfrm flipV="1">
            <a:off x="3316288" y="4171950"/>
            <a:ext cx="0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Text Box 74"/>
          <p:cNvSpPr txBox="1">
            <a:spLocks noChangeArrowheads="1"/>
          </p:cNvSpPr>
          <p:nvPr/>
        </p:nvSpPr>
        <p:spPr bwMode="auto">
          <a:xfrm>
            <a:off x="1570038" y="2357438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omic Sans MS" pitchFamily="66" charset="0"/>
              </a:rPr>
              <a:t>A</a:t>
            </a:r>
            <a:endParaRPr lang="en-US"/>
          </a:p>
        </p:txBody>
      </p:sp>
      <p:sp>
        <p:nvSpPr>
          <p:cNvPr id="30735" name="Text Box 75"/>
          <p:cNvSpPr txBox="1">
            <a:spLocks noChangeArrowheads="1"/>
          </p:cNvSpPr>
          <p:nvPr/>
        </p:nvSpPr>
        <p:spPr bwMode="auto">
          <a:xfrm>
            <a:off x="7054850" y="3821113"/>
            <a:ext cx="37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omic Sans MS" pitchFamily="66" charset="0"/>
              </a:rPr>
              <a:t>B</a:t>
            </a:r>
            <a:endParaRPr lang="en-US"/>
          </a:p>
        </p:txBody>
      </p:sp>
      <p:sp>
        <p:nvSpPr>
          <p:cNvPr id="30736" name="Text Box 76"/>
          <p:cNvSpPr txBox="1">
            <a:spLocks noChangeArrowheads="1"/>
          </p:cNvSpPr>
          <p:nvPr/>
        </p:nvSpPr>
        <p:spPr bwMode="auto">
          <a:xfrm>
            <a:off x="5164138" y="2335213"/>
            <a:ext cx="36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omic Sans MS" pitchFamily="66" charset="0"/>
              </a:rPr>
              <a:t>C</a:t>
            </a:r>
            <a:endParaRPr lang="en-US"/>
          </a:p>
        </p:txBody>
      </p:sp>
      <p:sp>
        <p:nvSpPr>
          <p:cNvPr id="30737" name="Freeform 77"/>
          <p:cNvSpPr>
            <a:spLocks/>
          </p:cNvSpPr>
          <p:nvPr/>
        </p:nvSpPr>
        <p:spPr bwMode="auto">
          <a:xfrm>
            <a:off x="2132013" y="2916238"/>
            <a:ext cx="2967037" cy="704850"/>
          </a:xfrm>
          <a:custGeom>
            <a:avLst/>
            <a:gdLst>
              <a:gd name="T0" fmla="*/ 2967037 w 1869"/>
              <a:gd name="T1" fmla="*/ 0 h 444"/>
              <a:gd name="T2" fmla="*/ 2967037 w 1869"/>
              <a:gd name="T3" fmla="*/ 704850 h 444"/>
              <a:gd name="T4" fmla="*/ 0 w 1869"/>
              <a:gd name="T5" fmla="*/ 704850 h 444"/>
              <a:gd name="T6" fmla="*/ 0 60000 65536"/>
              <a:gd name="T7" fmla="*/ 0 60000 65536"/>
              <a:gd name="T8" fmla="*/ 0 60000 65536"/>
              <a:gd name="T9" fmla="*/ 0 w 1869"/>
              <a:gd name="T10" fmla="*/ 0 h 444"/>
              <a:gd name="T11" fmla="*/ 1869 w 1869"/>
              <a:gd name="T12" fmla="*/ 444 h 4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69" h="444">
                <a:moveTo>
                  <a:pt x="1869" y="0"/>
                </a:moveTo>
                <a:lnTo>
                  <a:pt x="1869" y="444"/>
                </a:lnTo>
                <a:lnTo>
                  <a:pt x="0" y="444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78"/>
          <p:cNvGrpSpPr>
            <a:grpSpLocks/>
          </p:cNvGrpSpPr>
          <p:nvPr/>
        </p:nvGrpSpPr>
        <p:grpSpPr bwMode="auto">
          <a:xfrm>
            <a:off x="2598738" y="3398838"/>
            <a:ext cx="2295525" cy="336550"/>
            <a:chOff x="2418" y="3342"/>
            <a:chExt cx="1446" cy="212"/>
          </a:xfrm>
        </p:grpSpPr>
        <p:sp>
          <p:nvSpPr>
            <p:cNvPr id="30740" name="Rectangle 79"/>
            <p:cNvSpPr>
              <a:spLocks noChangeArrowheads="1"/>
            </p:cNvSpPr>
            <p:nvPr/>
          </p:nvSpPr>
          <p:spPr bwMode="auto">
            <a:xfrm>
              <a:off x="2463" y="3366"/>
              <a:ext cx="1356" cy="17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1" name="Line 80"/>
            <p:cNvSpPr>
              <a:spLocks noChangeShapeType="1"/>
            </p:cNvSpPr>
            <p:nvPr/>
          </p:nvSpPr>
          <p:spPr bwMode="auto">
            <a:xfrm>
              <a:off x="2784" y="3372"/>
              <a:ext cx="0" cy="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2" name="Line 81"/>
            <p:cNvSpPr>
              <a:spLocks noChangeShapeType="1"/>
            </p:cNvSpPr>
            <p:nvPr/>
          </p:nvSpPr>
          <p:spPr bwMode="auto">
            <a:xfrm>
              <a:off x="3186" y="3375"/>
              <a:ext cx="0" cy="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3" name="Line 82"/>
            <p:cNvSpPr>
              <a:spLocks noChangeShapeType="1"/>
            </p:cNvSpPr>
            <p:nvPr/>
          </p:nvSpPr>
          <p:spPr bwMode="auto">
            <a:xfrm>
              <a:off x="3321" y="3375"/>
              <a:ext cx="0" cy="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4" name="Text Box 83"/>
            <p:cNvSpPr txBox="1">
              <a:spLocks noChangeArrowheads="1"/>
            </p:cNvSpPr>
            <p:nvPr/>
          </p:nvSpPr>
          <p:spPr bwMode="auto">
            <a:xfrm>
              <a:off x="2418" y="3342"/>
              <a:ext cx="144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solidFill>
                    <a:srgbClr val="FF0000"/>
                  </a:solidFill>
                  <a:latin typeface="Arial" charset="0"/>
                </a:rPr>
                <a:t>src:B</a:t>
              </a:r>
              <a:r>
                <a:rPr lang="en-US" sz="1600">
                  <a:latin typeface="Arial" charset="0"/>
                </a:rPr>
                <a:t> dest:A     payload</a:t>
              </a:r>
              <a:endParaRPr lang="en-US" sz="1600"/>
            </a:p>
          </p:txBody>
        </p:sp>
      </p:grpSp>
      <p:pic>
        <p:nvPicPr>
          <p:cNvPr id="30739" name="Picture 8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0750" y="2430463"/>
            <a:ext cx="471488" cy="44291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596188" y="6529388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CE65A6D8-0806-47E4-AFF1-6F1EE35A80B0}" type="slidenum">
              <a:rPr lang="en-US" sz="1200">
                <a:latin typeface="Arial" charset="0"/>
              </a:rPr>
              <a:pPr algn="r"/>
              <a:t>49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20C26B82-D53E-4C2E-9241-058D960BEAC3}" type="slidenum">
              <a:rPr lang="en-US"/>
              <a:pPr/>
              <a:t>5</a:t>
            </a:fld>
            <a:endParaRPr lang="en-US"/>
          </a:p>
        </p:txBody>
      </p:sp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network edge: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4651375" cy="46482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End systems (hosts):</a:t>
            </a:r>
            <a:endParaRPr lang="en-US" sz="2400"/>
          </a:p>
          <a:p>
            <a:pPr lvl="1"/>
            <a:r>
              <a:rPr lang="en-US" sz="2000"/>
              <a:t>run application programs</a:t>
            </a:r>
          </a:p>
          <a:p>
            <a:pPr lvl="1"/>
            <a:r>
              <a:rPr lang="en-US" sz="2000"/>
              <a:t>e.g. Web, email</a:t>
            </a:r>
          </a:p>
          <a:p>
            <a:pPr lvl="1"/>
            <a:r>
              <a:rPr lang="en-US" sz="2000"/>
              <a:t>at “edge of network”</a:t>
            </a:r>
          </a:p>
        </p:txBody>
      </p:sp>
      <p:sp>
        <p:nvSpPr>
          <p:cNvPr id="217317" name="Freeform 229"/>
          <p:cNvSpPr>
            <a:spLocks/>
          </p:cNvSpPr>
          <p:nvPr/>
        </p:nvSpPr>
        <p:spPr bwMode="auto">
          <a:xfrm>
            <a:off x="6710363" y="3457575"/>
            <a:ext cx="1314450" cy="674688"/>
          </a:xfrm>
          <a:custGeom>
            <a:avLst/>
            <a:gdLst/>
            <a:ahLst/>
            <a:cxnLst>
              <a:cxn ang="0">
                <a:pos x="382" y="30"/>
              </a:cxn>
              <a:cxn ang="0">
                <a:pos x="370" y="30"/>
              </a:cxn>
              <a:cxn ang="0">
                <a:pos x="126" y="32"/>
              </a:cxn>
              <a:cxn ang="0">
                <a:pos x="6" y="126"/>
              </a:cxn>
              <a:cxn ang="0">
                <a:pos x="92" y="274"/>
              </a:cxn>
              <a:cxn ang="0">
                <a:pos x="292" y="384"/>
              </a:cxn>
              <a:cxn ang="0">
                <a:pos x="540" y="416"/>
              </a:cxn>
              <a:cxn ang="0">
                <a:pos x="698" y="330"/>
              </a:cxn>
              <a:cxn ang="0">
                <a:pos x="776" y="170"/>
              </a:cxn>
              <a:cxn ang="0">
                <a:pos x="792" y="22"/>
              </a:cxn>
              <a:cxn ang="0">
                <a:pos x="560" y="38"/>
              </a:cxn>
              <a:cxn ang="0">
                <a:pos x="382" y="30"/>
              </a:cxn>
            </a:cxnLst>
            <a:rect l="0" t="0" r="r" b="b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318" name="Freeform 230"/>
          <p:cNvSpPr>
            <a:spLocks/>
          </p:cNvSpPr>
          <p:nvPr/>
        </p:nvSpPr>
        <p:spPr bwMode="auto">
          <a:xfrm>
            <a:off x="6729413" y="1931988"/>
            <a:ext cx="1730375" cy="1044575"/>
          </a:xfrm>
          <a:custGeom>
            <a:avLst/>
            <a:gdLst/>
            <a:ahLst/>
            <a:cxnLst>
              <a:cxn ang="0">
                <a:pos x="424" y="10"/>
              </a:cxn>
              <a:cxn ang="0">
                <a:pos x="288" y="70"/>
              </a:cxn>
              <a:cxn ang="0">
                <a:pos x="96" y="100"/>
              </a:cxn>
              <a:cxn ang="0">
                <a:pos x="14" y="336"/>
              </a:cxn>
              <a:cxn ang="0">
                <a:pos x="180" y="444"/>
              </a:cxn>
              <a:cxn ang="0">
                <a:pos x="346" y="426"/>
              </a:cxn>
              <a:cxn ang="0">
                <a:pos x="584" y="444"/>
              </a:cxn>
              <a:cxn ang="0">
                <a:pos x="698" y="434"/>
              </a:cxn>
              <a:cxn ang="0">
                <a:pos x="752" y="372"/>
              </a:cxn>
              <a:cxn ang="0">
                <a:pos x="750" y="158"/>
              </a:cxn>
              <a:cxn ang="0">
                <a:pos x="662" y="34"/>
              </a:cxn>
              <a:cxn ang="0">
                <a:pos x="424" y="10"/>
              </a:cxn>
            </a:cxnLst>
            <a:rect l="0" t="0" r="r" b="b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319" name="Freeform 231"/>
          <p:cNvSpPr>
            <a:spLocks/>
          </p:cNvSpPr>
          <p:nvPr/>
        </p:nvSpPr>
        <p:spPr bwMode="auto">
          <a:xfrm>
            <a:off x="4989513" y="1639888"/>
            <a:ext cx="1644650" cy="1071562"/>
          </a:xfrm>
          <a:custGeom>
            <a:avLst/>
            <a:gdLst/>
            <a:ahLst/>
            <a:cxnLst>
              <a:cxn ang="0">
                <a:pos x="648" y="11"/>
              </a:cxn>
              <a:cxn ang="0">
                <a:pos x="390" y="53"/>
              </a:cxn>
              <a:cxn ang="0">
                <a:pos x="206" y="129"/>
              </a:cxn>
              <a:cxn ang="0">
                <a:pos x="152" y="229"/>
              </a:cxn>
              <a:cxn ang="0">
                <a:pos x="22" y="297"/>
              </a:cxn>
              <a:cxn ang="0">
                <a:pos x="18" y="459"/>
              </a:cxn>
              <a:cxn ang="0">
                <a:pos x="132" y="489"/>
              </a:cxn>
              <a:cxn ang="0">
                <a:pos x="458" y="489"/>
              </a:cxn>
              <a:cxn ang="0">
                <a:pos x="598" y="555"/>
              </a:cxn>
              <a:cxn ang="0">
                <a:pos x="752" y="657"/>
              </a:cxn>
              <a:cxn ang="0">
                <a:pos x="870" y="661"/>
              </a:cxn>
              <a:cxn ang="0">
                <a:pos x="952" y="603"/>
              </a:cxn>
              <a:cxn ang="0">
                <a:pos x="992" y="445"/>
              </a:cxn>
              <a:cxn ang="0">
                <a:pos x="1018" y="291"/>
              </a:cxn>
              <a:cxn ang="0">
                <a:pos x="1022" y="107"/>
              </a:cxn>
              <a:cxn ang="0">
                <a:pos x="934" y="17"/>
              </a:cxn>
              <a:cxn ang="0">
                <a:pos x="776" y="3"/>
              </a:cxn>
              <a:cxn ang="0">
                <a:pos x="648" y="11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17320" name="Group 232"/>
          <p:cNvGrpSpPr>
            <a:grpSpLocks/>
          </p:cNvGrpSpPr>
          <p:nvPr/>
        </p:nvGrpSpPr>
        <p:grpSpPr bwMode="auto">
          <a:xfrm>
            <a:off x="5076825" y="2974975"/>
            <a:ext cx="1458913" cy="933450"/>
            <a:chOff x="2889" y="1631"/>
            <a:chExt cx="980" cy="743"/>
          </a:xfrm>
        </p:grpSpPr>
        <p:sp>
          <p:nvSpPr>
            <p:cNvPr id="217321" name="Rectangle 233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22" name="AutoShape 234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>
                <a:solidFill>
                  <a:srgbClr val="00CCFF"/>
                </a:solidFill>
              </a:endParaRPr>
            </a:p>
          </p:txBody>
        </p:sp>
      </p:grpSp>
      <p:grpSp>
        <p:nvGrpSpPr>
          <p:cNvPr id="217323" name="Group 235"/>
          <p:cNvGrpSpPr>
            <a:grpSpLocks/>
          </p:cNvGrpSpPr>
          <p:nvPr/>
        </p:nvGrpSpPr>
        <p:grpSpPr bwMode="auto">
          <a:xfrm>
            <a:off x="5778500" y="1831975"/>
            <a:ext cx="336550" cy="531813"/>
            <a:chOff x="3796" y="1043"/>
            <a:chExt cx="865" cy="1237"/>
          </a:xfrm>
        </p:grpSpPr>
        <p:sp>
          <p:nvSpPr>
            <p:cNvPr id="217324" name="Line 236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25" name="Line 237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26" name="Line 238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27" name="Line 239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28" name="Line 240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29" name="Line 241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30" name="Line 242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31" name="Line 243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32" name="Line 244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33" name="Line 245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34" name="Line 246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35" name="Line 247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36" name="Line 248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37" name="Line 249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17338" name="Line 250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17339" name="Group 25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217340" name="Line 252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7341" name="Line 253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7342" name="Line 254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7343" name="Line 25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17344" name="Group 25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217345" name="Line 257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7346" name="Line 258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7347" name="Line 259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7348" name="Line 260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17349" name="Group 26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217350" name="Line 262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7351" name="Line 263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7352" name="Line 264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17353" name="Line 26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217363" name="Oval 275"/>
          <p:cNvSpPr>
            <a:spLocks noChangeArrowheads="1"/>
          </p:cNvSpPr>
          <p:nvPr/>
        </p:nvSpPr>
        <p:spPr bwMode="auto">
          <a:xfrm>
            <a:off x="6835775" y="3652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364" name="Line 276"/>
          <p:cNvSpPr>
            <a:spLocks noChangeShapeType="1"/>
          </p:cNvSpPr>
          <p:nvPr/>
        </p:nvSpPr>
        <p:spPr bwMode="auto">
          <a:xfrm>
            <a:off x="6835775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365" name="Line 277"/>
          <p:cNvSpPr>
            <a:spLocks noChangeShapeType="1"/>
          </p:cNvSpPr>
          <p:nvPr/>
        </p:nvSpPr>
        <p:spPr bwMode="auto">
          <a:xfrm>
            <a:off x="7194550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366" name="Rectangle 278"/>
          <p:cNvSpPr>
            <a:spLocks noChangeArrowheads="1"/>
          </p:cNvSpPr>
          <p:nvPr/>
        </p:nvSpPr>
        <p:spPr bwMode="auto">
          <a:xfrm>
            <a:off x="6835775" y="3644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7367" name="Oval 279"/>
          <p:cNvSpPr>
            <a:spLocks noChangeArrowheads="1"/>
          </p:cNvSpPr>
          <p:nvPr/>
        </p:nvSpPr>
        <p:spPr bwMode="auto">
          <a:xfrm>
            <a:off x="6832600" y="3576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368" name="Group 280"/>
          <p:cNvGrpSpPr>
            <a:grpSpLocks/>
          </p:cNvGrpSpPr>
          <p:nvPr/>
        </p:nvGrpSpPr>
        <p:grpSpPr bwMode="auto">
          <a:xfrm>
            <a:off x="6918325" y="3600450"/>
            <a:ext cx="179388" cy="65088"/>
            <a:chOff x="2848" y="848"/>
            <a:chExt cx="140" cy="98"/>
          </a:xfrm>
        </p:grpSpPr>
        <p:sp>
          <p:nvSpPr>
            <p:cNvPr id="217369" name="Line 28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70" name="Line 28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71" name="Line 28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372" name="Group 284"/>
          <p:cNvGrpSpPr>
            <a:grpSpLocks/>
          </p:cNvGrpSpPr>
          <p:nvPr/>
        </p:nvGrpSpPr>
        <p:grpSpPr bwMode="auto">
          <a:xfrm flipV="1">
            <a:off x="6918325" y="3600450"/>
            <a:ext cx="179388" cy="65088"/>
            <a:chOff x="2848" y="848"/>
            <a:chExt cx="140" cy="98"/>
          </a:xfrm>
        </p:grpSpPr>
        <p:sp>
          <p:nvSpPr>
            <p:cNvPr id="217373" name="Line 28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74" name="Line 28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75" name="Line 28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7377" name="Oval 289"/>
          <p:cNvSpPr>
            <a:spLocks noChangeArrowheads="1"/>
          </p:cNvSpPr>
          <p:nvPr/>
        </p:nvSpPr>
        <p:spPr bwMode="auto">
          <a:xfrm>
            <a:off x="7191375" y="39322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378" name="Line 290"/>
          <p:cNvSpPr>
            <a:spLocks noChangeShapeType="1"/>
          </p:cNvSpPr>
          <p:nvPr/>
        </p:nvSpPr>
        <p:spPr bwMode="auto">
          <a:xfrm>
            <a:off x="7191375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379" name="Line 291"/>
          <p:cNvSpPr>
            <a:spLocks noChangeShapeType="1"/>
          </p:cNvSpPr>
          <p:nvPr/>
        </p:nvSpPr>
        <p:spPr bwMode="auto">
          <a:xfrm>
            <a:off x="7550150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380" name="Rectangle 292"/>
          <p:cNvSpPr>
            <a:spLocks noChangeArrowheads="1"/>
          </p:cNvSpPr>
          <p:nvPr/>
        </p:nvSpPr>
        <p:spPr bwMode="auto">
          <a:xfrm>
            <a:off x="7191375" y="39243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7381" name="Oval 293"/>
          <p:cNvSpPr>
            <a:spLocks noChangeArrowheads="1"/>
          </p:cNvSpPr>
          <p:nvPr/>
        </p:nvSpPr>
        <p:spPr bwMode="auto">
          <a:xfrm>
            <a:off x="7188200" y="38560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382" name="Group 294"/>
          <p:cNvGrpSpPr>
            <a:grpSpLocks/>
          </p:cNvGrpSpPr>
          <p:nvPr/>
        </p:nvGrpSpPr>
        <p:grpSpPr bwMode="auto">
          <a:xfrm>
            <a:off x="7273925" y="3879850"/>
            <a:ext cx="179388" cy="65088"/>
            <a:chOff x="2848" y="848"/>
            <a:chExt cx="140" cy="98"/>
          </a:xfrm>
        </p:grpSpPr>
        <p:sp>
          <p:nvSpPr>
            <p:cNvPr id="217383" name="Line 29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84" name="Line 29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85" name="Line 29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386" name="Group 298"/>
          <p:cNvGrpSpPr>
            <a:grpSpLocks/>
          </p:cNvGrpSpPr>
          <p:nvPr/>
        </p:nvGrpSpPr>
        <p:grpSpPr bwMode="auto">
          <a:xfrm flipV="1">
            <a:off x="7273925" y="3879850"/>
            <a:ext cx="179388" cy="65088"/>
            <a:chOff x="2848" y="848"/>
            <a:chExt cx="140" cy="98"/>
          </a:xfrm>
        </p:grpSpPr>
        <p:sp>
          <p:nvSpPr>
            <p:cNvPr id="217387" name="Line 29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88" name="Line 30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89" name="Line 30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7391" name="Oval 303"/>
          <p:cNvSpPr>
            <a:spLocks noChangeArrowheads="1"/>
          </p:cNvSpPr>
          <p:nvPr/>
        </p:nvSpPr>
        <p:spPr bwMode="auto">
          <a:xfrm>
            <a:off x="7470775" y="36655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392" name="Line 304"/>
          <p:cNvSpPr>
            <a:spLocks noChangeShapeType="1"/>
          </p:cNvSpPr>
          <p:nvPr/>
        </p:nvSpPr>
        <p:spPr bwMode="auto">
          <a:xfrm>
            <a:off x="7470775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393" name="Line 305"/>
          <p:cNvSpPr>
            <a:spLocks noChangeShapeType="1"/>
          </p:cNvSpPr>
          <p:nvPr/>
        </p:nvSpPr>
        <p:spPr bwMode="auto">
          <a:xfrm>
            <a:off x="7829550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394" name="Rectangle 306"/>
          <p:cNvSpPr>
            <a:spLocks noChangeArrowheads="1"/>
          </p:cNvSpPr>
          <p:nvPr/>
        </p:nvSpPr>
        <p:spPr bwMode="auto">
          <a:xfrm>
            <a:off x="7470775" y="36576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7395" name="Oval 307"/>
          <p:cNvSpPr>
            <a:spLocks noChangeArrowheads="1"/>
          </p:cNvSpPr>
          <p:nvPr/>
        </p:nvSpPr>
        <p:spPr bwMode="auto">
          <a:xfrm>
            <a:off x="7467600" y="35893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396" name="Group 308"/>
          <p:cNvGrpSpPr>
            <a:grpSpLocks/>
          </p:cNvGrpSpPr>
          <p:nvPr/>
        </p:nvGrpSpPr>
        <p:grpSpPr bwMode="auto">
          <a:xfrm>
            <a:off x="7553325" y="3613150"/>
            <a:ext cx="179388" cy="65088"/>
            <a:chOff x="2848" y="848"/>
            <a:chExt cx="140" cy="98"/>
          </a:xfrm>
        </p:grpSpPr>
        <p:sp>
          <p:nvSpPr>
            <p:cNvPr id="217397" name="Line 30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98" name="Line 31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99" name="Line 31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400" name="Group 312"/>
          <p:cNvGrpSpPr>
            <a:grpSpLocks/>
          </p:cNvGrpSpPr>
          <p:nvPr/>
        </p:nvGrpSpPr>
        <p:grpSpPr bwMode="auto">
          <a:xfrm flipV="1">
            <a:off x="7553325" y="3613150"/>
            <a:ext cx="179388" cy="65088"/>
            <a:chOff x="2848" y="848"/>
            <a:chExt cx="140" cy="98"/>
          </a:xfrm>
        </p:grpSpPr>
        <p:sp>
          <p:nvSpPr>
            <p:cNvPr id="217401" name="Line 31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02" name="Line 31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03" name="Line 31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7405" name="Oval 317"/>
          <p:cNvSpPr>
            <a:spLocks noChangeArrowheads="1"/>
          </p:cNvSpPr>
          <p:nvPr/>
        </p:nvSpPr>
        <p:spPr bwMode="auto">
          <a:xfrm>
            <a:off x="6935788" y="2503488"/>
            <a:ext cx="347662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06" name="Line 318"/>
          <p:cNvSpPr>
            <a:spLocks noChangeShapeType="1"/>
          </p:cNvSpPr>
          <p:nvPr/>
        </p:nvSpPr>
        <p:spPr bwMode="auto">
          <a:xfrm>
            <a:off x="6935788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07" name="Line 319"/>
          <p:cNvSpPr>
            <a:spLocks noChangeShapeType="1"/>
          </p:cNvSpPr>
          <p:nvPr/>
        </p:nvSpPr>
        <p:spPr bwMode="auto">
          <a:xfrm>
            <a:off x="7283450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08" name="Rectangle 320"/>
          <p:cNvSpPr>
            <a:spLocks noChangeArrowheads="1"/>
          </p:cNvSpPr>
          <p:nvPr/>
        </p:nvSpPr>
        <p:spPr bwMode="auto">
          <a:xfrm>
            <a:off x="6935788" y="2495550"/>
            <a:ext cx="344487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7409" name="Oval 321"/>
          <p:cNvSpPr>
            <a:spLocks noChangeArrowheads="1"/>
          </p:cNvSpPr>
          <p:nvPr/>
        </p:nvSpPr>
        <p:spPr bwMode="auto">
          <a:xfrm>
            <a:off x="6932613" y="2432050"/>
            <a:ext cx="347662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410" name="Group 322"/>
          <p:cNvGrpSpPr>
            <a:grpSpLocks/>
          </p:cNvGrpSpPr>
          <p:nvPr/>
        </p:nvGrpSpPr>
        <p:grpSpPr bwMode="auto">
          <a:xfrm>
            <a:off x="7016750" y="2454275"/>
            <a:ext cx="171450" cy="61913"/>
            <a:chOff x="2848" y="848"/>
            <a:chExt cx="140" cy="98"/>
          </a:xfrm>
        </p:grpSpPr>
        <p:sp>
          <p:nvSpPr>
            <p:cNvPr id="217411" name="Line 32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12" name="Line 32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13" name="Line 32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414" name="Group 326"/>
          <p:cNvGrpSpPr>
            <a:grpSpLocks/>
          </p:cNvGrpSpPr>
          <p:nvPr/>
        </p:nvGrpSpPr>
        <p:grpSpPr bwMode="auto">
          <a:xfrm flipV="1">
            <a:off x="7016750" y="2454275"/>
            <a:ext cx="171450" cy="60325"/>
            <a:chOff x="2848" y="848"/>
            <a:chExt cx="140" cy="98"/>
          </a:xfrm>
        </p:grpSpPr>
        <p:sp>
          <p:nvSpPr>
            <p:cNvPr id="217415" name="Line 32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16" name="Line 32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17" name="Line 32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7419" name="Oval 331"/>
          <p:cNvSpPr>
            <a:spLocks noChangeArrowheads="1"/>
          </p:cNvSpPr>
          <p:nvPr/>
        </p:nvSpPr>
        <p:spPr bwMode="auto">
          <a:xfrm>
            <a:off x="6934200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20" name="Line 332"/>
          <p:cNvSpPr>
            <a:spLocks noChangeShapeType="1"/>
          </p:cNvSpPr>
          <p:nvPr/>
        </p:nvSpPr>
        <p:spPr bwMode="auto">
          <a:xfrm>
            <a:off x="693420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21" name="Line 333"/>
          <p:cNvSpPr>
            <a:spLocks noChangeShapeType="1"/>
          </p:cNvSpPr>
          <p:nvPr/>
        </p:nvSpPr>
        <p:spPr bwMode="auto">
          <a:xfrm>
            <a:off x="72929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22" name="Rectangle 334"/>
          <p:cNvSpPr>
            <a:spLocks noChangeArrowheads="1"/>
          </p:cNvSpPr>
          <p:nvPr/>
        </p:nvSpPr>
        <p:spPr bwMode="auto">
          <a:xfrm>
            <a:off x="6934200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7423" name="Oval 335"/>
          <p:cNvSpPr>
            <a:spLocks noChangeArrowheads="1"/>
          </p:cNvSpPr>
          <p:nvPr/>
        </p:nvSpPr>
        <p:spPr bwMode="auto">
          <a:xfrm>
            <a:off x="6931025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424" name="Group 336"/>
          <p:cNvGrpSpPr>
            <a:grpSpLocks/>
          </p:cNvGrpSpPr>
          <p:nvPr/>
        </p:nvGrpSpPr>
        <p:grpSpPr bwMode="auto">
          <a:xfrm>
            <a:off x="7016750" y="2711450"/>
            <a:ext cx="179388" cy="65088"/>
            <a:chOff x="2848" y="848"/>
            <a:chExt cx="140" cy="98"/>
          </a:xfrm>
        </p:grpSpPr>
        <p:sp>
          <p:nvSpPr>
            <p:cNvPr id="217425" name="Line 33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26" name="Line 33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27" name="Line 33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428" name="Group 340"/>
          <p:cNvGrpSpPr>
            <a:grpSpLocks/>
          </p:cNvGrpSpPr>
          <p:nvPr/>
        </p:nvGrpSpPr>
        <p:grpSpPr bwMode="auto">
          <a:xfrm flipV="1">
            <a:off x="7016750" y="2711450"/>
            <a:ext cx="179388" cy="65088"/>
            <a:chOff x="2848" y="848"/>
            <a:chExt cx="140" cy="98"/>
          </a:xfrm>
        </p:grpSpPr>
        <p:sp>
          <p:nvSpPr>
            <p:cNvPr id="217429" name="Line 34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30" name="Line 34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31" name="Line 34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7433" name="Oval 345"/>
          <p:cNvSpPr>
            <a:spLocks noChangeArrowheads="1"/>
          </p:cNvSpPr>
          <p:nvPr/>
        </p:nvSpPr>
        <p:spPr bwMode="auto">
          <a:xfrm>
            <a:off x="7410450" y="2405063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34" name="Line 346"/>
          <p:cNvSpPr>
            <a:spLocks noChangeShapeType="1"/>
          </p:cNvSpPr>
          <p:nvPr/>
        </p:nvSpPr>
        <p:spPr bwMode="auto">
          <a:xfrm>
            <a:off x="74104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35" name="Line 347"/>
          <p:cNvSpPr>
            <a:spLocks noChangeShapeType="1"/>
          </p:cNvSpPr>
          <p:nvPr/>
        </p:nvSpPr>
        <p:spPr bwMode="auto">
          <a:xfrm>
            <a:off x="77406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36" name="Rectangle 348"/>
          <p:cNvSpPr>
            <a:spLocks noChangeArrowheads="1"/>
          </p:cNvSpPr>
          <p:nvPr/>
        </p:nvSpPr>
        <p:spPr bwMode="auto">
          <a:xfrm>
            <a:off x="7410450" y="2398713"/>
            <a:ext cx="327025" cy="5238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17437" name="Oval 349"/>
          <p:cNvSpPr>
            <a:spLocks noChangeArrowheads="1"/>
          </p:cNvSpPr>
          <p:nvPr/>
        </p:nvSpPr>
        <p:spPr bwMode="auto">
          <a:xfrm>
            <a:off x="7407275" y="2336800"/>
            <a:ext cx="330200" cy="1000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438" name="Group 350"/>
          <p:cNvGrpSpPr>
            <a:grpSpLocks/>
          </p:cNvGrpSpPr>
          <p:nvPr/>
        </p:nvGrpSpPr>
        <p:grpSpPr bwMode="auto">
          <a:xfrm>
            <a:off x="7486650" y="2359025"/>
            <a:ext cx="163513" cy="57150"/>
            <a:chOff x="2848" y="848"/>
            <a:chExt cx="140" cy="98"/>
          </a:xfrm>
        </p:grpSpPr>
        <p:sp>
          <p:nvSpPr>
            <p:cNvPr id="217439" name="Line 35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40" name="Line 35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41" name="Line 35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442" name="Group 354"/>
          <p:cNvGrpSpPr>
            <a:grpSpLocks/>
          </p:cNvGrpSpPr>
          <p:nvPr/>
        </p:nvGrpSpPr>
        <p:grpSpPr bwMode="auto">
          <a:xfrm flipV="1">
            <a:off x="7486650" y="2357438"/>
            <a:ext cx="163513" cy="58737"/>
            <a:chOff x="2848" y="848"/>
            <a:chExt cx="140" cy="98"/>
          </a:xfrm>
        </p:grpSpPr>
        <p:sp>
          <p:nvSpPr>
            <p:cNvPr id="217443" name="Line 3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44" name="Line 3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45" name="Line 3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7447" name="Oval 359"/>
          <p:cNvSpPr>
            <a:spLocks noChangeArrowheads="1"/>
          </p:cNvSpPr>
          <p:nvPr/>
        </p:nvSpPr>
        <p:spPr bwMode="auto">
          <a:xfrm>
            <a:off x="7496175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48" name="Line 360"/>
          <p:cNvSpPr>
            <a:spLocks noChangeShapeType="1"/>
          </p:cNvSpPr>
          <p:nvPr/>
        </p:nvSpPr>
        <p:spPr bwMode="auto">
          <a:xfrm>
            <a:off x="74961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49" name="Line 361"/>
          <p:cNvSpPr>
            <a:spLocks noChangeShapeType="1"/>
          </p:cNvSpPr>
          <p:nvPr/>
        </p:nvSpPr>
        <p:spPr bwMode="auto">
          <a:xfrm>
            <a:off x="785495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50" name="Rectangle 362"/>
          <p:cNvSpPr>
            <a:spLocks noChangeArrowheads="1"/>
          </p:cNvSpPr>
          <p:nvPr/>
        </p:nvSpPr>
        <p:spPr bwMode="auto">
          <a:xfrm>
            <a:off x="7496175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7451" name="Oval 363"/>
          <p:cNvSpPr>
            <a:spLocks noChangeArrowheads="1"/>
          </p:cNvSpPr>
          <p:nvPr/>
        </p:nvSpPr>
        <p:spPr bwMode="auto">
          <a:xfrm>
            <a:off x="7493000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452" name="Group 364"/>
          <p:cNvGrpSpPr>
            <a:grpSpLocks/>
          </p:cNvGrpSpPr>
          <p:nvPr/>
        </p:nvGrpSpPr>
        <p:grpSpPr bwMode="auto">
          <a:xfrm>
            <a:off x="7578725" y="2711450"/>
            <a:ext cx="179388" cy="65088"/>
            <a:chOff x="2848" y="848"/>
            <a:chExt cx="140" cy="98"/>
          </a:xfrm>
        </p:grpSpPr>
        <p:sp>
          <p:nvSpPr>
            <p:cNvPr id="217453" name="Line 36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54" name="Line 36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55" name="Line 36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456" name="Group 368"/>
          <p:cNvGrpSpPr>
            <a:grpSpLocks/>
          </p:cNvGrpSpPr>
          <p:nvPr/>
        </p:nvGrpSpPr>
        <p:grpSpPr bwMode="auto">
          <a:xfrm flipV="1">
            <a:off x="7578725" y="2711450"/>
            <a:ext cx="179388" cy="65088"/>
            <a:chOff x="2848" y="848"/>
            <a:chExt cx="140" cy="98"/>
          </a:xfrm>
        </p:grpSpPr>
        <p:sp>
          <p:nvSpPr>
            <p:cNvPr id="217457" name="Line 36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58" name="Line 37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59" name="Line 37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7461" name="Oval 373"/>
          <p:cNvSpPr>
            <a:spLocks noChangeArrowheads="1"/>
          </p:cNvSpPr>
          <p:nvPr/>
        </p:nvSpPr>
        <p:spPr bwMode="auto">
          <a:xfrm>
            <a:off x="6086475" y="249872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62" name="Line 374"/>
          <p:cNvSpPr>
            <a:spLocks noChangeShapeType="1"/>
          </p:cNvSpPr>
          <p:nvPr/>
        </p:nvSpPr>
        <p:spPr bwMode="auto">
          <a:xfrm>
            <a:off x="6086475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63" name="Line 375"/>
          <p:cNvSpPr>
            <a:spLocks noChangeShapeType="1"/>
          </p:cNvSpPr>
          <p:nvPr/>
        </p:nvSpPr>
        <p:spPr bwMode="auto">
          <a:xfrm>
            <a:off x="6432550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64" name="Rectangle 376"/>
          <p:cNvSpPr>
            <a:spLocks noChangeArrowheads="1"/>
          </p:cNvSpPr>
          <p:nvPr/>
        </p:nvSpPr>
        <p:spPr bwMode="auto">
          <a:xfrm>
            <a:off x="6086475" y="249078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7465" name="Oval 377"/>
          <p:cNvSpPr>
            <a:spLocks noChangeArrowheads="1"/>
          </p:cNvSpPr>
          <p:nvPr/>
        </p:nvSpPr>
        <p:spPr bwMode="auto">
          <a:xfrm>
            <a:off x="6083300" y="242728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466" name="Group 378"/>
          <p:cNvGrpSpPr>
            <a:grpSpLocks/>
          </p:cNvGrpSpPr>
          <p:nvPr/>
        </p:nvGrpSpPr>
        <p:grpSpPr bwMode="auto">
          <a:xfrm>
            <a:off x="6167438" y="2449513"/>
            <a:ext cx="171450" cy="60325"/>
            <a:chOff x="2848" y="848"/>
            <a:chExt cx="140" cy="98"/>
          </a:xfrm>
        </p:grpSpPr>
        <p:sp>
          <p:nvSpPr>
            <p:cNvPr id="217467" name="Line 37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68" name="Line 38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69" name="Line 38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470" name="Group 382"/>
          <p:cNvGrpSpPr>
            <a:grpSpLocks/>
          </p:cNvGrpSpPr>
          <p:nvPr/>
        </p:nvGrpSpPr>
        <p:grpSpPr bwMode="auto">
          <a:xfrm flipV="1">
            <a:off x="6167438" y="2449513"/>
            <a:ext cx="171450" cy="58737"/>
            <a:chOff x="2848" y="848"/>
            <a:chExt cx="140" cy="98"/>
          </a:xfrm>
        </p:grpSpPr>
        <p:sp>
          <p:nvSpPr>
            <p:cNvPr id="217471" name="Line 38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72" name="Line 38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73" name="Line 38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7475" name="Oval 387"/>
          <p:cNvSpPr>
            <a:spLocks noChangeArrowheads="1"/>
          </p:cNvSpPr>
          <p:nvPr/>
        </p:nvSpPr>
        <p:spPr bwMode="auto">
          <a:xfrm>
            <a:off x="5780088" y="364807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76" name="Line 388"/>
          <p:cNvSpPr>
            <a:spLocks noChangeShapeType="1"/>
          </p:cNvSpPr>
          <p:nvPr/>
        </p:nvSpPr>
        <p:spPr bwMode="auto">
          <a:xfrm>
            <a:off x="5780088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77" name="Line 389"/>
          <p:cNvSpPr>
            <a:spLocks noChangeShapeType="1"/>
          </p:cNvSpPr>
          <p:nvPr/>
        </p:nvSpPr>
        <p:spPr bwMode="auto">
          <a:xfrm>
            <a:off x="6126163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478" name="Rectangle 390"/>
          <p:cNvSpPr>
            <a:spLocks noChangeArrowheads="1"/>
          </p:cNvSpPr>
          <p:nvPr/>
        </p:nvSpPr>
        <p:spPr bwMode="auto">
          <a:xfrm>
            <a:off x="5780088" y="364013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7479" name="Oval 391"/>
          <p:cNvSpPr>
            <a:spLocks noChangeArrowheads="1"/>
          </p:cNvSpPr>
          <p:nvPr/>
        </p:nvSpPr>
        <p:spPr bwMode="auto">
          <a:xfrm>
            <a:off x="5776913" y="357663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480" name="Group 392"/>
          <p:cNvGrpSpPr>
            <a:grpSpLocks/>
          </p:cNvGrpSpPr>
          <p:nvPr/>
        </p:nvGrpSpPr>
        <p:grpSpPr bwMode="auto">
          <a:xfrm>
            <a:off x="5861050" y="3598863"/>
            <a:ext cx="171450" cy="60325"/>
            <a:chOff x="2848" y="848"/>
            <a:chExt cx="140" cy="98"/>
          </a:xfrm>
        </p:grpSpPr>
        <p:sp>
          <p:nvSpPr>
            <p:cNvPr id="217481" name="Line 39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82" name="Line 39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83" name="Line 39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7484" name="Group 396"/>
          <p:cNvGrpSpPr>
            <a:grpSpLocks/>
          </p:cNvGrpSpPr>
          <p:nvPr/>
        </p:nvGrpSpPr>
        <p:grpSpPr bwMode="auto">
          <a:xfrm flipV="1">
            <a:off x="5861050" y="3598863"/>
            <a:ext cx="171450" cy="58737"/>
            <a:chOff x="2848" y="848"/>
            <a:chExt cx="140" cy="98"/>
          </a:xfrm>
        </p:grpSpPr>
        <p:sp>
          <p:nvSpPr>
            <p:cNvPr id="217485" name="Line 39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86" name="Line 39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87" name="Line 39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7488" name="Line 400"/>
          <p:cNvSpPr>
            <a:spLocks noChangeShapeType="1"/>
          </p:cNvSpPr>
          <p:nvPr/>
        </p:nvSpPr>
        <p:spPr bwMode="auto">
          <a:xfrm flipV="1">
            <a:off x="6978650" y="4005263"/>
            <a:ext cx="227013" cy="4365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489" name="Line 401"/>
          <p:cNvSpPr>
            <a:spLocks noChangeShapeType="1"/>
          </p:cNvSpPr>
          <p:nvPr/>
        </p:nvSpPr>
        <p:spPr bwMode="auto">
          <a:xfrm>
            <a:off x="7102475" y="3743325"/>
            <a:ext cx="163513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490" name="Line 402"/>
          <p:cNvSpPr>
            <a:spLocks noChangeShapeType="1"/>
          </p:cNvSpPr>
          <p:nvPr/>
        </p:nvSpPr>
        <p:spPr bwMode="auto">
          <a:xfrm>
            <a:off x="7199313" y="3663950"/>
            <a:ext cx="279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491" name="Line 403"/>
          <p:cNvSpPr>
            <a:spLocks noChangeShapeType="1"/>
          </p:cNvSpPr>
          <p:nvPr/>
        </p:nvSpPr>
        <p:spPr bwMode="auto">
          <a:xfrm flipV="1">
            <a:off x="7435850" y="3749675"/>
            <a:ext cx="134938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492" name="Line 404"/>
          <p:cNvSpPr>
            <a:spLocks noChangeShapeType="1"/>
          </p:cNvSpPr>
          <p:nvPr/>
        </p:nvSpPr>
        <p:spPr bwMode="auto">
          <a:xfrm>
            <a:off x="6134100" y="3670300"/>
            <a:ext cx="6794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15" name="Line 427"/>
          <p:cNvSpPr>
            <a:spLocks noChangeShapeType="1"/>
          </p:cNvSpPr>
          <p:nvPr/>
        </p:nvSpPr>
        <p:spPr bwMode="auto">
          <a:xfrm>
            <a:off x="6429375" y="2517775"/>
            <a:ext cx="509588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16" name="Line 428"/>
          <p:cNvSpPr>
            <a:spLocks noChangeShapeType="1"/>
          </p:cNvSpPr>
          <p:nvPr/>
        </p:nvSpPr>
        <p:spPr bwMode="auto">
          <a:xfrm>
            <a:off x="5995988" y="2346325"/>
            <a:ext cx="15240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17" name="Freeform 429"/>
          <p:cNvSpPr>
            <a:spLocks/>
          </p:cNvSpPr>
          <p:nvPr/>
        </p:nvSpPr>
        <p:spPr bwMode="auto">
          <a:xfrm>
            <a:off x="5316538" y="4352925"/>
            <a:ext cx="2979737" cy="1455738"/>
          </a:xfrm>
          <a:custGeom>
            <a:avLst/>
            <a:gdLst/>
            <a:ahLst/>
            <a:cxnLst>
              <a:cxn ang="0">
                <a:pos x="889" y="23"/>
              </a:cxn>
              <a:cxn ang="0">
                <a:pos x="692" y="109"/>
              </a:cxn>
              <a:cxn ang="0">
                <a:pos x="415" y="91"/>
              </a:cxn>
              <a:cxn ang="0">
                <a:pos x="112" y="170"/>
              </a:cxn>
              <a:cxn ang="0">
                <a:pos x="50" y="353"/>
              </a:cxn>
              <a:cxn ang="0">
                <a:pos x="14" y="528"/>
              </a:cxn>
              <a:cxn ang="0">
                <a:pos x="139" y="650"/>
              </a:cxn>
              <a:cxn ang="0">
                <a:pos x="505" y="781"/>
              </a:cxn>
              <a:cxn ang="0">
                <a:pos x="933" y="886"/>
              </a:cxn>
              <a:cxn ang="0">
                <a:pos x="1370" y="901"/>
              </a:cxn>
              <a:cxn ang="0">
                <a:pos x="1676" y="793"/>
              </a:cxn>
              <a:cxn ang="0">
                <a:pos x="1860" y="624"/>
              </a:cxn>
              <a:cxn ang="0">
                <a:pos x="1776" y="219"/>
              </a:cxn>
              <a:cxn ang="0">
                <a:pos x="1503" y="100"/>
              </a:cxn>
              <a:cxn ang="0">
                <a:pos x="1200" y="13"/>
              </a:cxn>
              <a:cxn ang="0">
                <a:pos x="889" y="23"/>
              </a:cxn>
            </a:cxnLst>
            <a:rect l="0" t="0" r="r" b="b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18" name="Line 430"/>
          <p:cNvSpPr>
            <a:spLocks noChangeShapeType="1"/>
          </p:cNvSpPr>
          <p:nvPr/>
        </p:nvSpPr>
        <p:spPr bwMode="auto">
          <a:xfrm rot="-5400000">
            <a:off x="7551737" y="5089526"/>
            <a:ext cx="523875" cy="139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528" name="Line 440"/>
          <p:cNvSpPr>
            <a:spLocks noChangeShapeType="1"/>
          </p:cNvSpPr>
          <p:nvPr/>
        </p:nvSpPr>
        <p:spPr bwMode="auto">
          <a:xfrm rot="5400000" flipV="1">
            <a:off x="7697788" y="5370513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7529" name="Line 441"/>
          <p:cNvSpPr>
            <a:spLocks noChangeShapeType="1"/>
          </p:cNvSpPr>
          <p:nvPr/>
        </p:nvSpPr>
        <p:spPr bwMode="auto">
          <a:xfrm rot="-5400000">
            <a:off x="7883525" y="5046663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7633" name="Group 545"/>
          <p:cNvGrpSpPr>
            <a:grpSpLocks/>
          </p:cNvGrpSpPr>
          <p:nvPr/>
        </p:nvGrpSpPr>
        <p:grpSpPr bwMode="auto">
          <a:xfrm>
            <a:off x="7462838" y="4756150"/>
            <a:ext cx="501650" cy="234950"/>
            <a:chOff x="4701" y="2996"/>
            <a:chExt cx="316" cy="148"/>
          </a:xfrm>
        </p:grpSpPr>
        <p:sp>
          <p:nvSpPr>
            <p:cNvPr id="217531" name="Oval 443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32" name="Line 444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33" name="Line 445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34" name="Rectangle 446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17535" name="Oval 447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17536" name="Group 448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17537" name="Line 44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38" name="Line 45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39" name="Line 45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7540" name="Group 452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17541" name="Line 4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42" name="Line 4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43" name="Line 4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7544" name="Group 456"/>
          <p:cNvGrpSpPr>
            <a:grpSpLocks/>
          </p:cNvGrpSpPr>
          <p:nvPr/>
        </p:nvGrpSpPr>
        <p:grpSpPr bwMode="auto">
          <a:xfrm>
            <a:off x="6646863" y="4479925"/>
            <a:ext cx="501650" cy="234950"/>
            <a:chOff x="3600" y="219"/>
            <a:chExt cx="360" cy="175"/>
          </a:xfrm>
        </p:grpSpPr>
        <p:sp>
          <p:nvSpPr>
            <p:cNvPr id="217545" name="Oval 45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46" name="Line 45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47" name="Line 45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48" name="Rectangle 46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17549" name="Oval 46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17550" name="Group 46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17551" name="Line 46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52" name="Line 46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53" name="Line 46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7554" name="Group 46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17555" name="Line 46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56" name="Line 46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57" name="Line 46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7558" name="Group 470"/>
          <p:cNvGrpSpPr>
            <a:grpSpLocks/>
          </p:cNvGrpSpPr>
          <p:nvPr/>
        </p:nvGrpSpPr>
        <p:grpSpPr bwMode="auto">
          <a:xfrm>
            <a:off x="5981700" y="4784725"/>
            <a:ext cx="501650" cy="234950"/>
            <a:chOff x="3600" y="219"/>
            <a:chExt cx="360" cy="175"/>
          </a:xfrm>
        </p:grpSpPr>
        <p:sp>
          <p:nvSpPr>
            <p:cNvPr id="217559" name="Oval 47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60" name="Line 47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61" name="Line 47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62" name="Rectangle 47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17563" name="Oval 47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17564" name="Group 47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17565" name="Line 47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66" name="Line 47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67" name="Line 47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7568" name="Group 48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17569" name="Line 48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70" name="Line 48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71" name="Line 48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7572" name="Line 484"/>
          <p:cNvSpPr>
            <a:spLocks noChangeShapeType="1"/>
          </p:cNvSpPr>
          <p:nvPr/>
        </p:nvSpPr>
        <p:spPr bwMode="auto">
          <a:xfrm>
            <a:off x="7096125" y="4691063"/>
            <a:ext cx="358775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73" name="Line 485"/>
          <p:cNvSpPr>
            <a:spLocks noChangeShapeType="1"/>
          </p:cNvSpPr>
          <p:nvPr/>
        </p:nvSpPr>
        <p:spPr bwMode="auto">
          <a:xfrm flipV="1">
            <a:off x="6443663" y="4703763"/>
            <a:ext cx="277812" cy="1095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74" name="Line 486"/>
          <p:cNvSpPr>
            <a:spLocks noChangeShapeType="1"/>
          </p:cNvSpPr>
          <p:nvPr/>
        </p:nvSpPr>
        <p:spPr bwMode="auto">
          <a:xfrm flipV="1">
            <a:off x="6486525" y="4906963"/>
            <a:ext cx="9715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75" name="Line 487"/>
          <p:cNvSpPr>
            <a:spLocks noChangeShapeType="1"/>
          </p:cNvSpPr>
          <p:nvPr/>
        </p:nvSpPr>
        <p:spPr bwMode="auto">
          <a:xfrm flipH="1">
            <a:off x="5781675" y="4652963"/>
            <a:ext cx="25400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76" name="Line 488"/>
          <p:cNvSpPr>
            <a:spLocks noChangeShapeType="1"/>
          </p:cNvSpPr>
          <p:nvPr/>
        </p:nvSpPr>
        <p:spPr bwMode="auto">
          <a:xfrm>
            <a:off x="5807075" y="4703763"/>
            <a:ext cx="1968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77" name="Line 489"/>
          <p:cNvSpPr>
            <a:spLocks noChangeShapeType="1"/>
          </p:cNvSpPr>
          <p:nvPr/>
        </p:nvSpPr>
        <p:spPr bwMode="auto">
          <a:xfrm>
            <a:off x="5667375" y="5040313"/>
            <a:ext cx="15398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78" name="Line 490"/>
          <p:cNvSpPr>
            <a:spLocks noChangeShapeType="1"/>
          </p:cNvSpPr>
          <p:nvPr/>
        </p:nvSpPr>
        <p:spPr bwMode="auto">
          <a:xfrm>
            <a:off x="5919788" y="5119688"/>
            <a:ext cx="49053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79" name="Line 491"/>
          <p:cNvSpPr>
            <a:spLocks noChangeShapeType="1"/>
          </p:cNvSpPr>
          <p:nvPr/>
        </p:nvSpPr>
        <p:spPr bwMode="auto">
          <a:xfrm flipH="1">
            <a:off x="6159500" y="5027613"/>
            <a:ext cx="53975" cy="857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80" name="Line 492"/>
          <p:cNvSpPr>
            <a:spLocks noChangeShapeType="1"/>
          </p:cNvSpPr>
          <p:nvPr/>
        </p:nvSpPr>
        <p:spPr bwMode="auto">
          <a:xfrm>
            <a:off x="5972175" y="5116513"/>
            <a:ext cx="1588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581" name="Line 493"/>
          <p:cNvSpPr>
            <a:spLocks noChangeShapeType="1"/>
          </p:cNvSpPr>
          <p:nvPr/>
        </p:nvSpPr>
        <p:spPr bwMode="auto">
          <a:xfrm flipH="1" flipV="1">
            <a:off x="6369050" y="5124450"/>
            <a:ext cx="0" cy="76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10" name="Line 522"/>
          <p:cNvSpPr>
            <a:spLocks noChangeShapeType="1"/>
          </p:cNvSpPr>
          <p:nvPr/>
        </p:nvSpPr>
        <p:spPr bwMode="auto">
          <a:xfrm>
            <a:off x="6450013" y="4983163"/>
            <a:ext cx="503237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11" name="Line 523"/>
          <p:cNvSpPr>
            <a:spLocks noChangeShapeType="1"/>
          </p:cNvSpPr>
          <p:nvPr/>
        </p:nvSpPr>
        <p:spPr bwMode="auto">
          <a:xfrm>
            <a:off x="5899150" y="4918075"/>
            <a:ext cx="809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17684" name="Group 596"/>
          <p:cNvGrpSpPr>
            <a:grpSpLocks/>
          </p:cNvGrpSpPr>
          <p:nvPr/>
        </p:nvGrpSpPr>
        <p:grpSpPr bwMode="auto">
          <a:xfrm>
            <a:off x="5084763" y="1677988"/>
            <a:ext cx="3021012" cy="3981450"/>
            <a:chOff x="-1203" y="1352"/>
            <a:chExt cx="1903" cy="2508"/>
          </a:xfrm>
        </p:grpSpPr>
        <p:grpSp>
          <p:nvGrpSpPr>
            <p:cNvPr id="217354" name="Group 266"/>
            <p:cNvGrpSpPr>
              <a:grpSpLocks/>
            </p:cNvGrpSpPr>
            <p:nvPr/>
          </p:nvGrpSpPr>
          <p:grpSpPr bwMode="auto">
            <a:xfrm>
              <a:off x="-1203" y="1647"/>
              <a:ext cx="436" cy="114"/>
              <a:chOff x="3072" y="739"/>
              <a:chExt cx="652" cy="146"/>
            </a:xfrm>
          </p:grpSpPr>
          <p:pic>
            <p:nvPicPr>
              <p:cNvPr id="217355" name="Picture 267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</p:spPr>
          </p:pic>
          <p:sp>
            <p:nvSpPr>
              <p:cNvPr id="217356" name="Line 268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357" name="Line 269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217358" name="Picture 270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027" y="1466"/>
              <a:ext cx="232" cy="168"/>
            </a:xfrm>
            <a:prstGeom prst="rect">
              <a:avLst/>
            </a:prstGeom>
            <a:noFill/>
          </p:spPr>
        </p:pic>
        <p:grpSp>
          <p:nvGrpSpPr>
            <p:cNvPr id="217359" name="Group 271"/>
            <p:cNvGrpSpPr>
              <a:grpSpLocks/>
            </p:cNvGrpSpPr>
            <p:nvPr/>
          </p:nvGrpSpPr>
          <p:grpSpPr bwMode="auto">
            <a:xfrm>
              <a:off x="-546" y="1352"/>
              <a:ext cx="256" cy="269"/>
              <a:chOff x="2870" y="1518"/>
              <a:chExt cx="292" cy="320"/>
            </a:xfrm>
          </p:grpSpPr>
          <p:graphicFrame>
            <p:nvGraphicFramePr>
              <p:cNvPr id="217360" name="Object 272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217360" name="Clip" r:id="rId6" imgW="819000" imgH="847800" progId="">
                  <p:embed/>
                </p:oleObj>
              </a:graphicData>
            </a:graphic>
          </p:graphicFrame>
          <p:graphicFrame>
            <p:nvGraphicFramePr>
              <p:cNvPr id="217361" name="Object 273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217361" name="Clip" r:id="rId7" imgW="1266840" imgH="1200240" progId="">
                  <p:embed/>
                </p:oleObj>
              </a:graphicData>
            </a:graphic>
          </p:graphicFrame>
        </p:grpSp>
        <p:grpSp>
          <p:nvGrpSpPr>
            <p:cNvPr id="217493" name="Group 405"/>
            <p:cNvGrpSpPr>
              <a:grpSpLocks/>
            </p:cNvGrpSpPr>
            <p:nvPr/>
          </p:nvGrpSpPr>
          <p:grpSpPr bwMode="auto">
            <a:xfrm>
              <a:off x="-1002" y="2262"/>
              <a:ext cx="209" cy="224"/>
              <a:chOff x="2870" y="1518"/>
              <a:chExt cx="292" cy="320"/>
            </a:xfrm>
          </p:grpSpPr>
          <p:graphicFrame>
            <p:nvGraphicFramePr>
              <p:cNvPr id="217494" name="Object 40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217494" name="Clip" r:id="rId8" imgW="819000" imgH="847800" progId="">
                  <p:embed/>
                </p:oleObj>
              </a:graphicData>
            </a:graphic>
          </p:graphicFrame>
          <p:graphicFrame>
            <p:nvGraphicFramePr>
              <p:cNvPr id="217495" name="Object 40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217495" name="Clip" r:id="rId9" imgW="1266840" imgH="1200240" progId="">
                  <p:embed/>
                </p:oleObj>
              </a:graphicData>
            </a:graphic>
          </p:graphicFrame>
        </p:grpSp>
        <p:graphicFrame>
          <p:nvGraphicFramePr>
            <p:cNvPr id="217514" name="Object 426"/>
            <p:cNvGraphicFramePr>
              <a:graphicFrameLocks noChangeAspect="1"/>
            </p:cNvGraphicFramePr>
            <p:nvPr/>
          </p:nvGraphicFramePr>
          <p:xfrm>
            <a:off x="-732" y="2289"/>
            <a:ext cx="207" cy="173"/>
          </p:xfrm>
          <a:graphic>
            <a:graphicData uri="http://schemas.openxmlformats.org/presentationml/2006/ole">
              <p:oleObj spid="_x0000_s217514" name="Clip" r:id="rId10" imgW="1305000" imgH="1085760" progId="">
                <p:embed/>
              </p:oleObj>
            </a:graphicData>
          </a:graphic>
        </p:graphicFrame>
        <p:grpSp>
          <p:nvGrpSpPr>
            <p:cNvPr id="217519" name="Group 431"/>
            <p:cNvGrpSpPr>
              <a:grpSpLocks/>
            </p:cNvGrpSpPr>
            <p:nvPr/>
          </p:nvGrpSpPr>
          <p:grpSpPr bwMode="auto">
            <a:xfrm>
              <a:off x="310" y="3575"/>
              <a:ext cx="125" cy="230"/>
              <a:chOff x="4180" y="783"/>
              <a:chExt cx="150" cy="307"/>
            </a:xfrm>
          </p:grpSpPr>
          <p:sp>
            <p:nvSpPr>
              <p:cNvPr id="217520" name="AutoShape 432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21" name="Rectangle 433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22" name="Rectangle 434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23" name="AutoShape 435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24" name="Line 436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25" name="Line 437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26" name="Rectangle 438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527" name="Rectangle 439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217582" name="Object 494"/>
            <p:cNvGraphicFramePr>
              <a:graphicFrameLocks noChangeAspect="1"/>
            </p:cNvGraphicFramePr>
            <p:nvPr/>
          </p:nvGraphicFramePr>
          <p:xfrm>
            <a:off x="-975" y="3384"/>
            <a:ext cx="216" cy="180"/>
          </p:xfrm>
          <a:graphic>
            <a:graphicData uri="http://schemas.openxmlformats.org/presentationml/2006/ole">
              <p:oleObj spid="_x0000_s217582" name="Clip" r:id="rId11" imgW="1305000" imgH="1085760" progId="">
                <p:embed/>
              </p:oleObj>
            </a:graphicData>
          </a:graphic>
        </p:graphicFrame>
        <p:graphicFrame>
          <p:nvGraphicFramePr>
            <p:cNvPr id="217583" name="Object 495"/>
            <p:cNvGraphicFramePr>
              <a:graphicFrameLocks noChangeAspect="1"/>
            </p:cNvGraphicFramePr>
            <p:nvPr/>
          </p:nvGraphicFramePr>
          <p:xfrm>
            <a:off x="-871" y="3184"/>
            <a:ext cx="216" cy="180"/>
          </p:xfrm>
          <a:graphic>
            <a:graphicData uri="http://schemas.openxmlformats.org/presentationml/2006/ole">
              <p:oleObj spid="_x0000_s217583" name="Clip" r:id="rId12" imgW="1305000" imgH="1085760" progId="">
                <p:embed/>
              </p:oleObj>
            </a:graphicData>
          </a:graphic>
        </p:graphicFrame>
        <p:graphicFrame>
          <p:nvGraphicFramePr>
            <p:cNvPr id="217584" name="Object 496"/>
            <p:cNvGraphicFramePr>
              <a:graphicFrameLocks noChangeAspect="1"/>
            </p:cNvGraphicFramePr>
            <p:nvPr/>
          </p:nvGraphicFramePr>
          <p:xfrm>
            <a:off x="-703" y="3544"/>
            <a:ext cx="216" cy="180"/>
          </p:xfrm>
          <a:graphic>
            <a:graphicData uri="http://schemas.openxmlformats.org/presentationml/2006/ole">
              <p:oleObj spid="_x0000_s217584" name="Clip" r:id="rId13" imgW="1305000" imgH="1085760" progId="">
                <p:embed/>
              </p:oleObj>
            </a:graphicData>
          </a:graphic>
        </p:graphicFrame>
        <p:graphicFrame>
          <p:nvGraphicFramePr>
            <p:cNvPr id="217585" name="Object 497"/>
            <p:cNvGraphicFramePr>
              <a:graphicFrameLocks noChangeAspect="1"/>
            </p:cNvGraphicFramePr>
            <p:nvPr/>
          </p:nvGraphicFramePr>
          <p:xfrm>
            <a:off x="-489" y="3546"/>
            <a:ext cx="216" cy="180"/>
          </p:xfrm>
          <a:graphic>
            <a:graphicData uri="http://schemas.openxmlformats.org/presentationml/2006/ole">
              <p:oleObj spid="_x0000_s217585" name="Clip" r:id="rId14" imgW="1305000" imgH="1085760" progId="">
                <p:embed/>
              </p:oleObj>
            </a:graphicData>
          </a:graphic>
        </p:graphicFrame>
        <p:grpSp>
          <p:nvGrpSpPr>
            <p:cNvPr id="217586" name="Group 498"/>
            <p:cNvGrpSpPr>
              <a:grpSpLocks/>
            </p:cNvGrpSpPr>
            <p:nvPr/>
          </p:nvGrpSpPr>
          <p:grpSpPr bwMode="auto">
            <a:xfrm>
              <a:off x="83" y="3625"/>
              <a:ext cx="172" cy="215"/>
              <a:chOff x="2870" y="1518"/>
              <a:chExt cx="292" cy="320"/>
            </a:xfrm>
          </p:grpSpPr>
          <p:graphicFrame>
            <p:nvGraphicFramePr>
              <p:cNvPr id="217587" name="Object 499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217587" name="Clip" r:id="rId15" imgW="819000" imgH="847800" progId="">
                  <p:embed/>
                </p:oleObj>
              </a:graphicData>
            </a:graphic>
          </p:graphicFrame>
          <p:graphicFrame>
            <p:nvGraphicFramePr>
              <p:cNvPr id="217588" name="Object 500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217588" name="Clip" r:id="rId16" imgW="1266840" imgH="1200240" progId="">
                  <p:embed/>
                </p:oleObj>
              </a:graphicData>
            </a:graphic>
          </p:graphicFrame>
        </p:grpSp>
        <p:grpSp>
          <p:nvGrpSpPr>
            <p:cNvPr id="217589" name="Group 501"/>
            <p:cNvGrpSpPr>
              <a:grpSpLocks/>
            </p:cNvGrpSpPr>
            <p:nvPr/>
          </p:nvGrpSpPr>
          <p:grpSpPr bwMode="auto">
            <a:xfrm>
              <a:off x="-201" y="3657"/>
              <a:ext cx="220" cy="203"/>
              <a:chOff x="2870" y="1518"/>
              <a:chExt cx="292" cy="320"/>
            </a:xfrm>
          </p:grpSpPr>
          <p:graphicFrame>
            <p:nvGraphicFramePr>
              <p:cNvPr id="217590" name="Object 502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217590" name="Clip" r:id="rId17" imgW="819000" imgH="847800" progId="">
                  <p:embed/>
                </p:oleObj>
              </a:graphicData>
            </a:graphic>
          </p:graphicFrame>
          <p:graphicFrame>
            <p:nvGraphicFramePr>
              <p:cNvPr id="217591" name="Object 503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217591" name="Clip" r:id="rId18" imgW="1266840" imgH="1200240" progId="">
                  <p:embed/>
                </p:oleObj>
              </a:graphicData>
            </a:graphic>
          </p:graphicFrame>
        </p:grpSp>
        <p:grpSp>
          <p:nvGrpSpPr>
            <p:cNvPr id="217612" name="Group 524"/>
            <p:cNvGrpSpPr>
              <a:grpSpLocks/>
            </p:cNvGrpSpPr>
            <p:nvPr/>
          </p:nvGrpSpPr>
          <p:grpSpPr bwMode="auto">
            <a:xfrm>
              <a:off x="569" y="3419"/>
              <a:ext cx="131" cy="258"/>
              <a:chOff x="4180" y="783"/>
              <a:chExt cx="150" cy="307"/>
            </a:xfrm>
          </p:grpSpPr>
          <p:sp>
            <p:nvSpPr>
              <p:cNvPr id="217613" name="AutoShape 525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14" name="Rectangle 526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15" name="Rectangle 527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16" name="AutoShape 528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17" name="Line 529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18" name="Line 530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19" name="Rectangle 531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20" name="Rectangle 532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7621" name="Line 533"/>
          <p:cNvSpPr>
            <a:spLocks noChangeShapeType="1"/>
          </p:cNvSpPr>
          <p:nvPr/>
        </p:nvSpPr>
        <p:spPr bwMode="auto">
          <a:xfrm flipH="1">
            <a:off x="5988050" y="3440113"/>
            <a:ext cx="3175" cy="1444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22" name="Line 534"/>
          <p:cNvSpPr>
            <a:spLocks noChangeShapeType="1"/>
          </p:cNvSpPr>
          <p:nvPr/>
        </p:nvSpPr>
        <p:spPr bwMode="auto">
          <a:xfrm flipV="1">
            <a:off x="7285038" y="2422525"/>
            <a:ext cx="123825" cy="8731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23" name="Line 535"/>
          <p:cNvSpPr>
            <a:spLocks noChangeShapeType="1"/>
          </p:cNvSpPr>
          <p:nvPr/>
        </p:nvSpPr>
        <p:spPr bwMode="auto">
          <a:xfrm>
            <a:off x="7112000" y="2595563"/>
            <a:ext cx="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24" name="Line 536"/>
          <p:cNvSpPr>
            <a:spLocks noChangeShapeType="1"/>
          </p:cNvSpPr>
          <p:nvPr/>
        </p:nvSpPr>
        <p:spPr bwMode="auto">
          <a:xfrm flipV="1">
            <a:off x="7296150" y="2492375"/>
            <a:ext cx="263525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25" name="Line 537"/>
          <p:cNvSpPr>
            <a:spLocks noChangeShapeType="1"/>
          </p:cNvSpPr>
          <p:nvPr/>
        </p:nvSpPr>
        <p:spPr bwMode="auto">
          <a:xfrm>
            <a:off x="7648575" y="2490788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26" name="Line 538"/>
          <p:cNvSpPr>
            <a:spLocks noChangeShapeType="1"/>
          </p:cNvSpPr>
          <p:nvPr/>
        </p:nvSpPr>
        <p:spPr bwMode="auto">
          <a:xfrm>
            <a:off x="7302500" y="2797175"/>
            <a:ext cx="18891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27" name="Line 539"/>
          <p:cNvSpPr>
            <a:spLocks noChangeShapeType="1"/>
          </p:cNvSpPr>
          <p:nvPr/>
        </p:nvSpPr>
        <p:spPr bwMode="auto">
          <a:xfrm flipV="1">
            <a:off x="5597525" y="3663950"/>
            <a:ext cx="168275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28" name="Line 540"/>
          <p:cNvSpPr>
            <a:spLocks noChangeShapeType="1"/>
          </p:cNvSpPr>
          <p:nvPr/>
        </p:nvSpPr>
        <p:spPr bwMode="auto">
          <a:xfrm flipV="1">
            <a:off x="7716838" y="2190750"/>
            <a:ext cx="238125" cy="1682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29" name="Line 541"/>
          <p:cNvSpPr>
            <a:spLocks noChangeShapeType="1"/>
          </p:cNvSpPr>
          <p:nvPr/>
        </p:nvSpPr>
        <p:spPr bwMode="auto">
          <a:xfrm>
            <a:off x="7856538" y="2787650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30" name="Line 542"/>
          <p:cNvSpPr>
            <a:spLocks noChangeShapeType="1"/>
          </p:cNvSpPr>
          <p:nvPr/>
        </p:nvSpPr>
        <p:spPr bwMode="auto">
          <a:xfrm flipH="1">
            <a:off x="7002463" y="2863850"/>
            <a:ext cx="98425" cy="704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631" name="Line 543"/>
          <p:cNvSpPr>
            <a:spLocks noChangeShapeType="1"/>
          </p:cNvSpPr>
          <p:nvPr/>
        </p:nvSpPr>
        <p:spPr bwMode="auto">
          <a:xfrm flipH="1">
            <a:off x="7593013" y="2863850"/>
            <a:ext cx="111125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17634" name="Group 546"/>
          <p:cNvGrpSpPr>
            <a:grpSpLocks/>
          </p:cNvGrpSpPr>
          <p:nvPr/>
        </p:nvGrpSpPr>
        <p:grpSpPr bwMode="auto">
          <a:xfrm>
            <a:off x="6645275" y="4481513"/>
            <a:ext cx="501650" cy="234950"/>
            <a:chOff x="4701" y="2996"/>
            <a:chExt cx="316" cy="148"/>
          </a:xfrm>
        </p:grpSpPr>
        <p:sp>
          <p:nvSpPr>
            <p:cNvPr id="217635" name="Oval 547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636" name="Line 548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637" name="Line 549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638" name="Rectangle 550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17639" name="Oval 551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17640" name="Group 552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17641" name="Line 5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42" name="Line 5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43" name="Line 5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7644" name="Group 556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17645" name="Line 55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46" name="Line 55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47" name="Line 55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7648" name="Group 560"/>
          <p:cNvGrpSpPr>
            <a:grpSpLocks/>
          </p:cNvGrpSpPr>
          <p:nvPr/>
        </p:nvGrpSpPr>
        <p:grpSpPr bwMode="auto">
          <a:xfrm>
            <a:off x="5980113" y="4783138"/>
            <a:ext cx="501650" cy="234950"/>
            <a:chOff x="4701" y="2996"/>
            <a:chExt cx="316" cy="148"/>
          </a:xfrm>
        </p:grpSpPr>
        <p:sp>
          <p:nvSpPr>
            <p:cNvPr id="217649" name="Oval 561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650" name="Line 562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651" name="Line 563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652" name="Rectangle 564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17653" name="Oval 565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17654" name="Group 566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17655" name="Line 56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56" name="Line 56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57" name="Line 56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7658" name="Group 570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17659" name="Line 57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60" name="Line 57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7661" name="Line 57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7664" name="Group 576"/>
          <p:cNvGrpSpPr>
            <a:grpSpLocks/>
          </p:cNvGrpSpPr>
          <p:nvPr/>
        </p:nvGrpSpPr>
        <p:grpSpPr bwMode="auto">
          <a:xfrm>
            <a:off x="6810375" y="4968875"/>
            <a:ext cx="290513" cy="404813"/>
            <a:chOff x="4290" y="3130"/>
            <a:chExt cx="183" cy="255"/>
          </a:xfrm>
        </p:grpSpPr>
        <p:pic>
          <p:nvPicPr>
            <p:cNvPr id="217593" name="Picture 505" descr="31u_bnrz[1]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</p:spPr>
        </p:pic>
        <p:sp>
          <p:nvSpPr>
            <p:cNvPr id="217594" name="Freeform 506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95" name="Freeform 507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96" name="Freeform 508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97" name="Freeform 509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98" name="Freeform 510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99" name="Freeform 511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0" name="Freeform 512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1" name="Freeform 513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2" name="Freeform 514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3" name="Freeform 515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4" name="Freeform 516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5" name="Freeform 517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6" name="Freeform 518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7" name="Freeform 519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8" name="Freeform 520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9" name="Freeform 521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63" name="Freeform 575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44"/>
                </a:cxn>
                <a:cxn ang="0">
                  <a:pos x="11" y="144"/>
                </a:cxn>
                <a:cxn ang="0">
                  <a:pos x="11" y="118"/>
                </a:cxn>
                <a:cxn ang="0">
                  <a:pos x="23" y="114"/>
                </a:cxn>
                <a:cxn ang="0">
                  <a:pos x="20" y="88"/>
                </a:cxn>
                <a:cxn ang="0">
                  <a:pos x="30" y="84"/>
                </a:cxn>
                <a:cxn ang="0">
                  <a:pos x="30" y="58"/>
                </a:cxn>
                <a:cxn ang="0">
                  <a:pos x="39" y="54"/>
                </a:cxn>
                <a:cxn ang="0">
                  <a:pos x="39" y="28"/>
                </a:cxn>
                <a:cxn ang="0">
                  <a:pos x="48" y="28"/>
                </a:cxn>
                <a:cxn ang="0">
                  <a:pos x="56" y="0"/>
                </a:cxn>
                <a:cxn ang="0">
                  <a:pos x="80" y="0"/>
                </a:cxn>
                <a:cxn ang="0">
                  <a:pos x="81" y="25"/>
                </a:cxn>
                <a:cxn ang="0">
                  <a:pos x="92" y="24"/>
                </a:cxn>
                <a:cxn ang="0">
                  <a:pos x="93" y="49"/>
                </a:cxn>
                <a:cxn ang="0">
                  <a:pos x="102" y="54"/>
                </a:cxn>
                <a:cxn ang="0">
                  <a:pos x="99" y="81"/>
                </a:cxn>
                <a:cxn ang="0">
                  <a:pos x="114" y="82"/>
                </a:cxn>
                <a:cxn ang="0">
                  <a:pos x="107" y="81"/>
                </a:cxn>
                <a:cxn ang="0">
                  <a:pos x="108" y="114"/>
                </a:cxn>
                <a:cxn ang="0">
                  <a:pos x="117" y="117"/>
                </a:cxn>
                <a:cxn ang="0">
                  <a:pos x="122" y="142"/>
                </a:cxn>
                <a:cxn ang="0">
                  <a:pos x="125" y="175"/>
                </a:cxn>
                <a:cxn ang="0">
                  <a:pos x="0" y="175"/>
                </a:cxn>
              </a:cxnLst>
              <a:rect l="0" t="0" r="r" b="b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7665" name="Group 577"/>
          <p:cNvGrpSpPr>
            <a:grpSpLocks/>
          </p:cNvGrpSpPr>
          <p:nvPr/>
        </p:nvGrpSpPr>
        <p:grpSpPr bwMode="auto">
          <a:xfrm>
            <a:off x="5367338" y="3430588"/>
            <a:ext cx="290512" cy="404812"/>
            <a:chOff x="4290" y="3130"/>
            <a:chExt cx="183" cy="255"/>
          </a:xfrm>
        </p:grpSpPr>
        <p:pic>
          <p:nvPicPr>
            <p:cNvPr id="217666" name="Picture 578" descr="31u_bnrz[1]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</p:spPr>
        </p:pic>
        <p:sp>
          <p:nvSpPr>
            <p:cNvPr id="217667" name="Freeform 579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68" name="Freeform 580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69" name="Freeform 581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0" name="Freeform 582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1" name="Freeform 583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2" name="Freeform 584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3" name="Freeform 585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4" name="Freeform 586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5" name="Freeform 587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6" name="Freeform 588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7" name="Freeform 589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8" name="Freeform 590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9" name="Freeform 591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80" name="Freeform 592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81" name="Freeform 593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82" name="Freeform 594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83" name="Freeform 595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44"/>
                </a:cxn>
                <a:cxn ang="0">
                  <a:pos x="11" y="144"/>
                </a:cxn>
                <a:cxn ang="0">
                  <a:pos x="11" y="118"/>
                </a:cxn>
                <a:cxn ang="0">
                  <a:pos x="23" y="114"/>
                </a:cxn>
                <a:cxn ang="0">
                  <a:pos x="20" y="88"/>
                </a:cxn>
                <a:cxn ang="0">
                  <a:pos x="30" y="84"/>
                </a:cxn>
                <a:cxn ang="0">
                  <a:pos x="30" y="58"/>
                </a:cxn>
                <a:cxn ang="0">
                  <a:pos x="39" y="54"/>
                </a:cxn>
                <a:cxn ang="0">
                  <a:pos x="39" y="28"/>
                </a:cxn>
                <a:cxn ang="0">
                  <a:pos x="48" y="28"/>
                </a:cxn>
                <a:cxn ang="0">
                  <a:pos x="56" y="0"/>
                </a:cxn>
                <a:cxn ang="0">
                  <a:pos x="80" y="0"/>
                </a:cxn>
                <a:cxn ang="0">
                  <a:pos x="81" y="25"/>
                </a:cxn>
                <a:cxn ang="0">
                  <a:pos x="92" y="24"/>
                </a:cxn>
                <a:cxn ang="0">
                  <a:pos x="93" y="49"/>
                </a:cxn>
                <a:cxn ang="0">
                  <a:pos x="102" y="54"/>
                </a:cxn>
                <a:cxn ang="0">
                  <a:pos x="99" y="81"/>
                </a:cxn>
                <a:cxn ang="0">
                  <a:pos x="114" y="82"/>
                </a:cxn>
                <a:cxn ang="0">
                  <a:pos x="107" y="81"/>
                </a:cxn>
                <a:cxn ang="0">
                  <a:pos x="108" y="114"/>
                </a:cxn>
                <a:cxn ang="0">
                  <a:pos x="117" y="117"/>
                </a:cxn>
                <a:cxn ang="0">
                  <a:pos x="122" y="142"/>
                </a:cxn>
                <a:cxn ang="0">
                  <a:pos x="125" y="175"/>
                </a:cxn>
                <a:cxn ang="0">
                  <a:pos x="0" y="175"/>
                </a:cxn>
              </a:cxnLst>
              <a:rect l="0" t="0" r="r" b="b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7689" name="Group 601"/>
          <p:cNvGrpSpPr>
            <a:grpSpLocks/>
          </p:cNvGrpSpPr>
          <p:nvPr/>
        </p:nvGrpSpPr>
        <p:grpSpPr bwMode="auto">
          <a:xfrm>
            <a:off x="4548188" y="2074863"/>
            <a:ext cx="3340100" cy="3265487"/>
            <a:chOff x="2865" y="1307"/>
            <a:chExt cx="2104" cy="2057"/>
          </a:xfrm>
        </p:grpSpPr>
        <p:sp>
          <p:nvSpPr>
            <p:cNvPr id="217685" name="Line 597"/>
            <p:cNvSpPr>
              <a:spLocks noChangeShapeType="1"/>
            </p:cNvSpPr>
            <p:nvPr/>
          </p:nvSpPr>
          <p:spPr bwMode="auto">
            <a:xfrm>
              <a:off x="4092" y="1307"/>
              <a:ext cx="877" cy="176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7686" name="Line 598"/>
            <p:cNvSpPr>
              <a:spLocks noChangeShapeType="1"/>
            </p:cNvSpPr>
            <p:nvPr/>
          </p:nvSpPr>
          <p:spPr bwMode="auto">
            <a:xfrm>
              <a:off x="3466" y="2211"/>
              <a:ext cx="1487" cy="1014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7687" name="Line 599"/>
            <p:cNvSpPr>
              <a:spLocks noChangeShapeType="1"/>
            </p:cNvSpPr>
            <p:nvPr/>
          </p:nvSpPr>
          <p:spPr bwMode="auto">
            <a:xfrm>
              <a:off x="3657" y="3158"/>
              <a:ext cx="1014" cy="206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7688" name="Text Box 600"/>
            <p:cNvSpPr txBox="1">
              <a:spLocks noChangeArrowheads="1"/>
            </p:cNvSpPr>
            <p:nvPr/>
          </p:nvSpPr>
          <p:spPr bwMode="auto">
            <a:xfrm>
              <a:off x="2865" y="2510"/>
              <a:ext cx="11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3300"/>
                  </a:solidFill>
                  <a:latin typeface="Comic Sans MS" pitchFamily="66" charset="0"/>
                </a:rPr>
                <a:t>client/server</a:t>
              </a:r>
            </a:p>
          </p:txBody>
        </p:sp>
      </p:grpSp>
      <p:grpSp>
        <p:nvGrpSpPr>
          <p:cNvPr id="217694" name="Group 606"/>
          <p:cNvGrpSpPr>
            <a:grpSpLocks/>
          </p:cNvGrpSpPr>
          <p:nvPr/>
        </p:nvGrpSpPr>
        <p:grpSpPr bwMode="auto">
          <a:xfrm>
            <a:off x="4206875" y="2076450"/>
            <a:ext cx="3013075" cy="3355975"/>
            <a:chOff x="2650" y="1308"/>
            <a:chExt cx="1898" cy="2114"/>
          </a:xfrm>
        </p:grpSpPr>
        <p:sp>
          <p:nvSpPr>
            <p:cNvPr id="217690" name="Line 602"/>
            <p:cNvSpPr>
              <a:spLocks noChangeShapeType="1"/>
            </p:cNvSpPr>
            <p:nvPr/>
          </p:nvSpPr>
          <p:spPr bwMode="auto">
            <a:xfrm flipH="1">
              <a:off x="3800" y="1315"/>
              <a:ext cx="188" cy="67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7691" name="Line 603"/>
            <p:cNvSpPr>
              <a:spLocks noChangeShapeType="1"/>
            </p:cNvSpPr>
            <p:nvPr/>
          </p:nvSpPr>
          <p:spPr bwMode="auto">
            <a:xfrm flipH="1">
              <a:off x="3501" y="1308"/>
              <a:ext cx="15" cy="183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7692" name="Line 604"/>
            <p:cNvSpPr>
              <a:spLocks noChangeShapeType="1"/>
            </p:cNvSpPr>
            <p:nvPr/>
          </p:nvSpPr>
          <p:spPr bwMode="auto">
            <a:xfrm>
              <a:off x="3740" y="2940"/>
              <a:ext cx="808" cy="48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7693" name="Text Box 605"/>
            <p:cNvSpPr txBox="1">
              <a:spLocks noChangeArrowheads="1"/>
            </p:cNvSpPr>
            <p:nvPr/>
          </p:nvSpPr>
          <p:spPr bwMode="auto">
            <a:xfrm>
              <a:off x="2650" y="1581"/>
              <a:ext cx="86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3300"/>
                  </a:solidFill>
                  <a:latin typeface="Comic Sans MS" pitchFamily="66" charset="0"/>
                </a:rPr>
                <a:t>peer-peer</a:t>
              </a:r>
            </a:p>
          </p:txBody>
        </p:sp>
      </p:grpSp>
      <p:sp>
        <p:nvSpPr>
          <p:cNvPr id="217695" name="Rectangle 607"/>
          <p:cNvSpPr>
            <a:spLocks noChangeArrowheads="1"/>
          </p:cNvSpPr>
          <p:nvPr/>
        </p:nvSpPr>
        <p:spPr bwMode="auto">
          <a:xfrm>
            <a:off x="333375" y="2954338"/>
            <a:ext cx="4651375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sz="2800">
                <a:solidFill>
                  <a:srgbClr val="FF0000"/>
                </a:solidFill>
                <a:latin typeface="Comic Sans MS" pitchFamily="66" charset="0"/>
              </a:rPr>
              <a:t>Client-server model</a:t>
            </a:r>
            <a:endParaRPr lang="en-US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client host requests, receives service from always-on server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>
                <a:latin typeface="Comic Sans MS" pitchFamily="66" charset="0"/>
              </a:rPr>
              <a:t>e.g. Web browser/server; email client/server</a:t>
            </a:r>
          </a:p>
        </p:txBody>
      </p:sp>
      <p:sp>
        <p:nvSpPr>
          <p:cNvPr id="217696" name="Rectangle 608"/>
          <p:cNvSpPr>
            <a:spLocks noChangeArrowheads="1"/>
          </p:cNvSpPr>
          <p:nvPr/>
        </p:nvSpPr>
        <p:spPr bwMode="auto">
          <a:xfrm>
            <a:off x="355600" y="4660900"/>
            <a:ext cx="4651375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Peer-to-peer model:</a:t>
            </a:r>
            <a:endParaRPr lang="en-US" dirty="0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>
                <a:latin typeface="Comic Sans MS" pitchFamily="66" charset="0"/>
              </a:rPr>
              <a:t> minimal (or no) use of dedicated servers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>
                <a:latin typeface="Comic Sans MS" pitchFamily="66" charset="0"/>
              </a:rPr>
              <a:t>e.g</a:t>
            </a:r>
            <a:r>
              <a:rPr lang="en-US" sz="2000" dirty="0" smtClean="0">
                <a:latin typeface="Comic Sans MS" pitchFamily="66" charset="0"/>
              </a:rPr>
              <a:t>. Skype,  </a:t>
            </a:r>
            <a:r>
              <a:rPr lang="en-US" sz="2000" dirty="0" err="1">
                <a:latin typeface="Comic Sans MS" pitchFamily="66" charset="0"/>
              </a:rPr>
              <a:t>BitTorrenth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176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695" grpId="0"/>
      <p:bldP spid="21769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3213" y="128588"/>
            <a:ext cx="8308975" cy="1143000"/>
          </a:xfrm>
        </p:spPr>
        <p:txBody>
          <a:bodyPr/>
          <a:lstStyle/>
          <a:p>
            <a:r>
              <a:rPr lang="en-US" sz="3600" smtClean="0">
                <a:solidFill>
                  <a:srgbClr val="000099"/>
                </a:solidFill>
              </a:rPr>
              <a:t>The bad guys can record and playback</a:t>
            </a:r>
          </a:p>
        </p:txBody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763" y="1185863"/>
            <a:ext cx="8077200" cy="1484312"/>
          </a:xfrm>
          <a:noFill/>
        </p:spPr>
        <p:txBody>
          <a:bodyPr/>
          <a:lstStyle/>
          <a:p>
            <a:pPr marL="225425" indent="-225425">
              <a:buFont typeface="Wingdings" pitchFamily="2" charset="2"/>
              <a:buNone/>
            </a:pPr>
            <a:r>
              <a:rPr lang="en-US" i="1" smtClean="0">
                <a:solidFill>
                  <a:srgbClr val="FF0000"/>
                </a:solidFill>
              </a:rPr>
              <a:t>record-and-playback</a:t>
            </a:r>
            <a:r>
              <a:rPr lang="en-US" sz="2400" smtClean="0">
                <a:solidFill>
                  <a:srgbClr val="FF0000"/>
                </a:solidFill>
              </a:rPr>
              <a:t>:</a:t>
            </a:r>
            <a:r>
              <a:rPr lang="en-US" sz="2400" smtClean="0"/>
              <a:t> sniff sensitive info (e.g., password), and use later</a:t>
            </a:r>
          </a:p>
          <a:p>
            <a:pPr marL="628650" lvl="1" indent="-284163"/>
            <a:r>
              <a:rPr lang="en-US" smtClean="0"/>
              <a:t>password holder </a:t>
            </a:r>
            <a:r>
              <a:rPr lang="en-US" i="1" smtClean="0"/>
              <a:t>is </a:t>
            </a:r>
            <a:r>
              <a:rPr lang="en-US" smtClean="0"/>
              <a:t>that user from system point of view</a:t>
            </a:r>
          </a:p>
        </p:txBody>
      </p:sp>
      <p:graphicFrame>
        <p:nvGraphicFramePr>
          <p:cNvPr id="31746" name="Object 43"/>
          <p:cNvGraphicFramePr>
            <a:graphicFrameLocks noChangeAspect="1"/>
          </p:cNvGraphicFramePr>
          <p:nvPr/>
        </p:nvGraphicFramePr>
        <p:xfrm>
          <a:off x="5991225" y="4868863"/>
          <a:ext cx="668338" cy="530225"/>
        </p:xfrm>
        <a:graphic>
          <a:graphicData uri="http://schemas.openxmlformats.org/presentationml/2006/ole">
            <p:oleObj spid="_x0000_s430082" name="ClipArt" r:id="rId3" imgW="1305000" imgH="1085760" progId="">
              <p:embed/>
            </p:oleObj>
          </a:graphicData>
        </a:graphic>
      </p:graphicFrame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1601788" y="3438525"/>
            <a:ext cx="384175" cy="723900"/>
            <a:chOff x="4180" y="783"/>
            <a:chExt cx="150" cy="307"/>
          </a:xfrm>
        </p:grpSpPr>
        <p:sp>
          <p:nvSpPr>
            <p:cNvPr id="31784" name="AutoShape 45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5" name="Rectangle 46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6" name="Rectangle 47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7" name="AutoShape 48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8" name="Line 49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9" name="Line 50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0" name="Rectangle 51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1" name="Rectangle 52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2555875" y="4929188"/>
            <a:ext cx="642938" cy="328612"/>
            <a:chOff x="3600" y="219"/>
            <a:chExt cx="360" cy="175"/>
          </a:xfrm>
        </p:grpSpPr>
        <p:sp>
          <p:nvSpPr>
            <p:cNvPr id="31771" name="Oval 54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2" name="Line 55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3" name="Line 56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4" name="Rectangle 57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1775" name="Oval 58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59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1781" name="Line 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2" name="Line 6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3" name="Line 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63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1778" name="Line 6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79" name="Line 6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0" name="Line 6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31747" name="Object 67"/>
          <p:cNvGraphicFramePr>
            <a:graphicFrameLocks noChangeAspect="1"/>
          </p:cNvGraphicFramePr>
          <p:nvPr/>
        </p:nvGraphicFramePr>
        <p:xfrm>
          <a:off x="4133850" y="3500438"/>
          <a:ext cx="668338" cy="530225"/>
        </p:xfrm>
        <a:graphic>
          <a:graphicData uri="http://schemas.openxmlformats.org/presentationml/2006/ole">
            <p:oleObj spid="_x0000_s430083" name="ClipArt" r:id="rId4" imgW="1305000" imgH="1085760" progId="">
              <p:embed/>
            </p:oleObj>
          </a:graphicData>
        </a:graphic>
      </p:graphicFrame>
      <p:sp>
        <p:nvSpPr>
          <p:cNvPr id="31754" name="Freeform 68"/>
          <p:cNvSpPr>
            <a:spLocks/>
          </p:cNvSpPr>
          <p:nvPr/>
        </p:nvSpPr>
        <p:spPr bwMode="auto">
          <a:xfrm>
            <a:off x="1701800" y="4164013"/>
            <a:ext cx="4587875" cy="728662"/>
          </a:xfrm>
          <a:custGeom>
            <a:avLst/>
            <a:gdLst>
              <a:gd name="T0" fmla="*/ 3502 w 2620"/>
              <a:gd name="T1" fmla="*/ 0 h 459"/>
              <a:gd name="T2" fmla="*/ 0 w 2620"/>
              <a:gd name="T3" fmla="*/ 401637 h 459"/>
              <a:gd name="T4" fmla="*/ 4587875 w 2620"/>
              <a:gd name="T5" fmla="*/ 401637 h 459"/>
              <a:gd name="T6" fmla="*/ 4587875 w 2620"/>
              <a:gd name="T7" fmla="*/ 728662 h 459"/>
              <a:gd name="T8" fmla="*/ 0 60000 65536"/>
              <a:gd name="T9" fmla="*/ 0 60000 65536"/>
              <a:gd name="T10" fmla="*/ 0 60000 65536"/>
              <a:gd name="T11" fmla="*/ 0 60000 65536"/>
              <a:gd name="T12" fmla="*/ 0 w 2620"/>
              <a:gd name="T13" fmla="*/ 0 h 459"/>
              <a:gd name="T14" fmla="*/ 2620 w 2620"/>
              <a:gd name="T15" fmla="*/ 459 h 4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20" h="459">
                <a:moveTo>
                  <a:pt x="2" y="0"/>
                </a:moveTo>
                <a:lnTo>
                  <a:pt x="0" y="253"/>
                </a:lnTo>
                <a:lnTo>
                  <a:pt x="2620" y="253"/>
                </a:lnTo>
                <a:lnTo>
                  <a:pt x="2620" y="459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Freeform 69"/>
          <p:cNvSpPr>
            <a:spLocks/>
          </p:cNvSpPr>
          <p:nvPr/>
        </p:nvSpPr>
        <p:spPr bwMode="auto">
          <a:xfrm>
            <a:off x="4533900" y="4033838"/>
            <a:ext cx="4763" cy="522287"/>
          </a:xfrm>
          <a:custGeom>
            <a:avLst/>
            <a:gdLst>
              <a:gd name="T0" fmla="*/ 0 w 3"/>
              <a:gd name="T1" fmla="*/ 522287 h 329"/>
              <a:gd name="T2" fmla="*/ 4763 w 3"/>
              <a:gd name="T3" fmla="*/ 0 h 329"/>
              <a:gd name="T4" fmla="*/ 0 60000 65536"/>
              <a:gd name="T5" fmla="*/ 0 60000 65536"/>
              <a:gd name="T6" fmla="*/ 0 w 3"/>
              <a:gd name="T7" fmla="*/ 0 h 329"/>
              <a:gd name="T8" fmla="*/ 3 w 3"/>
              <a:gd name="T9" fmla="*/ 329 h 3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329">
                <a:moveTo>
                  <a:pt x="0" y="329"/>
                </a:moveTo>
                <a:lnTo>
                  <a:pt x="3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70"/>
          <p:cNvSpPr>
            <a:spLocks noChangeShapeType="1"/>
          </p:cNvSpPr>
          <p:nvPr/>
        </p:nvSpPr>
        <p:spPr bwMode="auto">
          <a:xfrm flipV="1">
            <a:off x="2876550" y="4556125"/>
            <a:ext cx="0" cy="374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71"/>
          <p:cNvSpPr>
            <a:spLocks noChangeShapeType="1"/>
          </p:cNvSpPr>
          <p:nvPr/>
        </p:nvSpPr>
        <p:spPr bwMode="auto">
          <a:xfrm flipV="1">
            <a:off x="2895600" y="5267325"/>
            <a:ext cx="0" cy="24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Text Box 72"/>
          <p:cNvSpPr txBox="1">
            <a:spLocks noChangeArrowheads="1"/>
          </p:cNvSpPr>
          <p:nvPr/>
        </p:nvSpPr>
        <p:spPr bwMode="auto">
          <a:xfrm>
            <a:off x="1149350" y="3452813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omic Sans MS" pitchFamily="66" charset="0"/>
              </a:rPr>
              <a:t>A</a:t>
            </a:r>
            <a:endParaRPr lang="en-US"/>
          </a:p>
        </p:txBody>
      </p:sp>
      <p:sp>
        <p:nvSpPr>
          <p:cNvPr id="31759" name="Text Box 73"/>
          <p:cNvSpPr txBox="1">
            <a:spLocks noChangeArrowheads="1"/>
          </p:cNvSpPr>
          <p:nvPr/>
        </p:nvSpPr>
        <p:spPr bwMode="auto">
          <a:xfrm>
            <a:off x="6634163" y="4916488"/>
            <a:ext cx="376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omic Sans MS" pitchFamily="66" charset="0"/>
              </a:rPr>
              <a:t>B</a:t>
            </a:r>
            <a:endParaRPr lang="en-US"/>
          </a:p>
        </p:txBody>
      </p:sp>
      <p:sp>
        <p:nvSpPr>
          <p:cNvPr id="31760" name="Text Box 74"/>
          <p:cNvSpPr txBox="1">
            <a:spLocks noChangeArrowheads="1"/>
          </p:cNvSpPr>
          <p:nvPr/>
        </p:nvSpPr>
        <p:spPr bwMode="auto">
          <a:xfrm>
            <a:off x="4257675" y="3070225"/>
            <a:ext cx="36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omic Sans MS" pitchFamily="66" charset="0"/>
              </a:rPr>
              <a:t>C</a:t>
            </a:r>
            <a:endParaRPr lang="en-US"/>
          </a:p>
        </p:txBody>
      </p:sp>
      <p:grpSp>
        <p:nvGrpSpPr>
          <p:cNvPr id="7" name="Group 84"/>
          <p:cNvGrpSpPr>
            <a:grpSpLocks/>
          </p:cNvGrpSpPr>
          <p:nvPr/>
        </p:nvGrpSpPr>
        <p:grpSpPr bwMode="auto">
          <a:xfrm>
            <a:off x="4692650" y="4249738"/>
            <a:ext cx="3538538" cy="290512"/>
            <a:chOff x="3114" y="3021"/>
            <a:chExt cx="2229" cy="183"/>
          </a:xfrm>
        </p:grpSpPr>
        <p:sp>
          <p:nvSpPr>
            <p:cNvPr id="31767" name="Rectangle 76"/>
            <p:cNvSpPr>
              <a:spLocks noChangeArrowheads="1"/>
            </p:cNvSpPr>
            <p:nvPr/>
          </p:nvSpPr>
          <p:spPr bwMode="auto">
            <a:xfrm>
              <a:off x="3114" y="3021"/>
              <a:ext cx="2229" cy="18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8" name="Line 77"/>
            <p:cNvSpPr>
              <a:spLocks noChangeShapeType="1"/>
            </p:cNvSpPr>
            <p:nvPr/>
          </p:nvSpPr>
          <p:spPr bwMode="auto">
            <a:xfrm>
              <a:off x="3435" y="3027"/>
              <a:ext cx="0" cy="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9" name="Line 78"/>
            <p:cNvSpPr>
              <a:spLocks noChangeShapeType="1"/>
            </p:cNvSpPr>
            <p:nvPr/>
          </p:nvSpPr>
          <p:spPr bwMode="auto">
            <a:xfrm>
              <a:off x="3837" y="3030"/>
              <a:ext cx="0" cy="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0" name="Line 79"/>
            <p:cNvSpPr>
              <a:spLocks noChangeShapeType="1"/>
            </p:cNvSpPr>
            <p:nvPr/>
          </p:nvSpPr>
          <p:spPr bwMode="auto">
            <a:xfrm>
              <a:off x="3972" y="3030"/>
              <a:ext cx="0" cy="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62" name="Text Box 80"/>
          <p:cNvSpPr txBox="1">
            <a:spLocks noChangeArrowheads="1"/>
          </p:cNvSpPr>
          <p:nvPr/>
        </p:nvSpPr>
        <p:spPr bwMode="auto">
          <a:xfrm>
            <a:off x="4619625" y="4225925"/>
            <a:ext cx="3860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Arial" charset="0"/>
              </a:rPr>
              <a:t>src:B dest:A     user: B; password: foo</a:t>
            </a:r>
            <a:endParaRPr lang="en-US" sz="1600"/>
          </a:p>
        </p:txBody>
      </p:sp>
      <p:sp>
        <p:nvSpPr>
          <p:cNvPr id="31763" name="Freeform 81"/>
          <p:cNvSpPr>
            <a:spLocks/>
          </p:cNvSpPr>
          <p:nvPr/>
        </p:nvSpPr>
        <p:spPr bwMode="auto">
          <a:xfrm>
            <a:off x="1624013" y="4205288"/>
            <a:ext cx="4510087" cy="674687"/>
          </a:xfrm>
          <a:custGeom>
            <a:avLst/>
            <a:gdLst>
              <a:gd name="T0" fmla="*/ 4510087 w 2841"/>
              <a:gd name="T1" fmla="*/ 674687 h 425"/>
              <a:gd name="T2" fmla="*/ 4510087 w 2841"/>
              <a:gd name="T3" fmla="*/ 433387 h 425"/>
              <a:gd name="T4" fmla="*/ 0 w 2841"/>
              <a:gd name="T5" fmla="*/ 430212 h 425"/>
              <a:gd name="T6" fmla="*/ 0 w 2841"/>
              <a:gd name="T7" fmla="*/ 0 h 425"/>
              <a:gd name="T8" fmla="*/ 0 60000 65536"/>
              <a:gd name="T9" fmla="*/ 0 60000 65536"/>
              <a:gd name="T10" fmla="*/ 0 60000 65536"/>
              <a:gd name="T11" fmla="*/ 0 60000 65536"/>
              <a:gd name="T12" fmla="*/ 0 w 2841"/>
              <a:gd name="T13" fmla="*/ 0 h 425"/>
              <a:gd name="T14" fmla="*/ 2841 w 2841"/>
              <a:gd name="T15" fmla="*/ 425 h 4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41" h="425">
                <a:moveTo>
                  <a:pt x="2841" y="425"/>
                </a:moveTo>
                <a:lnTo>
                  <a:pt x="2841" y="273"/>
                </a:lnTo>
                <a:lnTo>
                  <a:pt x="0" y="271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Line 82"/>
          <p:cNvSpPr>
            <a:spLocks noChangeShapeType="1"/>
          </p:cNvSpPr>
          <p:nvPr/>
        </p:nvSpPr>
        <p:spPr bwMode="auto">
          <a:xfrm flipV="1">
            <a:off x="4641850" y="4035425"/>
            <a:ext cx="0" cy="6032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1765" name="Picture 8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8150" y="3482975"/>
            <a:ext cx="471488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pic>
        <p:nvPicPr>
          <p:cNvPr id="31766" name="Picture 85" descr="EN00179_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29138" y="3738563"/>
            <a:ext cx="681037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596188" y="6529388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D114D8A0-C463-4AD8-A683-F89CF08ECCA7}" type="slidenum">
              <a:rPr lang="en-US" sz="1200">
                <a:latin typeface="Arial" charset="0"/>
              </a:rPr>
              <a:pPr algn="r"/>
              <a:t>50</a:t>
            </a:fld>
            <a:endParaRPr lang="en-US" sz="1200">
              <a:latin typeface="Arial" charset="0"/>
            </a:endParaRPr>
          </a:p>
        </p:txBody>
      </p:sp>
      <p:sp>
        <p:nvSpPr>
          <p:cNvPr id="31794" name="Text Box 50"/>
          <p:cNvSpPr txBox="1">
            <a:spLocks noChangeArrowheads="1"/>
          </p:cNvSpPr>
          <p:nvPr/>
        </p:nvSpPr>
        <p:spPr bwMode="auto">
          <a:xfrm>
            <a:off x="1119188" y="5862638"/>
            <a:ext cx="6964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>
                <a:latin typeface="Comic Sans MS" pitchFamily="66" charset="0"/>
              </a:rPr>
              <a:t>… lots more on security (throughout, Chapter 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B6EE6BD4-A552-4BE1-AA02-CF62DEB24991}" type="slidenum">
              <a:rPr lang="en-US"/>
              <a:pPr/>
              <a:t>51</a:t>
            </a:fld>
            <a:endParaRPr lang="en-US"/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333375"/>
            <a:ext cx="7772400" cy="647700"/>
          </a:xfrm>
        </p:spPr>
        <p:txBody>
          <a:bodyPr/>
          <a:lstStyle/>
          <a:p>
            <a:r>
              <a:rPr lang="en-US" sz="3600"/>
              <a:t>Internet History</a:t>
            </a:r>
            <a:endParaRPr lang="en-US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95450"/>
            <a:ext cx="4152900" cy="44577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>
                <a:solidFill>
                  <a:schemeClr val="accent2"/>
                </a:solidFill>
              </a:rPr>
              <a:t>1970:</a:t>
            </a:r>
            <a:r>
              <a:rPr lang="en-US" sz="2000"/>
              <a:t> ALOHAnet satellite network in Hawaii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chemeClr val="accent2"/>
                </a:solidFill>
              </a:rPr>
              <a:t>1974:</a:t>
            </a:r>
            <a:r>
              <a:rPr lang="en-US" sz="2000"/>
              <a:t> Cerf and Kahn - architecture for interconnecting networks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chemeClr val="accent2"/>
                </a:solidFill>
              </a:rPr>
              <a:t>1976:</a:t>
            </a:r>
            <a:r>
              <a:rPr lang="en-US" sz="2000"/>
              <a:t> Ethernet at Xerox PARC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chemeClr val="accent2"/>
                </a:solidFill>
              </a:rPr>
              <a:t>ate70’s:</a:t>
            </a:r>
            <a:r>
              <a:rPr lang="en-US" sz="2000"/>
              <a:t> proprietary architectures: DECnet, SNA, XNA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chemeClr val="accent2"/>
                </a:solidFill>
              </a:rPr>
              <a:t>late 70’s:</a:t>
            </a:r>
            <a:r>
              <a:rPr lang="en-US" sz="2000"/>
              <a:t> switching fixed length packets (ATM precursor)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chemeClr val="accent2"/>
                </a:solidFill>
              </a:rPr>
              <a:t>1979:</a:t>
            </a:r>
            <a:r>
              <a:rPr lang="en-US" sz="2000"/>
              <a:t> ARPAnet has 200 nodes</a:t>
            </a:r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800225"/>
            <a:ext cx="3810000" cy="44481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FF0000"/>
                </a:solidFill>
              </a:rPr>
              <a:t>Cerf and Kahn’s internetworking principles: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minimalism, autonomy - no internal changes required to interconnect networks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best effort service model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stateless routers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decentralized control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1800">
                <a:solidFill>
                  <a:srgbClr val="FF0000"/>
                </a:solidFill>
              </a:rPr>
              <a:t>define today’s Internet architecture</a:t>
            </a:r>
            <a:endParaRPr lang="en-US" sz="2000"/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523875" y="1028700"/>
            <a:ext cx="7972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1972-1980: Internetworking, new and proprietary nets</a:t>
            </a:r>
            <a:endParaRPr lang="en-US" sz="4000" u="sng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23910" name="Rectangle 6"/>
          <p:cNvSpPr>
            <a:spLocks noChangeArrowheads="1"/>
          </p:cNvSpPr>
          <p:nvPr/>
        </p:nvSpPr>
        <p:spPr bwMode="auto">
          <a:xfrm>
            <a:off x="4457700" y="1771650"/>
            <a:ext cx="3810000" cy="414337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C47D1C1F-AC27-463C-9302-CA5A3F77FA37}" type="slidenum">
              <a:rPr lang="en-US"/>
              <a:pPr/>
              <a:t>6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458200" cy="1143000"/>
          </a:xfrm>
        </p:spPr>
        <p:txBody>
          <a:bodyPr/>
          <a:lstStyle/>
          <a:p>
            <a:r>
              <a:rPr lang="en-US" sz="3200"/>
              <a:t>Network edge: best effort (unreliable) data transfer service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403860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i="1" u="sng">
                <a:solidFill>
                  <a:srgbClr val="FF0000"/>
                </a:solidFill>
              </a:rPr>
              <a:t>Goal:</a:t>
            </a:r>
            <a:r>
              <a:rPr lang="en-US" sz="2400"/>
              <a:t> data transfer between end systems</a:t>
            </a:r>
          </a:p>
          <a:p>
            <a:pPr lvl="1"/>
            <a:r>
              <a:rPr lang="en-US" sz="2000"/>
              <a:t>same as before!</a:t>
            </a:r>
          </a:p>
          <a:p>
            <a:r>
              <a:rPr lang="en-US" sz="2400">
                <a:solidFill>
                  <a:srgbClr val="FF0000"/>
                </a:solidFill>
              </a:rPr>
              <a:t>UDP</a:t>
            </a:r>
            <a:r>
              <a:rPr lang="en-US" sz="2400"/>
              <a:t> - User Datagram Protocol [RFC 768]: </a:t>
            </a:r>
          </a:p>
          <a:p>
            <a:pPr lvl="1"/>
            <a:r>
              <a:rPr lang="en-US"/>
              <a:t>connectionless </a:t>
            </a:r>
          </a:p>
          <a:p>
            <a:pPr lvl="1"/>
            <a:r>
              <a:rPr lang="en-US"/>
              <a:t>unreliable data transfer</a:t>
            </a:r>
          </a:p>
          <a:p>
            <a:pPr lvl="1"/>
            <a:r>
              <a:rPr lang="en-US"/>
              <a:t>no flow control</a:t>
            </a:r>
          </a:p>
          <a:p>
            <a:pPr lvl="1"/>
            <a:r>
              <a:rPr lang="en-US"/>
              <a:t>no congestion control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600200"/>
            <a:ext cx="388620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u="sng">
                <a:solidFill>
                  <a:srgbClr val="FF0000"/>
                </a:solidFill>
              </a:rPr>
              <a:t>App’s using TCP:</a:t>
            </a:r>
            <a:r>
              <a:rPr lang="en-US" sz="2400" i="1"/>
              <a:t> </a:t>
            </a:r>
          </a:p>
          <a:p>
            <a:r>
              <a:rPr lang="en-US" sz="2400"/>
              <a:t>HTTP (Web), FTP (file transfer), Telnet (remote login), SMTP (email)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u="sng">
                <a:solidFill>
                  <a:srgbClr val="FF0000"/>
                </a:solidFill>
              </a:rPr>
              <a:t>App’s using UDP:</a:t>
            </a:r>
            <a:endParaRPr lang="en-US">
              <a:solidFill>
                <a:srgbClr val="FF0000"/>
              </a:solidFill>
            </a:endParaRPr>
          </a:p>
          <a:p>
            <a:r>
              <a:rPr lang="en-US" sz="2400"/>
              <a:t>streaming media, teleconferencing, DNS, Internet telephony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6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A6A100B8-01B8-427E-8EE3-34F2B1F44AD1}" type="slidenum">
              <a:rPr lang="en-US"/>
              <a:pPr/>
              <a:t>7</a:t>
            </a:fld>
            <a:endParaRPr lang="en-US"/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/>
          <a:lstStyle/>
          <a:p>
            <a:r>
              <a:rPr lang="en-US" sz="3200"/>
              <a:t>Access networks and physical media</a:t>
            </a:r>
            <a:endParaRPr lang="en-US"/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2900" y="1347788"/>
            <a:ext cx="4684713" cy="50101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i="1">
                <a:solidFill>
                  <a:srgbClr val="FF0000"/>
                </a:solidFill>
              </a:rPr>
              <a:t>Q: How to connect end systems to edge router?</a:t>
            </a:r>
          </a:p>
          <a:p>
            <a:r>
              <a:rPr lang="en-US" sz="2400"/>
              <a:t>residential access nets</a:t>
            </a:r>
          </a:p>
          <a:p>
            <a:r>
              <a:rPr lang="en-US" sz="2400"/>
              <a:t>institutional access networks (school, company)</a:t>
            </a:r>
          </a:p>
          <a:p>
            <a:pPr>
              <a:spcAft>
                <a:spcPct val="30000"/>
              </a:spcAft>
            </a:pPr>
            <a:r>
              <a:rPr lang="en-US" sz="2400"/>
              <a:t>mobile access networks</a:t>
            </a:r>
            <a:endParaRPr lang="en-US" sz="240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400" i="1">
                <a:solidFill>
                  <a:srgbClr val="FF0000"/>
                </a:solidFill>
              </a:rPr>
              <a:t>Keep in mind: </a:t>
            </a:r>
          </a:p>
          <a:p>
            <a:r>
              <a:rPr lang="en-US" sz="2400"/>
              <a:t>bandwidth (bits per second) of access network?</a:t>
            </a:r>
          </a:p>
          <a:p>
            <a:r>
              <a:rPr lang="en-US" sz="2400"/>
              <a:t>shared or dedicated?</a:t>
            </a:r>
          </a:p>
        </p:txBody>
      </p:sp>
      <p:sp>
        <p:nvSpPr>
          <p:cNvPr id="221866" name="Freeform 682"/>
          <p:cNvSpPr>
            <a:spLocks/>
          </p:cNvSpPr>
          <p:nvPr/>
        </p:nvSpPr>
        <p:spPr bwMode="auto">
          <a:xfrm>
            <a:off x="6710363" y="3457575"/>
            <a:ext cx="1314450" cy="674688"/>
          </a:xfrm>
          <a:custGeom>
            <a:avLst/>
            <a:gdLst/>
            <a:ahLst/>
            <a:cxnLst>
              <a:cxn ang="0">
                <a:pos x="382" y="30"/>
              </a:cxn>
              <a:cxn ang="0">
                <a:pos x="370" y="30"/>
              </a:cxn>
              <a:cxn ang="0">
                <a:pos x="126" y="32"/>
              </a:cxn>
              <a:cxn ang="0">
                <a:pos x="6" y="126"/>
              </a:cxn>
              <a:cxn ang="0">
                <a:pos x="92" y="274"/>
              </a:cxn>
              <a:cxn ang="0">
                <a:pos x="292" y="384"/>
              </a:cxn>
              <a:cxn ang="0">
                <a:pos x="540" y="416"/>
              </a:cxn>
              <a:cxn ang="0">
                <a:pos x="698" y="330"/>
              </a:cxn>
              <a:cxn ang="0">
                <a:pos x="776" y="170"/>
              </a:cxn>
              <a:cxn ang="0">
                <a:pos x="792" y="22"/>
              </a:cxn>
              <a:cxn ang="0">
                <a:pos x="560" y="38"/>
              </a:cxn>
              <a:cxn ang="0">
                <a:pos x="382" y="30"/>
              </a:cxn>
            </a:cxnLst>
            <a:rect l="0" t="0" r="r" b="b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1867" name="Freeform 683"/>
          <p:cNvSpPr>
            <a:spLocks/>
          </p:cNvSpPr>
          <p:nvPr/>
        </p:nvSpPr>
        <p:spPr bwMode="auto">
          <a:xfrm>
            <a:off x="6729413" y="1931988"/>
            <a:ext cx="1730375" cy="1044575"/>
          </a:xfrm>
          <a:custGeom>
            <a:avLst/>
            <a:gdLst/>
            <a:ahLst/>
            <a:cxnLst>
              <a:cxn ang="0">
                <a:pos x="424" y="10"/>
              </a:cxn>
              <a:cxn ang="0">
                <a:pos x="288" y="70"/>
              </a:cxn>
              <a:cxn ang="0">
                <a:pos x="96" y="100"/>
              </a:cxn>
              <a:cxn ang="0">
                <a:pos x="14" y="336"/>
              </a:cxn>
              <a:cxn ang="0">
                <a:pos x="180" y="444"/>
              </a:cxn>
              <a:cxn ang="0">
                <a:pos x="346" y="426"/>
              </a:cxn>
              <a:cxn ang="0">
                <a:pos x="584" y="444"/>
              </a:cxn>
              <a:cxn ang="0">
                <a:pos x="698" y="434"/>
              </a:cxn>
              <a:cxn ang="0">
                <a:pos x="752" y="372"/>
              </a:cxn>
              <a:cxn ang="0">
                <a:pos x="750" y="158"/>
              </a:cxn>
              <a:cxn ang="0">
                <a:pos x="662" y="34"/>
              </a:cxn>
              <a:cxn ang="0">
                <a:pos x="424" y="10"/>
              </a:cxn>
            </a:cxnLst>
            <a:rect l="0" t="0" r="r" b="b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1868" name="Freeform 684"/>
          <p:cNvSpPr>
            <a:spLocks/>
          </p:cNvSpPr>
          <p:nvPr/>
        </p:nvSpPr>
        <p:spPr bwMode="auto">
          <a:xfrm>
            <a:off x="4989513" y="1639888"/>
            <a:ext cx="1644650" cy="1071562"/>
          </a:xfrm>
          <a:custGeom>
            <a:avLst/>
            <a:gdLst/>
            <a:ahLst/>
            <a:cxnLst>
              <a:cxn ang="0">
                <a:pos x="648" y="11"/>
              </a:cxn>
              <a:cxn ang="0">
                <a:pos x="390" y="53"/>
              </a:cxn>
              <a:cxn ang="0">
                <a:pos x="206" y="129"/>
              </a:cxn>
              <a:cxn ang="0">
                <a:pos x="152" y="229"/>
              </a:cxn>
              <a:cxn ang="0">
                <a:pos x="22" y="297"/>
              </a:cxn>
              <a:cxn ang="0">
                <a:pos x="18" y="459"/>
              </a:cxn>
              <a:cxn ang="0">
                <a:pos x="132" y="489"/>
              </a:cxn>
              <a:cxn ang="0">
                <a:pos x="458" y="489"/>
              </a:cxn>
              <a:cxn ang="0">
                <a:pos x="598" y="555"/>
              </a:cxn>
              <a:cxn ang="0">
                <a:pos x="752" y="657"/>
              </a:cxn>
              <a:cxn ang="0">
                <a:pos x="870" y="661"/>
              </a:cxn>
              <a:cxn ang="0">
                <a:pos x="952" y="603"/>
              </a:cxn>
              <a:cxn ang="0">
                <a:pos x="992" y="445"/>
              </a:cxn>
              <a:cxn ang="0">
                <a:pos x="1018" y="291"/>
              </a:cxn>
              <a:cxn ang="0">
                <a:pos x="1022" y="107"/>
              </a:cxn>
              <a:cxn ang="0">
                <a:pos x="934" y="17"/>
              </a:cxn>
              <a:cxn ang="0">
                <a:pos x="776" y="3"/>
              </a:cxn>
              <a:cxn ang="0">
                <a:pos x="648" y="11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21869" name="Group 685"/>
          <p:cNvGrpSpPr>
            <a:grpSpLocks/>
          </p:cNvGrpSpPr>
          <p:nvPr/>
        </p:nvGrpSpPr>
        <p:grpSpPr bwMode="auto">
          <a:xfrm>
            <a:off x="5076825" y="2974975"/>
            <a:ext cx="1458913" cy="933450"/>
            <a:chOff x="2889" y="1631"/>
            <a:chExt cx="980" cy="743"/>
          </a:xfrm>
        </p:grpSpPr>
        <p:sp>
          <p:nvSpPr>
            <p:cNvPr id="221870" name="Rectangle 686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871" name="AutoShape 687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>
                <a:solidFill>
                  <a:srgbClr val="00CCFF"/>
                </a:solidFill>
              </a:endParaRPr>
            </a:p>
          </p:txBody>
        </p:sp>
      </p:grpSp>
      <p:sp>
        <p:nvSpPr>
          <p:cNvPr id="221873" name="Line 689"/>
          <p:cNvSpPr>
            <a:spLocks noChangeShapeType="1"/>
          </p:cNvSpPr>
          <p:nvPr/>
        </p:nvSpPr>
        <p:spPr bwMode="auto">
          <a:xfrm flipH="1">
            <a:off x="5854700" y="2020888"/>
            <a:ext cx="92075" cy="3111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74" name="Line 690"/>
          <p:cNvSpPr>
            <a:spLocks noChangeShapeType="1"/>
          </p:cNvSpPr>
          <p:nvPr/>
        </p:nvSpPr>
        <p:spPr bwMode="auto">
          <a:xfrm>
            <a:off x="5946775" y="2020888"/>
            <a:ext cx="90488" cy="3095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75" name="Line 691"/>
          <p:cNvSpPr>
            <a:spLocks noChangeShapeType="1"/>
          </p:cNvSpPr>
          <p:nvPr/>
        </p:nvSpPr>
        <p:spPr bwMode="auto">
          <a:xfrm>
            <a:off x="5854700" y="2330450"/>
            <a:ext cx="92075" cy="333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76" name="Line 692"/>
          <p:cNvSpPr>
            <a:spLocks noChangeShapeType="1"/>
          </p:cNvSpPr>
          <p:nvPr/>
        </p:nvSpPr>
        <p:spPr bwMode="auto">
          <a:xfrm flipH="1">
            <a:off x="5946775" y="2330450"/>
            <a:ext cx="90488" cy="333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77" name="Line 693"/>
          <p:cNvSpPr>
            <a:spLocks noChangeShapeType="1"/>
          </p:cNvSpPr>
          <p:nvPr/>
        </p:nvSpPr>
        <p:spPr bwMode="auto">
          <a:xfrm>
            <a:off x="5946775" y="2027238"/>
            <a:ext cx="0" cy="3365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78" name="Line 694"/>
          <p:cNvSpPr>
            <a:spLocks noChangeShapeType="1"/>
          </p:cNvSpPr>
          <p:nvPr/>
        </p:nvSpPr>
        <p:spPr bwMode="auto">
          <a:xfrm flipV="1">
            <a:off x="5854700" y="2298700"/>
            <a:ext cx="92075" cy="333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79" name="Line 695"/>
          <p:cNvSpPr>
            <a:spLocks noChangeShapeType="1"/>
          </p:cNvSpPr>
          <p:nvPr/>
        </p:nvSpPr>
        <p:spPr bwMode="auto">
          <a:xfrm flipH="1" flipV="1">
            <a:off x="5946775" y="2298700"/>
            <a:ext cx="90488" cy="317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80" name="Line 696"/>
          <p:cNvSpPr>
            <a:spLocks noChangeShapeType="1"/>
          </p:cNvSpPr>
          <p:nvPr/>
        </p:nvSpPr>
        <p:spPr bwMode="auto">
          <a:xfrm>
            <a:off x="5894388" y="2195513"/>
            <a:ext cx="52387" cy="269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81" name="Line 697"/>
          <p:cNvSpPr>
            <a:spLocks noChangeShapeType="1"/>
          </p:cNvSpPr>
          <p:nvPr/>
        </p:nvSpPr>
        <p:spPr bwMode="auto">
          <a:xfrm flipV="1">
            <a:off x="5946775" y="2195513"/>
            <a:ext cx="55563" cy="269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82" name="Line 698"/>
          <p:cNvSpPr>
            <a:spLocks noChangeShapeType="1"/>
          </p:cNvSpPr>
          <p:nvPr/>
        </p:nvSpPr>
        <p:spPr bwMode="auto">
          <a:xfrm>
            <a:off x="5876925" y="2241550"/>
            <a:ext cx="66675" cy="349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83" name="Line 699"/>
          <p:cNvSpPr>
            <a:spLocks noChangeShapeType="1"/>
          </p:cNvSpPr>
          <p:nvPr/>
        </p:nvSpPr>
        <p:spPr bwMode="auto">
          <a:xfrm flipV="1">
            <a:off x="5946775" y="2247900"/>
            <a:ext cx="68263" cy="317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84" name="Line 700"/>
          <p:cNvSpPr>
            <a:spLocks noChangeShapeType="1"/>
          </p:cNvSpPr>
          <p:nvPr/>
        </p:nvSpPr>
        <p:spPr bwMode="auto">
          <a:xfrm flipV="1">
            <a:off x="5946775" y="2149475"/>
            <a:ext cx="34925" cy="127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85" name="Line 701"/>
          <p:cNvSpPr>
            <a:spLocks noChangeShapeType="1"/>
          </p:cNvSpPr>
          <p:nvPr/>
        </p:nvSpPr>
        <p:spPr bwMode="auto">
          <a:xfrm flipV="1">
            <a:off x="5946775" y="2085975"/>
            <a:ext cx="22225" cy="79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86" name="Line 702"/>
          <p:cNvSpPr>
            <a:spLocks noChangeShapeType="1"/>
          </p:cNvSpPr>
          <p:nvPr/>
        </p:nvSpPr>
        <p:spPr bwMode="auto">
          <a:xfrm>
            <a:off x="5907088" y="2144713"/>
            <a:ext cx="42862" cy="174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21887" name="Line 703"/>
          <p:cNvSpPr>
            <a:spLocks noChangeShapeType="1"/>
          </p:cNvSpPr>
          <p:nvPr/>
        </p:nvSpPr>
        <p:spPr bwMode="auto">
          <a:xfrm>
            <a:off x="5926138" y="2082800"/>
            <a:ext cx="23812" cy="158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grpSp>
        <p:nvGrpSpPr>
          <p:cNvPr id="221888" name="Group 704"/>
          <p:cNvGrpSpPr>
            <a:grpSpLocks/>
          </p:cNvGrpSpPr>
          <p:nvPr/>
        </p:nvGrpSpPr>
        <p:grpSpPr bwMode="auto">
          <a:xfrm>
            <a:off x="5962650" y="1992313"/>
            <a:ext cx="152400" cy="58737"/>
            <a:chOff x="4227" y="1360"/>
            <a:chExt cx="863" cy="270"/>
          </a:xfrm>
        </p:grpSpPr>
        <p:sp>
          <p:nvSpPr>
            <p:cNvPr id="221889" name="Line 705"/>
            <p:cNvSpPr>
              <a:spLocks noChangeShapeType="1"/>
            </p:cNvSpPr>
            <p:nvPr/>
          </p:nvSpPr>
          <p:spPr bwMode="auto">
            <a:xfrm>
              <a:off x="4227" y="1604"/>
              <a:ext cx="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1890" name="Line 706"/>
            <p:cNvSpPr>
              <a:spLocks noChangeShapeType="1"/>
            </p:cNvSpPr>
            <p:nvPr/>
          </p:nvSpPr>
          <p:spPr bwMode="auto">
            <a:xfrm rot="6361956" flipH="1" flipV="1">
              <a:off x="4464" y="1205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1891" name="Line 707"/>
            <p:cNvSpPr>
              <a:spLocks noChangeShapeType="1"/>
            </p:cNvSpPr>
            <p:nvPr/>
          </p:nvSpPr>
          <p:spPr bwMode="auto">
            <a:xfrm rot="6361956">
              <a:off x="4602" y="1393"/>
              <a:ext cx="189" cy="203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1892" name="Line 708"/>
            <p:cNvSpPr>
              <a:spLocks noChangeShapeType="1"/>
            </p:cNvSpPr>
            <p:nvPr/>
          </p:nvSpPr>
          <p:spPr bwMode="auto">
            <a:xfrm rot="6361956" flipH="1" flipV="1">
              <a:off x="4745" y="1286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21893" name="Group 709"/>
          <p:cNvGrpSpPr>
            <a:grpSpLocks/>
          </p:cNvGrpSpPr>
          <p:nvPr/>
        </p:nvGrpSpPr>
        <p:grpSpPr bwMode="auto">
          <a:xfrm rot="5700496">
            <a:off x="5870575" y="1889125"/>
            <a:ext cx="168275" cy="53975"/>
            <a:chOff x="4227" y="1360"/>
            <a:chExt cx="863" cy="270"/>
          </a:xfrm>
        </p:grpSpPr>
        <p:sp>
          <p:nvSpPr>
            <p:cNvPr id="221894" name="Line 710"/>
            <p:cNvSpPr>
              <a:spLocks noChangeShapeType="1"/>
            </p:cNvSpPr>
            <p:nvPr/>
          </p:nvSpPr>
          <p:spPr bwMode="auto">
            <a:xfrm>
              <a:off x="4227" y="1604"/>
              <a:ext cx="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1895" name="Line 711"/>
            <p:cNvSpPr>
              <a:spLocks noChangeShapeType="1"/>
            </p:cNvSpPr>
            <p:nvPr/>
          </p:nvSpPr>
          <p:spPr bwMode="auto">
            <a:xfrm rot="6361956" flipH="1" flipV="1">
              <a:off x="4464" y="1205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1896" name="Line 712"/>
            <p:cNvSpPr>
              <a:spLocks noChangeShapeType="1"/>
            </p:cNvSpPr>
            <p:nvPr/>
          </p:nvSpPr>
          <p:spPr bwMode="auto">
            <a:xfrm rot="6361956">
              <a:off x="4602" y="1393"/>
              <a:ext cx="189" cy="203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1897" name="Line 713"/>
            <p:cNvSpPr>
              <a:spLocks noChangeShapeType="1"/>
            </p:cNvSpPr>
            <p:nvPr/>
          </p:nvSpPr>
          <p:spPr bwMode="auto">
            <a:xfrm rot="6361956" flipH="1" flipV="1">
              <a:off x="4745" y="1286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21898" name="Group 714"/>
          <p:cNvGrpSpPr>
            <a:grpSpLocks/>
          </p:cNvGrpSpPr>
          <p:nvPr/>
        </p:nvGrpSpPr>
        <p:grpSpPr bwMode="auto">
          <a:xfrm rot="10800000">
            <a:off x="5778500" y="1985963"/>
            <a:ext cx="152400" cy="58737"/>
            <a:chOff x="4227" y="1360"/>
            <a:chExt cx="863" cy="270"/>
          </a:xfrm>
        </p:grpSpPr>
        <p:sp>
          <p:nvSpPr>
            <p:cNvPr id="221899" name="Line 715"/>
            <p:cNvSpPr>
              <a:spLocks noChangeShapeType="1"/>
            </p:cNvSpPr>
            <p:nvPr/>
          </p:nvSpPr>
          <p:spPr bwMode="auto">
            <a:xfrm>
              <a:off x="4227" y="1604"/>
              <a:ext cx="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1900" name="Line 716"/>
            <p:cNvSpPr>
              <a:spLocks noChangeShapeType="1"/>
            </p:cNvSpPr>
            <p:nvPr/>
          </p:nvSpPr>
          <p:spPr bwMode="auto">
            <a:xfrm rot="6361956" flipH="1" flipV="1">
              <a:off x="4464" y="1205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1901" name="Line 717"/>
            <p:cNvSpPr>
              <a:spLocks noChangeShapeType="1"/>
            </p:cNvSpPr>
            <p:nvPr/>
          </p:nvSpPr>
          <p:spPr bwMode="auto">
            <a:xfrm rot="6361956">
              <a:off x="4602" y="1393"/>
              <a:ext cx="189" cy="203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1902" name="Line 718"/>
            <p:cNvSpPr>
              <a:spLocks noChangeShapeType="1"/>
            </p:cNvSpPr>
            <p:nvPr/>
          </p:nvSpPr>
          <p:spPr bwMode="auto">
            <a:xfrm rot="6361956" flipH="1" flipV="1">
              <a:off x="4745" y="1286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21903" name="Oval 719"/>
          <p:cNvSpPr>
            <a:spLocks noChangeArrowheads="1"/>
          </p:cNvSpPr>
          <p:nvPr/>
        </p:nvSpPr>
        <p:spPr bwMode="auto">
          <a:xfrm>
            <a:off x="6835775" y="3652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04" name="Line 720"/>
          <p:cNvSpPr>
            <a:spLocks noChangeShapeType="1"/>
          </p:cNvSpPr>
          <p:nvPr/>
        </p:nvSpPr>
        <p:spPr bwMode="auto">
          <a:xfrm>
            <a:off x="6835775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05" name="Line 721"/>
          <p:cNvSpPr>
            <a:spLocks noChangeShapeType="1"/>
          </p:cNvSpPr>
          <p:nvPr/>
        </p:nvSpPr>
        <p:spPr bwMode="auto">
          <a:xfrm>
            <a:off x="7194550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06" name="Rectangle 722"/>
          <p:cNvSpPr>
            <a:spLocks noChangeArrowheads="1"/>
          </p:cNvSpPr>
          <p:nvPr/>
        </p:nvSpPr>
        <p:spPr bwMode="auto">
          <a:xfrm>
            <a:off x="6835775" y="3644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1907" name="Oval 723"/>
          <p:cNvSpPr>
            <a:spLocks noChangeArrowheads="1"/>
          </p:cNvSpPr>
          <p:nvPr/>
        </p:nvSpPr>
        <p:spPr bwMode="auto">
          <a:xfrm>
            <a:off x="6832600" y="3576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1908" name="Group 724"/>
          <p:cNvGrpSpPr>
            <a:grpSpLocks/>
          </p:cNvGrpSpPr>
          <p:nvPr/>
        </p:nvGrpSpPr>
        <p:grpSpPr bwMode="auto">
          <a:xfrm>
            <a:off x="6918325" y="3600450"/>
            <a:ext cx="179388" cy="65088"/>
            <a:chOff x="2848" y="848"/>
            <a:chExt cx="140" cy="98"/>
          </a:xfrm>
        </p:grpSpPr>
        <p:sp>
          <p:nvSpPr>
            <p:cNvPr id="221909" name="Line 72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10" name="Line 72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11" name="Line 72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1912" name="Group 728"/>
          <p:cNvGrpSpPr>
            <a:grpSpLocks/>
          </p:cNvGrpSpPr>
          <p:nvPr/>
        </p:nvGrpSpPr>
        <p:grpSpPr bwMode="auto">
          <a:xfrm flipV="1">
            <a:off x="6918325" y="3600450"/>
            <a:ext cx="179388" cy="65088"/>
            <a:chOff x="2848" y="848"/>
            <a:chExt cx="140" cy="98"/>
          </a:xfrm>
        </p:grpSpPr>
        <p:sp>
          <p:nvSpPr>
            <p:cNvPr id="221913" name="Line 72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14" name="Line 73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15" name="Line 73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916" name="Oval 732"/>
          <p:cNvSpPr>
            <a:spLocks noChangeArrowheads="1"/>
          </p:cNvSpPr>
          <p:nvPr/>
        </p:nvSpPr>
        <p:spPr bwMode="auto">
          <a:xfrm>
            <a:off x="7191375" y="39322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17" name="Line 733"/>
          <p:cNvSpPr>
            <a:spLocks noChangeShapeType="1"/>
          </p:cNvSpPr>
          <p:nvPr/>
        </p:nvSpPr>
        <p:spPr bwMode="auto">
          <a:xfrm>
            <a:off x="7191375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18" name="Line 734"/>
          <p:cNvSpPr>
            <a:spLocks noChangeShapeType="1"/>
          </p:cNvSpPr>
          <p:nvPr/>
        </p:nvSpPr>
        <p:spPr bwMode="auto">
          <a:xfrm>
            <a:off x="7550150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19" name="Rectangle 735"/>
          <p:cNvSpPr>
            <a:spLocks noChangeArrowheads="1"/>
          </p:cNvSpPr>
          <p:nvPr/>
        </p:nvSpPr>
        <p:spPr bwMode="auto">
          <a:xfrm>
            <a:off x="7191375" y="39243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1920" name="Oval 736"/>
          <p:cNvSpPr>
            <a:spLocks noChangeArrowheads="1"/>
          </p:cNvSpPr>
          <p:nvPr/>
        </p:nvSpPr>
        <p:spPr bwMode="auto">
          <a:xfrm>
            <a:off x="7188200" y="38560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1921" name="Group 737"/>
          <p:cNvGrpSpPr>
            <a:grpSpLocks/>
          </p:cNvGrpSpPr>
          <p:nvPr/>
        </p:nvGrpSpPr>
        <p:grpSpPr bwMode="auto">
          <a:xfrm>
            <a:off x="7273925" y="3879850"/>
            <a:ext cx="179388" cy="65088"/>
            <a:chOff x="2848" y="848"/>
            <a:chExt cx="140" cy="98"/>
          </a:xfrm>
        </p:grpSpPr>
        <p:sp>
          <p:nvSpPr>
            <p:cNvPr id="221922" name="Line 73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23" name="Line 73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24" name="Line 74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1925" name="Group 741"/>
          <p:cNvGrpSpPr>
            <a:grpSpLocks/>
          </p:cNvGrpSpPr>
          <p:nvPr/>
        </p:nvGrpSpPr>
        <p:grpSpPr bwMode="auto">
          <a:xfrm flipV="1">
            <a:off x="7273925" y="3879850"/>
            <a:ext cx="179388" cy="65088"/>
            <a:chOff x="2848" y="848"/>
            <a:chExt cx="140" cy="98"/>
          </a:xfrm>
        </p:grpSpPr>
        <p:sp>
          <p:nvSpPr>
            <p:cNvPr id="221926" name="Line 74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27" name="Line 74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28" name="Line 74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929" name="Oval 745"/>
          <p:cNvSpPr>
            <a:spLocks noChangeArrowheads="1"/>
          </p:cNvSpPr>
          <p:nvPr/>
        </p:nvSpPr>
        <p:spPr bwMode="auto">
          <a:xfrm>
            <a:off x="7470775" y="36655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30" name="Line 746"/>
          <p:cNvSpPr>
            <a:spLocks noChangeShapeType="1"/>
          </p:cNvSpPr>
          <p:nvPr/>
        </p:nvSpPr>
        <p:spPr bwMode="auto">
          <a:xfrm>
            <a:off x="7470775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31" name="Line 747"/>
          <p:cNvSpPr>
            <a:spLocks noChangeShapeType="1"/>
          </p:cNvSpPr>
          <p:nvPr/>
        </p:nvSpPr>
        <p:spPr bwMode="auto">
          <a:xfrm>
            <a:off x="7829550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32" name="Rectangle 748"/>
          <p:cNvSpPr>
            <a:spLocks noChangeArrowheads="1"/>
          </p:cNvSpPr>
          <p:nvPr/>
        </p:nvSpPr>
        <p:spPr bwMode="auto">
          <a:xfrm>
            <a:off x="7470775" y="36576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1933" name="Oval 749"/>
          <p:cNvSpPr>
            <a:spLocks noChangeArrowheads="1"/>
          </p:cNvSpPr>
          <p:nvPr/>
        </p:nvSpPr>
        <p:spPr bwMode="auto">
          <a:xfrm>
            <a:off x="7467600" y="35893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1934" name="Group 750"/>
          <p:cNvGrpSpPr>
            <a:grpSpLocks/>
          </p:cNvGrpSpPr>
          <p:nvPr/>
        </p:nvGrpSpPr>
        <p:grpSpPr bwMode="auto">
          <a:xfrm>
            <a:off x="7553325" y="3613150"/>
            <a:ext cx="179388" cy="65088"/>
            <a:chOff x="2848" y="848"/>
            <a:chExt cx="140" cy="98"/>
          </a:xfrm>
        </p:grpSpPr>
        <p:sp>
          <p:nvSpPr>
            <p:cNvPr id="221935" name="Line 75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36" name="Line 75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37" name="Line 75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1938" name="Group 754"/>
          <p:cNvGrpSpPr>
            <a:grpSpLocks/>
          </p:cNvGrpSpPr>
          <p:nvPr/>
        </p:nvGrpSpPr>
        <p:grpSpPr bwMode="auto">
          <a:xfrm flipV="1">
            <a:off x="7553325" y="3613150"/>
            <a:ext cx="179388" cy="65088"/>
            <a:chOff x="2848" y="848"/>
            <a:chExt cx="140" cy="98"/>
          </a:xfrm>
        </p:grpSpPr>
        <p:sp>
          <p:nvSpPr>
            <p:cNvPr id="221939" name="Line 7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40" name="Line 7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41" name="Line 7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942" name="Oval 758"/>
          <p:cNvSpPr>
            <a:spLocks noChangeArrowheads="1"/>
          </p:cNvSpPr>
          <p:nvPr/>
        </p:nvSpPr>
        <p:spPr bwMode="auto">
          <a:xfrm>
            <a:off x="6935788" y="2503488"/>
            <a:ext cx="347662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43" name="Line 759"/>
          <p:cNvSpPr>
            <a:spLocks noChangeShapeType="1"/>
          </p:cNvSpPr>
          <p:nvPr/>
        </p:nvSpPr>
        <p:spPr bwMode="auto">
          <a:xfrm>
            <a:off x="6935788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44" name="Line 760"/>
          <p:cNvSpPr>
            <a:spLocks noChangeShapeType="1"/>
          </p:cNvSpPr>
          <p:nvPr/>
        </p:nvSpPr>
        <p:spPr bwMode="auto">
          <a:xfrm>
            <a:off x="7283450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45" name="Rectangle 761"/>
          <p:cNvSpPr>
            <a:spLocks noChangeArrowheads="1"/>
          </p:cNvSpPr>
          <p:nvPr/>
        </p:nvSpPr>
        <p:spPr bwMode="auto">
          <a:xfrm>
            <a:off x="6935788" y="2495550"/>
            <a:ext cx="344487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1946" name="Oval 762"/>
          <p:cNvSpPr>
            <a:spLocks noChangeArrowheads="1"/>
          </p:cNvSpPr>
          <p:nvPr/>
        </p:nvSpPr>
        <p:spPr bwMode="auto">
          <a:xfrm>
            <a:off x="6932613" y="2432050"/>
            <a:ext cx="347662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1947" name="Group 763"/>
          <p:cNvGrpSpPr>
            <a:grpSpLocks/>
          </p:cNvGrpSpPr>
          <p:nvPr/>
        </p:nvGrpSpPr>
        <p:grpSpPr bwMode="auto">
          <a:xfrm>
            <a:off x="7016750" y="2454275"/>
            <a:ext cx="171450" cy="61913"/>
            <a:chOff x="2848" y="848"/>
            <a:chExt cx="140" cy="98"/>
          </a:xfrm>
        </p:grpSpPr>
        <p:sp>
          <p:nvSpPr>
            <p:cNvPr id="221948" name="Line 76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49" name="Line 76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50" name="Line 76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1951" name="Group 767"/>
          <p:cNvGrpSpPr>
            <a:grpSpLocks/>
          </p:cNvGrpSpPr>
          <p:nvPr/>
        </p:nvGrpSpPr>
        <p:grpSpPr bwMode="auto">
          <a:xfrm flipV="1">
            <a:off x="7016750" y="2454275"/>
            <a:ext cx="171450" cy="60325"/>
            <a:chOff x="2848" y="848"/>
            <a:chExt cx="140" cy="98"/>
          </a:xfrm>
        </p:grpSpPr>
        <p:sp>
          <p:nvSpPr>
            <p:cNvPr id="221952" name="Line 76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53" name="Line 76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54" name="Line 77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955" name="Oval 771"/>
          <p:cNvSpPr>
            <a:spLocks noChangeArrowheads="1"/>
          </p:cNvSpPr>
          <p:nvPr/>
        </p:nvSpPr>
        <p:spPr bwMode="auto">
          <a:xfrm>
            <a:off x="6934200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56" name="Line 772"/>
          <p:cNvSpPr>
            <a:spLocks noChangeShapeType="1"/>
          </p:cNvSpPr>
          <p:nvPr/>
        </p:nvSpPr>
        <p:spPr bwMode="auto">
          <a:xfrm>
            <a:off x="693420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57" name="Line 773"/>
          <p:cNvSpPr>
            <a:spLocks noChangeShapeType="1"/>
          </p:cNvSpPr>
          <p:nvPr/>
        </p:nvSpPr>
        <p:spPr bwMode="auto">
          <a:xfrm>
            <a:off x="72929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58" name="Rectangle 774"/>
          <p:cNvSpPr>
            <a:spLocks noChangeArrowheads="1"/>
          </p:cNvSpPr>
          <p:nvPr/>
        </p:nvSpPr>
        <p:spPr bwMode="auto">
          <a:xfrm>
            <a:off x="6934200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1959" name="Oval 775"/>
          <p:cNvSpPr>
            <a:spLocks noChangeArrowheads="1"/>
          </p:cNvSpPr>
          <p:nvPr/>
        </p:nvSpPr>
        <p:spPr bwMode="auto">
          <a:xfrm>
            <a:off x="6931025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1960" name="Group 776"/>
          <p:cNvGrpSpPr>
            <a:grpSpLocks/>
          </p:cNvGrpSpPr>
          <p:nvPr/>
        </p:nvGrpSpPr>
        <p:grpSpPr bwMode="auto">
          <a:xfrm>
            <a:off x="7016750" y="2711450"/>
            <a:ext cx="179388" cy="65088"/>
            <a:chOff x="2848" y="848"/>
            <a:chExt cx="140" cy="98"/>
          </a:xfrm>
        </p:grpSpPr>
        <p:sp>
          <p:nvSpPr>
            <p:cNvPr id="221961" name="Line 77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62" name="Line 77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63" name="Line 77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1964" name="Group 780"/>
          <p:cNvGrpSpPr>
            <a:grpSpLocks/>
          </p:cNvGrpSpPr>
          <p:nvPr/>
        </p:nvGrpSpPr>
        <p:grpSpPr bwMode="auto">
          <a:xfrm flipV="1">
            <a:off x="7016750" y="2711450"/>
            <a:ext cx="179388" cy="65088"/>
            <a:chOff x="2848" y="848"/>
            <a:chExt cx="140" cy="98"/>
          </a:xfrm>
        </p:grpSpPr>
        <p:sp>
          <p:nvSpPr>
            <p:cNvPr id="221965" name="Line 78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66" name="Line 78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67" name="Line 78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968" name="Oval 784"/>
          <p:cNvSpPr>
            <a:spLocks noChangeArrowheads="1"/>
          </p:cNvSpPr>
          <p:nvPr/>
        </p:nvSpPr>
        <p:spPr bwMode="auto">
          <a:xfrm>
            <a:off x="7410450" y="2405063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69" name="Line 785"/>
          <p:cNvSpPr>
            <a:spLocks noChangeShapeType="1"/>
          </p:cNvSpPr>
          <p:nvPr/>
        </p:nvSpPr>
        <p:spPr bwMode="auto">
          <a:xfrm>
            <a:off x="74104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70" name="Line 786"/>
          <p:cNvSpPr>
            <a:spLocks noChangeShapeType="1"/>
          </p:cNvSpPr>
          <p:nvPr/>
        </p:nvSpPr>
        <p:spPr bwMode="auto">
          <a:xfrm>
            <a:off x="77406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71" name="Rectangle 787"/>
          <p:cNvSpPr>
            <a:spLocks noChangeArrowheads="1"/>
          </p:cNvSpPr>
          <p:nvPr/>
        </p:nvSpPr>
        <p:spPr bwMode="auto">
          <a:xfrm>
            <a:off x="7410450" y="2398713"/>
            <a:ext cx="327025" cy="5238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21972" name="Oval 788"/>
          <p:cNvSpPr>
            <a:spLocks noChangeArrowheads="1"/>
          </p:cNvSpPr>
          <p:nvPr/>
        </p:nvSpPr>
        <p:spPr bwMode="auto">
          <a:xfrm>
            <a:off x="7407275" y="2336800"/>
            <a:ext cx="330200" cy="1000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1973" name="Group 789"/>
          <p:cNvGrpSpPr>
            <a:grpSpLocks/>
          </p:cNvGrpSpPr>
          <p:nvPr/>
        </p:nvGrpSpPr>
        <p:grpSpPr bwMode="auto">
          <a:xfrm>
            <a:off x="7486650" y="2359025"/>
            <a:ext cx="163513" cy="57150"/>
            <a:chOff x="2848" y="848"/>
            <a:chExt cx="140" cy="98"/>
          </a:xfrm>
        </p:grpSpPr>
        <p:sp>
          <p:nvSpPr>
            <p:cNvPr id="221974" name="Line 79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75" name="Line 79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76" name="Line 79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1977" name="Group 793"/>
          <p:cNvGrpSpPr>
            <a:grpSpLocks/>
          </p:cNvGrpSpPr>
          <p:nvPr/>
        </p:nvGrpSpPr>
        <p:grpSpPr bwMode="auto">
          <a:xfrm flipV="1">
            <a:off x="7486650" y="2357438"/>
            <a:ext cx="163513" cy="58737"/>
            <a:chOff x="2848" y="848"/>
            <a:chExt cx="140" cy="98"/>
          </a:xfrm>
        </p:grpSpPr>
        <p:sp>
          <p:nvSpPr>
            <p:cNvPr id="221978" name="Line 79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79" name="Line 79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80" name="Line 79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981" name="Oval 797"/>
          <p:cNvSpPr>
            <a:spLocks noChangeArrowheads="1"/>
          </p:cNvSpPr>
          <p:nvPr/>
        </p:nvSpPr>
        <p:spPr bwMode="auto">
          <a:xfrm>
            <a:off x="7496175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82" name="Line 798"/>
          <p:cNvSpPr>
            <a:spLocks noChangeShapeType="1"/>
          </p:cNvSpPr>
          <p:nvPr/>
        </p:nvSpPr>
        <p:spPr bwMode="auto">
          <a:xfrm>
            <a:off x="74961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83" name="Line 799"/>
          <p:cNvSpPr>
            <a:spLocks noChangeShapeType="1"/>
          </p:cNvSpPr>
          <p:nvPr/>
        </p:nvSpPr>
        <p:spPr bwMode="auto">
          <a:xfrm>
            <a:off x="785495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84" name="Rectangle 800"/>
          <p:cNvSpPr>
            <a:spLocks noChangeArrowheads="1"/>
          </p:cNvSpPr>
          <p:nvPr/>
        </p:nvSpPr>
        <p:spPr bwMode="auto">
          <a:xfrm>
            <a:off x="7496175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1985" name="Oval 801"/>
          <p:cNvSpPr>
            <a:spLocks noChangeArrowheads="1"/>
          </p:cNvSpPr>
          <p:nvPr/>
        </p:nvSpPr>
        <p:spPr bwMode="auto">
          <a:xfrm>
            <a:off x="7493000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1986" name="Group 802"/>
          <p:cNvGrpSpPr>
            <a:grpSpLocks/>
          </p:cNvGrpSpPr>
          <p:nvPr/>
        </p:nvGrpSpPr>
        <p:grpSpPr bwMode="auto">
          <a:xfrm>
            <a:off x="7578725" y="2711450"/>
            <a:ext cx="179388" cy="65088"/>
            <a:chOff x="2848" y="848"/>
            <a:chExt cx="140" cy="98"/>
          </a:xfrm>
        </p:grpSpPr>
        <p:sp>
          <p:nvSpPr>
            <p:cNvPr id="221987" name="Line 80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88" name="Line 80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89" name="Line 80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1990" name="Group 806"/>
          <p:cNvGrpSpPr>
            <a:grpSpLocks/>
          </p:cNvGrpSpPr>
          <p:nvPr/>
        </p:nvGrpSpPr>
        <p:grpSpPr bwMode="auto">
          <a:xfrm flipV="1">
            <a:off x="7578725" y="2711450"/>
            <a:ext cx="179388" cy="65088"/>
            <a:chOff x="2848" y="848"/>
            <a:chExt cx="140" cy="98"/>
          </a:xfrm>
        </p:grpSpPr>
        <p:sp>
          <p:nvSpPr>
            <p:cNvPr id="221991" name="Line 80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92" name="Line 80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993" name="Line 80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994" name="Oval 810"/>
          <p:cNvSpPr>
            <a:spLocks noChangeArrowheads="1"/>
          </p:cNvSpPr>
          <p:nvPr/>
        </p:nvSpPr>
        <p:spPr bwMode="auto">
          <a:xfrm>
            <a:off x="6086475" y="249872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95" name="Line 811"/>
          <p:cNvSpPr>
            <a:spLocks noChangeShapeType="1"/>
          </p:cNvSpPr>
          <p:nvPr/>
        </p:nvSpPr>
        <p:spPr bwMode="auto">
          <a:xfrm>
            <a:off x="6086475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96" name="Line 812"/>
          <p:cNvSpPr>
            <a:spLocks noChangeShapeType="1"/>
          </p:cNvSpPr>
          <p:nvPr/>
        </p:nvSpPr>
        <p:spPr bwMode="auto">
          <a:xfrm>
            <a:off x="6432550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1997" name="Rectangle 813"/>
          <p:cNvSpPr>
            <a:spLocks noChangeArrowheads="1"/>
          </p:cNvSpPr>
          <p:nvPr/>
        </p:nvSpPr>
        <p:spPr bwMode="auto">
          <a:xfrm>
            <a:off x="6086475" y="249078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1998" name="Oval 814"/>
          <p:cNvSpPr>
            <a:spLocks noChangeArrowheads="1"/>
          </p:cNvSpPr>
          <p:nvPr/>
        </p:nvSpPr>
        <p:spPr bwMode="auto">
          <a:xfrm>
            <a:off x="6083300" y="242728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1999" name="Group 815"/>
          <p:cNvGrpSpPr>
            <a:grpSpLocks/>
          </p:cNvGrpSpPr>
          <p:nvPr/>
        </p:nvGrpSpPr>
        <p:grpSpPr bwMode="auto">
          <a:xfrm>
            <a:off x="6167438" y="2449513"/>
            <a:ext cx="171450" cy="60325"/>
            <a:chOff x="2848" y="848"/>
            <a:chExt cx="140" cy="98"/>
          </a:xfrm>
        </p:grpSpPr>
        <p:sp>
          <p:nvSpPr>
            <p:cNvPr id="222000" name="Line 8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01" name="Line 8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02" name="Line 8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2003" name="Group 819"/>
          <p:cNvGrpSpPr>
            <a:grpSpLocks/>
          </p:cNvGrpSpPr>
          <p:nvPr/>
        </p:nvGrpSpPr>
        <p:grpSpPr bwMode="auto">
          <a:xfrm flipV="1">
            <a:off x="6167438" y="2449513"/>
            <a:ext cx="171450" cy="58737"/>
            <a:chOff x="2848" y="848"/>
            <a:chExt cx="140" cy="98"/>
          </a:xfrm>
        </p:grpSpPr>
        <p:sp>
          <p:nvSpPr>
            <p:cNvPr id="222004" name="Line 82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05" name="Line 82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06" name="Line 82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2007" name="Oval 823"/>
          <p:cNvSpPr>
            <a:spLocks noChangeArrowheads="1"/>
          </p:cNvSpPr>
          <p:nvPr/>
        </p:nvSpPr>
        <p:spPr bwMode="auto">
          <a:xfrm>
            <a:off x="5780088" y="364807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2008" name="Line 824"/>
          <p:cNvSpPr>
            <a:spLocks noChangeShapeType="1"/>
          </p:cNvSpPr>
          <p:nvPr/>
        </p:nvSpPr>
        <p:spPr bwMode="auto">
          <a:xfrm>
            <a:off x="5780088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2009" name="Line 825"/>
          <p:cNvSpPr>
            <a:spLocks noChangeShapeType="1"/>
          </p:cNvSpPr>
          <p:nvPr/>
        </p:nvSpPr>
        <p:spPr bwMode="auto">
          <a:xfrm>
            <a:off x="6126163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2010" name="Rectangle 826"/>
          <p:cNvSpPr>
            <a:spLocks noChangeArrowheads="1"/>
          </p:cNvSpPr>
          <p:nvPr/>
        </p:nvSpPr>
        <p:spPr bwMode="auto">
          <a:xfrm>
            <a:off x="5780088" y="364013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2011" name="Oval 827"/>
          <p:cNvSpPr>
            <a:spLocks noChangeArrowheads="1"/>
          </p:cNvSpPr>
          <p:nvPr/>
        </p:nvSpPr>
        <p:spPr bwMode="auto">
          <a:xfrm>
            <a:off x="5776913" y="357663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2012" name="Group 828"/>
          <p:cNvGrpSpPr>
            <a:grpSpLocks/>
          </p:cNvGrpSpPr>
          <p:nvPr/>
        </p:nvGrpSpPr>
        <p:grpSpPr bwMode="auto">
          <a:xfrm>
            <a:off x="5861050" y="3598863"/>
            <a:ext cx="171450" cy="60325"/>
            <a:chOff x="2848" y="848"/>
            <a:chExt cx="140" cy="98"/>
          </a:xfrm>
        </p:grpSpPr>
        <p:sp>
          <p:nvSpPr>
            <p:cNvPr id="222013" name="Line 82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14" name="Line 83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15" name="Line 83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2016" name="Group 832"/>
          <p:cNvGrpSpPr>
            <a:grpSpLocks/>
          </p:cNvGrpSpPr>
          <p:nvPr/>
        </p:nvGrpSpPr>
        <p:grpSpPr bwMode="auto">
          <a:xfrm flipV="1">
            <a:off x="5861050" y="3598863"/>
            <a:ext cx="171450" cy="58737"/>
            <a:chOff x="2848" y="848"/>
            <a:chExt cx="140" cy="98"/>
          </a:xfrm>
        </p:grpSpPr>
        <p:sp>
          <p:nvSpPr>
            <p:cNvPr id="222017" name="Line 83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18" name="Line 83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19" name="Line 83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2020" name="Line 836"/>
          <p:cNvSpPr>
            <a:spLocks noChangeShapeType="1"/>
          </p:cNvSpPr>
          <p:nvPr/>
        </p:nvSpPr>
        <p:spPr bwMode="auto">
          <a:xfrm flipV="1">
            <a:off x="6978650" y="4005263"/>
            <a:ext cx="227013" cy="4365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21" name="Line 837"/>
          <p:cNvSpPr>
            <a:spLocks noChangeShapeType="1"/>
          </p:cNvSpPr>
          <p:nvPr/>
        </p:nvSpPr>
        <p:spPr bwMode="auto">
          <a:xfrm>
            <a:off x="7102475" y="3743325"/>
            <a:ext cx="163513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22" name="Line 838"/>
          <p:cNvSpPr>
            <a:spLocks noChangeShapeType="1"/>
          </p:cNvSpPr>
          <p:nvPr/>
        </p:nvSpPr>
        <p:spPr bwMode="auto">
          <a:xfrm>
            <a:off x="7199313" y="3663950"/>
            <a:ext cx="279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23" name="Line 839"/>
          <p:cNvSpPr>
            <a:spLocks noChangeShapeType="1"/>
          </p:cNvSpPr>
          <p:nvPr/>
        </p:nvSpPr>
        <p:spPr bwMode="auto">
          <a:xfrm flipV="1">
            <a:off x="7435850" y="3749675"/>
            <a:ext cx="134938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24" name="Line 840"/>
          <p:cNvSpPr>
            <a:spLocks noChangeShapeType="1"/>
          </p:cNvSpPr>
          <p:nvPr/>
        </p:nvSpPr>
        <p:spPr bwMode="auto">
          <a:xfrm>
            <a:off x="6134100" y="3670300"/>
            <a:ext cx="6794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25" name="Line 841"/>
          <p:cNvSpPr>
            <a:spLocks noChangeShapeType="1"/>
          </p:cNvSpPr>
          <p:nvPr/>
        </p:nvSpPr>
        <p:spPr bwMode="auto">
          <a:xfrm>
            <a:off x="6429375" y="2517775"/>
            <a:ext cx="509588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26" name="Line 842"/>
          <p:cNvSpPr>
            <a:spLocks noChangeShapeType="1"/>
          </p:cNvSpPr>
          <p:nvPr/>
        </p:nvSpPr>
        <p:spPr bwMode="auto">
          <a:xfrm>
            <a:off x="5995988" y="2346325"/>
            <a:ext cx="152400" cy="825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27" name="Freeform 843"/>
          <p:cNvSpPr>
            <a:spLocks/>
          </p:cNvSpPr>
          <p:nvPr/>
        </p:nvSpPr>
        <p:spPr bwMode="auto">
          <a:xfrm>
            <a:off x="5316538" y="4352925"/>
            <a:ext cx="2979737" cy="1455738"/>
          </a:xfrm>
          <a:custGeom>
            <a:avLst/>
            <a:gdLst/>
            <a:ahLst/>
            <a:cxnLst>
              <a:cxn ang="0">
                <a:pos x="889" y="23"/>
              </a:cxn>
              <a:cxn ang="0">
                <a:pos x="692" y="109"/>
              </a:cxn>
              <a:cxn ang="0">
                <a:pos x="415" y="91"/>
              </a:cxn>
              <a:cxn ang="0">
                <a:pos x="112" y="170"/>
              </a:cxn>
              <a:cxn ang="0">
                <a:pos x="50" y="353"/>
              </a:cxn>
              <a:cxn ang="0">
                <a:pos x="14" y="528"/>
              </a:cxn>
              <a:cxn ang="0">
                <a:pos x="139" y="650"/>
              </a:cxn>
              <a:cxn ang="0">
                <a:pos x="505" y="781"/>
              </a:cxn>
              <a:cxn ang="0">
                <a:pos x="933" y="886"/>
              </a:cxn>
              <a:cxn ang="0">
                <a:pos x="1370" y="901"/>
              </a:cxn>
              <a:cxn ang="0">
                <a:pos x="1676" y="793"/>
              </a:cxn>
              <a:cxn ang="0">
                <a:pos x="1860" y="624"/>
              </a:cxn>
              <a:cxn ang="0">
                <a:pos x="1776" y="219"/>
              </a:cxn>
              <a:cxn ang="0">
                <a:pos x="1503" y="100"/>
              </a:cxn>
              <a:cxn ang="0">
                <a:pos x="1200" y="13"/>
              </a:cxn>
              <a:cxn ang="0">
                <a:pos x="889" y="23"/>
              </a:cxn>
            </a:cxnLst>
            <a:rect l="0" t="0" r="r" b="b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28" name="Line 844"/>
          <p:cNvSpPr>
            <a:spLocks noChangeShapeType="1"/>
          </p:cNvSpPr>
          <p:nvPr/>
        </p:nvSpPr>
        <p:spPr bwMode="auto">
          <a:xfrm rot="-5400000">
            <a:off x="7551737" y="5089526"/>
            <a:ext cx="523875" cy="139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2029" name="Line 845"/>
          <p:cNvSpPr>
            <a:spLocks noChangeShapeType="1"/>
          </p:cNvSpPr>
          <p:nvPr/>
        </p:nvSpPr>
        <p:spPr bwMode="auto">
          <a:xfrm rot="5400000" flipV="1">
            <a:off x="7697788" y="5370513"/>
            <a:ext cx="3175" cy="857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2030" name="Line 846"/>
          <p:cNvSpPr>
            <a:spLocks noChangeShapeType="1"/>
          </p:cNvSpPr>
          <p:nvPr/>
        </p:nvSpPr>
        <p:spPr bwMode="auto">
          <a:xfrm rot="-5400000">
            <a:off x="7883525" y="5046663"/>
            <a:ext cx="0" cy="1143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2031" name="Group 847"/>
          <p:cNvGrpSpPr>
            <a:grpSpLocks/>
          </p:cNvGrpSpPr>
          <p:nvPr/>
        </p:nvGrpSpPr>
        <p:grpSpPr bwMode="auto">
          <a:xfrm>
            <a:off x="7462838" y="4756150"/>
            <a:ext cx="501650" cy="234950"/>
            <a:chOff x="4701" y="2996"/>
            <a:chExt cx="316" cy="148"/>
          </a:xfrm>
        </p:grpSpPr>
        <p:sp>
          <p:nvSpPr>
            <p:cNvPr id="222032" name="Oval 848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33" name="Line 849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34" name="Line 850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35" name="Rectangle 851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22036" name="Oval 852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2037" name="Group 853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2038" name="Line 85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39" name="Line 85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40" name="Line 85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2041" name="Group 857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2042" name="Line 85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43" name="Line 85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44" name="Line 86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22045" name="Group 861"/>
          <p:cNvGrpSpPr>
            <a:grpSpLocks/>
          </p:cNvGrpSpPr>
          <p:nvPr/>
        </p:nvGrpSpPr>
        <p:grpSpPr bwMode="auto">
          <a:xfrm>
            <a:off x="6646863" y="4479925"/>
            <a:ext cx="501650" cy="234950"/>
            <a:chOff x="3600" y="219"/>
            <a:chExt cx="360" cy="175"/>
          </a:xfrm>
        </p:grpSpPr>
        <p:sp>
          <p:nvSpPr>
            <p:cNvPr id="222046" name="Oval 862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47" name="Line 86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48" name="Line 86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49" name="Rectangle 865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22050" name="Oval 86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2051" name="Group 86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22052" name="Line 86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53" name="Line 86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54" name="Line 87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2055" name="Group 87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22056" name="Line 87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57" name="Line 87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58" name="Line 87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22059" name="Group 875"/>
          <p:cNvGrpSpPr>
            <a:grpSpLocks/>
          </p:cNvGrpSpPr>
          <p:nvPr/>
        </p:nvGrpSpPr>
        <p:grpSpPr bwMode="auto">
          <a:xfrm>
            <a:off x="5981700" y="4784725"/>
            <a:ext cx="501650" cy="234950"/>
            <a:chOff x="3600" y="219"/>
            <a:chExt cx="360" cy="175"/>
          </a:xfrm>
        </p:grpSpPr>
        <p:sp>
          <p:nvSpPr>
            <p:cNvPr id="222060" name="Oval 87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61" name="Line 87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62" name="Line 87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063" name="Rectangle 87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22064" name="Oval 88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2065" name="Group 88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22066" name="Line 88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67" name="Line 88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68" name="Line 88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2069" name="Group 88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22070" name="Line 88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71" name="Line 88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072" name="Line 88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22073" name="Line 889"/>
          <p:cNvSpPr>
            <a:spLocks noChangeShapeType="1"/>
          </p:cNvSpPr>
          <p:nvPr/>
        </p:nvSpPr>
        <p:spPr bwMode="auto">
          <a:xfrm>
            <a:off x="7096125" y="4691063"/>
            <a:ext cx="358775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74" name="Line 890"/>
          <p:cNvSpPr>
            <a:spLocks noChangeShapeType="1"/>
          </p:cNvSpPr>
          <p:nvPr/>
        </p:nvSpPr>
        <p:spPr bwMode="auto">
          <a:xfrm flipV="1">
            <a:off x="6443663" y="4703763"/>
            <a:ext cx="277812" cy="1095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75" name="Line 891"/>
          <p:cNvSpPr>
            <a:spLocks noChangeShapeType="1"/>
          </p:cNvSpPr>
          <p:nvPr/>
        </p:nvSpPr>
        <p:spPr bwMode="auto">
          <a:xfrm flipV="1">
            <a:off x="6486525" y="4906963"/>
            <a:ext cx="9715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76" name="Line 892"/>
          <p:cNvSpPr>
            <a:spLocks noChangeShapeType="1"/>
          </p:cNvSpPr>
          <p:nvPr/>
        </p:nvSpPr>
        <p:spPr bwMode="auto">
          <a:xfrm flipH="1">
            <a:off x="5781675" y="4652963"/>
            <a:ext cx="254000" cy="469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77" name="Line 893"/>
          <p:cNvSpPr>
            <a:spLocks noChangeShapeType="1"/>
          </p:cNvSpPr>
          <p:nvPr/>
        </p:nvSpPr>
        <p:spPr bwMode="auto">
          <a:xfrm>
            <a:off x="5807075" y="4703763"/>
            <a:ext cx="1968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78" name="Line 894"/>
          <p:cNvSpPr>
            <a:spLocks noChangeShapeType="1"/>
          </p:cNvSpPr>
          <p:nvPr/>
        </p:nvSpPr>
        <p:spPr bwMode="auto">
          <a:xfrm>
            <a:off x="5667375" y="5040313"/>
            <a:ext cx="153988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79" name="Line 895"/>
          <p:cNvSpPr>
            <a:spLocks noChangeShapeType="1"/>
          </p:cNvSpPr>
          <p:nvPr/>
        </p:nvSpPr>
        <p:spPr bwMode="auto">
          <a:xfrm>
            <a:off x="5918200" y="5119688"/>
            <a:ext cx="49212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80" name="Line 896"/>
          <p:cNvSpPr>
            <a:spLocks noChangeShapeType="1"/>
          </p:cNvSpPr>
          <p:nvPr/>
        </p:nvSpPr>
        <p:spPr bwMode="auto">
          <a:xfrm flipH="1">
            <a:off x="6159500" y="5027613"/>
            <a:ext cx="53975" cy="857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81" name="Line 897"/>
          <p:cNvSpPr>
            <a:spLocks noChangeShapeType="1"/>
          </p:cNvSpPr>
          <p:nvPr/>
        </p:nvSpPr>
        <p:spPr bwMode="auto">
          <a:xfrm>
            <a:off x="5972175" y="5116513"/>
            <a:ext cx="1588" cy="8255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82" name="Line 898"/>
          <p:cNvSpPr>
            <a:spLocks noChangeShapeType="1"/>
          </p:cNvSpPr>
          <p:nvPr/>
        </p:nvSpPr>
        <p:spPr bwMode="auto">
          <a:xfrm flipH="1" flipV="1">
            <a:off x="6369050" y="5124450"/>
            <a:ext cx="0" cy="762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83" name="Line 899"/>
          <p:cNvSpPr>
            <a:spLocks noChangeShapeType="1"/>
          </p:cNvSpPr>
          <p:nvPr/>
        </p:nvSpPr>
        <p:spPr bwMode="auto">
          <a:xfrm>
            <a:off x="6450013" y="4983163"/>
            <a:ext cx="503237" cy="2698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084" name="Line 900"/>
          <p:cNvSpPr>
            <a:spLocks noChangeShapeType="1"/>
          </p:cNvSpPr>
          <p:nvPr/>
        </p:nvSpPr>
        <p:spPr bwMode="auto">
          <a:xfrm>
            <a:off x="5899150" y="4918075"/>
            <a:ext cx="809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26" name="Line 942"/>
          <p:cNvSpPr>
            <a:spLocks noChangeShapeType="1"/>
          </p:cNvSpPr>
          <p:nvPr/>
        </p:nvSpPr>
        <p:spPr bwMode="auto">
          <a:xfrm flipH="1">
            <a:off x="5988050" y="3440113"/>
            <a:ext cx="3175" cy="14446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27" name="Line 943"/>
          <p:cNvSpPr>
            <a:spLocks noChangeShapeType="1"/>
          </p:cNvSpPr>
          <p:nvPr/>
        </p:nvSpPr>
        <p:spPr bwMode="auto">
          <a:xfrm flipV="1">
            <a:off x="7285038" y="2422525"/>
            <a:ext cx="123825" cy="8731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28" name="Line 944"/>
          <p:cNvSpPr>
            <a:spLocks noChangeShapeType="1"/>
          </p:cNvSpPr>
          <p:nvPr/>
        </p:nvSpPr>
        <p:spPr bwMode="auto">
          <a:xfrm>
            <a:off x="7112000" y="2595563"/>
            <a:ext cx="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29" name="Line 945"/>
          <p:cNvSpPr>
            <a:spLocks noChangeShapeType="1"/>
          </p:cNvSpPr>
          <p:nvPr/>
        </p:nvSpPr>
        <p:spPr bwMode="auto">
          <a:xfrm flipV="1">
            <a:off x="7296150" y="2492375"/>
            <a:ext cx="263525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30" name="Line 946"/>
          <p:cNvSpPr>
            <a:spLocks noChangeShapeType="1"/>
          </p:cNvSpPr>
          <p:nvPr/>
        </p:nvSpPr>
        <p:spPr bwMode="auto">
          <a:xfrm>
            <a:off x="7648575" y="2490788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31" name="Line 947"/>
          <p:cNvSpPr>
            <a:spLocks noChangeShapeType="1"/>
          </p:cNvSpPr>
          <p:nvPr/>
        </p:nvSpPr>
        <p:spPr bwMode="auto">
          <a:xfrm>
            <a:off x="7302500" y="2797175"/>
            <a:ext cx="18891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33" name="Line 949"/>
          <p:cNvSpPr>
            <a:spLocks noChangeShapeType="1"/>
          </p:cNvSpPr>
          <p:nvPr/>
        </p:nvSpPr>
        <p:spPr bwMode="auto">
          <a:xfrm flipV="1">
            <a:off x="7716838" y="2190750"/>
            <a:ext cx="238125" cy="1682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34" name="Line 950"/>
          <p:cNvSpPr>
            <a:spLocks noChangeShapeType="1"/>
          </p:cNvSpPr>
          <p:nvPr/>
        </p:nvSpPr>
        <p:spPr bwMode="auto">
          <a:xfrm>
            <a:off x="7856538" y="2787650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35" name="Line 951"/>
          <p:cNvSpPr>
            <a:spLocks noChangeShapeType="1"/>
          </p:cNvSpPr>
          <p:nvPr/>
        </p:nvSpPr>
        <p:spPr bwMode="auto">
          <a:xfrm flipH="1">
            <a:off x="7002463" y="2863850"/>
            <a:ext cx="98425" cy="704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2136" name="Line 952"/>
          <p:cNvSpPr>
            <a:spLocks noChangeShapeType="1"/>
          </p:cNvSpPr>
          <p:nvPr/>
        </p:nvSpPr>
        <p:spPr bwMode="auto">
          <a:xfrm flipH="1">
            <a:off x="7593013" y="2863850"/>
            <a:ext cx="111125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22137" name="Group 953"/>
          <p:cNvGrpSpPr>
            <a:grpSpLocks/>
          </p:cNvGrpSpPr>
          <p:nvPr/>
        </p:nvGrpSpPr>
        <p:grpSpPr bwMode="auto">
          <a:xfrm>
            <a:off x="6645275" y="4481513"/>
            <a:ext cx="501650" cy="234950"/>
            <a:chOff x="4701" y="2996"/>
            <a:chExt cx="316" cy="148"/>
          </a:xfrm>
        </p:grpSpPr>
        <p:sp>
          <p:nvSpPr>
            <p:cNvPr id="222138" name="Oval 954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139" name="Line 955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140" name="Line 956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141" name="Rectangle 957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22142" name="Oval 958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2143" name="Group 959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2144" name="Line 9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145" name="Line 96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146" name="Line 9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2147" name="Group 963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2148" name="Line 96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149" name="Line 96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150" name="Line 96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22151" name="Group 967"/>
          <p:cNvGrpSpPr>
            <a:grpSpLocks/>
          </p:cNvGrpSpPr>
          <p:nvPr/>
        </p:nvGrpSpPr>
        <p:grpSpPr bwMode="auto">
          <a:xfrm>
            <a:off x="5980113" y="4783138"/>
            <a:ext cx="501650" cy="234950"/>
            <a:chOff x="4701" y="2996"/>
            <a:chExt cx="316" cy="148"/>
          </a:xfrm>
        </p:grpSpPr>
        <p:sp>
          <p:nvSpPr>
            <p:cNvPr id="222152" name="Oval 968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153" name="Line 969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154" name="Line 970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155" name="Rectangle 971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22156" name="Oval 972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2157" name="Group 973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2158" name="Line 97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159" name="Line 97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160" name="Line 97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2161" name="Group 977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2162" name="Line 97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163" name="Line 97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164" name="Line 98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222204" name="Picture 1020" descr="imgyjavg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1938" y="1878013"/>
            <a:ext cx="368300" cy="266700"/>
          </a:xfrm>
          <a:prstGeom prst="rect">
            <a:avLst/>
          </a:prstGeom>
          <a:noFill/>
        </p:spPr>
      </p:pic>
      <p:grpSp>
        <p:nvGrpSpPr>
          <p:cNvPr id="222205" name="Group 1021"/>
          <p:cNvGrpSpPr>
            <a:grpSpLocks/>
          </p:cNvGrpSpPr>
          <p:nvPr/>
        </p:nvGrpSpPr>
        <p:grpSpPr bwMode="auto">
          <a:xfrm>
            <a:off x="7464425" y="5226050"/>
            <a:ext cx="198438" cy="365125"/>
            <a:chOff x="4702" y="3292"/>
            <a:chExt cx="125" cy="230"/>
          </a:xfrm>
        </p:grpSpPr>
        <p:sp>
          <p:nvSpPr>
            <p:cNvPr id="222206" name="AutoShape 1022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207" name="Rectangle 1023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04" name="Rectangle 1024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05" name="AutoShape 1025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06" name="Line 1026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07" name="Line 1027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08" name="Rectangle 1028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09" name="Rectangle 1029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1910" name="Group 1030"/>
          <p:cNvGrpSpPr>
            <a:grpSpLocks/>
          </p:cNvGrpSpPr>
          <p:nvPr/>
        </p:nvGrpSpPr>
        <p:grpSpPr bwMode="auto">
          <a:xfrm>
            <a:off x="7926388" y="4949825"/>
            <a:ext cx="198437" cy="365125"/>
            <a:chOff x="4702" y="3292"/>
            <a:chExt cx="125" cy="230"/>
          </a:xfrm>
        </p:grpSpPr>
        <p:sp>
          <p:nvSpPr>
            <p:cNvPr id="251911" name="AutoShape 1031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2" name="Rectangle 1032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3" name="Rectangle 1033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4" name="AutoShape 1034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5" name="Line 1035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6" name="Line 1036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7" name="Rectangle 1037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8" name="Rectangle 1038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1920" name="AutoShape 1040"/>
          <p:cNvSpPr>
            <a:spLocks noChangeAspect="1" noChangeArrowheads="1" noTextEdit="1"/>
          </p:cNvSpPr>
          <p:nvPr/>
        </p:nvSpPr>
        <p:spPr bwMode="auto">
          <a:xfrm>
            <a:off x="7143750" y="5394325"/>
            <a:ext cx="233363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21" name="Freeform 1041"/>
          <p:cNvSpPr>
            <a:spLocks/>
          </p:cNvSpPr>
          <p:nvPr/>
        </p:nvSpPr>
        <p:spPr bwMode="auto">
          <a:xfrm>
            <a:off x="7145338" y="5394325"/>
            <a:ext cx="231775" cy="252413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668" y="0"/>
              </a:cxn>
              <a:cxn ang="0">
                <a:pos x="699" y="1"/>
              </a:cxn>
              <a:cxn ang="0">
                <a:pos x="742" y="3"/>
              </a:cxn>
              <a:cxn ang="0">
                <a:pos x="799" y="6"/>
              </a:cxn>
              <a:cxn ang="0">
                <a:pos x="865" y="10"/>
              </a:cxn>
              <a:cxn ang="0">
                <a:pos x="941" y="17"/>
              </a:cxn>
              <a:cxn ang="0">
                <a:pos x="1025" y="26"/>
              </a:cxn>
              <a:cxn ang="0">
                <a:pos x="1116" y="38"/>
              </a:cxn>
              <a:cxn ang="0">
                <a:pos x="1213" y="55"/>
              </a:cxn>
              <a:cxn ang="0">
                <a:pos x="1315" y="73"/>
              </a:cxn>
              <a:cxn ang="0">
                <a:pos x="1418" y="97"/>
              </a:cxn>
              <a:cxn ang="0">
                <a:pos x="1525" y="125"/>
              </a:cxn>
              <a:cxn ang="0">
                <a:pos x="1632" y="159"/>
              </a:cxn>
              <a:cxn ang="0">
                <a:pos x="1739" y="197"/>
              </a:cxn>
              <a:cxn ang="0">
                <a:pos x="1843" y="241"/>
              </a:cxn>
              <a:cxn ang="0">
                <a:pos x="1729" y="1139"/>
              </a:cxn>
              <a:cxn ang="0">
                <a:pos x="1742" y="1146"/>
              </a:cxn>
              <a:cxn ang="0">
                <a:pos x="1768" y="1173"/>
              </a:cxn>
              <a:cxn ang="0">
                <a:pos x="1781" y="1234"/>
              </a:cxn>
              <a:cxn ang="0">
                <a:pos x="1760" y="1341"/>
              </a:cxn>
              <a:cxn ang="0">
                <a:pos x="1432" y="1765"/>
              </a:cxn>
              <a:cxn ang="0">
                <a:pos x="1322" y="1904"/>
              </a:cxn>
              <a:cxn ang="0">
                <a:pos x="1304" y="1902"/>
              </a:cxn>
              <a:cxn ang="0">
                <a:pos x="1270" y="1897"/>
              </a:cxn>
              <a:cxn ang="0">
                <a:pos x="1223" y="1891"/>
              </a:cxn>
              <a:cxn ang="0">
                <a:pos x="1162" y="1881"/>
              </a:cxn>
              <a:cxn ang="0">
                <a:pos x="1091" y="1869"/>
              </a:cxn>
              <a:cxn ang="0">
                <a:pos x="1008" y="1854"/>
              </a:cxn>
              <a:cxn ang="0">
                <a:pos x="918" y="1835"/>
              </a:cxn>
              <a:cxn ang="0">
                <a:pos x="820" y="1813"/>
              </a:cxn>
              <a:cxn ang="0">
                <a:pos x="717" y="1786"/>
              </a:cxn>
              <a:cxn ang="0">
                <a:pos x="610" y="1755"/>
              </a:cxn>
              <a:cxn ang="0">
                <a:pos x="501" y="1720"/>
              </a:cxn>
              <a:cxn ang="0">
                <a:pos x="390" y="1681"/>
              </a:cxn>
              <a:cxn ang="0">
                <a:pos x="280" y="1636"/>
              </a:cxn>
              <a:cxn ang="0">
                <a:pos x="172" y="1585"/>
              </a:cxn>
              <a:cxn ang="0">
                <a:pos x="67" y="1530"/>
              </a:cxn>
              <a:cxn ang="0">
                <a:pos x="16" y="1495"/>
              </a:cxn>
              <a:cxn ang="0">
                <a:pos x="8" y="1457"/>
              </a:cxn>
              <a:cxn ang="0">
                <a:pos x="0" y="1401"/>
              </a:cxn>
              <a:cxn ang="0">
                <a:pos x="4" y="1343"/>
              </a:cxn>
              <a:cxn ang="0">
                <a:pos x="388" y="965"/>
              </a:cxn>
              <a:cxn ang="0">
                <a:pos x="386" y="952"/>
              </a:cxn>
              <a:cxn ang="0">
                <a:pos x="390" y="917"/>
              </a:cxn>
              <a:cxn ang="0">
                <a:pos x="412" y="868"/>
              </a:cxn>
              <a:cxn ang="0">
                <a:pos x="468" y="814"/>
              </a:cxn>
            </a:cxnLst>
            <a:rect l="0" t="0" r="r" b="b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22" name="Freeform 1042"/>
          <p:cNvSpPr>
            <a:spLocks/>
          </p:cNvSpPr>
          <p:nvPr/>
        </p:nvSpPr>
        <p:spPr bwMode="auto">
          <a:xfrm>
            <a:off x="7173913" y="5554663"/>
            <a:ext cx="134937" cy="42862"/>
          </a:xfrm>
          <a:custGeom>
            <a:avLst/>
            <a:gdLst/>
            <a:ahLst/>
            <a:cxnLst>
              <a:cxn ang="0">
                <a:pos x="40" y="0"/>
              </a:cxn>
              <a:cxn ang="0">
                <a:pos x="1106" y="277"/>
              </a:cxn>
              <a:cxn ang="0">
                <a:pos x="1071" y="331"/>
              </a:cxn>
              <a:cxn ang="0">
                <a:pos x="0" y="36"/>
              </a:cxn>
              <a:cxn ang="0">
                <a:pos x="40" y="0"/>
              </a:cxn>
            </a:cxnLst>
            <a:rect l="0" t="0" r="r" b="b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23" name="Freeform 1043"/>
          <p:cNvSpPr>
            <a:spLocks/>
          </p:cNvSpPr>
          <p:nvPr/>
        </p:nvSpPr>
        <p:spPr bwMode="auto">
          <a:xfrm>
            <a:off x="7151688" y="5573713"/>
            <a:ext cx="157162" cy="66675"/>
          </a:xfrm>
          <a:custGeom>
            <a:avLst/>
            <a:gdLst/>
            <a:ahLst/>
            <a:cxnLst>
              <a:cxn ang="0">
                <a:pos x="1282" y="391"/>
              </a:cxn>
              <a:cxn ang="0">
                <a:pos x="1264" y="389"/>
              </a:cxn>
              <a:cxn ang="0">
                <a:pos x="1232" y="385"/>
              </a:cxn>
              <a:cxn ang="0">
                <a:pos x="1183" y="378"/>
              </a:cxn>
              <a:cxn ang="0">
                <a:pos x="1124" y="369"/>
              </a:cxn>
              <a:cxn ang="0">
                <a:pos x="1052" y="355"/>
              </a:cxn>
              <a:cxn ang="0">
                <a:pos x="971" y="340"/>
              </a:cxn>
              <a:cxn ang="0">
                <a:pos x="881" y="322"/>
              </a:cxn>
              <a:cxn ang="0">
                <a:pos x="785" y="299"/>
              </a:cxn>
              <a:cxn ang="0">
                <a:pos x="684" y="273"/>
              </a:cxn>
              <a:cxn ang="0">
                <a:pos x="579" y="244"/>
              </a:cxn>
              <a:cxn ang="0">
                <a:pos x="472" y="209"/>
              </a:cxn>
              <a:cxn ang="0">
                <a:pos x="364" y="171"/>
              </a:cxn>
              <a:cxn ang="0">
                <a:pos x="259" y="128"/>
              </a:cxn>
              <a:cxn ang="0">
                <a:pos x="155" y="81"/>
              </a:cxn>
              <a:cxn ang="0">
                <a:pos x="55" y="28"/>
              </a:cxn>
              <a:cxn ang="0">
                <a:pos x="6" y="4"/>
              </a:cxn>
              <a:cxn ang="0">
                <a:pos x="2" y="32"/>
              </a:cxn>
              <a:cxn ang="0">
                <a:pos x="0" y="76"/>
              </a:cxn>
              <a:cxn ang="0">
                <a:pos x="8" y="120"/>
              </a:cxn>
              <a:cxn ang="0">
                <a:pos x="19" y="139"/>
              </a:cxn>
              <a:cxn ang="0">
                <a:pos x="28" y="144"/>
              </a:cxn>
              <a:cxn ang="0">
                <a:pos x="47" y="155"/>
              </a:cxn>
              <a:cxn ang="0">
                <a:pos x="75" y="170"/>
              </a:cxn>
              <a:cxn ang="0">
                <a:pos x="112" y="190"/>
              </a:cxn>
              <a:cxn ang="0">
                <a:pos x="159" y="212"/>
              </a:cxn>
              <a:cxn ang="0">
                <a:pos x="215" y="238"/>
              </a:cxn>
              <a:cxn ang="0">
                <a:pos x="281" y="267"/>
              </a:cxn>
              <a:cxn ang="0">
                <a:pos x="358" y="296"/>
              </a:cxn>
              <a:cxn ang="0">
                <a:pos x="443" y="326"/>
              </a:cxn>
              <a:cxn ang="0">
                <a:pos x="540" y="357"/>
              </a:cxn>
              <a:cxn ang="0">
                <a:pos x="647" y="387"/>
              </a:cxn>
              <a:cxn ang="0">
                <a:pos x="764" y="416"/>
              </a:cxn>
              <a:cxn ang="0">
                <a:pos x="890" y="444"/>
              </a:cxn>
              <a:cxn ang="0">
                <a:pos x="1028" y="472"/>
              </a:cxn>
              <a:cxn ang="0">
                <a:pos x="1177" y="494"/>
              </a:cxn>
              <a:cxn ang="0">
                <a:pos x="1256" y="503"/>
              </a:cxn>
              <a:cxn ang="0">
                <a:pos x="1265" y="487"/>
              </a:cxn>
              <a:cxn ang="0">
                <a:pos x="1278" y="456"/>
              </a:cxn>
              <a:cxn ang="0">
                <a:pos x="1285" y="415"/>
              </a:cxn>
            </a:cxnLst>
            <a:rect l="0" t="0" r="r" b="b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24" name="AutoShape 1044"/>
          <p:cNvSpPr>
            <a:spLocks noChangeAspect="1" noChangeArrowheads="1" noTextEdit="1"/>
          </p:cNvSpPr>
          <p:nvPr/>
        </p:nvSpPr>
        <p:spPr bwMode="auto">
          <a:xfrm>
            <a:off x="7104063" y="5305425"/>
            <a:ext cx="25400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25" name="Freeform 1045"/>
          <p:cNvSpPr>
            <a:spLocks/>
          </p:cNvSpPr>
          <p:nvPr/>
        </p:nvSpPr>
        <p:spPr bwMode="auto">
          <a:xfrm>
            <a:off x="7156450" y="5324475"/>
            <a:ext cx="36513" cy="49213"/>
          </a:xfrm>
          <a:custGeom>
            <a:avLst/>
            <a:gdLst/>
            <a:ahLst/>
            <a:cxnLst>
              <a:cxn ang="0">
                <a:pos x="63" y="28"/>
              </a:cxn>
              <a:cxn ang="0">
                <a:pos x="49" y="37"/>
              </a:cxn>
              <a:cxn ang="0">
                <a:pos x="38" y="47"/>
              </a:cxn>
              <a:cxn ang="0">
                <a:pos x="27" y="59"/>
              </a:cxn>
              <a:cxn ang="0">
                <a:pos x="18" y="72"/>
              </a:cxn>
              <a:cxn ang="0">
                <a:pos x="10" y="86"/>
              </a:cxn>
              <a:cxn ang="0">
                <a:pos x="5" y="101"/>
              </a:cxn>
              <a:cxn ang="0">
                <a:pos x="2" y="117"/>
              </a:cxn>
              <a:cxn ang="0">
                <a:pos x="0" y="133"/>
              </a:cxn>
              <a:cxn ang="0">
                <a:pos x="2" y="155"/>
              </a:cxn>
              <a:cxn ang="0">
                <a:pos x="10" y="173"/>
              </a:cxn>
              <a:cxn ang="0">
                <a:pos x="23" y="190"/>
              </a:cxn>
              <a:cxn ang="0">
                <a:pos x="40" y="201"/>
              </a:cxn>
              <a:cxn ang="0">
                <a:pos x="59" y="211"/>
              </a:cxn>
              <a:cxn ang="0">
                <a:pos x="79" y="215"/>
              </a:cxn>
              <a:cxn ang="0">
                <a:pos x="100" y="216"/>
              </a:cxn>
              <a:cxn ang="0">
                <a:pos x="120" y="213"/>
              </a:cxn>
              <a:cxn ang="0">
                <a:pos x="124" y="213"/>
              </a:cxn>
              <a:cxn ang="0">
                <a:pos x="128" y="211"/>
              </a:cxn>
              <a:cxn ang="0">
                <a:pos x="131" y="208"/>
              </a:cxn>
              <a:cxn ang="0">
                <a:pos x="132" y="203"/>
              </a:cxn>
              <a:cxn ang="0">
                <a:pos x="130" y="198"/>
              </a:cxn>
              <a:cxn ang="0">
                <a:pos x="126" y="194"/>
              </a:cxn>
              <a:cxn ang="0">
                <a:pos x="121" y="190"/>
              </a:cxn>
              <a:cxn ang="0">
                <a:pos x="116" y="187"/>
              </a:cxn>
              <a:cxn ang="0">
                <a:pos x="105" y="184"/>
              </a:cxn>
              <a:cxn ang="0">
                <a:pos x="95" y="182"/>
              </a:cxn>
              <a:cxn ang="0">
                <a:pos x="84" y="180"/>
              </a:cxn>
              <a:cxn ang="0">
                <a:pos x="75" y="178"/>
              </a:cxn>
              <a:cxn ang="0">
                <a:pos x="65" y="175"/>
              </a:cxn>
              <a:cxn ang="0">
                <a:pos x="56" y="170"/>
              </a:cxn>
              <a:cxn ang="0">
                <a:pos x="47" y="165"/>
              </a:cxn>
              <a:cxn ang="0">
                <a:pos x="39" y="156"/>
              </a:cxn>
              <a:cxn ang="0">
                <a:pos x="36" y="120"/>
              </a:cxn>
              <a:cxn ang="0">
                <a:pos x="44" y="90"/>
              </a:cxn>
              <a:cxn ang="0">
                <a:pos x="61" y="67"/>
              </a:cxn>
              <a:cxn ang="0">
                <a:pos x="84" y="47"/>
              </a:cxn>
              <a:cxn ang="0">
                <a:pos x="109" y="32"/>
              </a:cxn>
              <a:cxn ang="0">
                <a:pos x="136" y="21"/>
              </a:cxn>
              <a:cxn ang="0">
                <a:pos x="160" y="12"/>
              </a:cxn>
              <a:cxn ang="0">
                <a:pos x="179" y="5"/>
              </a:cxn>
              <a:cxn ang="0">
                <a:pos x="167" y="1"/>
              </a:cxn>
              <a:cxn ang="0">
                <a:pos x="154" y="0"/>
              </a:cxn>
              <a:cxn ang="0">
                <a:pos x="140" y="2"/>
              </a:cxn>
              <a:cxn ang="0">
                <a:pos x="124" y="5"/>
              </a:cxn>
              <a:cxn ang="0">
                <a:pos x="108" y="10"/>
              </a:cxn>
              <a:cxn ang="0">
                <a:pos x="92" y="15"/>
              </a:cxn>
              <a:cxn ang="0">
                <a:pos x="77" y="22"/>
              </a:cxn>
              <a:cxn ang="0">
                <a:pos x="63" y="28"/>
              </a:cxn>
            </a:cxnLst>
            <a:rect l="0" t="0" r="r" b="b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26" name="Freeform 1046"/>
          <p:cNvSpPr>
            <a:spLocks/>
          </p:cNvSpPr>
          <p:nvPr/>
        </p:nvSpPr>
        <p:spPr bwMode="auto">
          <a:xfrm>
            <a:off x="7218363" y="5322888"/>
            <a:ext cx="22225" cy="38100"/>
          </a:xfrm>
          <a:custGeom>
            <a:avLst/>
            <a:gdLst/>
            <a:ahLst/>
            <a:cxnLst>
              <a:cxn ang="0">
                <a:pos x="96" y="55"/>
              </a:cxn>
              <a:cxn ang="0">
                <a:pos x="101" y="72"/>
              </a:cxn>
              <a:cxn ang="0">
                <a:pos x="100" y="88"/>
              </a:cxn>
              <a:cxn ang="0">
                <a:pos x="92" y="101"/>
              </a:cxn>
              <a:cxn ang="0">
                <a:pos x="82" y="112"/>
              </a:cxn>
              <a:cxn ang="0">
                <a:pos x="69" y="123"/>
              </a:cxn>
              <a:cxn ang="0">
                <a:pos x="54" y="134"/>
              </a:cxn>
              <a:cxn ang="0">
                <a:pos x="40" y="143"/>
              </a:cxn>
              <a:cxn ang="0">
                <a:pos x="27" y="153"/>
              </a:cxn>
              <a:cxn ang="0">
                <a:pos x="25" y="156"/>
              </a:cxn>
              <a:cxn ang="0">
                <a:pos x="24" y="158"/>
              </a:cxn>
              <a:cxn ang="0">
                <a:pos x="24" y="162"/>
              </a:cxn>
              <a:cxn ang="0">
                <a:pos x="25" y="165"/>
              </a:cxn>
              <a:cxn ang="0">
                <a:pos x="28" y="167"/>
              </a:cxn>
              <a:cxn ang="0">
                <a:pos x="31" y="168"/>
              </a:cxn>
              <a:cxn ang="0">
                <a:pos x="33" y="168"/>
              </a:cxn>
              <a:cxn ang="0">
                <a:pos x="37" y="167"/>
              </a:cxn>
              <a:cxn ang="0">
                <a:pos x="53" y="157"/>
              </a:cxn>
              <a:cxn ang="0">
                <a:pos x="69" y="147"/>
              </a:cxn>
              <a:cxn ang="0">
                <a:pos x="84" y="135"/>
              </a:cxn>
              <a:cxn ang="0">
                <a:pos x="97" y="121"/>
              </a:cxn>
              <a:cxn ang="0">
                <a:pos x="107" y="106"/>
              </a:cxn>
              <a:cxn ang="0">
                <a:pos x="113" y="89"/>
              </a:cxn>
              <a:cxn ang="0">
                <a:pos x="114" y="71"/>
              </a:cxn>
              <a:cxn ang="0">
                <a:pos x="110" y="51"/>
              </a:cxn>
              <a:cxn ang="0">
                <a:pos x="101" y="36"/>
              </a:cxn>
              <a:cxn ang="0">
                <a:pos x="87" y="24"/>
              </a:cxn>
              <a:cxn ang="0">
                <a:pos x="70" y="14"/>
              </a:cxn>
              <a:cxn ang="0">
                <a:pos x="51" y="7"/>
              </a:cxn>
              <a:cxn ang="0">
                <a:pos x="32" y="2"/>
              </a:cxn>
              <a:cxn ang="0">
                <a:pos x="17" y="0"/>
              </a:cxn>
              <a:cxn ang="0">
                <a:pos x="5" y="0"/>
              </a:cxn>
              <a:cxn ang="0">
                <a:pos x="0" y="3"/>
              </a:cxn>
              <a:cxn ang="0">
                <a:pos x="12" y="9"/>
              </a:cxn>
              <a:cxn ang="0">
                <a:pos x="26" y="13"/>
              </a:cxn>
              <a:cxn ang="0">
                <a:pos x="41" y="17"/>
              </a:cxn>
              <a:cxn ang="0">
                <a:pos x="54" y="22"/>
              </a:cxn>
              <a:cxn ang="0">
                <a:pos x="68" y="27"/>
              </a:cxn>
              <a:cxn ang="0">
                <a:pos x="80" y="34"/>
              </a:cxn>
              <a:cxn ang="0">
                <a:pos x="89" y="43"/>
              </a:cxn>
              <a:cxn ang="0">
                <a:pos x="96" y="55"/>
              </a:cxn>
            </a:cxnLst>
            <a:rect l="0" t="0" r="r" b="b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27" name="Freeform 1047"/>
          <p:cNvSpPr>
            <a:spLocks/>
          </p:cNvSpPr>
          <p:nvPr/>
        </p:nvSpPr>
        <p:spPr bwMode="auto">
          <a:xfrm>
            <a:off x="7134225" y="5314950"/>
            <a:ext cx="58738" cy="79375"/>
          </a:xfrm>
          <a:custGeom>
            <a:avLst/>
            <a:gdLst/>
            <a:ahLst/>
            <a:cxnLst>
              <a:cxn ang="0">
                <a:pos x="90" y="65"/>
              </a:cxn>
              <a:cxn ang="0">
                <a:pos x="48" y="106"/>
              </a:cxn>
              <a:cxn ang="0">
                <a:pos x="15" y="155"/>
              </a:cxn>
              <a:cxn ang="0">
                <a:pos x="0" y="210"/>
              </a:cxn>
              <a:cxn ang="0">
                <a:pos x="3" y="248"/>
              </a:cxn>
              <a:cxn ang="0">
                <a:pos x="8" y="262"/>
              </a:cxn>
              <a:cxn ang="0">
                <a:pos x="17" y="276"/>
              </a:cxn>
              <a:cxn ang="0">
                <a:pos x="29" y="288"/>
              </a:cxn>
              <a:cxn ang="0">
                <a:pos x="50" y="301"/>
              </a:cxn>
              <a:cxn ang="0">
                <a:pos x="77" y="315"/>
              </a:cxn>
              <a:cxn ang="0">
                <a:pos x="107" y="326"/>
              </a:cxn>
              <a:cxn ang="0">
                <a:pos x="136" y="334"/>
              </a:cxn>
              <a:cxn ang="0">
                <a:pos x="167" y="341"/>
              </a:cxn>
              <a:cxn ang="0">
                <a:pos x="197" y="345"/>
              </a:cxn>
              <a:cxn ang="0">
                <a:pos x="228" y="348"/>
              </a:cxn>
              <a:cxn ang="0">
                <a:pos x="259" y="350"/>
              </a:cxn>
              <a:cxn ang="0">
                <a:pos x="279" y="351"/>
              </a:cxn>
              <a:cxn ang="0">
                <a:pos x="286" y="345"/>
              </a:cxn>
              <a:cxn ang="0">
                <a:pos x="289" y="335"/>
              </a:cxn>
              <a:cxn ang="0">
                <a:pos x="282" y="328"/>
              </a:cxn>
              <a:cxn ang="0">
                <a:pos x="263" y="322"/>
              </a:cxn>
              <a:cxn ang="0">
                <a:pos x="236" y="317"/>
              </a:cxn>
              <a:cxn ang="0">
                <a:pos x="208" y="313"/>
              </a:cxn>
              <a:cxn ang="0">
                <a:pos x="179" y="308"/>
              </a:cxn>
              <a:cxn ang="0">
                <a:pos x="152" y="303"/>
              </a:cxn>
              <a:cxn ang="0">
                <a:pos x="125" y="296"/>
              </a:cxn>
              <a:cxn ang="0">
                <a:pos x="98" y="287"/>
              </a:cxn>
              <a:cxn ang="0">
                <a:pos x="72" y="276"/>
              </a:cxn>
              <a:cxn ang="0">
                <a:pos x="49" y="261"/>
              </a:cxn>
              <a:cxn ang="0">
                <a:pos x="34" y="241"/>
              </a:cxn>
              <a:cxn ang="0">
                <a:pos x="30" y="215"/>
              </a:cxn>
              <a:cxn ang="0">
                <a:pos x="34" y="186"/>
              </a:cxn>
              <a:cxn ang="0">
                <a:pos x="46" y="158"/>
              </a:cxn>
              <a:cxn ang="0">
                <a:pos x="64" y="128"/>
              </a:cxn>
              <a:cxn ang="0">
                <a:pos x="85" y="102"/>
              </a:cxn>
              <a:cxn ang="0">
                <a:pos x="110" y="77"/>
              </a:cxn>
              <a:cxn ang="0">
                <a:pos x="137" y="53"/>
              </a:cxn>
              <a:cxn ang="0">
                <a:pos x="175" y="35"/>
              </a:cxn>
              <a:cxn ang="0">
                <a:pos x="213" y="19"/>
              </a:cxn>
              <a:cxn ang="0">
                <a:pos x="237" y="6"/>
              </a:cxn>
              <a:cxn ang="0">
                <a:pos x="230" y="0"/>
              </a:cxn>
              <a:cxn ang="0">
                <a:pos x="198" y="4"/>
              </a:cxn>
              <a:cxn ang="0">
                <a:pos x="161" y="17"/>
              </a:cxn>
              <a:cxn ang="0">
                <a:pos x="127" y="35"/>
              </a:cxn>
            </a:cxnLst>
            <a:rect l="0" t="0" r="r" b="b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28" name="Freeform 1048"/>
          <p:cNvSpPr>
            <a:spLocks/>
          </p:cNvSpPr>
          <p:nvPr/>
        </p:nvSpPr>
        <p:spPr bwMode="auto">
          <a:xfrm>
            <a:off x="7215188" y="5311775"/>
            <a:ext cx="50800" cy="53975"/>
          </a:xfrm>
          <a:custGeom>
            <a:avLst/>
            <a:gdLst/>
            <a:ahLst/>
            <a:cxnLst>
              <a:cxn ang="0">
                <a:pos x="210" y="71"/>
              </a:cxn>
              <a:cxn ang="0">
                <a:pos x="222" y="84"/>
              </a:cxn>
              <a:cxn ang="0">
                <a:pos x="229" y="99"/>
              </a:cxn>
              <a:cxn ang="0">
                <a:pos x="232" y="115"/>
              </a:cxn>
              <a:cxn ang="0">
                <a:pos x="232" y="132"/>
              </a:cxn>
              <a:cxn ang="0">
                <a:pos x="230" y="146"/>
              </a:cxn>
              <a:cxn ang="0">
                <a:pos x="226" y="158"/>
              </a:cxn>
              <a:cxn ang="0">
                <a:pos x="219" y="170"/>
              </a:cxn>
              <a:cxn ang="0">
                <a:pos x="211" y="179"/>
              </a:cxn>
              <a:cxn ang="0">
                <a:pos x="202" y="190"/>
              </a:cxn>
              <a:cxn ang="0">
                <a:pos x="193" y="199"/>
              </a:cxn>
              <a:cxn ang="0">
                <a:pos x="183" y="208"/>
              </a:cxn>
              <a:cxn ang="0">
                <a:pos x="174" y="218"/>
              </a:cxn>
              <a:cxn ang="0">
                <a:pos x="172" y="221"/>
              </a:cxn>
              <a:cxn ang="0">
                <a:pos x="172" y="224"/>
              </a:cxn>
              <a:cxn ang="0">
                <a:pos x="172" y="227"/>
              </a:cxn>
              <a:cxn ang="0">
                <a:pos x="174" y="231"/>
              </a:cxn>
              <a:cxn ang="0">
                <a:pos x="177" y="233"/>
              </a:cxn>
              <a:cxn ang="0">
                <a:pos x="181" y="234"/>
              </a:cxn>
              <a:cxn ang="0">
                <a:pos x="184" y="233"/>
              </a:cxn>
              <a:cxn ang="0">
                <a:pos x="187" y="231"/>
              </a:cxn>
              <a:cxn ang="0">
                <a:pos x="208" y="217"/>
              </a:cxn>
              <a:cxn ang="0">
                <a:pos x="226" y="199"/>
              </a:cxn>
              <a:cxn ang="0">
                <a:pos x="240" y="178"/>
              </a:cxn>
              <a:cxn ang="0">
                <a:pos x="249" y="155"/>
              </a:cxn>
              <a:cxn ang="0">
                <a:pos x="254" y="131"/>
              </a:cxn>
              <a:cxn ang="0">
                <a:pos x="251" y="107"/>
              </a:cxn>
              <a:cxn ang="0">
                <a:pos x="243" y="84"/>
              </a:cxn>
              <a:cxn ang="0">
                <a:pos x="226" y="64"/>
              </a:cxn>
              <a:cxn ang="0">
                <a:pos x="214" y="53"/>
              </a:cxn>
              <a:cxn ang="0">
                <a:pos x="199" y="45"/>
              </a:cxn>
              <a:cxn ang="0">
                <a:pos x="183" y="36"/>
              </a:cxn>
              <a:cxn ang="0">
                <a:pos x="165" y="29"/>
              </a:cxn>
              <a:cxn ang="0">
                <a:pos x="147" y="21"/>
              </a:cxn>
              <a:cxn ang="0">
                <a:pos x="129" y="16"/>
              </a:cxn>
              <a:cxn ang="0">
                <a:pos x="111" y="12"/>
              </a:cxn>
              <a:cxn ang="0">
                <a:pos x="93" y="7"/>
              </a:cxn>
              <a:cxn ang="0">
                <a:pos x="75" y="4"/>
              </a:cxn>
              <a:cxn ang="0">
                <a:pos x="59" y="2"/>
              </a:cxn>
              <a:cxn ang="0">
                <a:pos x="43" y="0"/>
              </a:cxn>
              <a:cxn ang="0">
                <a:pos x="31" y="0"/>
              </a:cxn>
              <a:cxn ang="0">
                <a:pos x="19" y="0"/>
              </a:cxn>
              <a:cxn ang="0">
                <a:pos x="10" y="0"/>
              </a:cxn>
              <a:cxn ang="0">
                <a:pos x="3" y="2"/>
              </a:cxn>
              <a:cxn ang="0">
                <a:pos x="0" y="4"/>
              </a:cxn>
              <a:cxn ang="0">
                <a:pos x="11" y="6"/>
              </a:cxn>
              <a:cxn ang="0">
                <a:pos x="21" y="7"/>
              </a:cxn>
              <a:cxn ang="0">
                <a:pos x="34" y="9"/>
              </a:cxn>
              <a:cxn ang="0">
                <a:pos x="46" y="12"/>
              </a:cxn>
              <a:cxn ang="0">
                <a:pos x="59" y="15"/>
              </a:cxn>
              <a:cxn ang="0">
                <a:pos x="74" y="17"/>
              </a:cxn>
              <a:cxn ang="0">
                <a:pos x="87" y="20"/>
              </a:cxn>
              <a:cxn ang="0">
                <a:pos x="102" y="23"/>
              </a:cxn>
              <a:cxn ang="0">
                <a:pos x="116" y="28"/>
              </a:cxn>
              <a:cxn ang="0">
                <a:pos x="131" y="32"/>
              </a:cxn>
              <a:cxn ang="0">
                <a:pos x="145" y="36"/>
              </a:cxn>
              <a:cxn ang="0">
                <a:pos x="159" y="42"/>
              </a:cxn>
              <a:cxn ang="0">
                <a:pos x="173" y="48"/>
              </a:cxn>
              <a:cxn ang="0">
                <a:pos x="186" y="55"/>
              </a:cxn>
              <a:cxn ang="0">
                <a:pos x="199" y="63"/>
              </a:cxn>
              <a:cxn ang="0">
                <a:pos x="210" y="71"/>
              </a:cxn>
            </a:cxnLst>
            <a:rect l="0" t="0" r="r" b="b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29" name="Freeform 1049"/>
          <p:cNvSpPr>
            <a:spLocks/>
          </p:cNvSpPr>
          <p:nvPr/>
        </p:nvSpPr>
        <p:spPr bwMode="auto">
          <a:xfrm>
            <a:off x="7113588" y="5337175"/>
            <a:ext cx="20637" cy="49213"/>
          </a:xfrm>
          <a:custGeom>
            <a:avLst/>
            <a:gdLst/>
            <a:ahLst/>
            <a:cxnLst>
              <a:cxn ang="0">
                <a:pos x="0" y="121"/>
              </a:cxn>
              <a:cxn ang="0">
                <a:pos x="0" y="139"/>
              </a:cxn>
              <a:cxn ang="0">
                <a:pos x="4" y="156"/>
              </a:cxn>
              <a:cxn ang="0">
                <a:pos x="12" y="172"/>
              </a:cxn>
              <a:cxn ang="0">
                <a:pos x="22" y="186"/>
              </a:cxn>
              <a:cxn ang="0">
                <a:pos x="35" y="197"/>
              </a:cxn>
              <a:cxn ang="0">
                <a:pos x="50" y="208"/>
              </a:cxn>
              <a:cxn ang="0">
                <a:pos x="66" y="216"/>
              </a:cxn>
              <a:cxn ang="0">
                <a:pos x="83" y="220"/>
              </a:cxn>
              <a:cxn ang="0">
                <a:pos x="89" y="221"/>
              </a:cxn>
              <a:cxn ang="0">
                <a:pos x="94" y="219"/>
              </a:cxn>
              <a:cxn ang="0">
                <a:pos x="98" y="216"/>
              </a:cxn>
              <a:cxn ang="0">
                <a:pos x="100" y="211"/>
              </a:cxn>
              <a:cxn ang="0">
                <a:pos x="100" y="206"/>
              </a:cxn>
              <a:cxn ang="0">
                <a:pos x="99" y="201"/>
              </a:cxn>
              <a:cxn ang="0">
                <a:pos x="96" y="196"/>
              </a:cxn>
              <a:cxn ang="0">
                <a:pos x="91" y="194"/>
              </a:cxn>
              <a:cxn ang="0">
                <a:pos x="74" y="188"/>
              </a:cxn>
              <a:cxn ang="0">
                <a:pos x="58" y="179"/>
              </a:cxn>
              <a:cxn ang="0">
                <a:pos x="45" y="168"/>
              </a:cxn>
              <a:cxn ang="0">
                <a:pos x="36" y="155"/>
              </a:cxn>
              <a:cxn ang="0">
                <a:pos x="30" y="139"/>
              </a:cxn>
              <a:cxn ang="0">
                <a:pos x="27" y="122"/>
              </a:cxn>
              <a:cxn ang="0">
                <a:pos x="27" y="103"/>
              </a:cxn>
              <a:cxn ang="0">
                <a:pos x="32" y="84"/>
              </a:cxn>
              <a:cxn ang="0">
                <a:pos x="38" y="70"/>
              </a:cxn>
              <a:cxn ang="0">
                <a:pos x="46" y="57"/>
              </a:cxn>
              <a:cxn ang="0">
                <a:pos x="56" y="46"/>
              </a:cxn>
              <a:cxn ang="0">
                <a:pos x="66" y="35"/>
              </a:cxn>
              <a:cxn ang="0">
                <a:pos x="76" y="25"/>
              </a:cxn>
              <a:cxn ang="0">
                <a:pos x="86" y="17"/>
              </a:cxn>
              <a:cxn ang="0">
                <a:pos x="96" y="8"/>
              </a:cxn>
              <a:cxn ang="0">
                <a:pos x="103" y="1"/>
              </a:cxn>
              <a:cxn ang="0">
                <a:pos x="96" y="0"/>
              </a:cxn>
              <a:cxn ang="0">
                <a:pos x="84" y="5"/>
              </a:cxn>
              <a:cxn ang="0">
                <a:pos x="69" y="17"/>
              </a:cxn>
              <a:cxn ang="0">
                <a:pos x="51" y="33"/>
              </a:cxn>
              <a:cxn ang="0">
                <a:pos x="34" y="53"/>
              </a:cxn>
              <a:cxn ang="0">
                <a:pos x="18" y="75"/>
              </a:cxn>
              <a:cxn ang="0">
                <a:pos x="7" y="98"/>
              </a:cxn>
              <a:cxn ang="0">
                <a:pos x="0" y="121"/>
              </a:cxn>
            </a:cxnLst>
            <a:rect l="0" t="0" r="r" b="b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0" name="Freeform 1050"/>
          <p:cNvSpPr>
            <a:spLocks/>
          </p:cNvSpPr>
          <p:nvPr/>
        </p:nvSpPr>
        <p:spPr bwMode="auto">
          <a:xfrm>
            <a:off x="7256463" y="5308600"/>
            <a:ext cx="44450" cy="65088"/>
          </a:xfrm>
          <a:custGeom>
            <a:avLst/>
            <a:gdLst/>
            <a:ahLst/>
            <a:cxnLst>
              <a:cxn ang="0">
                <a:pos x="186" y="115"/>
              </a:cxn>
              <a:cxn ang="0">
                <a:pos x="197" y="133"/>
              </a:cxn>
              <a:cxn ang="0">
                <a:pos x="202" y="153"/>
              </a:cxn>
              <a:cxn ang="0">
                <a:pos x="199" y="174"/>
              </a:cxn>
              <a:cxn ang="0">
                <a:pos x="187" y="194"/>
              </a:cxn>
              <a:cxn ang="0">
                <a:pos x="170" y="212"/>
              </a:cxn>
              <a:cxn ang="0">
                <a:pos x="150" y="229"/>
              </a:cxn>
              <a:cxn ang="0">
                <a:pos x="129" y="246"/>
              </a:cxn>
              <a:cxn ang="0">
                <a:pos x="116" y="258"/>
              </a:cxn>
              <a:cxn ang="0">
                <a:pos x="112" y="267"/>
              </a:cxn>
              <a:cxn ang="0">
                <a:pos x="109" y="276"/>
              </a:cxn>
              <a:cxn ang="0">
                <a:pos x="110" y="284"/>
              </a:cxn>
              <a:cxn ang="0">
                <a:pos x="117" y="288"/>
              </a:cxn>
              <a:cxn ang="0">
                <a:pos x="125" y="287"/>
              </a:cxn>
              <a:cxn ang="0">
                <a:pos x="139" y="272"/>
              </a:cxn>
              <a:cxn ang="0">
                <a:pos x="162" y="250"/>
              </a:cxn>
              <a:cxn ang="0">
                <a:pos x="186" y="229"/>
              </a:cxn>
              <a:cxn ang="0">
                <a:pos x="207" y="204"/>
              </a:cxn>
              <a:cxn ang="0">
                <a:pos x="220" y="174"/>
              </a:cxn>
              <a:cxn ang="0">
                <a:pos x="218" y="142"/>
              </a:cxn>
              <a:cxn ang="0">
                <a:pos x="204" y="112"/>
              </a:cxn>
              <a:cxn ang="0">
                <a:pos x="181" y="87"/>
              </a:cxn>
              <a:cxn ang="0">
                <a:pos x="159" y="69"/>
              </a:cxn>
              <a:cxn ang="0">
                <a:pos x="137" y="55"/>
              </a:cxn>
              <a:cxn ang="0">
                <a:pos x="114" y="40"/>
              </a:cxn>
              <a:cxn ang="0">
                <a:pos x="89" y="27"/>
              </a:cxn>
              <a:cxn ang="0">
                <a:pos x="66" y="15"/>
              </a:cxn>
              <a:cxn ang="0">
                <a:pos x="42" y="6"/>
              </a:cxn>
              <a:cxn ang="0">
                <a:pos x="22" y="1"/>
              </a:cxn>
              <a:cxn ang="0">
                <a:pos x="7" y="1"/>
              </a:cxn>
              <a:cxn ang="0">
                <a:pos x="8" y="5"/>
              </a:cxn>
              <a:cxn ang="0">
                <a:pos x="26" y="13"/>
              </a:cxn>
              <a:cxn ang="0">
                <a:pos x="47" y="22"/>
              </a:cxn>
              <a:cxn ang="0">
                <a:pos x="71" y="34"/>
              </a:cxn>
              <a:cxn ang="0">
                <a:pos x="96" y="48"/>
              </a:cxn>
              <a:cxn ang="0">
                <a:pos x="121" y="64"/>
              </a:cxn>
              <a:cxn ang="0">
                <a:pos x="146" y="81"/>
              </a:cxn>
              <a:cxn ang="0">
                <a:pos x="169" y="98"/>
              </a:cxn>
            </a:cxnLst>
            <a:rect l="0" t="0" r="r" b="b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1" name="Freeform 1051"/>
          <p:cNvSpPr>
            <a:spLocks/>
          </p:cNvSpPr>
          <p:nvPr/>
        </p:nvSpPr>
        <p:spPr bwMode="auto">
          <a:xfrm>
            <a:off x="7208838" y="5384800"/>
            <a:ext cx="14287" cy="39688"/>
          </a:xfrm>
          <a:custGeom>
            <a:avLst/>
            <a:gdLst/>
            <a:ahLst/>
            <a:cxnLst>
              <a:cxn ang="0">
                <a:pos x="28" y="12"/>
              </a:cxn>
              <a:cxn ang="0">
                <a:pos x="26" y="7"/>
              </a:cxn>
              <a:cxn ang="0">
                <a:pos x="23" y="3"/>
              </a:cxn>
              <a:cxn ang="0">
                <a:pos x="17" y="1"/>
              </a:cxn>
              <a:cxn ang="0">
                <a:pos x="12" y="0"/>
              </a:cxn>
              <a:cxn ang="0">
                <a:pos x="7" y="2"/>
              </a:cxn>
              <a:cxn ang="0">
                <a:pos x="3" y="5"/>
              </a:cxn>
              <a:cxn ang="0">
                <a:pos x="0" y="10"/>
              </a:cxn>
              <a:cxn ang="0">
                <a:pos x="0" y="16"/>
              </a:cxn>
              <a:cxn ang="0">
                <a:pos x="5" y="39"/>
              </a:cxn>
              <a:cxn ang="0">
                <a:pos x="13" y="66"/>
              </a:cxn>
              <a:cxn ang="0">
                <a:pos x="24" y="92"/>
              </a:cxn>
              <a:cxn ang="0">
                <a:pos x="36" y="118"/>
              </a:cxn>
              <a:cxn ang="0">
                <a:pos x="49" y="141"/>
              </a:cxn>
              <a:cxn ang="0">
                <a:pos x="61" y="159"/>
              </a:cxn>
              <a:cxn ang="0">
                <a:pos x="69" y="171"/>
              </a:cxn>
              <a:cxn ang="0">
                <a:pos x="74" y="174"/>
              </a:cxn>
              <a:cxn ang="0">
                <a:pos x="72" y="162"/>
              </a:cxn>
              <a:cxn ang="0">
                <a:pos x="67" y="147"/>
              </a:cxn>
              <a:cxn ang="0">
                <a:pos x="61" y="128"/>
              </a:cxn>
              <a:cxn ang="0">
                <a:pos x="53" y="105"/>
              </a:cxn>
              <a:cxn ang="0">
                <a:pos x="46" y="82"/>
              </a:cxn>
              <a:cxn ang="0">
                <a:pos x="38" y="58"/>
              </a:cxn>
              <a:cxn ang="0">
                <a:pos x="32" y="35"/>
              </a:cxn>
              <a:cxn ang="0">
                <a:pos x="28" y="12"/>
              </a:cxn>
            </a:cxnLst>
            <a:rect l="0" t="0" r="r" b="b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2" name="Freeform 1052"/>
          <p:cNvSpPr>
            <a:spLocks/>
          </p:cNvSpPr>
          <p:nvPr/>
        </p:nvSpPr>
        <p:spPr bwMode="auto">
          <a:xfrm>
            <a:off x="7202488" y="5364163"/>
            <a:ext cx="7937" cy="19050"/>
          </a:xfrm>
          <a:custGeom>
            <a:avLst/>
            <a:gdLst/>
            <a:ahLst/>
            <a:cxnLst>
              <a:cxn ang="0">
                <a:pos x="20" y="9"/>
              </a:cxn>
              <a:cxn ang="0">
                <a:pos x="19" y="5"/>
              </a:cxn>
              <a:cxn ang="0">
                <a:pos x="16" y="2"/>
              </a:cxn>
              <a:cxn ang="0">
                <a:pos x="13" y="0"/>
              </a:cxn>
              <a:cxn ang="0">
                <a:pos x="8" y="0"/>
              </a:cxn>
              <a:cxn ang="0">
                <a:pos x="5" y="1"/>
              </a:cxn>
              <a:cxn ang="0">
                <a:pos x="2" y="3"/>
              </a:cxn>
              <a:cxn ang="0">
                <a:pos x="0" y="6"/>
              </a:cxn>
              <a:cxn ang="0">
                <a:pos x="0" y="10"/>
              </a:cxn>
              <a:cxn ang="0">
                <a:pos x="0" y="22"/>
              </a:cxn>
              <a:cxn ang="0">
                <a:pos x="3" y="35"/>
              </a:cxn>
              <a:cxn ang="0">
                <a:pos x="7" y="48"/>
              </a:cxn>
              <a:cxn ang="0">
                <a:pos x="13" y="60"/>
              </a:cxn>
              <a:cxn ang="0">
                <a:pos x="19" y="72"/>
              </a:cxn>
              <a:cxn ang="0">
                <a:pos x="25" y="81"/>
              </a:cxn>
              <a:cxn ang="0">
                <a:pos x="33" y="86"/>
              </a:cxn>
              <a:cxn ang="0">
                <a:pos x="38" y="87"/>
              </a:cxn>
              <a:cxn ang="0">
                <a:pos x="39" y="70"/>
              </a:cxn>
              <a:cxn ang="0">
                <a:pos x="34" y="50"/>
              </a:cxn>
              <a:cxn ang="0">
                <a:pos x="27" y="29"/>
              </a:cxn>
              <a:cxn ang="0">
                <a:pos x="20" y="9"/>
              </a:cxn>
            </a:cxnLst>
            <a:rect l="0" t="0" r="r" b="b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3" name="Freeform 1053"/>
          <p:cNvSpPr>
            <a:spLocks/>
          </p:cNvSpPr>
          <p:nvPr/>
        </p:nvSpPr>
        <p:spPr bwMode="auto">
          <a:xfrm>
            <a:off x="7196138" y="5349875"/>
            <a:ext cx="6350" cy="11113"/>
          </a:xfrm>
          <a:custGeom>
            <a:avLst/>
            <a:gdLst/>
            <a:ahLst/>
            <a:cxnLst>
              <a:cxn ang="0">
                <a:pos x="18" y="7"/>
              </a:cxn>
              <a:cxn ang="0">
                <a:pos x="18" y="8"/>
              </a:cxn>
              <a:cxn ang="0">
                <a:pos x="18" y="8"/>
              </a:cxn>
              <a:cxn ang="0">
                <a:pos x="18" y="8"/>
              </a:cxn>
              <a:cxn ang="0">
                <a:pos x="18" y="8"/>
              </a:cxn>
              <a:cxn ang="0">
                <a:pos x="17" y="5"/>
              </a:cxn>
              <a:cxn ang="0">
                <a:pos x="14" y="1"/>
              </a:cxn>
              <a:cxn ang="0">
                <a:pos x="11" y="0"/>
              </a:cxn>
              <a:cxn ang="0">
                <a:pos x="7" y="0"/>
              </a:cxn>
              <a:cxn ang="0">
                <a:pos x="4" y="1"/>
              </a:cxn>
              <a:cxn ang="0">
                <a:pos x="1" y="5"/>
              </a:cxn>
              <a:cxn ang="0">
                <a:pos x="0" y="8"/>
              </a:cxn>
              <a:cxn ang="0">
                <a:pos x="0" y="11"/>
              </a:cxn>
              <a:cxn ang="0">
                <a:pos x="1" y="16"/>
              </a:cxn>
              <a:cxn ang="0">
                <a:pos x="4" y="23"/>
              </a:cxn>
              <a:cxn ang="0">
                <a:pos x="8" y="30"/>
              </a:cxn>
              <a:cxn ang="0">
                <a:pos x="13" y="37"/>
              </a:cxn>
              <a:cxn ang="0">
                <a:pos x="18" y="43"/>
              </a:cxn>
              <a:cxn ang="0">
                <a:pos x="25" y="47"/>
              </a:cxn>
              <a:cxn ang="0">
                <a:pos x="30" y="51"/>
              </a:cxn>
              <a:cxn ang="0">
                <a:pos x="34" y="51"/>
              </a:cxn>
              <a:cxn ang="0">
                <a:pos x="33" y="40"/>
              </a:cxn>
              <a:cxn ang="0">
                <a:pos x="29" y="27"/>
              </a:cxn>
              <a:cxn ang="0">
                <a:pos x="23" y="15"/>
              </a:cxn>
              <a:cxn ang="0">
                <a:pos x="18" y="7"/>
              </a:cxn>
            </a:cxnLst>
            <a:rect l="0" t="0" r="r" b="b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8" y="8"/>
                </a:lnTo>
                <a:lnTo>
                  <a:pt x="18" y="8"/>
                </a:ln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4" name="Freeform 1054"/>
          <p:cNvSpPr>
            <a:spLocks/>
          </p:cNvSpPr>
          <p:nvPr/>
        </p:nvSpPr>
        <p:spPr bwMode="auto">
          <a:xfrm>
            <a:off x="7189788" y="5340350"/>
            <a:ext cx="9525" cy="6350"/>
          </a:xfrm>
          <a:custGeom>
            <a:avLst/>
            <a:gdLst/>
            <a:ahLst/>
            <a:cxnLst>
              <a:cxn ang="0">
                <a:pos x="37" y="24"/>
              </a:cxn>
              <a:cxn ang="0">
                <a:pos x="41" y="22"/>
              </a:cxn>
              <a:cxn ang="0">
                <a:pos x="45" y="19"/>
              </a:cxn>
              <a:cxn ang="0">
                <a:pos x="46" y="15"/>
              </a:cxn>
              <a:cxn ang="0">
                <a:pos x="46" y="10"/>
              </a:cxn>
              <a:cxn ang="0">
                <a:pos x="44" y="5"/>
              </a:cxn>
              <a:cxn ang="0">
                <a:pos x="41" y="2"/>
              </a:cxn>
              <a:cxn ang="0">
                <a:pos x="37" y="0"/>
              </a:cxn>
              <a:cxn ang="0">
                <a:pos x="32" y="0"/>
              </a:cxn>
              <a:cxn ang="0">
                <a:pos x="29" y="0"/>
              </a:cxn>
              <a:cxn ang="0">
                <a:pos x="25" y="1"/>
              </a:cxn>
              <a:cxn ang="0">
                <a:pos x="19" y="3"/>
              </a:cxn>
              <a:cxn ang="0">
                <a:pos x="12" y="7"/>
              </a:cxn>
              <a:cxn ang="0">
                <a:pos x="5" y="14"/>
              </a:cxn>
              <a:cxn ang="0">
                <a:pos x="2" y="20"/>
              </a:cxn>
              <a:cxn ang="0">
                <a:pos x="0" y="26"/>
              </a:cxn>
              <a:cxn ang="0">
                <a:pos x="0" y="29"/>
              </a:cxn>
              <a:cxn ang="0">
                <a:pos x="3" y="31"/>
              </a:cxn>
              <a:cxn ang="0">
                <a:pos x="7" y="33"/>
              </a:cxn>
              <a:cxn ang="0">
                <a:pos x="12" y="33"/>
              </a:cxn>
              <a:cxn ang="0">
                <a:pos x="16" y="33"/>
              </a:cxn>
              <a:cxn ang="0">
                <a:pos x="21" y="31"/>
              </a:cxn>
              <a:cxn ang="0">
                <a:pos x="26" y="30"/>
              </a:cxn>
              <a:cxn ang="0">
                <a:pos x="32" y="28"/>
              </a:cxn>
              <a:cxn ang="0">
                <a:pos x="37" y="24"/>
              </a:cxn>
            </a:cxnLst>
            <a:rect l="0" t="0" r="r" b="b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5" name="Freeform 1055"/>
          <p:cNvSpPr>
            <a:spLocks/>
          </p:cNvSpPr>
          <p:nvPr/>
        </p:nvSpPr>
        <p:spPr bwMode="auto">
          <a:xfrm>
            <a:off x="7146925" y="5327650"/>
            <a:ext cx="36513" cy="49213"/>
          </a:xfrm>
          <a:custGeom>
            <a:avLst/>
            <a:gdLst/>
            <a:ahLst/>
            <a:cxnLst>
              <a:cxn ang="0">
                <a:pos x="65" y="33"/>
              </a:cxn>
              <a:cxn ang="0">
                <a:pos x="52" y="43"/>
              </a:cxn>
              <a:cxn ang="0">
                <a:pos x="41" y="54"/>
              </a:cxn>
              <a:cxn ang="0">
                <a:pos x="29" y="66"/>
              </a:cxn>
              <a:cxn ang="0">
                <a:pos x="20" y="79"/>
              </a:cxn>
              <a:cxn ang="0">
                <a:pos x="12" y="93"/>
              </a:cxn>
              <a:cxn ang="0">
                <a:pos x="6" y="107"/>
              </a:cxn>
              <a:cxn ang="0">
                <a:pos x="2" y="121"/>
              </a:cxn>
              <a:cxn ang="0">
                <a:pos x="0" y="136"/>
              </a:cxn>
              <a:cxn ang="0">
                <a:pos x="2" y="158"/>
              </a:cxn>
              <a:cxn ang="0">
                <a:pos x="10" y="177"/>
              </a:cxn>
              <a:cxn ang="0">
                <a:pos x="23" y="193"/>
              </a:cxn>
              <a:cxn ang="0">
                <a:pos x="38" y="204"/>
              </a:cxn>
              <a:cxn ang="0">
                <a:pos x="57" y="213"/>
              </a:cxn>
              <a:cxn ang="0">
                <a:pos x="78" y="218"/>
              </a:cxn>
              <a:cxn ang="0">
                <a:pos x="98" y="219"/>
              </a:cxn>
              <a:cxn ang="0">
                <a:pos x="118" y="216"/>
              </a:cxn>
              <a:cxn ang="0">
                <a:pos x="123" y="216"/>
              </a:cxn>
              <a:cxn ang="0">
                <a:pos x="127" y="214"/>
              </a:cxn>
              <a:cxn ang="0">
                <a:pos x="130" y="210"/>
              </a:cxn>
              <a:cxn ang="0">
                <a:pos x="131" y="205"/>
              </a:cxn>
              <a:cxn ang="0">
                <a:pos x="130" y="203"/>
              </a:cxn>
              <a:cxn ang="0">
                <a:pos x="127" y="203"/>
              </a:cxn>
              <a:cxn ang="0">
                <a:pos x="123" y="202"/>
              </a:cxn>
              <a:cxn ang="0">
                <a:pos x="117" y="202"/>
              </a:cxn>
              <a:cxn ang="0">
                <a:pos x="111" y="202"/>
              </a:cxn>
              <a:cxn ang="0">
                <a:pos x="106" y="202"/>
              </a:cxn>
              <a:cxn ang="0">
                <a:pos x="100" y="202"/>
              </a:cxn>
              <a:cxn ang="0">
                <a:pos x="97" y="202"/>
              </a:cxn>
              <a:cxn ang="0">
                <a:pos x="87" y="201"/>
              </a:cxn>
              <a:cxn ang="0">
                <a:pos x="77" y="200"/>
              </a:cxn>
              <a:cxn ang="0">
                <a:pos x="67" y="199"/>
              </a:cxn>
              <a:cxn ang="0">
                <a:pos x="56" y="196"/>
              </a:cxn>
              <a:cxn ang="0">
                <a:pos x="46" y="193"/>
              </a:cxn>
              <a:cxn ang="0">
                <a:pos x="35" y="185"/>
              </a:cxn>
              <a:cxn ang="0">
                <a:pos x="26" y="175"/>
              </a:cxn>
              <a:cxn ang="0">
                <a:pos x="15" y="162"/>
              </a:cxn>
              <a:cxn ang="0">
                <a:pos x="13" y="146"/>
              </a:cxn>
              <a:cxn ang="0">
                <a:pos x="14" y="131"/>
              </a:cxn>
              <a:cxn ang="0">
                <a:pos x="19" y="116"/>
              </a:cxn>
              <a:cxn ang="0">
                <a:pos x="25" y="102"/>
              </a:cxn>
              <a:cxn ang="0">
                <a:pos x="34" y="89"/>
              </a:cxn>
              <a:cxn ang="0">
                <a:pos x="45" y="76"/>
              </a:cxn>
              <a:cxn ang="0">
                <a:pos x="56" y="65"/>
              </a:cxn>
              <a:cxn ang="0">
                <a:pos x="70" y="55"/>
              </a:cxn>
              <a:cxn ang="0">
                <a:pos x="84" y="45"/>
              </a:cxn>
              <a:cxn ang="0">
                <a:pos x="98" y="37"/>
              </a:cxn>
              <a:cxn ang="0">
                <a:pos x="113" y="29"/>
              </a:cxn>
              <a:cxn ang="0">
                <a:pos x="127" y="23"/>
              </a:cxn>
              <a:cxn ang="0">
                <a:pos x="141" y="17"/>
              </a:cxn>
              <a:cxn ang="0">
                <a:pos x="154" y="12"/>
              </a:cxn>
              <a:cxn ang="0">
                <a:pos x="167" y="9"/>
              </a:cxn>
              <a:cxn ang="0">
                <a:pos x="177" y="7"/>
              </a:cxn>
              <a:cxn ang="0">
                <a:pos x="170" y="2"/>
              </a:cxn>
              <a:cxn ang="0">
                <a:pos x="158" y="0"/>
              </a:cxn>
              <a:cxn ang="0">
                <a:pos x="145" y="2"/>
              </a:cxn>
              <a:cxn ang="0">
                <a:pos x="129" y="6"/>
              </a:cxn>
              <a:cxn ang="0">
                <a:pos x="111" y="11"/>
              </a:cxn>
              <a:cxn ang="0">
                <a:pos x="94" y="17"/>
              </a:cxn>
              <a:cxn ang="0">
                <a:pos x="78" y="26"/>
              </a:cxn>
              <a:cxn ang="0">
                <a:pos x="65" y="33"/>
              </a:cxn>
            </a:cxnLst>
            <a:rect l="0" t="0" r="r" b="b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6" name="Freeform 1056"/>
          <p:cNvSpPr>
            <a:spLocks/>
          </p:cNvSpPr>
          <p:nvPr/>
        </p:nvSpPr>
        <p:spPr bwMode="auto">
          <a:xfrm>
            <a:off x="7207250" y="5326063"/>
            <a:ext cx="23813" cy="39687"/>
          </a:xfrm>
          <a:custGeom>
            <a:avLst/>
            <a:gdLst/>
            <a:ahLst/>
            <a:cxnLst>
              <a:cxn ang="0">
                <a:pos x="97" y="57"/>
              </a:cxn>
              <a:cxn ang="0">
                <a:pos x="100" y="75"/>
              </a:cxn>
              <a:cxn ang="0">
                <a:pos x="98" y="90"/>
              </a:cxn>
              <a:cxn ang="0">
                <a:pos x="91" y="103"/>
              </a:cxn>
              <a:cxn ang="0">
                <a:pos x="80" y="114"/>
              </a:cxn>
              <a:cxn ang="0">
                <a:pos x="68" y="125"/>
              </a:cxn>
              <a:cxn ang="0">
                <a:pos x="54" y="135"/>
              </a:cxn>
              <a:cxn ang="0">
                <a:pos x="39" y="145"/>
              </a:cxn>
              <a:cxn ang="0">
                <a:pos x="27" y="155"/>
              </a:cxn>
              <a:cxn ang="0">
                <a:pos x="25" y="158"/>
              </a:cxn>
              <a:cxn ang="0">
                <a:pos x="23" y="160"/>
              </a:cxn>
              <a:cxn ang="0">
                <a:pos x="23" y="164"/>
              </a:cxn>
              <a:cxn ang="0">
                <a:pos x="26" y="167"/>
              </a:cxn>
              <a:cxn ang="0">
                <a:pos x="28" y="169"/>
              </a:cxn>
              <a:cxn ang="0">
                <a:pos x="31" y="170"/>
              </a:cxn>
              <a:cxn ang="0">
                <a:pos x="34" y="170"/>
              </a:cxn>
              <a:cxn ang="0">
                <a:pos x="37" y="169"/>
              </a:cxn>
              <a:cxn ang="0">
                <a:pos x="53" y="159"/>
              </a:cxn>
              <a:cxn ang="0">
                <a:pos x="69" y="149"/>
              </a:cxn>
              <a:cxn ang="0">
                <a:pos x="83" y="137"/>
              </a:cxn>
              <a:cxn ang="0">
                <a:pos x="97" y="123"/>
              </a:cxn>
              <a:cxn ang="0">
                <a:pos x="106" y="108"/>
              </a:cxn>
              <a:cxn ang="0">
                <a:pos x="113" y="91"/>
              </a:cxn>
              <a:cxn ang="0">
                <a:pos x="115" y="73"/>
              </a:cxn>
              <a:cxn ang="0">
                <a:pos x="111" y="53"/>
              </a:cxn>
              <a:cxn ang="0">
                <a:pos x="101" y="39"/>
              </a:cxn>
              <a:cxn ang="0">
                <a:pos x="89" y="26"/>
              </a:cxn>
              <a:cxn ang="0">
                <a:pos x="72" y="15"/>
              </a:cxn>
              <a:cxn ang="0">
                <a:pos x="55" y="8"/>
              </a:cxn>
              <a:cxn ang="0">
                <a:pos x="37" y="2"/>
              </a:cxn>
              <a:cxn ang="0">
                <a:pos x="21" y="0"/>
              </a:cxn>
              <a:cxn ang="0">
                <a:pos x="9" y="1"/>
              </a:cxn>
              <a:cxn ang="0">
                <a:pos x="0" y="5"/>
              </a:cxn>
              <a:cxn ang="0">
                <a:pos x="15" y="10"/>
              </a:cxn>
              <a:cxn ang="0">
                <a:pos x="30" y="13"/>
              </a:cxn>
              <a:cxn ang="0">
                <a:pos x="43" y="16"/>
              </a:cxn>
              <a:cxn ang="0">
                <a:pos x="57" y="20"/>
              </a:cxn>
              <a:cxn ang="0">
                <a:pos x="70" y="26"/>
              </a:cxn>
              <a:cxn ang="0">
                <a:pos x="81" y="33"/>
              </a:cxn>
              <a:cxn ang="0">
                <a:pos x="91" y="43"/>
              </a:cxn>
              <a:cxn ang="0">
                <a:pos x="97" y="57"/>
              </a:cxn>
            </a:cxnLst>
            <a:rect l="0" t="0" r="r" b="b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7" name="Freeform 1057"/>
          <p:cNvSpPr>
            <a:spLocks/>
          </p:cNvSpPr>
          <p:nvPr/>
        </p:nvSpPr>
        <p:spPr bwMode="auto">
          <a:xfrm>
            <a:off x="7124700" y="5318125"/>
            <a:ext cx="57150" cy="79375"/>
          </a:xfrm>
          <a:custGeom>
            <a:avLst/>
            <a:gdLst/>
            <a:ahLst/>
            <a:cxnLst>
              <a:cxn ang="0">
                <a:pos x="90" y="65"/>
              </a:cxn>
              <a:cxn ang="0">
                <a:pos x="48" y="106"/>
              </a:cxn>
              <a:cxn ang="0">
                <a:pos x="16" y="156"/>
              </a:cxn>
              <a:cxn ang="0">
                <a:pos x="0" y="211"/>
              </a:cxn>
              <a:cxn ang="0">
                <a:pos x="3" y="249"/>
              </a:cxn>
              <a:cxn ang="0">
                <a:pos x="10" y="264"/>
              </a:cxn>
              <a:cxn ang="0">
                <a:pos x="19" y="277"/>
              </a:cxn>
              <a:cxn ang="0">
                <a:pos x="31" y="289"/>
              </a:cxn>
              <a:cxn ang="0">
                <a:pos x="51" y="302"/>
              </a:cxn>
              <a:cxn ang="0">
                <a:pos x="78" y="316"/>
              </a:cxn>
              <a:cxn ang="0">
                <a:pos x="107" y="327"/>
              </a:cxn>
              <a:cxn ang="0">
                <a:pos x="137" y="335"/>
              </a:cxn>
              <a:cxn ang="0">
                <a:pos x="167" y="342"/>
              </a:cxn>
              <a:cxn ang="0">
                <a:pos x="198" y="346"/>
              </a:cxn>
              <a:cxn ang="0">
                <a:pos x="229" y="349"/>
              </a:cxn>
              <a:cxn ang="0">
                <a:pos x="260" y="351"/>
              </a:cxn>
              <a:cxn ang="0">
                <a:pos x="280" y="352"/>
              </a:cxn>
              <a:cxn ang="0">
                <a:pos x="287" y="346"/>
              </a:cxn>
              <a:cxn ang="0">
                <a:pos x="289" y="335"/>
              </a:cxn>
              <a:cxn ang="0">
                <a:pos x="283" y="328"/>
              </a:cxn>
              <a:cxn ang="0">
                <a:pos x="264" y="327"/>
              </a:cxn>
              <a:cxn ang="0">
                <a:pos x="235" y="326"/>
              </a:cxn>
              <a:cxn ang="0">
                <a:pos x="207" y="323"/>
              </a:cxn>
              <a:cxn ang="0">
                <a:pos x="179" y="319"/>
              </a:cxn>
              <a:cxn ang="0">
                <a:pos x="150" y="314"/>
              </a:cxn>
              <a:cxn ang="0">
                <a:pos x="122" y="306"/>
              </a:cxn>
              <a:cxn ang="0">
                <a:pos x="95" y="298"/>
              </a:cxn>
              <a:cxn ang="0">
                <a:pos x="68" y="285"/>
              </a:cxn>
              <a:cxn ang="0">
                <a:pos x="45" y="271"/>
              </a:cxn>
              <a:cxn ang="0">
                <a:pos x="32" y="250"/>
              </a:cxn>
              <a:cxn ang="0">
                <a:pos x="27" y="222"/>
              </a:cxn>
              <a:cxn ang="0">
                <a:pos x="34" y="183"/>
              </a:cxn>
              <a:cxn ang="0">
                <a:pos x="45" y="153"/>
              </a:cxn>
              <a:cxn ang="0">
                <a:pos x="61" y="127"/>
              </a:cxn>
              <a:cxn ang="0">
                <a:pos x="80" y="103"/>
              </a:cxn>
              <a:cxn ang="0">
                <a:pos x="102" y="82"/>
              </a:cxn>
              <a:cxn ang="0">
                <a:pos x="129" y="59"/>
              </a:cxn>
              <a:cxn ang="0">
                <a:pos x="162" y="38"/>
              </a:cxn>
              <a:cxn ang="0">
                <a:pos x="197" y="20"/>
              </a:cxn>
              <a:cxn ang="0">
                <a:pos x="227" y="6"/>
              </a:cxn>
              <a:cxn ang="0">
                <a:pos x="228" y="0"/>
              </a:cxn>
              <a:cxn ang="0">
                <a:pos x="198" y="5"/>
              </a:cxn>
              <a:cxn ang="0">
                <a:pos x="162" y="18"/>
              </a:cxn>
              <a:cxn ang="0">
                <a:pos x="127" y="36"/>
              </a:cxn>
            </a:cxnLst>
            <a:rect l="0" t="0" r="r" b="b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8" name="Freeform 1058"/>
          <p:cNvSpPr>
            <a:spLocks/>
          </p:cNvSpPr>
          <p:nvPr/>
        </p:nvSpPr>
        <p:spPr bwMode="auto">
          <a:xfrm>
            <a:off x="7205663" y="5314950"/>
            <a:ext cx="50800" cy="53975"/>
          </a:xfrm>
          <a:custGeom>
            <a:avLst/>
            <a:gdLst/>
            <a:ahLst/>
            <a:cxnLst>
              <a:cxn ang="0">
                <a:pos x="210" y="72"/>
              </a:cxn>
              <a:cxn ang="0">
                <a:pos x="222" y="85"/>
              </a:cxn>
              <a:cxn ang="0">
                <a:pos x="228" y="100"/>
              </a:cxn>
              <a:cxn ang="0">
                <a:pos x="232" y="116"/>
              </a:cxn>
              <a:cxn ang="0">
                <a:pos x="232" y="133"/>
              </a:cxn>
              <a:cxn ang="0">
                <a:pos x="230" y="147"/>
              </a:cxn>
              <a:cxn ang="0">
                <a:pos x="226" y="159"/>
              </a:cxn>
              <a:cxn ang="0">
                <a:pos x="218" y="171"/>
              </a:cxn>
              <a:cxn ang="0">
                <a:pos x="211" y="180"/>
              </a:cxn>
              <a:cxn ang="0">
                <a:pos x="202" y="191"/>
              </a:cxn>
              <a:cxn ang="0">
                <a:pos x="192" y="200"/>
              </a:cxn>
              <a:cxn ang="0">
                <a:pos x="183" y="209"/>
              </a:cxn>
              <a:cxn ang="0">
                <a:pos x="173" y="219"/>
              </a:cxn>
              <a:cxn ang="0">
                <a:pos x="171" y="222"/>
              </a:cxn>
              <a:cxn ang="0">
                <a:pos x="170" y="225"/>
              </a:cxn>
              <a:cxn ang="0">
                <a:pos x="171" y="229"/>
              </a:cxn>
              <a:cxn ang="0">
                <a:pos x="173" y="232"/>
              </a:cxn>
              <a:cxn ang="0">
                <a:pos x="176" y="234"/>
              </a:cxn>
              <a:cxn ang="0">
                <a:pos x="180" y="235"/>
              </a:cxn>
              <a:cxn ang="0">
                <a:pos x="184" y="234"/>
              </a:cxn>
              <a:cxn ang="0">
                <a:pos x="187" y="232"/>
              </a:cxn>
              <a:cxn ang="0">
                <a:pos x="208" y="218"/>
              </a:cxn>
              <a:cxn ang="0">
                <a:pos x="225" y="200"/>
              </a:cxn>
              <a:cxn ang="0">
                <a:pos x="239" y="178"/>
              </a:cxn>
              <a:cxn ang="0">
                <a:pos x="249" y="156"/>
              </a:cxn>
              <a:cxn ang="0">
                <a:pos x="252" y="131"/>
              </a:cxn>
              <a:cxn ang="0">
                <a:pos x="250" y="108"/>
              </a:cxn>
              <a:cxn ang="0">
                <a:pos x="242" y="85"/>
              </a:cxn>
              <a:cxn ang="0">
                <a:pos x="225" y="65"/>
              </a:cxn>
              <a:cxn ang="0">
                <a:pos x="212" y="54"/>
              </a:cxn>
              <a:cxn ang="0">
                <a:pos x="197" y="45"/>
              </a:cxn>
              <a:cxn ang="0">
                <a:pos x="181" y="36"/>
              </a:cxn>
              <a:cxn ang="0">
                <a:pos x="164" y="29"/>
              </a:cxn>
              <a:cxn ang="0">
                <a:pos x="146" y="22"/>
              </a:cxn>
              <a:cxn ang="0">
                <a:pos x="127" y="17"/>
              </a:cxn>
              <a:cxn ang="0">
                <a:pos x="109" y="12"/>
              </a:cxn>
              <a:cxn ang="0">
                <a:pos x="90" y="7"/>
              </a:cxn>
              <a:cxn ang="0">
                <a:pos x="73" y="4"/>
              </a:cxn>
              <a:cxn ang="0">
                <a:pos x="57" y="2"/>
              </a:cxn>
              <a:cxn ang="0">
                <a:pos x="42" y="0"/>
              </a:cxn>
              <a:cxn ang="0">
                <a:pos x="28" y="0"/>
              </a:cxn>
              <a:cxn ang="0">
                <a:pos x="17" y="0"/>
              </a:cxn>
              <a:cxn ang="0">
                <a:pos x="8" y="1"/>
              </a:cxn>
              <a:cxn ang="0">
                <a:pos x="3" y="3"/>
              </a:cxn>
              <a:cxn ang="0">
                <a:pos x="0" y="5"/>
              </a:cxn>
              <a:cxn ang="0">
                <a:pos x="10" y="7"/>
              </a:cxn>
              <a:cxn ang="0">
                <a:pos x="22" y="8"/>
              </a:cxn>
              <a:cxn ang="0">
                <a:pos x="33" y="11"/>
              </a:cxn>
              <a:cxn ang="0">
                <a:pos x="46" y="13"/>
              </a:cxn>
              <a:cxn ang="0">
                <a:pos x="60" y="15"/>
              </a:cxn>
              <a:cxn ang="0">
                <a:pos x="73" y="17"/>
              </a:cxn>
              <a:cxn ang="0">
                <a:pos x="87" y="20"/>
              </a:cxn>
              <a:cxn ang="0">
                <a:pos x="102" y="23"/>
              </a:cxn>
              <a:cxn ang="0">
                <a:pos x="115" y="28"/>
              </a:cxn>
              <a:cxn ang="0">
                <a:pos x="130" y="32"/>
              </a:cxn>
              <a:cxn ang="0">
                <a:pos x="145" y="37"/>
              </a:cxn>
              <a:cxn ang="0">
                <a:pos x="159" y="43"/>
              </a:cxn>
              <a:cxn ang="0">
                <a:pos x="172" y="49"/>
              </a:cxn>
              <a:cxn ang="0">
                <a:pos x="186" y="55"/>
              </a:cxn>
              <a:cxn ang="0">
                <a:pos x="198" y="64"/>
              </a:cxn>
              <a:cxn ang="0">
                <a:pos x="210" y="72"/>
              </a:cxn>
            </a:cxnLst>
            <a:rect l="0" t="0" r="r" b="b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39" name="Freeform 1059"/>
          <p:cNvSpPr>
            <a:spLocks/>
          </p:cNvSpPr>
          <p:nvPr/>
        </p:nvSpPr>
        <p:spPr bwMode="auto">
          <a:xfrm>
            <a:off x="7105650" y="5343525"/>
            <a:ext cx="20638" cy="50800"/>
          </a:xfrm>
          <a:custGeom>
            <a:avLst/>
            <a:gdLst/>
            <a:ahLst/>
            <a:cxnLst>
              <a:cxn ang="0">
                <a:pos x="0" y="120"/>
              </a:cxn>
              <a:cxn ang="0">
                <a:pos x="0" y="138"/>
              </a:cxn>
              <a:cxn ang="0">
                <a:pos x="4" y="155"/>
              </a:cxn>
              <a:cxn ang="0">
                <a:pos x="12" y="171"/>
              </a:cxn>
              <a:cxn ang="0">
                <a:pos x="22" y="185"/>
              </a:cxn>
              <a:cxn ang="0">
                <a:pos x="35" y="197"/>
              </a:cxn>
              <a:cxn ang="0">
                <a:pos x="50" y="207"/>
              </a:cxn>
              <a:cxn ang="0">
                <a:pos x="66" y="215"/>
              </a:cxn>
              <a:cxn ang="0">
                <a:pos x="83" y="219"/>
              </a:cxn>
              <a:cxn ang="0">
                <a:pos x="89" y="220"/>
              </a:cxn>
              <a:cxn ang="0">
                <a:pos x="94" y="218"/>
              </a:cxn>
              <a:cxn ang="0">
                <a:pos x="98" y="215"/>
              </a:cxn>
              <a:cxn ang="0">
                <a:pos x="100" y="211"/>
              </a:cxn>
              <a:cxn ang="0">
                <a:pos x="100" y="205"/>
              </a:cxn>
              <a:cxn ang="0">
                <a:pos x="99" y="200"/>
              </a:cxn>
              <a:cxn ang="0">
                <a:pos x="96" y="196"/>
              </a:cxn>
              <a:cxn ang="0">
                <a:pos x="91" y="193"/>
              </a:cxn>
              <a:cxn ang="0">
                <a:pos x="74" y="187"/>
              </a:cxn>
              <a:cxn ang="0">
                <a:pos x="58" y="178"/>
              </a:cxn>
              <a:cxn ang="0">
                <a:pos x="45" y="167"/>
              </a:cxn>
              <a:cxn ang="0">
                <a:pos x="36" y="154"/>
              </a:cxn>
              <a:cxn ang="0">
                <a:pos x="30" y="138"/>
              </a:cxn>
              <a:cxn ang="0">
                <a:pos x="27" y="121"/>
              </a:cxn>
              <a:cxn ang="0">
                <a:pos x="27" y="103"/>
              </a:cxn>
              <a:cxn ang="0">
                <a:pos x="32" y="83"/>
              </a:cxn>
              <a:cxn ang="0">
                <a:pos x="39" y="69"/>
              </a:cxn>
              <a:cxn ang="0">
                <a:pos x="51" y="56"/>
              </a:cxn>
              <a:cxn ang="0">
                <a:pos x="63" y="43"/>
              </a:cxn>
              <a:cxn ang="0">
                <a:pos x="77" y="31"/>
              </a:cxn>
              <a:cxn ang="0">
                <a:pos x="89" y="21"/>
              </a:cxn>
              <a:cxn ang="0">
                <a:pos x="98" y="12"/>
              </a:cxn>
              <a:cxn ang="0">
                <a:pos x="103" y="5"/>
              </a:cxn>
              <a:cxn ang="0">
                <a:pos x="103" y="0"/>
              </a:cxn>
              <a:cxn ang="0">
                <a:pos x="92" y="4"/>
              </a:cxn>
              <a:cxn ang="0">
                <a:pos x="77" y="12"/>
              </a:cxn>
              <a:cxn ang="0">
                <a:pos x="61" y="25"/>
              </a:cxn>
              <a:cxn ang="0">
                <a:pos x="44" y="40"/>
              </a:cxn>
              <a:cxn ang="0">
                <a:pos x="29" y="57"/>
              </a:cxn>
              <a:cxn ang="0">
                <a:pos x="16" y="77"/>
              </a:cxn>
              <a:cxn ang="0">
                <a:pos x="6" y="98"/>
              </a:cxn>
              <a:cxn ang="0">
                <a:pos x="0" y="120"/>
              </a:cxn>
            </a:cxnLst>
            <a:rect l="0" t="0" r="r" b="b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0" name="Freeform 1060"/>
          <p:cNvSpPr>
            <a:spLocks/>
          </p:cNvSpPr>
          <p:nvPr/>
        </p:nvSpPr>
        <p:spPr bwMode="auto">
          <a:xfrm>
            <a:off x="7246938" y="5311775"/>
            <a:ext cx="44450" cy="65088"/>
          </a:xfrm>
          <a:custGeom>
            <a:avLst/>
            <a:gdLst/>
            <a:ahLst/>
            <a:cxnLst>
              <a:cxn ang="0">
                <a:pos x="186" y="115"/>
              </a:cxn>
              <a:cxn ang="0">
                <a:pos x="196" y="133"/>
              </a:cxn>
              <a:cxn ang="0">
                <a:pos x="202" y="153"/>
              </a:cxn>
              <a:cxn ang="0">
                <a:pos x="199" y="174"/>
              </a:cxn>
              <a:cxn ang="0">
                <a:pos x="186" y="194"/>
              </a:cxn>
              <a:cxn ang="0">
                <a:pos x="168" y="213"/>
              </a:cxn>
              <a:cxn ang="0">
                <a:pos x="148" y="229"/>
              </a:cxn>
              <a:cxn ang="0">
                <a:pos x="127" y="246"/>
              </a:cxn>
              <a:cxn ang="0">
                <a:pos x="115" y="258"/>
              </a:cxn>
              <a:cxn ang="0">
                <a:pos x="110" y="267"/>
              </a:cxn>
              <a:cxn ang="0">
                <a:pos x="107" y="276"/>
              </a:cxn>
              <a:cxn ang="0">
                <a:pos x="109" y="284"/>
              </a:cxn>
              <a:cxn ang="0">
                <a:pos x="117" y="288"/>
              </a:cxn>
              <a:cxn ang="0">
                <a:pos x="124" y="287"/>
              </a:cxn>
              <a:cxn ang="0">
                <a:pos x="138" y="271"/>
              </a:cxn>
              <a:cxn ang="0">
                <a:pos x="161" y="250"/>
              </a:cxn>
              <a:cxn ang="0">
                <a:pos x="185" y="229"/>
              </a:cxn>
              <a:cxn ang="0">
                <a:pos x="206" y="204"/>
              </a:cxn>
              <a:cxn ang="0">
                <a:pos x="219" y="173"/>
              </a:cxn>
              <a:cxn ang="0">
                <a:pos x="218" y="141"/>
              </a:cxn>
              <a:cxn ang="0">
                <a:pos x="204" y="111"/>
              </a:cxn>
              <a:cxn ang="0">
                <a:pos x="182" y="86"/>
              </a:cxn>
              <a:cxn ang="0">
                <a:pos x="158" y="70"/>
              </a:cxn>
              <a:cxn ang="0">
                <a:pos x="134" y="56"/>
              </a:cxn>
              <a:cxn ang="0">
                <a:pos x="109" y="43"/>
              </a:cxn>
              <a:cxn ang="0">
                <a:pos x="83" y="29"/>
              </a:cxn>
              <a:cxn ang="0">
                <a:pos x="59" y="17"/>
              </a:cxn>
              <a:cxn ang="0">
                <a:pos x="36" y="7"/>
              </a:cxn>
              <a:cxn ang="0">
                <a:pos x="18" y="1"/>
              </a:cxn>
              <a:cxn ang="0">
                <a:pos x="4" y="0"/>
              </a:cxn>
              <a:cxn ang="0">
                <a:pos x="9" y="7"/>
              </a:cxn>
              <a:cxn ang="0">
                <a:pos x="31" y="18"/>
              </a:cxn>
              <a:cxn ang="0">
                <a:pos x="54" y="29"/>
              </a:cxn>
              <a:cxn ang="0">
                <a:pos x="77" y="40"/>
              </a:cxn>
              <a:cxn ang="0">
                <a:pos x="101" y="53"/>
              </a:cxn>
              <a:cxn ang="0">
                <a:pos x="124" y="66"/>
              </a:cxn>
              <a:cxn ang="0">
                <a:pos x="147" y="82"/>
              </a:cxn>
              <a:cxn ang="0">
                <a:pos x="168" y="98"/>
              </a:cxn>
            </a:cxnLst>
            <a:rect l="0" t="0" r="r" b="b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1" name="Freeform 1061"/>
          <p:cNvSpPr>
            <a:spLocks/>
          </p:cNvSpPr>
          <p:nvPr/>
        </p:nvSpPr>
        <p:spPr bwMode="auto">
          <a:xfrm>
            <a:off x="7204075" y="5411788"/>
            <a:ext cx="169863" cy="112712"/>
          </a:xfrm>
          <a:custGeom>
            <a:avLst/>
            <a:gdLst/>
            <a:ahLst/>
            <a:cxnLst>
              <a:cxn ang="0">
                <a:pos x="141" y="0"/>
              </a:cxn>
              <a:cxn ang="0">
                <a:pos x="1070" y="194"/>
              </a:cxn>
              <a:cxn ang="0">
                <a:pos x="919" y="844"/>
              </a:cxn>
              <a:cxn ang="0">
                <a:pos x="0" y="624"/>
              </a:cxn>
              <a:cxn ang="0">
                <a:pos x="141" y="0"/>
              </a:cxn>
            </a:cxnLst>
            <a:rect l="0" t="0" r="r" b="b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2" name="Freeform 1062"/>
          <p:cNvSpPr>
            <a:spLocks/>
          </p:cNvSpPr>
          <p:nvPr/>
        </p:nvSpPr>
        <p:spPr bwMode="auto">
          <a:xfrm>
            <a:off x="7218363" y="5414963"/>
            <a:ext cx="130175" cy="44450"/>
          </a:xfrm>
          <a:custGeom>
            <a:avLst/>
            <a:gdLst/>
            <a:ahLst/>
            <a:cxnLst>
              <a:cxn ang="0">
                <a:pos x="97" y="0"/>
              </a:cxn>
              <a:cxn ang="0">
                <a:pos x="819" y="139"/>
              </a:cxn>
              <a:cxn ang="0">
                <a:pos x="172" y="98"/>
              </a:cxn>
              <a:cxn ang="0">
                <a:pos x="0" y="333"/>
              </a:cxn>
              <a:cxn ang="0">
                <a:pos x="97" y="0"/>
              </a:cxn>
            </a:cxnLst>
            <a:rect l="0" t="0" r="r" b="b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3" name="Freeform 1063"/>
          <p:cNvSpPr>
            <a:spLocks/>
          </p:cNvSpPr>
          <p:nvPr/>
        </p:nvSpPr>
        <p:spPr bwMode="auto">
          <a:xfrm>
            <a:off x="7186613" y="5546725"/>
            <a:ext cx="171450" cy="41275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1083" y="261"/>
              </a:cxn>
              <a:cxn ang="0">
                <a:pos x="1055" y="306"/>
              </a:cxn>
              <a:cxn ang="0">
                <a:pos x="0" y="28"/>
              </a:cxn>
              <a:cxn ang="0">
                <a:pos x="34" y="0"/>
              </a:cxn>
            </a:cxnLst>
            <a:rect l="0" t="0" r="r" b="b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4" name="Freeform 1064"/>
          <p:cNvSpPr>
            <a:spLocks/>
          </p:cNvSpPr>
          <p:nvPr/>
        </p:nvSpPr>
        <p:spPr bwMode="auto">
          <a:xfrm>
            <a:off x="7170738" y="5559425"/>
            <a:ext cx="173037" cy="41275"/>
          </a:xfrm>
          <a:custGeom>
            <a:avLst/>
            <a:gdLst/>
            <a:ahLst/>
            <a:cxnLst>
              <a:cxn ang="0">
                <a:pos x="39" y="0"/>
              </a:cxn>
              <a:cxn ang="0">
                <a:pos x="1088" y="260"/>
              </a:cxn>
              <a:cxn ang="0">
                <a:pos x="1055" y="311"/>
              </a:cxn>
              <a:cxn ang="0">
                <a:pos x="0" y="34"/>
              </a:cxn>
              <a:cxn ang="0">
                <a:pos x="39" y="0"/>
              </a:cxn>
            </a:cxnLst>
            <a:rect l="0" t="0" r="r" b="b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5" name="Freeform 1065"/>
          <p:cNvSpPr>
            <a:spLocks/>
          </p:cNvSpPr>
          <p:nvPr/>
        </p:nvSpPr>
        <p:spPr bwMode="auto">
          <a:xfrm>
            <a:off x="7197725" y="5597525"/>
            <a:ext cx="25400" cy="9525"/>
          </a:xfrm>
          <a:custGeom>
            <a:avLst/>
            <a:gdLst/>
            <a:ahLst/>
            <a:cxnLst>
              <a:cxn ang="0">
                <a:pos x="16" y="1"/>
              </a:cxn>
              <a:cxn ang="0">
                <a:pos x="21" y="1"/>
              </a:cxn>
              <a:cxn ang="0">
                <a:pos x="35" y="0"/>
              </a:cxn>
              <a:cxn ang="0">
                <a:pos x="54" y="0"/>
              </a:cxn>
              <a:cxn ang="0">
                <a:pos x="78" y="2"/>
              </a:cxn>
              <a:cxn ang="0">
                <a:pos x="104" y="7"/>
              </a:cxn>
              <a:cxn ang="0">
                <a:pos x="128" y="17"/>
              </a:cxn>
              <a:cxn ang="0">
                <a:pos x="149" y="31"/>
              </a:cxn>
              <a:cxn ang="0">
                <a:pos x="164" y="51"/>
              </a:cxn>
              <a:cxn ang="0">
                <a:pos x="164" y="52"/>
              </a:cxn>
              <a:cxn ang="0">
                <a:pos x="164" y="57"/>
              </a:cxn>
              <a:cxn ang="0">
                <a:pos x="163" y="62"/>
              </a:cxn>
              <a:cxn ang="0">
                <a:pos x="161" y="67"/>
              </a:cxn>
              <a:cxn ang="0">
                <a:pos x="156" y="71"/>
              </a:cxn>
              <a:cxn ang="0">
                <a:pos x="149" y="72"/>
              </a:cxn>
              <a:cxn ang="0">
                <a:pos x="138" y="71"/>
              </a:cxn>
              <a:cxn ang="0">
                <a:pos x="124" y="65"/>
              </a:cxn>
              <a:cxn ang="0">
                <a:pos x="124" y="63"/>
              </a:cxn>
              <a:cxn ang="0">
                <a:pos x="123" y="59"/>
              </a:cxn>
              <a:cxn ang="0">
                <a:pos x="120" y="52"/>
              </a:cxn>
              <a:cxn ang="0">
                <a:pos x="113" y="45"/>
              </a:cxn>
              <a:cxn ang="0">
                <a:pos x="100" y="38"/>
              </a:cxn>
              <a:cxn ang="0">
                <a:pos x="81" y="32"/>
              </a:cxn>
              <a:cxn ang="0">
                <a:pos x="55" y="29"/>
              </a:cxn>
              <a:cxn ang="0">
                <a:pos x="20" y="29"/>
              </a:cxn>
              <a:cxn ang="0">
                <a:pos x="18" y="29"/>
              </a:cxn>
              <a:cxn ang="0">
                <a:pos x="14" y="27"/>
              </a:cxn>
              <a:cxn ang="0">
                <a:pos x="9" y="25"/>
              </a:cxn>
              <a:cxn ang="0">
                <a:pos x="4" y="22"/>
              </a:cxn>
              <a:cxn ang="0">
                <a:pos x="0" y="18"/>
              </a:cxn>
              <a:cxn ang="0">
                <a:pos x="0" y="14"/>
              </a:cxn>
              <a:cxn ang="0">
                <a:pos x="5" y="7"/>
              </a:cxn>
              <a:cxn ang="0">
                <a:pos x="16" y="1"/>
              </a:cxn>
            </a:cxnLst>
            <a:rect l="0" t="0" r="r" b="b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6" name="Freeform 1066"/>
          <p:cNvSpPr>
            <a:spLocks/>
          </p:cNvSpPr>
          <p:nvPr/>
        </p:nvSpPr>
        <p:spPr bwMode="auto">
          <a:xfrm>
            <a:off x="7202488" y="5529263"/>
            <a:ext cx="23812" cy="14287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42" y="0"/>
              </a:cxn>
              <a:cxn ang="0">
                <a:pos x="35" y="3"/>
              </a:cxn>
              <a:cxn ang="0">
                <a:pos x="26" y="7"/>
              </a:cxn>
              <a:cxn ang="0">
                <a:pos x="15" y="14"/>
              </a:cxn>
              <a:cxn ang="0">
                <a:pos x="6" y="24"/>
              </a:cxn>
              <a:cxn ang="0">
                <a:pos x="1" y="39"/>
              </a:cxn>
              <a:cxn ang="0">
                <a:pos x="0" y="59"/>
              </a:cxn>
              <a:cxn ang="0">
                <a:pos x="6" y="85"/>
              </a:cxn>
              <a:cxn ang="0">
                <a:pos x="85" y="109"/>
              </a:cxn>
              <a:cxn ang="0">
                <a:pos x="84" y="104"/>
              </a:cxn>
              <a:cxn ang="0">
                <a:pos x="84" y="93"/>
              </a:cxn>
              <a:cxn ang="0">
                <a:pos x="84" y="76"/>
              </a:cxn>
              <a:cxn ang="0">
                <a:pos x="87" y="58"/>
              </a:cxn>
              <a:cxn ang="0">
                <a:pos x="93" y="40"/>
              </a:cxn>
              <a:cxn ang="0">
                <a:pos x="104" y="27"/>
              </a:cxn>
              <a:cxn ang="0">
                <a:pos x="121" y="20"/>
              </a:cxn>
              <a:cxn ang="0">
                <a:pos x="146" y="23"/>
              </a:cxn>
              <a:cxn ang="0">
                <a:pos x="45" y="0"/>
              </a:cxn>
            </a:cxnLst>
            <a:rect l="0" t="0" r="r" b="b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7" name="Freeform 1067"/>
          <p:cNvSpPr>
            <a:spLocks/>
          </p:cNvSpPr>
          <p:nvPr/>
        </p:nvSpPr>
        <p:spPr bwMode="auto">
          <a:xfrm>
            <a:off x="7334250" y="5554663"/>
            <a:ext cx="23813" cy="14287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42" y="0"/>
              </a:cxn>
              <a:cxn ang="0">
                <a:pos x="35" y="2"/>
              </a:cxn>
              <a:cxn ang="0">
                <a:pos x="25" y="6"/>
              </a:cxn>
              <a:cxn ang="0">
                <a:pos x="15" y="12"/>
              </a:cxn>
              <a:cxn ang="0">
                <a:pos x="6" y="23"/>
              </a:cxn>
              <a:cxn ang="0">
                <a:pos x="0" y="38"/>
              </a:cxn>
              <a:cxn ang="0">
                <a:pos x="0" y="58"/>
              </a:cxn>
              <a:cxn ang="0">
                <a:pos x="6" y="85"/>
              </a:cxn>
              <a:cxn ang="0">
                <a:pos x="84" y="107"/>
              </a:cxn>
              <a:cxn ang="0">
                <a:pos x="83" y="103"/>
              </a:cxn>
              <a:cxn ang="0">
                <a:pos x="83" y="91"/>
              </a:cxn>
              <a:cxn ang="0">
                <a:pos x="83" y="75"/>
              </a:cxn>
              <a:cxn ang="0">
                <a:pos x="86" y="56"/>
              </a:cxn>
              <a:cxn ang="0">
                <a:pos x="92" y="40"/>
              </a:cxn>
              <a:cxn ang="0">
                <a:pos x="103" y="27"/>
              </a:cxn>
              <a:cxn ang="0">
                <a:pos x="121" y="19"/>
              </a:cxn>
              <a:cxn ang="0">
                <a:pos x="146" y="23"/>
              </a:cxn>
              <a:cxn ang="0">
                <a:pos x="45" y="0"/>
              </a:cxn>
            </a:cxnLst>
            <a:rect l="0" t="0" r="r" b="b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8" name="Freeform 1068"/>
          <p:cNvSpPr>
            <a:spLocks/>
          </p:cNvSpPr>
          <p:nvPr/>
        </p:nvSpPr>
        <p:spPr bwMode="auto">
          <a:xfrm>
            <a:off x="7227888" y="5532438"/>
            <a:ext cx="100012" cy="25400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601" y="182"/>
              </a:cxn>
              <a:cxn ang="0">
                <a:pos x="629" y="142"/>
              </a:cxn>
              <a:cxn ang="0">
                <a:pos x="29" y="0"/>
              </a:cxn>
              <a:cxn ang="0">
                <a:pos x="0" y="40"/>
              </a:cxn>
            </a:cxnLst>
            <a:rect l="0" t="0" r="r" b="b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49" name="Freeform 1069"/>
          <p:cNvSpPr>
            <a:spLocks/>
          </p:cNvSpPr>
          <p:nvPr/>
        </p:nvSpPr>
        <p:spPr bwMode="auto">
          <a:xfrm>
            <a:off x="7227888" y="5543550"/>
            <a:ext cx="95250" cy="22225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600" y="170"/>
              </a:cxn>
              <a:cxn ang="0">
                <a:pos x="606" y="142"/>
              </a:cxn>
              <a:cxn ang="0">
                <a:pos x="5" y="0"/>
              </a:cxn>
              <a:cxn ang="0">
                <a:pos x="0" y="28"/>
              </a:cxn>
            </a:cxnLst>
            <a:rect l="0" t="0" r="r" b="b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50" name="Freeform 1070"/>
          <p:cNvSpPr>
            <a:spLocks/>
          </p:cNvSpPr>
          <p:nvPr/>
        </p:nvSpPr>
        <p:spPr bwMode="auto">
          <a:xfrm>
            <a:off x="7227888" y="5527675"/>
            <a:ext cx="95250" cy="22225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600" y="170"/>
              </a:cxn>
              <a:cxn ang="0">
                <a:pos x="606" y="142"/>
              </a:cxn>
              <a:cxn ang="0">
                <a:pos x="5" y="0"/>
              </a:cxn>
              <a:cxn ang="0">
                <a:pos x="0" y="28"/>
              </a:cxn>
            </a:cxnLst>
            <a:rect l="0" t="0" r="r" b="b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52" name="AutoShape 1072"/>
          <p:cNvSpPr>
            <a:spLocks noChangeAspect="1" noChangeArrowheads="1" noTextEdit="1"/>
          </p:cNvSpPr>
          <p:nvPr/>
        </p:nvSpPr>
        <p:spPr bwMode="auto">
          <a:xfrm>
            <a:off x="6686550" y="5411788"/>
            <a:ext cx="2333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53" name="Freeform 1073"/>
          <p:cNvSpPr>
            <a:spLocks/>
          </p:cNvSpPr>
          <p:nvPr/>
        </p:nvSpPr>
        <p:spPr bwMode="auto">
          <a:xfrm>
            <a:off x="6688138" y="5411788"/>
            <a:ext cx="231775" cy="252412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668" y="0"/>
              </a:cxn>
              <a:cxn ang="0">
                <a:pos x="699" y="1"/>
              </a:cxn>
              <a:cxn ang="0">
                <a:pos x="742" y="3"/>
              </a:cxn>
              <a:cxn ang="0">
                <a:pos x="799" y="6"/>
              </a:cxn>
              <a:cxn ang="0">
                <a:pos x="865" y="10"/>
              </a:cxn>
              <a:cxn ang="0">
                <a:pos x="941" y="17"/>
              </a:cxn>
              <a:cxn ang="0">
                <a:pos x="1025" y="26"/>
              </a:cxn>
              <a:cxn ang="0">
                <a:pos x="1116" y="38"/>
              </a:cxn>
              <a:cxn ang="0">
                <a:pos x="1213" y="55"/>
              </a:cxn>
              <a:cxn ang="0">
                <a:pos x="1315" y="73"/>
              </a:cxn>
              <a:cxn ang="0">
                <a:pos x="1418" y="97"/>
              </a:cxn>
              <a:cxn ang="0">
                <a:pos x="1525" y="125"/>
              </a:cxn>
              <a:cxn ang="0">
                <a:pos x="1632" y="159"/>
              </a:cxn>
              <a:cxn ang="0">
                <a:pos x="1739" y="197"/>
              </a:cxn>
              <a:cxn ang="0">
                <a:pos x="1843" y="241"/>
              </a:cxn>
              <a:cxn ang="0">
                <a:pos x="1729" y="1139"/>
              </a:cxn>
              <a:cxn ang="0">
                <a:pos x="1742" y="1146"/>
              </a:cxn>
              <a:cxn ang="0">
                <a:pos x="1768" y="1173"/>
              </a:cxn>
              <a:cxn ang="0">
                <a:pos x="1781" y="1234"/>
              </a:cxn>
              <a:cxn ang="0">
                <a:pos x="1760" y="1341"/>
              </a:cxn>
              <a:cxn ang="0">
                <a:pos x="1432" y="1765"/>
              </a:cxn>
              <a:cxn ang="0">
                <a:pos x="1322" y="1904"/>
              </a:cxn>
              <a:cxn ang="0">
                <a:pos x="1304" y="1902"/>
              </a:cxn>
              <a:cxn ang="0">
                <a:pos x="1270" y="1897"/>
              </a:cxn>
              <a:cxn ang="0">
                <a:pos x="1223" y="1891"/>
              </a:cxn>
              <a:cxn ang="0">
                <a:pos x="1162" y="1881"/>
              </a:cxn>
              <a:cxn ang="0">
                <a:pos x="1091" y="1869"/>
              </a:cxn>
              <a:cxn ang="0">
                <a:pos x="1008" y="1854"/>
              </a:cxn>
              <a:cxn ang="0">
                <a:pos x="918" y="1835"/>
              </a:cxn>
              <a:cxn ang="0">
                <a:pos x="820" y="1813"/>
              </a:cxn>
              <a:cxn ang="0">
                <a:pos x="717" y="1786"/>
              </a:cxn>
              <a:cxn ang="0">
                <a:pos x="610" y="1755"/>
              </a:cxn>
              <a:cxn ang="0">
                <a:pos x="501" y="1720"/>
              </a:cxn>
              <a:cxn ang="0">
                <a:pos x="390" y="1681"/>
              </a:cxn>
              <a:cxn ang="0">
                <a:pos x="280" y="1636"/>
              </a:cxn>
              <a:cxn ang="0">
                <a:pos x="172" y="1585"/>
              </a:cxn>
              <a:cxn ang="0">
                <a:pos x="67" y="1530"/>
              </a:cxn>
              <a:cxn ang="0">
                <a:pos x="16" y="1495"/>
              </a:cxn>
              <a:cxn ang="0">
                <a:pos x="8" y="1457"/>
              </a:cxn>
              <a:cxn ang="0">
                <a:pos x="0" y="1401"/>
              </a:cxn>
              <a:cxn ang="0">
                <a:pos x="4" y="1343"/>
              </a:cxn>
              <a:cxn ang="0">
                <a:pos x="388" y="965"/>
              </a:cxn>
              <a:cxn ang="0">
                <a:pos x="386" y="952"/>
              </a:cxn>
              <a:cxn ang="0">
                <a:pos x="390" y="917"/>
              </a:cxn>
              <a:cxn ang="0">
                <a:pos x="412" y="868"/>
              </a:cxn>
              <a:cxn ang="0">
                <a:pos x="468" y="814"/>
              </a:cxn>
            </a:cxnLst>
            <a:rect l="0" t="0" r="r" b="b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54" name="Freeform 1074"/>
          <p:cNvSpPr>
            <a:spLocks/>
          </p:cNvSpPr>
          <p:nvPr/>
        </p:nvSpPr>
        <p:spPr bwMode="auto">
          <a:xfrm>
            <a:off x="6716713" y="5572125"/>
            <a:ext cx="134937" cy="42863"/>
          </a:xfrm>
          <a:custGeom>
            <a:avLst/>
            <a:gdLst/>
            <a:ahLst/>
            <a:cxnLst>
              <a:cxn ang="0">
                <a:pos x="40" y="0"/>
              </a:cxn>
              <a:cxn ang="0">
                <a:pos x="1106" y="277"/>
              </a:cxn>
              <a:cxn ang="0">
                <a:pos x="1071" y="331"/>
              </a:cxn>
              <a:cxn ang="0">
                <a:pos x="0" y="36"/>
              </a:cxn>
              <a:cxn ang="0">
                <a:pos x="40" y="0"/>
              </a:cxn>
            </a:cxnLst>
            <a:rect l="0" t="0" r="r" b="b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55" name="Freeform 1075"/>
          <p:cNvSpPr>
            <a:spLocks/>
          </p:cNvSpPr>
          <p:nvPr/>
        </p:nvSpPr>
        <p:spPr bwMode="auto">
          <a:xfrm>
            <a:off x="6694488" y="5591175"/>
            <a:ext cx="157162" cy="66675"/>
          </a:xfrm>
          <a:custGeom>
            <a:avLst/>
            <a:gdLst/>
            <a:ahLst/>
            <a:cxnLst>
              <a:cxn ang="0">
                <a:pos x="1282" y="391"/>
              </a:cxn>
              <a:cxn ang="0">
                <a:pos x="1264" y="389"/>
              </a:cxn>
              <a:cxn ang="0">
                <a:pos x="1232" y="385"/>
              </a:cxn>
              <a:cxn ang="0">
                <a:pos x="1183" y="378"/>
              </a:cxn>
              <a:cxn ang="0">
                <a:pos x="1124" y="369"/>
              </a:cxn>
              <a:cxn ang="0">
                <a:pos x="1052" y="355"/>
              </a:cxn>
              <a:cxn ang="0">
                <a:pos x="971" y="340"/>
              </a:cxn>
              <a:cxn ang="0">
                <a:pos x="881" y="322"/>
              </a:cxn>
              <a:cxn ang="0">
                <a:pos x="785" y="299"/>
              </a:cxn>
              <a:cxn ang="0">
                <a:pos x="684" y="273"/>
              </a:cxn>
              <a:cxn ang="0">
                <a:pos x="579" y="244"/>
              </a:cxn>
              <a:cxn ang="0">
                <a:pos x="472" y="209"/>
              </a:cxn>
              <a:cxn ang="0">
                <a:pos x="364" y="171"/>
              </a:cxn>
              <a:cxn ang="0">
                <a:pos x="259" y="128"/>
              </a:cxn>
              <a:cxn ang="0">
                <a:pos x="155" y="81"/>
              </a:cxn>
              <a:cxn ang="0">
                <a:pos x="55" y="28"/>
              </a:cxn>
              <a:cxn ang="0">
                <a:pos x="6" y="4"/>
              </a:cxn>
              <a:cxn ang="0">
                <a:pos x="2" y="32"/>
              </a:cxn>
              <a:cxn ang="0">
                <a:pos x="0" y="76"/>
              </a:cxn>
              <a:cxn ang="0">
                <a:pos x="8" y="120"/>
              </a:cxn>
              <a:cxn ang="0">
                <a:pos x="19" y="139"/>
              </a:cxn>
              <a:cxn ang="0">
                <a:pos x="28" y="144"/>
              </a:cxn>
              <a:cxn ang="0">
                <a:pos x="47" y="155"/>
              </a:cxn>
              <a:cxn ang="0">
                <a:pos x="75" y="170"/>
              </a:cxn>
              <a:cxn ang="0">
                <a:pos x="112" y="190"/>
              </a:cxn>
              <a:cxn ang="0">
                <a:pos x="159" y="212"/>
              </a:cxn>
              <a:cxn ang="0">
                <a:pos x="215" y="238"/>
              </a:cxn>
              <a:cxn ang="0">
                <a:pos x="281" y="267"/>
              </a:cxn>
              <a:cxn ang="0">
                <a:pos x="358" y="296"/>
              </a:cxn>
              <a:cxn ang="0">
                <a:pos x="443" y="326"/>
              </a:cxn>
              <a:cxn ang="0">
                <a:pos x="540" y="357"/>
              </a:cxn>
              <a:cxn ang="0">
                <a:pos x="647" y="387"/>
              </a:cxn>
              <a:cxn ang="0">
                <a:pos x="764" y="416"/>
              </a:cxn>
              <a:cxn ang="0">
                <a:pos x="890" y="444"/>
              </a:cxn>
              <a:cxn ang="0">
                <a:pos x="1028" y="472"/>
              </a:cxn>
              <a:cxn ang="0">
                <a:pos x="1177" y="494"/>
              </a:cxn>
              <a:cxn ang="0">
                <a:pos x="1256" y="503"/>
              </a:cxn>
              <a:cxn ang="0">
                <a:pos x="1265" y="487"/>
              </a:cxn>
              <a:cxn ang="0">
                <a:pos x="1278" y="456"/>
              </a:cxn>
              <a:cxn ang="0">
                <a:pos x="1285" y="415"/>
              </a:cxn>
            </a:cxnLst>
            <a:rect l="0" t="0" r="r" b="b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56" name="AutoShape 1076"/>
          <p:cNvSpPr>
            <a:spLocks noChangeAspect="1" noChangeArrowheads="1" noTextEdit="1"/>
          </p:cNvSpPr>
          <p:nvPr/>
        </p:nvSpPr>
        <p:spPr bwMode="auto">
          <a:xfrm>
            <a:off x="6646863" y="5322888"/>
            <a:ext cx="2540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57" name="Freeform 1077"/>
          <p:cNvSpPr>
            <a:spLocks/>
          </p:cNvSpPr>
          <p:nvPr/>
        </p:nvSpPr>
        <p:spPr bwMode="auto">
          <a:xfrm>
            <a:off x="6699250" y="5341938"/>
            <a:ext cx="36513" cy="49212"/>
          </a:xfrm>
          <a:custGeom>
            <a:avLst/>
            <a:gdLst/>
            <a:ahLst/>
            <a:cxnLst>
              <a:cxn ang="0">
                <a:pos x="63" y="28"/>
              </a:cxn>
              <a:cxn ang="0">
                <a:pos x="49" y="37"/>
              </a:cxn>
              <a:cxn ang="0">
                <a:pos x="38" y="47"/>
              </a:cxn>
              <a:cxn ang="0">
                <a:pos x="27" y="59"/>
              </a:cxn>
              <a:cxn ang="0">
                <a:pos x="18" y="72"/>
              </a:cxn>
              <a:cxn ang="0">
                <a:pos x="10" y="86"/>
              </a:cxn>
              <a:cxn ang="0">
                <a:pos x="5" y="101"/>
              </a:cxn>
              <a:cxn ang="0">
                <a:pos x="2" y="117"/>
              </a:cxn>
              <a:cxn ang="0">
                <a:pos x="0" y="133"/>
              </a:cxn>
              <a:cxn ang="0">
                <a:pos x="2" y="155"/>
              </a:cxn>
              <a:cxn ang="0">
                <a:pos x="10" y="173"/>
              </a:cxn>
              <a:cxn ang="0">
                <a:pos x="23" y="190"/>
              </a:cxn>
              <a:cxn ang="0">
                <a:pos x="40" y="201"/>
              </a:cxn>
              <a:cxn ang="0">
                <a:pos x="59" y="211"/>
              </a:cxn>
              <a:cxn ang="0">
                <a:pos x="79" y="215"/>
              </a:cxn>
              <a:cxn ang="0">
                <a:pos x="100" y="216"/>
              </a:cxn>
              <a:cxn ang="0">
                <a:pos x="120" y="213"/>
              </a:cxn>
              <a:cxn ang="0">
                <a:pos x="124" y="213"/>
              </a:cxn>
              <a:cxn ang="0">
                <a:pos x="128" y="211"/>
              </a:cxn>
              <a:cxn ang="0">
                <a:pos x="131" y="208"/>
              </a:cxn>
              <a:cxn ang="0">
                <a:pos x="132" y="203"/>
              </a:cxn>
              <a:cxn ang="0">
                <a:pos x="130" y="198"/>
              </a:cxn>
              <a:cxn ang="0">
                <a:pos x="126" y="194"/>
              </a:cxn>
              <a:cxn ang="0">
                <a:pos x="121" y="190"/>
              </a:cxn>
              <a:cxn ang="0">
                <a:pos x="116" y="187"/>
              </a:cxn>
              <a:cxn ang="0">
                <a:pos x="105" y="184"/>
              </a:cxn>
              <a:cxn ang="0">
                <a:pos x="95" y="182"/>
              </a:cxn>
              <a:cxn ang="0">
                <a:pos x="84" y="180"/>
              </a:cxn>
              <a:cxn ang="0">
                <a:pos x="75" y="178"/>
              </a:cxn>
              <a:cxn ang="0">
                <a:pos x="65" y="175"/>
              </a:cxn>
              <a:cxn ang="0">
                <a:pos x="56" y="170"/>
              </a:cxn>
              <a:cxn ang="0">
                <a:pos x="47" y="165"/>
              </a:cxn>
              <a:cxn ang="0">
                <a:pos x="39" y="156"/>
              </a:cxn>
              <a:cxn ang="0">
                <a:pos x="36" y="120"/>
              </a:cxn>
              <a:cxn ang="0">
                <a:pos x="44" y="90"/>
              </a:cxn>
              <a:cxn ang="0">
                <a:pos x="61" y="67"/>
              </a:cxn>
              <a:cxn ang="0">
                <a:pos x="84" y="47"/>
              </a:cxn>
              <a:cxn ang="0">
                <a:pos x="109" y="32"/>
              </a:cxn>
              <a:cxn ang="0">
                <a:pos x="136" y="21"/>
              </a:cxn>
              <a:cxn ang="0">
                <a:pos x="160" y="12"/>
              </a:cxn>
              <a:cxn ang="0">
                <a:pos x="179" y="5"/>
              </a:cxn>
              <a:cxn ang="0">
                <a:pos x="167" y="1"/>
              </a:cxn>
              <a:cxn ang="0">
                <a:pos x="154" y="0"/>
              </a:cxn>
              <a:cxn ang="0">
                <a:pos x="140" y="2"/>
              </a:cxn>
              <a:cxn ang="0">
                <a:pos x="124" y="5"/>
              </a:cxn>
              <a:cxn ang="0">
                <a:pos x="108" y="10"/>
              </a:cxn>
              <a:cxn ang="0">
                <a:pos x="92" y="15"/>
              </a:cxn>
              <a:cxn ang="0">
                <a:pos x="77" y="22"/>
              </a:cxn>
              <a:cxn ang="0">
                <a:pos x="63" y="28"/>
              </a:cxn>
            </a:cxnLst>
            <a:rect l="0" t="0" r="r" b="b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58" name="Freeform 1078"/>
          <p:cNvSpPr>
            <a:spLocks/>
          </p:cNvSpPr>
          <p:nvPr/>
        </p:nvSpPr>
        <p:spPr bwMode="auto">
          <a:xfrm>
            <a:off x="6761163" y="5340350"/>
            <a:ext cx="22225" cy="38100"/>
          </a:xfrm>
          <a:custGeom>
            <a:avLst/>
            <a:gdLst/>
            <a:ahLst/>
            <a:cxnLst>
              <a:cxn ang="0">
                <a:pos x="96" y="55"/>
              </a:cxn>
              <a:cxn ang="0">
                <a:pos x="101" y="72"/>
              </a:cxn>
              <a:cxn ang="0">
                <a:pos x="100" y="88"/>
              </a:cxn>
              <a:cxn ang="0">
                <a:pos x="92" y="101"/>
              </a:cxn>
              <a:cxn ang="0">
                <a:pos x="82" y="112"/>
              </a:cxn>
              <a:cxn ang="0">
                <a:pos x="69" y="123"/>
              </a:cxn>
              <a:cxn ang="0">
                <a:pos x="54" y="134"/>
              </a:cxn>
              <a:cxn ang="0">
                <a:pos x="40" y="143"/>
              </a:cxn>
              <a:cxn ang="0">
                <a:pos x="27" y="153"/>
              </a:cxn>
              <a:cxn ang="0">
                <a:pos x="25" y="156"/>
              </a:cxn>
              <a:cxn ang="0">
                <a:pos x="24" y="158"/>
              </a:cxn>
              <a:cxn ang="0">
                <a:pos x="24" y="162"/>
              </a:cxn>
              <a:cxn ang="0">
                <a:pos x="25" y="165"/>
              </a:cxn>
              <a:cxn ang="0">
                <a:pos x="28" y="167"/>
              </a:cxn>
              <a:cxn ang="0">
                <a:pos x="31" y="168"/>
              </a:cxn>
              <a:cxn ang="0">
                <a:pos x="33" y="168"/>
              </a:cxn>
              <a:cxn ang="0">
                <a:pos x="37" y="167"/>
              </a:cxn>
              <a:cxn ang="0">
                <a:pos x="53" y="157"/>
              </a:cxn>
              <a:cxn ang="0">
                <a:pos x="69" y="147"/>
              </a:cxn>
              <a:cxn ang="0">
                <a:pos x="84" y="135"/>
              </a:cxn>
              <a:cxn ang="0">
                <a:pos x="97" y="121"/>
              </a:cxn>
              <a:cxn ang="0">
                <a:pos x="107" y="106"/>
              </a:cxn>
              <a:cxn ang="0">
                <a:pos x="113" y="89"/>
              </a:cxn>
              <a:cxn ang="0">
                <a:pos x="114" y="71"/>
              </a:cxn>
              <a:cxn ang="0">
                <a:pos x="110" y="51"/>
              </a:cxn>
              <a:cxn ang="0">
                <a:pos x="101" y="36"/>
              </a:cxn>
              <a:cxn ang="0">
                <a:pos x="87" y="24"/>
              </a:cxn>
              <a:cxn ang="0">
                <a:pos x="70" y="14"/>
              </a:cxn>
              <a:cxn ang="0">
                <a:pos x="51" y="7"/>
              </a:cxn>
              <a:cxn ang="0">
                <a:pos x="32" y="2"/>
              </a:cxn>
              <a:cxn ang="0">
                <a:pos x="17" y="0"/>
              </a:cxn>
              <a:cxn ang="0">
                <a:pos x="5" y="0"/>
              </a:cxn>
              <a:cxn ang="0">
                <a:pos x="0" y="3"/>
              </a:cxn>
              <a:cxn ang="0">
                <a:pos x="12" y="9"/>
              </a:cxn>
              <a:cxn ang="0">
                <a:pos x="26" y="13"/>
              </a:cxn>
              <a:cxn ang="0">
                <a:pos x="41" y="17"/>
              </a:cxn>
              <a:cxn ang="0">
                <a:pos x="54" y="22"/>
              </a:cxn>
              <a:cxn ang="0">
                <a:pos x="68" y="27"/>
              </a:cxn>
              <a:cxn ang="0">
                <a:pos x="80" y="34"/>
              </a:cxn>
              <a:cxn ang="0">
                <a:pos x="89" y="43"/>
              </a:cxn>
              <a:cxn ang="0">
                <a:pos x="96" y="55"/>
              </a:cxn>
            </a:cxnLst>
            <a:rect l="0" t="0" r="r" b="b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59" name="Freeform 1079"/>
          <p:cNvSpPr>
            <a:spLocks/>
          </p:cNvSpPr>
          <p:nvPr/>
        </p:nvSpPr>
        <p:spPr bwMode="auto">
          <a:xfrm>
            <a:off x="6677025" y="5332413"/>
            <a:ext cx="58738" cy="79375"/>
          </a:xfrm>
          <a:custGeom>
            <a:avLst/>
            <a:gdLst/>
            <a:ahLst/>
            <a:cxnLst>
              <a:cxn ang="0">
                <a:pos x="90" y="65"/>
              </a:cxn>
              <a:cxn ang="0">
                <a:pos x="48" y="106"/>
              </a:cxn>
              <a:cxn ang="0">
                <a:pos x="15" y="155"/>
              </a:cxn>
              <a:cxn ang="0">
                <a:pos x="0" y="210"/>
              </a:cxn>
              <a:cxn ang="0">
                <a:pos x="3" y="248"/>
              </a:cxn>
              <a:cxn ang="0">
                <a:pos x="8" y="262"/>
              </a:cxn>
              <a:cxn ang="0">
                <a:pos x="17" y="276"/>
              </a:cxn>
              <a:cxn ang="0">
                <a:pos x="29" y="288"/>
              </a:cxn>
              <a:cxn ang="0">
                <a:pos x="50" y="301"/>
              </a:cxn>
              <a:cxn ang="0">
                <a:pos x="77" y="315"/>
              </a:cxn>
              <a:cxn ang="0">
                <a:pos x="107" y="326"/>
              </a:cxn>
              <a:cxn ang="0">
                <a:pos x="136" y="334"/>
              </a:cxn>
              <a:cxn ang="0">
                <a:pos x="167" y="341"/>
              </a:cxn>
              <a:cxn ang="0">
                <a:pos x="197" y="345"/>
              </a:cxn>
              <a:cxn ang="0">
                <a:pos x="228" y="348"/>
              </a:cxn>
              <a:cxn ang="0">
                <a:pos x="259" y="350"/>
              </a:cxn>
              <a:cxn ang="0">
                <a:pos x="279" y="351"/>
              </a:cxn>
              <a:cxn ang="0">
                <a:pos x="286" y="345"/>
              </a:cxn>
              <a:cxn ang="0">
                <a:pos x="289" y="335"/>
              </a:cxn>
              <a:cxn ang="0">
                <a:pos x="282" y="328"/>
              </a:cxn>
              <a:cxn ang="0">
                <a:pos x="263" y="322"/>
              </a:cxn>
              <a:cxn ang="0">
                <a:pos x="236" y="317"/>
              </a:cxn>
              <a:cxn ang="0">
                <a:pos x="208" y="313"/>
              </a:cxn>
              <a:cxn ang="0">
                <a:pos x="179" y="308"/>
              </a:cxn>
              <a:cxn ang="0">
                <a:pos x="152" y="303"/>
              </a:cxn>
              <a:cxn ang="0">
                <a:pos x="125" y="296"/>
              </a:cxn>
              <a:cxn ang="0">
                <a:pos x="98" y="287"/>
              </a:cxn>
              <a:cxn ang="0">
                <a:pos x="72" y="276"/>
              </a:cxn>
              <a:cxn ang="0">
                <a:pos x="49" y="261"/>
              </a:cxn>
              <a:cxn ang="0">
                <a:pos x="34" y="241"/>
              </a:cxn>
              <a:cxn ang="0">
                <a:pos x="30" y="215"/>
              </a:cxn>
              <a:cxn ang="0">
                <a:pos x="34" y="186"/>
              </a:cxn>
              <a:cxn ang="0">
                <a:pos x="46" y="158"/>
              </a:cxn>
              <a:cxn ang="0">
                <a:pos x="64" y="128"/>
              </a:cxn>
              <a:cxn ang="0">
                <a:pos x="85" y="102"/>
              </a:cxn>
              <a:cxn ang="0">
                <a:pos x="110" y="77"/>
              </a:cxn>
              <a:cxn ang="0">
                <a:pos x="137" y="53"/>
              </a:cxn>
              <a:cxn ang="0">
                <a:pos x="175" y="35"/>
              </a:cxn>
              <a:cxn ang="0">
                <a:pos x="213" y="19"/>
              </a:cxn>
              <a:cxn ang="0">
                <a:pos x="237" y="6"/>
              </a:cxn>
              <a:cxn ang="0">
                <a:pos x="230" y="0"/>
              </a:cxn>
              <a:cxn ang="0">
                <a:pos x="198" y="4"/>
              </a:cxn>
              <a:cxn ang="0">
                <a:pos x="161" y="17"/>
              </a:cxn>
              <a:cxn ang="0">
                <a:pos x="127" y="35"/>
              </a:cxn>
            </a:cxnLst>
            <a:rect l="0" t="0" r="r" b="b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0" name="Freeform 1080"/>
          <p:cNvSpPr>
            <a:spLocks/>
          </p:cNvSpPr>
          <p:nvPr/>
        </p:nvSpPr>
        <p:spPr bwMode="auto">
          <a:xfrm>
            <a:off x="6757988" y="5329238"/>
            <a:ext cx="50800" cy="53975"/>
          </a:xfrm>
          <a:custGeom>
            <a:avLst/>
            <a:gdLst/>
            <a:ahLst/>
            <a:cxnLst>
              <a:cxn ang="0">
                <a:pos x="210" y="71"/>
              </a:cxn>
              <a:cxn ang="0">
                <a:pos x="222" y="84"/>
              </a:cxn>
              <a:cxn ang="0">
                <a:pos x="229" y="99"/>
              </a:cxn>
              <a:cxn ang="0">
                <a:pos x="232" y="115"/>
              </a:cxn>
              <a:cxn ang="0">
                <a:pos x="232" y="132"/>
              </a:cxn>
              <a:cxn ang="0">
                <a:pos x="230" y="146"/>
              </a:cxn>
              <a:cxn ang="0">
                <a:pos x="226" y="158"/>
              </a:cxn>
              <a:cxn ang="0">
                <a:pos x="219" y="170"/>
              </a:cxn>
              <a:cxn ang="0">
                <a:pos x="211" y="179"/>
              </a:cxn>
              <a:cxn ang="0">
                <a:pos x="202" y="190"/>
              </a:cxn>
              <a:cxn ang="0">
                <a:pos x="193" y="199"/>
              </a:cxn>
              <a:cxn ang="0">
                <a:pos x="183" y="208"/>
              </a:cxn>
              <a:cxn ang="0">
                <a:pos x="174" y="218"/>
              </a:cxn>
              <a:cxn ang="0">
                <a:pos x="172" y="221"/>
              </a:cxn>
              <a:cxn ang="0">
                <a:pos x="172" y="224"/>
              </a:cxn>
              <a:cxn ang="0">
                <a:pos x="172" y="227"/>
              </a:cxn>
              <a:cxn ang="0">
                <a:pos x="174" y="231"/>
              </a:cxn>
              <a:cxn ang="0">
                <a:pos x="177" y="233"/>
              </a:cxn>
              <a:cxn ang="0">
                <a:pos x="181" y="234"/>
              </a:cxn>
              <a:cxn ang="0">
                <a:pos x="184" y="233"/>
              </a:cxn>
              <a:cxn ang="0">
                <a:pos x="187" y="231"/>
              </a:cxn>
              <a:cxn ang="0">
                <a:pos x="208" y="217"/>
              </a:cxn>
              <a:cxn ang="0">
                <a:pos x="226" y="199"/>
              </a:cxn>
              <a:cxn ang="0">
                <a:pos x="240" y="178"/>
              </a:cxn>
              <a:cxn ang="0">
                <a:pos x="249" y="155"/>
              </a:cxn>
              <a:cxn ang="0">
                <a:pos x="254" y="131"/>
              </a:cxn>
              <a:cxn ang="0">
                <a:pos x="251" y="107"/>
              </a:cxn>
              <a:cxn ang="0">
                <a:pos x="243" y="84"/>
              </a:cxn>
              <a:cxn ang="0">
                <a:pos x="226" y="64"/>
              </a:cxn>
              <a:cxn ang="0">
                <a:pos x="214" y="53"/>
              </a:cxn>
              <a:cxn ang="0">
                <a:pos x="199" y="45"/>
              </a:cxn>
              <a:cxn ang="0">
                <a:pos x="183" y="36"/>
              </a:cxn>
              <a:cxn ang="0">
                <a:pos x="165" y="29"/>
              </a:cxn>
              <a:cxn ang="0">
                <a:pos x="147" y="21"/>
              </a:cxn>
              <a:cxn ang="0">
                <a:pos x="129" y="16"/>
              </a:cxn>
              <a:cxn ang="0">
                <a:pos x="111" y="12"/>
              </a:cxn>
              <a:cxn ang="0">
                <a:pos x="93" y="7"/>
              </a:cxn>
              <a:cxn ang="0">
                <a:pos x="75" y="4"/>
              </a:cxn>
              <a:cxn ang="0">
                <a:pos x="59" y="2"/>
              </a:cxn>
              <a:cxn ang="0">
                <a:pos x="43" y="0"/>
              </a:cxn>
              <a:cxn ang="0">
                <a:pos x="31" y="0"/>
              </a:cxn>
              <a:cxn ang="0">
                <a:pos x="19" y="0"/>
              </a:cxn>
              <a:cxn ang="0">
                <a:pos x="10" y="0"/>
              </a:cxn>
              <a:cxn ang="0">
                <a:pos x="3" y="2"/>
              </a:cxn>
              <a:cxn ang="0">
                <a:pos x="0" y="4"/>
              </a:cxn>
              <a:cxn ang="0">
                <a:pos x="11" y="6"/>
              </a:cxn>
              <a:cxn ang="0">
                <a:pos x="21" y="7"/>
              </a:cxn>
              <a:cxn ang="0">
                <a:pos x="34" y="9"/>
              </a:cxn>
              <a:cxn ang="0">
                <a:pos x="46" y="12"/>
              </a:cxn>
              <a:cxn ang="0">
                <a:pos x="59" y="15"/>
              </a:cxn>
              <a:cxn ang="0">
                <a:pos x="74" y="17"/>
              </a:cxn>
              <a:cxn ang="0">
                <a:pos x="87" y="20"/>
              </a:cxn>
              <a:cxn ang="0">
                <a:pos x="102" y="23"/>
              </a:cxn>
              <a:cxn ang="0">
                <a:pos x="116" y="28"/>
              </a:cxn>
              <a:cxn ang="0">
                <a:pos x="131" y="32"/>
              </a:cxn>
              <a:cxn ang="0">
                <a:pos x="145" y="36"/>
              </a:cxn>
              <a:cxn ang="0">
                <a:pos x="159" y="42"/>
              </a:cxn>
              <a:cxn ang="0">
                <a:pos x="173" y="48"/>
              </a:cxn>
              <a:cxn ang="0">
                <a:pos x="186" y="55"/>
              </a:cxn>
              <a:cxn ang="0">
                <a:pos x="199" y="63"/>
              </a:cxn>
              <a:cxn ang="0">
                <a:pos x="210" y="71"/>
              </a:cxn>
            </a:cxnLst>
            <a:rect l="0" t="0" r="r" b="b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1" name="Freeform 1081"/>
          <p:cNvSpPr>
            <a:spLocks/>
          </p:cNvSpPr>
          <p:nvPr/>
        </p:nvSpPr>
        <p:spPr bwMode="auto">
          <a:xfrm>
            <a:off x="6656388" y="5354638"/>
            <a:ext cx="20637" cy="49212"/>
          </a:xfrm>
          <a:custGeom>
            <a:avLst/>
            <a:gdLst/>
            <a:ahLst/>
            <a:cxnLst>
              <a:cxn ang="0">
                <a:pos x="0" y="121"/>
              </a:cxn>
              <a:cxn ang="0">
                <a:pos x="0" y="139"/>
              </a:cxn>
              <a:cxn ang="0">
                <a:pos x="4" y="156"/>
              </a:cxn>
              <a:cxn ang="0">
                <a:pos x="12" y="172"/>
              </a:cxn>
              <a:cxn ang="0">
                <a:pos x="22" y="186"/>
              </a:cxn>
              <a:cxn ang="0">
                <a:pos x="35" y="197"/>
              </a:cxn>
              <a:cxn ang="0">
                <a:pos x="50" y="208"/>
              </a:cxn>
              <a:cxn ang="0">
                <a:pos x="66" y="216"/>
              </a:cxn>
              <a:cxn ang="0">
                <a:pos x="83" y="220"/>
              </a:cxn>
              <a:cxn ang="0">
                <a:pos x="89" y="221"/>
              </a:cxn>
              <a:cxn ang="0">
                <a:pos x="94" y="219"/>
              </a:cxn>
              <a:cxn ang="0">
                <a:pos x="98" y="216"/>
              </a:cxn>
              <a:cxn ang="0">
                <a:pos x="100" y="211"/>
              </a:cxn>
              <a:cxn ang="0">
                <a:pos x="100" y="206"/>
              </a:cxn>
              <a:cxn ang="0">
                <a:pos x="99" y="201"/>
              </a:cxn>
              <a:cxn ang="0">
                <a:pos x="96" y="196"/>
              </a:cxn>
              <a:cxn ang="0">
                <a:pos x="91" y="194"/>
              </a:cxn>
              <a:cxn ang="0">
                <a:pos x="74" y="188"/>
              </a:cxn>
              <a:cxn ang="0">
                <a:pos x="58" y="179"/>
              </a:cxn>
              <a:cxn ang="0">
                <a:pos x="45" y="168"/>
              </a:cxn>
              <a:cxn ang="0">
                <a:pos x="36" y="155"/>
              </a:cxn>
              <a:cxn ang="0">
                <a:pos x="30" y="139"/>
              </a:cxn>
              <a:cxn ang="0">
                <a:pos x="27" y="122"/>
              </a:cxn>
              <a:cxn ang="0">
                <a:pos x="27" y="103"/>
              </a:cxn>
              <a:cxn ang="0">
                <a:pos x="32" y="84"/>
              </a:cxn>
              <a:cxn ang="0">
                <a:pos x="38" y="70"/>
              </a:cxn>
              <a:cxn ang="0">
                <a:pos x="46" y="57"/>
              </a:cxn>
              <a:cxn ang="0">
                <a:pos x="56" y="46"/>
              </a:cxn>
              <a:cxn ang="0">
                <a:pos x="66" y="35"/>
              </a:cxn>
              <a:cxn ang="0">
                <a:pos x="76" y="25"/>
              </a:cxn>
              <a:cxn ang="0">
                <a:pos x="86" y="17"/>
              </a:cxn>
              <a:cxn ang="0">
                <a:pos x="96" y="8"/>
              </a:cxn>
              <a:cxn ang="0">
                <a:pos x="103" y="1"/>
              </a:cxn>
              <a:cxn ang="0">
                <a:pos x="96" y="0"/>
              </a:cxn>
              <a:cxn ang="0">
                <a:pos x="84" y="5"/>
              </a:cxn>
              <a:cxn ang="0">
                <a:pos x="69" y="17"/>
              </a:cxn>
              <a:cxn ang="0">
                <a:pos x="51" y="33"/>
              </a:cxn>
              <a:cxn ang="0">
                <a:pos x="34" y="53"/>
              </a:cxn>
              <a:cxn ang="0">
                <a:pos x="18" y="75"/>
              </a:cxn>
              <a:cxn ang="0">
                <a:pos x="7" y="98"/>
              </a:cxn>
              <a:cxn ang="0">
                <a:pos x="0" y="121"/>
              </a:cxn>
            </a:cxnLst>
            <a:rect l="0" t="0" r="r" b="b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2" name="Freeform 1082"/>
          <p:cNvSpPr>
            <a:spLocks/>
          </p:cNvSpPr>
          <p:nvPr/>
        </p:nvSpPr>
        <p:spPr bwMode="auto">
          <a:xfrm>
            <a:off x="6799263" y="5326063"/>
            <a:ext cx="44450" cy="65087"/>
          </a:xfrm>
          <a:custGeom>
            <a:avLst/>
            <a:gdLst/>
            <a:ahLst/>
            <a:cxnLst>
              <a:cxn ang="0">
                <a:pos x="186" y="115"/>
              </a:cxn>
              <a:cxn ang="0">
                <a:pos x="197" y="133"/>
              </a:cxn>
              <a:cxn ang="0">
                <a:pos x="202" y="153"/>
              </a:cxn>
              <a:cxn ang="0">
                <a:pos x="199" y="174"/>
              </a:cxn>
              <a:cxn ang="0">
                <a:pos x="187" y="194"/>
              </a:cxn>
              <a:cxn ang="0">
                <a:pos x="170" y="212"/>
              </a:cxn>
              <a:cxn ang="0">
                <a:pos x="150" y="229"/>
              </a:cxn>
              <a:cxn ang="0">
                <a:pos x="129" y="246"/>
              </a:cxn>
              <a:cxn ang="0">
                <a:pos x="116" y="258"/>
              </a:cxn>
              <a:cxn ang="0">
                <a:pos x="112" y="267"/>
              </a:cxn>
              <a:cxn ang="0">
                <a:pos x="109" y="276"/>
              </a:cxn>
              <a:cxn ang="0">
                <a:pos x="110" y="284"/>
              </a:cxn>
              <a:cxn ang="0">
                <a:pos x="117" y="288"/>
              </a:cxn>
              <a:cxn ang="0">
                <a:pos x="125" y="287"/>
              </a:cxn>
              <a:cxn ang="0">
                <a:pos x="139" y="272"/>
              </a:cxn>
              <a:cxn ang="0">
                <a:pos x="162" y="250"/>
              </a:cxn>
              <a:cxn ang="0">
                <a:pos x="186" y="229"/>
              </a:cxn>
              <a:cxn ang="0">
                <a:pos x="207" y="204"/>
              </a:cxn>
              <a:cxn ang="0">
                <a:pos x="220" y="174"/>
              </a:cxn>
              <a:cxn ang="0">
                <a:pos x="218" y="142"/>
              </a:cxn>
              <a:cxn ang="0">
                <a:pos x="204" y="112"/>
              </a:cxn>
              <a:cxn ang="0">
                <a:pos x="181" y="87"/>
              </a:cxn>
              <a:cxn ang="0">
                <a:pos x="159" y="69"/>
              </a:cxn>
              <a:cxn ang="0">
                <a:pos x="137" y="55"/>
              </a:cxn>
              <a:cxn ang="0">
                <a:pos x="114" y="40"/>
              </a:cxn>
              <a:cxn ang="0">
                <a:pos x="89" y="27"/>
              </a:cxn>
              <a:cxn ang="0">
                <a:pos x="66" y="15"/>
              </a:cxn>
              <a:cxn ang="0">
                <a:pos x="42" y="6"/>
              </a:cxn>
              <a:cxn ang="0">
                <a:pos x="22" y="1"/>
              </a:cxn>
              <a:cxn ang="0">
                <a:pos x="7" y="1"/>
              </a:cxn>
              <a:cxn ang="0">
                <a:pos x="8" y="5"/>
              </a:cxn>
              <a:cxn ang="0">
                <a:pos x="26" y="13"/>
              </a:cxn>
              <a:cxn ang="0">
                <a:pos x="47" y="22"/>
              </a:cxn>
              <a:cxn ang="0">
                <a:pos x="71" y="34"/>
              </a:cxn>
              <a:cxn ang="0">
                <a:pos x="96" y="48"/>
              </a:cxn>
              <a:cxn ang="0">
                <a:pos x="121" y="64"/>
              </a:cxn>
              <a:cxn ang="0">
                <a:pos x="146" y="81"/>
              </a:cxn>
              <a:cxn ang="0">
                <a:pos x="169" y="98"/>
              </a:cxn>
            </a:cxnLst>
            <a:rect l="0" t="0" r="r" b="b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3" name="Freeform 1083"/>
          <p:cNvSpPr>
            <a:spLocks/>
          </p:cNvSpPr>
          <p:nvPr/>
        </p:nvSpPr>
        <p:spPr bwMode="auto">
          <a:xfrm>
            <a:off x="6751638" y="5402263"/>
            <a:ext cx="14287" cy="39687"/>
          </a:xfrm>
          <a:custGeom>
            <a:avLst/>
            <a:gdLst/>
            <a:ahLst/>
            <a:cxnLst>
              <a:cxn ang="0">
                <a:pos x="28" y="12"/>
              </a:cxn>
              <a:cxn ang="0">
                <a:pos x="26" y="7"/>
              </a:cxn>
              <a:cxn ang="0">
                <a:pos x="23" y="3"/>
              </a:cxn>
              <a:cxn ang="0">
                <a:pos x="17" y="1"/>
              </a:cxn>
              <a:cxn ang="0">
                <a:pos x="12" y="0"/>
              </a:cxn>
              <a:cxn ang="0">
                <a:pos x="7" y="2"/>
              </a:cxn>
              <a:cxn ang="0">
                <a:pos x="3" y="5"/>
              </a:cxn>
              <a:cxn ang="0">
                <a:pos x="0" y="10"/>
              </a:cxn>
              <a:cxn ang="0">
                <a:pos x="0" y="16"/>
              </a:cxn>
              <a:cxn ang="0">
                <a:pos x="5" y="39"/>
              </a:cxn>
              <a:cxn ang="0">
                <a:pos x="13" y="66"/>
              </a:cxn>
              <a:cxn ang="0">
                <a:pos x="24" y="92"/>
              </a:cxn>
              <a:cxn ang="0">
                <a:pos x="36" y="118"/>
              </a:cxn>
              <a:cxn ang="0">
                <a:pos x="49" y="141"/>
              </a:cxn>
              <a:cxn ang="0">
                <a:pos x="61" y="159"/>
              </a:cxn>
              <a:cxn ang="0">
                <a:pos x="69" y="171"/>
              </a:cxn>
              <a:cxn ang="0">
                <a:pos x="74" y="174"/>
              </a:cxn>
              <a:cxn ang="0">
                <a:pos x="72" y="162"/>
              </a:cxn>
              <a:cxn ang="0">
                <a:pos x="67" y="147"/>
              </a:cxn>
              <a:cxn ang="0">
                <a:pos x="61" y="128"/>
              </a:cxn>
              <a:cxn ang="0">
                <a:pos x="53" y="105"/>
              </a:cxn>
              <a:cxn ang="0">
                <a:pos x="46" y="82"/>
              </a:cxn>
              <a:cxn ang="0">
                <a:pos x="38" y="58"/>
              </a:cxn>
              <a:cxn ang="0">
                <a:pos x="32" y="35"/>
              </a:cxn>
              <a:cxn ang="0">
                <a:pos x="28" y="12"/>
              </a:cxn>
            </a:cxnLst>
            <a:rect l="0" t="0" r="r" b="b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4" name="Freeform 1084"/>
          <p:cNvSpPr>
            <a:spLocks/>
          </p:cNvSpPr>
          <p:nvPr/>
        </p:nvSpPr>
        <p:spPr bwMode="auto">
          <a:xfrm>
            <a:off x="6745288" y="5381625"/>
            <a:ext cx="7937" cy="19050"/>
          </a:xfrm>
          <a:custGeom>
            <a:avLst/>
            <a:gdLst/>
            <a:ahLst/>
            <a:cxnLst>
              <a:cxn ang="0">
                <a:pos x="20" y="9"/>
              </a:cxn>
              <a:cxn ang="0">
                <a:pos x="19" y="5"/>
              </a:cxn>
              <a:cxn ang="0">
                <a:pos x="16" y="2"/>
              </a:cxn>
              <a:cxn ang="0">
                <a:pos x="13" y="0"/>
              </a:cxn>
              <a:cxn ang="0">
                <a:pos x="8" y="0"/>
              </a:cxn>
              <a:cxn ang="0">
                <a:pos x="5" y="1"/>
              </a:cxn>
              <a:cxn ang="0">
                <a:pos x="2" y="3"/>
              </a:cxn>
              <a:cxn ang="0">
                <a:pos x="0" y="6"/>
              </a:cxn>
              <a:cxn ang="0">
                <a:pos x="0" y="10"/>
              </a:cxn>
              <a:cxn ang="0">
                <a:pos x="0" y="22"/>
              </a:cxn>
              <a:cxn ang="0">
                <a:pos x="3" y="35"/>
              </a:cxn>
              <a:cxn ang="0">
                <a:pos x="7" y="48"/>
              </a:cxn>
              <a:cxn ang="0">
                <a:pos x="13" y="60"/>
              </a:cxn>
              <a:cxn ang="0">
                <a:pos x="19" y="72"/>
              </a:cxn>
              <a:cxn ang="0">
                <a:pos x="25" y="81"/>
              </a:cxn>
              <a:cxn ang="0">
                <a:pos x="33" y="86"/>
              </a:cxn>
              <a:cxn ang="0">
                <a:pos x="38" y="87"/>
              </a:cxn>
              <a:cxn ang="0">
                <a:pos x="39" y="70"/>
              </a:cxn>
              <a:cxn ang="0">
                <a:pos x="34" y="50"/>
              </a:cxn>
              <a:cxn ang="0">
                <a:pos x="27" y="29"/>
              </a:cxn>
              <a:cxn ang="0">
                <a:pos x="20" y="9"/>
              </a:cxn>
            </a:cxnLst>
            <a:rect l="0" t="0" r="r" b="b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5" name="Freeform 1085"/>
          <p:cNvSpPr>
            <a:spLocks/>
          </p:cNvSpPr>
          <p:nvPr/>
        </p:nvSpPr>
        <p:spPr bwMode="auto">
          <a:xfrm>
            <a:off x="6738938" y="5367338"/>
            <a:ext cx="6350" cy="11112"/>
          </a:xfrm>
          <a:custGeom>
            <a:avLst/>
            <a:gdLst/>
            <a:ahLst/>
            <a:cxnLst>
              <a:cxn ang="0">
                <a:pos x="18" y="7"/>
              </a:cxn>
              <a:cxn ang="0">
                <a:pos x="18" y="8"/>
              </a:cxn>
              <a:cxn ang="0">
                <a:pos x="18" y="8"/>
              </a:cxn>
              <a:cxn ang="0">
                <a:pos x="18" y="8"/>
              </a:cxn>
              <a:cxn ang="0">
                <a:pos x="18" y="8"/>
              </a:cxn>
              <a:cxn ang="0">
                <a:pos x="17" y="5"/>
              </a:cxn>
              <a:cxn ang="0">
                <a:pos x="14" y="1"/>
              </a:cxn>
              <a:cxn ang="0">
                <a:pos x="11" y="0"/>
              </a:cxn>
              <a:cxn ang="0">
                <a:pos x="7" y="0"/>
              </a:cxn>
              <a:cxn ang="0">
                <a:pos x="4" y="1"/>
              </a:cxn>
              <a:cxn ang="0">
                <a:pos x="1" y="5"/>
              </a:cxn>
              <a:cxn ang="0">
                <a:pos x="0" y="8"/>
              </a:cxn>
              <a:cxn ang="0">
                <a:pos x="0" y="11"/>
              </a:cxn>
              <a:cxn ang="0">
                <a:pos x="1" y="16"/>
              </a:cxn>
              <a:cxn ang="0">
                <a:pos x="4" y="23"/>
              </a:cxn>
              <a:cxn ang="0">
                <a:pos x="8" y="30"/>
              </a:cxn>
              <a:cxn ang="0">
                <a:pos x="13" y="37"/>
              </a:cxn>
              <a:cxn ang="0">
                <a:pos x="18" y="43"/>
              </a:cxn>
              <a:cxn ang="0">
                <a:pos x="25" y="47"/>
              </a:cxn>
              <a:cxn ang="0">
                <a:pos x="30" y="51"/>
              </a:cxn>
              <a:cxn ang="0">
                <a:pos x="34" y="51"/>
              </a:cxn>
              <a:cxn ang="0">
                <a:pos x="33" y="40"/>
              </a:cxn>
              <a:cxn ang="0">
                <a:pos x="29" y="27"/>
              </a:cxn>
              <a:cxn ang="0">
                <a:pos x="23" y="15"/>
              </a:cxn>
              <a:cxn ang="0">
                <a:pos x="18" y="7"/>
              </a:cxn>
            </a:cxnLst>
            <a:rect l="0" t="0" r="r" b="b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8" y="8"/>
                </a:lnTo>
                <a:lnTo>
                  <a:pt x="18" y="8"/>
                </a:ln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6" name="Freeform 1086"/>
          <p:cNvSpPr>
            <a:spLocks/>
          </p:cNvSpPr>
          <p:nvPr/>
        </p:nvSpPr>
        <p:spPr bwMode="auto">
          <a:xfrm>
            <a:off x="6732588" y="5357813"/>
            <a:ext cx="9525" cy="6350"/>
          </a:xfrm>
          <a:custGeom>
            <a:avLst/>
            <a:gdLst/>
            <a:ahLst/>
            <a:cxnLst>
              <a:cxn ang="0">
                <a:pos x="37" y="24"/>
              </a:cxn>
              <a:cxn ang="0">
                <a:pos x="41" y="22"/>
              </a:cxn>
              <a:cxn ang="0">
                <a:pos x="45" y="19"/>
              </a:cxn>
              <a:cxn ang="0">
                <a:pos x="46" y="15"/>
              </a:cxn>
              <a:cxn ang="0">
                <a:pos x="46" y="10"/>
              </a:cxn>
              <a:cxn ang="0">
                <a:pos x="44" y="5"/>
              </a:cxn>
              <a:cxn ang="0">
                <a:pos x="41" y="2"/>
              </a:cxn>
              <a:cxn ang="0">
                <a:pos x="37" y="0"/>
              </a:cxn>
              <a:cxn ang="0">
                <a:pos x="32" y="0"/>
              </a:cxn>
              <a:cxn ang="0">
                <a:pos x="29" y="0"/>
              </a:cxn>
              <a:cxn ang="0">
                <a:pos x="25" y="1"/>
              </a:cxn>
              <a:cxn ang="0">
                <a:pos x="19" y="3"/>
              </a:cxn>
              <a:cxn ang="0">
                <a:pos x="12" y="7"/>
              </a:cxn>
              <a:cxn ang="0">
                <a:pos x="5" y="14"/>
              </a:cxn>
              <a:cxn ang="0">
                <a:pos x="2" y="20"/>
              </a:cxn>
              <a:cxn ang="0">
                <a:pos x="0" y="26"/>
              </a:cxn>
              <a:cxn ang="0">
                <a:pos x="0" y="29"/>
              </a:cxn>
              <a:cxn ang="0">
                <a:pos x="3" y="31"/>
              </a:cxn>
              <a:cxn ang="0">
                <a:pos x="7" y="33"/>
              </a:cxn>
              <a:cxn ang="0">
                <a:pos x="12" y="33"/>
              </a:cxn>
              <a:cxn ang="0">
                <a:pos x="16" y="33"/>
              </a:cxn>
              <a:cxn ang="0">
                <a:pos x="21" y="31"/>
              </a:cxn>
              <a:cxn ang="0">
                <a:pos x="26" y="30"/>
              </a:cxn>
              <a:cxn ang="0">
                <a:pos x="32" y="28"/>
              </a:cxn>
              <a:cxn ang="0">
                <a:pos x="37" y="24"/>
              </a:cxn>
            </a:cxnLst>
            <a:rect l="0" t="0" r="r" b="b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7" name="Freeform 1087"/>
          <p:cNvSpPr>
            <a:spLocks/>
          </p:cNvSpPr>
          <p:nvPr/>
        </p:nvSpPr>
        <p:spPr bwMode="auto">
          <a:xfrm>
            <a:off x="6689725" y="5345113"/>
            <a:ext cx="36513" cy="49212"/>
          </a:xfrm>
          <a:custGeom>
            <a:avLst/>
            <a:gdLst/>
            <a:ahLst/>
            <a:cxnLst>
              <a:cxn ang="0">
                <a:pos x="65" y="33"/>
              </a:cxn>
              <a:cxn ang="0">
                <a:pos x="52" y="43"/>
              </a:cxn>
              <a:cxn ang="0">
                <a:pos x="41" y="54"/>
              </a:cxn>
              <a:cxn ang="0">
                <a:pos x="29" y="66"/>
              </a:cxn>
              <a:cxn ang="0">
                <a:pos x="20" y="79"/>
              </a:cxn>
              <a:cxn ang="0">
                <a:pos x="12" y="93"/>
              </a:cxn>
              <a:cxn ang="0">
                <a:pos x="6" y="107"/>
              </a:cxn>
              <a:cxn ang="0">
                <a:pos x="2" y="121"/>
              </a:cxn>
              <a:cxn ang="0">
                <a:pos x="0" y="136"/>
              </a:cxn>
              <a:cxn ang="0">
                <a:pos x="2" y="158"/>
              </a:cxn>
              <a:cxn ang="0">
                <a:pos x="10" y="177"/>
              </a:cxn>
              <a:cxn ang="0">
                <a:pos x="23" y="193"/>
              </a:cxn>
              <a:cxn ang="0">
                <a:pos x="38" y="204"/>
              </a:cxn>
              <a:cxn ang="0">
                <a:pos x="57" y="213"/>
              </a:cxn>
              <a:cxn ang="0">
                <a:pos x="78" y="218"/>
              </a:cxn>
              <a:cxn ang="0">
                <a:pos x="98" y="219"/>
              </a:cxn>
              <a:cxn ang="0">
                <a:pos x="118" y="216"/>
              </a:cxn>
              <a:cxn ang="0">
                <a:pos x="123" y="216"/>
              </a:cxn>
              <a:cxn ang="0">
                <a:pos x="127" y="214"/>
              </a:cxn>
              <a:cxn ang="0">
                <a:pos x="130" y="210"/>
              </a:cxn>
              <a:cxn ang="0">
                <a:pos x="131" y="205"/>
              </a:cxn>
              <a:cxn ang="0">
                <a:pos x="130" y="203"/>
              </a:cxn>
              <a:cxn ang="0">
                <a:pos x="127" y="203"/>
              </a:cxn>
              <a:cxn ang="0">
                <a:pos x="123" y="202"/>
              </a:cxn>
              <a:cxn ang="0">
                <a:pos x="117" y="202"/>
              </a:cxn>
              <a:cxn ang="0">
                <a:pos x="111" y="202"/>
              </a:cxn>
              <a:cxn ang="0">
                <a:pos x="106" y="202"/>
              </a:cxn>
              <a:cxn ang="0">
                <a:pos x="100" y="202"/>
              </a:cxn>
              <a:cxn ang="0">
                <a:pos x="97" y="202"/>
              </a:cxn>
              <a:cxn ang="0">
                <a:pos x="87" y="201"/>
              </a:cxn>
              <a:cxn ang="0">
                <a:pos x="77" y="200"/>
              </a:cxn>
              <a:cxn ang="0">
                <a:pos x="67" y="199"/>
              </a:cxn>
              <a:cxn ang="0">
                <a:pos x="56" y="196"/>
              </a:cxn>
              <a:cxn ang="0">
                <a:pos x="46" y="193"/>
              </a:cxn>
              <a:cxn ang="0">
                <a:pos x="35" y="185"/>
              </a:cxn>
              <a:cxn ang="0">
                <a:pos x="26" y="175"/>
              </a:cxn>
              <a:cxn ang="0">
                <a:pos x="15" y="162"/>
              </a:cxn>
              <a:cxn ang="0">
                <a:pos x="13" y="146"/>
              </a:cxn>
              <a:cxn ang="0">
                <a:pos x="14" y="131"/>
              </a:cxn>
              <a:cxn ang="0">
                <a:pos x="19" y="116"/>
              </a:cxn>
              <a:cxn ang="0">
                <a:pos x="25" y="102"/>
              </a:cxn>
              <a:cxn ang="0">
                <a:pos x="34" y="89"/>
              </a:cxn>
              <a:cxn ang="0">
                <a:pos x="45" y="76"/>
              </a:cxn>
              <a:cxn ang="0">
                <a:pos x="56" y="65"/>
              </a:cxn>
              <a:cxn ang="0">
                <a:pos x="70" y="55"/>
              </a:cxn>
              <a:cxn ang="0">
                <a:pos x="84" y="45"/>
              </a:cxn>
              <a:cxn ang="0">
                <a:pos x="98" y="37"/>
              </a:cxn>
              <a:cxn ang="0">
                <a:pos x="113" y="29"/>
              </a:cxn>
              <a:cxn ang="0">
                <a:pos x="127" y="23"/>
              </a:cxn>
              <a:cxn ang="0">
                <a:pos x="141" y="17"/>
              </a:cxn>
              <a:cxn ang="0">
                <a:pos x="154" y="12"/>
              </a:cxn>
              <a:cxn ang="0">
                <a:pos x="167" y="9"/>
              </a:cxn>
              <a:cxn ang="0">
                <a:pos x="177" y="7"/>
              </a:cxn>
              <a:cxn ang="0">
                <a:pos x="170" y="2"/>
              </a:cxn>
              <a:cxn ang="0">
                <a:pos x="158" y="0"/>
              </a:cxn>
              <a:cxn ang="0">
                <a:pos x="145" y="2"/>
              </a:cxn>
              <a:cxn ang="0">
                <a:pos x="129" y="6"/>
              </a:cxn>
              <a:cxn ang="0">
                <a:pos x="111" y="11"/>
              </a:cxn>
              <a:cxn ang="0">
                <a:pos x="94" y="17"/>
              </a:cxn>
              <a:cxn ang="0">
                <a:pos x="78" y="26"/>
              </a:cxn>
              <a:cxn ang="0">
                <a:pos x="65" y="33"/>
              </a:cxn>
            </a:cxnLst>
            <a:rect l="0" t="0" r="r" b="b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8" name="Freeform 1088"/>
          <p:cNvSpPr>
            <a:spLocks/>
          </p:cNvSpPr>
          <p:nvPr/>
        </p:nvSpPr>
        <p:spPr bwMode="auto">
          <a:xfrm>
            <a:off x="6750050" y="5343525"/>
            <a:ext cx="23813" cy="39688"/>
          </a:xfrm>
          <a:custGeom>
            <a:avLst/>
            <a:gdLst/>
            <a:ahLst/>
            <a:cxnLst>
              <a:cxn ang="0">
                <a:pos x="97" y="57"/>
              </a:cxn>
              <a:cxn ang="0">
                <a:pos x="100" y="75"/>
              </a:cxn>
              <a:cxn ang="0">
                <a:pos x="98" y="90"/>
              </a:cxn>
              <a:cxn ang="0">
                <a:pos x="91" y="103"/>
              </a:cxn>
              <a:cxn ang="0">
                <a:pos x="80" y="114"/>
              </a:cxn>
              <a:cxn ang="0">
                <a:pos x="68" y="125"/>
              </a:cxn>
              <a:cxn ang="0">
                <a:pos x="54" y="135"/>
              </a:cxn>
              <a:cxn ang="0">
                <a:pos x="39" y="145"/>
              </a:cxn>
              <a:cxn ang="0">
                <a:pos x="27" y="155"/>
              </a:cxn>
              <a:cxn ang="0">
                <a:pos x="25" y="158"/>
              </a:cxn>
              <a:cxn ang="0">
                <a:pos x="23" y="160"/>
              </a:cxn>
              <a:cxn ang="0">
                <a:pos x="23" y="164"/>
              </a:cxn>
              <a:cxn ang="0">
                <a:pos x="26" y="167"/>
              </a:cxn>
              <a:cxn ang="0">
                <a:pos x="28" y="169"/>
              </a:cxn>
              <a:cxn ang="0">
                <a:pos x="31" y="170"/>
              </a:cxn>
              <a:cxn ang="0">
                <a:pos x="34" y="170"/>
              </a:cxn>
              <a:cxn ang="0">
                <a:pos x="37" y="169"/>
              </a:cxn>
              <a:cxn ang="0">
                <a:pos x="53" y="159"/>
              </a:cxn>
              <a:cxn ang="0">
                <a:pos x="69" y="149"/>
              </a:cxn>
              <a:cxn ang="0">
                <a:pos x="83" y="137"/>
              </a:cxn>
              <a:cxn ang="0">
                <a:pos x="97" y="123"/>
              </a:cxn>
              <a:cxn ang="0">
                <a:pos x="106" y="108"/>
              </a:cxn>
              <a:cxn ang="0">
                <a:pos x="113" y="91"/>
              </a:cxn>
              <a:cxn ang="0">
                <a:pos x="115" y="73"/>
              </a:cxn>
              <a:cxn ang="0">
                <a:pos x="111" y="53"/>
              </a:cxn>
              <a:cxn ang="0">
                <a:pos x="101" y="39"/>
              </a:cxn>
              <a:cxn ang="0">
                <a:pos x="89" y="26"/>
              </a:cxn>
              <a:cxn ang="0">
                <a:pos x="72" y="15"/>
              </a:cxn>
              <a:cxn ang="0">
                <a:pos x="55" y="8"/>
              </a:cxn>
              <a:cxn ang="0">
                <a:pos x="37" y="2"/>
              </a:cxn>
              <a:cxn ang="0">
                <a:pos x="21" y="0"/>
              </a:cxn>
              <a:cxn ang="0">
                <a:pos x="9" y="1"/>
              </a:cxn>
              <a:cxn ang="0">
                <a:pos x="0" y="5"/>
              </a:cxn>
              <a:cxn ang="0">
                <a:pos x="15" y="10"/>
              </a:cxn>
              <a:cxn ang="0">
                <a:pos x="30" y="13"/>
              </a:cxn>
              <a:cxn ang="0">
                <a:pos x="43" y="16"/>
              </a:cxn>
              <a:cxn ang="0">
                <a:pos x="57" y="20"/>
              </a:cxn>
              <a:cxn ang="0">
                <a:pos x="70" y="26"/>
              </a:cxn>
              <a:cxn ang="0">
                <a:pos x="81" y="33"/>
              </a:cxn>
              <a:cxn ang="0">
                <a:pos x="91" y="43"/>
              </a:cxn>
              <a:cxn ang="0">
                <a:pos x="97" y="57"/>
              </a:cxn>
            </a:cxnLst>
            <a:rect l="0" t="0" r="r" b="b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69" name="Freeform 1089"/>
          <p:cNvSpPr>
            <a:spLocks/>
          </p:cNvSpPr>
          <p:nvPr/>
        </p:nvSpPr>
        <p:spPr bwMode="auto">
          <a:xfrm>
            <a:off x="6667500" y="5335588"/>
            <a:ext cx="57150" cy="79375"/>
          </a:xfrm>
          <a:custGeom>
            <a:avLst/>
            <a:gdLst/>
            <a:ahLst/>
            <a:cxnLst>
              <a:cxn ang="0">
                <a:pos x="90" y="65"/>
              </a:cxn>
              <a:cxn ang="0">
                <a:pos x="48" y="106"/>
              </a:cxn>
              <a:cxn ang="0">
                <a:pos x="16" y="156"/>
              </a:cxn>
              <a:cxn ang="0">
                <a:pos x="0" y="211"/>
              </a:cxn>
              <a:cxn ang="0">
                <a:pos x="3" y="249"/>
              </a:cxn>
              <a:cxn ang="0">
                <a:pos x="10" y="264"/>
              </a:cxn>
              <a:cxn ang="0">
                <a:pos x="19" y="277"/>
              </a:cxn>
              <a:cxn ang="0">
                <a:pos x="31" y="289"/>
              </a:cxn>
              <a:cxn ang="0">
                <a:pos x="51" y="302"/>
              </a:cxn>
              <a:cxn ang="0">
                <a:pos x="78" y="316"/>
              </a:cxn>
              <a:cxn ang="0">
                <a:pos x="107" y="327"/>
              </a:cxn>
              <a:cxn ang="0">
                <a:pos x="137" y="335"/>
              </a:cxn>
              <a:cxn ang="0">
                <a:pos x="167" y="342"/>
              </a:cxn>
              <a:cxn ang="0">
                <a:pos x="198" y="346"/>
              </a:cxn>
              <a:cxn ang="0">
                <a:pos x="229" y="349"/>
              </a:cxn>
              <a:cxn ang="0">
                <a:pos x="260" y="351"/>
              </a:cxn>
              <a:cxn ang="0">
                <a:pos x="280" y="352"/>
              </a:cxn>
              <a:cxn ang="0">
                <a:pos x="287" y="346"/>
              </a:cxn>
              <a:cxn ang="0">
                <a:pos x="289" y="335"/>
              </a:cxn>
              <a:cxn ang="0">
                <a:pos x="283" y="328"/>
              </a:cxn>
              <a:cxn ang="0">
                <a:pos x="264" y="327"/>
              </a:cxn>
              <a:cxn ang="0">
                <a:pos x="235" y="326"/>
              </a:cxn>
              <a:cxn ang="0">
                <a:pos x="207" y="323"/>
              </a:cxn>
              <a:cxn ang="0">
                <a:pos x="179" y="319"/>
              </a:cxn>
              <a:cxn ang="0">
                <a:pos x="150" y="314"/>
              </a:cxn>
              <a:cxn ang="0">
                <a:pos x="122" y="306"/>
              </a:cxn>
              <a:cxn ang="0">
                <a:pos x="95" y="298"/>
              </a:cxn>
              <a:cxn ang="0">
                <a:pos x="68" y="285"/>
              </a:cxn>
              <a:cxn ang="0">
                <a:pos x="45" y="271"/>
              </a:cxn>
              <a:cxn ang="0">
                <a:pos x="32" y="250"/>
              </a:cxn>
              <a:cxn ang="0">
                <a:pos x="27" y="222"/>
              </a:cxn>
              <a:cxn ang="0">
                <a:pos x="34" y="183"/>
              </a:cxn>
              <a:cxn ang="0">
                <a:pos x="45" y="153"/>
              </a:cxn>
              <a:cxn ang="0">
                <a:pos x="61" y="127"/>
              </a:cxn>
              <a:cxn ang="0">
                <a:pos x="80" y="103"/>
              </a:cxn>
              <a:cxn ang="0">
                <a:pos x="102" y="82"/>
              </a:cxn>
              <a:cxn ang="0">
                <a:pos x="129" y="59"/>
              </a:cxn>
              <a:cxn ang="0">
                <a:pos x="162" y="38"/>
              </a:cxn>
              <a:cxn ang="0">
                <a:pos x="197" y="20"/>
              </a:cxn>
              <a:cxn ang="0">
                <a:pos x="227" y="6"/>
              </a:cxn>
              <a:cxn ang="0">
                <a:pos x="228" y="0"/>
              </a:cxn>
              <a:cxn ang="0">
                <a:pos x="198" y="5"/>
              </a:cxn>
              <a:cxn ang="0">
                <a:pos x="162" y="18"/>
              </a:cxn>
              <a:cxn ang="0">
                <a:pos x="127" y="36"/>
              </a:cxn>
            </a:cxnLst>
            <a:rect l="0" t="0" r="r" b="b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0" name="Freeform 1090"/>
          <p:cNvSpPr>
            <a:spLocks/>
          </p:cNvSpPr>
          <p:nvPr/>
        </p:nvSpPr>
        <p:spPr bwMode="auto">
          <a:xfrm>
            <a:off x="6748463" y="5332413"/>
            <a:ext cx="50800" cy="53975"/>
          </a:xfrm>
          <a:custGeom>
            <a:avLst/>
            <a:gdLst/>
            <a:ahLst/>
            <a:cxnLst>
              <a:cxn ang="0">
                <a:pos x="210" y="72"/>
              </a:cxn>
              <a:cxn ang="0">
                <a:pos x="222" y="85"/>
              </a:cxn>
              <a:cxn ang="0">
                <a:pos x="228" y="100"/>
              </a:cxn>
              <a:cxn ang="0">
                <a:pos x="232" y="116"/>
              </a:cxn>
              <a:cxn ang="0">
                <a:pos x="232" y="133"/>
              </a:cxn>
              <a:cxn ang="0">
                <a:pos x="230" y="147"/>
              </a:cxn>
              <a:cxn ang="0">
                <a:pos x="226" y="159"/>
              </a:cxn>
              <a:cxn ang="0">
                <a:pos x="218" y="171"/>
              </a:cxn>
              <a:cxn ang="0">
                <a:pos x="211" y="180"/>
              </a:cxn>
              <a:cxn ang="0">
                <a:pos x="202" y="191"/>
              </a:cxn>
              <a:cxn ang="0">
                <a:pos x="192" y="200"/>
              </a:cxn>
              <a:cxn ang="0">
                <a:pos x="183" y="209"/>
              </a:cxn>
              <a:cxn ang="0">
                <a:pos x="173" y="219"/>
              </a:cxn>
              <a:cxn ang="0">
                <a:pos x="171" y="222"/>
              </a:cxn>
              <a:cxn ang="0">
                <a:pos x="170" y="225"/>
              </a:cxn>
              <a:cxn ang="0">
                <a:pos x="171" y="229"/>
              </a:cxn>
              <a:cxn ang="0">
                <a:pos x="173" y="232"/>
              </a:cxn>
              <a:cxn ang="0">
                <a:pos x="176" y="234"/>
              </a:cxn>
              <a:cxn ang="0">
                <a:pos x="180" y="235"/>
              </a:cxn>
              <a:cxn ang="0">
                <a:pos x="184" y="234"/>
              </a:cxn>
              <a:cxn ang="0">
                <a:pos x="187" y="232"/>
              </a:cxn>
              <a:cxn ang="0">
                <a:pos x="208" y="218"/>
              </a:cxn>
              <a:cxn ang="0">
                <a:pos x="225" y="200"/>
              </a:cxn>
              <a:cxn ang="0">
                <a:pos x="239" y="178"/>
              </a:cxn>
              <a:cxn ang="0">
                <a:pos x="249" y="156"/>
              </a:cxn>
              <a:cxn ang="0">
                <a:pos x="252" y="131"/>
              </a:cxn>
              <a:cxn ang="0">
                <a:pos x="250" y="108"/>
              </a:cxn>
              <a:cxn ang="0">
                <a:pos x="242" y="85"/>
              </a:cxn>
              <a:cxn ang="0">
                <a:pos x="225" y="65"/>
              </a:cxn>
              <a:cxn ang="0">
                <a:pos x="212" y="54"/>
              </a:cxn>
              <a:cxn ang="0">
                <a:pos x="197" y="45"/>
              </a:cxn>
              <a:cxn ang="0">
                <a:pos x="181" y="36"/>
              </a:cxn>
              <a:cxn ang="0">
                <a:pos x="164" y="29"/>
              </a:cxn>
              <a:cxn ang="0">
                <a:pos x="146" y="22"/>
              </a:cxn>
              <a:cxn ang="0">
                <a:pos x="127" y="17"/>
              </a:cxn>
              <a:cxn ang="0">
                <a:pos x="109" y="12"/>
              </a:cxn>
              <a:cxn ang="0">
                <a:pos x="90" y="7"/>
              </a:cxn>
              <a:cxn ang="0">
                <a:pos x="73" y="4"/>
              </a:cxn>
              <a:cxn ang="0">
                <a:pos x="57" y="2"/>
              </a:cxn>
              <a:cxn ang="0">
                <a:pos x="42" y="0"/>
              </a:cxn>
              <a:cxn ang="0">
                <a:pos x="28" y="0"/>
              </a:cxn>
              <a:cxn ang="0">
                <a:pos x="17" y="0"/>
              </a:cxn>
              <a:cxn ang="0">
                <a:pos x="8" y="1"/>
              </a:cxn>
              <a:cxn ang="0">
                <a:pos x="3" y="3"/>
              </a:cxn>
              <a:cxn ang="0">
                <a:pos x="0" y="5"/>
              </a:cxn>
              <a:cxn ang="0">
                <a:pos x="10" y="7"/>
              </a:cxn>
              <a:cxn ang="0">
                <a:pos x="22" y="8"/>
              </a:cxn>
              <a:cxn ang="0">
                <a:pos x="33" y="11"/>
              </a:cxn>
              <a:cxn ang="0">
                <a:pos x="46" y="13"/>
              </a:cxn>
              <a:cxn ang="0">
                <a:pos x="60" y="15"/>
              </a:cxn>
              <a:cxn ang="0">
                <a:pos x="73" y="17"/>
              </a:cxn>
              <a:cxn ang="0">
                <a:pos x="87" y="20"/>
              </a:cxn>
              <a:cxn ang="0">
                <a:pos x="102" y="23"/>
              </a:cxn>
              <a:cxn ang="0">
                <a:pos x="115" y="28"/>
              </a:cxn>
              <a:cxn ang="0">
                <a:pos x="130" y="32"/>
              </a:cxn>
              <a:cxn ang="0">
                <a:pos x="145" y="37"/>
              </a:cxn>
              <a:cxn ang="0">
                <a:pos x="159" y="43"/>
              </a:cxn>
              <a:cxn ang="0">
                <a:pos x="172" y="49"/>
              </a:cxn>
              <a:cxn ang="0">
                <a:pos x="186" y="55"/>
              </a:cxn>
              <a:cxn ang="0">
                <a:pos x="198" y="64"/>
              </a:cxn>
              <a:cxn ang="0">
                <a:pos x="210" y="72"/>
              </a:cxn>
            </a:cxnLst>
            <a:rect l="0" t="0" r="r" b="b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1" name="Freeform 1091"/>
          <p:cNvSpPr>
            <a:spLocks/>
          </p:cNvSpPr>
          <p:nvPr/>
        </p:nvSpPr>
        <p:spPr bwMode="auto">
          <a:xfrm>
            <a:off x="6648450" y="5360988"/>
            <a:ext cx="20638" cy="50800"/>
          </a:xfrm>
          <a:custGeom>
            <a:avLst/>
            <a:gdLst/>
            <a:ahLst/>
            <a:cxnLst>
              <a:cxn ang="0">
                <a:pos x="0" y="120"/>
              </a:cxn>
              <a:cxn ang="0">
                <a:pos x="0" y="138"/>
              </a:cxn>
              <a:cxn ang="0">
                <a:pos x="4" y="155"/>
              </a:cxn>
              <a:cxn ang="0">
                <a:pos x="12" y="171"/>
              </a:cxn>
              <a:cxn ang="0">
                <a:pos x="22" y="185"/>
              </a:cxn>
              <a:cxn ang="0">
                <a:pos x="35" y="197"/>
              </a:cxn>
              <a:cxn ang="0">
                <a:pos x="50" y="207"/>
              </a:cxn>
              <a:cxn ang="0">
                <a:pos x="66" y="215"/>
              </a:cxn>
              <a:cxn ang="0">
                <a:pos x="83" y="219"/>
              </a:cxn>
              <a:cxn ang="0">
                <a:pos x="89" y="220"/>
              </a:cxn>
              <a:cxn ang="0">
                <a:pos x="94" y="218"/>
              </a:cxn>
              <a:cxn ang="0">
                <a:pos x="98" y="215"/>
              </a:cxn>
              <a:cxn ang="0">
                <a:pos x="100" y="211"/>
              </a:cxn>
              <a:cxn ang="0">
                <a:pos x="100" y="205"/>
              </a:cxn>
              <a:cxn ang="0">
                <a:pos x="99" y="200"/>
              </a:cxn>
              <a:cxn ang="0">
                <a:pos x="96" y="196"/>
              </a:cxn>
              <a:cxn ang="0">
                <a:pos x="91" y="193"/>
              </a:cxn>
              <a:cxn ang="0">
                <a:pos x="74" y="187"/>
              </a:cxn>
              <a:cxn ang="0">
                <a:pos x="58" y="178"/>
              </a:cxn>
              <a:cxn ang="0">
                <a:pos x="45" y="167"/>
              </a:cxn>
              <a:cxn ang="0">
                <a:pos x="36" y="154"/>
              </a:cxn>
              <a:cxn ang="0">
                <a:pos x="30" y="138"/>
              </a:cxn>
              <a:cxn ang="0">
                <a:pos x="27" y="121"/>
              </a:cxn>
              <a:cxn ang="0">
                <a:pos x="27" y="103"/>
              </a:cxn>
              <a:cxn ang="0">
                <a:pos x="32" y="83"/>
              </a:cxn>
              <a:cxn ang="0">
                <a:pos x="39" y="69"/>
              </a:cxn>
              <a:cxn ang="0">
                <a:pos x="51" y="56"/>
              </a:cxn>
              <a:cxn ang="0">
                <a:pos x="63" y="43"/>
              </a:cxn>
              <a:cxn ang="0">
                <a:pos x="77" y="31"/>
              </a:cxn>
              <a:cxn ang="0">
                <a:pos x="89" y="21"/>
              </a:cxn>
              <a:cxn ang="0">
                <a:pos x="98" y="12"/>
              </a:cxn>
              <a:cxn ang="0">
                <a:pos x="103" y="5"/>
              </a:cxn>
              <a:cxn ang="0">
                <a:pos x="103" y="0"/>
              </a:cxn>
              <a:cxn ang="0">
                <a:pos x="92" y="4"/>
              </a:cxn>
              <a:cxn ang="0">
                <a:pos x="77" y="12"/>
              </a:cxn>
              <a:cxn ang="0">
                <a:pos x="61" y="25"/>
              </a:cxn>
              <a:cxn ang="0">
                <a:pos x="44" y="40"/>
              </a:cxn>
              <a:cxn ang="0">
                <a:pos x="29" y="57"/>
              </a:cxn>
              <a:cxn ang="0">
                <a:pos x="16" y="77"/>
              </a:cxn>
              <a:cxn ang="0">
                <a:pos x="6" y="98"/>
              </a:cxn>
              <a:cxn ang="0">
                <a:pos x="0" y="120"/>
              </a:cxn>
            </a:cxnLst>
            <a:rect l="0" t="0" r="r" b="b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2" name="Freeform 1092"/>
          <p:cNvSpPr>
            <a:spLocks/>
          </p:cNvSpPr>
          <p:nvPr/>
        </p:nvSpPr>
        <p:spPr bwMode="auto">
          <a:xfrm>
            <a:off x="6789738" y="5329238"/>
            <a:ext cx="44450" cy="65087"/>
          </a:xfrm>
          <a:custGeom>
            <a:avLst/>
            <a:gdLst/>
            <a:ahLst/>
            <a:cxnLst>
              <a:cxn ang="0">
                <a:pos x="186" y="115"/>
              </a:cxn>
              <a:cxn ang="0">
                <a:pos x="196" y="133"/>
              </a:cxn>
              <a:cxn ang="0">
                <a:pos x="202" y="153"/>
              </a:cxn>
              <a:cxn ang="0">
                <a:pos x="199" y="174"/>
              </a:cxn>
              <a:cxn ang="0">
                <a:pos x="186" y="194"/>
              </a:cxn>
              <a:cxn ang="0">
                <a:pos x="168" y="213"/>
              </a:cxn>
              <a:cxn ang="0">
                <a:pos x="148" y="229"/>
              </a:cxn>
              <a:cxn ang="0">
                <a:pos x="127" y="246"/>
              </a:cxn>
              <a:cxn ang="0">
                <a:pos x="115" y="258"/>
              </a:cxn>
              <a:cxn ang="0">
                <a:pos x="110" y="267"/>
              </a:cxn>
              <a:cxn ang="0">
                <a:pos x="107" y="276"/>
              </a:cxn>
              <a:cxn ang="0">
                <a:pos x="109" y="284"/>
              </a:cxn>
              <a:cxn ang="0">
                <a:pos x="117" y="288"/>
              </a:cxn>
              <a:cxn ang="0">
                <a:pos x="124" y="287"/>
              </a:cxn>
              <a:cxn ang="0">
                <a:pos x="138" y="271"/>
              </a:cxn>
              <a:cxn ang="0">
                <a:pos x="161" y="250"/>
              </a:cxn>
              <a:cxn ang="0">
                <a:pos x="185" y="229"/>
              </a:cxn>
              <a:cxn ang="0">
                <a:pos x="206" y="204"/>
              </a:cxn>
              <a:cxn ang="0">
                <a:pos x="219" y="173"/>
              </a:cxn>
              <a:cxn ang="0">
                <a:pos x="218" y="141"/>
              </a:cxn>
              <a:cxn ang="0">
                <a:pos x="204" y="111"/>
              </a:cxn>
              <a:cxn ang="0">
                <a:pos x="182" y="86"/>
              </a:cxn>
              <a:cxn ang="0">
                <a:pos x="158" y="70"/>
              </a:cxn>
              <a:cxn ang="0">
                <a:pos x="134" y="56"/>
              </a:cxn>
              <a:cxn ang="0">
                <a:pos x="109" y="43"/>
              </a:cxn>
              <a:cxn ang="0">
                <a:pos x="83" y="29"/>
              </a:cxn>
              <a:cxn ang="0">
                <a:pos x="59" y="17"/>
              </a:cxn>
              <a:cxn ang="0">
                <a:pos x="36" y="7"/>
              </a:cxn>
              <a:cxn ang="0">
                <a:pos x="18" y="1"/>
              </a:cxn>
              <a:cxn ang="0">
                <a:pos x="4" y="0"/>
              </a:cxn>
              <a:cxn ang="0">
                <a:pos x="9" y="7"/>
              </a:cxn>
              <a:cxn ang="0">
                <a:pos x="31" y="18"/>
              </a:cxn>
              <a:cxn ang="0">
                <a:pos x="54" y="29"/>
              </a:cxn>
              <a:cxn ang="0">
                <a:pos x="77" y="40"/>
              </a:cxn>
              <a:cxn ang="0">
                <a:pos x="101" y="53"/>
              </a:cxn>
              <a:cxn ang="0">
                <a:pos x="124" y="66"/>
              </a:cxn>
              <a:cxn ang="0">
                <a:pos x="147" y="82"/>
              </a:cxn>
              <a:cxn ang="0">
                <a:pos x="168" y="98"/>
              </a:cxn>
            </a:cxnLst>
            <a:rect l="0" t="0" r="r" b="b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3" name="Freeform 1093"/>
          <p:cNvSpPr>
            <a:spLocks/>
          </p:cNvSpPr>
          <p:nvPr/>
        </p:nvSpPr>
        <p:spPr bwMode="auto">
          <a:xfrm>
            <a:off x="6746875" y="5429250"/>
            <a:ext cx="169863" cy="112713"/>
          </a:xfrm>
          <a:custGeom>
            <a:avLst/>
            <a:gdLst/>
            <a:ahLst/>
            <a:cxnLst>
              <a:cxn ang="0">
                <a:pos x="141" y="0"/>
              </a:cxn>
              <a:cxn ang="0">
                <a:pos x="1070" y="194"/>
              </a:cxn>
              <a:cxn ang="0">
                <a:pos x="919" y="844"/>
              </a:cxn>
              <a:cxn ang="0">
                <a:pos x="0" y="624"/>
              </a:cxn>
              <a:cxn ang="0">
                <a:pos x="141" y="0"/>
              </a:cxn>
            </a:cxnLst>
            <a:rect l="0" t="0" r="r" b="b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4" name="Freeform 1094"/>
          <p:cNvSpPr>
            <a:spLocks/>
          </p:cNvSpPr>
          <p:nvPr/>
        </p:nvSpPr>
        <p:spPr bwMode="auto">
          <a:xfrm>
            <a:off x="6761163" y="5432425"/>
            <a:ext cx="130175" cy="44450"/>
          </a:xfrm>
          <a:custGeom>
            <a:avLst/>
            <a:gdLst/>
            <a:ahLst/>
            <a:cxnLst>
              <a:cxn ang="0">
                <a:pos x="97" y="0"/>
              </a:cxn>
              <a:cxn ang="0">
                <a:pos x="819" y="139"/>
              </a:cxn>
              <a:cxn ang="0">
                <a:pos x="172" y="98"/>
              </a:cxn>
              <a:cxn ang="0">
                <a:pos x="0" y="333"/>
              </a:cxn>
              <a:cxn ang="0">
                <a:pos x="97" y="0"/>
              </a:cxn>
            </a:cxnLst>
            <a:rect l="0" t="0" r="r" b="b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5" name="Freeform 1095"/>
          <p:cNvSpPr>
            <a:spLocks/>
          </p:cNvSpPr>
          <p:nvPr/>
        </p:nvSpPr>
        <p:spPr bwMode="auto">
          <a:xfrm>
            <a:off x="6729413" y="5564188"/>
            <a:ext cx="171450" cy="41275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1083" y="261"/>
              </a:cxn>
              <a:cxn ang="0">
                <a:pos x="1055" y="306"/>
              </a:cxn>
              <a:cxn ang="0">
                <a:pos x="0" y="28"/>
              </a:cxn>
              <a:cxn ang="0">
                <a:pos x="34" y="0"/>
              </a:cxn>
            </a:cxnLst>
            <a:rect l="0" t="0" r="r" b="b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6" name="Freeform 1096"/>
          <p:cNvSpPr>
            <a:spLocks/>
          </p:cNvSpPr>
          <p:nvPr/>
        </p:nvSpPr>
        <p:spPr bwMode="auto">
          <a:xfrm>
            <a:off x="6713538" y="5576888"/>
            <a:ext cx="173037" cy="41275"/>
          </a:xfrm>
          <a:custGeom>
            <a:avLst/>
            <a:gdLst/>
            <a:ahLst/>
            <a:cxnLst>
              <a:cxn ang="0">
                <a:pos x="39" y="0"/>
              </a:cxn>
              <a:cxn ang="0">
                <a:pos x="1088" y="260"/>
              </a:cxn>
              <a:cxn ang="0">
                <a:pos x="1055" y="311"/>
              </a:cxn>
              <a:cxn ang="0">
                <a:pos x="0" y="34"/>
              </a:cxn>
              <a:cxn ang="0">
                <a:pos x="39" y="0"/>
              </a:cxn>
            </a:cxnLst>
            <a:rect l="0" t="0" r="r" b="b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7" name="Freeform 1097"/>
          <p:cNvSpPr>
            <a:spLocks/>
          </p:cNvSpPr>
          <p:nvPr/>
        </p:nvSpPr>
        <p:spPr bwMode="auto">
          <a:xfrm>
            <a:off x="6740525" y="5614988"/>
            <a:ext cx="25400" cy="9525"/>
          </a:xfrm>
          <a:custGeom>
            <a:avLst/>
            <a:gdLst/>
            <a:ahLst/>
            <a:cxnLst>
              <a:cxn ang="0">
                <a:pos x="16" y="1"/>
              </a:cxn>
              <a:cxn ang="0">
                <a:pos x="21" y="1"/>
              </a:cxn>
              <a:cxn ang="0">
                <a:pos x="35" y="0"/>
              </a:cxn>
              <a:cxn ang="0">
                <a:pos x="54" y="0"/>
              </a:cxn>
              <a:cxn ang="0">
                <a:pos x="78" y="2"/>
              </a:cxn>
              <a:cxn ang="0">
                <a:pos x="104" y="7"/>
              </a:cxn>
              <a:cxn ang="0">
                <a:pos x="128" y="17"/>
              </a:cxn>
              <a:cxn ang="0">
                <a:pos x="149" y="31"/>
              </a:cxn>
              <a:cxn ang="0">
                <a:pos x="164" y="51"/>
              </a:cxn>
              <a:cxn ang="0">
                <a:pos x="164" y="52"/>
              </a:cxn>
              <a:cxn ang="0">
                <a:pos x="164" y="57"/>
              </a:cxn>
              <a:cxn ang="0">
                <a:pos x="163" y="62"/>
              </a:cxn>
              <a:cxn ang="0">
                <a:pos x="161" y="67"/>
              </a:cxn>
              <a:cxn ang="0">
                <a:pos x="156" y="71"/>
              </a:cxn>
              <a:cxn ang="0">
                <a:pos x="149" y="72"/>
              </a:cxn>
              <a:cxn ang="0">
                <a:pos x="138" y="71"/>
              </a:cxn>
              <a:cxn ang="0">
                <a:pos x="124" y="65"/>
              </a:cxn>
              <a:cxn ang="0">
                <a:pos x="124" y="63"/>
              </a:cxn>
              <a:cxn ang="0">
                <a:pos x="123" y="59"/>
              </a:cxn>
              <a:cxn ang="0">
                <a:pos x="120" y="52"/>
              </a:cxn>
              <a:cxn ang="0">
                <a:pos x="113" y="45"/>
              </a:cxn>
              <a:cxn ang="0">
                <a:pos x="100" y="38"/>
              </a:cxn>
              <a:cxn ang="0">
                <a:pos x="81" y="32"/>
              </a:cxn>
              <a:cxn ang="0">
                <a:pos x="55" y="29"/>
              </a:cxn>
              <a:cxn ang="0">
                <a:pos x="20" y="29"/>
              </a:cxn>
              <a:cxn ang="0">
                <a:pos x="18" y="29"/>
              </a:cxn>
              <a:cxn ang="0">
                <a:pos x="14" y="27"/>
              </a:cxn>
              <a:cxn ang="0">
                <a:pos x="9" y="25"/>
              </a:cxn>
              <a:cxn ang="0">
                <a:pos x="4" y="22"/>
              </a:cxn>
              <a:cxn ang="0">
                <a:pos x="0" y="18"/>
              </a:cxn>
              <a:cxn ang="0">
                <a:pos x="0" y="14"/>
              </a:cxn>
              <a:cxn ang="0">
                <a:pos x="5" y="7"/>
              </a:cxn>
              <a:cxn ang="0">
                <a:pos x="16" y="1"/>
              </a:cxn>
            </a:cxnLst>
            <a:rect l="0" t="0" r="r" b="b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8" name="Freeform 1098"/>
          <p:cNvSpPr>
            <a:spLocks/>
          </p:cNvSpPr>
          <p:nvPr/>
        </p:nvSpPr>
        <p:spPr bwMode="auto">
          <a:xfrm>
            <a:off x="6745288" y="5546725"/>
            <a:ext cx="23812" cy="14288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42" y="0"/>
              </a:cxn>
              <a:cxn ang="0">
                <a:pos x="35" y="3"/>
              </a:cxn>
              <a:cxn ang="0">
                <a:pos x="26" y="7"/>
              </a:cxn>
              <a:cxn ang="0">
                <a:pos x="15" y="14"/>
              </a:cxn>
              <a:cxn ang="0">
                <a:pos x="6" y="24"/>
              </a:cxn>
              <a:cxn ang="0">
                <a:pos x="1" y="39"/>
              </a:cxn>
              <a:cxn ang="0">
                <a:pos x="0" y="59"/>
              </a:cxn>
              <a:cxn ang="0">
                <a:pos x="6" y="85"/>
              </a:cxn>
              <a:cxn ang="0">
                <a:pos x="85" y="109"/>
              </a:cxn>
              <a:cxn ang="0">
                <a:pos x="84" y="104"/>
              </a:cxn>
              <a:cxn ang="0">
                <a:pos x="84" y="93"/>
              </a:cxn>
              <a:cxn ang="0">
                <a:pos x="84" y="76"/>
              </a:cxn>
              <a:cxn ang="0">
                <a:pos x="87" y="58"/>
              </a:cxn>
              <a:cxn ang="0">
                <a:pos x="93" y="40"/>
              </a:cxn>
              <a:cxn ang="0">
                <a:pos x="104" y="27"/>
              </a:cxn>
              <a:cxn ang="0">
                <a:pos x="121" y="20"/>
              </a:cxn>
              <a:cxn ang="0">
                <a:pos x="146" y="23"/>
              </a:cxn>
              <a:cxn ang="0">
                <a:pos x="45" y="0"/>
              </a:cxn>
            </a:cxnLst>
            <a:rect l="0" t="0" r="r" b="b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79" name="Freeform 1099"/>
          <p:cNvSpPr>
            <a:spLocks/>
          </p:cNvSpPr>
          <p:nvPr/>
        </p:nvSpPr>
        <p:spPr bwMode="auto">
          <a:xfrm>
            <a:off x="6877050" y="5572125"/>
            <a:ext cx="23813" cy="14288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42" y="0"/>
              </a:cxn>
              <a:cxn ang="0">
                <a:pos x="35" y="2"/>
              </a:cxn>
              <a:cxn ang="0">
                <a:pos x="25" y="6"/>
              </a:cxn>
              <a:cxn ang="0">
                <a:pos x="15" y="12"/>
              </a:cxn>
              <a:cxn ang="0">
                <a:pos x="6" y="23"/>
              </a:cxn>
              <a:cxn ang="0">
                <a:pos x="0" y="38"/>
              </a:cxn>
              <a:cxn ang="0">
                <a:pos x="0" y="58"/>
              </a:cxn>
              <a:cxn ang="0">
                <a:pos x="6" y="85"/>
              </a:cxn>
              <a:cxn ang="0">
                <a:pos x="84" y="107"/>
              </a:cxn>
              <a:cxn ang="0">
                <a:pos x="83" y="103"/>
              </a:cxn>
              <a:cxn ang="0">
                <a:pos x="83" y="91"/>
              </a:cxn>
              <a:cxn ang="0">
                <a:pos x="83" y="75"/>
              </a:cxn>
              <a:cxn ang="0">
                <a:pos x="86" y="56"/>
              </a:cxn>
              <a:cxn ang="0">
                <a:pos x="92" y="40"/>
              </a:cxn>
              <a:cxn ang="0">
                <a:pos x="103" y="27"/>
              </a:cxn>
              <a:cxn ang="0">
                <a:pos x="121" y="19"/>
              </a:cxn>
              <a:cxn ang="0">
                <a:pos x="146" y="23"/>
              </a:cxn>
              <a:cxn ang="0">
                <a:pos x="45" y="0"/>
              </a:cxn>
            </a:cxnLst>
            <a:rect l="0" t="0" r="r" b="b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80" name="Freeform 1100"/>
          <p:cNvSpPr>
            <a:spLocks/>
          </p:cNvSpPr>
          <p:nvPr/>
        </p:nvSpPr>
        <p:spPr bwMode="auto">
          <a:xfrm>
            <a:off x="6770688" y="5549900"/>
            <a:ext cx="100012" cy="25400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601" y="182"/>
              </a:cxn>
              <a:cxn ang="0">
                <a:pos x="629" y="142"/>
              </a:cxn>
              <a:cxn ang="0">
                <a:pos x="29" y="0"/>
              </a:cxn>
              <a:cxn ang="0">
                <a:pos x="0" y="40"/>
              </a:cxn>
            </a:cxnLst>
            <a:rect l="0" t="0" r="r" b="b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81" name="Freeform 1101"/>
          <p:cNvSpPr>
            <a:spLocks/>
          </p:cNvSpPr>
          <p:nvPr/>
        </p:nvSpPr>
        <p:spPr bwMode="auto">
          <a:xfrm>
            <a:off x="6770688" y="5561013"/>
            <a:ext cx="95250" cy="22225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600" y="170"/>
              </a:cxn>
              <a:cxn ang="0">
                <a:pos x="606" y="142"/>
              </a:cxn>
              <a:cxn ang="0">
                <a:pos x="5" y="0"/>
              </a:cxn>
              <a:cxn ang="0">
                <a:pos x="0" y="28"/>
              </a:cxn>
            </a:cxnLst>
            <a:rect l="0" t="0" r="r" b="b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982" name="Freeform 1102"/>
          <p:cNvSpPr>
            <a:spLocks/>
          </p:cNvSpPr>
          <p:nvPr/>
        </p:nvSpPr>
        <p:spPr bwMode="auto">
          <a:xfrm>
            <a:off x="6770688" y="5545138"/>
            <a:ext cx="95250" cy="22225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600" y="170"/>
              </a:cxn>
              <a:cxn ang="0">
                <a:pos x="606" y="142"/>
              </a:cxn>
              <a:cxn ang="0">
                <a:pos x="5" y="0"/>
              </a:cxn>
              <a:cxn ang="0">
                <a:pos x="0" y="28"/>
              </a:cxn>
            </a:cxnLst>
            <a:rect l="0" t="0" r="r" b="b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51983" name="Group 1103"/>
          <p:cNvGrpSpPr>
            <a:grpSpLocks/>
          </p:cNvGrpSpPr>
          <p:nvPr/>
        </p:nvGrpSpPr>
        <p:grpSpPr bwMode="auto">
          <a:xfrm>
            <a:off x="6189663" y="5181600"/>
            <a:ext cx="338137" cy="282575"/>
            <a:chOff x="3899" y="3264"/>
            <a:chExt cx="213" cy="178"/>
          </a:xfrm>
        </p:grpSpPr>
        <p:sp>
          <p:nvSpPr>
            <p:cNvPr id="251984" name="Freeform 1104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85" name="Freeform 1105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86" name="Freeform 1106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87" name="Freeform 1107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88" name="Freeform 1108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89" name="Freeform 1109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0" name="Freeform 1110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1" name="Freeform 1111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2" name="Freeform 1112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3" name="Freeform 1113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4" name="Freeform 1114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5" name="Freeform 1115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6" name="Freeform 1116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7" name="Freeform 1117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8" name="Freeform 1118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999" name="Freeform 1119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0" name="Freeform 1120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1" name="Freeform 1121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2" name="Freeform 1122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3" name="Freeform 1123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4" name="Freeform 1124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5" name="Freeform 1125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6" name="Freeform 1126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7" name="Freeform 1127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8" name="Freeform 1128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09" name="Freeform 1129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0" name="Freeform 1130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1" name="Freeform 1131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2" name="Freeform 1132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3" name="Rectangle 1133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4" name="Freeform 1134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5" name="Freeform 1135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6" name="Freeform 1136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7" name="Freeform 1137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8" name="Freeform 1138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19" name="Freeform 1139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20" name="Freeform 1140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21" name="Freeform 1141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22" name="Freeform 1142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2023" name="Group 1143"/>
          <p:cNvGrpSpPr>
            <a:grpSpLocks/>
          </p:cNvGrpSpPr>
          <p:nvPr/>
        </p:nvGrpSpPr>
        <p:grpSpPr bwMode="auto">
          <a:xfrm>
            <a:off x="5843588" y="5184775"/>
            <a:ext cx="338137" cy="282575"/>
            <a:chOff x="3899" y="3264"/>
            <a:chExt cx="213" cy="178"/>
          </a:xfrm>
        </p:grpSpPr>
        <p:sp>
          <p:nvSpPr>
            <p:cNvPr id="252024" name="Freeform 1144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25" name="Freeform 1145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26" name="Freeform 1146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27" name="Freeform 1147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28" name="Freeform 1148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29" name="Freeform 1149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0" name="Freeform 1150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1" name="Freeform 1151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2" name="Freeform 1152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3" name="Freeform 1153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4" name="Freeform 1154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5" name="Freeform 1155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6" name="Freeform 1156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7" name="Freeform 1157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8" name="Freeform 1158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39" name="Freeform 1159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0" name="Freeform 1160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1" name="Freeform 1161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2" name="Freeform 1162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3" name="Freeform 1163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4" name="Freeform 1164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5" name="Freeform 1165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6" name="Freeform 1166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7" name="Freeform 1167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8" name="Freeform 1168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49" name="Freeform 1169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0" name="Freeform 1170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1" name="Freeform 1171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2" name="Freeform 1172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3" name="Rectangle 1173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4" name="Freeform 1174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5" name="Freeform 1175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6" name="Freeform 1176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7" name="Freeform 1177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8" name="Freeform 1178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59" name="Freeform 1179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60" name="Freeform 1180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61" name="Freeform 1181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62" name="Freeform 1182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2063" name="Group 1183"/>
          <p:cNvGrpSpPr>
            <a:grpSpLocks/>
          </p:cNvGrpSpPr>
          <p:nvPr/>
        </p:nvGrpSpPr>
        <p:grpSpPr bwMode="auto">
          <a:xfrm>
            <a:off x="5424488" y="4926013"/>
            <a:ext cx="338137" cy="282575"/>
            <a:chOff x="3899" y="3264"/>
            <a:chExt cx="213" cy="178"/>
          </a:xfrm>
        </p:grpSpPr>
        <p:sp>
          <p:nvSpPr>
            <p:cNvPr id="252064" name="Freeform 1184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65" name="Freeform 1185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66" name="Freeform 1186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67" name="Freeform 1187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68" name="Freeform 1188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69" name="Freeform 1189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0" name="Freeform 1190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1" name="Freeform 1191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2" name="Freeform 1192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3" name="Freeform 1193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4" name="Freeform 1194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5" name="Freeform 1195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6" name="Freeform 1196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7" name="Freeform 1197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8" name="Freeform 1198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79" name="Freeform 1199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0" name="Freeform 1200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1" name="Freeform 1201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2" name="Freeform 1202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3" name="Freeform 1203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4" name="Freeform 1204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5" name="Freeform 1205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6" name="Freeform 1206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7" name="Freeform 1207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8" name="Freeform 1208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89" name="Freeform 1209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0" name="Freeform 1210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1" name="Freeform 1211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2" name="Freeform 1212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3" name="Rectangle 1213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4" name="Freeform 1214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5" name="Freeform 1215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6" name="Freeform 1216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7" name="Freeform 1217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8" name="Freeform 1218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099" name="Freeform 1219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00" name="Freeform 1220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01" name="Freeform 1221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02" name="Freeform 1222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2103" name="Group 1223"/>
          <p:cNvGrpSpPr>
            <a:grpSpLocks/>
          </p:cNvGrpSpPr>
          <p:nvPr/>
        </p:nvGrpSpPr>
        <p:grpSpPr bwMode="auto">
          <a:xfrm>
            <a:off x="5588000" y="4610100"/>
            <a:ext cx="338138" cy="282575"/>
            <a:chOff x="3899" y="3264"/>
            <a:chExt cx="213" cy="178"/>
          </a:xfrm>
        </p:grpSpPr>
        <p:sp>
          <p:nvSpPr>
            <p:cNvPr id="252104" name="Freeform 1224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05" name="Freeform 1225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06" name="Freeform 1226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07" name="Freeform 1227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08" name="Freeform 1228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09" name="Freeform 1229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0" name="Freeform 1230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1" name="Freeform 1231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2" name="Freeform 1232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3" name="Freeform 1233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4" name="Freeform 1234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5" name="Freeform 1235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6" name="Freeform 1236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7" name="Freeform 1237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8" name="Freeform 1238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19" name="Freeform 1239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0" name="Freeform 1240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1" name="Freeform 1241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2" name="Freeform 1242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3" name="Freeform 1243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4" name="Freeform 1244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5" name="Freeform 1245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6" name="Freeform 1246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7" name="Freeform 1247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8" name="Freeform 1248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29" name="Freeform 1249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0" name="Freeform 1250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1" name="Freeform 1251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2" name="Freeform 1252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3" name="Rectangle 1253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4" name="Freeform 1254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5" name="Freeform 1255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6" name="Freeform 1256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7" name="Freeform 1257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8" name="Freeform 1258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39" name="Freeform 1259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40" name="Freeform 1260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41" name="Freeform 1261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42" name="Freeform 1262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2143" name="Group 1263"/>
          <p:cNvGrpSpPr>
            <a:grpSpLocks/>
          </p:cNvGrpSpPr>
          <p:nvPr/>
        </p:nvGrpSpPr>
        <p:grpSpPr bwMode="auto">
          <a:xfrm>
            <a:off x="5792788" y="3178175"/>
            <a:ext cx="338137" cy="282575"/>
            <a:chOff x="3899" y="3264"/>
            <a:chExt cx="213" cy="178"/>
          </a:xfrm>
        </p:grpSpPr>
        <p:sp>
          <p:nvSpPr>
            <p:cNvPr id="252144" name="Freeform 1264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/>
              <a:ahLst/>
              <a:cxnLst>
                <a:cxn ang="0">
                  <a:pos x="539" y="115"/>
                </a:cxn>
                <a:cxn ang="0">
                  <a:pos x="544" y="114"/>
                </a:cxn>
                <a:cxn ang="0">
                  <a:pos x="555" y="110"/>
                </a:cxn>
                <a:cxn ang="0">
                  <a:pos x="574" y="103"/>
                </a:cxn>
                <a:cxn ang="0">
                  <a:pos x="602" y="95"/>
                </a:cxn>
                <a:cxn ang="0">
                  <a:pos x="636" y="85"/>
                </a:cxn>
                <a:cxn ang="0">
                  <a:pos x="679" y="75"/>
                </a:cxn>
                <a:cxn ang="0">
                  <a:pos x="730" y="64"/>
                </a:cxn>
                <a:cxn ang="0">
                  <a:pos x="789" y="52"/>
                </a:cxn>
                <a:cxn ang="0">
                  <a:pos x="855" y="41"/>
                </a:cxn>
                <a:cxn ang="0">
                  <a:pos x="929" y="31"/>
                </a:cxn>
                <a:cxn ang="0">
                  <a:pos x="1013" y="21"/>
                </a:cxn>
                <a:cxn ang="0">
                  <a:pos x="1103" y="13"/>
                </a:cxn>
                <a:cxn ang="0">
                  <a:pos x="1202" y="6"/>
                </a:cxn>
                <a:cxn ang="0">
                  <a:pos x="1309" y="1"/>
                </a:cxn>
                <a:cxn ang="0">
                  <a:pos x="1425" y="0"/>
                </a:cxn>
                <a:cxn ang="0">
                  <a:pos x="1548" y="1"/>
                </a:cxn>
                <a:cxn ang="0">
                  <a:pos x="1601" y="221"/>
                </a:cxn>
                <a:cxn ang="0">
                  <a:pos x="1620" y="230"/>
                </a:cxn>
                <a:cxn ang="0">
                  <a:pos x="1663" y="260"/>
                </a:cxn>
                <a:cxn ang="0">
                  <a:pos x="1709" y="312"/>
                </a:cxn>
                <a:cxn ang="0">
                  <a:pos x="1736" y="388"/>
                </a:cxn>
                <a:cxn ang="0">
                  <a:pos x="1849" y="898"/>
                </a:cxn>
                <a:cxn ang="0">
                  <a:pos x="1895" y="1110"/>
                </a:cxn>
                <a:cxn ang="0">
                  <a:pos x="1902" y="1125"/>
                </a:cxn>
                <a:cxn ang="0">
                  <a:pos x="1912" y="1166"/>
                </a:cxn>
                <a:cxn ang="0">
                  <a:pos x="1911" y="1229"/>
                </a:cxn>
                <a:cxn ang="0">
                  <a:pos x="1884" y="1307"/>
                </a:cxn>
                <a:cxn ang="0">
                  <a:pos x="0" y="1258"/>
                </a:cxn>
                <a:cxn ang="0">
                  <a:pos x="188" y="1159"/>
                </a:cxn>
                <a:cxn ang="0">
                  <a:pos x="189" y="220"/>
                </a:cxn>
                <a:cxn ang="0">
                  <a:pos x="198" y="214"/>
                </a:cxn>
                <a:cxn ang="0">
                  <a:pos x="218" y="203"/>
                </a:cxn>
                <a:cxn ang="0">
                  <a:pos x="245" y="191"/>
                </a:cxn>
                <a:cxn ang="0">
                  <a:pos x="281" y="179"/>
                </a:cxn>
                <a:cxn ang="0">
                  <a:pos x="326" y="173"/>
                </a:cxn>
                <a:cxn ang="0">
                  <a:pos x="378" y="172"/>
                </a:cxn>
                <a:cxn ang="0">
                  <a:pos x="439" y="181"/>
                </a:cxn>
                <a:cxn ang="0">
                  <a:pos x="518" y="213"/>
                </a:cxn>
              </a:cxnLst>
              <a:rect l="0" t="0" r="r" b="b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45" name="Freeform 1265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/>
              <a:ahLst/>
              <a:cxnLst>
                <a:cxn ang="0">
                  <a:pos x="609" y="26"/>
                </a:cxn>
                <a:cxn ang="0">
                  <a:pos x="606" y="25"/>
                </a:cxn>
                <a:cxn ang="0">
                  <a:pos x="596" y="23"/>
                </a:cxn>
                <a:cxn ang="0">
                  <a:pos x="581" y="18"/>
                </a:cxn>
                <a:cxn ang="0">
                  <a:pos x="559" y="14"/>
                </a:cxn>
                <a:cxn ang="0">
                  <a:pos x="534" y="10"/>
                </a:cxn>
                <a:cxn ang="0">
                  <a:pos x="503" y="6"/>
                </a:cxn>
                <a:cxn ang="0">
                  <a:pos x="469" y="3"/>
                </a:cxn>
                <a:cxn ang="0">
                  <a:pos x="430" y="1"/>
                </a:cxn>
                <a:cxn ang="0">
                  <a:pos x="388" y="0"/>
                </a:cxn>
                <a:cxn ang="0">
                  <a:pos x="344" y="2"/>
                </a:cxn>
                <a:cxn ang="0">
                  <a:pos x="297" y="6"/>
                </a:cxn>
                <a:cxn ang="0">
                  <a:pos x="247" y="14"/>
                </a:cxn>
                <a:cxn ang="0">
                  <a:pos x="197" y="25"/>
                </a:cxn>
                <a:cxn ang="0">
                  <a:pos x="145" y="40"/>
                </a:cxn>
                <a:cxn ang="0">
                  <a:pos x="92" y="58"/>
                </a:cxn>
                <a:cxn ang="0">
                  <a:pos x="39" y="83"/>
                </a:cxn>
                <a:cxn ang="0">
                  <a:pos x="35" y="96"/>
                </a:cxn>
                <a:cxn ang="0">
                  <a:pos x="26" y="134"/>
                </a:cxn>
                <a:cxn ang="0">
                  <a:pos x="15" y="192"/>
                </a:cxn>
                <a:cxn ang="0">
                  <a:pos x="5" y="268"/>
                </a:cxn>
                <a:cxn ang="0">
                  <a:pos x="0" y="358"/>
                </a:cxn>
                <a:cxn ang="0">
                  <a:pos x="4" y="459"/>
                </a:cxn>
                <a:cxn ang="0">
                  <a:pos x="19" y="568"/>
                </a:cxn>
                <a:cxn ang="0">
                  <a:pos x="50" y="679"/>
                </a:cxn>
                <a:cxn ang="0">
                  <a:pos x="54" y="679"/>
                </a:cxn>
                <a:cxn ang="0">
                  <a:pos x="62" y="678"/>
                </a:cxn>
                <a:cxn ang="0">
                  <a:pos x="75" y="676"/>
                </a:cxn>
                <a:cxn ang="0">
                  <a:pos x="93" y="675"/>
                </a:cxn>
                <a:cxn ang="0">
                  <a:pos x="117" y="673"/>
                </a:cxn>
                <a:cxn ang="0">
                  <a:pos x="144" y="671"/>
                </a:cxn>
                <a:cxn ang="0">
                  <a:pos x="177" y="670"/>
                </a:cxn>
                <a:cxn ang="0">
                  <a:pos x="212" y="669"/>
                </a:cxn>
                <a:cxn ang="0">
                  <a:pos x="252" y="668"/>
                </a:cxn>
                <a:cxn ang="0">
                  <a:pos x="295" y="669"/>
                </a:cxn>
                <a:cxn ang="0">
                  <a:pos x="342" y="670"/>
                </a:cxn>
                <a:cxn ang="0">
                  <a:pos x="391" y="672"/>
                </a:cxn>
                <a:cxn ang="0">
                  <a:pos x="443" y="676"/>
                </a:cxn>
                <a:cxn ang="0">
                  <a:pos x="498" y="681"/>
                </a:cxn>
                <a:cxn ang="0">
                  <a:pos x="555" y="688"/>
                </a:cxn>
                <a:cxn ang="0">
                  <a:pos x="614" y="697"/>
                </a:cxn>
                <a:cxn ang="0">
                  <a:pos x="611" y="676"/>
                </a:cxn>
                <a:cxn ang="0">
                  <a:pos x="605" y="621"/>
                </a:cxn>
                <a:cxn ang="0">
                  <a:pos x="596" y="538"/>
                </a:cxn>
                <a:cxn ang="0">
                  <a:pos x="589" y="438"/>
                </a:cxn>
                <a:cxn ang="0">
                  <a:pos x="584" y="327"/>
                </a:cxn>
                <a:cxn ang="0">
                  <a:pos x="584" y="217"/>
                </a:cxn>
                <a:cxn ang="0">
                  <a:pos x="592" y="114"/>
                </a:cxn>
                <a:cxn ang="0">
                  <a:pos x="609" y="26"/>
                </a:cxn>
              </a:cxnLst>
              <a:rect l="0" t="0" r="r" b="b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46" name="Freeform 1266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/>
              <a:ahLst/>
              <a:cxnLst>
                <a:cxn ang="0">
                  <a:pos x="6" y="523"/>
                </a:cxn>
                <a:cxn ang="0">
                  <a:pos x="0" y="608"/>
                </a:cxn>
                <a:cxn ang="0">
                  <a:pos x="660" y="693"/>
                </a:cxn>
                <a:cxn ang="0">
                  <a:pos x="665" y="691"/>
                </a:cxn>
                <a:cxn ang="0">
                  <a:pos x="679" y="683"/>
                </a:cxn>
                <a:cxn ang="0">
                  <a:pos x="700" y="672"/>
                </a:cxn>
                <a:cxn ang="0">
                  <a:pos x="726" y="657"/>
                </a:cxn>
                <a:cxn ang="0">
                  <a:pos x="758" y="636"/>
                </a:cxn>
                <a:cxn ang="0">
                  <a:pos x="793" y="611"/>
                </a:cxn>
                <a:cxn ang="0">
                  <a:pos x="829" y="581"/>
                </a:cxn>
                <a:cxn ang="0">
                  <a:pos x="866" y="546"/>
                </a:cxn>
                <a:cxn ang="0">
                  <a:pos x="902" y="508"/>
                </a:cxn>
                <a:cxn ang="0">
                  <a:pos x="935" y="465"/>
                </a:cxn>
                <a:cxn ang="0">
                  <a:pos x="964" y="416"/>
                </a:cxn>
                <a:cxn ang="0">
                  <a:pos x="987" y="362"/>
                </a:cxn>
                <a:cxn ang="0">
                  <a:pos x="1004" y="305"/>
                </a:cxn>
                <a:cxn ang="0">
                  <a:pos x="1014" y="242"/>
                </a:cxn>
                <a:cxn ang="0">
                  <a:pos x="1012" y="175"/>
                </a:cxn>
                <a:cxn ang="0">
                  <a:pos x="1000" y="103"/>
                </a:cxn>
                <a:cxn ang="0">
                  <a:pos x="998" y="98"/>
                </a:cxn>
                <a:cxn ang="0">
                  <a:pos x="992" y="87"/>
                </a:cxn>
                <a:cxn ang="0">
                  <a:pos x="981" y="72"/>
                </a:cxn>
                <a:cxn ang="0">
                  <a:pos x="967" y="53"/>
                </a:cxn>
                <a:cxn ang="0">
                  <a:pos x="948" y="35"/>
                </a:cxn>
                <a:cxn ang="0">
                  <a:pos x="926" y="19"/>
                </a:cxn>
                <a:cxn ang="0">
                  <a:pos x="900" y="6"/>
                </a:cxn>
                <a:cxn ang="0">
                  <a:pos x="870" y="0"/>
                </a:cxn>
                <a:cxn ang="0">
                  <a:pos x="874" y="12"/>
                </a:cxn>
                <a:cxn ang="0">
                  <a:pos x="884" y="41"/>
                </a:cxn>
                <a:cxn ang="0">
                  <a:pos x="896" y="89"/>
                </a:cxn>
                <a:cxn ang="0">
                  <a:pos x="907" y="151"/>
                </a:cxn>
                <a:cxn ang="0">
                  <a:pos x="910" y="225"/>
                </a:cxn>
                <a:cxn ang="0">
                  <a:pos x="902" y="307"/>
                </a:cxn>
                <a:cxn ang="0">
                  <a:pos x="878" y="396"/>
                </a:cxn>
                <a:cxn ang="0">
                  <a:pos x="836" y="489"/>
                </a:cxn>
                <a:cxn ang="0">
                  <a:pos x="835" y="490"/>
                </a:cxn>
                <a:cxn ang="0">
                  <a:pos x="831" y="493"/>
                </a:cxn>
                <a:cxn ang="0">
                  <a:pos x="825" y="498"/>
                </a:cxn>
                <a:cxn ang="0">
                  <a:pos x="816" y="506"/>
                </a:cxn>
                <a:cxn ang="0">
                  <a:pos x="805" y="513"/>
                </a:cxn>
                <a:cxn ang="0">
                  <a:pos x="792" y="521"/>
                </a:cxn>
                <a:cxn ang="0">
                  <a:pos x="775" y="529"/>
                </a:cxn>
                <a:cxn ang="0">
                  <a:pos x="757" y="537"/>
                </a:cxn>
                <a:cxn ang="0">
                  <a:pos x="737" y="544"/>
                </a:cxn>
                <a:cxn ang="0">
                  <a:pos x="713" y="552"/>
                </a:cxn>
                <a:cxn ang="0">
                  <a:pos x="688" y="557"/>
                </a:cxn>
                <a:cxn ang="0">
                  <a:pos x="659" y="561"/>
                </a:cxn>
                <a:cxn ang="0">
                  <a:pos x="630" y="562"/>
                </a:cxn>
                <a:cxn ang="0">
                  <a:pos x="597" y="561"/>
                </a:cxn>
                <a:cxn ang="0">
                  <a:pos x="562" y="558"/>
                </a:cxn>
                <a:cxn ang="0">
                  <a:pos x="525" y="551"/>
                </a:cxn>
                <a:cxn ang="0">
                  <a:pos x="525" y="642"/>
                </a:cxn>
                <a:cxn ang="0">
                  <a:pos x="23" y="590"/>
                </a:cxn>
                <a:cxn ang="0">
                  <a:pos x="6" y="523"/>
                </a:cxn>
              </a:cxnLst>
              <a:rect l="0" t="0" r="r" b="b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47" name="Freeform 1267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/>
              <a:ahLst/>
              <a:cxnLst>
                <a:cxn ang="0">
                  <a:pos x="745" y="86"/>
                </a:cxn>
                <a:cxn ang="0">
                  <a:pos x="11" y="0"/>
                </a:cxn>
                <a:cxn ang="0">
                  <a:pos x="0" y="86"/>
                </a:cxn>
                <a:cxn ang="0">
                  <a:pos x="722" y="240"/>
                </a:cxn>
                <a:cxn ang="0">
                  <a:pos x="745" y="86"/>
                </a:cxn>
              </a:cxnLst>
              <a:rect l="0" t="0" r="r" b="b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48" name="Freeform 1268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/>
              <a:ahLst/>
              <a:cxnLst>
                <a:cxn ang="0">
                  <a:pos x="319" y="47"/>
                </a:cxn>
                <a:cxn ang="0">
                  <a:pos x="4" y="0"/>
                </a:cxn>
                <a:cxn ang="0">
                  <a:pos x="0" y="45"/>
                </a:cxn>
                <a:cxn ang="0">
                  <a:pos x="309" y="109"/>
                </a:cxn>
                <a:cxn ang="0">
                  <a:pos x="319" y="47"/>
                </a:cxn>
              </a:cxnLst>
              <a:rect l="0" t="0" r="r" b="b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49" name="Freeform 1269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/>
              <a:ahLst/>
              <a:cxnLst>
                <a:cxn ang="0">
                  <a:pos x="213" y="37"/>
                </a:cxn>
                <a:cxn ang="0">
                  <a:pos x="0" y="0"/>
                </a:cxn>
                <a:cxn ang="0">
                  <a:pos x="2" y="39"/>
                </a:cxn>
                <a:cxn ang="0">
                  <a:pos x="206" y="81"/>
                </a:cxn>
                <a:cxn ang="0">
                  <a:pos x="213" y="37"/>
                </a:cxn>
              </a:cxnLst>
              <a:rect l="0" t="0" r="r" b="b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0" name="Freeform 1270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3" y="124"/>
                </a:cxn>
                <a:cxn ang="0">
                  <a:pos x="10" y="122"/>
                </a:cxn>
                <a:cxn ang="0">
                  <a:pos x="23" y="120"/>
                </a:cxn>
                <a:cxn ang="0">
                  <a:pos x="40" y="117"/>
                </a:cxn>
                <a:cxn ang="0">
                  <a:pos x="59" y="114"/>
                </a:cxn>
                <a:cxn ang="0">
                  <a:pos x="81" y="109"/>
                </a:cxn>
                <a:cxn ang="0">
                  <a:pos x="107" y="103"/>
                </a:cxn>
                <a:cxn ang="0">
                  <a:pos x="133" y="96"/>
                </a:cxn>
                <a:cxn ang="0">
                  <a:pos x="161" y="89"/>
                </a:cxn>
                <a:cxn ang="0">
                  <a:pos x="188" y="79"/>
                </a:cxn>
                <a:cxn ang="0">
                  <a:pos x="216" y="69"/>
                </a:cxn>
                <a:cxn ang="0">
                  <a:pos x="243" y="58"/>
                </a:cxn>
                <a:cxn ang="0">
                  <a:pos x="270" y="45"/>
                </a:cxn>
                <a:cxn ang="0">
                  <a:pos x="293" y="31"/>
                </a:cxn>
                <a:cxn ang="0">
                  <a:pos x="316" y="16"/>
                </a:cxn>
                <a:cxn ang="0">
                  <a:pos x="334" y="0"/>
                </a:cxn>
                <a:cxn ang="0">
                  <a:pos x="1254" y="210"/>
                </a:cxn>
                <a:cxn ang="0">
                  <a:pos x="1252" y="212"/>
                </a:cxn>
                <a:cxn ang="0">
                  <a:pos x="1247" y="218"/>
                </a:cxn>
                <a:cxn ang="0">
                  <a:pos x="1239" y="226"/>
                </a:cxn>
                <a:cxn ang="0">
                  <a:pos x="1227" y="236"/>
                </a:cxn>
                <a:cxn ang="0">
                  <a:pos x="1213" y="248"/>
                </a:cxn>
                <a:cxn ang="0">
                  <a:pos x="1197" y="263"/>
                </a:cxn>
                <a:cxn ang="0">
                  <a:pos x="1180" y="279"/>
                </a:cxn>
                <a:cxn ang="0">
                  <a:pos x="1159" y="295"/>
                </a:cxn>
                <a:cxn ang="0">
                  <a:pos x="1138" y="313"/>
                </a:cxn>
                <a:cxn ang="0">
                  <a:pos x="1116" y="330"/>
                </a:cxn>
                <a:cxn ang="0">
                  <a:pos x="1092" y="347"/>
                </a:cxn>
                <a:cxn ang="0">
                  <a:pos x="1068" y="364"/>
                </a:cxn>
                <a:cxn ang="0">
                  <a:pos x="1043" y="379"/>
                </a:cxn>
                <a:cxn ang="0">
                  <a:pos x="1019" y="392"/>
                </a:cxn>
                <a:cxn ang="0">
                  <a:pos x="994" y="405"/>
                </a:cxn>
                <a:cxn ang="0">
                  <a:pos x="971" y="415"/>
                </a:cxn>
                <a:cxn ang="0">
                  <a:pos x="0" y="124"/>
                </a:cxn>
              </a:cxnLst>
              <a:rect l="0" t="0" r="r" b="b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1" name="Freeform 1271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/>
              <a:ahLst/>
              <a:cxnLst>
                <a:cxn ang="0">
                  <a:pos x="45" y="198"/>
                </a:cxn>
                <a:cxn ang="0">
                  <a:pos x="447" y="79"/>
                </a:cxn>
                <a:cxn ang="0">
                  <a:pos x="203" y="0"/>
                </a:cxn>
                <a:cxn ang="0">
                  <a:pos x="5" y="22"/>
                </a:cxn>
                <a:cxn ang="0">
                  <a:pos x="0" y="187"/>
                </a:cxn>
                <a:cxn ang="0">
                  <a:pos x="45" y="198"/>
                </a:cxn>
              </a:cxnLst>
              <a:rect l="0" t="0" r="r" b="b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2" name="Freeform 1272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/>
              <a:ahLst/>
              <a:cxnLst>
                <a:cxn ang="0">
                  <a:pos x="238" y="22"/>
                </a:cxn>
                <a:cxn ang="0">
                  <a:pos x="237" y="21"/>
                </a:cxn>
                <a:cxn ang="0">
                  <a:pos x="233" y="19"/>
                </a:cxn>
                <a:cxn ang="0">
                  <a:pos x="226" y="17"/>
                </a:cxn>
                <a:cxn ang="0">
                  <a:pos x="217" y="14"/>
                </a:cxn>
                <a:cxn ang="0">
                  <a:pos x="206" y="10"/>
                </a:cxn>
                <a:cxn ang="0">
                  <a:pos x="194" y="7"/>
                </a:cxn>
                <a:cxn ang="0">
                  <a:pos x="180" y="4"/>
                </a:cxn>
                <a:cxn ang="0">
                  <a:pos x="164" y="1"/>
                </a:cxn>
                <a:cxn ang="0">
                  <a:pos x="146" y="0"/>
                </a:cxn>
                <a:cxn ang="0">
                  <a:pos x="127" y="0"/>
                </a:cxn>
                <a:cxn ang="0">
                  <a:pos x="108" y="2"/>
                </a:cxn>
                <a:cxn ang="0">
                  <a:pos x="87" y="5"/>
                </a:cxn>
                <a:cxn ang="0">
                  <a:pos x="66" y="11"/>
                </a:cxn>
                <a:cxn ang="0">
                  <a:pos x="44" y="19"/>
                </a:cxn>
                <a:cxn ang="0">
                  <a:pos x="22" y="30"/>
                </a:cxn>
                <a:cxn ang="0">
                  <a:pos x="0" y="45"/>
                </a:cxn>
                <a:cxn ang="0">
                  <a:pos x="0" y="947"/>
                </a:cxn>
                <a:cxn ang="0">
                  <a:pos x="1" y="947"/>
                </a:cxn>
                <a:cxn ang="0">
                  <a:pos x="6" y="947"/>
                </a:cxn>
                <a:cxn ang="0">
                  <a:pos x="13" y="946"/>
                </a:cxn>
                <a:cxn ang="0">
                  <a:pos x="22" y="945"/>
                </a:cxn>
                <a:cxn ang="0">
                  <a:pos x="33" y="943"/>
                </a:cxn>
                <a:cxn ang="0">
                  <a:pos x="47" y="941"/>
                </a:cxn>
                <a:cxn ang="0">
                  <a:pos x="62" y="938"/>
                </a:cxn>
                <a:cxn ang="0">
                  <a:pos x="78" y="934"/>
                </a:cxn>
                <a:cxn ang="0">
                  <a:pos x="96" y="928"/>
                </a:cxn>
                <a:cxn ang="0">
                  <a:pos x="115" y="922"/>
                </a:cxn>
                <a:cxn ang="0">
                  <a:pos x="135" y="915"/>
                </a:cxn>
                <a:cxn ang="0">
                  <a:pos x="155" y="906"/>
                </a:cxn>
                <a:cxn ang="0">
                  <a:pos x="176" y="896"/>
                </a:cxn>
                <a:cxn ang="0">
                  <a:pos x="197" y="884"/>
                </a:cxn>
                <a:cxn ang="0">
                  <a:pos x="217" y="871"/>
                </a:cxn>
                <a:cxn ang="0">
                  <a:pos x="238" y="856"/>
                </a:cxn>
                <a:cxn ang="0">
                  <a:pos x="238" y="22"/>
                </a:cxn>
              </a:cxnLst>
              <a:rect l="0" t="0" r="r" b="b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3" name="Freeform 1273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/>
              <a:ahLst/>
              <a:cxnLst>
                <a:cxn ang="0">
                  <a:pos x="203" y="18"/>
                </a:cxn>
                <a:cxn ang="0">
                  <a:pos x="202" y="17"/>
                </a:cxn>
                <a:cxn ang="0">
                  <a:pos x="199" y="16"/>
                </a:cxn>
                <a:cxn ang="0">
                  <a:pos x="193" y="14"/>
                </a:cxn>
                <a:cxn ang="0">
                  <a:pos x="186" y="11"/>
                </a:cxn>
                <a:cxn ang="0">
                  <a:pos x="177" y="8"/>
                </a:cxn>
                <a:cxn ang="0">
                  <a:pos x="166" y="5"/>
                </a:cxn>
                <a:cxn ang="0">
                  <a:pos x="153" y="3"/>
                </a:cxn>
                <a:cxn ang="0">
                  <a:pos x="140" y="1"/>
                </a:cxn>
                <a:cxn ang="0">
                  <a:pos x="125" y="0"/>
                </a:cxn>
                <a:cxn ang="0">
                  <a:pos x="109" y="0"/>
                </a:cxn>
                <a:cxn ang="0">
                  <a:pos x="92" y="1"/>
                </a:cxn>
                <a:cxn ang="0">
                  <a:pos x="74" y="4"/>
                </a:cxn>
                <a:cxn ang="0">
                  <a:pos x="57" y="9"/>
                </a:cxn>
                <a:cxn ang="0">
                  <a:pos x="37" y="16"/>
                </a:cxn>
                <a:cxn ang="0">
                  <a:pos x="19" y="26"/>
                </a:cxn>
                <a:cxn ang="0">
                  <a:pos x="0" y="38"/>
                </a:cxn>
                <a:cxn ang="0">
                  <a:pos x="0" y="799"/>
                </a:cxn>
                <a:cxn ang="0">
                  <a:pos x="1" y="799"/>
                </a:cxn>
                <a:cxn ang="0">
                  <a:pos x="5" y="799"/>
                </a:cxn>
                <a:cxn ang="0">
                  <a:pos x="11" y="798"/>
                </a:cxn>
                <a:cxn ang="0">
                  <a:pos x="19" y="797"/>
                </a:cxn>
                <a:cxn ang="0">
                  <a:pos x="28" y="796"/>
                </a:cxn>
                <a:cxn ang="0">
                  <a:pos x="41" y="794"/>
                </a:cxn>
                <a:cxn ang="0">
                  <a:pos x="53" y="791"/>
                </a:cxn>
                <a:cxn ang="0">
                  <a:pos x="67" y="786"/>
                </a:cxn>
                <a:cxn ang="0">
                  <a:pos x="82" y="782"/>
                </a:cxn>
                <a:cxn ang="0">
                  <a:pos x="99" y="777"/>
                </a:cxn>
                <a:cxn ang="0">
                  <a:pos x="116" y="771"/>
                </a:cxn>
                <a:cxn ang="0">
                  <a:pos x="133" y="763"/>
                </a:cxn>
                <a:cxn ang="0">
                  <a:pos x="150" y="755"/>
                </a:cxn>
                <a:cxn ang="0">
                  <a:pos x="169" y="745"/>
                </a:cxn>
                <a:cxn ang="0">
                  <a:pos x="186" y="733"/>
                </a:cxn>
                <a:cxn ang="0">
                  <a:pos x="203" y="720"/>
                </a:cxn>
                <a:cxn ang="0">
                  <a:pos x="203" y="18"/>
                </a:cxn>
              </a:cxnLst>
              <a:rect l="0" t="0" r="r" b="b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4" name="Freeform 1274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/>
              <a:ahLst/>
              <a:cxnLst>
                <a:cxn ang="0">
                  <a:pos x="171" y="15"/>
                </a:cxn>
                <a:cxn ang="0">
                  <a:pos x="170" y="15"/>
                </a:cxn>
                <a:cxn ang="0">
                  <a:pos x="167" y="13"/>
                </a:cxn>
                <a:cxn ang="0">
                  <a:pos x="163" y="11"/>
                </a:cxn>
                <a:cxn ang="0">
                  <a:pos x="157" y="9"/>
                </a:cxn>
                <a:cxn ang="0">
                  <a:pos x="149" y="7"/>
                </a:cxn>
                <a:cxn ang="0">
                  <a:pos x="139" y="4"/>
                </a:cxn>
                <a:cxn ang="0">
                  <a:pos x="129" y="2"/>
                </a:cxn>
                <a:cxn ang="0">
                  <a:pos x="118" y="0"/>
                </a:cxn>
                <a:cxn ang="0">
                  <a:pos x="105" y="0"/>
                </a:cxn>
                <a:cxn ang="0">
                  <a:pos x="92" y="0"/>
                </a:cxn>
                <a:cxn ang="0">
                  <a:pos x="77" y="1"/>
                </a:cxn>
                <a:cxn ang="0">
                  <a:pos x="63" y="3"/>
                </a:cxn>
                <a:cxn ang="0">
                  <a:pos x="48" y="7"/>
                </a:cxn>
                <a:cxn ang="0">
                  <a:pos x="31" y="13"/>
                </a:cxn>
                <a:cxn ang="0">
                  <a:pos x="16" y="22"/>
                </a:cxn>
                <a:cxn ang="0">
                  <a:pos x="0" y="32"/>
                </a:cxn>
                <a:cxn ang="0">
                  <a:pos x="0" y="650"/>
                </a:cxn>
                <a:cxn ang="0">
                  <a:pos x="1" y="650"/>
                </a:cxn>
                <a:cxn ang="0">
                  <a:pos x="4" y="650"/>
                </a:cxn>
                <a:cxn ang="0">
                  <a:pos x="9" y="649"/>
                </a:cxn>
                <a:cxn ang="0">
                  <a:pos x="16" y="648"/>
                </a:cxn>
                <a:cxn ang="0">
                  <a:pos x="24" y="647"/>
                </a:cxn>
                <a:cxn ang="0">
                  <a:pos x="34" y="645"/>
                </a:cxn>
                <a:cxn ang="0">
                  <a:pos x="45" y="642"/>
                </a:cxn>
                <a:cxn ang="0">
                  <a:pos x="57" y="640"/>
                </a:cxn>
                <a:cxn ang="0">
                  <a:pos x="69" y="636"/>
                </a:cxn>
                <a:cxn ang="0">
                  <a:pos x="82" y="632"/>
                </a:cxn>
                <a:cxn ang="0">
                  <a:pos x="97" y="627"/>
                </a:cxn>
                <a:cxn ang="0">
                  <a:pos x="112" y="621"/>
                </a:cxn>
                <a:cxn ang="0">
                  <a:pos x="126" y="614"/>
                </a:cxn>
                <a:cxn ang="0">
                  <a:pos x="141" y="606"/>
                </a:cxn>
                <a:cxn ang="0">
                  <a:pos x="157" y="595"/>
                </a:cxn>
                <a:cxn ang="0">
                  <a:pos x="171" y="585"/>
                </a:cxn>
                <a:cxn ang="0">
                  <a:pos x="171" y="15"/>
                </a:cxn>
              </a:cxnLst>
              <a:rect l="0" t="0" r="r" b="b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5" name="Freeform 1275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5" y="13"/>
                </a:cxn>
                <a:cxn ang="0">
                  <a:pos x="126" y="8"/>
                </a:cxn>
                <a:cxn ang="0">
                  <a:pos x="113" y="4"/>
                </a:cxn>
                <a:cxn ang="0">
                  <a:pos x="96" y="1"/>
                </a:cxn>
                <a:cxn ang="0">
                  <a:pos x="74" y="0"/>
                </a:cxn>
                <a:cxn ang="0">
                  <a:pos x="51" y="3"/>
                </a:cxn>
                <a:cxn ang="0">
                  <a:pos x="25" y="12"/>
                </a:cxn>
                <a:cxn ang="0">
                  <a:pos x="0" y="26"/>
                </a:cxn>
                <a:cxn ang="0">
                  <a:pos x="0" y="502"/>
                </a:cxn>
                <a:cxn ang="0">
                  <a:pos x="3" y="502"/>
                </a:cxn>
                <a:cxn ang="0">
                  <a:pos x="13" y="501"/>
                </a:cxn>
                <a:cxn ang="0">
                  <a:pos x="28" y="499"/>
                </a:cxn>
                <a:cxn ang="0">
                  <a:pos x="46" y="494"/>
                </a:cxn>
                <a:cxn ang="0">
                  <a:pos x="67" y="488"/>
                </a:cxn>
                <a:cxn ang="0">
                  <a:pos x="91" y="479"/>
                </a:cxn>
                <a:cxn ang="0">
                  <a:pos x="114" y="467"/>
                </a:cxn>
                <a:cxn ang="0">
                  <a:pos x="138" y="450"/>
                </a:cxn>
                <a:cxn ang="0">
                  <a:pos x="138" y="14"/>
                </a:cxn>
              </a:cxnLst>
              <a:rect l="0" t="0" r="r" b="b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6" name="Freeform 1276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/>
              <a:ahLst/>
              <a:cxnLst>
                <a:cxn ang="0">
                  <a:pos x="104" y="10"/>
                </a:cxn>
                <a:cxn ang="0">
                  <a:pos x="102" y="9"/>
                </a:cxn>
                <a:cxn ang="0">
                  <a:pos x="95" y="6"/>
                </a:cxn>
                <a:cxn ang="0">
                  <a:pos x="85" y="3"/>
                </a:cxn>
                <a:cxn ang="0">
                  <a:pos x="71" y="0"/>
                </a:cxn>
                <a:cxn ang="0">
                  <a:pos x="56" y="0"/>
                </a:cxn>
                <a:cxn ang="0">
                  <a:pos x="38" y="3"/>
                </a:cxn>
                <a:cxn ang="0">
                  <a:pos x="19" y="9"/>
                </a:cxn>
                <a:cxn ang="0">
                  <a:pos x="0" y="20"/>
                </a:cxn>
                <a:cxn ang="0">
                  <a:pos x="0" y="353"/>
                </a:cxn>
                <a:cxn ang="0">
                  <a:pos x="2" y="353"/>
                </a:cxn>
                <a:cxn ang="0">
                  <a:pos x="9" y="352"/>
                </a:cxn>
                <a:cxn ang="0">
                  <a:pos x="21" y="350"/>
                </a:cxn>
                <a:cxn ang="0">
                  <a:pos x="35" y="347"/>
                </a:cxn>
                <a:cxn ang="0">
                  <a:pos x="51" y="343"/>
                </a:cxn>
                <a:cxn ang="0">
                  <a:pos x="68" y="336"/>
                </a:cxn>
                <a:cxn ang="0">
                  <a:pos x="86" y="326"/>
                </a:cxn>
                <a:cxn ang="0">
                  <a:pos x="104" y="313"/>
                </a:cxn>
                <a:cxn ang="0">
                  <a:pos x="104" y="10"/>
                </a:cxn>
              </a:cxnLst>
              <a:rect l="0" t="0" r="r" b="b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7" name="Freeform 1277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/>
              <a:ahLst/>
              <a:cxnLst>
                <a:cxn ang="0">
                  <a:pos x="72" y="6"/>
                </a:cxn>
                <a:cxn ang="0">
                  <a:pos x="69" y="5"/>
                </a:cxn>
                <a:cxn ang="0">
                  <a:pos x="65" y="4"/>
                </a:cxn>
                <a:cxn ang="0">
                  <a:pos x="58" y="2"/>
                </a:cxn>
                <a:cxn ang="0">
                  <a:pos x="49" y="0"/>
                </a:cxn>
                <a:cxn ang="0">
                  <a:pos x="39" y="0"/>
                </a:cxn>
                <a:cxn ang="0">
                  <a:pos x="27" y="1"/>
                </a:cxn>
                <a:cxn ang="0">
                  <a:pos x="13" y="6"/>
                </a:cxn>
                <a:cxn ang="0">
                  <a:pos x="0" y="13"/>
                </a:cxn>
                <a:cxn ang="0">
                  <a:pos x="0" y="204"/>
                </a:cxn>
                <a:cxn ang="0">
                  <a:pos x="2" y="204"/>
                </a:cxn>
                <a:cxn ang="0">
                  <a:pos x="6" y="203"/>
                </a:cxn>
                <a:cxn ang="0">
                  <a:pos x="15" y="202"/>
                </a:cxn>
                <a:cxn ang="0">
                  <a:pos x="24" y="200"/>
                </a:cxn>
                <a:cxn ang="0">
                  <a:pos x="35" y="197"/>
                </a:cxn>
                <a:cxn ang="0">
                  <a:pos x="47" y="192"/>
                </a:cxn>
                <a:cxn ang="0">
                  <a:pos x="59" y="185"/>
                </a:cxn>
                <a:cxn ang="0">
                  <a:pos x="72" y="177"/>
                </a:cxn>
                <a:cxn ang="0">
                  <a:pos x="72" y="6"/>
                </a:cxn>
              </a:cxnLst>
              <a:rect l="0" t="0" r="r" b="b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8" name="Freeform 1278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/>
              <a:ahLst/>
              <a:cxnLst>
                <a:cxn ang="0">
                  <a:pos x="52" y="104"/>
                </a:cxn>
                <a:cxn ang="0">
                  <a:pos x="62" y="103"/>
                </a:cxn>
                <a:cxn ang="0">
                  <a:pos x="73" y="100"/>
                </a:cxn>
                <a:cxn ang="0">
                  <a:pos x="81" y="95"/>
                </a:cxn>
                <a:cxn ang="0">
                  <a:pos x="89" y="89"/>
                </a:cxn>
                <a:cxn ang="0">
                  <a:pos x="95" y="81"/>
                </a:cxn>
                <a:cxn ang="0">
                  <a:pos x="100" y="72"/>
                </a:cxn>
                <a:cxn ang="0">
                  <a:pos x="103" y="62"/>
                </a:cxn>
                <a:cxn ang="0">
                  <a:pos x="104" y="52"/>
                </a:cxn>
                <a:cxn ang="0">
                  <a:pos x="103" y="41"/>
                </a:cxn>
                <a:cxn ang="0">
                  <a:pos x="100" y="31"/>
                </a:cxn>
                <a:cxn ang="0">
                  <a:pos x="95" y="22"/>
                </a:cxn>
                <a:cxn ang="0">
                  <a:pos x="89" y="15"/>
                </a:cxn>
                <a:cxn ang="0">
                  <a:pos x="81" y="8"/>
                </a:cxn>
                <a:cxn ang="0">
                  <a:pos x="73" y="4"/>
                </a:cxn>
                <a:cxn ang="0">
                  <a:pos x="62" y="1"/>
                </a:cxn>
                <a:cxn ang="0">
                  <a:pos x="52" y="0"/>
                </a:cxn>
                <a:cxn ang="0">
                  <a:pos x="42" y="1"/>
                </a:cxn>
                <a:cxn ang="0">
                  <a:pos x="32" y="4"/>
                </a:cxn>
                <a:cxn ang="0">
                  <a:pos x="24" y="8"/>
                </a:cxn>
                <a:cxn ang="0">
                  <a:pos x="16" y="15"/>
                </a:cxn>
                <a:cxn ang="0">
                  <a:pos x="9" y="22"/>
                </a:cxn>
                <a:cxn ang="0">
                  <a:pos x="4" y="31"/>
                </a:cxn>
                <a:cxn ang="0">
                  <a:pos x="1" y="41"/>
                </a:cxn>
                <a:cxn ang="0">
                  <a:pos x="0" y="52"/>
                </a:cxn>
                <a:cxn ang="0">
                  <a:pos x="1" y="62"/>
                </a:cxn>
                <a:cxn ang="0">
                  <a:pos x="4" y="72"/>
                </a:cxn>
                <a:cxn ang="0">
                  <a:pos x="9" y="81"/>
                </a:cxn>
                <a:cxn ang="0">
                  <a:pos x="16" y="89"/>
                </a:cxn>
                <a:cxn ang="0">
                  <a:pos x="24" y="95"/>
                </a:cxn>
                <a:cxn ang="0">
                  <a:pos x="32" y="100"/>
                </a:cxn>
                <a:cxn ang="0">
                  <a:pos x="42" y="103"/>
                </a:cxn>
                <a:cxn ang="0">
                  <a:pos x="52" y="104"/>
                </a:cxn>
              </a:cxnLst>
              <a:rect l="0" t="0" r="r" b="b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59" name="Freeform 1279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/>
              <a:ahLst/>
              <a:cxnLst>
                <a:cxn ang="0">
                  <a:pos x="25" y="52"/>
                </a:cxn>
                <a:cxn ang="0">
                  <a:pos x="35" y="50"/>
                </a:cxn>
                <a:cxn ang="0">
                  <a:pos x="44" y="44"/>
                </a:cxn>
                <a:cxn ang="0">
                  <a:pos x="50" y="36"/>
                </a:cxn>
                <a:cxn ang="0">
                  <a:pos x="52" y="25"/>
                </a:cxn>
                <a:cxn ang="0">
                  <a:pos x="50" y="15"/>
                </a:cxn>
                <a:cxn ang="0">
                  <a:pos x="44" y="7"/>
                </a:cxn>
                <a:cxn ang="0">
                  <a:pos x="35" y="2"/>
                </a:cxn>
                <a:cxn ang="0">
                  <a:pos x="25" y="0"/>
                </a:cxn>
                <a:cxn ang="0">
                  <a:pos x="15" y="2"/>
                </a:cxn>
                <a:cxn ang="0">
                  <a:pos x="7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7" y="44"/>
                </a:cxn>
                <a:cxn ang="0">
                  <a:pos x="15" y="50"/>
                </a:cxn>
                <a:cxn ang="0">
                  <a:pos x="25" y="52"/>
                </a:cxn>
              </a:cxnLst>
              <a:rect l="0" t="0" r="r" b="b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0" name="Freeform 1280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/>
              <a:ahLst/>
              <a:cxnLst>
                <a:cxn ang="0">
                  <a:pos x="27" y="52"/>
                </a:cxn>
                <a:cxn ang="0">
                  <a:pos x="37" y="50"/>
                </a:cxn>
                <a:cxn ang="0">
                  <a:pos x="45" y="45"/>
                </a:cxn>
                <a:cxn ang="0">
                  <a:pos x="50" y="37"/>
                </a:cxn>
                <a:cxn ang="0">
                  <a:pos x="52" y="26"/>
                </a:cxn>
                <a:cxn ang="0">
                  <a:pos x="50" y="16"/>
                </a:cxn>
                <a:cxn ang="0">
                  <a:pos x="45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7" y="52"/>
                </a:cxn>
              </a:cxnLst>
              <a:rect l="0" t="0" r="r" b="b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1" name="Freeform 1281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/>
              <a:ahLst/>
              <a:cxnLst>
                <a:cxn ang="0">
                  <a:pos x="46" y="14"/>
                </a:cxn>
                <a:cxn ang="0">
                  <a:pos x="42" y="29"/>
                </a:cxn>
                <a:cxn ang="0">
                  <a:pos x="32" y="68"/>
                </a:cxn>
                <a:cxn ang="0">
                  <a:pos x="18" y="132"/>
                </a:cxn>
                <a:cxn ang="0">
                  <a:pos x="7" y="217"/>
                </a:cxn>
                <a:cxn ang="0">
                  <a:pos x="0" y="319"/>
                </a:cxn>
                <a:cxn ang="0">
                  <a:pos x="1" y="438"/>
                </a:cxn>
                <a:cxn ang="0">
                  <a:pos x="13" y="570"/>
                </a:cxn>
                <a:cxn ang="0">
                  <a:pos x="41" y="712"/>
                </a:cxn>
                <a:cxn ang="0">
                  <a:pos x="143" y="707"/>
                </a:cxn>
                <a:cxn ang="0">
                  <a:pos x="139" y="685"/>
                </a:cxn>
                <a:cxn ang="0">
                  <a:pos x="128" y="628"/>
                </a:cxn>
                <a:cxn ang="0">
                  <a:pos x="116" y="543"/>
                </a:cxn>
                <a:cxn ang="0">
                  <a:pos x="105" y="439"/>
                </a:cxn>
                <a:cxn ang="0">
                  <a:pos x="99" y="324"/>
                </a:cxn>
                <a:cxn ang="0">
                  <a:pos x="102" y="209"/>
                </a:cxn>
                <a:cxn ang="0">
                  <a:pos x="117" y="100"/>
                </a:cxn>
                <a:cxn ang="0">
                  <a:pos x="148" y="8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46" y="3"/>
                </a:cxn>
                <a:cxn ang="0">
                  <a:pos x="140" y="0"/>
                </a:cxn>
                <a:cxn ang="0">
                  <a:pos x="127" y="0"/>
                </a:cxn>
                <a:cxn ang="0">
                  <a:pos x="109" y="1"/>
                </a:cxn>
                <a:cxn ang="0">
                  <a:pos x="83" y="6"/>
                </a:cxn>
                <a:cxn ang="0">
                  <a:pos x="46" y="14"/>
                </a:cxn>
              </a:cxnLst>
              <a:rect l="0" t="0" r="r" b="b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2" name="Freeform 1282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/>
              <a:ahLst/>
              <a:cxnLst>
                <a:cxn ang="0">
                  <a:pos x="201" y="5"/>
                </a:cxn>
                <a:cxn ang="0">
                  <a:pos x="196" y="10"/>
                </a:cxn>
                <a:cxn ang="0">
                  <a:pos x="183" y="31"/>
                </a:cxn>
                <a:cxn ang="0">
                  <a:pos x="165" y="73"/>
                </a:cxn>
                <a:cxn ang="0">
                  <a:pos x="148" y="140"/>
                </a:cxn>
                <a:cxn ang="0">
                  <a:pos x="134" y="240"/>
                </a:cxn>
                <a:cxn ang="0">
                  <a:pos x="127" y="379"/>
                </a:cxn>
                <a:cxn ang="0">
                  <a:pos x="131" y="561"/>
                </a:cxn>
                <a:cxn ang="0">
                  <a:pos x="150" y="795"/>
                </a:cxn>
                <a:cxn ang="0">
                  <a:pos x="37" y="795"/>
                </a:cxn>
                <a:cxn ang="0">
                  <a:pos x="33" y="771"/>
                </a:cxn>
                <a:cxn ang="0">
                  <a:pos x="24" y="707"/>
                </a:cxn>
                <a:cxn ang="0">
                  <a:pos x="13" y="611"/>
                </a:cxn>
                <a:cxn ang="0">
                  <a:pos x="3" y="493"/>
                </a:cxn>
                <a:cxn ang="0">
                  <a:pos x="0" y="363"/>
                </a:cxn>
                <a:cxn ang="0">
                  <a:pos x="7" y="231"/>
                </a:cxn>
                <a:cxn ang="0">
                  <a:pos x="28" y="107"/>
                </a:cxn>
                <a:cxn ang="0">
                  <a:pos x="66" y="0"/>
                </a:cxn>
                <a:cxn ang="0">
                  <a:pos x="201" y="5"/>
                </a:cxn>
              </a:cxnLst>
              <a:rect l="0" t="0" r="r" b="b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3" name="Freeform 1283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/>
              <a:ahLst/>
              <a:cxnLst>
                <a:cxn ang="0">
                  <a:pos x="41" y="12"/>
                </a:cxn>
                <a:cxn ang="0">
                  <a:pos x="37" y="24"/>
                </a:cxn>
                <a:cxn ang="0">
                  <a:pos x="29" y="59"/>
                </a:cxn>
                <a:cxn ang="0">
                  <a:pos x="18" y="115"/>
                </a:cxn>
                <a:cxn ang="0">
                  <a:pos x="6" y="189"/>
                </a:cxn>
                <a:cxn ang="0">
                  <a:pos x="0" y="279"/>
                </a:cxn>
                <a:cxn ang="0">
                  <a:pos x="1" y="382"/>
                </a:cxn>
                <a:cxn ang="0">
                  <a:pos x="11" y="497"/>
                </a:cxn>
                <a:cxn ang="0">
                  <a:pos x="36" y="622"/>
                </a:cxn>
                <a:cxn ang="0">
                  <a:pos x="124" y="617"/>
                </a:cxn>
                <a:cxn ang="0">
                  <a:pos x="120" y="598"/>
                </a:cxn>
                <a:cxn ang="0">
                  <a:pos x="112" y="548"/>
                </a:cxn>
                <a:cxn ang="0">
                  <a:pos x="101" y="473"/>
                </a:cxn>
                <a:cxn ang="0">
                  <a:pos x="92" y="382"/>
                </a:cxn>
                <a:cxn ang="0">
                  <a:pos x="87" y="282"/>
                </a:cxn>
                <a:cxn ang="0">
                  <a:pos x="89" y="182"/>
                </a:cxn>
                <a:cxn ang="0">
                  <a:pos x="102" y="87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29" y="4"/>
                </a:cxn>
                <a:cxn ang="0">
                  <a:pos x="127" y="2"/>
                </a:cxn>
                <a:cxn ang="0">
                  <a:pos x="122" y="0"/>
                </a:cxn>
                <a:cxn ang="0">
                  <a:pos x="112" y="0"/>
                </a:cxn>
                <a:cxn ang="0">
                  <a:pos x="96" y="1"/>
                </a:cxn>
                <a:cxn ang="0">
                  <a:pos x="72" y="5"/>
                </a:cxn>
                <a:cxn ang="0">
                  <a:pos x="41" y="12"/>
                </a:cxn>
              </a:cxnLst>
              <a:rect l="0" t="0" r="r" b="b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4" name="Freeform 1284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/>
              <a:ahLst/>
              <a:cxnLst>
                <a:cxn ang="0">
                  <a:pos x="35" y="10"/>
                </a:cxn>
                <a:cxn ang="0">
                  <a:pos x="32" y="20"/>
                </a:cxn>
                <a:cxn ang="0">
                  <a:pos x="24" y="50"/>
                </a:cxn>
                <a:cxn ang="0">
                  <a:pos x="15" y="98"/>
                </a:cxn>
                <a:cxn ang="0">
                  <a:pos x="5" y="160"/>
                </a:cxn>
                <a:cxn ang="0">
                  <a:pos x="0" y="237"/>
                </a:cxn>
                <a:cxn ang="0">
                  <a:pos x="1" y="326"/>
                </a:cxn>
                <a:cxn ang="0">
                  <a:pos x="10" y="424"/>
                </a:cxn>
                <a:cxn ang="0">
                  <a:pos x="31" y="531"/>
                </a:cxn>
                <a:cxn ang="0">
                  <a:pos x="106" y="525"/>
                </a:cxn>
                <a:cxn ang="0">
                  <a:pos x="103" y="510"/>
                </a:cxn>
                <a:cxn ang="0">
                  <a:pos x="96" y="467"/>
                </a:cxn>
                <a:cxn ang="0">
                  <a:pos x="87" y="404"/>
                </a:cxn>
                <a:cxn ang="0">
                  <a:pos x="79" y="326"/>
                </a:cxn>
                <a:cxn ang="0">
                  <a:pos x="74" y="241"/>
                </a:cxn>
                <a:cxn ang="0">
                  <a:pos x="76" y="155"/>
                </a:cxn>
                <a:cxn ang="0">
                  <a:pos x="87" y="74"/>
                </a:cxn>
                <a:cxn ang="0">
                  <a:pos x="110" y="6"/>
                </a:cxn>
                <a:cxn ang="0">
                  <a:pos x="110" y="5"/>
                </a:cxn>
                <a:cxn ang="0">
                  <a:pos x="110" y="4"/>
                </a:cxn>
                <a:cxn ang="0">
                  <a:pos x="108" y="2"/>
                </a:cxn>
                <a:cxn ang="0">
                  <a:pos x="104" y="0"/>
                </a:cxn>
                <a:cxn ang="0">
                  <a:pos x="95" y="0"/>
                </a:cxn>
                <a:cxn ang="0">
                  <a:pos x="82" y="1"/>
                </a:cxn>
                <a:cxn ang="0">
                  <a:pos x="62" y="4"/>
                </a:cxn>
                <a:cxn ang="0">
                  <a:pos x="35" y="10"/>
                </a:cxn>
              </a:cxnLst>
              <a:rect l="0" t="0" r="r" b="b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5" name="Freeform 1285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/>
              <a:ahLst/>
              <a:cxnLst>
                <a:cxn ang="0">
                  <a:pos x="29" y="8"/>
                </a:cxn>
                <a:cxn ang="0">
                  <a:pos x="26" y="16"/>
                </a:cxn>
                <a:cxn ang="0">
                  <a:pos x="20" y="42"/>
                </a:cxn>
                <a:cxn ang="0">
                  <a:pos x="12" y="81"/>
                </a:cxn>
                <a:cxn ang="0">
                  <a:pos x="4" y="133"/>
                </a:cxn>
                <a:cxn ang="0">
                  <a:pos x="0" y="196"/>
                </a:cxn>
                <a:cxn ang="0">
                  <a:pos x="0" y="270"/>
                </a:cxn>
                <a:cxn ang="0">
                  <a:pos x="9" y="351"/>
                </a:cxn>
                <a:cxn ang="0">
                  <a:pos x="25" y="438"/>
                </a:cxn>
                <a:cxn ang="0">
                  <a:pos x="88" y="435"/>
                </a:cxn>
                <a:cxn ang="0">
                  <a:pos x="85" y="422"/>
                </a:cxn>
                <a:cxn ang="0">
                  <a:pos x="79" y="386"/>
                </a:cxn>
                <a:cxn ang="0">
                  <a:pos x="72" y="334"/>
                </a:cxn>
                <a:cxn ang="0">
                  <a:pos x="65" y="270"/>
                </a:cxn>
                <a:cxn ang="0">
                  <a:pos x="61" y="199"/>
                </a:cxn>
                <a:cxn ang="0">
                  <a:pos x="63" y="129"/>
                </a:cxn>
                <a:cxn ang="0">
                  <a:pos x="73" y="61"/>
                </a:cxn>
                <a:cxn ang="0">
                  <a:pos x="92" y="5"/>
                </a:cxn>
                <a:cxn ang="0">
                  <a:pos x="92" y="4"/>
                </a:cxn>
                <a:cxn ang="0">
                  <a:pos x="92" y="3"/>
                </a:cxn>
                <a:cxn ang="0">
                  <a:pos x="90" y="1"/>
                </a:cxn>
                <a:cxn ang="0">
                  <a:pos x="87" y="0"/>
                </a:cxn>
                <a:cxn ang="0">
                  <a:pos x="80" y="0"/>
                </a:cxn>
                <a:cxn ang="0">
                  <a:pos x="68" y="0"/>
                </a:cxn>
                <a:cxn ang="0">
                  <a:pos x="51" y="3"/>
                </a:cxn>
                <a:cxn ang="0">
                  <a:pos x="29" y="8"/>
                </a:cxn>
              </a:cxnLst>
              <a:rect l="0" t="0" r="r" b="b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6" name="Freeform 1286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/>
              <a:ahLst/>
              <a:cxnLst>
                <a:cxn ang="0">
                  <a:pos x="23" y="7"/>
                </a:cxn>
                <a:cxn ang="0">
                  <a:pos x="21" y="14"/>
                </a:cxn>
                <a:cxn ang="0">
                  <a:pos x="16" y="33"/>
                </a:cxn>
                <a:cxn ang="0">
                  <a:pos x="10" y="64"/>
                </a:cxn>
                <a:cxn ang="0">
                  <a:pos x="4" y="105"/>
                </a:cxn>
                <a:cxn ang="0">
                  <a:pos x="0" y="155"/>
                </a:cxn>
                <a:cxn ang="0">
                  <a:pos x="0" y="213"/>
                </a:cxn>
                <a:cxn ang="0">
                  <a:pos x="7" y="278"/>
                </a:cxn>
                <a:cxn ang="0">
                  <a:pos x="20" y="347"/>
                </a:cxn>
                <a:cxn ang="0">
                  <a:pos x="70" y="344"/>
                </a:cxn>
                <a:cxn ang="0">
                  <a:pos x="68" y="334"/>
                </a:cxn>
                <a:cxn ang="0">
                  <a:pos x="63" y="305"/>
                </a:cxn>
                <a:cxn ang="0">
                  <a:pos x="56" y="265"/>
                </a:cxn>
                <a:cxn ang="0">
                  <a:pos x="51" y="213"/>
                </a:cxn>
                <a:cxn ang="0">
                  <a:pos x="48" y="158"/>
                </a:cxn>
                <a:cxn ang="0">
                  <a:pos x="50" y="101"/>
                </a:cxn>
                <a:cxn ang="0">
                  <a:pos x="57" y="4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69" y="0"/>
                </a:cxn>
                <a:cxn ang="0">
                  <a:pos x="63" y="0"/>
                </a:cxn>
                <a:cxn ang="0">
                  <a:pos x="53" y="1"/>
                </a:cxn>
                <a:cxn ang="0">
                  <a:pos x="41" y="3"/>
                </a:cxn>
                <a:cxn ang="0">
                  <a:pos x="23" y="7"/>
                </a:cxn>
              </a:cxnLst>
              <a:rect l="0" t="0" r="r" b="b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7" name="Freeform 1287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5" y="10"/>
                </a:cxn>
                <a:cxn ang="0">
                  <a:pos x="11" y="24"/>
                </a:cxn>
                <a:cxn ang="0">
                  <a:pos x="6" y="47"/>
                </a:cxn>
                <a:cxn ang="0">
                  <a:pos x="2" y="77"/>
                </a:cxn>
                <a:cxn ang="0">
                  <a:pos x="0" y="115"/>
                </a:cxn>
                <a:cxn ang="0">
                  <a:pos x="0" y="157"/>
                </a:cxn>
                <a:cxn ang="0">
                  <a:pos x="4" y="205"/>
                </a:cxn>
                <a:cxn ang="0">
                  <a:pos x="14" y="256"/>
                </a:cxn>
                <a:cxn ang="0">
                  <a:pos x="50" y="254"/>
                </a:cxn>
                <a:cxn ang="0">
                  <a:pos x="49" y="247"/>
                </a:cxn>
                <a:cxn ang="0">
                  <a:pos x="45" y="226"/>
                </a:cxn>
                <a:cxn ang="0">
                  <a:pos x="41" y="195"/>
                </a:cxn>
                <a:cxn ang="0">
                  <a:pos x="37" y="157"/>
                </a:cxn>
                <a:cxn ang="0">
                  <a:pos x="35" y="116"/>
                </a:cxn>
                <a:cxn ang="0">
                  <a:pos x="36" y="74"/>
                </a:cxn>
                <a:cxn ang="0">
                  <a:pos x="41" y="35"/>
                </a:cxn>
                <a:cxn ang="0">
                  <a:pos x="52" y="3"/>
                </a:cxn>
                <a:cxn ang="0">
                  <a:pos x="52" y="3"/>
                </a:cxn>
                <a:cxn ang="0">
                  <a:pos x="52" y="2"/>
                </a:cxn>
                <a:cxn ang="0">
                  <a:pos x="51" y="1"/>
                </a:cxn>
                <a:cxn ang="0">
                  <a:pos x="49" y="0"/>
                </a:cxn>
                <a:cxn ang="0">
                  <a:pos x="45" y="0"/>
                </a:cxn>
                <a:cxn ang="0">
                  <a:pos x="39" y="0"/>
                </a:cxn>
                <a:cxn ang="0">
                  <a:pos x="29" y="2"/>
                </a:cxn>
                <a:cxn ang="0">
                  <a:pos x="16" y="5"/>
                </a:cxn>
              </a:cxnLst>
              <a:rect l="0" t="0" r="r" b="b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8" name="Freeform 1288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/>
              <a:ahLst/>
              <a:cxnLst>
                <a:cxn ang="0">
                  <a:pos x="176" y="5"/>
                </a:cxn>
                <a:cxn ang="0">
                  <a:pos x="172" y="10"/>
                </a:cxn>
                <a:cxn ang="0">
                  <a:pos x="159" y="28"/>
                </a:cxn>
                <a:cxn ang="0">
                  <a:pos x="144" y="63"/>
                </a:cxn>
                <a:cxn ang="0">
                  <a:pos x="129" y="123"/>
                </a:cxn>
                <a:cxn ang="0">
                  <a:pos x="117" y="210"/>
                </a:cxn>
                <a:cxn ang="0">
                  <a:pos x="110" y="331"/>
                </a:cxn>
                <a:cxn ang="0">
                  <a:pos x="115" y="490"/>
                </a:cxn>
                <a:cxn ang="0">
                  <a:pos x="131" y="693"/>
                </a:cxn>
                <a:cxn ang="0">
                  <a:pos x="32" y="693"/>
                </a:cxn>
                <a:cxn ang="0">
                  <a:pos x="29" y="673"/>
                </a:cxn>
                <a:cxn ang="0">
                  <a:pos x="20" y="617"/>
                </a:cxn>
                <a:cxn ang="0">
                  <a:pos x="11" y="533"/>
                </a:cxn>
                <a:cxn ang="0">
                  <a:pos x="3" y="430"/>
                </a:cxn>
                <a:cxn ang="0">
                  <a:pos x="0" y="317"/>
                </a:cxn>
                <a:cxn ang="0">
                  <a:pos x="6" y="202"/>
                </a:cxn>
                <a:cxn ang="0">
                  <a:pos x="23" y="93"/>
                </a:cxn>
                <a:cxn ang="0">
                  <a:pos x="57" y="0"/>
                </a:cxn>
                <a:cxn ang="0">
                  <a:pos x="176" y="5"/>
                </a:cxn>
              </a:cxnLst>
              <a:rect l="0" t="0" r="r" b="b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69" name="Freeform 1289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/>
              <a:ahLst/>
              <a:cxnLst>
                <a:cxn ang="0">
                  <a:pos x="149" y="4"/>
                </a:cxn>
                <a:cxn ang="0">
                  <a:pos x="145" y="8"/>
                </a:cxn>
                <a:cxn ang="0">
                  <a:pos x="136" y="24"/>
                </a:cxn>
                <a:cxn ang="0">
                  <a:pos x="123" y="54"/>
                </a:cxn>
                <a:cxn ang="0">
                  <a:pos x="110" y="104"/>
                </a:cxn>
                <a:cxn ang="0">
                  <a:pos x="99" y="179"/>
                </a:cxn>
                <a:cxn ang="0">
                  <a:pos x="94" y="282"/>
                </a:cxn>
                <a:cxn ang="0">
                  <a:pos x="97" y="418"/>
                </a:cxn>
                <a:cxn ang="0">
                  <a:pos x="112" y="592"/>
                </a:cxn>
                <a:cxn ang="0">
                  <a:pos x="27" y="592"/>
                </a:cxn>
                <a:cxn ang="0">
                  <a:pos x="24" y="575"/>
                </a:cxn>
                <a:cxn ang="0">
                  <a:pos x="17" y="527"/>
                </a:cxn>
                <a:cxn ang="0">
                  <a:pos x="9" y="455"/>
                </a:cxn>
                <a:cxn ang="0">
                  <a:pos x="2" y="367"/>
                </a:cxn>
                <a:cxn ang="0">
                  <a:pos x="0" y="271"/>
                </a:cxn>
                <a:cxn ang="0">
                  <a:pos x="5" y="173"/>
                </a:cxn>
                <a:cxn ang="0">
                  <a:pos x="20" y="80"/>
                </a:cxn>
                <a:cxn ang="0">
                  <a:pos x="48" y="0"/>
                </a:cxn>
                <a:cxn ang="0">
                  <a:pos x="149" y="4"/>
                </a:cxn>
              </a:cxnLst>
              <a:rect l="0" t="0" r="r" b="b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0" name="Freeform 1290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21" y="7"/>
                </a:cxn>
                <a:cxn ang="0">
                  <a:pos x="113" y="21"/>
                </a:cxn>
                <a:cxn ang="0">
                  <a:pos x="103" y="45"/>
                </a:cxn>
                <a:cxn ang="0">
                  <a:pos x="91" y="87"/>
                </a:cxn>
                <a:cxn ang="0">
                  <a:pos x="83" y="148"/>
                </a:cxn>
                <a:cxn ang="0">
                  <a:pos x="79" y="234"/>
                </a:cxn>
                <a:cxn ang="0">
                  <a:pos x="81" y="347"/>
                </a:cxn>
                <a:cxn ang="0">
                  <a:pos x="93" y="490"/>
                </a:cxn>
                <a:cxn ang="0">
                  <a:pos x="23" y="490"/>
                </a:cxn>
                <a:cxn ang="0">
                  <a:pos x="21" y="476"/>
                </a:cxn>
                <a:cxn ang="0">
                  <a:pos x="15" y="436"/>
                </a:cxn>
                <a:cxn ang="0">
                  <a:pos x="8" y="377"/>
                </a:cxn>
                <a:cxn ang="0">
                  <a:pos x="2" y="304"/>
                </a:cxn>
                <a:cxn ang="0">
                  <a:pos x="0" y="224"/>
                </a:cxn>
                <a:cxn ang="0">
                  <a:pos x="4" y="143"/>
                </a:cxn>
                <a:cxn ang="0">
                  <a:pos x="17" y="67"/>
                </a:cxn>
                <a:cxn ang="0">
                  <a:pos x="40" y="0"/>
                </a:cxn>
                <a:cxn ang="0">
                  <a:pos x="124" y="4"/>
                </a:cxn>
              </a:cxnLst>
              <a:rect l="0" t="0" r="r" b="b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1" name="Freeform 1291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/>
              <a:ahLst/>
              <a:cxnLst>
                <a:cxn ang="0">
                  <a:pos x="99" y="3"/>
                </a:cxn>
                <a:cxn ang="0">
                  <a:pos x="96" y="6"/>
                </a:cxn>
                <a:cxn ang="0">
                  <a:pos x="89" y="16"/>
                </a:cxn>
                <a:cxn ang="0">
                  <a:pos x="81" y="36"/>
                </a:cxn>
                <a:cxn ang="0">
                  <a:pos x="72" y="69"/>
                </a:cxn>
                <a:cxn ang="0">
                  <a:pos x="66" y="118"/>
                </a:cxn>
                <a:cxn ang="0">
                  <a:pos x="62" y="185"/>
                </a:cxn>
                <a:cxn ang="0">
                  <a:pos x="64" y="275"/>
                </a:cxn>
                <a:cxn ang="0">
                  <a:pos x="73" y="389"/>
                </a:cxn>
                <a:cxn ang="0">
                  <a:pos x="18" y="389"/>
                </a:cxn>
                <a:cxn ang="0">
                  <a:pos x="16" y="378"/>
                </a:cxn>
                <a:cxn ang="0">
                  <a:pos x="11" y="346"/>
                </a:cxn>
                <a:cxn ang="0">
                  <a:pos x="6" y="299"/>
                </a:cxn>
                <a:cxn ang="0">
                  <a:pos x="2" y="242"/>
                </a:cxn>
                <a:cxn ang="0">
                  <a:pos x="0" y="178"/>
                </a:cxn>
                <a:cxn ang="0">
                  <a:pos x="4" y="114"/>
                </a:cxn>
                <a:cxn ang="0">
                  <a:pos x="14" y="52"/>
                </a:cxn>
                <a:cxn ang="0">
                  <a:pos x="32" y="0"/>
                </a:cxn>
                <a:cxn ang="0">
                  <a:pos x="99" y="3"/>
                </a:cxn>
              </a:cxnLst>
              <a:rect l="0" t="0" r="r" b="b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2" name="Freeform 1292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/>
              <a:ahLst/>
              <a:cxnLst>
                <a:cxn ang="0">
                  <a:pos x="72" y="2"/>
                </a:cxn>
                <a:cxn ang="0">
                  <a:pos x="70" y="4"/>
                </a:cxn>
                <a:cxn ang="0">
                  <a:pos x="66" y="12"/>
                </a:cxn>
                <a:cxn ang="0">
                  <a:pos x="59" y="27"/>
                </a:cxn>
                <a:cxn ang="0">
                  <a:pos x="53" y="50"/>
                </a:cxn>
                <a:cxn ang="0">
                  <a:pos x="48" y="87"/>
                </a:cxn>
                <a:cxn ang="0">
                  <a:pos x="46" y="137"/>
                </a:cxn>
                <a:cxn ang="0">
                  <a:pos x="47" y="203"/>
                </a:cxn>
                <a:cxn ang="0">
                  <a:pos x="54" y="287"/>
                </a:cxn>
                <a:cxn ang="0">
                  <a:pos x="13" y="287"/>
                </a:cxn>
                <a:cxn ang="0">
                  <a:pos x="12" y="279"/>
                </a:cxn>
                <a:cxn ang="0">
                  <a:pos x="8" y="255"/>
                </a:cxn>
                <a:cxn ang="0">
                  <a:pos x="4" y="220"/>
                </a:cxn>
                <a:cxn ang="0">
                  <a:pos x="1" y="178"/>
                </a:cxn>
                <a:cxn ang="0">
                  <a:pos x="0" y="131"/>
                </a:cxn>
                <a:cxn ang="0">
                  <a:pos x="2" y="84"/>
                </a:cxn>
                <a:cxn ang="0">
                  <a:pos x="9" y="39"/>
                </a:cxn>
                <a:cxn ang="0">
                  <a:pos x="23" y="0"/>
                </a:cxn>
                <a:cxn ang="0">
                  <a:pos x="72" y="2"/>
                </a:cxn>
              </a:cxnLst>
              <a:rect l="0" t="0" r="r" b="b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3" name="Rectangle 1293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4" name="Freeform 1294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/>
              <a:ahLst/>
              <a:cxnLst>
                <a:cxn ang="0">
                  <a:pos x="33" y="39"/>
                </a:cxn>
                <a:cxn ang="0">
                  <a:pos x="30" y="48"/>
                </a:cxn>
                <a:cxn ang="0">
                  <a:pos x="23" y="71"/>
                </a:cxn>
                <a:cxn ang="0">
                  <a:pos x="15" y="107"/>
                </a:cxn>
                <a:cxn ang="0">
                  <a:pos x="7" y="155"/>
                </a:cxn>
                <a:cxn ang="0">
                  <a:pos x="1" y="212"/>
                </a:cxn>
                <a:cxn ang="0">
                  <a:pos x="0" y="276"/>
                </a:cxn>
                <a:cxn ang="0">
                  <a:pos x="6" y="345"/>
                </a:cxn>
                <a:cxn ang="0">
                  <a:pos x="21" y="418"/>
                </a:cxn>
                <a:cxn ang="0">
                  <a:pos x="21" y="415"/>
                </a:cxn>
                <a:cxn ang="0">
                  <a:pos x="21" y="405"/>
                </a:cxn>
                <a:cxn ang="0">
                  <a:pos x="21" y="390"/>
                </a:cxn>
                <a:cxn ang="0">
                  <a:pos x="21" y="372"/>
                </a:cxn>
                <a:cxn ang="0">
                  <a:pos x="23" y="348"/>
                </a:cxn>
                <a:cxn ang="0">
                  <a:pos x="27" y="324"/>
                </a:cxn>
                <a:cxn ang="0">
                  <a:pos x="31" y="296"/>
                </a:cxn>
                <a:cxn ang="0">
                  <a:pos x="37" y="267"/>
                </a:cxn>
                <a:cxn ang="0">
                  <a:pos x="46" y="239"/>
                </a:cxn>
                <a:cxn ang="0">
                  <a:pos x="57" y="211"/>
                </a:cxn>
                <a:cxn ang="0">
                  <a:pos x="70" y="185"/>
                </a:cxn>
                <a:cxn ang="0">
                  <a:pos x="88" y="160"/>
                </a:cxn>
                <a:cxn ang="0">
                  <a:pos x="109" y="139"/>
                </a:cxn>
                <a:cxn ang="0">
                  <a:pos x="133" y="121"/>
                </a:cxn>
                <a:cxn ang="0">
                  <a:pos x="163" y="109"/>
                </a:cxn>
                <a:cxn ang="0">
                  <a:pos x="197" y="102"/>
                </a:cxn>
                <a:cxn ang="0">
                  <a:pos x="199" y="100"/>
                </a:cxn>
                <a:cxn ang="0">
                  <a:pos x="205" y="96"/>
                </a:cxn>
                <a:cxn ang="0">
                  <a:pos x="215" y="88"/>
                </a:cxn>
                <a:cxn ang="0">
                  <a:pos x="231" y="78"/>
                </a:cxn>
                <a:cxn ang="0">
                  <a:pos x="252" y="66"/>
                </a:cxn>
                <a:cxn ang="0">
                  <a:pos x="280" y="52"/>
                </a:cxn>
                <a:cxn ang="0">
                  <a:pos x="314" y="35"/>
                </a:cxn>
                <a:cxn ang="0">
                  <a:pos x="354" y="17"/>
                </a:cxn>
                <a:cxn ang="0">
                  <a:pos x="352" y="16"/>
                </a:cxn>
                <a:cxn ang="0">
                  <a:pos x="346" y="15"/>
                </a:cxn>
                <a:cxn ang="0">
                  <a:pos x="337" y="13"/>
                </a:cxn>
                <a:cxn ang="0">
                  <a:pos x="324" y="11"/>
                </a:cxn>
                <a:cxn ang="0">
                  <a:pos x="308" y="8"/>
                </a:cxn>
                <a:cxn ang="0">
                  <a:pos x="290" y="6"/>
                </a:cxn>
                <a:cxn ang="0">
                  <a:pos x="269" y="4"/>
                </a:cxn>
                <a:cxn ang="0">
                  <a:pos x="246" y="1"/>
                </a:cxn>
                <a:cxn ang="0">
                  <a:pos x="222" y="0"/>
                </a:cxn>
                <a:cxn ang="0">
                  <a:pos x="197" y="1"/>
                </a:cxn>
                <a:cxn ang="0">
                  <a:pos x="170" y="3"/>
                </a:cxn>
                <a:cxn ang="0">
                  <a:pos x="143" y="6"/>
                </a:cxn>
                <a:cxn ang="0">
                  <a:pos x="115" y="11"/>
                </a:cxn>
                <a:cxn ang="0">
                  <a:pos x="87" y="18"/>
                </a:cxn>
                <a:cxn ang="0">
                  <a:pos x="59" y="27"/>
                </a:cxn>
                <a:cxn ang="0">
                  <a:pos x="33" y="39"/>
                </a:cxn>
              </a:cxnLst>
              <a:rect l="0" t="0" r="r" b="b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5" name="Freeform 1295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8"/>
                </a:cxn>
                <a:cxn ang="0">
                  <a:pos x="51" y="12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8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5"/>
                </a:cxn>
                <a:cxn ang="0">
                  <a:pos x="281" y="44"/>
                </a:cxn>
                <a:cxn ang="0">
                  <a:pos x="274" y="42"/>
                </a:cxn>
                <a:cxn ang="0">
                  <a:pos x="263" y="39"/>
                </a:cxn>
                <a:cxn ang="0">
                  <a:pos x="249" y="35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2"/>
                </a:cxn>
                <a:cxn ang="0">
                  <a:pos x="144" y="21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6" name="Freeform 1296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49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11" y="36"/>
                </a:cxn>
                <a:cxn ang="0">
                  <a:pos x="18" y="30"/>
                </a:cxn>
                <a:cxn ang="0">
                  <a:pos x="26" y="24"/>
                </a:cxn>
                <a:cxn ang="0">
                  <a:pos x="37" y="17"/>
                </a:cxn>
                <a:cxn ang="0">
                  <a:pos x="51" y="11"/>
                </a:cxn>
                <a:cxn ang="0">
                  <a:pos x="69" y="6"/>
                </a:cxn>
                <a:cxn ang="0">
                  <a:pos x="88" y="2"/>
                </a:cxn>
                <a:cxn ang="0">
                  <a:pos x="112" y="0"/>
                </a:cxn>
                <a:cxn ang="0">
                  <a:pos x="139" y="0"/>
                </a:cxn>
                <a:cxn ang="0">
                  <a:pos x="170" y="2"/>
                </a:cxn>
                <a:cxn ang="0">
                  <a:pos x="205" y="7"/>
                </a:cxn>
                <a:cxn ang="0">
                  <a:pos x="245" y="16"/>
                </a:cxn>
                <a:cxn ang="0">
                  <a:pos x="290" y="28"/>
                </a:cxn>
                <a:cxn ang="0">
                  <a:pos x="283" y="44"/>
                </a:cxn>
                <a:cxn ang="0">
                  <a:pos x="281" y="43"/>
                </a:cxn>
                <a:cxn ang="0">
                  <a:pos x="274" y="41"/>
                </a:cxn>
                <a:cxn ang="0">
                  <a:pos x="263" y="38"/>
                </a:cxn>
                <a:cxn ang="0">
                  <a:pos x="249" y="34"/>
                </a:cxn>
                <a:cxn ang="0">
                  <a:pos x="232" y="31"/>
                </a:cxn>
                <a:cxn ang="0">
                  <a:pos x="212" y="27"/>
                </a:cxn>
                <a:cxn ang="0">
                  <a:pos x="191" y="24"/>
                </a:cxn>
                <a:cxn ang="0">
                  <a:pos x="167" y="21"/>
                </a:cxn>
                <a:cxn ang="0">
                  <a:pos x="144" y="20"/>
                </a:cxn>
                <a:cxn ang="0">
                  <a:pos x="120" y="21"/>
                </a:cxn>
                <a:cxn ang="0">
                  <a:pos x="96" y="23"/>
                </a:cxn>
                <a:cxn ang="0">
                  <a:pos x="74" y="28"/>
                </a:cxn>
                <a:cxn ang="0">
                  <a:pos x="52" y="36"/>
                </a:cxn>
                <a:cxn ang="0">
                  <a:pos x="32" y="46"/>
                </a:cxn>
                <a:cxn ang="0">
                  <a:pos x="15" y="61"/>
                </a:cxn>
                <a:cxn ang="0">
                  <a:pos x="0" y="79"/>
                </a:cxn>
                <a:cxn ang="0">
                  <a:pos x="0" y="50"/>
                </a:cxn>
              </a:cxnLst>
              <a:rect l="0" t="0" r="r" b="b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7" name="Freeform 1297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0"/>
                </a:cxn>
                <a:cxn ang="0">
                  <a:pos x="142" y="868"/>
                </a:cxn>
                <a:cxn ang="0">
                  <a:pos x="136" y="755"/>
                </a:cxn>
                <a:cxn ang="0">
                  <a:pos x="469" y="806"/>
                </a:cxn>
                <a:cxn ang="0">
                  <a:pos x="463" y="761"/>
                </a:cxn>
                <a:cxn ang="0">
                  <a:pos x="232" y="732"/>
                </a:cxn>
                <a:cxn ang="0">
                  <a:pos x="226" y="635"/>
                </a:cxn>
                <a:cxn ang="0">
                  <a:pos x="68" y="635"/>
                </a:cxn>
                <a:cxn ang="0">
                  <a:pos x="64" y="623"/>
                </a:cxn>
                <a:cxn ang="0">
                  <a:pos x="53" y="587"/>
                </a:cxn>
                <a:cxn ang="0">
                  <a:pos x="39" y="530"/>
                </a:cxn>
                <a:cxn ang="0">
                  <a:pos x="25" y="455"/>
                </a:cxn>
                <a:cxn ang="0">
                  <a:pos x="14" y="365"/>
                </a:cxn>
                <a:cxn ang="0">
                  <a:pos x="10" y="262"/>
                </a:cxn>
                <a:cxn ang="0">
                  <a:pos x="19" y="149"/>
                </a:cxn>
                <a:cxn ang="0">
                  <a:pos x="40" y="29"/>
                </a:cxn>
                <a:cxn ang="0">
                  <a:pos x="0" y="0"/>
                </a:cxn>
              </a:cxnLst>
              <a:rect l="0" t="0" r="r" b="b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8" name="Freeform 1298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3" y="117"/>
                </a:cxn>
                <a:cxn ang="0">
                  <a:pos x="14" y="113"/>
                </a:cxn>
                <a:cxn ang="0">
                  <a:pos x="29" y="108"/>
                </a:cxn>
                <a:cxn ang="0">
                  <a:pos x="50" y="101"/>
                </a:cxn>
                <a:cxn ang="0">
                  <a:pos x="77" y="93"/>
                </a:cxn>
                <a:cxn ang="0">
                  <a:pos x="107" y="85"/>
                </a:cxn>
                <a:cxn ang="0">
                  <a:pos x="143" y="76"/>
                </a:cxn>
                <a:cxn ang="0">
                  <a:pos x="181" y="69"/>
                </a:cxn>
                <a:cxn ang="0">
                  <a:pos x="224" y="62"/>
                </a:cxn>
                <a:cxn ang="0">
                  <a:pos x="270" y="57"/>
                </a:cxn>
                <a:cxn ang="0">
                  <a:pos x="319" y="53"/>
                </a:cxn>
                <a:cxn ang="0">
                  <a:pos x="369" y="52"/>
                </a:cxn>
                <a:cxn ang="0">
                  <a:pos x="422" y="53"/>
                </a:cxn>
                <a:cxn ang="0">
                  <a:pos x="476" y="58"/>
                </a:cxn>
                <a:cxn ang="0">
                  <a:pos x="531" y="66"/>
                </a:cxn>
                <a:cxn ang="0">
                  <a:pos x="587" y="78"/>
                </a:cxn>
                <a:cxn ang="0">
                  <a:pos x="604" y="0"/>
                </a:cxn>
                <a:cxn ang="0">
                  <a:pos x="600" y="0"/>
                </a:cxn>
                <a:cxn ang="0">
                  <a:pos x="587" y="0"/>
                </a:cxn>
                <a:cxn ang="0">
                  <a:pos x="566" y="0"/>
                </a:cxn>
                <a:cxn ang="0">
                  <a:pos x="540" y="1"/>
                </a:cxn>
                <a:cxn ang="0">
                  <a:pos x="507" y="2"/>
                </a:cxn>
                <a:cxn ang="0">
                  <a:pos x="470" y="3"/>
                </a:cxn>
                <a:cxn ang="0">
                  <a:pos x="428" y="6"/>
                </a:cxn>
                <a:cxn ang="0">
                  <a:pos x="383" y="8"/>
                </a:cxn>
                <a:cxn ang="0">
                  <a:pos x="335" y="12"/>
                </a:cxn>
                <a:cxn ang="0">
                  <a:pos x="285" y="16"/>
                </a:cxn>
                <a:cxn ang="0">
                  <a:pos x="235" y="21"/>
                </a:cxn>
                <a:cxn ang="0">
                  <a:pos x="186" y="28"/>
                </a:cxn>
                <a:cxn ang="0">
                  <a:pos x="136" y="36"/>
                </a:cxn>
                <a:cxn ang="0">
                  <a:pos x="88" y="45"/>
                </a:cxn>
                <a:cxn ang="0">
                  <a:pos x="42" y="55"/>
                </a:cxn>
                <a:cxn ang="0">
                  <a:pos x="0" y="67"/>
                </a:cxn>
                <a:cxn ang="0">
                  <a:pos x="0" y="118"/>
                </a:cxn>
              </a:cxnLst>
              <a:rect l="0" t="0" r="r" b="b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79" name="Freeform 1299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/>
              <a:ahLst/>
              <a:cxnLst>
                <a:cxn ang="0">
                  <a:pos x="430" y="326"/>
                </a:cxn>
                <a:cxn ang="0">
                  <a:pos x="432" y="325"/>
                </a:cxn>
                <a:cxn ang="0">
                  <a:pos x="438" y="323"/>
                </a:cxn>
                <a:cxn ang="0">
                  <a:pos x="447" y="319"/>
                </a:cxn>
                <a:cxn ang="0">
                  <a:pos x="459" y="314"/>
                </a:cxn>
                <a:cxn ang="0">
                  <a:pos x="474" y="308"/>
                </a:cxn>
                <a:cxn ang="0">
                  <a:pos x="491" y="301"/>
                </a:cxn>
                <a:cxn ang="0">
                  <a:pos x="509" y="291"/>
                </a:cxn>
                <a:cxn ang="0">
                  <a:pos x="528" y="282"/>
                </a:cxn>
                <a:cxn ang="0">
                  <a:pos x="549" y="272"/>
                </a:cxn>
                <a:cxn ang="0">
                  <a:pos x="568" y="260"/>
                </a:cxn>
                <a:cxn ang="0">
                  <a:pos x="587" y="248"/>
                </a:cxn>
                <a:cxn ang="0">
                  <a:pos x="606" y="235"/>
                </a:cxn>
                <a:cxn ang="0">
                  <a:pos x="623" y="222"/>
                </a:cxn>
                <a:cxn ang="0">
                  <a:pos x="638" y="208"/>
                </a:cxn>
                <a:cxn ang="0">
                  <a:pos x="651" y="193"/>
                </a:cxn>
                <a:cxn ang="0">
                  <a:pos x="662" y="179"/>
                </a:cxn>
                <a:cxn ang="0">
                  <a:pos x="0" y="17"/>
                </a:cxn>
                <a:cxn ang="0">
                  <a:pos x="51" y="0"/>
                </a:cxn>
                <a:cxn ang="0">
                  <a:pos x="1017" y="237"/>
                </a:cxn>
                <a:cxn ang="0">
                  <a:pos x="977" y="260"/>
                </a:cxn>
                <a:cxn ang="0">
                  <a:pos x="698" y="188"/>
                </a:cxn>
                <a:cxn ang="0">
                  <a:pos x="697" y="189"/>
                </a:cxn>
                <a:cxn ang="0">
                  <a:pos x="695" y="192"/>
                </a:cxn>
                <a:cxn ang="0">
                  <a:pos x="691" y="196"/>
                </a:cxn>
                <a:cxn ang="0">
                  <a:pos x="685" y="202"/>
                </a:cxn>
                <a:cxn ang="0">
                  <a:pos x="678" y="211"/>
                </a:cxn>
                <a:cxn ang="0">
                  <a:pos x="668" y="219"/>
                </a:cxn>
                <a:cxn ang="0">
                  <a:pos x="657" y="229"/>
                </a:cxn>
                <a:cxn ang="0">
                  <a:pos x="642" y="239"/>
                </a:cxn>
                <a:cxn ang="0">
                  <a:pos x="626" y="250"/>
                </a:cxn>
                <a:cxn ang="0">
                  <a:pos x="609" y="263"/>
                </a:cxn>
                <a:cxn ang="0">
                  <a:pos x="587" y="275"/>
                </a:cxn>
                <a:cxn ang="0">
                  <a:pos x="565" y="287"/>
                </a:cxn>
                <a:cxn ang="0">
                  <a:pos x="540" y="301"/>
                </a:cxn>
                <a:cxn ang="0">
                  <a:pos x="511" y="313"/>
                </a:cxn>
                <a:cxn ang="0">
                  <a:pos x="480" y="325"/>
                </a:cxn>
                <a:cxn ang="0">
                  <a:pos x="447" y="337"/>
                </a:cxn>
                <a:cxn ang="0">
                  <a:pos x="430" y="326"/>
                </a:cxn>
              </a:cxnLst>
              <a:rect l="0" t="0" r="r" b="b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80" name="Freeform 1300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3" y="303"/>
                </a:cxn>
                <a:cxn ang="0">
                  <a:pos x="1036" y="303"/>
                </a:cxn>
                <a:cxn ang="0">
                  <a:pos x="31" y="0"/>
                </a:cxn>
                <a:cxn ang="0">
                  <a:pos x="0" y="0"/>
                </a:cxn>
              </a:cxnLst>
              <a:rect l="0" t="0" r="r" b="b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81" name="Freeform 1301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01" y="270"/>
                </a:cxn>
                <a:cxn ang="0">
                  <a:pos x="1023" y="269"/>
                </a:cxn>
                <a:cxn ang="0">
                  <a:pos x="31" y="0"/>
                </a:cxn>
                <a:cxn ang="0">
                  <a:pos x="0" y="1"/>
                </a:cxn>
              </a:cxnLst>
              <a:rect l="0" t="0" r="r" b="b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182" name="Freeform 1302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9" y="299"/>
                </a:cxn>
                <a:cxn ang="0">
                  <a:pos x="1028" y="292"/>
                </a:cxn>
                <a:cxn ang="0">
                  <a:pos x="30" y="0"/>
                </a:cxn>
                <a:cxn ang="0">
                  <a:pos x="0" y="0"/>
                </a:cxn>
              </a:cxnLst>
              <a:rect l="0" t="0" r="r" b="b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2184" name="AutoShape 1304"/>
          <p:cNvSpPr>
            <a:spLocks noChangeAspect="1" noChangeArrowheads="1" noTextEdit="1"/>
          </p:cNvSpPr>
          <p:nvPr/>
        </p:nvSpPr>
        <p:spPr bwMode="auto">
          <a:xfrm>
            <a:off x="5494338" y="3140075"/>
            <a:ext cx="26035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85" name="Freeform 1305"/>
          <p:cNvSpPr>
            <a:spLocks/>
          </p:cNvSpPr>
          <p:nvPr/>
        </p:nvSpPr>
        <p:spPr bwMode="auto">
          <a:xfrm>
            <a:off x="5495925" y="3140075"/>
            <a:ext cx="258763" cy="268288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668" y="0"/>
              </a:cxn>
              <a:cxn ang="0">
                <a:pos x="699" y="1"/>
              </a:cxn>
              <a:cxn ang="0">
                <a:pos x="742" y="3"/>
              </a:cxn>
              <a:cxn ang="0">
                <a:pos x="799" y="6"/>
              </a:cxn>
              <a:cxn ang="0">
                <a:pos x="865" y="10"/>
              </a:cxn>
              <a:cxn ang="0">
                <a:pos x="941" y="17"/>
              </a:cxn>
              <a:cxn ang="0">
                <a:pos x="1025" y="26"/>
              </a:cxn>
              <a:cxn ang="0">
                <a:pos x="1116" y="38"/>
              </a:cxn>
              <a:cxn ang="0">
                <a:pos x="1213" y="55"/>
              </a:cxn>
              <a:cxn ang="0">
                <a:pos x="1315" y="73"/>
              </a:cxn>
              <a:cxn ang="0">
                <a:pos x="1418" y="97"/>
              </a:cxn>
              <a:cxn ang="0">
                <a:pos x="1525" y="125"/>
              </a:cxn>
              <a:cxn ang="0">
                <a:pos x="1632" y="159"/>
              </a:cxn>
              <a:cxn ang="0">
                <a:pos x="1739" y="197"/>
              </a:cxn>
              <a:cxn ang="0">
                <a:pos x="1843" y="241"/>
              </a:cxn>
              <a:cxn ang="0">
                <a:pos x="1729" y="1139"/>
              </a:cxn>
              <a:cxn ang="0">
                <a:pos x="1742" y="1146"/>
              </a:cxn>
              <a:cxn ang="0">
                <a:pos x="1768" y="1173"/>
              </a:cxn>
              <a:cxn ang="0">
                <a:pos x="1781" y="1234"/>
              </a:cxn>
              <a:cxn ang="0">
                <a:pos x="1760" y="1341"/>
              </a:cxn>
              <a:cxn ang="0">
                <a:pos x="1432" y="1765"/>
              </a:cxn>
              <a:cxn ang="0">
                <a:pos x="1322" y="1904"/>
              </a:cxn>
              <a:cxn ang="0">
                <a:pos x="1304" y="1902"/>
              </a:cxn>
              <a:cxn ang="0">
                <a:pos x="1270" y="1897"/>
              </a:cxn>
              <a:cxn ang="0">
                <a:pos x="1223" y="1891"/>
              </a:cxn>
              <a:cxn ang="0">
                <a:pos x="1162" y="1881"/>
              </a:cxn>
              <a:cxn ang="0">
                <a:pos x="1091" y="1869"/>
              </a:cxn>
              <a:cxn ang="0">
                <a:pos x="1008" y="1854"/>
              </a:cxn>
              <a:cxn ang="0">
                <a:pos x="918" y="1835"/>
              </a:cxn>
              <a:cxn ang="0">
                <a:pos x="820" y="1813"/>
              </a:cxn>
              <a:cxn ang="0">
                <a:pos x="717" y="1786"/>
              </a:cxn>
              <a:cxn ang="0">
                <a:pos x="610" y="1755"/>
              </a:cxn>
              <a:cxn ang="0">
                <a:pos x="501" y="1720"/>
              </a:cxn>
              <a:cxn ang="0">
                <a:pos x="390" y="1681"/>
              </a:cxn>
              <a:cxn ang="0">
                <a:pos x="280" y="1636"/>
              </a:cxn>
              <a:cxn ang="0">
                <a:pos x="172" y="1585"/>
              </a:cxn>
              <a:cxn ang="0">
                <a:pos x="67" y="1530"/>
              </a:cxn>
              <a:cxn ang="0">
                <a:pos x="16" y="1495"/>
              </a:cxn>
              <a:cxn ang="0">
                <a:pos x="8" y="1457"/>
              </a:cxn>
              <a:cxn ang="0">
                <a:pos x="0" y="1401"/>
              </a:cxn>
              <a:cxn ang="0">
                <a:pos x="4" y="1343"/>
              </a:cxn>
              <a:cxn ang="0">
                <a:pos x="388" y="965"/>
              </a:cxn>
              <a:cxn ang="0">
                <a:pos x="386" y="952"/>
              </a:cxn>
              <a:cxn ang="0">
                <a:pos x="390" y="917"/>
              </a:cxn>
              <a:cxn ang="0">
                <a:pos x="412" y="868"/>
              </a:cxn>
              <a:cxn ang="0">
                <a:pos x="468" y="814"/>
              </a:cxn>
            </a:cxnLst>
            <a:rect l="0" t="0" r="r" b="b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86" name="Freeform 1306"/>
          <p:cNvSpPr>
            <a:spLocks/>
          </p:cNvSpPr>
          <p:nvPr/>
        </p:nvSpPr>
        <p:spPr bwMode="auto">
          <a:xfrm>
            <a:off x="5527675" y="3309938"/>
            <a:ext cx="150813" cy="46037"/>
          </a:xfrm>
          <a:custGeom>
            <a:avLst/>
            <a:gdLst/>
            <a:ahLst/>
            <a:cxnLst>
              <a:cxn ang="0">
                <a:pos x="40" y="0"/>
              </a:cxn>
              <a:cxn ang="0">
                <a:pos x="1106" y="277"/>
              </a:cxn>
              <a:cxn ang="0">
                <a:pos x="1071" y="331"/>
              </a:cxn>
              <a:cxn ang="0">
                <a:pos x="0" y="36"/>
              </a:cxn>
              <a:cxn ang="0">
                <a:pos x="40" y="0"/>
              </a:cxn>
            </a:cxnLst>
            <a:rect l="0" t="0" r="r" b="b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87" name="Freeform 1307"/>
          <p:cNvSpPr>
            <a:spLocks/>
          </p:cNvSpPr>
          <p:nvPr/>
        </p:nvSpPr>
        <p:spPr bwMode="auto">
          <a:xfrm>
            <a:off x="5502275" y="3330575"/>
            <a:ext cx="176213" cy="71438"/>
          </a:xfrm>
          <a:custGeom>
            <a:avLst/>
            <a:gdLst/>
            <a:ahLst/>
            <a:cxnLst>
              <a:cxn ang="0">
                <a:pos x="1282" y="391"/>
              </a:cxn>
              <a:cxn ang="0">
                <a:pos x="1264" y="389"/>
              </a:cxn>
              <a:cxn ang="0">
                <a:pos x="1232" y="385"/>
              </a:cxn>
              <a:cxn ang="0">
                <a:pos x="1183" y="378"/>
              </a:cxn>
              <a:cxn ang="0">
                <a:pos x="1124" y="369"/>
              </a:cxn>
              <a:cxn ang="0">
                <a:pos x="1052" y="355"/>
              </a:cxn>
              <a:cxn ang="0">
                <a:pos x="971" y="340"/>
              </a:cxn>
              <a:cxn ang="0">
                <a:pos x="881" y="322"/>
              </a:cxn>
              <a:cxn ang="0">
                <a:pos x="785" y="299"/>
              </a:cxn>
              <a:cxn ang="0">
                <a:pos x="684" y="273"/>
              </a:cxn>
              <a:cxn ang="0">
                <a:pos x="579" y="244"/>
              </a:cxn>
              <a:cxn ang="0">
                <a:pos x="472" y="209"/>
              </a:cxn>
              <a:cxn ang="0">
                <a:pos x="364" y="171"/>
              </a:cxn>
              <a:cxn ang="0">
                <a:pos x="259" y="128"/>
              </a:cxn>
              <a:cxn ang="0">
                <a:pos x="155" y="81"/>
              </a:cxn>
              <a:cxn ang="0">
                <a:pos x="55" y="28"/>
              </a:cxn>
              <a:cxn ang="0">
                <a:pos x="6" y="4"/>
              </a:cxn>
              <a:cxn ang="0">
                <a:pos x="2" y="32"/>
              </a:cxn>
              <a:cxn ang="0">
                <a:pos x="0" y="76"/>
              </a:cxn>
              <a:cxn ang="0">
                <a:pos x="8" y="120"/>
              </a:cxn>
              <a:cxn ang="0">
                <a:pos x="19" y="139"/>
              </a:cxn>
              <a:cxn ang="0">
                <a:pos x="28" y="144"/>
              </a:cxn>
              <a:cxn ang="0">
                <a:pos x="47" y="155"/>
              </a:cxn>
              <a:cxn ang="0">
                <a:pos x="75" y="170"/>
              </a:cxn>
              <a:cxn ang="0">
                <a:pos x="112" y="190"/>
              </a:cxn>
              <a:cxn ang="0">
                <a:pos x="159" y="212"/>
              </a:cxn>
              <a:cxn ang="0">
                <a:pos x="215" y="238"/>
              </a:cxn>
              <a:cxn ang="0">
                <a:pos x="281" y="267"/>
              </a:cxn>
              <a:cxn ang="0">
                <a:pos x="358" y="296"/>
              </a:cxn>
              <a:cxn ang="0">
                <a:pos x="443" y="326"/>
              </a:cxn>
              <a:cxn ang="0">
                <a:pos x="540" y="357"/>
              </a:cxn>
              <a:cxn ang="0">
                <a:pos x="647" y="387"/>
              </a:cxn>
              <a:cxn ang="0">
                <a:pos x="764" y="416"/>
              </a:cxn>
              <a:cxn ang="0">
                <a:pos x="890" y="444"/>
              </a:cxn>
              <a:cxn ang="0">
                <a:pos x="1028" y="472"/>
              </a:cxn>
              <a:cxn ang="0">
                <a:pos x="1177" y="494"/>
              </a:cxn>
              <a:cxn ang="0">
                <a:pos x="1256" y="503"/>
              </a:cxn>
              <a:cxn ang="0">
                <a:pos x="1265" y="487"/>
              </a:cxn>
              <a:cxn ang="0">
                <a:pos x="1278" y="456"/>
              </a:cxn>
              <a:cxn ang="0">
                <a:pos x="1285" y="415"/>
              </a:cxn>
            </a:cxnLst>
            <a:rect l="0" t="0" r="r" b="b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88" name="AutoShape 1308"/>
          <p:cNvSpPr>
            <a:spLocks noChangeAspect="1" noChangeArrowheads="1" noTextEdit="1"/>
          </p:cNvSpPr>
          <p:nvPr/>
        </p:nvSpPr>
        <p:spPr bwMode="auto">
          <a:xfrm>
            <a:off x="5449888" y="3044825"/>
            <a:ext cx="28416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89" name="Freeform 1309"/>
          <p:cNvSpPr>
            <a:spLocks/>
          </p:cNvSpPr>
          <p:nvPr/>
        </p:nvSpPr>
        <p:spPr bwMode="auto">
          <a:xfrm>
            <a:off x="5508625" y="3065463"/>
            <a:ext cx="41275" cy="52387"/>
          </a:xfrm>
          <a:custGeom>
            <a:avLst/>
            <a:gdLst/>
            <a:ahLst/>
            <a:cxnLst>
              <a:cxn ang="0">
                <a:pos x="63" y="28"/>
              </a:cxn>
              <a:cxn ang="0">
                <a:pos x="49" y="37"/>
              </a:cxn>
              <a:cxn ang="0">
                <a:pos x="38" y="47"/>
              </a:cxn>
              <a:cxn ang="0">
                <a:pos x="27" y="59"/>
              </a:cxn>
              <a:cxn ang="0">
                <a:pos x="18" y="72"/>
              </a:cxn>
              <a:cxn ang="0">
                <a:pos x="10" y="86"/>
              </a:cxn>
              <a:cxn ang="0">
                <a:pos x="5" y="101"/>
              </a:cxn>
              <a:cxn ang="0">
                <a:pos x="2" y="117"/>
              </a:cxn>
              <a:cxn ang="0">
                <a:pos x="0" y="133"/>
              </a:cxn>
              <a:cxn ang="0">
                <a:pos x="2" y="155"/>
              </a:cxn>
              <a:cxn ang="0">
                <a:pos x="10" y="173"/>
              </a:cxn>
              <a:cxn ang="0">
                <a:pos x="23" y="190"/>
              </a:cxn>
              <a:cxn ang="0">
                <a:pos x="40" y="201"/>
              </a:cxn>
              <a:cxn ang="0">
                <a:pos x="59" y="211"/>
              </a:cxn>
              <a:cxn ang="0">
                <a:pos x="79" y="215"/>
              </a:cxn>
              <a:cxn ang="0">
                <a:pos x="100" y="216"/>
              </a:cxn>
              <a:cxn ang="0">
                <a:pos x="120" y="213"/>
              </a:cxn>
              <a:cxn ang="0">
                <a:pos x="124" y="213"/>
              </a:cxn>
              <a:cxn ang="0">
                <a:pos x="128" y="211"/>
              </a:cxn>
              <a:cxn ang="0">
                <a:pos x="131" y="208"/>
              </a:cxn>
              <a:cxn ang="0">
                <a:pos x="132" y="203"/>
              </a:cxn>
              <a:cxn ang="0">
                <a:pos x="130" y="198"/>
              </a:cxn>
              <a:cxn ang="0">
                <a:pos x="126" y="194"/>
              </a:cxn>
              <a:cxn ang="0">
                <a:pos x="121" y="190"/>
              </a:cxn>
              <a:cxn ang="0">
                <a:pos x="116" y="187"/>
              </a:cxn>
              <a:cxn ang="0">
                <a:pos x="105" y="184"/>
              </a:cxn>
              <a:cxn ang="0">
                <a:pos x="95" y="182"/>
              </a:cxn>
              <a:cxn ang="0">
                <a:pos x="84" y="180"/>
              </a:cxn>
              <a:cxn ang="0">
                <a:pos x="75" y="178"/>
              </a:cxn>
              <a:cxn ang="0">
                <a:pos x="65" y="175"/>
              </a:cxn>
              <a:cxn ang="0">
                <a:pos x="56" y="170"/>
              </a:cxn>
              <a:cxn ang="0">
                <a:pos x="47" y="165"/>
              </a:cxn>
              <a:cxn ang="0">
                <a:pos x="39" y="156"/>
              </a:cxn>
              <a:cxn ang="0">
                <a:pos x="36" y="120"/>
              </a:cxn>
              <a:cxn ang="0">
                <a:pos x="44" y="90"/>
              </a:cxn>
              <a:cxn ang="0">
                <a:pos x="61" y="67"/>
              </a:cxn>
              <a:cxn ang="0">
                <a:pos x="84" y="47"/>
              </a:cxn>
              <a:cxn ang="0">
                <a:pos x="109" y="32"/>
              </a:cxn>
              <a:cxn ang="0">
                <a:pos x="136" y="21"/>
              </a:cxn>
              <a:cxn ang="0">
                <a:pos x="160" y="12"/>
              </a:cxn>
              <a:cxn ang="0">
                <a:pos x="179" y="5"/>
              </a:cxn>
              <a:cxn ang="0">
                <a:pos x="167" y="1"/>
              </a:cxn>
              <a:cxn ang="0">
                <a:pos x="154" y="0"/>
              </a:cxn>
              <a:cxn ang="0">
                <a:pos x="140" y="2"/>
              </a:cxn>
              <a:cxn ang="0">
                <a:pos x="124" y="5"/>
              </a:cxn>
              <a:cxn ang="0">
                <a:pos x="108" y="10"/>
              </a:cxn>
              <a:cxn ang="0">
                <a:pos x="92" y="15"/>
              </a:cxn>
              <a:cxn ang="0">
                <a:pos x="77" y="22"/>
              </a:cxn>
              <a:cxn ang="0">
                <a:pos x="63" y="28"/>
              </a:cxn>
            </a:cxnLst>
            <a:rect l="0" t="0" r="r" b="b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0" name="Freeform 1310"/>
          <p:cNvSpPr>
            <a:spLocks/>
          </p:cNvSpPr>
          <p:nvPr/>
        </p:nvSpPr>
        <p:spPr bwMode="auto">
          <a:xfrm>
            <a:off x="5576888" y="3063875"/>
            <a:ext cx="25400" cy="39688"/>
          </a:xfrm>
          <a:custGeom>
            <a:avLst/>
            <a:gdLst/>
            <a:ahLst/>
            <a:cxnLst>
              <a:cxn ang="0">
                <a:pos x="96" y="55"/>
              </a:cxn>
              <a:cxn ang="0">
                <a:pos x="101" y="72"/>
              </a:cxn>
              <a:cxn ang="0">
                <a:pos x="100" y="88"/>
              </a:cxn>
              <a:cxn ang="0">
                <a:pos x="92" y="101"/>
              </a:cxn>
              <a:cxn ang="0">
                <a:pos x="82" y="112"/>
              </a:cxn>
              <a:cxn ang="0">
                <a:pos x="69" y="123"/>
              </a:cxn>
              <a:cxn ang="0">
                <a:pos x="54" y="134"/>
              </a:cxn>
              <a:cxn ang="0">
                <a:pos x="40" y="143"/>
              </a:cxn>
              <a:cxn ang="0">
                <a:pos x="27" y="153"/>
              </a:cxn>
              <a:cxn ang="0">
                <a:pos x="25" y="156"/>
              </a:cxn>
              <a:cxn ang="0">
                <a:pos x="24" y="158"/>
              </a:cxn>
              <a:cxn ang="0">
                <a:pos x="24" y="162"/>
              </a:cxn>
              <a:cxn ang="0">
                <a:pos x="25" y="165"/>
              </a:cxn>
              <a:cxn ang="0">
                <a:pos x="28" y="167"/>
              </a:cxn>
              <a:cxn ang="0">
                <a:pos x="31" y="168"/>
              </a:cxn>
              <a:cxn ang="0">
                <a:pos x="33" y="168"/>
              </a:cxn>
              <a:cxn ang="0">
                <a:pos x="37" y="167"/>
              </a:cxn>
              <a:cxn ang="0">
                <a:pos x="53" y="157"/>
              </a:cxn>
              <a:cxn ang="0">
                <a:pos x="69" y="147"/>
              </a:cxn>
              <a:cxn ang="0">
                <a:pos x="84" y="135"/>
              </a:cxn>
              <a:cxn ang="0">
                <a:pos x="97" y="121"/>
              </a:cxn>
              <a:cxn ang="0">
                <a:pos x="107" y="106"/>
              </a:cxn>
              <a:cxn ang="0">
                <a:pos x="113" y="89"/>
              </a:cxn>
              <a:cxn ang="0">
                <a:pos x="114" y="71"/>
              </a:cxn>
              <a:cxn ang="0">
                <a:pos x="110" y="51"/>
              </a:cxn>
              <a:cxn ang="0">
                <a:pos x="101" y="36"/>
              </a:cxn>
              <a:cxn ang="0">
                <a:pos x="87" y="24"/>
              </a:cxn>
              <a:cxn ang="0">
                <a:pos x="70" y="14"/>
              </a:cxn>
              <a:cxn ang="0">
                <a:pos x="51" y="7"/>
              </a:cxn>
              <a:cxn ang="0">
                <a:pos x="32" y="2"/>
              </a:cxn>
              <a:cxn ang="0">
                <a:pos x="17" y="0"/>
              </a:cxn>
              <a:cxn ang="0">
                <a:pos x="5" y="0"/>
              </a:cxn>
              <a:cxn ang="0">
                <a:pos x="0" y="3"/>
              </a:cxn>
              <a:cxn ang="0">
                <a:pos x="12" y="9"/>
              </a:cxn>
              <a:cxn ang="0">
                <a:pos x="26" y="13"/>
              </a:cxn>
              <a:cxn ang="0">
                <a:pos x="41" y="17"/>
              </a:cxn>
              <a:cxn ang="0">
                <a:pos x="54" y="22"/>
              </a:cxn>
              <a:cxn ang="0">
                <a:pos x="68" y="27"/>
              </a:cxn>
              <a:cxn ang="0">
                <a:pos x="80" y="34"/>
              </a:cxn>
              <a:cxn ang="0">
                <a:pos x="89" y="43"/>
              </a:cxn>
              <a:cxn ang="0">
                <a:pos x="96" y="55"/>
              </a:cxn>
            </a:cxnLst>
            <a:rect l="0" t="0" r="r" b="b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1" name="Freeform 1311"/>
          <p:cNvSpPr>
            <a:spLocks/>
          </p:cNvSpPr>
          <p:nvPr/>
        </p:nvSpPr>
        <p:spPr bwMode="auto">
          <a:xfrm>
            <a:off x="5483225" y="3054350"/>
            <a:ext cx="66675" cy="85725"/>
          </a:xfrm>
          <a:custGeom>
            <a:avLst/>
            <a:gdLst/>
            <a:ahLst/>
            <a:cxnLst>
              <a:cxn ang="0">
                <a:pos x="90" y="65"/>
              </a:cxn>
              <a:cxn ang="0">
                <a:pos x="48" y="106"/>
              </a:cxn>
              <a:cxn ang="0">
                <a:pos x="15" y="155"/>
              </a:cxn>
              <a:cxn ang="0">
                <a:pos x="0" y="210"/>
              </a:cxn>
              <a:cxn ang="0">
                <a:pos x="3" y="248"/>
              </a:cxn>
              <a:cxn ang="0">
                <a:pos x="8" y="262"/>
              </a:cxn>
              <a:cxn ang="0">
                <a:pos x="17" y="276"/>
              </a:cxn>
              <a:cxn ang="0">
                <a:pos x="29" y="288"/>
              </a:cxn>
              <a:cxn ang="0">
                <a:pos x="50" y="301"/>
              </a:cxn>
              <a:cxn ang="0">
                <a:pos x="77" y="315"/>
              </a:cxn>
              <a:cxn ang="0">
                <a:pos x="107" y="326"/>
              </a:cxn>
              <a:cxn ang="0">
                <a:pos x="136" y="334"/>
              </a:cxn>
              <a:cxn ang="0">
                <a:pos x="167" y="341"/>
              </a:cxn>
              <a:cxn ang="0">
                <a:pos x="197" y="345"/>
              </a:cxn>
              <a:cxn ang="0">
                <a:pos x="228" y="348"/>
              </a:cxn>
              <a:cxn ang="0">
                <a:pos x="259" y="350"/>
              </a:cxn>
              <a:cxn ang="0">
                <a:pos x="279" y="351"/>
              </a:cxn>
              <a:cxn ang="0">
                <a:pos x="286" y="345"/>
              </a:cxn>
              <a:cxn ang="0">
                <a:pos x="289" y="335"/>
              </a:cxn>
              <a:cxn ang="0">
                <a:pos x="282" y="328"/>
              </a:cxn>
              <a:cxn ang="0">
                <a:pos x="263" y="322"/>
              </a:cxn>
              <a:cxn ang="0">
                <a:pos x="236" y="317"/>
              </a:cxn>
              <a:cxn ang="0">
                <a:pos x="208" y="313"/>
              </a:cxn>
              <a:cxn ang="0">
                <a:pos x="179" y="308"/>
              </a:cxn>
              <a:cxn ang="0">
                <a:pos x="152" y="303"/>
              </a:cxn>
              <a:cxn ang="0">
                <a:pos x="125" y="296"/>
              </a:cxn>
              <a:cxn ang="0">
                <a:pos x="98" y="287"/>
              </a:cxn>
              <a:cxn ang="0">
                <a:pos x="72" y="276"/>
              </a:cxn>
              <a:cxn ang="0">
                <a:pos x="49" y="261"/>
              </a:cxn>
              <a:cxn ang="0">
                <a:pos x="34" y="241"/>
              </a:cxn>
              <a:cxn ang="0">
                <a:pos x="30" y="215"/>
              </a:cxn>
              <a:cxn ang="0">
                <a:pos x="34" y="186"/>
              </a:cxn>
              <a:cxn ang="0">
                <a:pos x="46" y="158"/>
              </a:cxn>
              <a:cxn ang="0">
                <a:pos x="64" y="128"/>
              </a:cxn>
              <a:cxn ang="0">
                <a:pos x="85" y="102"/>
              </a:cxn>
              <a:cxn ang="0">
                <a:pos x="110" y="77"/>
              </a:cxn>
              <a:cxn ang="0">
                <a:pos x="137" y="53"/>
              </a:cxn>
              <a:cxn ang="0">
                <a:pos x="175" y="35"/>
              </a:cxn>
              <a:cxn ang="0">
                <a:pos x="213" y="19"/>
              </a:cxn>
              <a:cxn ang="0">
                <a:pos x="237" y="6"/>
              </a:cxn>
              <a:cxn ang="0">
                <a:pos x="230" y="0"/>
              </a:cxn>
              <a:cxn ang="0">
                <a:pos x="198" y="4"/>
              </a:cxn>
              <a:cxn ang="0">
                <a:pos x="161" y="17"/>
              </a:cxn>
              <a:cxn ang="0">
                <a:pos x="127" y="35"/>
              </a:cxn>
            </a:cxnLst>
            <a:rect l="0" t="0" r="r" b="b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2" name="Freeform 1312"/>
          <p:cNvSpPr>
            <a:spLocks/>
          </p:cNvSpPr>
          <p:nvPr/>
        </p:nvSpPr>
        <p:spPr bwMode="auto">
          <a:xfrm>
            <a:off x="5573713" y="3051175"/>
            <a:ext cx="57150" cy="57150"/>
          </a:xfrm>
          <a:custGeom>
            <a:avLst/>
            <a:gdLst/>
            <a:ahLst/>
            <a:cxnLst>
              <a:cxn ang="0">
                <a:pos x="210" y="71"/>
              </a:cxn>
              <a:cxn ang="0">
                <a:pos x="222" y="84"/>
              </a:cxn>
              <a:cxn ang="0">
                <a:pos x="229" y="99"/>
              </a:cxn>
              <a:cxn ang="0">
                <a:pos x="232" y="115"/>
              </a:cxn>
              <a:cxn ang="0">
                <a:pos x="232" y="132"/>
              </a:cxn>
              <a:cxn ang="0">
                <a:pos x="230" y="146"/>
              </a:cxn>
              <a:cxn ang="0">
                <a:pos x="226" y="158"/>
              </a:cxn>
              <a:cxn ang="0">
                <a:pos x="219" y="170"/>
              </a:cxn>
              <a:cxn ang="0">
                <a:pos x="211" y="179"/>
              </a:cxn>
              <a:cxn ang="0">
                <a:pos x="202" y="190"/>
              </a:cxn>
              <a:cxn ang="0">
                <a:pos x="193" y="199"/>
              </a:cxn>
              <a:cxn ang="0">
                <a:pos x="183" y="208"/>
              </a:cxn>
              <a:cxn ang="0">
                <a:pos x="174" y="218"/>
              </a:cxn>
              <a:cxn ang="0">
                <a:pos x="172" y="221"/>
              </a:cxn>
              <a:cxn ang="0">
                <a:pos x="172" y="224"/>
              </a:cxn>
              <a:cxn ang="0">
                <a:pos x="172" y="227"/>
              </a:cxn>
              <a:cxn ang="0">
                <a:pos x="174" y="231"/>
              </a:cxn>
              <a:cxn ang="0">
                <a:pos x="177" y="233"/>
              </a:cxn>
              <a:cxn ang="0">
                <a:pos x="181" y="234"/>
              </a:cxn>
              <a:cxn ang="0">
                <a:pos x="184" y="233"/>
              </a:cxn>
              <a:cxn ang="0">
                <a:pos x="187" y="231"/>
              </a:cxn>
              <a:cxn ang="0">
                <a:pos x="208" y="217"/>
              </a:cxn>
              <a:cxn ang="0">
                <a:pos x="226" y="199"/>
              </a:cxn>
              <a:cxn ang="0">
                <a:pos x="240" y="178"/>
              </a:cxn>
              <a:cxn ang="0">
                <a:pos x="249" y="155"/>
              </a:cxn>
              <a:cxn ang="0">
                <a:pos x="254" y="131"/>
              </a:cxn>
              <a:cxn ang="0">
                <a:pos x="251" y="107"/>
              </a:cxn>
              <a:cxn ang="0">
                <a:pos x="243" y="84"/>
              </a:cxn>
              <a:cxn ang="0">
                <a:pos x="226" y="64"/>
              </a:cxn>
              <a:cxn ang="0">
                <a:pos x="214" y="53"/>
              </a:cxn>
              <a:cxn ang="0">
                <a:pos x="199" y="45"/>
              </a:cxn>
              <a:cxn ang="0">
                <a:pos x="183" y="36"/>
              </a:cxn>
              <a:cxn ang="0">
                <a:pos x="165" y="29"/>
              </a:cxn>
              <a:cxn ang="0">
                <a:pos x="147" y="21"/>
              </a:cxn>
              <a:cxn ang="0">
                <a:pos x="129" y="16"/>
              </a:cxn>
              <a:cxn ang="0">
                <a:pos x="111" y="12"/>
              </a:cxn>
              <a:cxn ang="0">
                <a:pos x="93" y="7"/>
              </a:cxn>
              <a:cxn ang="0">
                <a:pos x="75" y="4"/>
              </a:cxn>
              <a:cxn ang="0">
                <a:pos x="59" y="2"/>
              </a:cxn>
              <a:cxn ang="0">
                <a:pos x="43" y="0"/>
              </a:cxn>
              <a:cxn ang="0">
                <a:pos x="31" y="0"/>
              </a:cxn>
              <a:cxn ang="0">
                <a:pos x="19" y="0"/>
              </a:cxn>
              <a:cxn ang="0">
                <a:pos x="10" y="0"/>
              </a:cxn>
              <a:cxn ang="0">
                <a:pos x="3" y="2"/>
              </a:cxn>
              <a:cxn ang="0">
                <a:pos x="0" y="4"/>
              </a:cxn>
              <a:cxn ang="0">
                <a:pos x="11" y="6"/>
              </a:cxn>
              <a:cxn ang="0">
                <a:pos x="21" y="7"/>
              </a:cxn>
              <a:cxn ang="0">
                <a:pos x="34" y="9"/>
              </a:cxn>
              <a:cxn ang="0">
                <a:pos x="46" y="12"/>
              </a:cxn>
              <a:cxn ang="0">
                <a:pos x="59" y="15"/>
              </a:cxn>
              <a:cxn ang="0">
                <a:pos x="74" y="17"/>
              </a:cxn>
              <a:cxn ang="0">
                <a:pos x="87" y="20"/>
              </a:cxn>
              <a:cxn ang="0">
                <a:pos x="102" y="23"/>
              </a:cxn>
              <a:cxn ang="0">
                <a:pos x="116" y="28"/>
              </a:cxn>
              <a:cxn ang="0">
                <a:pos x="131" y="32"/>
              </a:cxn>
              <a:cxn ang="0">
                <a:pos x="145" y="36"/>
              </a:cxn>
              <a:cxn ang="0">
                <a:pos x="159" y="42"/>
              </a:cxn>
              <a:cxn ang="0">
                <a:pos x="173" y="48"/>
              </a:cxn>
              <a:cxn ang="0">
                <a:pos x="186" y="55"/>
              </a:cxn>
              <a:cxn ang="0">
                <a:pos x="199" y="63"/>
              </a:cxn>
              <a:cxn ang="0">
                <a:pos x="210" y="71"/>
              </a:cxn>
            </a:cxnLst>
            <a:rect l="0" t="0" r="r" b="b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3" name="Freeform 1313"/>
          <p:cNvSpPr>
            <a:spLocks/>
          </p:cNvSpPr>
          <p:nvPr/>
        </p:nvSpPr>
        <p:spPr bwMode="auto">
          <a:xfrm>
            <a:off x="5461000" y="3078163"/>
            <a:ext cx="22225" cy="52387"/>
          </a:xfrm>
          <a:custGeom>
            <a:avLst/>
            <a:gdLst/>
            <a:ahLst/>
            <a:cxnLst>
              <a:cxn ang="0">
                <a:pos x="0" y="121"/>
              </a:cxn>
              <a:cxn ang="0">
                <a:pos x="0" y="139"/>
              </a:cxn>
              <a:cxn ang="0">
                <a:pos x="4" y="156"/>
              </a:cxn>
              <a:cxn ang="0">
                <a:pos x="12" y="172"/>
              </a:cxn>
              <a:cxn ang="0">
                <a:pos x="22" y="186"/>
              </a:cxn>
              <a:cxn ang="0">
                <a:pos x="35" y="197"/>
              </a:cxn>
              <a:cxn ang="0">
                <a:pos x="50" y="208"/>
              </a:cxn>
              <a:cxn ang="0">
                <a:pos x="66" y="216"/>
              </a:cxn>
              <a:cxn ang="0">
                <a:pos x="83" y="220"/>
              </a:cxn>
              <a:cxn ang="0">
                <a:pos x="89" y="221"/>
              </a:cxn>
              <a:cxn ang="0">
                <a:pos x="94" y="219"/>
              </a:cxn>
              <a:cxn ang="0">
                <a:pos x="98" y="216"/>
              </a:cxn>
              <a:cxn ang="0">
                <a:pos x="100" y="211"/>
              </a:cxn>
              <a:cxn ang="0">
                <a:pos x="100" y="206"/>
              </a:cxn>
              <a:cxn ang="0">
                <a:pos x="99" y="201"/>
              </a:cxn>
              <a:cxn ang="0">
                <a:pos x="96" y="196"/>
              </a:cxn>
              <a:cxn ang="0">
                <a:pos x="91" y="194"/>
              </a:cxn>
              <a:cxn ang="0">
                <a:pos x="74" y="188"/>
              </a:cxn>
              <a:cxn ang="0">
                <a:pos x="58" y="179"/>
              </a:cxn>
              <a:cxn ang="0">
                <a:pos x="45" y="168"/>
              </a:cxn>
              <a:cxn ang="0">
                <a:pos x="36" y="155"/>
              </a:cxn>
              <a:cxn ang="0">
                <a:pos x="30" y="139"/>
              </a:cxn>
              <a:cxn ang="0">
                <a:pos x="27" y="122"/>
              </a:cxn>
              <a:cxn ang="0">
                <a:pos x="27" y="103"/>
              </a:cxn>
              <a:cxn ang="0">
                <a:pos x="32" y="84"/>
              </a:cxn>
              <a:cxn ang="0">
                <a:pos x="38" y="70"/>
              </a:cxn>
              <a:cxn ang="0">
                <a:pos x="46" y="57"/>
              </a:cxn>
              <a:cxn ang="0">
                <a:pos x="56" y="46"/>
              </a:cxn>
              <a:cxn ang="0">
                <a:pos x="66" y="35"/>
              </a:cxn>
              <a:cxn ang="0">
                <a:pos x="76" y="25"/>
              </a:cxn>
              <a:cxn ang="0">
                <a:pos x="86" y="17"/>
              </a:cxn>
              <a:cxn ang="0">
                <a:pos x="96" y="8"/>
              </a:cxn>
              <a:cxn ang="0">
                <a:pos x="103" y="1"/>
              </a:cxn>
              <a:cxn ang="0">
                <a:pos x="96" y="0"/>
              </a:cxn>
              <a:cxn ang="0">
                <a:pos x="84" y="5"/>
              </a:cxn>
              <a:cxn ang="0">
                <a:pos x="69" y="17"/>
              </a:cxn>
              <a:cxn ang="0">
                <a:pos x="51" y="33"/>
              </a:cxn>
              <a:cxn ang="0">
                <a:pos x="34" y="53"/>
              </a:cxn>
              <a:cxn ang="0">
                <a:pos x="18" y="75"/>
              </a:cxn>
              <a:cxn ang="0">
                <a:pos x="7" y="98"/>
              </a:cxn>
              <a:cxn ang="0">
                <a:pos x="0" y="121"/>
              </a:cxn>
            </a:cxnLst>
            <a:rect l="0" t="0" r="r" b="b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4" name="Freeform 1314"/>
          <p:cNvSpPr>
            <a:spLocks/>
          </p:cNvSpPr>
          <p:nvPr/>
        </p:nvSpPr>
        <p:spPr bwMode="auto">
          <a:xfrm>
            <a:off x="5619750" y="3048000"/>
            <a:ext cx="49213" cy="69850"/>
          </a:xfrm>
          <a:custGeom>
            <a:avLst/>
            <a:gdLst/>
            <a:ahLst/>
            <a:cxnLst>
              <a:cxn ang="0">
                <a:pos x="186" y="115"/>
              </a:cxn>
              <a:cxn ang="0">
                <a:pos x="197" y="133"/>
              </a:cxn>
              <a:cxn ang="0">
                <a:pos x="202" y="153"/>
              </a:cxn>
              <a:cxn ang="0">
                <a:pos x="199" y="174"/>
              </a:cxn>
              <a:cxn ang="0">
                <a:pos x="187" y="194"/>
              </a:cxn>
              <a:cxn ang="0">
                <a:pos x="170" y="212"/>
              </a:cxn>
              <a:cxn ang="0">
                <a:pos x="150" y="229"/>
              </a:cxn>
              <a:cxn ang="0">
                <a:pos x="129" y="246"/>
              </a:cxn>
              <a:cxn ang="0">
                <a:pos x="116" y="258"/>
              </a:cxn>
              <a:cxn ang="0">
                <a:pos x="112" y="267"/>
              </a:cxn>
              <a:cxn ang="0">
                <a:pos x="109" y="276"/>
              </a:cxn>
              <a:cxn ang="0">
                <a:pos x="110" y="284"/>
              </a:cxn>
              <a:cxn ang="0">
                <a:pos x="117" y="288"/>
              </a:cxn>
              <a:cxn ang="0">
                <a:pos x="125" y="287"/>
              </a:cxn>
              <a:cxn ang="0">
                <a:pos x="139" y="272"/>
              </a:cxn>
              <a:cxn ang="0">
                <a:pos x="162" y="250"/>
              </a:cxn>
              <a:cxn ang="0">
                <a:pos x="186" y="229"/>
              </a:cxn>
              <a:cxn ang="0">
                <a:pos x="207" y="204"/>
              </a:cxn>
              <a:cxn ang="0">
                <a:pos x="220" y="174"/>
              </a:cxn>
              <a:cxn ang="0">
                <a:pos x="218" y="142"/>
              </a:cxn>
              <a:cxn ang="0">
                <a:pos x="204" y="112"/>
              </a:cxn>
              <a:cxn ang="0">
                <a:pos x="181" y="87"/>
              </a:cxn>
              <a:cxn ang="0">
                <a:pos x="159" y="69"/>
              </a:cxn>
              <a:cxn ang="0">
                <a:pos x="137" y="55"/>
              </a:cxn>
              <a:cxn ang="0">
                <a:pos x="114" y="40"/>
              </a:cxn>
              <a:cxn ang="0">
                <a:pos x="89" y="27"/>
              </a:cxn>
              <a:cxn ang="0">
                <a:pos x="66" y="15"/>
              </a:cxn>
              <a:cxn ang="0">
                <a:pos x="42" y="6"/>
              </a:cxn>
              <a:cxn ang="0">
                <a:pos x="22" y="1"/>
              </a:cxn>
              <a:cxn ang="0">
                <a:pos x="7" y="1"/>
              </a:cxn>
              <a:cxn ang="0">
                <a:pos x="8" y="5"/>
              </a:cxn>
              <a:cxn ang="0">
                <a:pos x="26" y="13"/>
              </a:cxn>
              <a:cxn ang="0">
                <a:pos x="47" y="22"/>
              </a:cxn>
              <a:cxn ang="0">
                <a:pos x="71" y="34"/>
              </a:cxn>
              <a:cxn ang="0">
                <a:pos x="96" y="48"/>
              </a:cxn>
              <a:cxn ang="0">
                <a:pos x="121" y="64"/>
              </a:cxn>
              <a:cxn ang="0">
                <a:pos x="146" y="81"/>
              </a:cxn>
              <a:cxn ang="0">
                <a:pos x="169" y="98"/>
              </a:cxn>
            </a:cxnLst>
            <a:rect l="0" t="0" r="r" b="b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5" name="Freeform 1315"/>
          <p:cNvSpPr>
            <a:spLocks/>
          </p:cNvSpPr>
          <p:nvPr/>
        </p:nvSpPr>
        <p:spPr bwMode="auto">
          <a:xfrm>
            <a:off x="5567363" y="3128963"/>
            <a:ext cx="15875" cy="42862"/>
          </a:xfrm>
          <a:custGeom>
            <a:avLst/>
            <a:gdLst/>
            <a:ahLst/>
            <a:cxnLst>
              <a:cxn ang="0">
                <a:pos x="28" y="12"/>
              </a:cxn>
              <a:cxn ang="0">
                <a:pos x="26" y="7"/>
              </a:cxn>
              <a:cxn ang="0">
                <a:pos x="23" y="3"/>
              </a:cxn>
              <a:cxn ang="0">
                <a:pos x="17" y="1"/>
              </a:cxn>
              <a:cxn ang="0">
                <a:pos x="12" y="0"/>
              </a:cxn>
              <a:cxn ang="0">
                <a:pos x="7" y="2"/>
              </a:cxn>
              <a:cxn ang="0">
                <a:pos x="3" y="5"/>
              </a:cxn>
              <a:cxn ang="0">
                <a:pos x="0" y="10"/>
              </a:cxn>
              <a:cxn ang="0">
                <a:pos x="0" y="16"/>
              </a:cxn>
              <a:cxn ang="0">
                <a:pos x="5" y="39"/>
              </a:cxn>
              <a:cxn ang="0">
                <a:pos x="13" y="66"/>
              </a:cxn>
              <a:cxn ang="0">
                <a:pos x="24" y="92"/>
              </a:cxn>
              <a:cxn ang="0">
                <a:pos x="36" y="118"/>
              </a:cxn>
              <a:cxn ang="0">
                <a:pos x="49" y="141"/>
              </a:cxn>
              <a:cxn ang="0">
                <a:pos x="61" y="159"/>
              </a:cxn>
              <a:cxn ang="0">
                <a:pos x="69" y="171"/>
              </a:cxn>
              <a:cxn ang="0">
                <a:pos x="74" y="174"/>
              </a:cxn>
              <a:cxn ang="0">
                <a:pos x="72" y="162"/>
              </a:cxn>
              <a:cxn ang="0">
                <a:pos x="67" y="147"/>
              </a:cxn>
              <a:cxn ang="0">
                <a:pos x="61" y="128"/>
              </a:cxn>
              <a:cxn ang="0">
                <a:pos x="53" y="105"/>
              </a:cxn>
              <a:cxn ang="0">
                <a:pos x="46" y="82"/>
              </a:cxn>
              <a:cxn ang="0">
                <a:pos x="38" y="58"/>
              </a:cxn>
              <a:cxn ang="0">
                <a:pos x="32" y="35"/>
              </a:cxn>
              <a:cxn ang="0">
                <a:pos x="28" y="12"/>
              </a:cxn>
            </a:cxnLst>
            <a:rect l="0" t="0" r="r" b="b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6" name="Freeform 1316"/>
          <p:cNvSpPr>
            <a:spLocks/>
          </p:cNvSpPr>
          <p:nvPr/>
        </p:nvSpPr>
        <p:spPr bwMode="auto">
          <a:xfrm>
            <a:off x="5559425" y="3106738"/>
            <a:ext cx="9525" cy="20637"/>
          </a:xfrm>
          <a:custGeom>
            <a:avLst/>
            <a:gdLst/>
            <a:ahLst/>
            <a:cxnLst>
              <a:cxn ang="0">
                <a:pos x="20" y="9"/>
              </a:cxn>
              <a:cxn ang="0">
                <a:pos x="19" y="5"/>
              </a:cxn>
              <a:cxn ang="0">
                <a:pos x="16" y="2"/>
              </a:cxn>
              <a:cxn ang="0">
                <a:pos x="13" y="0"/>
              </a:cxn>
              <a:cxn ang="0">
                <a:pos x="8" y="0"/>
              </a:cxn>
              <a:cxn ang="0">
                <a:pos x="5" y="1"/>
              </a:cxn>
              <a:cxn ang="0">
                <a:pos x="2" y="3"/>
              </a:cxn>
              <a:cxn ang="0">
                <a:pos x="0" y="6"/>
              </a:cxn>
              <a:cxn ang="0">
                <a:pos x="0" y="10"/>
              </a:cxn>
              <a:cxn ang="0">
                <a:pos x="0" y="22"/>
              </a:cxn>
              <a:cxn ang="0">
                <a:pos x="3" y="35"/>
              </a:cxn>
              <a:cxn ang="0">
                <a:pos x="7" y="48"/>
              </a:cxn>
              <a:cxn ang="0">
                <a:pos x="13" y="60"/>
              </a:cxn>
              <a:cxn ang="0">
                <a:pos x="19" y="72"/>
              </a:cxn>
              <a:cxn ang="0">
                <a:pos x="25" y="81"/>
              </a:cxn>
              <a:cxn ang="0">
                <a:pos x="33" y="86"/>
              </a:cxn>
              <a:cxn ang="0">
                <a:pos x="38" y="87"/>
              </a:cxn>
              <a:cxn ang="0">
                <a:pos x="39" y="70"/>
              </a:cxn>
              <a:cxn ang="0">
                <a:pos x="34" y="50"/>
              </a:cxn>
              <a:cxn ang="0">
                <a:pos x="27" y="29"/>
              </a:cxn>
              <a:cxn ang="0">
                <a:pos x="20" y="9"/>
              </a:cxn>
            </a:cxnLst>
            <a:rect l="0" t="0" r="r" b="b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7" name="Freeform 1317"/>
          <p:cNvSpPr>
            <a:spLocks/>
          </p:cNvSpPr>
          <p:nvPr/>
        </p:nvSpPr>
        <p:spPr bwMode="auto">
          <a:xfrm>
            <a:off x="5553075" y="3092450"/>
            <a:ext cx="6350" cy="11113"/>
          </a:xfrm>
          <a:custGeom>
            <a:avLst/>
            <a:gdLst/>
            <a:ahLst/>
            <a:cxnLst>
              <a:cxn ang="0">
                <a:pos x="18" y="7"/>
              </a:cxn>
              <a:cxn ang="0">
                <a:pos x="18" y="8"/>
              </a:cxn>
              <a:cxn ang="0">
                <a:pos x="18" y="8"/>
              </a:cxn>
              <a:cxn ang="0">
                <a:pos x="18" y="8"/>
              </a:cxn>
              <a:cxn ang="0">
                <a:pos x="18" y="8"/>
              </a:cxn>
              <a:cxn ang="0">
                <a:pos x="17" y="5"/>
              </a:cxn>
              <a:cxn ang="0">
                <a:pos x="14" y="1"/>
              </a:cxn>
              <a:cxn ang="0">
                <a:pos x="11" y="0"/>
              </a:cxn>
              <a:cxn ang="0">
                <a:pos x="7" y="0"/>
              </a:cxn>
              <a:cxn ang="0">
                <a:pos x="4" y="1"/>
              </a:cxn>
              <a:cxn ang="0">
                <a:pos x="1" y="5"/>
              </a:cxn>
              <a:cxn ang="0">
                <a:pos x="0" y="8"/>
              </a:cxn>
              <a:cxn ang="0">
                <a:pos x="0" y="11"/>
              </a:cxn>
              <a:cxn ang="0">
                <a:pos x="1" y="16"/>
              </a:cxn>
              <a:cxn ang="0">
                <a:pos x="4" y="23"/>
              </a:cxn>
              <a:cxn ang="0">
                <a:pos x="8" y="30"/>
              </a:cxn>
              <a:cxn ang="0">
                <a:pos x="13" y="37"/>
              </a:cxn>
              <a:cxn ang="0">
                <a:pos x="18" y="43"/>
              </a:cxn>
              <a:cxn ang="0">
                <a:pos x="25" y="47"/>
              </a:cxn>
              <a:cxn ang="0">
                <a:pos x="30" y="51"/>
              </a:cxn>
              <a:cxn ang="0">
                <a:pos x="34" y="51"/>
              </a:cxn>
              <a:cxn ang="0">
                <a:pos x="33" y="40"/>
              </a:cxn>
              <a:cxn ang="0">
                <a:pos x="29" y="27"/>
              </a:cxn>
              <a:cxn ang="0">
                <a:pos x="23" y="15"/>
              </a:cxn>
              <a:cxn ang="0">
                <a:pos x="18" y="7"/>
              </a:cxn>
            </a:cxnLst>
            <a:rect l="0" t="0" r="r" b="b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8" y="8"/>
                </a:lnTo>
                <a:lnTo>
                  <a:pt x="18" y="8"/>
                </a:ln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8" name="Freeform 1318"/>
          <p:cNvSpPr>
            <a:spLocks/>
          </p:cNvSpPr>
          <p:nvPr/>
        </p:nvSpPr>
        <p:spPr bwMode="auto">
          <a:xfrm>
            <a:off x="5545138" y="3081338"/>
            <a:ext cx="11112" cy="7937"/>
          </a:xfrm>
          <a:custGeom>
            <a:avLst/>
            <a:gdLst/>
            <a:ahLst/>
            <a:cxnLst>
              <a:cxn ang="0">
                <a:pos x="37" y="24"/>
              </a:cxn>
              <a:cxn ang="0">
                <a:pos x="41" y="22"/>
              </a:cxn>
              <a:cxn ang="0">
                <a:pos x="45" y="19"/>
              </a:cxn>
              <a:cxn ang="0">
                <a:pos x="46" y="15"/>
              </a:cxn>
              <a:cxn ang="0">
                <a:pos x="46" y="10"/>
              </a:cxn>
              <a:cxn ang="0">
                <a:pos x="44" y="5"/>
              </a:cxn>
              <a:cxn ang="0">
                <a:pos x="41" y="2"/>
              </a:cxn>
              <a:cxn ang="0">
                <a:pos x="37" y="0"/>
              </a:cxn>
              <a:cxn ang="0">
                <a:pos x="32" y="0"/>
              </a:cxn>
              <a:cxn ang="0">
                <a:pos x="29" y="0"/>
              </a:cxn>
              <a:cxn ang="0">
                <a:pos x="25" y="1"/>
              </a:cxn>
              <a:cxn ang="0">
                <a:pos x="19" y="3"/>
              </a:cxn>
              <a:cxn ang="0">
                <a:pos x="12" y="7"/>
              </a:cxn>
              <a:cxn ang="0">
                <a:pos x="5" y="14"/>
              </a:cxn>
              <a:cxn ang="0">
                <a:pos x="2" y="20"/>
              </a:cxn>
              <a:cxn ang="0">
                <a:pos x="0" y="26"/>
              </a:cxn>
              <a:cxn ang="0">
                <a:pos x="0" y="29"/>
              </a:cxn>
              <a:cxn ang="0">
                <a:pos x="3" y="31"/>
              </a:cxn>
              <a:cxn ang="0">
                <a:pos x="7" y="33"/>
              </a:cxn>
              <a:cxn ang="0">
                <a:pos x="12" y="33"/>
              </a:cxn>
              <a:cxn ang="0">
                <a:pos x="16" y="33"/>
              </a:cxn>
              <a:cxn ang="0">
                <a:pos x="21" y="31"/>
              </a:cxn>
              <a:cxn ang="0">
                <a:pos x="26" y="30"/>
              </a:cxn>
              <a:cxn ang="0">
                <a:pos x="32" y="28"/>
              </a:cxn>
              <a:cxn ang="0">
                <a:pos x="37" y="24"/>
              </a:cxn>
            </a:cxnLst>
            <a:rect l="0" t="0" r="r" b="b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199" name="Freeform 1319"/>
          <p:cNvSpPr>
            <a:spLocks/>
          </p:cNvSpPr>
          <p:nvPr/>
        </p:nvSpPr>
        <p:spPr bwMode="auto">
          <a:xfrm>
            <a:off x="5497513" y="3068638"/>
            <a:ext cx="41275" cy="52387"/>
          </a:xfrm>
          <a:custGeom>
            <a:avLst/>
            <a:gdLst/>
            <a:ahLst/>
            <a:cxnLst>
              <a:cxn ang="0">
                <a:pos x="65" y="33"/>
              </a:cxn>
              <a:cxn ang="0">
                <a:pos x="52" y="43"/>
              </a:cxn>
              <a:cxn ang="0">
                <a:pos x="41" y="54"/>
              </a:cxn>
              <a:cxn ang="0">
                <a:pos x="29" y="66"/>
              </a:cxn>
              <a:cxn ang="0">
                <a:pos x="20" y="79"/>
              </a:cxn>
              <a:cxn ang="0">
                <a:pos x="12" y="93"/>
              </a:cxn>
              <a:cxn ang="0">
                <a:pos x="6" y="107"/>
              </a:cxn>
              <a:cxn ang="0">
                <a:pos x="2" y="121"/>
              </a:cxn>
              <a:cxn ang="0">
                <a:pos x="0" y="136"/>
              </a:cxn>
              <a:cxn ang="0">
                <a:pos x="2" y="158"/>
              </a:cxn>
              <a:cxn ang="0">
                <a:pos x="10" y="177"/>
              </a:cxn>
              <a:cxn ang="0">
                <a:pos x="23" y="193"/>
              </a:cxn>
              <a:cxn ang="0">
                <a:pos x="38" y="204"/>
              </a:cxn>
              <a:cxn ang="0">
                <a:pos x="57" y="213"/>
              </a:cxn>
              <a:cxn ang="0">
                <a:pos x="78" y="218"/>
              </a:cxn>
              <a:cxn ang="0">
                <a:pos x="98" y="219"/>
              </a:cxn>
              <a:cxn ang="0">
                <a:pos x="118" y="216"/>
              </a:cxn>
              <a:cxn ang="0">
                <a:pos x="123" y="216"/>
              </a:cxn>
              <a:cxn ang="0">
                <a:pos x="127" y="214"/>
              </a:cxn>
              <a:cxn ang="0">
                <a:pos x="130" y="210"/>
              </a:cxn>
              <a:cxn ang="0">
                <a:pos x="131" y="205"/>
              </a:cxn>
              <a:cxn ang="0">
                <a:pos x="130" y="203"/>
              </a:cxn>
              <a:cxn ang="0">
                <a:pos x="127" y="203"/>
              </a:cxn>
              <a:cxn ang="0">
                <a:pos x="123" y="202"/>
              </a:cxn>
              <a:cxn ang="0">
                <a:pos x="117" y="202"/>
              </a:cxn>
              <a:cxn ang="0">
                <a:pos x="111" y="202"/>
              </a:cxn>
              <a:cxn ang="0">
                <a:pos x="106" y="202"/>
              </a:cxn>
              <a:cxn ang="0">
                <a:pos x="100" y="202"/>
              </a:cxn>
              <a:cxn ang="0">
                <a:pos x="97" y="202"/>
              </a:cxn>
              <a:cxn ang="0">
                <a:pos x="87" y="201"/>
              </a:cxn>
              <a:cxn ang="0">
                <a:pos x="77" y="200"/>
              </a:cxn>
              <a:cxn ang="0">
                <a:pos x="67" y="199"/>
              </a:cxn>
              <a:cxn ang="0">
                <a:pos x="56" y="196"/>
              </a:cxn>
              <a:cxn ang="0">
                <a:pos x="46" y="193"/>
              </a:cxn>
              <a:cxn ang="0">
                <a:pos x="35" y="185"/>
              </a:cxn>
              <a:cxn ang="0">
                <a:pos x="26" y="175"/>
              </a:cxn>
              <a:cxn ang="0">
                <a:pos x="15" y="162"/>
              </a:cxn>
              <a:cxn ang="0">
                <a:pos x="13" y="146"/>
              </a:cxn>
              <a:cxn ang="0">
                <a:pos x="14" y="131"/>
              </a:cxn>
              <a:cxn ang="0">
                <a:pos x="19" y="116"/>
              </a:cxn>
              <a:cxn ang="0">
                <a:pos x="25" y="102"/>
              </a:cxn>
              <a:cxn ang="0">
                <a:pos x="34" y="89"/>
              </a:cxn>
              <a:cxn ang="0">
                <a:pos x="45" y="76"/>
              </a:cxn>
              <a:cxn ang="0">
                <a:pos x="56" y="65"/>
              </a:cxn>
              <a:cxn ang="0">
                <a:pos x="70" y="55"/>
              </a:cxn>
              <a:cxn ang="0">
                <a:pos x="84" y="45"/>
              </a:cxn>
              <a:cxn ang="0">
                <a:pos x="98" y="37"/>
              </a:cxn>
              <a:cxn ang="0">
                <a:pos x="113" y="29"/>
              </a:cxn>
              <a:cxn ang="0">
                <a:pos x="127" y="23"/>
              </a:cxn>
              <a:cxn ang="0">
                <a:pos x="141" y="17"/>
              </a:cxn>
              <a:cxn ang="0">
                <a:pos x="154" y="12"/>
              </a:cxn>
              <a:cxn ang="0">
                <a:pos x="167" y="9"/>
              </a:cxn>
              <a:cxn ang="0">
                <a:pos x="177" y="7"/>
              </a:cxn>
              <a:cxn ang="0">
                <a:pos x="170" y="2"/>
              </a:cxn>
              <a:cxn ang="0">
                <a:pos x="158" y="0"/>
              </a:cxn>
              <a:cxn ang="0">
                <a:pos x="145" y="2"/>
              </a:cxn>
              <a:cxn ang="0">
                <a:pos x="129" y="6"/>
              </a:cxn>
              <a:cxn ang="0">
                <a:pos x="111" y="11"/>
              </a:cxn>
              <a:cxn ang="0">
                <a:pos x="94" y="17"/>
              </a:cxn>
              <a:cxn ang="0">
                <a:pos x="78" y="26"/>
              </a:cxn>
              <a:cxn ang="0">
                <a:pos x="65" y="33"/>
              </a:cxn>
            </a:cxnLst>
            <a:rect l="0" t="0" r="r" b="b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0" name="Freeform 1320"/>
          <p:cNvSpPr>
            <a:spLocks/>
          </p:cNvSpPr>
          <p:nvPr/>
        </p:nvSpPr>
        <p:spPr bwMode="auto">
          <a:xfrm>
            <a:off x="5565775" y="3067050"/>
            <a:ext cx="25400" cy="41275"/>
          </a:xfrm>
          <a:custGeom>
            <a:avLst/>
            <a:gdLst/>
            <a:ahLst/>
            <a:cxnLst>
              <a:cxn ang="0">
                <a:pos x="97" y="57"/>
              </a:cxn>
              <a:cxn ang="0">
                <a:pos x="100" y="75"/>
              </a:cxn>
              <a:cxn ang="0">
                <a:pos x="98" y="90"/>
              </a:cxn>
              <a:cxn ang="0">
                <a:pos x="91" y="103"/>
              </a:cxn>
              <a:cxn ang="0">
                <a:pos x="80" y="114"/>
              </a:cxn>
              <a:cxn ang="0">
                <a:pos x="68" y="125"/>
              </a:cxn>
              <a:cxn ang="0">
                <a:pos x="54" y="135"/>
              </a:cxn>
              <a:cxn ang="0">
                <a:pos x="39" y="145"/>
              </a:cxn>
              <a:cxn ang="0">
                <a:pos x="27" y="155"/>
              </a:cxn>
              <a:cxn ang="0">
                <a:pos x="25" y="158"/>
              </a:cxn>
              <a:cxn ang="0">
                <a:pos x="23" y="160"/>
              </a:cxn>
              <a:cxn ang="0">
                <a:pos x="23" y="164"/>
              </a:cxn>
              <a:cxn ang="0">
                <a:pos x="26" y="167"/>
              </a:cxn>
              <a:cxn ang="0">
                <a:pos x="28" y="169"/>
              </a:cxn>
              <a:cxn ang="0">
                <a:pos x="31" y="170"/>
              </a:cxn>
              <a:cxn ang="0">
                <a:pos x="34" y="170"/>
              </a:cxn>
              <a:cxn ang="0">
                <a:pos x="37" y="169"/>
              </a:cxn>
              <a:cxn ang="0">
                <a:pos x="53" y="159"/>
              </a:cxn>
              <a:cxn ang="0">
                <a:pos x="69" y="149"/>
              </a:cxn>
              <a:cxn ang="0">
                <a:pos x="83" y="137"/>
              </a:cxn>
              <a:cxn ang="0">
                <a:pos x="97" y="123"/>
              </a:cxn>
              <a:cxn ang="0">
                <a:pos x="106" y="108"/>
              </a:cxn>
              <a:cxn ang="0">
                <a:pos x="113" y="91"/>
              </a:cxn>
              <a:cxn ang="0">
                <a:pos x="115" y="73"/>
              </a:cxn>
              <a:cxn ang="0">
                <a:pos x="111" y="53"/>
              </a:cxn>
              <a:cxn ang="0">
                <a:pos x="101" y="39"/>
              </a:cxn>
              <a:cxn ang="0">
                <a:pos x="89" y="26"/>
              </a:cxn>
              <a:cxn ang="0">
                <a:pos x="72" y="15"/>
              </a:cxn>
              <a:cxn ang="0">
                <a:pos x="55" y="8"/>
              </a:cxn>
              <a:cxn ang="0">
                <a:pos x="37" y="2"/>
              </a:cxn>
              <a:cxn ang="0">
                <a:pos x="21" y="0"/>
              </a:cxn>
              <a:cxn ang="0">
                <a:pos x="9" y="1"/>
              </a:cxn>
              <a:cxn ang="0">
                <a:pos x="0" y="5"/>
              </a:cxn>
              <a:cxn ang="0">
                <a:pos x="15" y="10"/>
              </a:cxn>
              <a:cxn ang="0">
                <a:pos x="30" y="13"/>
              </a:cxn>
              <a:cxn ang="0">
                <a:pos x="43" y="16"/>
              </a:cxn>
              <a:cxn ang="0">
                <a:pos x="57" y="20"/>
              </a:cxn>
              <a:cxn ang="0">
                <a:pos x="70" y="26"/>
              </a:cxn>
              <a:cxn ang="0">
                <a:pos x="81" y="33"/>
              </a:cxn>
              <a:cxn ang="0">
                <a:pos x="91" y="43"/>
              </a:cxn>
              <a:cxn ang="0">
                <a:pos x="97" y="57"/>
              </a:cxn>
            </a:cxnLst>
            <a:rect l="0" t="0" r="r" b="b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1" name="Freeform 1321"/>
          <p:cNvSpPr>
            <a:spLocks/>
          </p:cNvSpPr>
          <p:nvPr/>
        </p:nvSpPr>
        <p:spPr bwMode="auto">
          <a:xfrm>
            <a:off x="5473700" y="3059113"/>
            <a:ext cx="63500" cy="84137"/>
          </a:xfrm>
          <a:custGeom>
            <a:avLst/>
            <a:gdLst/>
            <a:ahLst/>
            <a:cxnLst>
              <a:cxn ang="0">
                <a:pos x="90" y="65"/>
              </a:cxn>
              <a:cxn ang="0">
                <a:pos x="48" y="106"/>
              </a:cxn>
              <a:cxn ang="0">
                <a:pos x="16" y="156"/>
              </a:cxn>
              <a:cxn ang="0">
                <a:pos x="0" y="211"/>
              </a:cxn>
              <a:cxn ang="0">
                <a:pos x="3" y="249"/>
              </a:cxn>
              <a:cxn ang="0">
                <a:pos x="10" y="264"/>
              </a:cxn>
              <a:cxn ang="0">
                <a:pos x="19" y="277"/>
              </a:cxn>
              <a:cxn ang="0">
                <a:pos x="31" y="289"/>
              </a:cxn>
              <a:cxn ang="0">
                <a:pos x="51" y="302"/>
              </a:cxn>
              <a:cxn ang="0">
                <a:pos x="78" y="316"/>
              </a:cxn>
              <a:cxn ang="0">
                <a:pos x="107" y="327"/>
              </a:cxn>
              <a:cxn ang="0">
                <a:pos x="137" y="335"/>
              </a:cxn>
              <a:cxn ang="0">
                <a:pos x="167" y="342"/>
              </a:cxn>
              <a:cxn ang="0">
                <a:pos x="198" y="346"/>
              </a:cxn>
              <a:cxn ang="0">
                <a:pos x="229" y="349"/>
              </a:cxn>
              <a:cxn ang="0">
                <a:pos x="260" y="351"/>
              </a:cxn>
              <a:cxn ang="0">
                <a:pos x="280" y="352"/>
              </a:cxn>
              <a:cxn ang="0">
                <a:pos x="287" y="346"/>
              </a:cxn>
              <a:cxn ang="0">
                <a:pos x="289" y="335"/>
              </a:cxn>
              <a:cxn ang="0">
                <a:pos x="283" y="328"/>
              </a:cxn>
              <a:cxn ang="0">
                <a:pos x="264" y="327"/>
              </a:cxn>
              <a:cxn ang="0">
                <a:pos x="235" y="326"/>
              </a:cxn>
              <a:cxn ang="0">
                <a:pos x="207" y="323"/>
              </a:cxn>
              <a:cxn ang="0">
                <a:pos x="179" y="319"/>
              </a:cxn>
              <a:cxn ang="0">
                <a:pos x="150" y="314"/>
              </a:cxn>
              <a:cxn ang="0">
                <a:pos x="122" y="306"/>
              </a:cxn>
              <a:cxn ang="0">
                <a:pos x="95" y="298"/>
              </a:cxn>
              <a:cxn ang="0">
                <a:pos x="68" y="285"/>
              </a:cxn>
              <a:cxn ang="0">
                <a:pos x="45" y="271"/>
              </a:cxn>
              <a:cxn ang="0">
                <a:pos x="32" y="250"/>
              </a:cxn>
              <a:cxn ang="0">
                <a:pos x="27" y="222"/>
              </a:cxn>
              <a:cxn ang="0">
                <a:pos x="34" y="183"/>
              </a:cxn>
              <a:cxn ang="0">
                <a:pos x="45" y="153"/>
              </a:cxn>
              <a:cxn ang="0">
                <a:pos x="61" y="127"/>
              </a:cxn>
              <a:cxn ang="0">
                <a:pos x="80" y="103"/>
              </a:cxn>
              <a:cxn ang="0">
                <a:pos x="102" y="82"/>
              </a:cxn>
              <a:cxn ang="0">
                <a:pos x="129" y="59"/>
              </a:cxn>
              <a:cxn ang="0">
                <a:pos x="162" y="38"/>
              </a:cxn>
              <a:cxn ang="0">
                <a:pos x="197" y="20"/>
              </a:cxn>
              <a:cxn ang="0">
                <a:pos x="227" y="6"/>
              </a:cxn>
              <a:cxn ang="0">
                <a:pos x="228" y="0"/>
              </a:cxn>
              <a:cxn ang="0">
                <a:pos x="198" y="5"/>
              </a:cxn>
              <a:cxn ang="0">
                <a:pos x="162" y="18"/>
              </a:cxn>
              <a:cxn ang="0">
                <a:pos x="127" y="36"/>
              </a:cxn>
            </a:cxnLst>
            <a:rect l="0" t="0" r="r" b="b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2" name="Freeform 1322"/>
          <p:cNvSpPr>
            <a:spLocks/>
          </p:cNvSpPr>
          <p:nvPr/>
        </p:nvSpPr>
        <p:spPr bwMode="auto">
          <a:xfrm>
            <a:off x="5562600" y="3054350"/>
            <a:ext cx="57150" cy="58738"/>
          </a:xfrm>
          <a:custGeom>
            <a:avLst/>
            <a:gdLst/>
            <a:ahLst/>
            <a:cxnLst>
              <a:cxn ang="0">
                <a:pos x="210" y="72"/>
              </a:cxn>
              <a:cxn ang="0">
                <a:pos x="222" y="85"/>
              </a:cxn>
              <a:cxn ang="0">
                <a:pos x="228" y="100"/>
              </a:cxn>
              <a:cxn ang="0">
                <a:pos x="232" y="116"/>
              </a:cxn>
              <a:cxn ang="0">
                <a:pos x="232" y="133"/>
              </a:cxn>
              <a:cxn ang="0">
                <a:pos x="230" y="147"/>
              </a:cxn>
              <a:cxn ang="0">
                <a:pos x="226" y="159"/>
              </a:cxn>
              <a:cxn ang="0">
                <a:pos x="218" y="171"/>
              </a:cxn>
              <a:cxn ang="0">
                <a:pos x="211" y="180"/>
              </a:cxn>
              <a:cxn ang="0">
                <a:pos x="202" y="191"/>
              </a:cxn>
              <a:cxn ang="0">
                <a:pos x="192" y="200"/>
              </a:cxn>
              <a:cxn ang="0">
                <a:pos x="183" y="209"/>
              </a:cxn>
              <a:cxn ang="0">
                <a:pos x="173" y="219"/>
              </a:cxn>
              <a:cxn ang="0">
                <a:pos x="171" y="222"/>
              </a:cxn>
              <a:cxn ang="0">
                <a:pos x="170" y="225"/>
              </a:cxn>
              <a:cxn ang="0">
                <a:pos x="171" y="229"/>
              </a:cxn>
              <a:cxn ang="0">
                <a:pos x="173" y="232"/>
              </a:cxn>
              <a:cxn ang="0">
                <a:pos x="176" y="234"/>
              </a:cxn>
              <a:cxn ang="0">
                <a:pos x="180" y="235"/>
              </a:cxn>
              <a:cxn ang="0">
                <a:pos x="184" y="234"/>
              </a:cxn>
              <a:cxn ang="0">
                <a:pos x="187" y="232"/>
              </a:cxn>
              <a:cxn ang="0">
                <a:pos x="208" y="218"/>
              </a:cxn>
              <a:cxn ang="0">
                <a:pos x="225" y="200"/>
              </a:cxn>
              <a:cxn ang="0">
                <a:pos x="239" y="178"/>
              </a:cxn>
              <a:cxn ang="0">
                <a:pos x="249" y="156"/>
              </a:cxn>
              <a:cxn ang="0">
                <a:pos x="252" y="131"/>
              </a:cxn>
              <a:cxn ang="0">
                <a:pos x="250" y="108"/>
              </a:cxn>
              <a:cxn ang="0">
                <a:pos x="242" y="85"/>
              </a:cxn>
              <a:cxn ang="0">
                <a:pos x="225" y="65"/>
              </a:cxn>
              <a:cxn ang="0">
                <a:pos x="212" y="54"/>
              </a:cxn>
              <a:cxn ang="0">
                <a:pos x="197" y="45"/>
              </a:cxn>
              <a:cxn ang="0">
                <a:pos x="181" y="36"/>
              </a:cxn>
              <a:cxn ang="0">
                <a:pos x="164" y="29"/>
              </a:cxn>
              <a:cxn ang="0">
                <a:pos x="146" y="22"/>
              </a:cxn>
              <a:cxn ang="0">
                <a:pos x="127" y="17"/>
              </a:cxn>
              <a:cxn ang="0">
                <a:pos x="109" y="12"/>
              </a:cxn>
              <a:cxn ang="0">
                <a:pos x="90" y="7"/>
              </a:cxn>
              <a:cxn ang="0">
                <a:pos x="73" y="4"/>
              </a:cxn>
              <a:cxn ang="0">
                <a:pos x="57" y="2"/>
              </a:cxn>
              <a:cxn ang="0">
                <a:pos x="42" y="0"/>
              </a:cxn>
              <a:cxn ang="0">
                <a:pos x="28" y="0"/>
              </a:cxn>
              <a:cxn ang="0">
                <a:pos x="17" y="0"/>
              </a:cxn>
              <a:cxn ang="0">
                <a:pos x="8" y="1"/>
              </a:cxn>
              <a:cxn ang="0">
                <a:pos x="3" y="3"/>
              </a:cxn>
              <a:cxn ang="0">
                <a:pos x="0" y="5"/>
              </a:cxn>
              <a:cxn ang="0">
                <a:pos x="10" y="7"/>
              </a:cxn>
              <a:cxn ang="0">
                <a:pos x="22" y="8"/>
              </a:cxn>
              <a:cxn ang="0">
                <a:pos x="33" y="11"/>
              </a:cxn>
              <a:cxn ang="0">
                <a:pos x="46" y="13"/>
              </a:cxn>
              <a:cxn ang="0">
                <a:pos x="60" y="15"/>
              </a:cxn>
              <a:cxn ang="0">
                <a:pos x="73" y="17"/>
              </a:cxn>
              <a:cxn ang="0">
                <a:pos x="87" y="20"/>
              </a:cxn>
              <a:cxn ang="0">
                <a:pos x="102" y="23"/>
              </a:cxn>
              <a:cxn ang="0">
                <a:pos x="115" y="28"/>
              </a:cxn>
              <a:cxn ang="0">
                <a:pos x="130" y="32"/>
              </a:cxn>
              <a:cxn ang="0">
                <a:pos x="145" y="37"/>
              </a:cxn>
              <a:cxn ang="0">
                <a:pos x="159" y="43"/>
              </a:cxn>
              <a:cxn ang="0">
                <a:pos x="172" y="49"/>
              </a:cxn>
              <a:cxn ang="0">
                <a:pos x="186" y="55"/>
              </a:cxn>
              <a:cxn ang="0">
                <a:pos x="198" y="64"/>
              </a:cxn>
              <a:cxn ang="0">
                <a:pos x="210" y="72"/>
              </a:cxn>
            </a:cxnLst>
            <a:rect l="0" t="0" r="r" b="b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3" name="Freeform 1323"/>
          <p:cNvSpPr>
            <a:spLocks/>
          </p:cNvSpPr>
          <p:nvPr/>
        </p:nvSpPr>
        <p:spPr bwMode="auto">
          <a:xfrm>
            <a:off x="5451475" y="3086100"/>
            <a:ext cx="23813" cy="53975"/>
          </a:xfrm>
          <a:custGeom>
            <a:avLst/>
            <a:gdLst/>
            <a:ahLst/>
            <a:cxnLst>
              <a:cxn ang="0">
                <a:pos x="0" y="120"/>
              </a:cxn>
              <a:cxn ang="0">
                <a:pos x="0" y="138"/>
              </a:cxn>
              <a:cxn ang="0">
                <a:pos x="4" y="155"/>
              </a:cxn>
              <a:cxn ang="0">
                <a:pos x="12" y="171"/>
              </a:cxn>
              <a:cxn ang="0">
                <a:pos x="22" y="185"/>
              </a:cxn>
              <a:cxn ang="0">
                <a:pos x="35" y="197"/>
              </a:cxn>
              <a:cxn ang="0">
                <a:pos x="50" y="207"/>
              </a:cxn>
              <a:cxn ang="0">
                <a:pos x="66" y="215"/>
              </a:cxn>
              <a:cxn ang="0">
                <a:pos x="83" y="219"/>
              </a:cxn>
              <a:cxn ang="0">
                <a:pos x="89" y="220"/>
              </a:cxn>
              <a:cxn ang="0">
                <a:pos x="94" y="218"/>
              </a:cxn>
              <a:cxn ang="0">
                <a:pos x="98" y="215"/>
              </a:cxn>
              <a:cxn ang="0">
                <a:pos x="100" y="211"/>
              </a:cxn>
              <a:cxn ang="0">
                <a:pos x="100" y="205"/>
              </a:cxn>
              <a:cxn ang="0">
                <a:pos x="99" y="200"/>
              </a:cxn>
              <a:cxn ang="0">
                <a:pos x="96" y="196"/>
              </a:cxn>
              <a:cxn ang="0">
                <a:pos x="91" y="193"/>
              </a:cxn>
              <a:cxn ang="0">
                <a:pos x="74" y="187"/>
              </a:cxn>
              <a:cxn ang="0">
                <a:pos x="58" y="178"/>
              </a:cxn>
              <a:cxn ang="0">
                <a:pos x="45" y="167"/>
              </a:cxn>
              <a:cxn ang="0">
                <a:pos x="36" y="154"/>
              </a:cxn>
              <a:cxn ang="0">
                <a:pos x="30" y="138"/>
              </a:cxn>
              <a:cxn ang="0">
                <a:pos x="27" y="121"/>
              </a:cxn>
              <a:cxn ang="0">
                <a:pos x="27" y="103"/>
              </a:cxn>
              <a:cxn ang="0">
                <a:pos x="32" y="83"/>
              </a:cxn>
              <a:cxn ang="0">
                <a:pos x="39" y="69"/>
              </a:cxn>
              <a:cxn ang="0">
                <a:pos x="51" y="56"/>
              </a:cxn>
              <a:cxn ang="0">
                <a:pos x="63" y="43"/>
              </a:cxn>
              <a:cxn ang="0">
                <a:pos x="77" y="31"/>
              </a:cxn>
              <a:cxn ang="0">
                <a:pos x="89" y="21"/>
              </a:cxn>
              <a:cxn ang="0">
                <a:pos x="98" y="12"/>
              </a:cxn>
              <a:cxn ang="0">
                <a:pos x="103" y="5"/>
              </a:cxn>
              <a:cxn ang="0">
                <a:pos x="103" y="0"/>
              </a:cxn>
              <a:cxn ang="0">
                <a:pos x="92" y="4"/>
              </a:cxn>
              <a:cxn ang="0">
                <a:pos x="77" y="12"/>
              </a:cxn>
              <a:cxn ang="0">
                <a:pos x="61" y="25"/>
              </a:cxn>
              <a:cxn ang="0">
                <a:pos x="44" y="40"/>
              </a:cxn>
              <a:cxn ang="0">
                <a:pos x="29" y="57"/>
              </a:cxn>
              <a:cxn ang="0">
                <a:pos x="16" y="77"/>
              </a:cxn>
              <a:cxn ang="0">
                <a:pos x="6" y="98"/>
              </a:cxn>
              <a:cxn ang="0">
                <a:pos x="0" y="120"/>
              </a:cxn>
            </a:cxnLst>
            <a:rect l="0" t="0" r="r" b="b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4" name="Freeform 1324"/>
          <p:cNvSpPr>
            <a:spLocks/>
          </p:cNvSpPr>
          <p:nvPr/>
        </p:nvSpPr>
        <p:spPr bwMode="auto">
          <a:xfrm>
            <a:off x="5608638" y="3051175"/>
            <a:ext cx="50800" cy="69850"/>
          </a:xfrm>
          <a:custGeom>
            <a:avLst/>
            <a:gdLst/>
            <a:ahLst/>
            <a:cxnLst>
              <a:cxn ang="0">
                <a:pos x="186" y="115"/>
              </a:cxn>
              <a:cxn ang="0">
                <a:pos x="196" y="133"/>
              </a:cxn>
              <a:cxn ang="0">
                <a:pos x="202" y="153"/>
              </a:cxn>
              <a:cxn ang="0">
                <a:pos x="199" y="174"/>
              </a:cxn>
              <a:cxn ang="0">
                <a:pos x="186" y="194"/>
              </a:cxn>
              <a:cxn ang="0">
                <a:pos x="168" y="213"/>
              </a:cxn>
              <a:cxn ang="0">
                <a:pos x="148" y="229"/>
              </a:cxn>
              <a:cxn ang="0">
                <a:pos x="127" y="246"/>
              </a:cxn>
              <a:cxn ang="0">
                <a:pos x="115" y="258"/>
              </a:cxn>
              <a:cxn ang="0">
                <a:pos x="110" y="267"/>
              </a:cxn>
              <a:cxn ang="0">
                <a:pos x="107" y="276"/>
              </a:cxn>
              <a:cxn ang="0">
                <a:pos x="109" y="284"/>
              </a:cxn>
              <a:cxn ang="0">
                <a:pos x="117" y="288"/>
              </a:cxn>
              <a:cxn ang="0">
                <a:pos x="124" y="287"/>
              </a:cxn>
              <a:cxn ang="0">
                <a:pos x="138" y="271"/>
              </a:cxn>
              <a:cxn ang="0">
                <a:pos x="161" y="250"/>
              </a:cxn>
              <a:cxn ang="0">
                <a:pos x="185" y="229"/>
              </a:cxn>
              <a:cxn ang="0">
                <a:pos x="206" y="204"/>
              </a:cxn>
              <a:cxn ang="0">
                <a:pos x="219" y="173"/>
              </a:cxn>
              <a:cxn ang="0">
                <a:pos x="218" y="141"/>
              </a:cxn>
              <a:cxn ang="0">
                <a:pos x="204" y="111"/>
              </a:cxn>
              <a:cxn ang="0">
                <a:pos x="182" y="86"/>
              </a:cxn>
              <a:cxn ang="0">
                <a:pos x="158" y="70"/>
              </a:cxn>
              <a:cxn ang="0">
                <a:pos x="134" y="56"/>
              </a:cxn>
              <a:cxn ang="0">
                <a:pos x="109" y="43"/>
              </a:cxn>
              <a:cxn ang="0">
                <a:pos x="83" y="29"/>
              </a:cxn>
              <a:cxn ang="0">
                <a:pos x="59" y="17"/>
              </a:cxn>
              <a:cxn ang="0">
                <a:pos x="36" y="7"/>
              </a:cxn>
              <a:cxn ang="0">
                <a:pos x="18" y="1"/>
              </a:cxn>
              <a:cxn ang="0">
                <a:pos x="4" y="0"/>
              </a:cxn>
              <a:cxn ang="0">
                <a:pos x="9" y="7"/>
              </a:cxn>
              <a:cxn ang="0">
                <a:pos x="31" y="18"/>
              </a:cxn>
              <a:cxn ang="0">
                <a:pos x="54" y="29"/>
              </a:cxn>
              <a:cxn ang="0">
                <a:pos x="77" y="40"/>
              </a:cxn>
              <a:cxn ang="0">
                <a:pos x="101" y="53"/>
              </a:cxn>
              <a:cxn ang="0">
                <a:pos x="124" y="66"/>
              </a:cxn>
              <a:cxn ang="0">
                <a:pos x="147" y="82"/>
              </a:cxn>
              <a:cxn ang="0">
                <a:pos x="168" y="98"/>
              </a:cxn>
            </a:cxnLst>
            <a:rect l="0" t="0" r="r" b="b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5" name="Freeform 1325"/>
          <p:cNvSpPr>
            <a:spLocks/>
          </p:cNvSpPr>
          <p:nvPr/>
        </p:nvSpPr>
        <p:spPr bwMode="auto">
          <a:xfrm>
            <a:off x="5561013" y="3157538"/>
            <a:ext cx="190500" cy="120650"/>
          </a:xfrm>
          <a:custGeom>
            <a:avLst/>
            <a:gdLst/>
            <a:ahLst/>
            <a:cxnLst>
              <a:cxn ang="0">
                <a:pos x="141" y="0"/>
              </a:cxn>
              <a:cxn ang="0">
                <a:pos x="1070" y="194"/>
              </a:cxn>
              <a:cxn ang="0">
                <a:pos x="919" y="844"/>
              </a:cxn>
              <a:cxn ang="0">
                <a:pos x="0" y="624"/>
              </a:cxn>
              <a:cxn ang="0">
                <a:pos x="141" y="0"/>
              </a:cxn>
            </a:cxnLst>
            <a:rect l="0" t="0" r="r" b="b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6" name="Freeform 1326"/>
          <p:cNvSpPr>
            <a:spLocks/>
          </p:cNvSpPr>
          <p:nvPr/>
        </p:nvSpPr>
        <p:spPr bwMode="auto">
          <a:xfrm>
            <a:off x="5576888" y="3160713"/>
            <a:ext cx="146050" cy="47625"/>
          </a:xfrm>
          <a:custGeom>
            <a:avLst/>
            <a:gdLst/>
            <a:ahLst/>
            <a:cxnLst>
              <a:cxn ang="0">
                <a:pos x="97" y="0"/>
              </a:cxn>
              <a:cxn ang="0">
                <a:pos x="819" y="139"/>
              </a:cxn>
              <a:cxn ang="0">
                <a:pos x="172" y="98"/>
              </a:cxn>
              <a:cxn ang="0">
                <a:pos x="0" y="333"/>
              </a:cxn>
              <a:cxn ang="0">
                <a:pos x="97" y="0"/>
              </a:cxn>
            </a:cxnLst>
            <a:rect l="0" t="0" r="r" b="b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7" name="Freeform 1327"/>
          <p:cNvSpPr>
            <a:spLocks/>
          </p:cNvSpPr>
          <p:nvPr/>
        </p:nvSpPr>
        <p:spPr bwMode="auto">
          <a:xfrm>
            <a:off x="5541963" y="3302000"/>
            <a:ext cx="192087" cy="44450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1083" y="261"/>
              </a:cxn>
              <a:cxn ang="0">
                <a:pos x="1055" y="306"/>
              </a:cxn>
              <a:cxn ang="0">
                <a:pos x="0" y="28"/>
              </a:cxn>
              <a:cxn ang="0">
                <a:pos x="34" y="0"/>
              </a:cxn>
            </a:cxnLst>
            <a:rect l="0" t="0" r="r" b="b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8" name="Freeform 1328"/>
          <p:cNvSpPr>
            <a:spLocks/>
          </p:cNvSpPr>
          <p:nvPr/>
        </p:nvSpPr>
        <p:spPr bwMode="auto">
          <a:xfrm>
            <a:off x="5524500" y="3314700"/>
            <a:ext cx="193675" cy="44450"/>
          </a:xfrm>
          <a:custGeom>
            <a:avLst/>
            <a:gdLst/>
            <a:ahLst/>
            <a:cxnLst>
              <a:cxn ang="0">
                <a:pos x="39" y="0"/>
              </a:cxn>
              <a:cxn ang="0">
                <a:pos x="1088" y="260"/>
              </a:cxn>
              <a:cxn ang="0">
                <a:pos x="1055" y="311"/>
              </a:cxn>
              <a:cxn ang="0">
                <a:pos x="0" y="34"/>
              </a:cxn>
              <a:cxn ang="0">
                <a:pos x="39" y="0"/>
              </a:cxn>
            </a:cxnLst>
            <a:rect l="0" t="0" r="r" b="b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09" name="Freeform 1329"/>
          <p:cNvSpPr>
            <a:spLocks/>
          </p:cNvSpPr>
          <p:nvPr/>
        </p:nvSpPr>
        <p:spPr bwMode="auto">
          <a:xfrm>
            <a:off x="5554663" y="3355975"/>
            <a:ext cx="28575" cy="9525"/>
          </a:xfrm>
          <a:custGeom>
            <a:avLst/>
            <a:gdLst/>
            <a:ahLst/>
            <a:cxnLst>
              <a:cxn ang="0">
                <a:pos x="16" y="1"/>
              </a:cxn>
              <a:cxn ang="0">
                <a:pos x="21" y="1"/>
              </a:cxn>
              <a:cxn ang="0">
                <a:pos x="35" y="0"/>
              </a:cxn>
              <a:cxn ang="0">
                <a:pos x="54" y="0"/>
              </a:cxn>
              <a:cxn ang="0">
                <a:pos x="78" y="2"/>
              </a:cxn>
              <a:cxn ang="0">
                <a:pos x="104" y="7"/>
              </a:cxn>
              <a:cxn ang="0">
                <a:pos x="128" y="17"/>
              </a:cxn>
              <a:cxn ang="0">
                <a:pos x="149" y="31"/>
              </a:cxn>
              <a:cxn ang="0">
                <a:pos x="164" y="51"/>
              </a:cxn>
              <a:cxn ang="0">
                <a:pos x="164" y="52"/>
              </a:cxn>
              <a:cxn ang="0">
                <a:pos x="164" y="57"/>
              </a:cxn>
              <a:cxn ang="0">
                <a:pos x="163" y="62"/>
              </a:cxn>
              <a:cxn ang="0">
                <a:pos x="161" y="67"/>
              </a:cxn>
              <a:cxn ang="0">
                <a:pos x="156" y="71"/>
              </a:cxn>
              <a:cxn ang="0">
                <a:pos x="149" y="72"/>
              </a:cxn>
              <a:cxn ang="0">
                <a:pos x="138" y="71"/>
              </a:cxn>
              <a:cxn ang="0">
                <a:pos x="124" y="65"/>
              </a:cxn>
              <a:cxn ang="0">
                <a:pos x="124" y="63"/>
              </a:cxn>
              <a:cxn ang="0">
                <a:pos x="123" y="59"/>
              </a:cxn>
              <a:cxn ang="0">
                <a:pos x="120" y="52"/>
              </a:cxn>
              <a:cxn ang="0">
                <a:pos x="113" y="45"/>
              </a:cxn>
              <a:cxn ang="0">
                <a:pos x="100" y="38"/>
              </a:cxn>
              <a:cxn ang="0">
                <a:pos x="81" y="32"/>
              </a:cxn>
              <a:cxn ang="0">
                <a:pos x="55" y="29"/>
              </a:cxn>
              <a:cxn ang="0">
                <a:pos x="20" y="29"/>
              </a:cxn>
              <a:cxn ang="0">
                <a:pos x="18" y="29"/>
              </a:cxn>
              <a:cxn ang="0">
                <a:pos x="14" y="27"/>
              </a:cxn>
              <a:cxn ang="0">
                <a:pos x="9" y="25"/>
              </a:cxn>
              <a:cxn ang="0">
                <a:pos x="4" y="22"/>
              </a:cxn>
              <a:cxn ang="0">
                <a:pos x="0" y="18"/>
              </a:cxn>
              <a:cxn ang="0">
                <a:pos x="0" y="14"/>
              </a:cxn>
              <a:cxn ang="0">
                <a:pos x="5" y="7"/>
              </a:cxn>
              <a:cxn ang="0">
                <a:pos x="16" y="1"/>
              </a:cxn>
            </a:cxnLst>
            <a:rect l="0" t="0" r="r" b="b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10" name="Freeform 1330"/>
          <p:cNvSpPr>
            <a:spLocks/>
          </p:cNvSpPr>
          <p:nvPr/>
        </p:nvSpPr>
        <p:spPr bwMode="auto">
          <a:xfrm>
            <a:off x="5559425" y="3282950"/>
            <a:ext cx="26988" cy="15875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42" y="0"/>
              </a:cxn>
              <a:cxn ang="0">
                <a:pos x="35" y="3"/>
              </a:cxn>
              <a:cxn ang="0">
                <a:pos x="26" y="7"/>
              </a:cxn>
              <a:cxn ang="0">
                <a:pos x="15" y="14"/>
              </a:cxn>
              <a:cxn ang="0">
                <a:pos x="6" y="24"/>
              </a:cxn>
              <a:cxn ang="0">
                <a:pos x="1" y="39"/>
              </a:cxn>
              <a:cxn ang="0">
                <a:pos x="0" y="59"/>
              </a:cxn>
              <a:cxn ang="0">
                <a:pos x="6" y="85"/>
              </a:cxn>
              <a:cxn ang="0">
                <a:pos x="85" y="109"/>
              </a:cxn>
              <a:cxn ang="0">
                <a:pos x="84" y="104"/>
              </a:cxn>
              <a:cxn ang="0">
                <a:pos x="84" y="93"/>
              </a:cxn>
              <a:cxn ang="0">
                <a:pos x="84" y="76"/>
              </a:cxn>
              <a:cxn ang="0">
                <a:pos x="87" y="58"/>
              </a:cxn>
              <a:cxn ang="0">
                <a:pos x="93" y="40"/>
              </a:cxn>
              <a:cxn ang="0">
                <a:pos x="104" y="27"/>
              </a:cxn>
              <a:cxn ang="0">
                <a:pos x="121" y="20"/>
              </a:cxn>
              <a:cxn ang="0">
                <a:pos x="146" y="23"/>
              </a:cxn>
              <a:cxn ang="0">
                <a:pos x="45" y="0"/>
              </a:cxn>
            </a:cxnLst>
            <a:rect l="0" t="0" r="r" b="b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11" name="Freeform 1331"/>
          <p:cNvSpPr>
            <a:spLocks/>
          </p:cNvSpPr>
          <p:nvPr/>
        </p:nvSpPr>
        <p:spPr bwMode="auto">
          <a:xfrm>
            <a:off x="5707063" y="3309938"/>
            <a:ext cx="26987" cy="15875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42" y="0"/>
              </a:cxn>
              <a:cxn ang="0">
                <a:pos x="35" y="2"/>
              </a:cxn>
              <a:cxn ang="0">
                <a:pos x="25" y="6"/>
              </a:cxn>
              <a:cxn ang="0">
                <a:pos x="15" y="12"/>
              </a:cxn>
              <a:cxn ang="0">
                <a:pos x="6" y="23"/>
              </a:cxn>
              <a:cxn ang="0">
                <a:pos x="0" y="38"/>
              </a:cxn>
              <a:cxn ang="0">
                <a:pos x="0" y="58"/>
              </a:cxn>
              <a:cxn ang="0">
                <a:pos x="6" y="85"/>
              </a:cxn>
              <a:cxn ang="0">
                <a:pos x="84" y="107"/>
              </a:cxn>
              <a:cxn ang="0">
                <a:pos x="83" y="103"/>
              </a:cxn>
              <a:cxn ang="0">
                <a:pos x="83" y="91"/>
              </a:cxn>
              <a:cxn ang="0">
                <a:pos x="83" y="75"/>
              </a:cxn>
              <a:cxn ang="0">
                <a:pos x="86" y="56"/>
              </a:cxn>
              <a:cxn ang="0">
                <a:pos x="92" y="40"/>
              </a:cxn>
              <a:cxn ang="0">
                <a:pos x="103" y="27"/>
              </a:cxn>
              <a:cxn ang="0">
                <a:pos x="121" y="19"/>
              </a:cxn>
              <a:cxn ang="0">
                <a:pos x="146" y="23"/>
              </a:cxn>
              <a:cxn ang="0">
                <a:pos x="45" y="0"/>
              </a:cxn>
            </a:cxnLst>
            <a:rect l="0" t="0" r="r" b="b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12" name="Freeform 1332"/>
          <p:cNvSpPr>
            <a:spLocks/>
          </p:cNvSpPr>
          <p:nvPr/>
        </p:nvSpPr>
        <p:spPr bwMode="auto">
          <a:xfrm>
            <a:off x="5588000" y="3286125"/>
            <a:ext cx="111125" cy="26988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601" y="182"/>
              </a:cxn>
              <a:cxn ang="0">
                <a:pos x="629" y="142"/>
              </a:cxn>
              <a:cxn ang="0">
                <a:pos x="29" y="0"/>
              </a:cxn>
              <a:cxn ang="0">
                <a:pos x="0" y="40"/>
              </a:cxn>
            </a:cxnLst>
            <a:rect l="0" t="0" r="r" b="b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13" name="Freeform 1333"/>
          <p:cNvSpPr>
            <a:spLocks/>
          </p:cNvSpPr>
          <p:nvPr/>
        </p:nvSpPr>
        <p:spPr bwMode="auto">
          <a:xfrm>
            <a:off x="5588000" y="3298825"/>
            <a:ext cx="106363" cy="23813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600" y="170"/>
              </a:cxn>
              <a:cxn ang="0">
                <a:pos x="606" y="142"/>
              </a:cxn>
              <a:cxn ang="0">
                <a:pos x="5" y="0"/>
              </a:cxn>
              <a:cxn ang="0">
                <a:pos x="0" y="28"/>
              </a:cxn>
            </a:cxnLst>
            <a:rect l="0" t="0" r="r" b="b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14" name="Freeform 1334"/>
          <p:cNvSpPr>
            <a:spLocks/>
          </p:cNvSpPr>
          <p:nvPr/>
        </p:nvSpPr>
        <p:spPr bwMode="auto">
          <a:xfrm>
            <a:off x="5588000" y="3281363"/>
            <a:ext cx="106363" cy="23812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600" y="170"/>
              </a:cxn>
              <a:cxn ang="0">
                <a:pos x="606" y="142"/>
              </a:cxn>
              <a:cxn ang="0">
                <a:pos x="5" y="0"/>
              </a:cxn>
              <a:cxn ang="0">
                <a:pos x="0" y="28"/>
              </a:cxn>
            </a:cxnLst>
            <a:rect l="0" t="0" r="r" b="b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16" name="AutoShape 1336"/>
          <p:cNvSpPr>
            <a:spLocks noChangeAspect="1" noChangeArrowheads="1" noTextEdit="1"/>
          </p:cNvSpPr>
          <p:nvPr/>
        </p:nvSpPr>
        <p:spPr bwMode="auto">
          <a:xfrm>
            <a:off x="6194425" y="1831975"/>
            <a:ext cx="295275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17" name="Freeform 1337"/>
          <p:cNvSpPr>
            <a:spLocks/>
          </p:cNvSpPr>
          <p:nvPr/>
        </p:nvSpPr>
        <p:spPr bwMode="auto">
          <a:xfrm>
            <a:off x="6196013" y="1831975"/>
            <a:ext cx="293687" cy="293688"/>
          </a:xfrm>
          <a:custGeom>
            <a:avLst/>
            <a:gdLst/>
            <a:ahLst/>
            <a:cxnLst>
              <a:cxn ang="0">
                <a:pos x="653" y="0"/>
              </a:cxn>
              <a:cxn ang="0">
                <a:pos x="668" y="0"/>
              </a:cxn>
              <a:cxn ang="0">
                <a:pos x="699" y="1"/>
              </a:cxn>
              <a:cxn ang="0">
                <a:pos x="742" y="3"/>
              </a:cxn>
              <a:cxn ang="0">
                <a:pos x="799" y="6"/>
              </a:cxn>
              <a:cxn ang="0">
                <a:pos x="865" y="10"/>
              </a:cxn>
              <a:cxn ang="0">
                <a:pos x="941" y="17"/>
              </a:cxn>
              <a:cxn ang="0">
                <a:pos x="1025" y="26"/>
              </a:cxn>
              <a:cxn ang="0">
                <a:pos x="1116" y="38"/>
              </a:cxn>
              <a:cxn ang="0">
                <a:pos x="1213" y="55"/>
              </a:cxn>
              <a:cxn ang="0">
                <a:pos x="1315" y="73"/>
              </a:cxn>
              <a:cxn ang="0">
                <a:pos x="1418" y="97"/>
              </a:cxn>
              <a:cxn ang="0">
                <a:pos x="1525" y="125"/>
              </a:cxn>
              <a:cxn ang="0">
                <a:pos x="1632" y="159"/>
              </a:cxn>
              <a:cxn ang="0">
                <a:pos x="1739" y="197"/>
              </a:cxn>
              <a:cxn ang="0">
                <a:pos x="1843" y="241"/>
              </a:cxn>
              <a:cxn ang="0">
                <a:pos x="1729" y="1139"/>
              </a:cxn>
              <a:cxn ang="0">
                <a:pos x="1742" y="1146"/>
              </a:cxn>
              <a:cxn ang="0">
                <a:pos x="1768" y="1173"/>
              </a:cxn>
              <a:cxn ang="0">
                <a:pos x="1781" y="1234"/>
              </a:cxn>
              <a:cxn ang="0">
                <a:pos x="1760" y="1341"/>
              </a:cxn>
              <a:cxn ang="0">
                <a:pos x="1432" y="1765"/>
              </a:cxn>
              <a:cxn ang="0">
                <a:pos x="1322" y="1904"/>
              </a:cxn>
              <a:cxn ang="0">
                <a:pos x="1304" y="1902"/>
              </a:cxn>
              <a:cxn ang="0">
                <a:pos x="1270" y="1897"/>
              </a:cxn>
              <a:cxn ang="0">
                <a:pos x="1223" y="1891"/>
              </a:cxn>
              <a:cxn ang="0">
                <a:pos x="1162" y="1881"/>
              </a:cxn>
              <a:cxn ang="0">
                <a:pos x="1091" y="1869"/>
              </a:cxn>
              <a:cxn ang="0">
                <a:pos x="1008" y="1854"/>
              </a:cxn>
              <a:cxn ang="0">
                <a:pos x="918" y="1835"/>
              </a:cxn>
              <a:cxn ang="0">
                <a:pos x="820" y="1813"/>
              </a:cxn>
              <a:cxn ang="0">
                <a:pos x="717" y="1786"/>
              </a:cxn>
              <a:cxn ang="0">
                <a:pos x="610" y="1755"/>
              </a:cxn>
              <a:cxn ang="0">
                <a:pos x="501" y="1720"/>
              </a:cxn>
              <a:cxn ang="0">
                <a:pos x="390" y="1681"/>
              </a:cxn>
              <a:cxn ang="0">
                <a:pos x="280" y="1636"/>
              </a:cxn>
              <a:cxn ang="0">
                <a:pos x="172" y="1585"/>
              </a:cxn>
              <a:cxn ang="0">
                <a:pos x="67" y="1530"/>
              </a:cxn>
              <a:cxn ang="0">
                <a:pos x="16" y="1495"/>
              </a:cxn>
              <a:cxn ang="0">
                <a:pos x="8" y="1457"/>
              </a:cxn>
              <a:cxn ang="0">
                <a:pos x="0" y="1401"/>
              </a:cxn>
              <a:cxn ang="0">
                <a:pos x="4" y="1343"/>
              </a:cxn>
              <a:cxn ang="0">
                <a:pos x="388" y="965"/>
              </a:cxn>
              <a:cxn ang="0">
                <a:pos x="386" y="952"/>
              </a:cxn>
              <a:cxn ang="0">
                <a:pos x="390" y="917"/>
              </a:cxn>
              <a:cxn ang="0">
                <a:pos x="412" y="868"/>
              </a:cxn>
              <a:cxn ang="0">
                <a:pos x="468" y="814"/>
              </a:cxn>
            </a:cxnLst>
            <a:rect l="0" t="0" r="r" b="b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18" name="Freeform 1338"/>
          <p:cNvSpPr>
            <a:spLocks/>
          </p:cNvSpPr>
          <p:nvPr/>
        </p:nvSpPr>
        <p:spPr bwMode="auto">
          <a:xfrm>
            <a:off x="6232525" y="2019300"/>
            <a:ext cx="171450" cy="49213"/>
          </a:xfrm>
          <a:custGeom>
            <a:avLst/>
            <a:gdLst/>
            <a:ahLst/>
            <a:cxnLst>
              <a:cxn ang="0">
                <a:pos x="40" y="0"/>
              </a:cxn>
              <a:cxn ang="0">
                <a:pos x="1106" y="277"/>
              </a:cxn>
              <a:cxn ang="0">
                <a:pos x="1071" y="331"/>
              </a:cxn>
              <a:cxn ang="0">
                <a:pos x="0" y="36"/>
              </a:cxn>
              <a:cxn ang="0">
                <a:pos x="40" y="0"/>
              </a:cxn>
            </a:cxnLst>
            <a:rect l="0" t="0" r="r" b="b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19" name="Freeform 1339"/>
          <p:cNvSpPr>
            <a:spLocks/>
          </p:cNvSpPr>
          <p:nvPr/>
        </p:nvSpPr>
        <p:spPr bwMode="auto">
          <a:xfrm>
            <a:off x="6203950" y="2041525"/>
            <a:ext cx="200025" cy="76200"/>
          </a:xfrm>
          <a:custGeom>
            <a:avLst/>
            <a:gdLst/>
            <a:ahLst/>
            <a:cxnLst>
              <a:cxn ang="0">
                <a:pos x="1282" y="391"/>
              </a:cxn>
              <a:cxn ang="0">
                <a:pos x="1264" y="389"/>
              </a:cxn>
              <a:cxn ang="0">
                <a:pos x="1232" y="385"/>
              </a:cxn>
              <a:cxn ang="0">
                <a:pos x="1183" y="378"/>
              </a:cxn>
              <a:cxn ang="0">
                <a:pos x="1124" y="369"/>
              </a:cxn>
              <a:cxn ang="0">
                <a:pos x="1052" y="355"/>
              </a:cxn>
              <a:cxn ang="0">
                <a:pos x="971" y="340"/>
              </a:cxn>
              <a:cxn ang="0">
                <a:pos x="881" y="322"/>
              </a:cxn>
              <a:cxn ang="0">
                <a:pos x="785" y="299"/>
              </a:cxn>
              <a:cxn ang="0">
                <a:pos x="684" y="273"/>
              </a:cxn>
              <a:cxn ang="0">
                <a:pos x="579" y="244"/>
              </a:cxn>
              <a:cxn ang="0">
                <a:pos x="472" y="209"/>
              </a:cxn>
              <a:cxn ang="0">
                <a:pos x="364" y="171"/>
              </a:cxn>
              <a:cxn ang="0">
                <a:pos x="259" y="128"/>
              </a:cxn>
              <a:cxn ang="0">
                <a:pos x="155" y="81"/>
              </a:cxn>
              <a:cxn ang="0">
                <a:pos x="55" y="28"/>
              </a:cxn>
              <a:cxn ang="0">
                <a:pos x="6" y="4"/>
              </a:cxn>
              <a:cxn ang="0">
                <a:pos x="2" y="32"/>
              </a:cxn>
              <a:cxn ang="0">
                <a:pos x="0" y="76"/>
              </a:cxn>
              <a:cxn ang="0">
                <a:pos x="8" y="120"/>
              </a:cxn>
              <a:cxn ang="0">
                <a:pos x="19" y="139"/>
              </a:cxn>
              <a:cxn ang="0">
                <a:pos x="28" y="144"/>
              </a:cxn>
              <a:cxn ang="0">
                <a:pos x="47" y="155"/>
              </a:cxn>
              <a:cxn ang="0">
                <a:pos x="75" y="170"/>
              </a:cxn>
              <a:cxn ang="0">
                <a:pos x="112" y="190"/>
              </a:cxn>
              <a:cxn ang="0">
                <a:pos x="159" y="212"/>
              </a:cxn>
              <a:cxn ang="0">
                <a:pos x="215" y="238"/>
              </a:cxn>
              <a:cxn ang="0">
                <a:pos x="281" y="267"/>
              </a:cxn>
              <a:cxn ang="0">
                <a:pos x="358" y="296"/>
              </a:cxn>
              <a:cxn ang="0">
                <a:pos x="443" y="326"/>
              </a:cxn>
              <a:cxn ang="0">
                <a:pos x="540" y="357"/>
              </a:cxn>
              <a:cxn ang="0">
                <a:pos x="647" y="387"/>
              </a:cxn>
              <a:cxn ang="0">
                <a:pos x="764" y="416"/>
              </a:cxn>
              <a:cxn ang="0">
                <a:pos x="890" y="444"/>
              </a:cxn>
              <a:cxn ang="0">
                <a:pos x="1028" y="472"/>
              </a:cxn>
              <a:cxn ang="0">
                <a:pos x="1177" y="494"/>
              </a:cxn>
              <a:cxn ang="0">
                <a:pos x="1256" y="503"/>
              </a:cxn>
              <a:cxn ang="0">
                <a:pos x="1265" y="487"/>
              </a:cxn>
              <a:cxn ang="0">
                <a:pos x="1278" y="456"/>
              </a:cxn>
              <a:cxn ang="0">
                <a:pos x="1285" y="415"/>
              </a:cxn>
            </a:cxnLst>
            <a:rect l="0" t="0" r="r" b="b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0" name="AutoShape 1340"/>
          <p:cNvSpPr>
            <a:spLocks noChangeAspect="1" noChangeArrowheads="1" noTextEdit="1"/>
          </p:cNvSpPr>
          <p:nvPr/>
        </p:nvSpPr>
        <p:spPr bwMode="auto">
          <a:xfrm>
            <a:off x="6143625" y="1728788"/>
            <a:ext cx="32226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1" name="Freeform 1341"/>
          <p:cNvSpPr>
            <a:spLocks/>
          </p:cNvSpPr>
          <p:nvPr/>
        </p:nvSpPr>
        <p:spPr bwMode="auto">
          <a:xfrm>
            <a:off x="6210300" y="1751013"/>
            <a:ext cx="46038" cy="57150"/>
          </a:xfrm>
          <a:custGeom>
            <a:avLst/>
            <a:gdLst/>
            <a:ahLst/>
            <a:cxnLst>
              <a:cxn ang="0">
                <a:pos x="63" y="28"/>
              </a:cxn>
              <a:cxn ang="0">
                <a:pos x="49" y="37"/>
              </a:cxn>
              <a:cxn ang="0">
                <a:pos x="38" y="47"/>
              </a:cxn>
              <a:cxn ang="0">
                <a:pos x="27" y="59"/>
              </a:cxn>
              <a:cxn ang="0">
                <a:pos x="18" y="72"/>
              </a:cxn>
              <a:cxn ang="0">
                <a:pos x="10" y="86"/>
              </a:cxn>
              <a:cxn ang="0">
                <a:pos x="5" y="101"/>
              </a:cxn>
              <a:cxn ang="0">
                <a:pos x="2" y="117"/>
              </a:cxn>
              <a:cxn ang="0">
                <a:pos x="0" y="133"/>
              </a:cxn>
              <a:cxn ang="0">
                <a:pos x="2" y="155"/>
              </a:cxn>
              <a:cxn ang="0">
                <a:pos x="10" y="173"/>
              </a:cxn>
              <a:cxn ang="0">
                <a:pos x="23" y="190"/>
              </a:cxn>
              <a:cxn ang="0">
                <a:pos x="40" y="201"/>
              </a:cxn>
              <a:cxn ang="0">
                <a:pos x="59" y="211"/>
              </a:cxn>
              <a:cxn ang="0">
                <a:pos x="79" y="215"/>
              </a:cxn>
              <a:cxn ang="0">
                <a:pos x="100" y="216"/>
              </a:cxn>
              <a:cxn ang="0">
                <a:pos x="120" y="213"/>
              </a:cxn>
              <a:cxn ang="0">
                <a:pos x="124" y="213"/>
              </a:cxn>
              <a:cxn ang="0">
                <a:pos x="128" y="211"/>
              </a:cxn>
              <a:cxn ang="0">
                <a:pos x="131" y="208"/>
              </a:cxn>
              <a:cxn ang="0">
                <a:pos x="132" y="203"/>
              </a:cxn>
              <a:cxn ang="0">
                <a:pos x="130" y="198"/>
              </a:cxn>
              <a:cxn ang="0">
                <a:pos x="126" y="194"/>
              </a:cxn>
              <a:cxn ang="0">
                <a:pos x="121" y="190"/>
              </a:cxn>
              <a:cxn ang="0">
                <a:pos x="116" y="187"/>
              </a:cxn>
              <a:cxn ang="0">
                <a:pos x="105" y="184"/>
              </a:cxn>
              <a:cxn ang="0">
                <a:pos x="95" y="182"/>
              </a:cxn>
              <a:cxn ang="0">
                <a:pos x="84" y="180"/>
              </a:cxn>
              <a:cxn ang="0">
                <a:pos x="75" y="178"/>
              </a:cxn>
              <a:cxn ang="0">
                <a:pos x="65" y="175"/>
              </a:cxn>
              <a:cxn ang="0">
                <a:pos x="56" y="170"/>
              </a:cxn>
              <a:cxn ang="0">
                <a:pos x="47" y="165"/>
              </a:cxn>
              <a:cxn ang="0">
                <a:pos x="39" y="156"/>
              </a:cxn>
              <a:cxn ang="0">
                <a:pos x="36" y="120"/>
              </a:cxn>
              <a:cxn ang="0">
                <a:pos x="44" y="90"/>
              </a:cxn>
              <a:cxn ang="0">
                <a:pos x="61" y="67"/>
              </a:cxn>
              <a:cxn ang="0">
                <a:pos x="84" y="47"/>
              </a:cxn>
              <a:cxn ang="0">
                <a:pos x="109" y="32"/>
              </a:cxn>
              <a:cxn ang="0">
                <a:pos x="136" y="21"/>
              </a:cxn>
              <a:cxn ang="0">
                <a:pos x="160" y="12"/>
              </a:cxn>
              <a:cxn ang="0">
                <a:pos x="179" y="5"/>
              </a:cxn>
              <a:cxn ang="0">
                <a:pos x="167" y="1"/>
              </a:cxn>
              <a:cxn ang="0">
                <a:pos x="154" y="0"/>
              </a:cxn>
              <a:cxn ang="0">
                <a:pos x="140" y="2"/>
              </a:cxn>
              <a:cxn ang="0">
                <a:pos x="124" y="5"/>
              </a:cxn>
              <a:cxn ang="0">
                <a:pos x="108" y="10"/>
              </a:cxn>
              <a:cxn ang="0">
                <a:pos x="92" y="15"/>
              </a:cxn>
              <a:cxn ang="0">
                <a:pos x="77" y="22"/>
              </a:cxn>
              <a:cxn ang="0">
                <a:pos x="63" y="28"/>
              </a:cxn>
            </a:cxnLst>
            <a:rect l="0" t="0" r="r" b="b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2" name="Freeform 1342"/>
          <p:cNvSpPr>
            <a:spLocks/>
          </p:cNvSpPr>
          <p:nvPr/>
        </p:nvSpPr>
        <p:spPr bwMode="auto">
          <a:xfrm>
            <a:off x="6288088" y="1749425"/>
            <a:ext cx="28575" cy="44450"/>
          </a:xfrm>
          <a:custGeom>
            <a:avLst/>
            <a:gdLst/>
            <a:ahLst/>
            <a:cxnLst>
              <a:cxn ang="0">
                <a:pos x="96" y="55"/>
              </a:cxn>
              <a:cxn ang="0">
                <a:pos x="101" y="72"/>
              </a:cxn>
              <a:cxn ang="0">
                <a:pos x="100" y="88"/>
              </a:cxn>
              <a:cxn ang="0">
                <a:pos x="92" y="101"/>
              </a:cxn>
              <a:cxn ang="0">
                <a:pos x="82" y="112"/>
              </a:cxn>
              <a:cxn ang="0">
                <a:pos x="69" y="123"/>
              </a:cxn>
              <a:cxn ang="0">
                <a:pos x="54" y="134"/>
              </a:cxn>
              <a:cxn ang="0">
                <a:pos x="40" y="143"/>
              </a:cxn>
              <a:cxn ang="0">
                <a:pos x="27" y="153"/>
              </a:cxn>
              <a:cxn ang="0">
                <a:pos x="25" y="156"/>
              </a:cxn>
              <a:cxn ang="0">
                <a:pos x="24" y="158"/>
              </a:cxn>
              <a:cxn ang="0">
                <a:pos x="24" y="162"/>
              </a:cxn>
              <a:cxn ang="0">
                <a:pos x="25" y="165"/>
              </a:cxn>
              <a:cxn ang="0">
                <a:pos x="28" y="167"/>
              </a:cxn>
              <a:cxn ang="0">
                <a:pos x="31" y="168"/>
              </a:cxn>
              <a:cxn ang="0">
                <a:pos x="33" y="168"/>
              </a:cxn>
              <a:cxn ang="0">
                <a:pos x="37" y="167"/>
              </a:cxn>
              <a:cxn ang="0">
                <a:pos x="53" y="157"/>
              </a:cxn>
              <a:cxn ang="0">
                <a:pos x="69" y="147"/>
              </a:cxn>
              <a:cxn ang="0">
                <a:pos x="84" y="135"/>
              </a:cxn>
              <a:cxn ang="0">
                <a:pos x="97" y="121"/>
              </a:cxn>
              <a:cxn ang="0">
                <a:pos x="107" y="106"/>
              </a:cxn>
              <a:cxn ang="0">
                <a:pos x="113" y="89"/>
              </a:cxn>
              <a:cxn ang="0">
                <a:pos x="114" y="71"/>
              </a:cxn>
              <a:cxn ang="0">
                <a:pos x="110" y="51"/>
              </a:cxn>
              <a:cxn ang="0">
                <a:pos x="101" y="36"/>
              </a:cxn>
              <a:cxn ang="0">
                <a:pos x="87" y="24"/>
              </a:cxn>
              <a:cxn ang="0">
                <a:pos x="70" y="14"/>
              </a:cxn>
              <a:cxn ang="0">
                <a:pos x="51" y="7"/>
              </a:cxn>
              <a:cxn ang="0">
                <a:pos x="32" y="2"/>
              </a:cxn>
              <a:cxn ang="0">
                <a:pos x="17" y="0"/>
              </a:cxn>
              <a:cxn ang="0">
                <a:pos x="5" y="0"/>
              </a:cxn>
              <a:cxn ang="0">
                <a:pos x="0" y="3"/>
              </a:cxn>
              <a:cxn ang="0">
                <a:pos x="12" y="9"/>
              </a:cxn>
              <a:cxn ang="0">
                <a:pos x="26" y="13"/>
              </a:cxn>
              <a:cxn ang="0">
                <a:pos x="41" y="17"/>
              </a:cxn>
              <a:cxn ang="0">
                <a:pos x="54" y="22"/>
              </a:cxn>
              <a:cxn ang="0">
                <a:pos x="68" y="27"/>
              </a:cxn>
              <a:cxn ang="0">
                <a:pos x="80" y="34"/>
              </a:cxn>
              <a:cxn ang="0">
                <a:pos x="89" y="43"/>
              </a:cxn>
              <a:cxn ang="0">
                <a:pos x="96" y="55"/>
              </a:cxn>
            </a:cxnLst>
            <a:rect l="0" t="0" r="r" b="b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3" name="Freeform 1343"/>
          <p:cNvSpPr>
            <a:spLocks/>
          </p:cNvSpPr>
          <p:nvPr/>
        </p:nvSpPr>
        <p:spPr bwMode="auto">
          <a:xfrm>
            <a:off x="6181725" y="1739900"/>
            <a:ext cx="74613" cy="92075"/>
          </a:xfrm>
          <a:custGeom>
            <a:avLst/>
            <a:gdLst/>
            <a:ahLst/>
            <a:cxnLst>
              <a:cxn ang="0">
                <a:pos x="90" y="65"/>
              </a:cxn>
              <a:cxn ang="0">
                <a:pos x="48" y="106"/>
              </a:cxn>
              <a:cxn ang="0">
                <a:pos x="15" y="155"/>
              </a:cxn>
              <a:cxn ang="0">
                <a:pos x="0" y="210"/>
              </a:cxn>
              <a:cxn ang="0">
                <a:pos x="3" y="248"/>
              </a:cxn>
              <a:cxn ang="0">
                <a:pos x="8" y="262"/>
              </a:cxn>
              <a:cxn ang="0">
                <a:pos x="17" y="276"/>
              </a:cxn>
              <a:cxn ang="0">
                <a:pos x="29" y="288"/>
              </a:cxn>
              <a:cxn ang="0">
                <a:pos x="50" y="301"/>
              </a:cxn>
              <a:cxn ang="0">
                <a:pos x="77" y="315"/>
              </a:cxn>
              <a:cxn ang="0">
                <a:pos x="107" y="326"/>
              </a:cxn>
              <a:cxn ang="0">
                <a:pos x="136" y="334"/>
              </a:cxn>
              <a:cxn ang="0">
                <a:pos x="167" y="341"/>
              </a:cxn>
              <a:cxn ang="0">
                <a:pos x="197" y="345"/>
              </a:cxn>
              <a:cxn ang="0">
                <a:pos x="228" y="348"/>
              </a:cxn>
              <a:cxn ang="0">
                <a:pos x="259" y="350"/>
              </a:cxn>
              <a:cxn ang="0">
                <a:pos x="279" y="351"/>
              </a:cxn>
              <a:cxn ang="0">
                <a:pos x="286" y="345"/>
              </a:cxn>
              <a:cxn ang="0">
                <a:pos x="289" y="335"/>
              </a:cxn>
              <a:cxn ang="0">
                <a:pos x="282" y="328"/>
              </a:cxn>
              <a:cxn ang="0">
                <a:pos x="263" y="322"/>
              </a:cxn>
              <a:cxn ang="0">
                <a:pos x="236" y="317"/>
              </a:cxn>
              <a:cxn ang="0">
                <a:pos x="208" y="313"/>
              </a:cxn>
              <a:cxn ang="0">
                <a:pos x="179" y="308"/>
              </a:cxn>
              <a:cxn ang="0">
                <a:pos x="152" y="303"/>
              </a:cxn>
              <a:cxn ang="0">
                <a:pos x="125" y="296"/>
              </a:cxn>
              <a:cxn ang="0">
                <a:pos x="98" y="287"/>
              </a:cxn>
              <a:cxn ang="0">
                <a:pos x="72" y="276"/>
              </a:cxn>
              <a:cxn ang="0">
                <a:pos x="49" y="261"/>
              </a:cxn>
              <a:cxn ang="0">
                <a:pos x="34" y="241"/>
              </a:cxn>
              <a:cxn ang="0">
                <a:pos x="30" y="215"/>
              </a:cxn>
              <a:cxn ang="0">
                <a:pos x="34" y="186"/>
              </a:cxn>
              <a:cxn ang="0">
                <a:pos x="46" y="158"/>
              </a:cxn>
              <a:cxn ang="0">
                <a:pos x="64" y="128"/>
              </a:cxn>
              <a:cxn ang="0">
                <a:pos x="85" y="102"/>
              </a:cxn>
              <a:cxn ang="0">
                <a:pos x="110" y="77"/>
              </a:cxn>
              <a:cxn ang="0">
                <a:pos x="137" y="53"/>
              </a:cxn>
              <a:cxn ang="0">
                <a:pos x="175" y="35"/>
              </a:cxn>
              <a:cxn ang="0">
                <a:pos x="213" y="19"/>
              </a:cxn>
              <a:cxn ang="0">
                <a:pos x="237" y="6"/>
              </a:cxn>
              <a:cxn ang="0">
                <a:pos x="230" y="0"/>
              </a:cxn>
              <a:cxn ang="0">
                <a:pos x="198" y="4"/>
              </a:cxn>
              <a:cxn ang="0">
                <a:pos x="161" y="17"/>
              </a:cxn>
              <a:cxn ang="0">
                <a:pos x="127" y="35"/>
              </a:cxn>
            </a:cxnLst>
            <a:rect l="0" t="0" r="r" b="b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4" name="Freeform 1344"/>
          <p:cNvSpPr>
            <a:spLocks/>
          </p:cNvSpPr>
          <p:nvPr/>
        </p:nvSpPr>
        <p:spPr bwMode="auto">
          <a:xfrm>
            <a:off x="6284913" y="1736725"/>
            <a:ext cx="63500" cy="61913"/>
          </a:xfrm>
          <a:custGeom>
            <a:avLst/>
            <a:gdLst/>
            <a:ahLst/>
            <a:cxnLst>
              <a:cxn ang="0">
                <a:pos x="210" y="71"/>
              </a:cxn>
              <a:cxn ang="0">
                <a:pos x="222" y="84"/>
              </a:cxn>
              <a:cxn ang="0">
                <a:pos x="229" y="99"/>
              </a:cxn>
              <a:cxn ang="0">
                <a:pos x="232" y="115"/>
              </a:cxn>
              <a:cxn ang="0">
                <a:pos x="232" y="132"/>
              </a:cxn>
              <a:cxn ang="0">
                <a:pos x="230" y="146"/>
              </a:cxn>
              <a:cxn ang="0">
                <a:pos x="226" y="158"/>
              </a:cxn>
              <a:cxn ang="0">
                <a:pos x="219" y="170"/>
              </a:cxn>
              <a:cxn ang="0">
                <a:pos x="211" y="179"/>
              </a:cxn>
              <a:cxn ang="0">
                <a:pos x="202" y="190"/>
              </a:cxn>
              <a:cxn ang="0">
                <a:pos x="193" y="199"/>
              </a:cxn>
              <a:cxn ang="0">
                <a:pos x="183" y="208"/>
              </a:cxn>
              <a:cxn ang="0">
                <a:pos x="174" y="218"/>
              </a:cxn>
              <a:cxn ang="0">
                <a:pos x="172" y="221"/>
              </a:cxn>
              <a:cxn ang="0">
                <a:pos x="172" y="224"/>
              </a:cxn>
              <a:cxn ang="0">
                <a:pos x="172" y="227"/>
              </a:cxn>
              <a:cxn ang="0">
                <a:pos x="174" y="231"/>
              </a:cxn>
              <a:cxn ang="0">
                <a:pos x="177" y="233"/>
              </a:cxn>
              <a:cxn ang="0">
                <a:pos x="181" y="234"/>
              </a:cxn>
              <a:cxn ang="0">
                <a:pos x="184" y="233"/>
              </a:cxn>
              <a:cxn ang="0">
                <a:pos x="187" y="231"/>
              </a:cxn>
              <a:cxn ang="0">
                <a:pos x="208" y="217"/>
              </a:cxn>
              <a:cxn ang="0">
                <a:pos x="226" y="199"/>
              </a:cxn>
              <a:cxn ang="0">
                <a:pos x="240" y="178"/>
              </a:cxn>
              <a:cxn ang="0">
                <a:pos x="249" y="155"/>
              </a:cxn>
              <a:cxn ang="0">
                <a:pos x="254" y="131"/>
              </a:cxn>
              <a:cxn ang="0">
                <a:pos x="251" y="107"/>
              </a:cxn>
              <a:cxn ang="0">
                <a:pos x="243" y="84"/>
              </a:cxn>
              <a:cxn ang="0">
                <a:pos x="226" y="64"/>
              </a:cxn>
              <a:cxn ang="0">
                <a:pos x="214" y="53"/>
              </a:cxn>
              <a:cxn ang="0">
                <a:pos x="199" y="45"/>
              </a:cxn>
              <a:cxn ang="0">
                <a:pos x="183" y="36"/>
              </a:cxn>
              <a:cxn ang="0">
                <a:pos x="165" y="29"/>
              </a:cxn>
              <a:cxn ang="0">
                <a:pos x="147" y="21"/>
              </a:cxn>
              <a:cxn ang="0">
                <a:pos x="129" y="16"/>
              </a:cxn>
              <a:cxn ang="0">
                <a:pos x="111" y="12"/>
              </a:cxn>
              <a:cxn ang="0">
                <a:pos x="93" y="7"/>
              </a:cxn>
              <a:cxn ang="0">
                <a:pos x="75" y="4"/>
              </a:cxn>
              <a:cxn ang="0">
                <a:pos x="59" y="2"/>
              </a:cxn>
              <a:cxn ang="0">
                <a:pos x="43" y="0"/>
              </a:cxn>
              <a:cxn ang="0">
                <a:pos x="31" y="0"/>
              </a:cxn>
              <a:cxn ang="0">
                <a:pos x="19" y="0"/>
              </a:cxn>
              <a:cxn ang="0">
                <a:pos x="10" y="0"/>
              </a:cxn>
              <a:cxn ang="0">
                <a:pos x="3" y="2"/>
              </a:cxn>
              <a:cxn ang="0">
                <a:pos x="0" y="4"/>
              </a:cxn>
              <a:cxn ang="0">
                <a:pos x="11" y="6"/>
              </a:cxn>
              <a:cxn ang="0">
                <a:pos x="21" y="7"/>
              </a:cxn>
              <a:cxn ang="0">
                <a:pos x="34" y="9"/>
              </a:cxn>
              <a:cxn ang="0">
                <a:pos x="46" y="12"/>
              </a:cxn>
              <a:cxn ang="0">
                <a:pos x="59" y="15"/>
              </a:cxn>
              <a:cxn ang="0">
                <a:pos x="74" y="17"/>
              </a:cxn>
              <a:cxn ang="0">
                <a:pos x="87" y="20"/>
              </a:cxn>
              <a:cxn ang="0">
                <a:pos x="102" y="23"/>
              </a:cxn>
              <a:cxn ang="0">
                <a:pos x="116" y="28"/>
              </a:cxn>
              <a:cxn ang="0">
                <a:pos x="131" y="32"/>
              </a:cxn>
              <a:cxn ang="0">
                <a:pos x="145" y="36"/>
              </a:cxn>
              <a:cxn ang="0">
                <a:pos x="159" y="42"/>
              </a:cxn>
              <a:cxn ang="0">
                <a:pos x="173" y="48"/>
              </a:cxn>
              <a:cxn ang="0">
                <a:pos x="186" y="55"/>
              </a:cxn>
              <a:cxn ang="0">
                <a:pos x="199" y="63"/>
              </a:cxn>
              <a:cxn ang="0">
                <a:pos x="210" y="71"/>
              </a:cxn>
            </a:cxnLst>
            <a:rect l="0" t="0" r="r" b="b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5" name="Freeform 1345"/>
          <p:cNvSpPr>
            <a:spLocks/>
          </p:cNvSpPr>
          <p:nvPr/>
        </p:nvSpPr>
        <p:spPr bwMode="auto">
          <a:xfrm>
            <a:off x="6156325" y="1765300"/>
            <a:ext cx="25400" cy="57150"/>
          </a:xfrm>
          <a:custGeom>
            <a:avLst/>
            <a:gdLst/>
            <a:ahLst/>
            <a:cxnLst>
              <a:cxn ang="0">
                <a:pos x="0" y="121"/>
              </a:cxn>
              <a:cxn ang="0">
                <a:pos x="0" y="139"/>
              </a:cxn>
              <a:cxn ang="0">
                <a:pos x="4" y="156"/>
              </a:cxn>
              <a:cxn ang="0">
                <a:pos x="12" y="172"/>
              </a:cxn>
              <a:cxn ang="0">
                <a:pos x="22" y="186"/>
              </a:cxn>
              <a:cxn ang="0">
                <a:pos x="35" y="197"/>
              </a:cxn>
              <a:cxn ang="0">
                <a:pos x="50" y="208"/>
              </a:cxn>
              <a:cxn ang="0">
                <a:pos x="66" y="216"/>
              </a:cxn>
              <a:cxn ang="0">
                <a:pos x="83" y="220"/>
              </a:cxn>
              <a:cxn ang="0">
                <a:pos x="89" y="221"/>
              </a:cxn>
              <a:cxn ang="0">
                <a:pos x="94" y="219"/>
              </a:cxn>
              <a:cxn ang="0">
                <a:pos x="98" y="216"/>
              </a:cxn>
              <a:cxn ang="0">
                <a:pos x="100" y="211"/>
              </a:cxn>
              <a:cxn ang="0">
                <a:pos x="100" y="206"/>
              </a:cxn>
              <a:cxn ang="0">
                <a:pos x="99" y="201"/>
              </a:cxn>
              <a:cxn ang="0">
                <a:pos x="96" y="196"/>
              </a:cxn>
              <a:cxn ang="0">
                <a:pos x="91" y="194"/>
              </a:cxn>
              <a:cxn ang="0">
                <a:pos x="74" y="188"/>
              </a:cxn>
              <a:cxn ang="0">
                <a:pos x="58" y="179"/>
              </a:cxn>
              <a:cxn ang="0">
                <a:pos x="45" y="168"/>
              </a:cxn>
              <a:cxn ang="0">
                <a:pos x="36" y="155"/>
              </a:cxn>
              <a:cxn ang="0">
                <a:pos x="30" y="139"/>
              </a:cxn>
              <a:cxn ang="0">
                <a:pos x="27" y="122"/>
              </a:cxn>
              <a:cxn ang="0">
                <a:pos x="27" y="103"/>
              </a:cxn>
              <a:cxn ang="0">
                <a:pos x="32" y="84"/>
              </a:cxn>
              <a:cxn ang="0">
                <a:pos x="38" y="70"/>
              </a:cxn>
              <a:cxn ang="0">
                <a:pos x="46" y="57"/>
              </a:cxn>
              <a:cxn ang="0">
                <a:pos x="56" y="46"/>
              </a:cxn>
              <a:cxn ang="0">
                <a:pos x="66" y="35"/>
              </a:cxn>
              <a:cxn ang="0">
                <a:pos x="76" y="25"/>
              </a:cxn>
              <a:cxn ang="0">
                <a:pos x="86" y="17"/>
              </a:cxn>
              <a:cxn ang="0">
                <a:pos x="96" y="8"/>
              </a:cxn>
              <a:cxn ang="0">
                <a:pos x="103" y="1"/>
              </a:cxn>
              <a:cxn ang="0">
                <a:pos x="96" y="0"/>
              </a:cxn>
              <a:cxn ang="0">
                <a:pos x="84" y="5"/>
              </a:cxn>
              <a:cxn ang="0">
                <a:pos x="69" y="17"/>
              </a:cxn>
              <a:cxn ang="0">
                <a:pos x="51" y="33"/>
              </a:cxn>
              <a:cxn ang="0">
                <a:pos x="34" y="53"/>
              </a:cxn>
              <a:cxn ang="0">
                <a:pos x="18" y="75"/>
              </a:cxn>
              <a:cxn ang="0">
                <a:pos x="7" y="98"/>
              </a:cxn>
              <a:cxn ang="0">
                <a:pos x="0" y="121"/>
              </a:cxn>
            </a:cxnLst>
            <a:rect l="0" t="0" r="r" b="b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6" name="Freeform 1346"/>
          <p:cNvSpPr>
            <a:spLocks/>
          </p:cNvSpPr>
          <p:nvPr/>
        </p:nvSpPr>
        <p:spPr bwMode="auto">
          <a:xfrm>
            <a:off x="6337300" y="1731963"/>
            <a:ext cx="55563" cy="76200"/>
          </a:xfrm>
          <a:custGeom>
            <a:avLst/>
            <a:gdLst/>
            <a:ahLst/>
            <a:cxnLst>
              <a:cxn ang="0">
                <a:pos x="186" y="115"/>
              </a:cxn>
              <a:cxn ang="0">
                <a:pos x="197" y="133"/>
              </a:cxn>
              <a:cxn ang="0">
                <a:pos x="202" y="153"/>
              </a:cxn>
              <a:cxn ang="0">
                <a:pos x="199" y="174"/>
              </a:cxn>
              <a:cxn ang="0">
                <a:pos x="187" y="194"/>
              </a:cxn>
              <a:cxn ang="0">
                <a:pos x="170" y="212"/>
              </a:cxn>
              <a:cxn ang="0">
                <a:pos x="150" y="229"/>
              </a:cxn>
              <a:cxn ang="0">
                <a:pos x="129" y="246"/>
              </a:cxn>
              <a:cxn ang="0">
                <a:pos x="116" y="258"/>
              </a:cxn>
              <a:cxn ang="0">
                <a:pos x="112" y="267"/>
              </a:cxn>
              <a:cxn ang="0">
                <a:pos x="109" y="276"/>
              </a:cxn>
              <a:cxn ang="0">
                <a:pos x="110" y="284"/>
              </a:cxn>
              <a:cxn ang="0">
                <a:pos x="117" y="288"/>
              </a:cxn>
              <a:cxn ang="0">
                <a:pos x="125" y="287"/>
              </a:cxn>
              <a:cxn ang="0">
                <a:pos x="139" y="272"/>
              </a:cxn>
              <a:cxn ang="0">
                <a:pos x="162" y="250"/>
              </a:cxn>
              <a:cxn ang="0">
                <a:pos x="186" y="229"/>
              </a:cxn>
              <a:cxn ang="0">
                <a:pos x="207" y="204"/>
              </a:cxn>
              <a:cxn ang="0">
                <a:pos x="220" y="174"/>
              </a:cxn>
              <a:cxn ang="0">
                <a:pos x="218" y="142"/>
              </a:cxn>
              <a:cxn ang="0">
                <a:pos x="204" y="112"/>
              </a:cxn>
              <a:cxn ang="0">
                <a:pos x="181" y="87"/>
              </a:cxn>
              <a:cxn ang="0">
                <a:pos x="159" y="69"/>
              </a:cxn>
              <a:cxn ang="0">
                <a:pos x="137" y="55"/>
              </a:cxn>
              <a:cxn ang="0">
                <a:pos x="114" y="40"/>
              </a:cxn>
              <a:cxn ang="0">
                <a:pos x="89" y="27"/>
              </a:cxn>
              <a:cxn ang="0">
                <a:pos x="66" y="15"/>
              </a:cxn>
              <a:cxn ang="0">
                <a:pos x="42" y="6"/>
              </a:cxn>
              <a:cxn ang="0">
                <a:pos x="22" y="1"/>
              </a:cxn>
              <a:cxn ang="0">
                <a:pos x="7" y="1"/>
              </a:cxn>
              <a:cxn ang="0">
                <a:pos x="8" y="5"/>
              </a:cxn>
              <a:cxn ang="0">
                <a:pos x="26" y="13"/>
              </a:cxn>
              <a:cxn ang="0">
                <a:pos x="47" y="22"/>
              </a:cxn>
              <a:cxn ang="0">
                <a:pos x="71" y="34"/>
              </a:cxn>
              <a:cxn ang="0">
                <a:pos x="96" y="48"/>
              </a:cxn>
              <a:cxn ang="0">
                <a:pos x="121" y="64"/>
              </a:cxn>
              <a:cxn ang="0">
                <a:pos x="146" y="81"/>
              </a:cxn>
              <a:cxn ang="0">
                <a:pos x="169" y="98"/>
              </a:cxn>
            </a:cxnLst>
            <a:rect l="0" t="0" r="r" b="b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7" name="Freeform 1347"/>
          <p:cNvSpPr>
            <a:spLocks/>
          </p:cNvSpPr>
          <p:nvPr/>
        </p:nvSpPr>
        <p:spPr bwMode="auto">
          <a:xfrm>
            <a:off x="6276975" y="1820863"/>
            <a:ext cx="17463" cy="46037"/>
          </a:xfrm>
          <a:custGeom>
            <a:avLst/>
            <a:gdLst/>
            <a:ahLst/>
            <a:cxnLst>
              <a:cxn ang="0">
                <a:pos x="28" y="12"/>
              </a:cxn>
              <a:cxn ang="0">
                <a:pos x="26" y="7"/>
              </a:cxn>
              <a:cxn ang="0">
                <a:pos x="23" y="3"/>
              </a:cxn>
              <a:cxn ang="0">
                <a:pos x="17" y="1"/>
              </a:cxn>
              <a:cxn ang="0">
                <a:pos x="12" y="0"/>
              </a:cxn>
              <a:cxn ang="0">
                <a:pos x="7" y="2"/>
              </a:cxn>
              <a:cxn ang="0">
                <a:pos x="3" y="5"/>
              </a:cxn>
              <a:cxn ang="0">
                <a:pos x="0" y="10"/>
              </a:cxn>
              <a:cxn ang="0">
                <a:pos x="0" y="16"/>
              </a:cxn>
              <a:cxn ang="0">
                <a:pos x="5" y="39"/>
              </a:cxn>
              <a:cxn ang="0">
                <a:pos x="13" y="66"/>
              </a:cxn>
              <a:cxn ang="0">
                <a:pos x="24" y="92"/>
              </a:cxn>
              <a:cxn ang="0">
                <a:pos x="36" y="118"/>
              </a:cxn>
              <a:cxn ang="0">
                <a:pos x="49" y="141"/>
              </a:cxn>
              <a:cxn ang="0">
                <a:pos x="61" y="159"/>
              </a:cxn>
              <a:cxn ang="0">
                <a:pos x="69" y="171"/>
              </a:cxn>
              <a:cxn ang="0">
                <a:pos x="74" y="174"/>
              </a:cxn>
              <a:cxn ang="0">
                <a:pos x="72" y="162"/>
              </a:cxn>
              <a:cxn ang="0">
                <a:pos x="67" y="147"/>
              </a:cxn>
              <a:cxn ang="0">
                <a:pos x="61" y="128"/>
              </a:cxn>
              <a:cxn ang="0">
                <a:pos x="53" y="105"/>
              </a:cxn>
              <a:cxn ang="0">
                <a:pos x="46" y="82"/>
              </a:cxn>
              <a:cxn ang="0">
                <a:pos x="38" y="58"/>
              </a:cxn>
              <a:cxn ang="0">
                <a:pos x="32" y="35"/>
              </a:cxn>
              <a:cxn ang="0">
                <a:pos x="28" y="12"/>
              </a:cxn>
            </a:cxnLst>
            <a:rect l="0" t="0" r="r" b="b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8" name="Freeform 1348"/>
          <p:cNvSpPr>
            <a:spLocks/>
          </p:cNvSpPr>
          <p:nvPr/>
        </p:nvSpPr>
        <p:spPr bwMode="auto">
          <a:xfrm>
            <a:off x="6269038" y="1797050"/>
            <a:ext cx="9525" cy="22225"/>
          </a:xfrm>
          <a:custGeom>
            <a:avLst/>
            <a:gdLst/>
            <a:ahLst/>
            <a:cxnLst>
              <a:cxn ang="0">
                <a:pos x="20" y="9"/>
              </a:cxn>
              <a:cxn ang="0">
                <a:pos x="19" y="5"/>
              </a:cxn>
              <a:cxn ang="0">
                <a:pos x="16" y="2"/>
              </a:cxn>
              <a:cxn ang="0">
                <a:pos x="13" y="0"/>
              </a:cxn>
              <a:cxn ang="0">
                <a:pos x="8" y="0"/>
              </a:cxn>
              <a:cxn ang="0">
                <a:pos x="5" y="1"/>
              </a:cxn>
              <a:cxn ang="0">
                <a:pos x="2" y="3"/>
              </a:cxn>
              <a:cxn ang="0">
                <a:pos x="0" y="6"/>
              </a:cxn>
              <a:cxn ang="0">
                <a:pos x="0" y="10"/>
              </a:cxn>
              <a:cxn ang="0">
                <a:pos x="0" y="22"/>
              </a:cxn>
              <a:cxn ang="0">
                <a:pos x="3" y="35"/>
              </a:cxn>
              <a:cxn ang="0">
                <a:pos x="7" y="48"/>
              </a:cxn>
              <a:cxn ang="0">
                <a:pos x="13" y="60"/>
              </a:cxn>
              <a:cxn ang="0">
                <a:pos x="19" y="72"/>
              </a:cxn>
              <a:cxn ang="0">
                <a:pos x="25" y="81"/>
              </a:cxn>
              <a:cxn ang="0">
                <a:pos x="33" y="86"/>
              </a:cxn>
              <a:cxn ang="0">
                <a:pos x="38" y="87"/>
              </a:cxn>
              <a:cxn ang="0">
                <a:pos x="39" y="70"/>
              </a:cxn>
              <a:cxn ang="0">
                <a:pos x="34" y="50"/>
              </a:cxn>
              <a:cxn ang="0">
                <a:pos x="27" y="29"/>
              </a:cxn>
              <a:cxn ang="0">
                <a:pos x="20" y="9"/>
              </a:cxn>
            </a:cxnLst>
            <a:rect l="0" t="0" r="r" b="b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29" name="Freeform 1349"/>
          <p:cNvSpPr>
            <a:spLocks/>
          </p:cNvSpPr>
          <p:nvPr/>
        </p:nvSpPr>
        <p:spPr bwMode="auto">
          <a:xfrm>
            <a:off x="6261100" y="1781175"/>
            <a:ext cx="7938" cy="12700"/>
          </a:xfrm>
          <a:custGeom>
            <a:avLst/>
            <a:gdLst/>
            <a:ahLst/>
            <a:cxnLst>
              <a:cxn ang="0">
                <a:pos x="18" y="7"/>
              </a:cxn>
              <a:cxn ang="0">
                <a:pos x="18" y="8"/>
              </a:cxn>
              <a:cxn ang="0">
                <a:pos x="18" y="8"/>
              </a:cxn>
              <a:cxn ang="0">
                <a:pos x="18" y="8"/>
              </a:cxn>
              <a:cxn ang="0">
                <a:pos x="18" y="8"/>
              </a:cxn>
              <a:cxn ang="0">
                <a:pos x="17" y="5"/>
              </a:cxn>
              <a:cxn ang="0">
                <a:pos x="14" y="1"/>
              </a:cxn>
              <a:cxn ang="0">
                <a:pos x="11" y="0"/>
              </a:cxn>
              <a:cxn ang="0">
                <a:pos x="7" y="0"/>
              </a:cxn>
              <a:cxn ang="0">
                <a:pos x="4" y="1"/>
              </a:cxn>
              <a:cxn ang="0">
                <a:pos x="1" y="5"/>
              </a:cxn>
              <a:cxn ang="0">
                <a:pos x="0" y="8"/>
              </a:cxn>
              <a:cxn ang="0">
                <a:pos x="0" y="11"/>
              </a:cxn>
              <a:cxn ang="0">
                <a:pos x="1" y="16"/>
              </a:cxn>
              <a:cxn ang="0">
                <a:pos x="4" y="23"/>
              </a:cxn>
              <a:cxn ang="0">
                <a:pos x="8" y="30"/>
              </a:cxn>
              <a:cxn ang="0">
                <a:pos x="13" y="37"/>
              </a:cxn>
              <a:cxn ang="0">
                <a:pos x="18" y="43"/>
              </a:cxn>
              <a:cxn ang="0">
                <a:pos x="25" y="47"/>
              </a:cxn>
              <a:cxn ang="0">
                <a:pos x="30" y="51"/>
              </a:cxn>
              <a:cxn ang="0">
                <a:pos x="34" y="51"/>
              </a:cxn>
              <a:cxn ang="0">
                <a:pos x="33" y="40"/>
              </a:cxn>
              <a:cxn ang="0">
                <a:pos x="29" y="27"/>
              </a:cxn>
              <a:cxn ang="0">
                <a:pos x="23" y="15"/>
              </a:cxn>
              <a:cxn ang="0">
                <a:pos x="18" y="7"/>
              </a:cxn>
            </a:cxnLst>
            <a:rect l="0" t="0" r="r" b="b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8" y="8"/>
                </a:lnTo>
                <a:lnTo>
                  <a:pt x="18" y="8"/>
                </a:ln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0" name="Freeform 1350"/>
          <p:cNvSpPr>
            <a:spLocks/>
          </p:cNvSpPr>
          <p:nvPr/>
        </p:nvSpPr>
        <p:spPr bwMode="auto">
          <a:xfrm>
            <a:off x="6251575" y="1770063"/>
            <a:ext cx="12700" cy="6350"/>
          </a:xfrm>
          <a:custGeom>
            <a:avLst/>
            <a:gdLst/>
            <a:ahLst/>
            <a:cxnLst>
              <a:cxn ang="0">
                <a:pos x="37" y="24"/>
              </a:cxn>
              <a:cxn ang="0">
                <a:pos x="41" y="22"/>
              </a:cxn>
              <a:cxn ang="0">
                <a:pos x="45" y="19"/>
              </a:cxn>
              <a:cxn ang="0">
                <a:pos x="46" y="15"/>
              </a:cxn>
              <a:cxn ang="0">
                <a:pos x="46" y="10"/>
              </a:cxn>
              <a:cxn ang="0">
                <a:pos x="44" y="5"/>
              </a:cxn>
              <a:cxn ang="0">
                <a:pos x="41" y="2"/>
              </a:cxn>
              <a:cxn ang="0">
                <a:pos x="37" y="0"/>
              </a:cxn>
              <a:cxn ang="0">
                <a:pos x="32" y="0"/>
              </a:cxn>
              <a:cxn ang="0">
                <a:pos x="29" y="0"/>
              </a:cxn>
              <a:cxn ang="0">
                <a:pos x="25" y="1"/>
              </a:cxn>
              <a:cxn ang="0">
                <a:pos x="19" y="3"/>
              </a:cxn>
              <a:cxn ang="0">
                <a:pos x="12" y="7"/>
              </a:cxn>
              <a:cxn ang="0">
                <a:pos x="5" y="14"/>
              </a:cxn>
              <a:cxn ang="0">
                <a:pos x="2" y="20"/>
              </a:cxn>
              <a:cxn ang="0">
                <a:pos x="0" y="26"/>
              </a:cxn>
              <a:cxn ang="0">
                <a:pos x="0" y="29"/>
              </a:cxn>
              <a:cxn ang="0">
                <a:pos x="3" y="31"/>
              </a:cxn>
              <a:cxn ang="0">
                <a:pos x="7" y="33"/>
              </a:cxn>
              <a:cxn ang="0">
                <a:pos x="12" y="33"/>
              </a:cxn>
              <a:cxn ang="0">
                <a:pos x="16" y="33"/>
              </a:cxn>
              <a:cxn ang="0">
                <a:pos x="21" y="31"/>
              </a:cxn>
              <a:cxn ang="0">
                <a:pos x="26" y="30"/>
              </a:cxn>
              <a:cxn ang="0">
                <a:pos x="32" y="28"/>
              </a:cxn>
              <a:cxn ang="0">
                <a:pos x="37" y="24"/>
              </a:cxn>
            </a:cxnLst>
            <a:rect l="0" t="0" r="r" b="b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1" name="Freeform 1351"/>
          <p:cNvSpPr>
            <a:spLocks/>
          </p:cNvSpPr>
          <p:nvPr/>
        </p:nvSpPr>
        <p:spPr bwMode="auto">
          <a:xfrm>
            <a:off x="6197600" y="1754188"/>
            <a:ext cx="46038" cy="57150"/>
          </a:xfrm>
          <a:custGeom>
            <a:avLst/>
            <a:gdLst/>
            <a:ahLst/>
            <a:cxnLst>
              <a:cxn ang="0">
                <a:pos x="65" y="33"/>
              </a:cxn>
              <a:cxn ang="0">
                <a:pos x="52" y="43"/>
              </a:cxn>
              <a:cxn ang="0">
                <a:pos x="41" y="54"/>
              </a:cxn>
              <a:cxn ang="0">
                <a:pos x="29" y="66"/>
              </a:cxn>
              <a:cxn ang="0">
                <a:pos x="20" y="79"/>
              </a:cxn>
              <a:cxn ang="0">
                <a:pos x="12" y="93"/>
              </a:cxn>
              <a:cxn ang="0">
                <a:pos x="6" y="107"/>
              </a:cxn>
              <a:cxn ang="0">
                <a:pos x="2" y="121"/>
              </a:cxn>
              <a:cxn ang="0">
                <a:pos x="0" y="136"/>
              </a:cxn>
              <a:cxn ang="0">
                <a:pos x="2" y="158"/>
              </a:cxn>
              <a:cxn ang="0">
                <a:pos x="10" y="177"/>
              </a:cxn>
              <a:cxn ang="0">
                <a:pos x="23" y="193"/>
              </a:cxn>
              <a:cxn ang="0">
                <a:pos x="38" y="204"/>
              </a:cxn>
              <a:cxn ang="0">
                <a:pos x="57" y="213"/>
              </a:cxn>
              <a:cxn ang="0">
                <a:pos x="78" y="218"/>
              </a:cxn>
              <a:cxn ang="0">
                <a:pos x="98" y="219"/>
              </a:cxn>
              <a:cxn ang="0">
                <a:pos x="118" y="216"/>
              </a:cxn>
              <a:cxn ang="0">
                <a:pos x="123" y="216"/>
              </a:cxn>
              <a:cxn ang="0">
                <a:pos x="127" y="214"/>
              </a:cxn>
              <a:cxn ang="0">
                <a:pos x="130" y="210"/>
              </a:cxn>
              <a:cxn ang="0">
                <a:pos x="131" y="205"/>
              </a:cxn>
              <a:cxn ang="0">
                <a:pos x="130" y="203"/>
              </a:cxn>
              <a:cxn ang="0">
                <a:pos x="127" y="203"/>
              </a:cxn>
              <a:cxn ang="0">
                <a:pos x="123" y="202"/>
              </a:cxn>
              <a:cxn ang="0">
                <a:pos x="117" y="202"/>
              </a:cxn>
              <a:cxn ang="0">
                <a:pos x="111" y="202"/>
              </a:cxn>
              <a:cxn ang="0">
                <a:pos x="106" y="202"/>
              </a:cxn>
              <a:cxn ang="0">
                <a:pos x="100" y="202"/>
              </a:cxn>
              <a:cxn ang="0">
                <a:pos x="97" y="202"/>
              </a:cxn>
              <a:cxn ang="0">
                <a:pos x="87" y="201"/>
              </a:cxn>
              <a:cxn ang="0">
                <a:pos x="77" y="200"/>
              </a:cxn>
              <a:cxn ang="0">
                <a:pos x="67" y="199"/>
              </a:cxn>
              <a:cxn ang="0">
                <a:pos x="56" y="196"/>
              </a:cxn>
              <a:cxn ang="0">
                <a:pos x="46" y="193"/>
              </a:cxn>
              <a:cxn ang="0">
                <a:pos x="35" y="185"/>
              </a:cxn>
              <a:cxn ang="0">
                <a:pos x="26" y="175"/>
              </a:cxn>
              <a:cxn ang="0">
                <a:pos x="15" y="162"/>
              </a:cxn>
              <a:cxn ang="0">
                <a:pos x="13" y="146"/>
              </a:cxn>
              <a:cxn ang="0">
                <a:pos x="14" y="131"/>
              </a:cxn>
              <a:cxn ang="0">
                <a:pos x="19" y="116"/>
              </a:cxn>
              <a:cxn ang="0">
                <a:pos x="25" y="102"/>
              </a:cxn>
              <a:cxn ang="0">
                <a:pos x="34" y="89"/>
              </a:cxn>
              <a:cxn ang="0">
                <a:pos x="45" y="76"/>
              </a:cxn>
              <a:cxn ang="0">
                <a:pos x="56" y="65"/>
              </a:cxn>
              <a:cxn ang="0">
                <a:pos x="70" y="55"/>
              </a:cxn>
              <a:cxn ang="0">
                <a:pos x="84" y="45"/>
              </a:cxn>
              <a:cxn ang="0">
                <a:pos x="98" y="37"/>
              </a:cxn>
              <a:cxn ang="0">
                <a:pos x="113" y="29"/>
              </a:cxn>
              <a:cxn ang="0">
                <a:pos x="127" y="23"/>
              </a:cxn>
              <a:cxn ang="0">
                <a:pos x="141" y="17"/>
              </a:cxn>
              <a:cxn ang="0">
                <a:pos x="154" y="12"/>
              </a:cxn>
              <a:cxn ang="0">
                <a:pos x="167" y="9"/>
              </a:cxn>
              <a:cxn ang="0">
                <a:pos x="177" y="7"/>
              </a:cxn>
              <a:cxn ang="0">
                <a:pos x="170" y="2"/>
              </a:cxn>
              <a:cxn ang="0">
                <a:pos x="158" y="0"/>
              </a:cxn>
              <a:cxn ang="0">
                <a:pos x="145" y="2"/>
              </a:cxn>
              <a:cxn ang="0">
                <a:pos x="129" y="6"/>
              </a:cxn>
              <a:cxn ang="0">
                <a:pos x="111" y="11"/>
              </a:cxn>
              <a:cxn ang="0">
                <a:pos x="94" y="17"/>
              </a:cxn>
              <a:cxn ang="0">
                <a:pos x="78" y="26"/>
              </a:cxn>
              <a:cxn ang="0">
                <a:pos x="65" y="33"/>
              </a:cxn>
            </a:cxnLst>
            <a:rect l="0" t="0" r="r" b="b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2" name="Freeform 1352"/>
          <p:cNvSpPr>
            <a:spLocks/>
          </p:cNvSpPr>
          <p:nvPr/>
        </p:nvSpPr>
        <p:spPr bwMode="auto">
          <a:xfrm>
            <a:off x="6273800" y="1752600"/>
            <a:ext cx="30163" cy="46038"/>
          </a:xfrm>
          <a:custGeom>
            <a:avLst/>
            <a:gdLst/>
            <a:ahLst/>
            <a:cxnLst>
              <a:cxn ang="0">
                <a:pos x="97" y="57"/>
              </a:cxn>
              <a:cxn ang="0">
                <a:pos x="100" y="75"/>
              </a:cxn>
              <a:cxn ang="0">
                <a:pos x="98" y="90"/>
              </a:cxn>
              <a:cxn ang="0">
                <a:pos x="91" y="103"/>
              </a:cxn>
              <a:cxn ang="0">
                <a:pos x="80" y="114"/>
              </a:cxn>
              <a:cxn ang="0">
                <a:pos x="68" y="125"/>
              </a:cxn>
              <a:cxn ang="0">
                <a:pos x="54" y="135"/>
              </a:cxn>
              <a:cxn ang="0">
                <a:pos x="39" y="145"/>
              </a:cxn>
              <a:cxn ang="0">
                <a:pos x="27" y="155"/>
              </a:cxn>
              <a:cxn ang="0">
                <a:pos x="25" y="158"/>
              </a:cxn>
              <a:cxn ang="0">
                <a:pos x="23" y="160"/>
              </a:cxn>
              <a:cxn ang="0">
                <a:pos x="23" y="164"/>
              </a:cxn>
              <a:cxn ang="0">
                <a:pos x="26" y="167"/>
              </a:cxn>
              <a:cxn ang="0">
                <a:pos x="28" y="169"/>
              </a:cxn>
              <a:cxn ang="0">
                <a:pos x="31" y="170"/>
              </a:cxn>
              <a:cxn ang="0">
                <a:pos x="34" y="170"/>
              </a:cxn>
              <a:cxn ang="0">
                <a:pos x="37" y="169"/>
              </a:cxn>
              <a:cxn ang="0">
                <a:pos x="53" y="159"/>
              </a:cxn>
              <a:cxn ang="0">
                <a:pos x="69" y="149"/>
              </a:cxn>
              <a:cxn ang="0">
                <a:pos x="83" y="137"/>
              </a:cxn>
              <a:cxn ang="0">
                <a:pos x="97" y="123"/>
              </a:cxn>
              <a:cxn ang="0">
                <a:pos x="106" y="108"/>
              </a:cxn>
              <a:cxn ang="0">
                <a:pos x="113" y="91"/>
              </a:cxn>
              <a:cxn ang="0">
                <a:pos x="115" y="73"/>
              </a:cxn>
              <a:cxn ang="0">
                <a:pos x="111" y="53"/>
              </a:cxn>
              <a:cxn ang="0">
                <a:pos x="101" y="39"/>
              </a:cxn>
              <a:cxn ang="0">
                <a:pos x="89" y="26"/>
              </a:cxn>
              <a:cxn ang="0">
                <a:pos x="72" y="15"/>
              </a:cxn>
              <a:cxn ang="0">
                <a:pos x="55" y="8"/>
              </a:cxn>
              <a:cxn ang="0">
                <a:pos x="37" y="2"/>
              </a:cxn>
              <a:cxn ang="0">
                <a:pos x="21" y="0"/>
              </a:cxn>
              <a:cxn ang="0">
                <a:pos x="9" y="1"/>
              </a:cxn>
              <a:cxn ang="0">
                <a:pos x="0" y="5"/>
              </a:cxn>
              <a:cxn ang="0">
                <a:pos x="15" y="10"/>
              </a:cxn>
              <a:cxn ang="0">
                <a:pos x="30" y="13"/>
              </a:cxn>
              <a:cxn ang="0">
                <a:pos x="43" y="16"/>
              </a:cxn>
              <a:cxn ang="0">
                <a:pos x="57" y="20"/>
              </a:cxn>
              <a:cxn ang="0">
                <a:pos x="70" y="26"/>
              </a:cxn>
              <a:cxn ang="0">
                <a:pos x="81" y="33"/>
              </a:cxn>
              <a:cxn ang="0">
                <a:pos x="91" y="43"/>
              </a:cxn>
              <a:cxn ang="0">
                <a:pos x="97" y="57"/>
              </a:cxn>
            </a:cxnLst>
            <a:rect l="0" t="0" r="r" b="b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3" name="Freeform 1353"/>
          <p:cNvSpPr>
            <a:spLocks/>
          </p:cNvSpPr>
          <p:nvPr/>
        </p:nvSpPr>
        <p:spPr bwMode="auto">
          <a:xfrm>
            <a:off x="6169025" y="1743075"/>
            <a:ext cx="73025" cy="92075"/>
          </a:xfrm>
          <a:custGeom>
            <a:avLst/>
            <a:gdLst/>
            <a:ahLst/>
            <a:cxnLst>
              <a:cxn ang="0">
                <a:pos x="90" y="65"/>
              </a:cxn>
              <a:cxn ang="0">
                <a:pos x="48" y="106"/>
              </a:cxn>
              <a:cxn ang="0">
                <a:pos x="16" y="156"/>
              </a:cxn>
              <a:cxn ang="0">
                <a:pos x="0" y="211"/>
              </a:cxn>
              <a:cxn ang="0">
                <a:pos x="3" y="249"/>
              </a:cxn>
              <a:cxn ang="0">
                <a:pos x="10" y="264"/>
              </a:cxn>
              <a:cxn ang="0">
                <a:pos x="19" y="277"/>
              </a:cxn>
              <a:cxn ang="0">
                <a:pos x="31" y="289"/>
              </a:cxn>
              <a:cxn ang="0">
                <a:pos x="51" y="302"/>
              </a:cxn>
              <a:cxn ang="0">
                <a:pos x="78" y="316"/>
              </a:cxn>
              <a:cxn ang="0">
                <a:pos x="107" y="327"/>
              </a:cxn>
              <a:cxn ang="0">
                <a:pos x="137" y="335"/>
              </a:cxn>
              <a:cxn ang="0">
                <a:pos x="167" y="342"/>
              </a:cxn>
              <a:cxn ang="0">
                <a:pos x="198" y="346"/>
              </a:cxn>
              <a:cxn ang="0">
                <a:pos x="229" y="349"/>
              </a:cxn>
              <a:cxn ang="0">
                <a:pos x="260" y="351"/>
              </a:cxn>
              <a:cxn ang="0">
                <a:pos x="280" y="352"/>
              </a:cxn>
              <a:cxn ang="0">
                <a:pos x="287" y="346"/>
              </a:cxn>
              <a:cxn ang="0">
                <a:pos x="289" y="335"/>
              </a:cxn>
              <a:cxn ang="0">
                <a:pos x="283" y="328"/>
              </a:cxn>
              <a:cxn ang="0">
                <a:pos x="264" y="327"/>
              </a:cxn>
              <a:cxn ang="0">
                <a:pos x="235" y="326"/>
              </a:cxn>
              <a:cxn ang="0">
                <a:pos x="207" y="323"/>
              </a:cxn>
              <a:cxn ang="0">
                <a:pos x="179" y="319"/>
              </a:cxn>
              <a:cxn ang="0">
                <a:pos x="150" y="314"/>
              </a:cxn>
              <a:cxn ang="0">
                <a:pos x="122" y="306"/>
              </a:cxn>
              <a:cxn ang="0">
                <a:pos x="95" y="298"/>
              </a:cxn>
              <a:cxn ang="0">
                <a:pos x="68" y="285"/>
              </a:cxn>
              <a:cxn ang="0">
                <a:pos x="45" y="271"/>
              </a:cxn>
              <a:cxn ang="0">
                <a:pos x="32" y="250"/>
              </a:cxn>
              <a:cxn ang="0">
                <a:pos x="27" y="222"/>
              </a:cxn>
              <a:cxn ang="0">
                <a:pos x="34" y="183"/>
              </a:cxn>
              <a:cxn ang="0">
                <a:pos x="45" y="153"/>
              </a:cxn>
              <a:cxn ang="0">
                <a:pos x="61" y="127"/>
              </a:cxn>
              <a:cxn ang="0">
                <a:pos x="80" y="103"/>
              </a:cxn>
              <a:cxn ang="0">
                <a:pos x="102" y="82"/>
              </a:cxn>
              <a:cxn ang="0">
                <a:pos x="129" y="59"/>
              </a:cxn>
              <a:cxn ang="0">
                <a:pos x="162" y="38"/>
              </a:cxn>
              <a:cxn ang="0">
                <a:pos x="197" y="20"/>
              </a:cxn>
              <a:cxn ang="0">
                <a:pos x="227" y="6"/>
              </a:cxn>
              <a:cxn ang="0">
                <a:pos x="228" y="0"/>
              </a:cxn>
              <a:cxn ang="0">
                <a:pos x="198" y="5"/>
              </a:cxn>
              <a:cxn ang="0">
                <a:pos x="162" y="18"/>
              </a:cxn>
              <a:cxn ang="0">
                <a:pos x="127" y="36"/>
              </a:cxn>
            </a:cxnLst>
            <a:rect l="0" t="0" r="r" b="b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4" name="Freeform 1354"/>
          <p:cNvSpPr>
            <a:spLocks/>
          </p:cNvSpPr>
          <p:nvPr/>
        </p:nvSpPr>
        <p:spPr bwMode="auto">
          <a:xfrm>
            <a:off x="6272213" y="1739900"/>
            <a:ext cx="65087" cy="63500"/>
          </a:xfrm>
          <a:custGeom>
            <a:avLst/>
            <a:gdLst/>
            <a:ahLst/>
            <a:cxnLst>
              <a:cxn ang="0">
                <a:pos x="210" y="72"/>
              </a:cxn>
              <a:cxn ang="0">
                <a:pos x="222" y="85"/>
              </a:cxn>
              <a:cxn ang="0">
                <a:pos x="228" y="100"/>
              </a:cxn>
              <a:cxn ang="0">
                <a:pos x="232" y="116"/>
              </a:cxn>
              <a:cxn ang="0">
                <a:pos x="232" y="133"/>
              </a:cxn>
              <a:cxn ang="0">
                <a:pos x="230" y="147"/>
              </a:cxn>
              <a:cxn ang="0">
                <a:pos x="226" y="159"/>
              </a:cxn>
              <a:cxn ang="0">
                <a:pos x="218" y="171"/>
              </a:cxn>
              <a:cxn ang="0">
                <a:pos x="211" y="180"/>
              </a:cxn>
              <a:cxn ang="0">
                <a:pos x="202" y="191"/>
              </a:cxn>
              <a:cxn ang="0">
                <a:pos x="192" y="200"/>
              </a:cxn>
              <a:cxn ang="0">
                <a:pos x="183" y="209"/>
              </a:cxn>
              <a:cxn ang="0">
                <a:pos x="173" y="219"/>
              </a:cxn>
              <a:cxn ang="0">
                <a:pos x="171" y="222"/>
              </a:cxn>
              <a:cxn ang="0">
                <a:pos x="170" y="225"/>
              </a:cxn>
              <a:cxn ang="0">
                <a:pos x="171" y="229"/>
              </a:cxn>
              <a:cxn ang="0">
                <a:pos x="173" y="232"/>
              </a:cxn>
              <a:cxn ang="0">
                <a:pos x="176" y="234"/>
              </a:cxn>
              <a:cxn ang="0">
                <a:pos x="180" y="235"/>
              </a:cxn>
              <a:cxn ang="0">
                <a:pos x="184" y="234"/>
              </a:cxn>
              <a:cxn ang="0">
                <a:pos x="187" y="232"/>
              </a:cxn>
              <a:cxn ang="0">
                <a:pos x="208" y="218"/>
              </a:cxn>
              <a:cxn ang="0">
                <a:pos x="225" y="200"/>
              </a:cxn>
              <a:cxn ang="0">
                <a:pos x="239" y="178"/>
              </a:cxn>
              <a:cxn ang="0">
                <a:pos x="249" y="156"/>
              </a:cxn>
              <a:cxn ang="0">
                <a:pos x="252" y="131"/>
              </a:cxn>
              <a:cxn ang="0">
                <a:pos x="250" y="108"/>
              </a:cxn>
              <a:cxn ang="0">
                <a:pos x="242" y="85"/>
              </a:cxn>
              <a:cxn ang="0">
                <a:pos x="225" y="65"/>
              </a:cxn>
              <a:cxn ang="0">
                <a:pos x="212" y="54"/>
              </a:cxn>
              <a:cxn ang="0">
                <a:pos x="197" y="45"/>
              </a:cxn>
              <a:cxn ang="0">
                <a:pos x="181" y="36"/>
              </a:cxn>
              <a:cxn ang="0">
                <a:pos x="164" y="29"/>
              </a:cxn>
              <a:cxn ang="0">
                <a:pos x="146" y="22"/>
              </a:cxn>
              <a:cxn ang="0">
                <a:pos x="127" y="17"/>
              </a:cxn>
              <a:cxn ang="0">
                <a:pos x="109" y="12"/>
              </a:cxn>
              <a:cxn ang="0">
                <a:pos x="90" y="7"/>
              </a:cxn>
              <a:cxn ang="0">
                <a:pos x="73" y="4"/>
              </a:cxn>
              <a:cxn ang="0">
                <a:pos x="57" y="2"/>
              </a:cxn>
              <a:cxn ang="0">
                <a:pos x="42" y="0"/>
              </a:cxn>
              <a:cxn ang="0">
                <a:pos x="28" y="0"/>
              </a:cxn>
              <a:cxn ang="0">
                <a:pos x="17" y="0"/>
              </a:cxn>
              <a:cxn ang="0">
                <a:pos x="8" y="1"/>
              </a:cxn>
              <a:cxn ang="0">
                <a:pos x="3" y="3"/>
              </a:cxn>
              <a:cxn ang="0">
                <a:pos x="0" y="5"/>
              </a:cxn>
              <a:cxn ang="0">
                <a:pos x="10" y="7"/>
              </a:cxn>
              <a:cxn ang="0">
                <a:pos x="22" y="8"/>
              </a:cxn>
              <a:cxn ang="0">
                <a:pos x="33" y="11"/>
              </a:cxn>
              <a:cxn ang="0">
                <a:pos x="46" y="13"/>
              </a:cxn>
              <a:cxn ang="0">
                <a:pos x="60" y="15"/>
              </a:cxn>
              <a:cxn ang="0">
                <a:pos x="73" y="17"/>
              </a:cxn>
              <a:cxn ang="0">
                <a:pos x="87" y="20"/>
              </a:cxn>
              <a:cxn ang="0">
                <a:pos x="102" y="23"/>
              </a:cxn>
              <a:cxn ang="0">
                <a:pos x="115" y="28"/>
              </a:cxn>
              <a:cxn ang="0">
                <a:pos x="130" y="32"/>
              </a:cxn>
              <a:cxn ang="0">
                <a:pos x="145" y="37"/>
              </a:cxn>
              <a:cxn ang="0">
                <a:pos x="159" y="43"/>
              </a:cxn>
              <a:cxn ang="0">
                <a:pos x="172" y="49"/>
              </a:cxn>
              <a:cxn ang="0">
                <a:pos x="186" y="55"/>
              </a:cxn>
              <a:cxn ang="0">
                <a:pos x="198" y="64"/>
              </a:cxn>
              <a:cxn ang="0">
                <a:pos x="210" y="72"/>
              </a:cxn>
            </a:cxnLst>
            <a:rect l="0" t="0" r="r" b="b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5" name="Freeform 1355"/>
          <p:cNvSpPr>
            <a:spLocks/>
          </p:cNvSpPr>
          <p:nvPr/>
        </p:nvSpPr>
        <p:spPr bwMode="auto">
          <a:xfrm>
            <a:off x="6145213" y="1773238"/>
            <a:ext cx="26987" cy="58737"/>
          </a:xfrm>
          <a:custGeom>
            <a:avLst/>
            <a:gdLst/>
            <a:ahLst/>
            <a:cxnLst>
              <a:cxn ang="0">
                <a:pos x="0" y="120"/>
              </a:cxn>
              <a:cxn ang="0">
                <a:pos x="0" y="138"/>
              </a:cxn>
              <a:cxn ang="0">
                <a:pos x="4" y="155"/>
              </a:cxn>
              <a:cxn ang="0">
                <a:pos x="12" y="171"/>
              </a:cxn>
              <a:cxn ang="0">
                <a:pos x="22" y="185"/>
              </a:cxn>
              <a:cxn ang="0">
                <a:pos x="35" y="197"/>
              </a:cxn>
              <a:cxn ang="0">
                <a:pos x="50" y="207"/>
              </a:cxn>
              <a:cxn ang="0">
                <a:pos x="66" y="215"/>
              </a:cxn>
              <a:cxn ang="0">
                <a:pos x="83" y="219"/>
              </a:cxn>
              <a:cxn ang="0">
                <a:pos x="89" y="220"/>
              </a:cxn>
              <a:cxn ang="0">
                <a:pos x="94" y="218"/>
              </a:cxn>
              <a:cxn ang="0">
                <a:pos x="98" y="215"/>
              </a:cxn>
              <a:cxn ang="0">
                <a:pos x="100" y="211"/>
              </a:cxn>
              <a:cxn ang="0">
                <a:pos x="100" y="205"/>
              </a:cxn>
              <a:cxn ang="0">
                <a:pos x="99" y="200"/>
              </a:cxn>
              <a:cxn ang="0">
                <a:pos x="96" y="196"/>
              </a:cxn>
              <a:cxn ang="0">
                <a:pos x="91" y="193"/>
              </a:cxn>
              <a:cxn ang="0">
                <a:pos x="74" y="187"/>
              </a:cxn>
              <a:cxn ang="0">
                <a:pos x="58" y="178"/>
              </a:cxn>
              <a:cxn ang="0">
                <a:pos x="45" y="167"/>
              </a:cxn>
              <a:cxn ang="0">
                <a:pos x="36" y="154"/>
              </a:cxn>
              <a:cxn ang="0">
                <a:pos x="30" y="138"/>
              </a:cxn>
              <a:cxn ang="0">
                <a:pos x="27" y="121"/>
              </a:cxn>
              <a:cxn ang="0">
                <a:pos x="27" y="103"/>
              </a:cxn>
              <a:cxn ang="0">
                <a:pos x="32" y="83"/>
              </a:cxn>
              <a:cxn ang="0">
                <a:pos x="39" y="69"/>
              </a:cxn>
              <a:cxn ang="0">
                <a:pos x="51" y="56"/>
              </a:cxn>
              <a:cxn ang="0">
                <a:pos x="63" y="43"/>
              </a:cxn>
              <a:cxn ang="0">
                <a:pos x="77" y="31"/>
              </a:cxn>
              <a:cxn ang="0">
                <a:pos x="89" y="21"/>
              </a:cxn>
              <a:cxn ang="0">
                <a:pos x="98" y="12"/>
              </a:cxn>
              <a:cxn ang="0">
                <a:pos x="103" y="5"/>
              </a:cxn>
              <a:cxn ang="0">
                <a:pos x="103" y="0"/>
              </a:cxn>
              <a:cxn ang="0">
                <a:pos x="92" y="4"/>
              </a:cxn>
              <a:cxn ang="0">
                <a:pos x="77" y="12"/>
              </a:cxn>
              <a:cxn ang="0">
                <a:pos x="61" y="25"/>
              </a:cxn>
              <a:cxn ang="0">
                <a:pos x="44" y="40"/>
              </a:cxn>
              <a:cxn ang="0">
                <a:pos x="29" y="57"/>
              </a:cxn>
              <a:cxn ang="0">
                <a:pos x="16" y="77"/>
              </a:cxn>
              <a:cxn ang="0">
                <a:pos x="6" y="98"/>
              </a:cxn>
              <a:cxn ang="0">
                <a:pos x="0" y="120"/>
              </a:cxn>
            </a:cxnLst>
            <a:rect l="0" t="0" r="r" b="b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6" name="Freeform 1356"/>
          <p:cNvSpPr>
            <a:spLocks/>
          </p:cNvSpPr>
          <p:nvPr/>
        </p:nvSpPr>
        <p:spPr bwMode="auto">
          <a:xfrm>
            <a:off x="6324600" y="1736725"/>
            <a:ext cx="57150" cy="74613"/>
          </a:xfrm>
          <a:custGeom>
            <a:avLst/>
            <a:gdLst/>
            <a:ahLst/>
            <a:cxnLst>
              <a:cxn ang="0">
                <a:pos x="186" y="115"/>
              </a:cxn>
              <a:cxn ang="0">
                <a:pos x="196" y="133"/>
              </a:cxn>
              <a:cxn ang="0">
                <a:pos x="202" y="153"/>
              </a:cxn>
              <a:cxn ang="0">
                <a:pos x="199" y="174"/>
              </a:cxn>
              <a:cxn ang="0">
                <a:pos x="186" y="194"/>
              </a:cxn>
              <a:cxn ang="0">
                <a:pos x="168" y="213"/>
              </a:cxn>
              <a:cxn ang="0">
                <a:pos x="148" y="229"/>
              </a:cxn>
              <a:cxn ang="0">
                <a:pos x="127" y="246"/>
              </a:cxn>
              <a:cxn ang="0">
                <a:pos x="115" y="258"/>
              </a:cxn>
              <a:cxn ang="0">
                <a:pos x="110" y="267"/>
              </a:cxn>
              <a:cxn ang="0">
                <a:pos x="107" y="276"/>
              </a:cxn>
              <a:cxn ang="0">
                <a:pos x="109" y="284"/>
              </a:cxn>
              <a:cxn ang="0">
                <a:pos x="117" y="288"/>
              </a:cxn>
              <a:cxn ang="0">
                <a:pos x="124" y="287"/>
              </a:cxn>
              <a:cxn ang="0">
                <a:pos x="138" y="271"/>
              </a:cxn>
              <a:cxn ang="0">
                <a:pos x="161" y="250"/>
              </a:cxn>
              <a:cxn ang="0">
                <a:pos x="185" y="229"/>
              </a:cxn>
              <a:cxn ang="0">
                <a:pos x="206" y="204"/>
              </a:cxn>
              <a:cxn ang="0">
                <a:pos x="219" y="173"/>
              </a:cxn>
              <a:cxn ang="0">
                <a:pos x="218" y="141"/>
              </a:cxn>
              <a:cxn ang="0">
                <a:pos x="204" y="111"/>
              </a:cxn>
              <a:cxn ang="0">
                <a:pos x="182" y="86"/>
              </a:cxn>
              <a:cxn ang="0">
                <a:pos x="158" y="70"/>
              </a:cxn>
              <a:cxn ang="0">
                <a:pos x="134" y="56"/>
              </a:cxn>
              <a:cxn ang="0">
                <a:pos x="109" y="43"/>
              </a:cxn>
              <a:cxn ang="0">
                <a:pos x="83" y="29"/>
              </a:cxn>
              <a:cxn ang="0">
                <a:pos x="59" y="17"/>
              </a:cxn>
              <a:cxn ang="0">
                <a:pos x="36" y="7"/>
              </a:cxn>
              <a:cxn ang="0">
                <a:pos x="18" y="1"/>
              </a:cxn>
              <a:cxn ang="0">
                <a:pos x="4" y="0"/>
              </a:cxn>
              <a:cxn ang="0">
                <a:pos x="9" y="7"/>
              </a:cxn>
              <a:cxn ang="0">
                <a:pos x="31" y="18"/>
              </a:cxn>
              <a:cxn ang="0">
                <a:pos x="54" y="29"/>
              </a:cxn>
              <a:cxn ang="0">
                <a:pos x="77" y="40"/>
              </a:cxn>
              <a:cxn ang="0">
                <a:pos x="101" y="53"/>
              </a:cxn>
              <a:cxn ang="0">
                <a:pos x="124" y="66"/>
              </a:cxn>
              <a:cxn ang="0">
                <a:pos x="147" y="82"/>
              </a:cxn>
              <a:cxn ang="0">
                <a:pos x="168" y="98"/>
              </a:cxn>
            </a:cxnLst>
            <a:rect l="0" t="0" r="r" b="b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7" name="Freeform 1357"/>
          <p:cNvSpPr>
            <a:spLocks/>
          </p:cNvSpPr>
          <p:nvPr/>
        </p:nvSpPr>
        <p:spPr bwMode="auto">
          <a:xfrm>
            <a:off x="6270625" y="1852613"/>
            <a:ext cx="214313" cy="130175"/>
          </a:xfrm>
          <a:custGeom>
            <a:avLst/>
            <a:gdLst/>
            <a:ahLst/>
            <a:cxnLst>
              <a:cxn ang="0">
                <a:pos x="141" y="0"/>
              </a:cxn>
              <a:cxn ang="0">
                <a:pos x="1070" y="194"/>
              </a:cxn>
              <a:cxn ang="0">
                <a:pos x="919" y="844"/>
              </a:cxn>
              <a:cxn ang="0">
                <a:pos x="0" y="624"/>
              </a:cxn>
              <a:cxn ang="0">
                <a:pos x="141" y="0"/>
              </a:cxn>
            </a:cxnLst>
            <a:rect l="0" t="0" r="r" b="b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8" name="Freeform 1358"/>
          <p:cNvSpPr>
            <a:spLocks/>
          </p:cNvSpPr>
          <p:nvPr/>
        </p:nvSpPr>
        <p:spPr bwMode="auto">
          <a:xfrm>
            <a:off x="6288088" y="1855788"/>
            <a:ext cx="165100" cy="52387"/>
          </a:xfrm>
          <a:custGeom>
            <a:avLst/>
            <a:gdLst/>
            <a:ahLst/>
            <a:cxnLst>
              <a:cxn ang="0">
                <a:pos x="97" y="0"/>
              </a:cxn>
              <a:cxn ang="0">
                <a:pos x="819" y="139"/>
              </a:cxn>
              <a:cxn ang="0">
                <a:pos x="172" y="98"/>
              </a:cxn>
              <a:cxn ang="0">
                <a:pos x="0" y="333"/>
              </a:cxn>
              <a:cxn ang="0">
                <a:pos x="97" y="0"/>
              </a:cxn>
            </a:cxnLst>
            <a:rect l="0" t="0" r="r" b="b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39" name="Freeform 1359"/>
          <p:cNvSpPr>
            <a:spLocks/>
          </p:cNvSpPr>
          <p:nvPr/>
        </p:nvSpPr>
        <p:spPr bwMode="auto">
          <a:xfrm>
            <a:off x="6248400" y="2009775"/>
            <a:ext cx="217488" cy="47625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1083" y="261"/>
              </a:cxn>
              <a:cxn ang="0">
                <a:pos x="1055" y="306"/>
              </a:cxn>
              <a:cxn ang="0">
                <a:pos x="0" y="28"/>
              </a:cxn>
              <a:cxn ang="0">
                <a:pos x="34" y="0"/>
              </a:cxn>
            </a:cxnLst>
            <a:rect l="0" t="0" r="r" b="b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0" name="Freeform 1360"/>
          <p:cNvSpPr>
            <a:spLocks/>
          </p:cNvSpPr>
          <p:nvPr/>
        </p:nvSpPr>
        <p:spPr bwMode="auto">
          <a:xfrm>
            <a:off x="6227763" y="2024063"/>
            <a:ext cx="219075" cy="47625"/>
          </a:xfrm>
          <a:custGeom>
            <a:avLst/>
            <a:gdLst/>
            <a:ahLst/>
            <a:cxnLst>
              <a:cxn ang="0">
                <a:pos x="39" y="0"/>
              </a:cxn>
              <a:cxn ang="0">
                <a:pos x="1088" y="260"/>
              </a:cxn>
              <a:cxn ang="0">
                <a:pos x="1055" y="311"/>
              </a:cxn>
              <a:cxn ang="0">
                <a:pos x="0" y="34"/>
              </a:cxn>
              <a:cxn ang="0">
                <a:pos x="39" y="0"/>
              </a:cxn>
            </a:cxnLst>
            <a:rect l="0" t="0" r="r" b="b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1" name="Freeform 1361"/>
          <p:cNvSpPr>
            <a:spLocks/>
          </p:cNvSpPr>
          <p:nvPr/>
        </p:nvSpPr>
        <p:spPr bwMode="auto">
          <a:xfrm>
            <a:off x="6262688" y="2068513"/>
            <a:ext cx="31750" cy="11112"/>
          </a:xfrm>
          <a:custGeom>
            <a:avLst/>
            <a:gdLst/>
            <a:ahLst/>
            <a:cxnLst>
              <a:cxn ang="0">
                <a:pos x="16" y="1"/>
              </a:cxn>
              <a:cxn ang="0">
                <a:pos x="21" y="1"/>
              </a:cxn>
              <a:cxn ang="0">
                <a:pos x="35" y="0"/>
              </a:cxn>
              <a:cxn ang="0">
                <a:pos x="54" y="0"/>
              </a:cxn>
              <a:cxn ang="0">
                <a:pos x="78" y="2"/>
              </a:cxn>
              <a:cxn ang="0">
                <a:pos x="104" y="7"/>
              </a:cxn>
              <a:cxn ang="0">
                <a:pos x="128" y="17"/>
              </a:cxn>
              <a:cxn ang="0">
                <a:pos x="149" y="31"/>
              </a:cxn>
              <a:cxn ang="0">
                <a:pos x="164" y="51"/>
              </a:cxn>
              <a:cxn ang="0">
                <a:pos x="164" y="52"/>
              </a:cxn>
              <a:cxn ang="0">
                <a:pos x="164" y="57"/>
              </a:cxn>
              <a:cxn ang="0">
                <a:pos x="163" y="62"/>
              </a:cxn>
              <a:cxn ang="0">
                <a:pos x="161" y="67"/>
              </a:cxn>
              <a:cxn ang="0">
                <a:pos x="156" y="71"/>
              </a:cxn>
              <a:cxn ang="0">
                <a:pos x="149" y="72"/>
              </a:cxn>
              <a:cxn ang="0">
                <a:pos x="138" y="71"/>
              </a:cxn>
              <a:cxn ang="0">
                <a:pos x="124" y="65"/>
              </a:cxn>
              <a:cxn ang="0">
                <a:pos x="124" y="63"/>
              </a:cxn>
              <a:cxn ang="0">
                <a:pos x="123" y="59"/>
              </a:cxn>
              <a:cxn ang="0">
                <a:pos x="120" y="52"/>
              </a:cxn>
              <a:cxn ang="0">
                <a:pos x="113" y="45"/>
              </a:cxn>
              <a:cxn ang="0">
                <a:pos x="100" y="38"/>
              </a:cxn>
              <a:cxn ang="0">
                <a:pos x="81" y="32"/>
              </a:cxn>
              <a:cxn ang="0">
                <a:pos x="55" y="29"/>
              </a:cxn>
              <a:cxn ang="0">
                <a:pos x="20" y="29"/>
              </a:cxn>
              <a:cxn ang="0">
                <a:pos x="18" y="29"/>
              </a:cxn>
              <a:cxn ang="0">
                <a:pos x="14" y="27"/>
              </a:cxn>
              <a:cxn ang="0">
                <a:pos x="9" y="25"/>
              </a:cxn>
              <a:cxn ang="0">
                <a:pos x="4" y="22"/>
              </a:cxn>
              <a:cxn ang="0">
                <a:pos x="0" y="18"/>
              </a:cxn>
              <a:cxn ang="0">
                <a:pos x="0" y="14"/>
              </a:cxn>
              <a:cxn ang="0">
                <a:pos x="5" y="7"/>
              </a:cxn>
              <a:cxn ang="0">
                <a:pos x="16" y="1"/>
              </a:cxn>
            </a:cxnLst>
            <a:rect l="0" t="0" r="r" b="b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2" name="Freeform 1362"/>
          <p:cNvSpPr>
            <a:spLocks/>
          </p:cNvSpPr>
          <p:nvPr/>
        </p:nvSpPr>
        <p:spPr bwMode="auto">
          <a:xfrm>
            <a:off x="6269038" y="1989138"/>
            <a:ext cx="30162" cy="15875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42" y="0"/>
              </a:cxn>
              <a:cxn ang="0">
                <a:pos x="35" y="3"/>
              </a:cxn>
              <a:cxn ang="0">
                <a:pos x="26" y="7"/>
              </a:cxn>
              <a:cxn ang="0">
                <a:pos x="15" y="14"/>
              </a:cxn>
              <a:cxn ang="0">
                <a:pos x="6" y="24"/>
              </a:cxn>
              <a:cxn ang="0">
                <a:pos x="1" y="39"/>
              </a:cxn>
              <a:cxn ang="0">
                <a:pos x="0" y="59"/>
              </a:cxn>
              <a:cxn ang="0">
                <a:pos x="6" y="85"/>
              </a:cxn>
              <a:cxn ang="0">
                <a:pos x="85" y="109"/>
              </a:cxn>
              <a:cxn ang="0">
                <a:pos x="84" y="104"/>
              </a:cxn>
              <a:cxn ang="0">
                <a:pos x="84" y="93"/>
              </a:cxn>
              <a:cxn ang="0">
                <a:pos x="84" y="76"/>
              </a:cxn>
              <a:cxn ang="0">
                <a:pos x="87" y="58"/>
              </a:cxn>
              <a:cxn ang="0">
                <a:pos x="93" y="40"/>
              </a:cxn>
              <a:cxn ang="0">
                <a:pos x="104" y="27"/>
              </a:cxn>
              <a:cxn ang="0">
                <a:pos x="121" y="20"/>
              </a:cxn>
              <a:cxn ang="0">
                <a:pos x="146" y="23"/>
              </a:cxn>
              <a:cxn ang="0">
                <a:pos x="45" y="0"/>
              </a:cxn>
            </a:cxnLst>
            <a:rect l="0" t="0" r="r" b="b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3" name="Freeform 1363"/>
          <p:cNvSpPr>
            <a:spLocks/>
          </p:cNvSpPr>
          <p:nvPr/>
        </p:nvSpPr>
        <p:spPr bwMode="auto">
          <a:xfrm>
            <a:off x="6435725" y="2019300"/>
            <a:ext cx="30163" cy="15875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42" y="0"/>
              </a:cxn>
              <a:cxn ang="0">
                <a:pos x="35" y="2"/>
              </a:cxn>
              <a:cxn ang="0">
                <a:pos x="25" y="6"/>
              </a:cxn>
              <a:cxn ang="0">
                <a:pos x="15" y="12"/>
              </a:cxn>
              <a:cxn ang="0">
                <a:pos x="6" y="23"/>
              </a:cxn>
              <a:cxn ang="0">
                <a:pos x="0" y="38"/>
              </a:cxn>
              <a:cxn ang="0">
                <a:pos x="0" y="58"/>
              </a:cxn>
              <a:cxn ang="0">
                <a:pos x="6" y="85"/>
              </a:cxn>
              <a:cxn ang="0">
                <a:pos x="84" y="107"/>
              </a:cxn>
              <a:cxn ang="0">
                <a:pos x="83" y="103"/>
              </a:cxn>
              <a:cxn ang="0">
                <a:pos x="83" y="91"/>
              </a:cxn>
              <a:cxn ang="0">
                <a:pos x="83" y="75"/>
              </a:cxn>
              <a:cxn ang="0">
                <a:pos x="86" y="56"/>
              </a:cxn>
              <a:cxn ang="0">
                <a:pos x="92" y="40"/>
              </a:cxn>
              <a:cxn ang="0">
                <a:pos x="103" y="27"/>
              </a:cxn>
              <a:cxn ang="0">
                <a:pos x="121" y="19"/>
              </a:cxn>
              <a:cxn ang="0">
                <a:pos x="146" y="23"/>
              </a:cxn>
              <a:cxn ang="0">
                <a:pos x="45" y="0"/>
              </a:cxn>
            </a:cxnLst>
            <a:rect l="0" t="0" r="r" b="b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4" name="Freeform 1364"/>
          <p:cNvSpPr>
            <a:spLocks/>
          </p:cNvSpPr>
          <p:nvPr/>
        </p:nvSpPr>
        <p:spPr bwMode="auto">
          <a:xfrm>
            <a:off x="6300788" y="1992313"/>
            <a:ext cx="127000" cy="30162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601" y="182"/>
              </a:cxn>
              <a:cxn ang="0">
                <a:pos x="629" y="142"/>
              </a:cxn>
              <a:cxn ang="0">
                <a:pos x="29" y="0"/>
              </a:cxn>
              <a:cxn ang="0">
                <a:pos x="0" y="40"/>
              </a:cxn>
            </a:cxnLst>
            <a:rect l="0" t="0" r="r" b="b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5" name="Freeform 1365"/>
          <p:cNvSpPr>
            <a:spLocks/>
          </p:cNvSpPr>
          <p:nvPr/>
        </p:nvSpPr>
        <p:spPr bwMode="auto">
          <a:xfrm>
            <a:off x="6300788" y="2005013"/>
            <a:ext cx="120650" cy="26987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600" y="170"/>
              </a:cxn>
              <a:cxn ang="0">
                <a:pos x="606" y="142"/>
              </a:cxn>
              <a:cxn ang="0">
                <a:pos x="5" y="0"/>
              </a:cxn>
              <a:cxn ang="0">
                <a:pos x="0" y="28"/>
              </a:cxn>
            </a:cxnLst>
            <a:rect l="0" t="0" r="r" b="b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6" name="Freeform 1366"/>
          <p:cNvSpPr>
            <a:spLocks/>
          </p:cNvSpPr>
          <p:nvPr/>
        </p:nvSpPr>
        <p:spPr bwMode="auto">
          <a:xfrm>
            <a:off x="6300788" y="1987550"/>
            <a:ext cx="120650" cy="25400"/>
          </a:xfrm>
          <a:custGeom>
            <a:avLst/>
            <a:gdLst/>
            <a:ahLst/>
            <a:cxnLst>
              <a:cxn ang="0">
                <a:pos x="0" y="28"/>
              </a:cxn>
              <a:cxn ang="0">
                <a:pos x="600" y="170"/>
              </a:cxn>
              <a:cxn ang="0">
                <a:pos x="606" y="142"/>
              </a:cxn>
              <a:cxn ang="0">
                <a:pos x="5" y="0"/>
              </a:cxn>
              <a:cxn ang="0">
                <a:pos x="0" y="28"/>
              </a:cxn>
            </a:cxnLst>
            <a:rect l="0" t="0" r="r" b="b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7" name="AutoShape 1367"/>
          <p:cNvSpPr>
            <a:spLocks noChangeAspect="1" noChangeArrowheads="1" noTextEdit="1"/>
          </p:cNvSpPr>
          <p:nvPr/>
        </p:nvSpPr>
        <p:spPr bwMode="auto">
          <a:xfrm flipH="1">
            <a:off x="5227638" y="2174875"/>
            <a:ext cx="5175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8" name="Freeform 1368"/>
          <p:cNvSpPr>
            <a:spLocks/>
          </p:cNvSpPr>
          <p:nvPr/>
        </p:nvSpPr>
        <p:spPr bwMode="auto">
          <a:xfrm>
            <a:off x="5637213" y="1844675"/>
            <a:ext cx="46037" cy="57150"/>
          </a:xfrm>
          <a:custGeom>
            <a:avLst/>
            <a:gdLst/>
            <a:ahLst/>
            <a:cxnLst>
              <a:cxn ang="0">
                <a:pos x="65" y="33"/>
              </a:cxn>
              <a:cxn ang="0">
                <a:pos x="52" y="43"/>
              </a:cxn>
              <a:cxn ang="0">
                <a:pos x="41" y="54"/>
              </a:cxn>
              <a:cxn ang="0">
                <a:pos x="29" y="66"/>
              </a:cxn>
              <a:cxn ang="0">
                <a:pos x="20" y="79"/>
              </a:cxn>
              <a:cxn ang="0">
                <a:pos x="12" y="93"/>
              </a:cxn>
              <a:cxn ang="0">
                <a:pos x="6" y="107"/>
              </a:cxn>
              <a:cxn ang="0">
                <a:pos x="2" y="121"/>
              </a:cxn>
              <a:cxn ang="0">
                <a:pos x="0" y="136"/>
              </a:cxn>
              <a:cxn ang="0">
                <a:pos x="2" y="158"/>
              </a:cxn>
              <a:cxn ang="0">
                <a:pos x="10" y="177"/>
              </a:cxn>
              <a:cxn ang="0">
                <a:pos x="23" y="193"/>
              </a:cxn>
              <a:cxn ang="0">
                <a:pos x="38" y="204"/>
              </a:cxn>
              <a:cxn ang="0">
                <a:pos x="57" y="213"/>
              </a:cxn>
              <a:cxn ang="0">
                <a:pos x="78" y="218"/>
              </a:cxn>
              <a:cxn ang="0">
                <a:pos x="98" y="219"/>
              </a:cxn>
              <a:cxn ang="0">
                <a:pos x="118" y="216"/>
              </a:cxn>
              <a:cxn ang="0">
                <a:pos x="123" y="216"/>
              </a:cxn>
              <a:cxn ang="0">
                <a:pos x="127" y="214"/>
              </a:cxn>
              <a:cxn ang="0">
                <a:pos x="130" y="210"/>
              </a:cxn>
              <a:cxn ang="0">
                <a:pos x="131" y="205"/>
              </a:cxn>
              <a:cxn ang="0">
                <a:pos x="130" y="203"/>
              </a:cxn>
              <a:cxn ang="0">
                <a:pos x="127" y="203"/>
              </a:cxn>
              <a:cxn ang="0">
                <a:pos x="123" y="202"/>
              </a:cxn>
              <a:cxn ang="0">
                <a:pos x="117" y="202"/>
              </a:cxn>
              <a:cxn ang="0">
                <a:pos x="111" y="202"/>
              </a:cxn>
              <a:cxn ang="0">
                <a:pos x="106" y="202"/>
              </a:cxn>
              <a:cxn ang="0">
                <a:pos x="100" y="202"/>
              </a:cxn>
              <a:cxn ang="0">
                <a:pos x="97" y="202"/>
              </a:cxn>
              <a:cxn ang="0">
                <a:pos x="87" y="201"/>
              </a:cxn>
              <a:cxn ang="0">
                <a:pos x="77" y="200"/>
              </a:cxn>
              <a:cxn ang="0">
                <a:pos x="67" y="199"/>
              </a:cxn>
              <a:cxn ang="0">
                <a:pos x="56" y="196"/>
              </a:cxn>
              <a:cxn ang="0">
                <a:pos x="46" y="193"/>
              </a:cxn>
              <a:cxn ang="0">
                <a:pos x="35" y="185"/>
              </a:cxn>
              <a:cxn ang="0">
                <a:pos x="26" y="175"/>
              </a:cxn>
              <a:cxn ang="0">
                <a:pos x="15" y="162"/>
              </a:cxn>
              <a:cxn ang="0">
                <a:pos x="13" y="146"/>
              </a:cxn>
              <a:cxn ang="0">
                <a:pos x="14" y="131"/>
              </a:cxn>
              <a:cxn ang="0">
                <a:pos x="19" y="116"/>
              </a:cxn>
              <a:cxn ang="0">
                <a:pos x="25" y="102"/>
              </a:cxn>
              <a:cxn ang="0">
                <a:pos x="34" y="89"/>
              </a:cxn>
              <a:cxn ang="0">
                <a:pos x="45" y="76"/>
              </a:cxn>
              <a:cxn ang="0">
                <a:pos x="56" y="65"/>
              </a:cxn>
              <a:cxn ang="0">
                <a:pos x="70" y="55"/>
              </a:cxn>
              <a:cxn ang="0">
                <a:pos x="84" y="45"/>
              </a:cxn>
              <a:cxn ang="0">
                <a:pos x="98" y="37"/>
              </a:cxn>
              <a:cxn ang="0">
                <a:pos x="113" y="29"/>
              </a:cxn>
              <a:cxn ang="0">
                <a:pos x="127" y="23"/>
              </a:cxn>
              <a:cxn ang="0">
                <a:pos x="141" y="17"/>
              </a:cxn>
              <a:cxn ang="0">
                <a:pos x="154" y="12"/>
              </a:cxn>
              <a:cxn ang="0">
                <a:pos x="167" y="9"/>
              </a:cxn>
              <a:cxn ang="0">
                <a:pos x="177" y="7"/>
              </a:cxn>
              <a:cxn ang="0">
                <a:pos x="170" y="2"/>
              </a:cxn>
              <a:cxn ang="0">
                <a:pos x="158" y="0"/>
              </a:cxn>
              <a:cxn ang="0">
                <a:pos x="145" y="2"/>
              </a:cxn>
              <a:cxn ang="0">
                <a:pos x="129" y="6"/>
              </a:cxn>
              <a:cxn ang="0">
                <a:pos x="111" y="11"/>
              </a:cxn>
              <a:cxn ang="0">
                <a:pos x="94" y="17"/>
              </a:cxn>
              <a:cxn ang="0">
                <a:pos x="78" y="26"/>
              </a:cxn>
              <a:cxn ang="0">
                <a:pos x="65" y="33"/>
              </a:cxn>
            </a:cxnLst>
            <a:rect l="0" t="0" r="r" b="b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49" name="Freeform 1369"/>
          <p:cNvSpPr>
            <a:spLocks/>
          </p:cNvSpPr>
          <p:nvPr/>
        </p:nvSpPr>
        <p:spPr bwMode="auto">
          <a:xfrm>
            <a:off x="5713413" y="1843088"/>
            <a:ext cx="30162" cy="46037"/>
          </a:xfrm>
          <a:custGeom>
            <a:avLst/>
            <a:gdLst/>
            <a:ahLst/>
            <a:cxnLst>
              <a:cxn ang="0">
                <a:pos x="97" y="57"/>
              </a:cxn>
              <a:cxn ang="0">
                <a:pos x="100" y="75"/>
              </a:cxn>
              <a:cxn ang="0">
                <a:pos x="98" y="90"/>
              </a:cxn>
              <a:cxn ang="0">
                <a:pos x="91" y="103"/>
              </a:cxn>
              <a:cxn ang="0">
                <a:pos x="80" y="114"/>
              </a:cxn>
              <a:cxn ang="0">
                <a:pos x="68" y="125"/>
              </a:cxn>
              <a:cxn ang="0">
                <a:pos x="54" y="135"/>
              </a:cxn>
              <a:cxn ang="0">
                <a:pos x="39" y="145"/>
              </a:cxn>
              <a:cxn ang="0">
                <a:pos x="27" y="155"/>
              </a:cxn>
              <a:cxn ang="0">
                <a:pos x="25" y="158"/>
              </a:cxn>
              <a:cxn ang="0">
                <a:pos x="23" y="160"/>
              </a:cxn>
              <a:cxn ang="0">
                <a:pos x="23" y="164"/>
              </a:cxn>
              <a:cxn ang="0">
                <a:pos x="26" y="167"/>
              </a:cxn>
              <a:cxn ang="0">
                <a:pos x="28" y="169"/>
              </a:cxn>
              <a:cxn ang="0">
                <a:pos x="31" y="170"/>
              </a:cxn>
              <a:cxn ang="0">
                <a:pos x="34" y="170"/>
              </a:cxn>
              <a:cxn ang="0">
                <a:pos x="37" y="169"/>
              </a:cxn>
              <a:cxn ang="0">
                <a:pos x="53" y="159"/>
              </a:cxn>
              <a:cxn ang="0">
                <a:pos x="69" y="149"/>
              </a:cxn>
              <a:cxn ang="0">
                <a:pos x="83" y="137"/>
              </a:cxn>
              <a:cxn ang="0">
                <a:pos x="97" y="123"/>
              </a:cxn>
              <a:cxn ang="0">
                <a:pos x="106" y="108"/>
              </a:cxn>
              <a:cxn ang="0">
                <a:pos x="113" y="91"/>
              </a:cxn>
              <a:cxn ang="0">
                <a:pos x="115" y="73"/>
              </a:cxn>
              <a:cxn ang="0">
                <a:pos x="111" y="53"/>
              </a:cxn>
              <a:cxn ang="0">
                <a:pos x="101" y="39"/>
              </a:cxn>
              <a:cxn ang="0">
                <a:pos x="89" y="26"/>
              </a:cxn>
              <a:cxn ang="0">
                <a:pos x="72" y="15"/>
              </a:cxn>
              <a:cxn ang="0">
                <a:pos x="55" y="8"/>
              </a:cxn>
              <a:cxn ang="0">
                <a:pos x="37" y="2"/>
              </a:cxn>
              <a:cxn ang="0">
                <a:pos x="21" y="0"/>
              </a:cxn>
              <a:cxn ang="0">
                <a:pos x="9" y="1"/>
              </a:cxn>
              <a:cxn ang="0">
                <a:pos x="0" y="5"/>
              </a:cxn>
              <a:cxn ang="0">
                <a:pos x="15" y="10"/>
              </a:cxn>
              <a:cxn ang="0">
                <a:pos x="30" y="13"/>
              </a:cxn>
              <a:cxn ang="0">
                <a:pos x="43" y="16"/>
              </a:cxn>
              <a:cxn ang="0">
                <a:pos x="57" y="20"/>
              </a:cxn>
              <a:cxn ang="0">
                <a:pos x="70" y="26"/>
              </a:cxn>
              <a:cxn ang="0">
                <a:pos x="81" y="33"/>
              </a:cxn>
              <a:cxn ang="0">
                <a:pos x="91" y="43"/>
              </a:cxn>
              <a:cxn ang="0">
                <a:pos x="97" y="57"/>
              </a:cxn>
            </a:cxnLst>
            <a:rect l="0" t="0" r="r" b="b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50" name="Freeform 1370"/>
          <p:cNvSpPr>
            <a:spLocks/>
          </p:cNvSpPr>
          <p:nvPr/>
        </p:nvSpPr>
        <p:spPr bwMode="auto">
          <a:xfrm>
            <a:off x="5608638" y="1833563"/>
            <a:ext cx="73025" cy="92075"/>
          </a:xfrm>
          <a:custGeom>
            <a:avLst/>
            <a:gdLst/>
            <a:ahLst/>
            <a:cxnLst>
              <a:cxn ang="0">
                <a:pos x="90" y="65"/>
              </a:cxn>
              <a:cxn ang="0">
                <a:pos x="48" y="106"/>
              </a:cxn>
              <a:cxn ang="0">
                <a:pos x="16" y="156"/>
              </a:cxn>
              <a:cxn ang="0">
                <a:pos x="0" y="211"/>
              </a:cxn>
              <a:cxn ang="0">
                <a:pos x="3" y="249"/>
              </a:cxn>
              <a:cxn ang="0">
                <a:pos x="10" y="264"/>
              </a:cxn>
              <a:cxn ang="0">
                <a:pos x="19" y="277"/>
              </a:cxn>
              <a:cxn ang="0">
                <a:pos x="31" y="289"/>
              </a:cxn>
              <a:cxn ang="0">
                <a:pos x="51" y="302"/>
              </a:cxn>
              <a:cxn ang="0">
                <a:pos x="78" y="316"/>
              </a:cxn>
              <a:cxn ang="0">
                <a:pos x="107" y="327"/>
              </a:cxn>
              <a:cxn ang="0">
                <a:pos x="137" y="335"/>
              </a:cxn>
              <a:cxn ang="0">
                <a:pos x="167" y="342"/>
              </a:cxn>
              <a:cxn ang="0">
                <a:pos x="198" y="346"/>
              </a:cxn>
              <a:cxn ang="0">
                <a:pos x="229" y="349"/>
              </a:cxn>
              <a:cxn ang="0">
                <a:pos x="260" y="351"/>
              </a:cxn>
              <a:cxn ang="0">
                <a:pos x="280" y="352"/>
              </a:cxn>
              <a:cxn ang="0">
                <a:pos x="287" y="346"/>
              </a:cxn>
              <a:cxn ang="0">
                <a:pos x="289" y="335"/>
              </a:cxn>
              <a:cxn ang="0">
                <a:pos x="283" y="328"/>
              </a:cxn>
              <a:cxn ang="0">
                <a:pos x="264" y="327"/>
              </a:cxn>
              <a:cxn ang="0">
                <a:pos x="235" y="326"/>
              </a:cxn>
              <a:cxn ang="0">
                <a:pos x="207" y="323"/>
              </a:cxn>
              <a:cxn ang="0">
                <a:pos x="179" y="319"/>
              </a:cxn>
              <a:cxn ang="0">
                <a:pos x="150" y="314"/>
              </a:cxn>
              <a:cxn ang="0">
                <a:pos x="122" y="306"/>
              </a:cxn>
              <a:cxn ang="0">
                <a:pos x="95" y="298"/>
              </a:cxn>
              <a:cxn ang="0">
                <a:pos x="68" y="285"/>
              </a:cxn>
              <a:cxn ang="0">
                <a:pos x="45" y="271"/>
              </a:cxn>
              <a:cxn ang="0">
                <a:pos x="32" y="250"/>
              </a:cxn>
              <a:cxn ang="0">
                <a:pos x="27" y="222"/>
              </a:cxn>
              <a:cxn ang="0">
                <a:pos x="34" y="183"/>
              </a:cxn>
              <a:cxn ang="0">
                <a:pos x="45" y="153"/>
              </a:cxn>
              <a:cxn ang="0">
                <a:pos x="61" y="127"/>
              </a:cxn>
              <a:cxn ang="0">
                <a:pos x="80" y="103"/>
              </a:cxn>
              <a:cxn ang="0">
                <a:pos x="102" y="82"/>
              </a:cxn>
              <a:cxn ang="0">
                <a:pos x="129" y="59"/>
              </a:cxn>
              <a:cxn ang="0">
                <a:pos x="162" y="38"/>
              </a:cxn>
              <a:cxn ang="0">
                <a:pos x="197" y="20"/>
              </a:cxn>
              <a:cxn ang="0">
                <a:pos x="227" y="6"/>
              </a:cxn>
              <a:cxn ang="0">
                <a:pos x="228" y="0"/>
              </a:cxn>
              <a:cxn ang="0">
                <a:pos x="198" y="5"/>
              </a:cxn>
              <a:cxn ang="0">
                <a:pos x="162" y="18"/>
              </a:cxn>
              <a:cxn ang="0">
                <a:pos x="127" y="36"/>
              </a:cxn>
            </a:cxnLst>
            <a:rect l="0" t="0" r="r" b="b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51" name="Freeform 1371"/>
          <p:cNvSpPr>
            <a:spLocks/>
          </p:cNvSpPr>
          <p:nvPr/>
        </p:nvSpPr>
        <p:spPr bwMode="auto">
          <a:xfrm>
            <a:off x="5711825" y="1830388"/>
            <a:ext cx="65088" cy="63500"/>
          </a:xfrm>
          <a:custGeom>
            <a:avLst/>
            <a:gdLst/>
            <a:ahLst/>
            <a:cxnLst>
              <a:cxn ang="0">
                <a:pos x="210" y="72"/>
              </a:cxn>
              <a:cxn ang="0">
                <a:pos x="222" y="85"/>
              </a:cxn>
              <a:cxn ang="0">
                <a:pos x="228" y="100"/>
              </a:cxn>
              <a:cxn ang="0">
                <a:pos x="232" y="116"/>
              </a:cxn>
              <a:cxn ang="0">
                <a:pos x="232" y="133"/>
              </a:cxn>
              <a:cxn ang="0">
                <a:pos x="230" y="147"/>
              </a:cxn>
              <a:cxn ang="0">
                <a:pos x="226" y="159"/>
              </a:cxn>
              <a:cxn ang="0">
                <a:pos x="218" y="171"/>
              </a:cxn>
              <a:cxn ang="0">
                <a:pos x="211" y="180"/>
              </a:cxn>
              <a:cxn ang="0">
                <a:pos x="202" y="191"/>
              </a:cxn>
              <a:cxn ang="0">
                <a:pos x="192" y="200"/>
              </a:cxn>
              <a:cxn ang="0">
                <a:pos x="183" y="209"/>
              </a:cxn>
              <a:cxn ang="0">
                <a:pos x="173" y="219"/>
              </a:cxn>
              <a:cxn ang="0">
                <a:pos x="171" y="222"/>
              </a:cxn>
              <a:cxn ang="0">
                <a:pos x="170" y="225"/>
              </a:cxn>
              <a:cxn ang="0">
                <a:pos x="171" y="229"/>
              </a:cxn>
              <a:cxn ang="0">
                <a:pos x="173" y="232"/>
              </a:cxn>
              <a:cxn ang="0">
                <a:pos x="176" y="234"/>
              </a:cxn>
              <a:cxn ang="0">
                <a:pos x="180" y="235"/>
              </a:cxn>
              <a:cxn ang="0">
                <a:pos x="184" y="234"/>
              </a:cxn>
              <a:cxn ang="0">
                <a:pos x="187" y="232"/>
              </a:cxn>
              <a:cxn ang="0">
                <a:pos x="208" y="218"/>
              </a:cxn>
              <a:cxn ang="0">
                <a:pos x="225" y="200"/>
              </a:cxn>
              <a:cxn ang="0">
                <a:pos x="239" y="178"/>
              </a:cxn>
              <a:cxn ang="0">
                <a:pos x="249" y="156"/>
              </a:cxn>
              <a:cxn ang="0">
                <a:pos x="252" y="131"/>
              </a:cxn>
              <a:cxn ang="0">
                <a:pos x="250" y="108"/>
              </a:cxn>
              <a:cxn ang="0">
                <a:pos x="242" y="85"/>
              </a:cxn>
              <a:cxn ang="0">
                <a:pos x="225" y="65"/>
              </a:cxn>
              <a:cxn ang="0">
                <a:pos x="212" y="54"/>
              </a:cxn>
              <a:cxn ang="0">
                <a:pos x="197" y="45"/>
              </a:cxn>
              <a:cxn ang="0">
                <a:pos x="181" y="36"/>
              </a:cxn>
              <a:cxn ang="0">
                <a:pos x="164" y="29"/>
              </a:cxn>
              <a:cxn ang="0">
                <a:pos x="146" y="22"/>
              </a:cxn>
              <a:cxn ang="0">
                <a:pos x="127" y="17"/>
              </a:cxn>
              <a:cxn ang="0">
                <a:pos x="109" y="12"/>
              </a:cxn>
              <a:cxn ang="0">
                <a:pos x="90" y="7"/>
              </a:cxn>
              <a:cxn ang="0">
                <a:pos x="73" y="4"/>
              </a:cxn>
              <a:cxn ang="0">
                <a:pos x="57" y="2"/>
              </a:cxn>
              <a:cxn ang="0">
                <a:pos x="42" y="0"/>
              </a:cxn>
              <a:cxn ang="0">
                <a:pos x="28" y="0"/>
              </a:cxn>
              <a:cxn ang="0">
                <a:pos x="17" y="0"/>
              </a:cxn>
              <a:cxn ang="0">
                <a:pos x="8" y="1"/>
              </a:cxn>
              <a:cxn ang="0">
                <a:pos x="3" y="3"/>
              </a:cxn>
              <a:cxn ang="0">
                <a:pos x="0" y="5"/>
              </a:cxn>
              <a:cxn ang="0">
                <a:pos x="10" y="7"/>
              </a:cxn>
              <a:cxn ang="0">
                <a:pos x="22" y="8"/>
              </a:cxn>
              <a:cxn ang="0">
                <a:pos x="33" y="11"/>
              </a:cxn>
              <a:cxn ang="0">
                <a:pos x="46" y="13"/>
              </a:cxn>
              <a:cxn ang="0">
                <a:pos x="60" y="15"/>
              </a:cxn>
              <a:cxn ang="0">
                <a:pos x="73" y="17"/>
              </a:cxn>
              <a:cxn ang="0">
                <a:pos x="87" y="20"/>
              </a:cxn>
              <a:cxn ang="0">
                <a:pos x="102" y="23"/>
              </a:cxn>
              <a:cxn ang="0">
                <a:pos x="115" y="28"/>
              </a:cxn>
              <a:cxn ang="0">
                <a:pos x="130" y="32"/>
              </a:cxn>
              <a:cxn ang="0">
                <a:pos x="145" y="37"/>
              </a:cxn>
              <a:cxn ang="0">
                <a:pos x="159" y="43"/>
              </a:cxn>
              <a:cxn ang="0">
                <a:pos x="172" y="49"/>
              </a:cxn>
              <a:cxn ang="0">
                <a:pos x="186" y="55"/>
              </a:cxn>
              <a:cxn ang="0">
                <a:pos x="198" y="64"/>
              </a:cxn>
              <a:cxn ang="0">
                <a:pos x="210" y="72"/>
              </a:cxn>
            </a:cxnLst>
            <a:rect l="0" t="0" r="r" b="b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52" name="Freeform 1372"/>
          <p:cNvSpPr>
            <a:spLocks/>
          </p:cNvSpPr>
          <p:nvPr/>
        </p:nvSpPr>
        <p:spPr bwMode="auto">
          <a:xfrm>
            <a:off x="5584825" y="1863725"/>
            <a:ext cx="26988" cy="58738"/>
          </a:xfrm>
          <a:custGeom>
            <a:avLst/>
            <a:gdLst/>
            <a:ahLst/>
            <a:cxnLst>
              <a:cxn ang="0">
                <a:pos x="0" y="120"/>
              </a:cxn>
              <a:cxn ang="0">
                <a:pos x="0" y="138"/>
              </a:cxn>
              <a:cxn ang="0">
                <a:pos x="4" y="155"/>
              </a:cxn>
              <a:cxn ang="0">
                <a:pos x="12" y="171"/>
              </a:cxn>
              <a:cxn ang="0">
                <a:pos x="22" y="185"/>
              </a:cxn>
              <a:cxn ang="0">
                <a:pos x="35" y="197"/>
              </a:cxn>
              <a:cxn ang="0">
                <a:pos x="50" y="207"/>
              </a:cxn>
              <a:cxn ang="0">
                <a:pos x="66" y="215"/>
              </a:cxn>
              <a:cxn ang="0">
                <a:pos x="83" y="219"/>
              </a:cxn>
              <a:cxn ang="0">
                <a:pos x="89" y="220"/>
              </a:cxn>
              <a:cxn ang="0">
                <a:pos x="94" y="218"/>
              </a:cxn>
              <a:cxn ang="0">
                <a:pos x="98" y="215"/>
              </a:cxn>
              <a:cxn ang="0">
                <a:pos x="100" y="211"/>
              </a:cxn>
              <a:cxn ang="0">
                <a:pos x="100" y="205"/>
              </a:cxn>
              <a:cxn ang="0">
                <a:pos x="99" y="200"/>
              </a:cxn>
              <a:cxn ang="0">
                <a:pos x="96" y="196"/>
              </a:cxn>
              <a:cxn ang="0">
                <a:pos x="91" y="193"/>
              </a:cxn>
              <a:cxn ang="0">
                <a:pos x="74" y="187"/>
              </a:cxn>
              <a:cxn ang="0">
                <a:pos x="58" y="178"/>
              </a:cxn>
              <a:cxn ang="0">
                <a:pos x="45" y="167"/>
              </a:cxn>
              <a:cxn ang="0">
                <a:pos x="36" y="154"/>
              </a:cxn>
              <a:cxn ang="0">
                <a:pos x="30" y="138"/>
              </a:cxn>
              <a:cxn ang="0">
                <a:pos x="27" y="121"/>
              </a:cxn>
              <a:cxn ang="0">
                <a:pos x="27" y="103"/>
              </a:cxn>
              <a:cxn ang="0">
                <a:pos x="32" y="83"/>
              </a:cxn>
              <a:cxn ang="0">
                <a:pos x="39" y="69"/>
              </a:cxn>
              <a:cxn ang="0">
                <a:pos x="51" y="56"/>
              </a:cxn>
              <a:cxn ang="0">
                <a:pos x="63" y="43"/>
              </a:cxn>
              <a:cxn ang="0">
                <a:pos x="77" y="31"/>
              </a:cxn>
              <a:cxn ang="0">
                <a:pos x="89" y="21"/>
              </a:cxn>
              <a:cxn ang="0">
                <a:pos x="98" y="12"/>
              </a:cxn>
              <a:cxn ang="0">
                <a:pos x="103" y="5"/>
              </a:cxn>
              <a:cxn ang="0">
                <a:pos x="103" y="0"/>
              </a:cxn>
              <a:cxn ang="0">
                <a:pos x="92" y="4"/>
              </a:cxn>
              <a:cxn ang="0">
                <a:pos x="77" y="12"/>
              </a:cxn>
              <a:cxn ang="0">
                <a:pos x="61" y="25"/>
              </a:cxn>
              <a:cxn ang="0">
                <a:pos x="44" y="40"/>
              </a:cxn>
              <a:cxn ang="0">
                <a:pos x="29" y="57"/>
              </a:cxn>
              <a:cxn ang="0">
                <a:pos x="16" y="77"/>
              </a:cxn>
              <a:cxn ang="0">
                <a:pos x="6" y="98"/>
              </a:cxn>
              <a:cxn ang="0">
                <a:pos x="0" y="120"/>
              </a:cxn>
            </a:cxnLst>
            <a:rect l="0" t="0" r="r" b="b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253" name="Freeform 1373"/>
          <p:cNvSpPr>
            <a:spLocks/>
          </p:cNvSpPr>
          <p:nvPr/>
        </p:nvSpPr>
        <p:spPr bwMode="auto">
          <a:xfrm>
            <a:off x="5764213" y="1827213"/>
            <a:ext cx="57150" cy="74612"/>
          </a:xfrm>
          <a:custGeom>
            <a:avLst/>
            <a:gdLst/>
            <a:ahLst/>
            <a:cxnLst>
              <a:cxn ang="0">
                <a:pos x="186" y="115"/>
              </a:cxn>
              <a:cxn ang="0">
                <a:pos x="196" y="133"/>
              </a:cxn>
              <a:cxn ang="0">
                <a:pos x="202" y="153"/>
              </a:cxn>
              <a:cxn ang="0">
                <a:pos x="199" y="174"/>
              </a:cxn>
              <a:cxn ang="0">
                <a:pos x="186" y="194"/>
              </a:cxn>
              <a:cxn ang="0">
                <a:pos x="168" y="213"/>
              </a:cxn>
              <a:cxn ang="0">
                <a:pos x="148" y="229"/>
              </a:cxn>
              <a:cxn ang="0">
                <a:pos x="127" y="246"/>
              </a:cxn>
              <a:cxn ang="0">
                <a:pos x="115" y="258"/>
              </a:cxn>
              <a:cxn ang="0">
                <a:pos x="110" y="267"/>
              </a:cxn>
              <a:cxn ang="0">
                <a:pos x="107" y="276"/>
              </a:cxn>
              <a:cxn ang="0">
                <a:pos x="109" y="284"/>
              </a:cxn>
              <a:cxn ang="0">
                <a:pos x="117" y="288"/>
              </a:cxn>
              <a:cxn ang="0">
                <a:pos x="124" y="287"/>
              </a:cxn>
              <a:cxn ang="0">
                <a:pos x="138" y="271"/>
              </a:cxn>
              <a:cxn ang="0">
                <a:pos x="161" y="250"/>
              </a:cxn>
              <a:cxn ang="0">
                <a:pos x="185" y="229"/>
              </a:cxn>
              <a:cxn ang="0">
                <a:pos x="206" y="204"/>
              </a:cxn>
              <a:cxn ang="0">
                <a:pos x="219" y="173"/>
              </a:cxn>
              <a:cxn ang="0">
                <a:pos x="218" y="141"/>
              </a:cxn>
              <a:cxn ang="0">
                <a:pos x="204" y="111"/>
              </a:cxn>
              <a:cxn ang="0">
                <a:pos x="182" y="86"/>
              </a:cxn>
              <a:cxn ang="0">
                <a:pos x="158" y="70"/>
              </a:cxn>
              <a:cxn ang="0">
                <a:pos x="134" y="56"/>
              </a:cxn>
              <a:cxn ang="0">
                <a:pos x="109" y="43"/>
              </a:cxn>
              <a:cxn ang="0">
                <a:pos x="83" y="29"/>
              </a:cxn>
              <a:cxn ang="0">
                <a:pos x="59" y="17"/>
              </a:cxn>
              <a:cxn ang="0">
                <a:pos x="36" y="7"/>
              </a:cxn>
              <a:cxn ang="0">
                <a:pos x="18" y="1"/>
              </a:cxn>
              <a:cxn ang="0">
                <a:pos x="4" y="0"/>
              </a:cxn>
              <a:cxn ang="0">
                <a:pos x="9" y="7"/>
              </a:cxn>
              <a:cxn ang="0">
                <a:pos x="31" y="18"/>
              </a:cxn>
              <a:cxn ang="0">
                <a:pos x="54" y="29"/>
              </a:cxn>
              <a:cxn ang="0">
                <a:pos x="77" y="40"/>
              </a:cxn>
              <a:cxn ang="0">
                <a:pos x="101" y="53"/>
              </a:cxn>
              <a:cxn ang="0">
                <a:pos x="124" y="66"/>
              </a:cxn>
              <a:cxn ang="0">
                <a:pos x="147" y="82"/>
              </a:cxn>
              <a:cxn ang="0">
                <a:pos x="168" y="98"/>
              </a:cxn>
            </a:cxnLst>
            <a:rect l="0" t="0" r="r" b="b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52261" name="Group 1381"/>
          <p:cNvGrpSpPr>
            <a:grpSpLocks/>
          </p:cNvGrpSpPr>
          <p:nvPr/>
        </p:nvGrpSpPr>
        <p:grpSpPr bwMode="auto">
          <a:xfrm>
            <a:off x="5367338" y="3430588"/>
            <a:ext cx="290512" cy="404812"/>
            <a:chOff x="3381" y="2161"/>
            <a:chExt cx="183" cy="255"/>
          </a:xfrm>
        </p:grpSpPr>
        <p:pic>
          <p:nvPicPr>
            <p:cNvPr id="222185" name="Picture 1001" descr="31u_bnrz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34" y="2242"/>
              <a:ext cx="121" cy="174"/>
            </a:xfrm>
            <a:prstGeom prst="rect">
              <a:avLst/>
            </a:prstGeom>
            <a:solidFill>
              <a:srgbClr val="DDDDDD"/>
            </a:solidFill>
          </p:spPr>
        </p:pic>
        <p:sp>
          <p:nvSpPr>
            <p:cNvPr id="222186" name="Freeform 1002"/>
            <p:cNvSpPr>
              <a:spLocks/>
            </p:cNvSpPr>
            <p:nvPr/>
          </p:nvSpPr>
          <p:spPr bwMode="auto">
            <a:xfrm>
              <a:off x="3430" y="2174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87" name="Freeform 1003"/>
            <p:cNvSpPr>
              <a:spLocks/>
            </p:cNvSpPr>
            <p:nvPr/>
          </p:nvSpPr>
          <p:spPr bwMode="auto">
            <a:xfrm>
              <a:off x="3486" y="2173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88" name="Freeform 1004"/>
            <p:cNvSpPr>
              <a:spLocks/>
            </p:cNvSpPr>
            <p:nvPr/>
          </p:nvSpPr>
          <p:spPr bwMode="auto">
            <a:xfrm>
              <a:off x="3409" y="2166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89" name="Freeform 1005"/>
            <p:cNvSpPr>
              <a:spLocks/>
            </p:cNvSpPr>
            <p:nvPr/>
          </p:nvSpPr>
          <p:spPr bwMode="auto">
            <a:xfrm>
              <a:off x="3485" y="2164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0" name="Freeform 1006"/>
            <p:cNvSpPr>
              <a:spLocks/>
            </p:cNvSpPr>
            <p:nvPr/>
          </p:nvSpPr>
          <p:spPr bwMode="auto">
            <a:xfrm>
              <a:off x="3389" y="2184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1" name="Freeform 1007"/>
            <p:cNvSpPr>
              <a:spLocks/>
            </p:cNvSpPr>
            <p:nvPr/>
          </p:nvSpPr>
          <p:spPr bwMode="auto">
            <a:xfrm>
              <a:off x="3523" y="2161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2" name="Freeform 1008"/>
            <p:cNvSpPr>
              <a:spLocks/>
            </p:cNvSpPr>
            <p:nvPr/>
          </p:nvSpPr>
          <p:spPr bwMode="auto">
            <a:xfrm>
              <a:off x="3478" y="2222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3" name="Freeform 1009"/>
            <p:cNvSpPr>
              <a:spLocks/>
            </p:cNvSpPr>
            <p:nvPr/>
          </p:nvSpPr>
          <p:spPr bwMode="auto">
            <a:xfrm>
              <a:off x="3472" y="2205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4" name="Freeform 1010"/>
            <p:cNvSpPr>
              <a:spLocks/>
            </p:cNvSpPr>
            <p:nvPr/>
          </p:nvSpPr>
          <p:spPr bwMode="auto">
            <a:xfrm>
              <a:off x="3466" y="2194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5" name="Freeform 1011"/>
            <p:cNvSpPr>
              <a:spLocks/>
            </p:cNvSpPr>
            <p:nvPr/>
          </p:nvSpPr>
          <p:spPr bwMode="auto">
            <a:xfrm>
              <a:off x="3461" y="2186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6" name="Freeform 1012"/>
            <p:cNvSpPr>
              <a:spLocks/>
            </p:cNvSpPr>
            <p:nvPr/>
          </p:nvSpPr>
          <p:spPr bwMode="auto">
            <a:xfrm>
              <a:off x="3421" y="2176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7" name="Freeform 1013"/>
            <p:cNvSpPr>
              <a:spLocks/>
            </p:cNvSpPr>
            <p:nvPr/>
          </p:nvSpPr>
          <p:spPr bwMode="auto">
            <a:xfrm>
              <a:off x="3477" y="2176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8" name="Freeform 1014"/>
            <p:cNvSpPr>
              <a:spLocks/>
            </p:cNvSpPr>
            <p:nvPr/>
          </p:nvSpPr>
          <p:spPr bwMode="auto">
            <a:xfrm>
              <a:off x="3400" y="2169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9" name="Freeform 1015"/>
            <p:cNvSpPr>
              <a:spLocks/>
            </p:cNvSpPr>
            <p:nvPr/>
          </p:nvSpPr>
          <p:spPr bwMode="auto">
            <a:xfrm>
              <a:off x="3475" y="2167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00" name="Freeform 1016"/>
            <p:cNvSpPr>
              <a:spLocks/>
            </p:cNvSpPr>
            <p:nvPr/>
          </p:nvSpPr>
          <p:spPr bwMode="auto">
            <a:xfrm>
              <a:off x="3381" y="2190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01" name="Freeform 1017"/>
            <p:cNvSpPr>
              <a:spLocks/>
            </p:cNvSpPr>
            <p:nvPr/>
          </p:nvSpPr>
          <p:spPr bwMode="auto">
            <a:xfrm>
              <a:off x="3514" y="2164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2254" name="Group 1374"/>
            <p:cNvGrpSpPr>
              <a:grpSpLocks/>
            </p:cNvGrpSpPr>
            <p:nvPr/>
          </p:nvGrpSpPr>
          <p:grpSpPr bwMode="auto">
            <a:xfrm>
              <a:off x="3429" y="2236"/>
              <a:ext cx="135" cy="180"/>
              <a:chOff x="3774" y="2423"/>
              <a:chExt cx="189" cy="286"/>
            </a:xfrm>
          </p:grpSpPr>
          <p:sp>
            <p:nvSpPr>
              <p:cNvPr id="252255" name="Rectangle 1375"/>
              <p:cNvSpPr>
                <a:spLocks noChangeArrowheads="1"/>
              </p:cNvSpPr>
              <p:nvPr/>
            </p:nvSpPr>
            <p:spPr bwMode="auto">
              <a:xfrm>
                <a:off x="3790" y="2610"/>
                <a:ext cx="153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56" name="Rectangle 1376"/>
              <p:cNvSpPr>
                <a:spLocks noChangeArrowheads="1"/>
              </p:cNvSpPr>
              <p:nvPr/>
            </p:nvSpPr>
            <p:spPr bwMode="auto">
              <a:xfrm>
                <a:off x="3774" y="2653"/>
                <a:ext cx="18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57" name="Rectangle 1377"/>
              <p:cNvSpPr>
                <a:spLocks noChangeArrowheads="1"/>
              </p:cNvSpPr>
              <p:nvPr/>
            </p:nvSpPr>
            <p:spPr bwMode="auto">
              <a:xfrm>
                <a:off x="3808" y="2564"/>
                <a:ext cx="11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58" name="Rectangle 1378"/>
              <p:cNvSpPr>
                <a:spLocks noChangeArrowheads="1"/>
              </p:cNvSpPr>
              <p:nvPr/>
            </p:nvSpPr>
            <p:spPr bwMode="auto">
              <a:xfrm>
                <a:off x="3818" y="2518"/>
                <a:ext cx="97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59" name="Rectangle 1379"/>
              <p:cNvSpPr>
                <a:spLocks noChangeArrowheads="1"/>
              </p:cNvSpPr>
              <p:nvPr/>
            </p:nvSpPr>
            <p:spPr bwMode="auto">
              <a:xfrm>
                <a:off x="3828" y="2472"/>
                <a:ext cx="74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60" name="Rectangle 1380"/>
              <p:cNvSpPr>
                <a:spLocks noChangeArrowheads="1"/>
              </p:cNvSpPr>
              <p:nvPr/>
            </p:nvSpPr>
            <p:spPr bwMode="auto">
              <a:xfrm>
                <a:off x="3839" y="2423"/>
                <a:ext cx="51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22132" name="Line 948"/>
          <p:cNvSpPr>
            <a:spLocks noChangeShapeType="1"/>
          </p:cNvSpPr>
          <p:nvPr/>
        </p:nvSpPr>
        <p:spPr bwMode="auto">
          <a:xfrm flipV="1">
            <a:off x="5597525" y="3663950"/>
            <a:ext cx="168275" cy="31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52287" name="Group 1407"/>
          <p:cNvGrpSpPr>
            <a:grpSpLocks/>
          </p:cNvGrpSpPr>
          <p:nvPr/>
        </p:nvGrpSpPr>
        <p:grpSpPr bwMode="auto">
          <a:xfrm>
            <a:off x="6791325" y="4984750"/>
            <a:ext cx="290513" cy="404813"/>
            <a:chOff x="3901" y="2524"/>
            <a:chExt cx="183" cy="255"/>
          </a:xfrm>
        </p:grpSpPr>
        <p:sp>
          <p:nvSpPr>
            <p:cNvPr id="252264" name="Freeform 1384"/>
            <p:cNvSpPr>
              <a:spLocks/>
            </p:cNvSpPr>
            <p:nvPr/>
          </p:nvSpPr>
          <p:spPr bwMode="auto">
            <a:xfrm>
              <a:off x="3950" y="2537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65" name="Freeform 1385"/>
            <p:cNvSpPr>
              <a:spLocks/>
            </p:cNvSpPr>
            <p:nvPr/>
          </p:nvSpPr>
          <p:spPr bwMode="auto">
            <a:xfrm>
              <a:off x="4006" y="2536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66" name="Freeform 1386"/>
            <p:cNvSpPr>
              <a:spLocks/>
            </p:cNvSpPr>
            <p:nvPr/>
          </p:nvSpPr>
          <p:spPr bwMode="auto">
            <a:xfrm>
              <a:off x="3929" y="2529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67" name="Freeform 1387"/>
            <p:cNvSpPr>
              <a:spLocks/>
            </p:cNvSpPr>
            <p:nvPr/>
          </p:nvSpPr>
          <p:spPr bwMode="auto">
            <a:xfrm>
              <a:off x="4005" y="2527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68" name="Freeform 1388"/>
            <p:cNvSpPr>
              <a:spLocks/>
            </p:cNvSpPr>
            <p:nvPr/>
          </p:nvSpPr>
          <p:spPr bwMode="auto">
            <a:xfrm>
              <a:off x="3909" y="2547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69" name="Freeform 1389"/>
            <p:cNvSpPr>
              <a:spLocks/>
            </p:cNvSpPr>
            <p:nvPr/>
          </p:nvSpPr>
          <p:spPr bwMode="auto">
            <a:xfrm>
              <a:off x="4043" y="2524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0" name="Freeform 1390"/>
            <p:cNvSpPr>
              <a:spLocks/>
            </p:cNvSpPr>
            <p:nvPr/>
          </p:nvSpPr>
          <p:spPr bwMode="auto">
            <a:xfrm>
              <a:off x="3998" y="2585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1" name="Freeform 1391"/>
            <p:cNvSpPr>
              <a:spLocks/>
            </p:cNvSpPr>
            <p:nvPr/>
          </p:nvSpPr>
          <p:spPr bwMode="auto">
            <a:xfrm>
              <a:off x="3992" y="2568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2" name="Freeform 1392"/>
            <p:cNvSpPr>
              <a:spLocks/>
            </p:cNvSpPr>
            <p:nvPr/>
          </p:nvSpPr>
          <p:spPr bwMode="auto">
            <a:xfrm>
              <a:off x="3986" y="2557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3" name="Freeform 1393"/>
            <p:cNvSpPr>
              <a:spLocks/>
            </p:cNvSpPr>
            <p:nvPr/>
          </p:nvSpPr>
          <p:spPr bwMode="auto">
            <a:xfrm>
              <a:off x="3981" y="2549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4" name="Freeform 1394"/>
            <p:cNvSpPr>
              <a:spLocks/>
            </p:cNvSpPr>
            <p:nvPr/>
          </p:nvSpPr>
          <p:spPr bwMode="auto">
            <a:xfrm>
              <a:off x="3941" y="2539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5" name="Freeform 1395"/>
            <p:cNvSpPr>
              <a:spLocks/>
            </p:cNvSpPr>
            <p:nvPr/>
          </p:nvSpPr>
          <p:spPr bwMode="auto">
            <a:xfrm>
              <a:off x="3997" y="2539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6" name="Freeform 1396"/>
            <p:cNvSpPr>
              <a:spLocks/>
            </p:cNvSpPr>
            <p:nvPr/>
          </p:nvSpPr>
          <p:spPr bwMode="auto">
            <a:xfrm>
              <a:off x="3920" y="2532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7" name="Freeform 1397"/>
            <p:cNvSpPr>
              <a:spLocks/>
            </p:cNvSpPr>
            <p:nvPr/>
          </p:nvSpPr>
          <p:spPr bwMode="auto">
            <a:xfrm>
              <a:off x="3995" y="2530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8" name="Freeform 1398"/>
            <p:cNvSpPr>
              <a:spLocks/>
            </p:cNvSpPr>
            <p:nvPr/>
          </p:nvSpPr>
          <p:spPr bwMode="auto">
            <a:xfrm>
              <a:off x="3901" y="2553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279" name="Freeform 1399"/>
            <p:cNvSpPr>
              <a:spLocks/>
            </p:cNvSpPr>
            <p:nvPr/>
          </p:nvSpPr>
          <p:spPr bwMode="auto">
            <a:xfrm>
              <a:off x="4034" y="2527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2280" name="Group 1400"/>
            <p:cNvGrpSpPr>
              <a:grpSpLocks/>
            </p:cNvGrpSpPr>
            <p:nvPr/>
          </p:nvGrpSpPr>
          <p:grpSpPr bwMode="auto">
            <a:xfrm>
              <a:off x="3949" y="2599"/>
              <a:ext cx="135" cy="180"/>
              <a:chOff x="3774" y="2423"/>
              <a:chExt cx="189" cy="286"/>
            </a:xfrm>
          </p:grpSpPr>
          <p:sp>
            <p:nvSpPr>
              <p:cNvPr id="252281" name="Rectangle 1401"/>
              <p:cNvSpPr>
                <a:spLocks noChangeArrowheads="1"/>
              </p:cNvSpPr>
              <p:nvPr/>
            </p:nvSpPr>
            <p:spPr bwMode="auto">
              <a:xfrm>
                <a:off x="3790" y="2610"/>
                <a:ext cx="153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82" name="Rectangle 1402"/>
              <p:cNvSpPr>
                <a:spLocks noChangeArrowheads="1"/>
              </p:cNvSpPr>
              <p:nvPr/>
            </p:nvSpPr>
            <p:spPr bwMode="auto">
              <a:xfrm>
                <a:off x="3774" y="2653"/>
                <a:ext cx="18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83" name="Rectangle 1403"/>
              <p:cNvSpPr>
                <a:spLocks noChangeArrowheads="1"/>
              </p:cNvSpPr>
              <p:nvPr/>
            </p:nvSpPr>
            <p:spPr bwMode="auto">
              <a:xfrm>
                <a:off x="3808" y="2564"/>
                <a:ext cx="11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84" name="Rectangle 1404"/>
              <p:cNvSpPr>
                <a:spLocks noChangeArrowheads="1"/>
              </p:cNvSpPr>
              <p:nvPr/>
            </p:nvSpPr>
            <p:spPr bwMode="auto">
              <a:xfrm>
                <a:off x="3818" y="2518"/>
                <a:ext cx="97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85" name="Rectangle 1405"/>
              <p:cNvSpPr>
                <a:spLocks noChangeArrowheads="1"/>
              </p:cNvSpPr>
              <p:nvPr/>
            </p:nvSpPr>
            <p:spPr bwMode="auto">
              <a:xfrm>
                <a:off x="3828" y="2472"/>
                <a:ext cx="74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2286" name="Rectangle 1406"/>
              <p:cNvSpPr>
                <a:spLocks noChangeArrowheads="1"/>
              </p:cNvSpPr>
              <p:nvPr/>
            </p:nvSpPr>
            <p:spPr bwMode="auto">
              <a:xfrm>
                <a:off x="3839" y="2423"/>
                <a:ext cx="51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1368425" y="1255713"/>
          <a:ext cx="611188" cy="520700"/>
        </p:xfrm>
        <a:graphic>
          <a:graphicData uri="http://schemas.openxmlformats.org/presentationml/2006/ole">
            <p:oleObj spid="_x0000_s422914" name="Clip" r:id="rId3" imgW="1305000" imgH="1085760" progId="">
              <p:embed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1368425" y="2390775"/>
          <a:ext cx="611188" cy="520700"/>
        </p:xfrm>
        <a:graphic>
          <a:graphicData uri="http://schemas.openxmlformats.org/presentationml/2006/ole">
            <p:oleObj spid="_x0000_s422915" name="Clip" r:id="rId4" imgW="1305000" imgH="1085760" progId="">
              <p:embed/>
            </p:oleObj>
          </a:graphicData>
        </a:graphic>
      </p:graphicFrame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1423988" y="3624263"/>
          <a:ext cx="611187" cy="520700"/>
        </p:xfrm>
        <a:graphic>
          <a:graphicData uri="http://schemas.openxmlformats.org/presentationml/2006/ole">
            <p:oleObj spid="_x0000_s422916" name="Clip" r:id="rId5" imgW="1305000" imgH="1085760" progId="">
              <p:embed/>
            </p:oleObj>
          </a:graphicData>
        </a:graphic>
      </p:graphicFrame>
      <p:sp>
        <p:nvSpPr>
          <p:cNvPr id="9224" name="Line 9"/>
          <p:cNvSpPr>
            <a:spLocks noChangeShapeType="1"/>
          </p:cNvSpPr>
          <p:nvPr/>
        </p:nvSpPr>
        <p:spPr bwMode="auto">
          <a:xfrm>
            <a:off x="3857625" y="25320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25" name="Rectangle 10"/>
          <p:cNvSpPr>
            <a:spLocks noChangeArrowheads="1"/>
          </p:cNvSpPr>
          <p:nvPr/>
        </p:nvSpPr>
        <p:spPr bwMode="auto">
          <a:xfrm>
            <a:off x="3435350" y="2760663"/>
            <a:ext cx="388938" cy="103187"/>
          </a:xfrm>
          <a:prstGeom prst="rect">
            <a:avLst/>
          </a:pr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l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643313" y="2608263"/>
            <a:ext cx="158750" cy="144462"/>
            <a:chOff x="576" y="3456"/>
            <a:chExt cx="288" cy="240"/>
          </a:xfrm>
        </p:grpSpPr>
        <p:sp>
          <p:nvSpPr>
            <p:cNvPr id="9266" name="Line 12"/>
            <p:cNvSpPr>
              <a:spLocks noChangeShapeType="1"/>
            </p:cNvSpPr>
            <p:nvPr/>
          </p:nvSpPr>
          <p:spPr bwMode="auto">
            <a:xfrm>
              <a:off x="624" y="3456"/>
              <a:ext cx="192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267" name="Line 13"/>
            <p:cNvSpPr>
              <a:spLocks noChangeShapeType="1"/>
            </p:cNvSpPr>
            <p:nvPr/>
          </p:nvSpPr>
          <p:spPr bwMode="auto">
            <a:xfrm flipH="1">
              <a:off x="576" y="3456"/>
              <a:ext cx="288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713288" y="2154238"/>
            <a:ext cx="569912" cy="285750"/>
            <a:chOff x="533" y="321"/>
            <a:chExt cx="359" cy="180"/>
          </a:xfrm>
        </p:grpSpPr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533" y="321"/>
              <a:ext cx="359" cy="180"/>
              <a:chOff x="1009" y="655"/>
              <a:chExt cx="359" cy="180"/>
            </a:xfrm>
          </p:grpSpPr>
          <p:sp>
            <p:nvSpPr>
              <p:cNvPr id="9253" name="Oval 16"/>
              <p:cNvSpPr>
                <a:spLocks noChangeArrowheads="1"/>
              </p:cNvSpPr>
              <p:nvPr/>
            </p:nvSpPr>
            <p:spPr bwMode="auto">
              <a:xfrm>
                <a:off x="1012" y="735"/>
                <a:ext cx="356" cy="100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4" name="Line 17"/>
              <p:cNvSpPr>
                <a:spLocks noChangeShapeType="1"/>
              </p:cNvSpPr>
              <p:nvPr/>
            </p:nvSpPr>
            <p:spPr bwMode="auto">
              <a:xfrm>
                <a:off x="1012" y="727"/>
                <a:ext cx="0" cy="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5" name="Line 18"/>
              <p:cNvSpPr>
                <a:spLocks noChangeShapeType="1"/>
              </p:cNvSpPr>
              <p:nvPr/>
            </p:nvSpPr>
            <p:spPr bwMode="auto">
              <a:xfrm>
                <a:off x="1368" y="727"/>
                <a:ext cx="0" cy="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6" name="Rectangle 19"/>
              <p:cNvSpPr>
                <a:spLocks noChangeArrowheads="1"/>
              </p:cNvSpPr>
              <p:nvPr/>
            </p:nvSpPr>
            <p:spPr bwMode="auto">
              <a:xfrm>
                <a:off x="1012" y="727"/>
                <a:ext cx="353" cy="61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9257" name="Oval 20"/>
              <p:cNvSpPr>
                <a:spLocks noChangeArrowheads="1"/>
              </p:cNvSpPr>
              <p:nvPr/>
            </p:nvSpPr>
            <p:spPr bwMode="auto">
              <a:xfrm>
                <a:off x="1009" y="655"/>
                <a:ext cx="356" cy="11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1095" y="681"/>
                <a:ext cx="176" cy="68"/>
                <a:chOff x="2848" y="848"/>
                <a:chExt cx="140" cy="98"/>
              </a:xfrm>
            </p:grpSpPr>
            <p:sp>
              <p:nvSpPr>
                <p:cNvPr id="9263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64" name="Line 2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65" name="Line 2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25"/>
              <p:cNvGrpSpPr>
                <a:grpSpLocks/>
              </p:cNvGrpSpPr>
              <p:nvPr/>
            </p:nvGrpSpPr>
            <p:grpSpPr bwMode="auto">
              <a:xfrm flipV="1">
                <a:off x="1095" y="680"/>
                <a:ext cx="176" cy="68"/>
                <a:chOff x="2848" y="848"/>
                <a:chExt cx="140" cy="98"/>
              </a:xfrm>
            </p:grpSpPr>
            <p:sp>
              <p:nvSpPr>
                <p:cNvPr id="9260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61" name="Line 2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262" name="Line 2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252" name="Line 29"/>
            <p:cNvSpPr>
              <a:spLocks noChangeShapeType="1"/>
            </p:cNvSpPr>
            <p:nvPr/>
          </p:nvSpPr>
          <p:spPr bwMode="auto">
            <a:xfrm>
              <a:off x="535" y="368"/>
              <a:ext cx="0" cy="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9" name="Line 39"/>
          <p:cNvSpPr>
            <a:spLocks noChangeShapeType="1"/>
          </p:cNvSpPr>
          <p:nvPr/>
        </p:nvSpPr>
        <p:spPr bwMode="auto">
          <a:xfrm>
            <a:off x="1846263" y="1590675"/>
            <a:ext cx="1704975" cy="1081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30" name="Line 40"/>
          <p:cNvSpPr>
            <a:spLocks noChangeShapeType="1"/>
          </p:cNvSpPr>
          <p:nvPr/>
        </p:nvSpPr>
        <p:spPr bwMode="auto">
          <a:xfrm>
            <a:off x="1901825" y="2560638"/>
            <a:ext cx="1565275" cy="207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31" name="Line 41"/>
          <p:cNvSpPr>
            <a:spLocks noChangeShapeType="1"/>
          </p:cNvSpPr>
          <p:nvPr/>
        </p:nvSpPr>
        <p:spPr bwMode="auto">
          <a:xfrm flipV="1">
            <a:off x="1985963" y="2851150"/>
            <a:ext cx="1565275" cy="955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32" name="Line 42"/>
          <p:cNvSpPr>
            <a:spLocks noChangeShapeType="1"/>
          </p:cNvSpPr>
          <p:nvPr/>
        </p:nvSpPr>
        <p:spPr bwMode="auto">
          <a:xfrm flipH="1" flipV="1">
            <a:off x="3730625" y="2878138"/>
            <a:ext cx="41275" cy="1025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33" name="Line 43"/>
          <p:cNvSpPr>
            <a:spLocks noChangeShapeType="1"/>
          </p:cNvSpPr>
          <p:nvPr/>
        </p:nvSpPr>
        <p:spPr bwMode="auto">
          <a:xfrm flipV="1">
            <a:off x="3897313" y="2393950"/>
            <a:ext cx="831850" cy="277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9234" name="Text Box 44"/>
          <p:cNvSpPr txBox="1">
            <a:spLocks noChangeArrowheads="1"/>
          </p:cNvSpPr>
          <p:nvPr/>
        </p:nvSpPr>
        <p:spPr bwMode="auto">
          <a:xfrm>
            <a:off x="2349500" y="1681163"/>
            <a:ext cx="9763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omic Sans MS" pitchFamily="66" charset="0"/>
              </a:rPr>
              <a:t>100 Mbps</a:t>
            </a:r>
          </a:p>
        </p:txBody>
      </p:sp>
      <p:sp>
        <p:nvSpPr>
          <p:cNvPr id="9235" name="Text Box 45"/>
          <p:cNvSpPr txBox="1">
            <a:spLocks noChangeArrowheads="1"/>
          </p:cNvSpPr>
          <p:nvPr/>
        </p:nvSpPr>
        <p:spPr bwMode="auto">
          <a:xfrm>
            <a:off x="1973263" y="2652713"/>
            <a:ext cx="9763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omic Sans MS" pitchFamily="66" charset="0"/>
              </a:rPr>
              <a:t>100 Mbps</a:t>
            </a:r>
          </a:p>
        </p:txBody>
      </p:sp>
      <p:sp>
        <p:nvSpPr>
          <p:cNvPr id="9236" name="Text Box 46"/>
          <p:cNvSpPr txBox="1">
            <a:spLocks noChangeArrowheads="1"/>
          </p:cNvSpPr>
          <p:nvPr/>
        </p:nvSpPr>
        <p:spPr bwMode="auto">
          <a:xfrm>
            <a:off x="2057400" y="3662363"/>
            <a:ext cx="9763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omic Sans MS" pitchFamily="66" charset="0"/>
              </a:rPr>
              <a:t>100 Mbps</a:t>
            </a:r>
          </a:p>
        </p:txBody>
      </p:sp>
      <p:sp>
        <p:nvSpPr>
          <p:cNvPr id="9237" name="Text Box 47"/>
          <p:cNvSpPr txBox="1">
            <a:spLocks noChangeArrowheads="1"/>
          </p:cNvSpPr>
          <p:nvPr/>
        </p:nvSpPr>
        <p:spPr bwMode="auto">
          <a:xfrm>
            <a:off x="3752850" y="3068638"/>
            <a:ext cx="723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omic Sans MS" pitchFamily="66" charset="0"/>
              </a:rPr>
              <a:t>1 Gbps</a:t>
            </a:r>
          </a:p>
        </p:txBody>
      </p:sp>
      <p:sp>
        <p:nvSpPr>
          <p:cNvPr id="9238" name="Text Box 48"/>
          <p:cNvSpPr txBox="1">
            <a:spLocks noChangeArrowheads="1"/>
          </p:cNvSpPr>
          <p:nvPr/>
        </p:nvSpPr>
        <p:spPr bwMode="auto">
          <a:xfrm>
            <a:off x="3854450" y="3910013"/>
            <a:ext cx="7223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omic Sans MS" pitchFamily="66" charset="0"/>
              </a:rPr>
              <a:t>server</a:t>
            </a:r>
          </a:p>
        </p:txBody>
      </p:sp>
      <p:sp>
        <p:nvSpPr>
          <p:cNvPr id="9239" name="Text Box 49"/>
          <p:cNvSpPr txBox="1">
            <a:spLocks noChangeArrowheads="1"/>
          </p:cNvSpPr>
          <p:nvPr/>
        </p:nvSpPr>
        <p:spPr bwMode="auto">
          <a:xfrm>
            <a:off x="3333750" y="2109788"/>
            <a:ext cx="939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Comic Sans MS" pitchFamily="66" charset="0"/>
              </a:rPr>
              <a:t>Ethernet</a:t>
            </a:r>
          </a:p>
          <a:p>
            <a:pPr algn="ctr"/>
            <a:r>
              <a:rPr lang="en-US" sz="1400">
                <a:latin typeface="Comic Sans MS" pitchFamily="66" charset="0"/>
              </a:rPr>
              <a:t>switch</a:t>
            </a:r>
          </a:p>
        </p:txBody>
      </p:sp>
      <p:sp>
        <p:nvSpPr>
          <p:cNvPr id="9240" name="Text Box 50"/>
          <p:cNvSpPr txBox="1">
            <a:spLocks noChangeArrowheads="1"/>
          </p:cNvSpPr>
          <p:nvPr/>
        </p:nvSpPr>
        <p:spPr bwMode="auto">
          <a:xfrm>
            <a:off x="4400550" y="1660525"/>
            <a:ext cx="11842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Comic Sans MS" pitchFamily="66" charset="0"/>
              </a:rPr>
              <a:t>institutional</a:t>
            </a:r>
          </a:p>
          <a:p>
            <a:pPr algn="ctr"/>
            <a:r>
              <a:rPr lang="en-US" sz="1400">
                <a:latin typeface="Comic Sans MS" pitchFamily="66" charset="0"/>
              </a:rPr>
              <a:t>router</a:t>
            </a:r>
          </a:p>
        </p:txBody>
      </p:sp>
      <p:sp>
        <p:nvSpPr>
          <p:cNvPr id="9242" name="Text Box 52"/>
          <p:cNvSpPr txBox="1">
            <a:spLocks noChangeArrowheads="1"/>
          </p:cNvSpPr>
          <p:nvPr/>
        </p:nvSpPr>
        <p:spPr bwMode="auto">
          <a:xfrm>
            <a:off x="5919788" y="1979613"/>
            <a:ext cx="1562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Comic Sans MS" pitchFamily="66" charset="0"/>
              </a:rPr>
              <a:t>to institution’s</a:t>
            </a:r>
            <a:br>
              <a:rPr lang="en-US" sz="1600">
                <a:latin typeface="Comic Sans MS" pitchFamily="66" charset="0"/>
              </a:rPr>
            </a:br>
            <a:r>
              <a:rPr lang="en-US" sz="1600">
                <a:latin typeface="Comic Sans MS" pitchFamily="66" charset="0"/>
              </a:rPr>
              <a:t>ISP</a:t>
            </a:r>
          </a:p>
        </p:txBody>
      </p:sp>
      <p:sp>
        <p:nvSpPr>
          <p:cNvPr id="9222" name="Title 50"/>
          <p:cNvSpPr>
            <a:spLocks noGrp="1"/>
          </p:cNvSpPr>
          <p:nvPr>
            <p:ph type="title"/>
          </p:nvPr>
        </p:nvSpPr>
        <p:spPr>
          <a:xfrm>
            <a:off x="290513" y="142875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0099"/>
                </a:solidFill>
              </a:rPr>
              <a:t>Ethernet Internet access</a:t>
            </a:r>
          </a:p>
        </p:txBody>
      </p:sp>
      <p:sp>
        <p:nvSpPr>
          <p:cNvPr id="9223" name="Content Placeholder 52"/>
          <p:cNvSpPr>
            <a:spLocks noGrp="1"/>
          </p:cNvSpPr>
          <p:nvPr>
            <p:ph idx="1"/>
          </p:nvPr>
        </p:nvSpPr>
        <p:spPr>
          <a:xfrm>
            <a:off x="455613" y="4649788"/>
            <a:ext cx="8043862" cy="1905000"/>
          </a:xfrm>
        </p:spPr>
        <p:txBody>
          <a:bodyPr/>
          <a:lstStyle/>
          <a:p>
            <a:pPr>
              <a:buClr>
                <a:srgbClr val="000099"/>
              </a:buClr>
              <a:buSzPct val="75000"/>
              <a:buFont typeface="Wingdings" pitchFamily="2" charset="2"/>
              <a:buChar char="v"/>
            </a:pPr>
            <a:r>
              <a:rPr lang="en-US" sz="2400" smtClean="0"/>
              <a:t>typically used in companies, universities, etc</a:t>
            </a:r>
          </a:p>
          <a:p>
            <a:pPr marL="342900" lvl="1" indent="-342900">
              <a:buClr>
                <a:srgbClr val="000099"/>
              </a:buClr>
            </a:pPr>
            <a:r>
              <a:rPr lang="en-US" smtClean="0"/>
              <a:t>10 Mbps, 100Mbps, 1Gbps, 10Gbps Ethernet</a:t>
            </a:r>
          </a:p>
          <a:p>
            <a:pPr marL="342900" lvl="1" indent="-342900">
              <a:buClr>
                <a:srgbClr val="000099"/>
              </a:buClr>
            </a:pPr>
            <a:r>
              <a:rPr lang="en-US" smtClean="0"/>
              <a:t>today, end systems typically connect into Ethernet switch</a:t>
            </a:r>
          </a:p>
          <a:p>
            <a:endParaRPr lang="en-US" sz="2400" smtClean="0"/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596188" y="6529388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latin typeface="Arial" charset="0"/>
              </a:rPr>
              <a:t> Introduction 1-</a:t>
            </a:r>
            <a:fld id="{E7672393-C11E-4FDD-AF17-98412422C497}" type="slidenum">
              <a:rPr lang="en-US" sz="1200">
                <a:latin typeface="Arial" charset="0"/>
              </a:rPr>
              <a:pPr algn="r"/>
              <a:t>8</a:t>
            </a:fld>
            <a:endParaRPr lang="en-US" sz="1200">
              <a:latin typeface="Arial" charset="0"/>
            </a:endParaRPr>
          </a:p>
        </p:txBody>
      </p:sp>
      <p:sp>
        <p:nvSpPr>
          <p:cNvPr id="9270" name="Line 54"/>
          <p:cNvSpPr>
            <a:spLocks noChangeShapeType="1"/>
          </p:cNvSpPr>
          <p:nvPr/>
        </p:nvSpPr>
        <p:spPr bwMode="auto">
          <a:xfrm>
            <a:off x="5286375" y="2305050"/>
            <a:ext cx="2857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71" name="Line 55"/>
          <p:cNvSpPr>
            <a:spLocks noChangeShapeType="1"/>
          </p:cNvSpPr>
          <p:nvPr/>
        </p:nvSpPr>
        <p:spPr bwMode="auto">
          <a:xfrm>
            <a:off x="5614988" y="2305050"/>
            <a:ext cx="661987" cy="95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3640138" y="3854450"/>
            <a:ext cx="238125" cy="484188"/>
            <a:chOff x="4180" y="783"/>
            <a:chExt cx="150" cy="307"/>
          </a:xfrm>
        </p:grpSpPr>
        <p:sp>
          <p:nvSpPr>
            <p:cNvPr id="9243" name="AutoShape 31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4" name="Rectangle 32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5" name="Rectangle 33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6" name="AutoShape 34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7" name="Line 35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8" name="Line 36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9" name="Rectangle 37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50" name="Rectangle 38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2333C385-A732-4537-9B2B-4C3E05676DD1}" type="slidenum">
              <a:rPr lang="en-US"/>
              <a:pPr/>
              <a:t>9</a:t>
            </a:fld>
            <a:endParaRPr lang="en-US"/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/>
          <a:lstStyle/>
          <a:p>
            <a:r>
              <a:rPr lang="en-US" sz="3200"/>
              <a:t>Wireless access networks</a:t>
            </a:r>
            <a:endParaRPr lang="en-US"/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1313" y="1296988"/>
            <a:ext cx="5519737" cy="4876800"/>
          </a:xfrm>
        </p:spPr>
        <p:txBody>
          <a:bodyPr/>
          <a:lstStyle/>
          <a:p>
            <a:r>
              <a:rPr lang="en-US" sz="2400" dirty="0"/>
              <a:t>shared </a:t>
            </a:r>
            <a:r>
              <a:rPr lang="en-US" sz="2400" i="1" dirty="0"/>
              <a:t>wireless</a:t>
            </a:r>
            <a:r>
              <a:rPr lang="en-US" sz="2400" dirty="0"/>
              <a:t> access network connects end system to router</a:t>
            </a:r>
          </a:p>
          <a:p>
            <a:pPr lvl="1"/>
            <a:r>
              <a:rPr lang="en-US" sz="2000" dirty="0"/>
              <a:t>via base station aka “access point”</a:t>
            </a:r>
          </a:p>
          <a:p>
            <a:r>
              <a:rPr lang="en-US" sz="2400" dirty="0">
                <a:solidFill>
                  <a:srgbClr val="FF0000"/>
                </a:solidFill>
              </a:rPr>
              <a:t>wireless LANs:</a:t>
            </a:r>
            <a:endParaRPr lang="en-US" sz="2400" dirty="0"/>
          </a:p>
          <a:p>
            <a:pPr lvl="1"/>
            <a:r>
              <a:rPr lang="en-US" sz="2000" dirty="0" err="1"/>
              <a:t>802.11b</a:t>
            </a:r>
            <a:r>
              <a:rPr lang="en-US" sz="2000" dirty="0"/>
              <a:t>/g/n (</a:t>
            </a:r>
            <a:r>
              <a:rPr lang="en-US" sz="2000" dirty="0" err="1"/>
              <a:t>WiFi</a:t>
            </a:r>
            <a:r>
              <a:rPr lang="en-US" sz="2000" dirty="0"/>
              <a:t>): 11, 54, 111  Mbps</a:t>
            </a:r>
          </a:p>
          <a:p>
            <a:r>
              <a:rPr lang="en-US" sz="2400" dirty="0">
                <a:solidFill>
                  <a:srgbClr val="FF0000"/>
                </a:solidFill>
              </a:rPr>
              <a:t>wider-area wireless access</a:t>
            </a:r>
            <a:endParaRPr lang="en-US" sz="2400" dirty="0"/>
          </a:p>
          <a:p>
            <a:pPr lvl="1"/>
            <a:r>
              <a:rPr lang="en-US" sz="2000" dirty="0"/>
              <a:t>provided by </a:t>
            </a:r>
            <a:r>
              <a:rPr lang="en-US" sz="2000" dirty="0" err="1"/>
              <a:t>telco</a:t>
            </a:r>
            <a:r>
              <a:rPr lang="en-US" sz="2000" dirty="0"/>
              <a:t> operator</a:t>
            </a:r>
          </a:p>
          <a:p>
            <a:pPr lvl="1"/>
            <a:r>
              <a:rPr lang="en-US" sz="2000" dirty="0"/>
              <a:t>~</a:t>
            </a:r>
            <a:r>
              <a:rPr lang="en-US" sz="2000" dirty="0" err="1"/>
              <a:t>1Mbps</a:t>
            </a:r>
            <a:r>
              <a:rPr lang="en-US" sz="2000" dirty="0"/>
              <a:t> over cellular (</a:t>
            </a:r>
            <a:r>
              <a:rPr lang="en-US" sz="2000" dirty="0" err="1"/>
              <a:t>EVDO</a:t>
            </a:r>
            <a:r>
              <a:rPr lang="en-US" sz="2000" dirty="0"/>
              <a:t>, </a:t>
            </a:r>
            <a:r>
              <a:rPr lang="en-US" sz="2000" dirty="0" err="1"/>
              <a:t>HSDPA</a:t>
            </a:r>
            <a:r>
              <a:rPr lang="en-US" sz="2000" dirty="0"/>
              <a:t>)</a:t>
            </a:r>
          </a:p>
          <a:p>
            <a:pPr lvl="1"/>
            <a:r>
              <a:rPr lang="en-US" sz="2000" dirty="0" err="1" smtClean="0"/>
              <a:t>WiMAX</a:t>
            </a:r>
            <a:r>
              <a:rPr lang="en-US" sz="2000" dirty="0" smtClean="0"/>
              <a:t>, </a:t>
            </a:r>
            <a:r>
              <a:rPr lang="en-US" sz="2000" dirty="0" err="1" smtClean="0"/>
              <a:t>LTE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en-US" sz="2000" dirty="0" err="1"/>
              <a:t>10’s</a:t>
            </a:r>
            <a:r>
              <a:rPr lang="en-US" sz="2000" dirty="0"/>
              <a:t> Mbps) over wide </a:t>
            </a:r>
            <a:r>
              <a:rPr lang="en-US" sz="2000" dirty="0" smtClean="0"/>
              <a:t>area</a:t>
            </a:r>
            <a:endParaRPr lang="en-US" sz="2000" dirty="0"/>
          </a:p>
          <a:p>
            <a:r>
              <a:rPr lang="en-US" sz="2400" dirty="0"/>
              <a:t>Wireless Networks: Chapter 6</a:t>
            </a:r>
          </a:p>
          <a:p>
            <a:r>
              <a:rPr lang="en-US" sz="2400" dirty="0"/>
              <a:t>Future: </a:t>
            </a:r>
          </a:p>
          <a:p>
            <a:pPr lvl="1"/>
            <a:r>
              <a:rPr lang="en-US" sz="2000" dirty="0"/>
              <a:t>Mobile Ad Hoc and Sensor Networks!</a:t>
            </a:r>
          </a:p>
        </p:txBody>
      </p:sp>
      <p:grpSp>
        <p:nvGrpSpPr>
          <p:cNvPr id="239721" name="Group 105"/>
          <p:cNvGrpSpPr>
            <a:grpSpLocks/>
          </p:cNvGrpSpPr>
          <p:nvPr/>
        </p:nvGrpSpPr>
        <p:grpSpPr bwMode="auto">
          <a:xfrm>
            <a:off x="5532438" y="1273175"/>
            <a:ext cx="3611562" cy="3946525"/>
            <a:chOff x="3201" y="1098"/>
            <a:chExt cx="2275" cy="2486"/>
          </a:xfrm>
        </p:grpSpPr>
        <p:grpSp>
          <p:nvGrpSpPr>
            <p:cNvPr id="239621" name="Group 5"/>
            <p:cNvGrpSpPr>
              <a:grpSpLocks/>
            </p:cNvGrpSpPr>
            <p:nvPr/>
          </p:nvGrpSpPr>
          <p:grpSpPr bwMode="auto">
            <a:xfrm>
              <a:off x="3919" y="2550"/>
              <a:ext cx="392" cy="500"/>
              <a:chOff x="3908" y="2375"/>
              <a:chExt cx="392" cy="500"/>
            </a:xfrm>
          </p:grpSpPr>
          <p:graphicFrame>
            <p:nvGraphicFramePr>
              <p:cNvPr id="239622" name="Object 6"/>
              <p:cNvGraphicFramePr>
                <a:graphicFrameLocks noChangeAspect="1"/>
              </p:cNvGraphicFramePr>
              <p:nvPr/>
            </p:nvGraphicFramePr>
            <p:xfrm>
              <a:off x="3908" y="2375"/>
              <a:ext cx="366" cy="441"/>
            </p:xfrm>
            <a:graphic>
              <a:graphicData uri="http://schemas.openxmlformats.org/presentationml/2006/ole">
                <p:oleObj spid="_x0000_s239622" name="Clip" r:id="rId4" imgW="819000" imgH="847800" progId="">
                  <p:embed/>
                </p:oleObj>
              </a:graphicData>
            </a:graphic>
          </p:graphicFrame>
          <p:graphicFrame>
            <p:nvGraphicFramePr>
              <p:cNvPr id="239623" name="Object 7"/>
              <p:cNvGraphicFramePr>
                <a:graphicFrameLocks noChangeAspect="1"/>
              </p:cNvGraphicFramePr>
              <p:nvPr/>
            </p:nvGraphicFramePr>
            <p:xfrm>
              <a:off x="3966" y="2506"/>
              <a:ext cx="334" cy="369"/>
            </p:xfrm>
            <a:graphic>
              <a:graphicData uri="http://schemas.openxmlformats.org/presentationml/2006/ole">
                <p:oleObj spid="_x0000_s239623" name="Clip" r:id="rId5" imgW="1266840" imgH="1200240" progId="">
                  <p:embed/>
                </p:oleObj>
              </a:graphicData>
            </a:graphic>
          </p:graphicFrame>
        </p:grpSp>
        <p:grpSp>
          <p:nvGrpSpPr>
            <p:cNvPr id="239624" name="Group 8"/>
            <p:cNvGrpSpPr>
              <a:grpSpLocks/>
            </p:cNvGrpSpPr>
            <p:nvPr/>
          </p:nvGrpSpPr>
          <p:grpSpPr bwMode="auto">
            <a:xfrm>
              <a:off x="4647" y="2496"/>
              <a:ext cx="392" cy="500"/>
              <a:chOff x="2870" y="1518"/>
              <a:chExt cx="292" cy="320"/>
            </a:xfrm>
          </p:grpSpPr>
          <p:graphicFrame>
            <p:nvGraphicFramePr>
              <p:cNvPr id="239625" name="Object 9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239625" name="Clip" r:id="rId6" imgW="819000" imgH="847800" progId="">
                  <p:embed/>
                </p:oleObj>
              </a:graphicData>
            </a:graphic>
          </p:graphicFrame>
          <p:graphicFrame>
            <p:nvGraphicFramePr>
              <p:cNvPr id="239626" name="Object 10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239626" name="Clip" r:id="rId7" imgW="1266840" imgH="1200240" progId="">
                  <p:embed/>
                </p:oleObj>
              </a:graphicData>
            </a:graphic>
          </p:graphicFrame>
        </p:grpSp>
        <p:sp>
          <p:nvSpPr>
            <p:cNvPr id="239631" name="Oval 15"/>
            <p:cNvSpPr>
              <a:spLocks noChangeArrowheads="1"/>
            </p:cNvSpPr>
            <p:nvPr/>
          </p:nvSpPr>
          <p:spPr bwMode="auto">
            <a:xfrm>
              <a:off x="4092" y="1504"/>
              <a:ext cx="479" cy="15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32" name="Line 16"/>
            <p:cNvSpPr>
              <a:spLocks noChangeShapeType="1"/>
            </p:cNvSpPr>
            <p:nvPr/>
          </p:nvSpPr>
          <p:spPr bwMode="auto">
            <a:xfrm>
              <a:off x="4092" y="1491"/>
              <a:ext cx="0" cy="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33" name="Line 17"/>
            <p:cNvSpPr>
              <a:spLocks noChangeShapeType="1"/>
            </p:cNvSpPr>
            <p:nvPr/>
          </p:nvSpPr>
          <p:spPr bwMode="auto">
            <a:xfrm>
              <a:off x="4571" y="1491"/>
              <a:ext cx="0" cy="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34" name="Rectangle 18"/>
            <p:cNvSpPr>
              <a:spLocks noChangeArrowheads="1"/>
            </p:cNvSpPr>
            <p:nvPr/>
          </p:nvSpPr>
          <p:spPr bwMode="auto">
            <a:xfrm>
              <a:off x="4092" y="1491"/>
              <a:ext cx="475" cy="92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39635" name="Oval 19"/>
            <p:cNvSpPr>
              <a:spLocks noChangeArrowheads="1"/>
            </p:cNvSpPr>
            <p:nvPr/>
          </p:nvSpPr>
          <p:spPr bwMode="auto">
            <a:xfrm>
              <a:off x="4088" y="1382"/>
              <a:ext cx="479" cy="17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9636" name="Group 20"/>
            <p:cNvGrpSpPr>
              <a:grpSpLocks/>
            </p:cNvGrpSpPr>
            <p:nvPr/>
          </p:nvGrpSpPr>
          <p:grpSpPr bwMode="auto">
            <a:xfrm>
              <a:off x="4203" y="1421"/>
              <a:ext cx="238" cy="103"/>
              <a:chOff x="2848" y="848"/>
              <a:chExt cx="140" cy="98"/>
            </a:xfrm>
          </p:grpSpPr>
          <p:sp>
            <p:nvSpPr>
              <p:cNvPr id="239637" name="Line 2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638" name="Line 2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639" name="Line 2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9640" name="Group 24"/>
            <p:cNvGrpSpPr>
              <a:grpSpLocks/>
            </p:cNvGrpSpPr>
            <p:nvPr/>
          </p:nvGrpSpPr>
          <p:grpSpPr bwMode="auto">
            <a:xfrm flipV="1">
              <a:off x="4203" y="1419"/>
              <a:ext cx="238" cy="103"/>
              <a:chOff x="2848" y="848"/>
              <a:chExt cx="140" cy="98"/>
            </a:xfrm>
          </p:grpSpPr>
          <p:sp>
            <p:nvSpPr>
              <p:cNvPr id="239641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642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643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9644" name="Line 28"/>
            <p:cNvSpPr>
              <a:spLocks noChangeShapeType="1"/>
            </p:cNvSpPr>
            <p:nvPr/>
          </p:nvSpPr>
          <p:spPr bwMode="auto">
            <a:xfrm flipV="1">
              <a:off x="4338" y="1650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9645" name="Group 29"/>
            <p:cNvGrpSpPr>
              <a:grpSpLocks/>
            </p:cNvGrpSpPr>
            <p:nvPr/>
          </p:nvGrpSpPr>
          <p:grpSpPr bwMode="auto">
            <a:xfrm>
              <a:off x="4801" y="1486"/>
              <a:ext cx="392" cy="500"/>
              <a:chOff x="2870" y="1518"/>
              <a:chExt cx="292" cy="320"/>
            </a:xfrm>
          </p:grpSpPr>
          <p:graphicFrame>
            <p:nvGraphicFramePr>
              <p:cNvPr id="239646" name="Object 3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239646" name="Clip" r:id="rId8" imgW="819000" imgH="847800" progId="">
                  <p:embed/>
                </p:oleObj>
              </a:graphicData>
            </a:graphic>
          </p:graphicFrame>
          <p:graphicFrame>
            <p:nvGraphicFramePr>
              <p:cNvPr id="239647" name="Object 3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239647" name="Clip" r:id="rId9" imgW="1266840" imgH="1200240" progId="">
                  <p:embed/>
                </p:oleObj>
              </a:graphicData>
            </a:graphic>
          </p:graphicFrame>
        </p:grpSp>
        <p:grpSp>
          <p:nvGrpSpPr>
            <p:cNvPr id="239648" name="Group 32"/>
            <p:cNvGrpSpPr>
              <a:grpSpLocks/>
            </p:cNvGrpSpPr>
            <p:nvPr/>
          </p:nvGrpSpPr>
          <p:grpSpPr bwMode="auto">
            <a:xfrm>
              <a:off x="5084" y="2155"/>
              <a:ext cx="392" cy="500"/>
              <a:chOff x="2870" y="1518"/>
              <a:chExt cx="292" cy="320"/>
            </a:xfrm>
          </p:grpSpPr>
          <p:graphicFrame>
            <p:nvGraphicFramePr>
              <p:cNvPr id="239649" name="Object 33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239649" name="Clip" r:id="rId10" imgW="819000" imgH="847800" progId="">
                  <p:embed/>
                </p:oleObj>
              </a:graphicData>
            </a:graphic>
          </p:graphicFrame>
          <p:graphicFrame>
            <p:nvGraphicFramePr>
              <p:cNvPr id="239650" name="Object 34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239650" name="Clip" r:id="rId11" imgW="1266840" imgH="1200240" progId="">
                  <p:embed/>
                </p:oleObj>
              </a:graphicData>
            </a:graphic>
          </p:graphicFrame>
        </p:grpSp>
        <p:sp>
          <p:nvSpPr>
            <p:cNvPr id="239651" name="Text Box 35"/>
            <p:cNvSpPr txBox="1">
              <a:spLocks noChangeArrowheads="1"/>
            </p:cNvSpPr>
            <p:nvPr/>
          </p:nvSpPr>
          <p:spPr bwMode="auto">
            <a:xfrm>
              <a:off x="3201" y="1811"/>
              <a:ext cx="743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>
                  <a:latin typeface="Comic Sans MS" pitchFamily="66" charset="0"/>
                </a:rPr>
                <a:t>base</a:t>
              </a:r>
            </a:p>
            <a:p>
              <a:pPr algn="r"/>
              <a:r>
                <a:rPr lang="en-US">
                  <a:latin typeface="Comic Sans MS" pitchFamily="66" charset="0"/>
                </a:rPr>
                <a:t>station</a:t>
              </a:r>
              <a:endParaRPr lang="en-US"/>
            </a:p>
          </p:txBody>
        </p:sp>
        <p:sp>
          <p:nvSpPr>
            <p:cNvPr id="239652" name="Text Box 36"/>
            <p:cNvSpPr txBox="1">
              <a:spLocks noChangeArrowheads="1"/>
            </p:cNvSpPr>
            <p:nvPr/>
          </p:nvSpPr>
          <p:spPr bwMode="auto">
            <a:xfrm>
              <a:off x="4684" y="3066"/>
              <a:ext cx="69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>
                  <a:latin typeface="Comic Sans MS" pitchFamily="66" charset="0"/>
                </a:rPr>
                <a:t>mobile</a:t>
              </a:r>
            </a:p>
            <a:p>
              <a:pPr algn="r"/>
              <a:r>
                <a:rPr lang="en-US">
                  <a:latin typeface="Comic Sans MS" pitchFamily="66" charset="0"/>
                </a:rPr>
                <a:t>hosts</a:t>
              </a:r>
              <a:endParaRPr lang="en-US"/>
            </a:p>
          </p:txBody>
        </p:sp>
        <p:sp>
          <p:nvSpPr>
            <p:cNvPr id="239653" name="Line 37"/>
            <p:cNvSpPr>
              <a:spLocks noChangeShapeType="1"/>
            </p:cNvSpPr>
            <p:nvPr/>
          </p:nvSpPr>
          <p:spPr bwMode="auto">
            <a:xfrm flipV="1">
              <a:off x="4302" y="1098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54" name="Text Box 38"/>
            <p:cNvSpPr txBox="1">
              <a:spLocks noChangeArrowheads="1"/>
            </p:cNvSpPr>
            <p:nvPr/>
          </p:nvSpPr>
          <p:spPr bwMode="auto">
            <a:xfrm>
              <a:off x="3408" y="1362"/>
              <a:ext cx="6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>
                  <a:latin typeface="Comic Sans MS" pitchFamily="66" charset="0"/>
                </a:rPr>
                <a:t>router</a:t>
              </a:r>
              <a:endParaRPr lang="en-US"/>
            </a:p>
          </p:txBody>
        </p:sp>
        <p:grpSp>
          <p:nvGrpSpPr>
            <p:cNvPr id="239720" name="Group 104"/>
            <p:cNvGrpSpPr>
              <a:grpSpLocks/>
            </p:cNvGrpSpPr>
            <p:nvPr/>
          </p:nvGrpSpPr>
          <p:grpSpPr bwMode="auto">
            <a:xfrm>
              <a:off x="4060" y="1712"/>
              <a:ext cx="429" cy="517"/>
              <a:chOff x="3221" y="3127"/>
              <a:chExt cx="429" cy="517"/>
            </a:xfrm>
          </p:grpSpPr>
          <p:sp>
            <p:nvSpPr>
              <p:cNvPr id="239682" name="Freeform 66"/>
              <p:cNvSpPr>
                <a:spLocks/>
              </p:cNvSpPr>
              <p:nvPr/>
            </p:nvSpPr>
            <p:spPr bwMode="auto">
              <a:xfrm>
                <a:off x="3336" y="3156"/>
                <a:ext cx="77" cy="85"/>
              </a:xfrm>
              <a:custGeom>
                <a:avLst/>
                <a:gdLst/>
                <a:ahLst/>
                <a:cxnLst>
                  <a:cxn ang="0">
                    <a:pos x="70" y="29"/>
                  </a:cxn>
                  <a:cxn ang="0">
                    <a:pos x="55" y="39"/>
                  </a:cxn>
                  <a:cxn ang="0">
                    <a:pos x="42" y="50"/>
                  </a:cxn>
                  <a:cxn ang="0">
                    <a:pos x="30" y="63"/>
                  </a:cxn>
                  <a:cxn ang="0">
                    <a:pos x="20" y="77"/>
                  </a:cxn>
                  <a:cxn ang="0">
                    <a:pos x="12" y="91"/>
                  </a:cxn>
                  <a:cxn ang="0">
                    <a:pos x="6" y="108"/>
                  </a:cxn>
                  <a:cxn ang="0">
                    <a:pos x="2" y="125"/>
                  </a:cxn>
                  <a:cxn ang="0">
                    <a:pos x="0" y="142"/>
                  </a:cxn>
                  <a:cxn ang="0">
                    <a:pos x="2" y="166"/>
                  </a:cxn>
                  <a:cxn ang="0">
                    <a:pos x="12" y="186"/>
                  </a:cxn>
                  <a:cxn ang="0">
                    <a:pos x="26" y="203"/>
                  </a:cxn>
                  <a:cxn ang="0">
                    <a:pos x="45" y="216"/>
                  </a:cxn>
                  <a:cxn ang="0">
                    <a:pos x="66" y="226"/>
                  </a:cxn>
                  <a:cxn ang="0">
                    <a:pos x="88" y="230"/>
                  </a:cxn>
                  <a:cxn ang="0">
                    <a:pos x="111" y="232"/>
                  </a:cxn>
                  <a:cxn ang="0">
                    <a:pos x="134" y="228"/>
                  </a:cxn>
                  <a:cxn ang="0">
                    <a:pos x="138" y="228"/>
                  </a:cxn>
                  <a:cxn ang="0">
                    <a:pos x="143" y="226"/>
                  </a:cxn>
                  <a:cxn ang="0">
                    <a:pos x="147" y="222"/>
                  </a:cxn>
                  <a:cxn ang="0">
                    <a:pos x="148" y="218"/>
                  </a:cxn>
                  <a:cxn ang="0">
                    <a:pos x="145" y="212"/>
                  </a:cxn>
                  <a:cxn ang="0">
                    <a:pos x="141" y="207"/>
                  </a:cxn>
                  <a:cxn ang="0">
                    <a:pos x="135" y="203"/>
                  </a:cxn>
                  <a:cxn ang="0">
                    <a:pos x="129" y="201"/>
                  </a:cxn>
                  <a:cxn ang="0">
                    <a:pos x="117" y="197"/>
                  </a:cxn>
                  <a:cxn ang="0">
                    <a:pos x="105" y="195"/>
                  </a:cxn>
                  <a:cxn ang="0">
                    <a:pos x="94" y="193"/>
                  </a:cxn>
                  <a:cxn ang="0">
                    <a:pos x="83" y="190"/>
                  </a:cxn>
                  <a:cxn ang="0">
                    <a:pos x="73" y="187"/>
                  </a:cxn>
                  <a:cxn ang="0">
                    <a:pos x="62" y="182"/>
                  </a:cxn>
                  <a:cxn ang="0">
                    <a:pos x="53" y="176"/>
                  </a:cxn>
                  <a:cxn ang="0">
                    <a:pos x="43" y="167"/>
                  </a:cxn>
                  <a:cxn ang="0">
                    <a:pos x="40" y="128"/>
                  </a:cxn>
                  <a:cxn ang="0">
                    <a:pos x="49" y="96"/>
                  </a:cxn>
                  <a:cxn ang="0">
                    <a:pos x="68" y="71"/>
                  </a:cxn>
                  <a:cxn ang="0">
                    <a:pos x="94" y="50"/>
                  </a:cxn>
                  <a:cxn ang="0">
                    <a:pos x="122" y="34"/>
                  </a:cxn>
                  <a:cxn ang="0">
                    <a:pos x="151" y="21"/>
                  </a:cxn>
                  <a:cxn ang="0">
                    <a:pos x="178" y="12"/>
                  </a:cxn>
                  <a:cxn ang="0">
                    <a:pos x="199" y="4"/>
                  </a:cxn>
                  <a:cxn ang="0">
                    <a:pos x="186" y="1"/>
                  </a:cxn>
                  <a:cxn ang="0">
                    <a:pos x="172" y="0"/>
                  </a:cxn>
                  <a:cxn ang="0">
                    <a:pos x="156" y="2"/>
                  </a:cxn>
                  <a:cxn ang="0">
                    <a:pos x="138" y="4"/>
                  </a:cxn>
                  <a:cxn ang="0">
                    <a:pos x="121" y="10"/>
                  </a:cxn>
                  <a:cxn ang="0">
                    <a:pos x="103" y="16"/>
                  </a:cxn>
                  <a:cxn ang="0">
                    <a:pos x="86" y="23"/>
                  </a:cxn>
                  <a:cxn ang="0">
                    <a:pos x="70" y="29"/>
                  </a:cxn>
                </a:cxnLst>
                <a:rect l="0" t="0" r="r" b="b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83" name="Freeform 67"/>
              <p:cNvSpPr>
                <a:spLocks/>
              </p:cNvSpPr>
              <p:nvPr/>
            </p:nvSpPr>
            <p:spPr bwMode="auto">
              <a:xfrm>
                <a:off x="3467" y="3153"/>
                <a:ext cx="52" cy="66"/>
              </a:xfrm>
              <a:custGeom>
                <a:avLst/>
                <a:gdLst/>
                <a:ahLst/>
                <a:cxnLst>
                  <a:cxn ang="0">
                    <a:pos x="108" y="59"/>
                  </a:cxn>
                  <a:cxn ang="0">
                    <a:pos x="113" y="77"/>
                  </a:cxn>
                  <a:cxn ang="0">
                    <a:pos x="111" y="94"/>
                  </a:cxn>
                  <a:cxn ang="0">
                    <a:pos x="103" y="108"/>
                  </a:cxn>
                  <a:cxn ang="0">
                    <a:pos x="91" y="121"/>
                  </a:cxn>
                  <a:cxn ang="0">
                    <a:pos x="77" y="132"/>
                  </a:cxn>
                  <a:cxn ang="0">
                    <a:pos x="61" y="144"/>
                  </a:cxn>
                  <a:cxn ang="0">
                    <a:pos x="45" y="154"/>
                  </a:cxn>
                  <a:cxn ang="0">
                    <a:pos x="30" y="164"/>
                  </a:cxn>
                  <a:cxn ang="0">
                    <a:pos x="28" y="168"/>
                  </a:cxn>
                  <a:cxn ang="0">
                    <a:pos x="27" y="170"/>
                  </a:cxn>
                  <a:cxn ang="0">
                    <a:pos x="27" y="174"/>
                  </a:cxn>
                  <a:cxn ang="0">
                    <a:pos x="28" y="177"/>
                  </a:cxn>
                  <a:cxn ang="0">
                    <a:pos x="32" y="179"/>
                  </a:cxn>
                  <a:cxn ang="0">
                    <a:pos x="35" y="180"/>
                  </a:cxn>
                  <a:cxn ang="0">
                    <a:pos x="37" y="180"/>
                  </a:cxn>
                  <a:cxn ang="0">
                    <a:pos x="41" y="179"/>
                  </a:cxn>
                  <a:cxn ang="0">
                    <a:pos x="60" y="169"/>
                  </a:cxn>
                  <a:cxn ang="0">
                    <a:pos x="77" y="158"/>
                  </a:cxn>
                  <a:cxn ang="0">
                    <a:pos x="94" y="145"/>
                  </a:cxn>
                  <a:cxn ang="0">
                    <a:pos x="109" y="130"/>
                  </a:cxn>
                  <a:cxn ang="0">
                    <a:pos x="120" y="114"/>
                  </a:cxn>
                  <a:cxn ang="0">
                    <a:pos x="127" y="95"/>
                  </a:cxn>
                  <a:cxn ang="0">
                    <a:pos x="128" y="76"/>
                  </a:cxn>
                  <a:cxn ang="0">
                    <a:pos x="123" y="55"/>
                  </a:cxn>
                  <a:cxn ang="0">
                    <a:pos x="113" y="39"/>
                  </a:cxn>
                  <a:cxn ang="0">
                    <a:pos x="97" y="25"/>
                  </a:cxn>
                  <a:cxn ang="0">
                    <a:pos x="79" y="15"/>
                  </a:cxn>
                  <a:cxn ang="0">
                    <a:pos x="57" y="7"/>
                  </a:cxn>
                  <a:cxn ang="0">
                    <a:pos x="36" y="2"/>
                  </a:cxn>
                  <a:cxn ang="0">
                    <a:pos x="19" y="0"/>
                  </a:cxn>
                  <a:cxn ang="0">
                    <a:pos x="6" y="0"/>
                  </a:cxn>
                  <a:cxn ang="0">
                    <a:pos x="0" y="4"/>
                  </a:cxn>
                  <a:cxn ang="0">
                    <a:pos x="14" y="9"/>
                  </a:cxn>
                  <a:cxn ang="0">
                    <a:pos x="29" y="14"/>
                  </a:cxn>
                  <a:cxn ang="0">
                    <a:pos x="46" y="19"/>
                  </a:cxn>
                  <a:cxn ang="0">
                    <a:pos x="61" y="23"/>
                  </a:cxn>
                  <a:cxn ang="0">
                    <a:pos x="76" y="29"/>
                  </a:cxn>
                  <a:cxn ang="0">
                    <a:pos x="89" y="37"/>
                  </a:cxn>
                  <a:cxn ang="0">
                    <a:pos x="100" y="46"/>
                  </a:cxn>
                  <a:cxn ang="0">
                    <a:pos x="108" y="59"/>
                  </a:cxn>
                </a:cxnLst>
                <a:rect l="0" t="0" r="r" b="b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84" name="Freeform 68"/>
              <p:cNvSpPr>
                <a:spLocks/>
              </p:cNvSpPr>
              <p:nvPr/>
            </p:nvSpPr>
            <p:spPr bwMode="auto">
              <a:xfrm>
                <a:off x="3287" y="3138"/>
                <a:ext cx="126" cy="138"/>
              </a:xfrm>
              <a:custGeom>
                <a:avLst/>
                <a:gdLst/>
                <a:ahLst/>
                <a:cxnLst>
                  <a:cxn ang="0">
                    <a:pos x="100" y="70"/>
                  </a:cxn>
                  <a:cxn ang="0">
                    <a:pos x="53" y="115"/>
                  </a:cxn>
                  <a:cxn ang="0">
                    <a:pos x="17" y="166"/>
                  </a:cxn>
                  <a:cxn ang="0">
                    <a:pos x="0" y="226"/>
                  </a:cxn>
                  <a:cxn ang="0">
                    <a:pos x="3" y="266"/>
                  </a:cxn>
                  <a:cxn ang="0">
                    <a:pos x="9" y="282"/>
                  </a:cxn>
                  <a:cxn ang="0">
                    <a:pos x="19" y="297"/>
                  </a:cxn>
                  <a:cxn ang="0">
                    <a:pos x="32" y="310"/>
                  </a:cxn>
                  <a:cxn ang="0">
                    <a:pos x="56" y="324"/>
                  </a:cxn>
                  <a:cxn ang="0">
                    <a:pos x="86" y="338"/>
                  </a:cxn>
                  <a:cxn ang="0">
                    <a:pos x="119" y="350"/>
                  </a:cxn>
                  <a:cxn ang="0">
                    <a:pos x="152" y="359"/>
                  </a:cxn>
                  <a:cxn ang="0">
                    <a:pos x="186" y="366"/>
                  </a:cxn>
                  <a:cxn ang="0">
                    <a:pos x="220" y="371"/>
                  </a:cxn>
                  <a:cxn ang="0">
                    <a:pos x="254" y="374"/>
                  </a:cxn>
                  <a:cxn ang="0">
                    <a:pos x="289" y="376"/>
                  </a:cxn>
                  <a:cxn ang="0">
                    <a:pos x="311" y="378"/>
                  </a:cxn>
                  <a:cxn ang="0">
                    <a:pos x="320" y="371"/>
                  </a:cxn>
                  <a:cxn ang="0">
                    <a:pos x="322" y="360"/>
                  </a:cxn>
                  <a:cxn ang="0">
                    <a:pos x="315" y="352"/>
                  </a:cxn>
                  <a:cxn ang="0">
                    <a:pos x="294" y="347"/>
                  </a:cxn>
                  <a:cxn ang="0">
                    <a:pos x="263" y="341"/>
                  </a:cxn>
                  <a:cxn ang="0">
                    <a:pos x="232" y="336"/>
                  </a:cxn>
                  <a:cxn ang="0">
                    <a:pos x="200" y="332"/>
                  </a:cxn>
                  <a:cxn ang="0">
                    <a:pos x="170" y="326"/>
                  </a:cxn>
                  <a:cxn ang="0">
                    <a:pos x="139" y="318"/>
                  </a:cxn>
                  <a:cxn ang="0">
                    <a:pos x="110" y="309"/>
                  </a:cxn>
                  <a:cxn ang="0">
                    <a:pos x="80" y="297"/>
                  </a:cxn>
                  <a:cxn ang="0">
                    <a:pos x="55" y="281"/>
                  </a:cxn>
                  <a:cxn ang="0">
                    <a:pos x="38" y="259"/>
                  </a:cxn>
                  <a:cxn ang="0">
                    <a:pos x="34" y="232"/>
                  </a:cxn>
                  <a:cxn ang="0">
                    <a:pos x="38" y="200"/>
                  </a:cxn>
                  <a:cxn ang="0">
                    <a:pos x="51" y="170"/>
                  </a:cxn>
                  <a:cxn ang="0">
                    <a:pos x="71" y="137"/>
                  </a:cxn>
                  <a:cxn ang="0">
                    <a:pos x="94" y="110"/>
                  </a:cxn>
                  <a:cxn ang="0">
                    <a:pos x="123" y="82"/>
                  </a:cxn>
                  <a:cxn ang="0">
                    <a:pos x="153" y="57"/>
                  </a:cxn>
                  <a:cxn ang="0">
                    <a:pos x="195" y="38"/>
                  </a:cxn>
                  <a:cxn ang="0">
                    <a:pos x="238" y="20"/>
                  </a:cxn>
                  <a:cxn ang="0">
                    <a:pos x="264" y="7"/>
                  </a:cxn>
                  <a:cxn ang="0">
                    <a:pos x="256" y="0"/>
                  </a:cxn>
                  <a:cxn ang="0">
                    <a:pos x="221" y="4"/>
                  </a:cxn>
                  <a:cxn ang="0">
                    <a:pos x="180" y="18"/>
                  </a:cxn>
                  <a:cxn ang="0">
                    <a:pos x="141" y="38"/>
                  </a:cxn>
                </a:cxnLst>
                <a:rect l="0" t="0" r="r" b="b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85" name="Freeform 69"/>
              <p:cNvSpPr>
                <a:spLocks/>
              </p:cNvSpPr>
              <p:nvPr/>
            </p:nvSpPr>
            <p:spPr bwMode="auto">
              <a:xfrm>
                <a:off x="3465" y="3134"/>
                <a:ext cx="110" cy="92"/>
              </a:xfrm>
              <a:custGeom>
                <a:avLst/>
                <a:gdLst/>
                <a:ahLst/>
                <a:cxnLst>
                  <a:cxn ang="0">
                    <a:pos x="235" y="77"/>
                  </a:cxn>
                  <a:cxn ang="0">
                    <a:pos x="248" y="91"/>
                  </a:cxn>
                  <a:cxn ang="0">
                    <a:pos x="256" y="107"/>
                  </a:cxn>
                  <a:cxn ang="0">
                    <a:pos x="259" y="124"/>
                  </a:cxn>
                  <a:cxn ang="0">
                    <a:pos x="259" y="142"/>
                  </a:cxn>
                  <a:cxn ang="0">
                    <a:pos x="257" y="157"/>
                  </a:cxn>
                  <a:cxn ang="0">
                    <a:pos x="252" y="170"/>
                  </a:cxn>
                  <a:cxn ang="0">
                    <a:pos x="244" y="183"/>
                  </a:cxn>
                  <a:cxn ang="0">
                    <a:pos x="236" y="193"/>
                  </a:cxn>
                  <a:cxn ang="0">
                    <a:pos x="225" y="204"/>
                  </a:cxn>
                  <a:cxn ang="0">
                    <a:pos x="215" y="214"/>
                  </a:cxn>
                  <a:cxn ang="0">
                    <a:pos x="204" y="224"/>
                  </a:cxn>
                  <a:cxn ang="0">
                    <a:pos x="194" y="234"/>
                  </a:cxn>
                  <a:cxn ang="0">
                    <a:pos x="191" y="238"/>
                  </a:cxn>
                  <a:cxn ang="0">
                    <a:pos x="191" y="241"/>
                  </a:cxn>
                  <a:cxn ang="0">
                    <a:pos x="191" y="245"/>
                  </a:cxn>
                  <a:cxn ang="0">
                    <a:pos x="194" y="248"/>
                  </a:cxn>
                  <a:cxn ang="0">
                    <a:pos x="197" y="250"/>
                  </a:cxn>
                  <a:cxn ang="0">
                    <a:pos x="202" y="252"/>
                  </a:cxn>
                  <a:cxn ang="0">
                    <a:pos x="205" y="250"/>
                  </a:cxn>
                  <a:cxn ang="0">
                    <a:pos x="209" y="248"/>
                  </a:cxn>
                  <a:cxn ang="0">
                    <a:pos x="232" y="233"/>
                  </a:cxn>
                  <a:cxn ang="0">
                    <a:pos x="252" y="214"/>
                  </a:cxn>
                  <a:cxn ang="0">
                    <a:pos x="268" y="192"/>
                  </a:cxn>
                  <a:cxn ang="0">
                    <a:pos x="278" y="167"/>
                  </a:cxn>
                  <a:cxn ang="0">
                    <a:pos x="283" y="141"/>
                  </a:cxn>
                  <a:cxn ang="0">
                    <a:pos x="280" y="115"/>
                  </a:cxn>
                  <a:cxn ang="0">
                    <a:pos x="271" y="91"/>
                  </a:cxn>
                  <a:cxn ang="0">
                    <a:pos x="252" y="69"/>
                  </a:cxn>
                  <a:cxn ang="0">
                    <a:pos x="238" y="57"/>
                  </a:cxn>
                  <a:cxn ang="0">
                    <a:pos x="222" y="48"/>
                  </a:cxn>
                  <a:cxn ang="0">
                    <a:pos x="204" y="39"/>
                  </a:cxn>
                  <a:cxn ang="0">
                    <a:pos x="184" y="31"/>
                  </a:cxn>
                  <a:cxn ang="0">
                    <a:pos x="164" y="23"/>
                  </a:cxn>
                  <a:cxn ang="0">
                    <a:pos x="144" y="17"/>
                  </a:cxn>
                  <a:cxn ang="0">
                    <a:pos x="123" y="13"/>
                  </a:cxn>
                  <a:cxn ang="0">
                    <a:pos x="103" y="8"/>
                  </a:cxn>
                  <a:cxn ang="0">
                    <a:pos x="83" y="5"/>
                  </a:cxn>
                  <a:cxn ang="0">
                    <a:pos x="66" y="2"/>
                  </a:cxn>
                  <a:cxn ang="0">
                    <a:pos x="48" y="0"/>
                  </a:cxn>
                  <a:cxn ang="0">
                    <a:pos x="34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0" y="5"/>
                  </a:cxn>
                  <a:cxn ang="0">
                    <a:pos x="12" y="7"/>
                  </a:cxn>
                  <a:cxn ang="0">
                    <a:pos x="24" y="8"/>
                  </a:cxn>
                  <a:cxn ang="0">
                    <a:pos x="38" y="10"/>
                  </a:cxn>
                  <a:cxn ang="0">
                    <a:pos x="52" y="13"/>
                  </a:cxn>
                  <a:cxn ang="0">
                    <a:pos x="66" y="16"/>
                  </a:cxn>
                  <a:cxn ang="0">
                    <a:pos x="82" y="18"/>
                  </a:cxn>
                  <a:cxn ang="0">
                    <a:pos x="98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4"/>
                  </a:cxn>
                  <a:cxn ang="0">
                    <a:pos x="162" y="39"/>
                  </a:cxn>
                  <a:cxn ang="0">
                    <a:pos x="177" y="45"/>
                  </a:cxn>
                  <a:cxn ang="0">
                    <a:pos x="193" y="52"/>
                  </a:cxn>
                  <a:cxn ang="0">
                    <a:pos x="208" y="60"/>
                  </a:cxn>
                  <a:cxn ang="0">
                    <a:pos x="222" y="68"/>
                  </a:cxn>
                  <a:cxn ang="0">
                    <a:pos x="235" y="77"/>
                  </a:cxn>
                </a:cxnLst>
                <a:rect l="0" t="0" r="r" b="b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86" name="Freeform 70"/>
              <p:cNvSpPr>
                <a:spLocks/>
              </p:cNvSpPr>
              <p:nvPr/>
            </p:nvSpPr>
            <p:spPr bwMode="auto">
              <a:xfrm>
                <a:off x="3240" y="3178"/>
                <a:ext cx="44" cy="85"/>
              </a:xfrm>
              <a:custGeom>
                <a:avLst/>
                <a:gdLst/>
                <a:ahLst/>
                <a:cxnLst>
                  <a:cxn ang="0">
                    <a:pos x="0" y="130"/>
                  </a:cxn>
                  <a:cxn ang="0">
                    <a:pos x="0" y="149"/>
                  </a:cxn>
                  <a:cxn ang="0">
                    <a:pos x="4" y="168"/>
                  </a:cxn>
                  <a:cxn ang="0">
                    <a:pos x="12" y="185"/>
                  </a:cxn>
                  <a:cxn ang="0">
                    <a:pos x="24" y="200"/>
                  </a:cxn>
                  <a:cxn ang="0">
                    <a:pos x="38" y="213"/>
                  </a:cxn>
                  <a:cxn ang="0">
                    <a:pos x="55" y="224"/>
                  </a:cxn>
                  <a:cxn ang="0">
                    <a:pos x="73" y="232"/>
                  </a:cxn>
                  <a:cxn ang="0">
                    <a:pos x="92" y="237"/>
                  </a:cxn>
                  <a:cxn ang="0">
                    <a:pos x="98" y="238"/>
                  </a:cxn>
                  <a:cxn ang="0">
                    <a:pos x="104" y="235"/>
                  </a:cxn>
                  <a:cxn ang="0">
                    <a:pos x="109" y="232"/>
                  </a:cxn>
                  <a:cxn ang="0">
                    <a:pos x="111" y="227"/>
                  </a:cxn>
                  <a:cxn ang="0">
                    <a:pos x="111" y="222"/>
                  </a:cxn>
                  <a:cxn ang="0">
                    <a:pos x="110" y="216"/>
                  </a:cxn>
                  <a:cxn ang="0">
                    <a:pos x="106" y="211"/>
                  </a:cxn>
                  <a:cxn ang="0">
                    <a:pos x="100" y="209"/>
                  </a:cxn>
                  <a:cxn ang="0">
                    <a:pos x="82" y="202"/>
                  </a:cxn>
                  <a:cxn ang="0">
                    <a:pos x="64" y="193"/>
                  </a:cxn>
                  <a:cxn ang="0">
                    <a:pos x="50" y="180"/>
                  </a:cxn>
                  <a:cxn ang="0">
                    <a:pos x="39" y="167"/>
                  </a:cxn>
                  <a:cxn ang="0">
                    <a:pos x="32" y="149"/>
                  </a:cxn>
                  <a:cxn ang="0">
                    <a:pos x="29" y="131"/>
                  </a:cxn>
                  <a:cxn ang="0">
                    <a:pos x="29" y="111"/>
                  </a:cxn>
                  <a:cxn ang="0">
                    <a:pos x="35" y="91"/>
                  </a:cxn>
                  <a:cxn ang="0">
                    <a:pos x="42" y="76"/>
                  </a:cxn>
                  <a:cxn ang="0">
                    <a:pos x="51" y="62"/>
                  </a:cxn>
                  <a:cxn ang="0">
                    <a:pos x="62" y="49"/>
                  </a:cxn>
                  <a:cxn ang="0">
                    <a:pos x="73" y="38"/>
                  </a:cxn>
                  <a:cxn ang="0">
                    <a:pos x="84" y="28"/>
                  </a:cxn>
                  <a:cxn ang="0">
                    <a:pos x="96" y="18"/>
                  </a:cxn>
                  <a:cxn ang="0">
                    <a:pos x="106" y="9"/>
                  </a:cxn>
                  <a:cxn ang="0">
                    <a:pos x="114" y="1"/>
                  </a:cxn>
                  <a:cxn ang="0">
                    <a:pos x="106" y="0"/>
                  </a:cxn>
                  <a:cxn ang="0">
                    <a:pos x="93" y="6"/>
                  </a:cxn>
                  <a:cxn ang="0">
                    <a:pos x="76" y="18"/>
                  </a:cxn>
                  <a:cxn ang="0">
                    <a:pos x="56" y="36"/>
                  </a:cxn>
                  <a:cxn ang="0">
                    <a:pos x="37" y="57"/>
                  </a:cxn>
                  <a:cxn ang="0">
                    <a:pos x="20" y="80"/>
                  </a:cxn>
                  <a:cxn ang="0">
                    <a:pos x="7" y="106"/>
                  </a:cxn>
                  <a:cxn ang="0">
                    <a:pos x="0" y="130"/>
                  </a:cxn>
                </a:cxnLst>
                <a:rect l="0" t="0" r="r" b="b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87" name="Freeform 71"/>
              <p:cNvSpPr>
                <a:spLocks/>
              </p:cNvSpPr>
              <p:nvPr/>
            </p:nvSpPr>
            <p:spPr bwMode="auto">
              <a:xfrm>
                <a:off x="3554" y="3127"/>
                <a:ext cx="96" cy="114"/>
              </a:xfrm>
              <a:custGeom>
                <a:avLst/>
                <a:gdLst/>
                <a:ahLst/>
                <a:cxnLst>
                  <a:cxn ang="0">
                    <a:pos x="207" y="124"/>
                  </a:cxn>
                  <a:cxn ang="0">
                    <a:pos x="219" y="143"/>
                  </a:cxn>
                  <a:cxn ang="0">
                    <a:pos x="225" y="164"/>
                  </a:cxn>
                  <a:cxn ang="0">
                    <a:pos x="221" y="187"/>
                  </a:cxn>
                  <a:cxn ang="0">
                    <a:pos x="208" y="209"/>
                  </a:cxn>
                  <a:cxn ang="0">
                    <a:pos x="188" y="228"/>
                  </a:cxn>
                  <a:cxn ang="0">
                    <a:pos x="166" y="246"/>
                  </a:cxn>
                  <a:cxn ang="0">
                    <a:pos x="143" y="264"/>
                  </a:cxn>
                  <a:cxn ang="0">
                    <a:pos x="129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1" y="305"/>
                  </a:cxn>
                  <a:cxn ang="0">
                    <a:pos x="130" y="310"/>
                  </a:cxn>
                  <a:cxn ang="0">
                    <a:pos x="139" y="309"/>
                  </a:cxn>
                  <a:cxn ang="0">
                    <a:pos x="154" y="293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1" y="219"/>
                  </a:cxn>
                  <a:cxn ang="0">
                    <a:pos x="245" y="187"/>
                  </a:cxn>
                  <a:cxn ang="0">
                    <a:pos x="242" y="153"/>
                  </a:cxn>
                  <a:cxn ang="0">
                    <a:pos x="227" y="120"/>
                  </a:cxn>
                  <a:cxn ang="0">
                    <a:pos x="201" y="94"/>
                  </a:cxn>
                  <a:cxn ang="0">
                    <a:pos x="177" y="74"/>
                  </a:cxn>
                  <a:cxn ang="0">
                    <a:pos x="152" y="60"/>
                  </a:cxn>
                  <a:cxn ang="0">
                    <a:pos x="126" y="43"/>
                  </a:cxn>
                  <a:cxn ang="0">
                    <a:pos x="98" y="28"/>
                  </a:cxn>
                  <a:cxn ang="0">
                    <a:pos x="72" y="16"/>
                  </a:cxn>
                  <a:cxn ang="0">
                    <a:pos x="46" y="7"/>
                  </a:cxn>
                  <a:cxn ang="0">
                    <a:pos x="24" y="1"/>
                  </a:cxn>
                  <a:cxn ang="0">
                    <a:pos x="7" y="1"/>
                  </a:cxn>
                  <a:cxn ang="0">
                    <a:pos x="8" y="6"/>
                  </a:cxn>
                  <a:cxn ang="0">
                    <a:pos x="28" y="14"/>
                  </a:cxn>
                  <a:cxn ang="0">
                    <a:pos x="51" y="24"/>
                  </a:cxn>
                  <a:cxn ang="0">
                    <a:pos x="78" y="37"/>
                  </a:cxn>
                  <a:cxn ang="0">
                    <a:pos x="106" y="51"/>
                  </a:cxn>
                  <a:cxn ang="0">
                    <a:pos x="134" y="69"/>
                  </a:cxn>
                  <a:cxn ang="0">
                    <a:pos x="163" y="87"/>
                  </a:cxn>
                  <a:cxn ang="0">
                    <a:pos x="187" y="105"/>
                  </a:cxn>
                </a:cxnLst>
                <a:rect l="0" t="0" r="r" b="b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88" name="Freeform 72"/>
              <p:cNvSpPr>
                <a:spLocks/>
              </p:cNvSpPr>
              <p:nvPr/>
            </p:nvSpPr>
            <p:spPr bwMode="auto">
              <a:xfrm>
                <a:off x="3448" y="3261"/>
                <a:ext cx="33" cy="68"/>
              </a:xfrm>
              <a:custGeom>
                <a:avLst/>
                <a:gdLst/>
                <a:ahLst/>
                <a:cxnLst>
                  <a:cxn ang="0">
                    <a:pos x="31" y="14"/>
                  </a:cxn>
                  <a:cxn ang="0">
                    <a:pos x="29" y="8"/>
                  </a:cxn>
                  <a:cxn ang="0">
                    <a:pos x="25" y="3"/>
                  </a:cxn>
                  <a:cxn ang="0">
                    <a:pos x="19" y="1"/>
                  </a:cxn>
                  <a:cxn ang="0">
                    <a:pos x="14" y="0"/>
                  </a:cxn>
                  <a:cxn ang="0">
                    <a:pos x="8" y="2"/>
                  </a:cxn>
                  <a:cxn ang="0">
                    <a:pos x="3" y="5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5" y="42"/>
                  </a:cxn>
                  <a:cxn ang="0">
                    <a:pos x="15" y="71"/>
                  </a:cxn>
                  <a:cxn ang="0">
                    <a:pos x="27" y="100"/>
                  </a:cxn>
                  <a:cxn ang="0">
                    <a:pos x="41" y="127"/>
                  </a:cxn>
                  <a:cxn ang="0">
                    <a:pos x="55" y="151"/>
                  </a:cxn>
                  <a:cxn ang="0">
                    <a:pos x="68" y="171"/>
                  </a:cxn>
                  <a:cxn ang="0">
                    <a:pos x="77" y="184"/>
                  </a:cxn>
                  <a:cxn ang="0">
                    <a:pos x="83" y="187"/>
                  </a:cxn>
                  <a:cxn ang="0">
                    <a:pos x="80" y="174"/>
                  </a:cxn>
                  <a:cxn ang="0">
                    <a:pos x="75" y="158"/>
                  </a:cxn>
                  <a:cxn ang="0">
                    <a:pos x="68" y="138"/>
                  </a:cxn>
                  <a:cxn ang="0">
                    <a:pos x="59" y="113"/>
                  </a:cxn>
                  <a:cxn ang="0">
                    <a:pos x="51" y="88"/>
                  </a:cxn>
                  <a:cxn ang="0">
                    <a:pos x="43" y="63"/>
                  </a:cxn>
                  <a:cxn ang="0">
                    <a:pos x="36" y="38"/>
                  </a:cxn>
                  <a:cxn ang="0">
                    <a:pos x="31" y="14"/>
                  </a:cxn>
                </a:cxnLst>
                <a:rect l="0" t="0" r="r" b="b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89" name="Freeform 73"/>
              <p:cNvSpPr>
                <a:spLocks/>
              </p:cNvSpPr>
              <p:nvPr/>
            </p:nvSpPr>
            <p:spPr bwMode="auto">
              <a:xfrm>
                <a:off x="3434" y="3224"/>
                <a:ext cx="17" cy="35"/>
              </a:xfrm>
              <a:custGeom>
                <a:avLst/>
                <a:gdLst/>
                <a:ahLst/>
                <a:cxnLst>
                  <a:cxn ang="0">
                    <a:pos x="22" y="10"/>
                  </a:cxn>
                  <a:cxn ang="0">
                    <a:pos x="21" y="6"/>
                  </a:cxn>
                  <a:cxn ang="0">
                    <a:pos x="18" y="2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3" y="3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24"/>
                  </a:cxn>
                  <a:cxn ang="0">
                    <a:pos x="4" y="38"/>
                  </a:cxn>
                  <a:cxn ang="0">
                    <a:pos x="8" y="52"/>
                  </a:cxn>
                  <a:cxn ang="0">
                    <a:pos x="14" y="65"/>
                  </a:cxn>
                  <a:cxn ang="0">
                    <a:pos x="21" y="78"/>
                  </a:cxn>
                  <a:cxn ang="0">
                    <a:pos x="28" y="87"/>
                  </a:cxn>
                  <a:cxn ang="0">
                    <a:pos x="37" y="93"/>
                  </a:cxn>
                  <a:cxn ang="0">
                    <a:pos x="42" y="94"/>
                  </a:cxn>
                  <a:cxn ang="0">
                    <a:pos x="44" y="76"/>
                  </a:cxn>
                  <a:cxn ang="0">
                    <a:pos x="38" y="54"/>
                  </a:cxn>
                  <a:cxn ang="0">
                    <a:pos x="31" y="32"/>
                  </a:cxn>
                  <a:cxn ang="0">
                    <a:pos x="22" y="10"/>
                  </a:cxn>
                </a:cxnLst>
                <a:rect l="0" t="0" r="r" b="b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90" name="Freeform 74"/>
              <p:cNvSpPr>
                <a:spLocks/>
              </p:cNvSpPr>
              <p:nvPr/>
            </p:nvSpPr>
            <p:spPr bwMode="auto">
              <a:xfrm>
                <a:off x="3420" y="3199"/>
                <a:ext cx="14" cy="20"/>
              </a:xfrm>
              <a:custGeom>
                <a:avLst/>
                <a:gdLst/>
                <a:ahLst/>
                <a:cxnLst>
                  <a:cxn ang="0">
                    <a:pos x="20" y="7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19" y="4"/>
                  </a:cxn>
                  <a:cxn ang="0">
                    <a:pos x="15" y="1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4" y="1"/>
                  </a:cxn>
                  <a:cxn ang="0">
                    <a:pos x="1" y="4"/>
                  </a:cxn>
                  <a:cxn ang="0">
                    <a:pos x="0" y="8"/>
                  </a:cxn>
                  <a:cxn ang="0">
                    <a:pos x="0" y="11"/>
                  </a:cxn>
                  <a:cxn ang="0">
                    <a:pos x="1" y="17"/>
                  </a:cxn>
                  <a:cxn ang="0">
                    <a:pos x="4" y="24"/>
                  </a:cxn>
                  <a:cxn ang="0">
                    <a:pos x="8" y="32"/>
                  </a:cxn>
                  <a:cxn ang="0">
                    <a:pos x="14" y="39"/>
                  </a:cxn>
                  <a:cxn ang="0">
                    <a:pos x="20" y="46"/>
                  </a:cxn>
                  <a:cxn ang="0">
                    <a:pos x="27" y="50"/>
                  </a:cxn>
                  <a:cxn ang="0">
                    <a:pos x="33" y="54"/>
                  </a:cxn>
                  <a:cxn ang="0">
                    <a:pos x="38" y="54"/>
                  </a:cxn>
                  <a:cxn ang="0">
                    <a:pos x="36" y="42"/>
                  </a:cxn>
                  <a:cxn ang="0">
                    <a:pos x="32" y="29"/>
                  </a:cxn>
                  <a:cxn ang="0">
                    <a:pos x="25" y="16"/>
                  </a:cxn>
                  <a:cxn ang="0">
                    <a:pos x="20" y="7"/>
                  </a:cxn>
                </a:cxnLst>
                <a:rect l="0" t="0" r="r" b="b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91" name="Freeform 75"/>
              <p:cNvSpPr>
                <a:spLocks/>
              </p:cNvSpPr>
              <p:nvPr/>
            </p:nvSpPr>
            <p:spPr bwMode="auto">
              <a:xfrm>
                <a:off x="3409" y="3182"/>
                <a:ext cx="18" cy="13"/>
              </a:xfrm>
              <a:custGeom>
                <a:avLst/>
                <a:gdLst/>
                <a:ahLst/>
                <a:cxnLst>
                  <a:cxn ang="0">
                    <a:pos x="41" y="27"/>
                  </a:cxn>
                  <a:cxn ang="0">
                    <a:pos x="46" y="24"/>
                  </a:cxn>
                  <a:cxn ang="0">
                    <a:pos x="51" y="21"/>
                  </a:cxn>
                  <a:cxn ang="0">
                    <a:pos x="52" y="16"/>
                  </a:cxn>
                  <a:cxn ang="0">
                    <a:pos x="52" y="12"/>
                  </a:cxn>
                  <a:cxn ang="0">
                    <a:pos x="50" y="6"/>
                  </a:cxn>
                  <a:cxn ang="0">
                    <a:pos x="46" y="2"/>
                  </a:cxn>
                  <a:cxn ang="0">
                    <a:pos x="41" y="0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29" y="1"/>
                  </a:cxn>
                  <a:cxn ang="0">
                    <a:pos x="21" y="4"/>
                  </a:cxn>
                  <a:cxn ang="0">
                    <a:pos x="13" y="8"/>
                  </a:cxn>
                  <a:cxn ang="0">
                    <a:pos x="6" y="15"/>
                  </a:cxn>
                  <a:cxn ang="0">
                    <a:pos x="3" y="22"/>
                  </a:cxn>
                  <a:cxn ang="0">
                    <a:pos x="0" y="29"/>
                  </a:cxn>
                  <a:cxn ang="0">
                    <a:pos x="0" y="31"/>
                  </a:cxn>
                  <a:cxn ang="0">
                    <a:pos x="4" y="33"/>
                  </a:cxn>
                  <a:cxn ang="0">
                    <a:pos x="9" y="36"/>
                  </a:cxn>
                  <a:cxn ang="0">
                    <a:pos x="13" y="36"/>
                  </a:cxn>
                  <a:cxn ang="0">
                    <a:pos x="18" y="36"/>
                  </a:cxn>
                  <a:cxn ang="0">
                    <a:pos x="24" y="33"/>
                  </a:cxn>
                  <a:cxn ang="0">
                    <a:pos x="30" y="32"/>
                  </a:cxn>
                  <a:cxn ang="0">
                    <a:pos x="36" y="30"/>
                  </a:cxn>
                  <a:cxn ang="0">
                    <a:pos x="41" y="27"/>
                  </a:cxn>
                </a:cxnLst>
                <a:rect l="0" t="0" r="r" b="b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92" name="Freeform 76"/>
              <p:cNvSpPr>
                <a:spLocks/>
              </p:cNvSpPr>
              <p:nvPr/>
            </p:nvSpPr>
            <p:spPr bwMode="auto">
              <a:xfrm>
                <a:off x="3315" y="3160"/>
                <a:ext cx="77" cy="86"/>
              </a:xfrm>
              <a:custGeom>
                <a:avLst/>
                <a:gdLst/>
                <a:ahLst/>
                <a:cxnLst>
                  <a:cxn ang="0">
                    <a:pos x="73" y="36"/>
                  </a:cxn>
                  <a:cxn ang="0">
                    <a:pos x="58" y="46"/>
                  </a:cxn>
                  <a:cxn ang="0">
                    <a:pos x="46" y="58"/>
                  </a:cxn>
                  <a:cxn ang="0">
                    <a:pos x="33" y="72"/>
                  </a:cxn>
                  <a:cxn ang="0">
                    <a:pos x="22" y="85"/>
                  </a:cxn>
                  <a:cxn ang="0">
                    <a:pos x="14" y="100"/>
                  </a:cxn>
                  <a:cxn ang="0">
                    <a:pos x="7" y="115"/>
                  </a:cxn>
                  <a:cxn ang="0">
                    <a:pos x="2" y="130"/>
                  </a:cxn>
                  <a:cxn ang="0">
                    <a:pos x="0" y="146"/>
                  </a:cxn>
                  <a:cxn ang="0">
                    <a:pos x="2" y="170"/>
                  </a:cxn>
                  <a:cxn ang="0">
                    <a:pos x="12" y="190"/>
                  </a:cxn>
                  <a:cxn ang="0">
                    <a:pos x="26" y="207"/>
                  </a:cxn>
                  <a:cxn ang="0">
                    <a:pos x="43" y="220"/>
                  </a:cxn>
                  <a:cxn ang="0">
                    <a:pos x="64" y="229"/>
                  </a:cxn>
                  <a:cxn ang="0">
                    <a:pos x="88" y="235"/>
                  </a:cxn>
                  <a:cxn ang="0">
                    <a:pos x="110" y="236"/>
                  </a:cxn>
                  <a:cxn ang="0">
                    <a:pos x="132" y="232"/>
                  </a:cxn>
                  <a:cxn ang="0">
                    <a:pos x="137" y="232"/>
                  </a:cxn>
                  <a:cxn ang="0">
                    <a:pos x="142" y="230"/>
                  </a:cxn>
                  <a:cxn ang="0">
                    <a:pos x="145" y="226"/>
                  </a:cxn>
                  <a:cxn ang="0">
                    <a:pos x="146" y="221"/>
                  </a:cxn>
                  <a:cxn ang="0">
                    <a:pos x="145" y="219"/>
                  </a:cxn>
                  <a:cxn ang="0">
                    <a:pos x="142" y="219"/>
                  </a:cxn>
                  <a:cxn ang="0">
                    <a:pos x="137" y="217"/>
                  </a:cxn>
                  <a:cxn ang="0">
                    <a:pos x="131" y="217"/>
                  </a:cxn>
                  <a:cxn ang="0">
                    <a:pos x="124" y="217"/>
                  </a:cxn>
                  <a:cxn ang="0">
                    <a:pos x="118" y="217"/>
                  </a:cxn>
                  <a:cxn ang="0">
                    <a:pos x="112" y="217"/>
                  </a:cxn>
                  <a:cxn ang="0">
                    <a:pos x="109" y="217"/>
                  </a:cxn>
                  <a:cxn ang="0">
                    <a:pos x="97" y="216"/>
                  </a:cxn>
                  <a:cxn ang="0">
                    <a:pos x="87" y="215"/>
                  </a:cxn>
                  <a:cxn ang="0">
                    <a:pos x="75" y="214"/>
                  </a:cxn>
                  <a:cxn ang="0">
                    <a:pos x="63" y="211"/>
                  </a:cxn>
                  <a:cxn ang="0">
                    <a:pos x="51" y="207"/>
                  </a:cxn>
                  <a:cxn ang="0">
                    <a:pos x="40" y="199"/>
                  </a:cxn>
                  <a:cxn ang="0">
                    <a:pos x="29" y="189"/>
                  </a:cxn>
                  <a:cxn ang="0">
                    <a:pos x="17" y="174"/>
                  </a:cxn>
                  <a:cxn ang="0">
                    <a:pos x="15" y="157"/>
                  </a:cxn>
                  <a:cxn ang="0">
                    <a:pos x="16" y="141"/>
                  </a:cxn>
                  <a:cxn ang="0">
                    <a:pos x="21" y="124"/>
                  </a:cxn>
                  <a:cxn ang="0">
                    <a:pos x="28" y="109"/>
                  </a:cxn>
                  <a:cxn ang="0">
                    <a:pos x="39" y="96"/>
                  </a:cxn>
                  <a:cxn ang="0">
                    <a:pos x="50" y="82"/>
                  </a:cxn>
                  <a:cxn ang="0">
                    <a:pos x="63" y="70"/>
                  </a:cxn>
                  <a:cxn ang="0">
                    <a:pos x="78" y="59"/>
                  </a:cxn>
                  <a:cxn ang="0">
                    <a:pos x="94" y="49"/>
                  </a:cxn>
                  <a:cxn ang="0">
                    <a:pos x="110" y="39"/>
                  </a:cxn>
                  <a:cxn ang="0">
                    <a:pos x="126" y="31"/>
                  </a:cxn>
                  <a:cxn ang="0">
                    <a:pos x="142" y="24"/>
                  </a:cxn>
                  <a:cxn ang="0">
                    <a:pos x="158" y="19"/>
                  </a:cxn>
                  <a:cxn ang="0">
                    <a:pos x="172" y="13"/>
                  </a:cxn>
                  <a:cxn ang="0">
                    <a:pos x="186" y="10"/>
                  </a:cxn>
                  <a:cxn ang="0">
                    <a:pos x="198" y="7"/>
                  </a:cxn>
                  <a:cxn ang="0">
                    <a:pos x="190" y="3"/>
                  </a:cxn>
                  <a:cxn ang="0">
                    <a:pos x="177" y="0"/>
                  </a:cxn>
                  <a:cxn ang="0">
                    <a:pos x="162" y="3"/>
                  </a:cxn>
                  <a:cxn ang="0">
                    <a:pos x="144" y="6"/>
                  </a:cxn>
                  <a:cxn ang="0">
                    <a:pos x="124" y="12"/>
                  </a:cxn>
                  <a:cxn ang="0">
                    <a:pos x="105" y="19"/>
                  </a:cxn>
                  <a:cxn ang="0">
                    <a:pos x="88" y="28"/>
                  </a:cxn>
                  <a:cxn ang="0">
                    <a:pos x="73" y="36"/>
                  </a:cxn>
                </a:cxnLst>
                <a:rect l="0" t="0" r="r" b="b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93" name="Freeform 77"/>
              <p:cNvSpPr>
                <a:spLocks/>
              </p:cNvSpPr>
              <p:nvPr/>
            </p:nvSpPr>
            <p:spPr bwMode="auto">
              <a:xfrm>
                <a:off x="3446" y="3160"/>
                <a:ext cx="52" cy="66"/>
              </a:xfrm>
              <a:custGeom>
                <a:avLst/>
                <a:gdLst/>
                <a:ahLst/>
                <a:cxnLst>
                  <a:cxn ang="0">
                    <a:pos x="108" y="61"/>
                  </a:cxn>
                  <a:cxn ang="0">
                    <a:pos x="111" y="80"/>
                  </a:cxn>
                  <a:cxn ang="0">
                    <a:pos x="109" y="97"/>
                  </a:cxn>
                  <a:cxn ang="0">
                    <a:pos x="101" y="110"/>
                  </a:cxn>
                  <a:cxn ang="0">
                    <a:pos x="89" y="123"/>
                  </a:cxn>
                  <a:cxn ang="0">
                    <a:pos x="75" y="134"/>
                  </a:cxn>
                  <a:cxn ang="0">
                    <a:pos x="60" y="145"/>
                  </a:cxn>
                  <a:cxn ang="0">
                    <a:pos x="43" y="156"/>
                  </a:cxn>
                  <a:cxn ang="0">
                    <a:pos x="29" y="167"/>
                  </a:cxn>
                  <a:cxn ang="0">
                    <a:pos x="27" y="170"/>
                  </a:cxn>
                  <a:cxn ang="0">
                    <a:pos x="26" y="172"/>
                  </a:cxn>
                  <a:cxn ang="0">
                    <a:pos x="26" y="176"/>
                  </a:cxn>
                  <a:cxn ang="0">
                    <a:pos x="28" y="179"/>
                  </a:cxn>
                  <a:cxn ang="0">
                    <a:pos x="30" y="182"/>
                  </a:cxn>
                  <a:cxn ang="0">
                    <a:pos x="34" y="183"/>
                  </a:cxn>
                  <a:cxn ang="0">
                    <a:pos x="37" y="183"/>
                  </a:cxn>
                  <a:cxn ang="0">
                    <a:pos x="41" y="182"/>
                  </a:cxn>
                  <a:cxn ang="0">
                    <a:pos x="58" y="171"/>
                  </a:cxn>
                  <a:cxn ang="0">
                    <a:pos x="76" y="160"/>
                  </a:cxn>
                  <a:cxn ang="0">
                    <a:pos x="92" y="147"/>
                  </a:cxn>
                  <a:cxn ang="0">
                    <a:pos x="108" y="132"/>
                  </a:cxn>
                  <a:cxn ang="0">
                    <a:pos x="118" y="116"/>
                  </a:cxn>
                  <a:cxn ang="0">
                    <a:pos x="125" y="98"/>
                  </a:cxn>
                  <a:cxn ang="0">
                    <a:pos x="128" y="78"/>
                  </a:cxn>
                  <a:cxn ang="0">
                    <a:pos x="123" y="58"/>
                  </a:cxn>
                  <a:cxn ang="0">
                    <a:pos x="112" y="41"/>
                  </a:cxn>
                  <a:cxn ang="0">
                    <a:pos x="98" y="28"/>
                  </a:cxn>
                  <a:cxn ang="0">
                    <a:pos x="80" y="16"/>
                  </a:cxn>
                  <a:cxn ang="0">
                    <a:pos x="61" y="8"/>
                  </a:cxn>
                  <a:cxn ang="0">
                    <a:pos x="41" y="2"/>
                  </a:cxn>
                  <a:cxn ang="0">
                    <a:pos x="23" y="0"/>
                  </a:cxn>
                  <a:cxn ang="0">
                    <a:pos x="9" y="1"/>
                  </a:cxn>
                  <a:cxn ang="0">
                    <a:pos x="0" y="6"/>
                  </a:cxn>
                  <a:cxn ang="0">
                    <a:pos x="16" y="10"/>
                  </a:cxn>
                  <a:cxn ang="0">
                    <a:pos x="33" y="14"/>
                  </a:cxn>
                  <a:cxn ang="0">
                    <a:pos x="48" y="17"/>
                  </a:cxn>
                  <a:cxn ang="0">
                    <a:pos x="63" y="22"/>
                  </a:cxn>
                  <a:cxn ang="0">
                    <a:pos x="77" y="28"/>
                  </a:cxn>
                  <a:cxn ang="0">
                    <a:pos x="90" y="36"/>
                  </a:cxn>
                  <a:cxn ang="0">
                    <a:pos x="101" y="46"/>
                  </a:cxn>
                  <a:cxn ang="0">
                    <a:pos x="108" y="61"/>
                  </a:cxn>
                </a:cxnLst>
                <a:rect l="0" t="0" r="r" b="b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94" name="Freeform 78"/>
              <p:cNvSpPr>
                <a:spLocks/>
              </p:cNvSpPr>
              <p:nvPr/>
            </p:nvSpPr>
            <p:spPr bwMode="auto">
              <a:xfrm>
                <a:off x="3266" y="3145"/>
                <a:ext cx="124" cy="138"/>
              </a:xfrm>
              <a:custGeom>
                <a:avLst/>
                <a:gdLst/>
                <a:ahLst/>
                <a:cxnLst>
                  <a:cxn ang="0">
                    <a:pos x="101" y="70"/>
                  </a:cxn>
                  <a:cxn ang="0">
                    <a:pos x="54" y="115"/>
                  </a:cxn>
                  <a:cxn ang="0">
                    <a:pos x="18" y="167"/>
                  </a:cxn>
                  <a:cxn ang="0">
                    <a:pos x="0" y="227"/>
                  </a:cxn>
                  <a:cxn ang="0">
                    <a:pos x="4" y="267"/>
                  </a:cxn>
                  <a:cxn ang="0">
                    <a:pos x="11" y="283"/>
                  </a:cxn>
                  <a:cxn ang="0">
                    <a:pos x="21" y="298"/>
                  </a:cxn>
                  <a:cxn ang="0">
                    <a:pos x="34" y="311"/>
                  </a:cxn>
                  <a:cxn ang="0">
                    <a:pos x="57" y="325"/>
                  </a:cxn>
                  <a:cxn ang="0">
                    <a:pos x="87" y="340"/>
                  </a:cxn>
                  <a:cxn ang="0">
                    <a:pos x="120" y="351"/>
                  </a:cxn>
                  <a:cxn ang="0">
                    <a:pos x="153" y="360"/>
                  </a:cxn>
                  <a:cxn ang="0">
                    <a:pos x="187" y="367"/>
                  </a:cxn>
                  <a:cxn ang="0">
                    <a:pos x="221" y="372"/>
                  </a:cxn>
                  <a:cxn ang="0">
                    <a:pos x="256" y="375"/>
                  </a:cxn>
                  <a:cxn ang="0">
                    <a:pos x="290" y="378"/>
                  </a:cxn>
                  <a:cxn ang="0">
                    <a:pos x="312" y="379"/>
                  </a:cxn>
                  <a:cxn ang="0">
                    <a:pos x="320" y="372"/>
                  </a:cxn>
                  <a:cxn ang="0">
                    <a:pos x="323" y="360"/>
                  </a:cxn>
                  <a:cxn ang="0">
                    <a:pos x="316" y="352"/>
                  </a:cxn>
                  <a:cxn ang="0">
                    <a:pos x="295" y="351"/>
                  </a:cxn>
                  <a:cxn ang="0">
                    <a:pos x="263" y="350"/>
                  </a:cxn>
                  <a:cxn ang="0">
                    <a:pos x="231" y="348"/>
                  </a:cxn>
                  <a:cxn ang="0">
                    <a:pos x="200" y="343"/>
                  </a:cxn>
                  <a:cxn ang="0">
                    <a:pos x="168" y="337"/>
                  </a:cxn>
                  <a:cxn ang="0">
                    <a:pos x="136" y="329"/>
                  </a:cxn>
                  <a:cxn ang="0">
                    <a:pos x="106" y="320"/>
                  </a:cxn>
                  <a:cxn ang="0">
                    <a:pos x="76" y="306"/>
                  </a:cxn>
                  <a:cxn ang="0">
                    <a:pos x="51" y="291"/>
                  </a:cxn>
                  <a:cxn ang="0">
                    <a:pos x="35" y="269"/>
                  </a:cxn>
                  <a:cxn ang="0">
                    <a:pos x="31" y="239"/>
                  </a:cxn>
                  <a:cxn ang="0">
                    <a:pos x="38" y="197"/>
                  </a:cxn>
                  <a:cxn ang="0">
                    <a:pos x="51" y="165"/>
                  </a:cxn>
                  <a:cxn ang="0">
                    <a:pos x="68" y="136"/>
                  </a:cxn>
                  <a:cxn ang="0">
                    <a:pos x="89" y="111"/>
                  </a:cxn>
                  <a:cxn ang="0">
                    <a:pos x="114" y="88"/>
                  </a:cxn>
                  <a:cxn ang="0">
                    <a:pos x="144" y="64"/>
                  </a:cxn>
                  <a:cxn ang="0">
                    <a:pos x="181" y="41"/>
                  </a:cxn>
                  <a:cxn ang="0">
                    <a:pos x="219" y="22"/>
                  </a:cxn>
                  <a:cxn ang="0">
                    <a:pos x="253" y="7"/>
                  </a:cxn>
                  <a:cxn ang="0">
                    <a:pos x="255" y="0"/>
                  </a:cxn>
                  <a:cxn ang="0">
                    <a:pos x="221" y="5"/>
                  </a:cxn>
                  <a:cxn ang="0">
                    <a:pos x="181" y="19"/>
                  </a:cxn>
                  <a:cxn ang="0">
                    <a:pos x="142" y="39"/>
                  </a:cxn>
                </a:cxnLst>
                <a:rect l="0" t="0" r="r" b="b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95" name="Freeform 79"/>
              <p:cNvSpPr>
                <a:spLocks/>
              </p:cNvSpPr>
              <p:nvPr/>
            </p:nvSpPr>
            <p:spPr bwMode="auto">
              <a:xfrm>
                <a:off x="3441" y="3140"/>
                <a:ext cx="111" cy="92"/>
              </a:xfrm>
              <a:custGeom>
                <a:avLst/>
                <a:gdLst/>
                <a:ahLst/>
                <a:cxnLst>
                  <a:cxn ang="0">
                    <a:pos x="235" y="78"/>
                  </a:cxn>
                  <a:cxn ang="0">
                    <a:pos x="248" y="92"/>
                  </a:cxn>
                  <a:cxn ang="0">
                    <a:pos x="255" y="108"/>
                  </a:cxn>
                  <a:cxn ang="0">
                    <a:pos x="259" y="125"/>
                  </a:cxn>
                  <a:cxn ang="0">
                    <a:pos x="259" y="144"/>
                  </a:cxn>
                  <a:cxn ang="0">
                    <a:pos x="257" y="159"/>
                  </a:cxn>
                  <a:cxn ang="0">
                    <a:pos x="252" y="171"/>
                  </a:cxn>
                  <a:cxn ang="0">
                    <a:pos x="244" y="184"/>
                  </a:cxn>
                  <a:cxn ang="0">
                    <a:pos x="236" y="194"/>
                  </a:cxn>
                  <a:cxn ang="0">
                    <a:pos x="225" y="206"/>
                  </a:cxn>
                  <a:cxn ang="0">
                    <a:pos x="215" y="215"/>
                  </a:cxn>
                  <a:cxn ang="0">
                    <a:pos x="204" y="225"/>
                  </a:cxn>
                  <a:cxn ang="0">
                    <a:pos x="194" y="236"/>
                  </a:cxn>
                  <a:cxn ang="0">
                    <a:pos x="191" y="239"/>
                  </a:cxn>
                  <a:cxn ang="0">
                    <a:pos x="190" y="242"/>
                  </a:cxn>
                  <a:cxn ang="0">
                    <a:pos x="191" y="246"/>
                  </a:cxn>
                  <a:cxn ang="0">
                    <a:pos x="194" y="249"/>
                  </a:cxn>
                  <a:cxn ang="0">
                    <a:pos x="197" y="252"/>
                  </a:cxn>
                  <a:cxn ang="0">
                    <a:pos x="201" y="253"/>
                  </a:cxn>
                  <a:cxn ang="0">
                    <a:pos x="205" y="252"/>
                  </a:cxn>
                  <a:cxn ang="0">
                    <a:pos x="209" y="249"/>
                  </a:cxn>
                  <a:cxn ang="0">
                    <a:pos x="232" y="234"/>
                  </a:cxn>
                  <a:cxn ang="0">
                    <a:pos x="251" y="215"/>
                  </a:cxn>
                  <a:cxn ang="0">
                    <a:pos x="267" y="192"/>
                  </a:cxn>
                  <a:cxn ang="0">
                    <a:pos x="278" y="168"/>
                  </a:cxn>
                  <a:cxn ang="0">
                    <a:pos x="282" y="141"/>
                  </a:cxn>
                  <a:cxn ang="0">
                    <a:pos x="279" y="116"/>
                  </a:cxn>
                  <a:cxn ang="0">
                    <a:pos x="270" y="92"/>
                  </a:cxn>
                  <a:cxn ang="0">
                    <a:pos x="251" y="70"/>
                  </a:cxn>
                  <a:cxn ang="0">
                    <a:pos x="237" y="59"/>
                  </a:cxn>
                  <a:cxn ang="0">
                    <a:pos x="221" y="48"/>
                  </a:cxn>
                  <a:cxn ang="0">
                    <a:pos x="202" y="39"/>
                  </a:cxn>
                  <a:cxn ang="0">
                    <a:pos x="183" y="31"/>
                  </a:cxn>
                  <a:cxn ang="0">
                    <a:pos x="163" y="24"/>
                  </a:cxn>
                  <a:cxn ang="0">
                    <a:pos x="142" y="18"/>
                  </a:cxn>
                  <a:cxn ang="0">
                    <a:pos x="122" y="13"/>
                  </a:cxn>
                  <a:cxn ang="0">
                    <a:pos x="101" y="8"/>
                  </a:cxn>
                  <a:cxn ang="0">
                    <a:pos x="82" y="5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0" y="1"/>
                  </a:cxn>
                  <a:cxn ang="0">
                    <a:pos x="4" y="4"/>
                  </a:cxn>
                  <a:cxn ang="0">
                    <a:pos x="0" y="6"/>
                  </a:cxn>
                  <a:cxn ang="0">
                    <a:pos x="12" y="8"/>
                  </a:cxn>
                  <a:cxn ang="0">
                    <a:pos x="25" y="9"/>
                  </a:cxn>
                  <a:cxn ang="0">
                    <a:pos x="38" y="12"/>
                  </a:cxn>
                  <a:cxn ang="0">
                    <a:pos x="52" y="14"/>
                  </a:cxn>
                  <a:cxn ang="0">
                    <a:pos x="67" y="16"/>
                  </a:cxn>
                  <a:cxn ang="0">
                    <a:pos x="82" y="18"/>
                  </a:cxn>
                  <a:cxn ang="0">
                    <a:pos x="97" y="22"/>
                  </a:cxn>
                  <a:cxn ang="0">
                    <a:pos x="114" y="25"/>
                  </a:cxn>
                  <a:cxn ang="0">
                    <a:pos x="129" y="30"/>
                  </a:cxn>
                  <a:cxn ang="0">
                    <a:pos x="146" y="35"/>
                  </a:cxn>
                  <a:cxn ang="0">
                    <a:pos x="162" y="40"/>
                  </a:cxn>
                  <a:cxn ang="0">
                    <a:pos x="177" y="46"/>
                  </a:cxn>
                  <a:cxn ang="0">
                    <a:pos x="192" y="53"/>
                  </a:cxn>
                  <a:cxn ang="0">
                    <a:pos x="208" y="60"/>
                  </a:cxn>
                  <a:cxn ang="0">
                    <a:pos x="222" y="69"/>
                  </a:cxn>
                  <a:cxn ang="0">
                    <a:pos x="235" y="78"/>
                  </a:cxn>
                </a:cxnLst>
                <a:rect l="0" t="0" r="r" b="b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96" name="Freeform 80"/>
              <p:cNvSpPr>
                <a:spLocks/>
              </p:cNvSpPr>
              <p:nvPr/>
            </p:nvSpPr>
            <p:spPr bwMode="auto">
              <a:xfrm>
                <a:off x="3221" y="3191"/>
                <a:ext cx="45" cy="85"/>
              </a:xfrm>
              <a:custGeom>
                <a:avLst/>
                <a:gdLst/>
                <a:ahLst/>
                <a:cxnLst>
                  <a:cxn ang="0">
                    <a:pos x="0" y="128"/>
                  </a:cxn>
                  <a:cxn ang="0">
                    <a:pos x="0" y="148"/>
                  </a:cxn>
                  <a:cxn ang="0">
                    <a:pos x="5" y="166"/>
                  </a:cxn>
                  <a:cxn ang="0">
                    <a:pos x="13" y="184"/>
                  </a:cxn>
                  <a:cxn ang="0">
                    <a:pos x="24" y="198"/>
                  </a:cxn>
                  <a:cxn ang="0">
                    <a:pos x="39" y="211"/>
                  </a:cxn>
                  <a:cxn ang="0">
                    <a:pos x="55" y="223"/>
                  </a:cxn>
                  <a:cxn ang="0">
                    <a:pos x="74" y="231"/>
                  </a:cxn>
                  <a:cxn ang="0">
                    <a:pos x="92" y="235"/>
                  </a:cxn>
                  <a:cxn ang="0">
                    <a:pos x="98" y="236"/>
                  </a:cxn>
                  <a:cxn ang="0">
                    <a:pos x="104" y="234"/>
                  </a:cxn>
                  <a:cxn ang="0">
                    <a:pos x="109" y="231"/>
                  </a:cxn>
                  <a:cxn ang="0">
                    <a:pos x="111" y="226"/>
                  </a:cxn>
                  <a:cxn ang="0">
                    <a:pos x="111" y="220"/>
                  </a:cxn>
                  <a:cxn ang="0">
                    <a:pos x="110" y="215"/>
                  </a:cxn>
                  <a:cxn ang="0">
                    <a:pos x="107" y="210"/>
                  </a:cxn>
                  <a:cxn ang="0">
                    <a:pos x="101" y="208"/>
                  </a:cxn>
                  <a:cxn ang="0">
                    <a:pos x="82" y="201"/>
                  </a:cxn>
                  <a:cxn ang="0">
                    <a:pos x="64" y="192"/>
                  </a:cxn>
                  <a:cxn ang="0">
                    <a:pos x="50" y="179"/>
                  </a:cxn>
                  <a:cxn ang="0">
                    <a:pos x="40" y="165"/>
                  </a:cxn>
                  <a:cxn ang="0">
                    <a:pos x="33" y="148"/>
                  </a:cxn>
                  <a:cxn ang="0">
                    <a:pos x="29" y="130"/>
                  </a:cxn>
                  <a:cxn ang="0">
                    <a:pos x="29" y="110"/>
                  </a:cxn>
                  <a:cxn ang="0">
                    <a:pos x="35" y="89"/>
                  </a:cxn>
                  <a:cxn ang="0">
                    <a:pos x="43" y="74"/>
                  </a:cxn>
                  <a:cxn ang="0">
                    <a:pos x="56" y="60"/>
                  </a:cxn>
                  <a:cxn ang="0">
                    <a:pos x="70" y="46"/>
                  </a:cxn>
                  <a:cxn ang="0">
                    <a:pos x="85" y="33"/>
                  </a:cxn>
                  <a:cxn ang="0">
                    <a:pos x="98" y="23"/>
                  </a:cxn>
                  <a:cxn ang="0">
                    <a:pos x="109" y="12"/>
                  </a:cxn>
                  <a:cxn ang="0">
                    <a:pos x="115" y="6"/>
                  </a:cxn>
                  <a:cxn ang="0">
                    <a:pos x="115" y="0"/>
                  </a:cxn>
                  <a:cxn ang="0">
                    <a:pos x="102" y="4"/>
                  </a:cxn>
                  <a:cxn ang="0">
                    <a:pos x="85" y="12"/>
                  </a:cxn>
                  <a:cxn ang="0">
                    <a:pos x="68" y="26"/>
                  </a:cxn>
                  <a:cxn ang="0">
                    <a:pos x="49" y="42"/>
                  </a:cxn>
                  <a:cxn ang="0">
                    <a:pos x="32" y="61"/>
                  </a:cxn>
                  <a:cxn ang="0">
                    <a:pos x="17" y="82"/>
                  </a:cxn>
                  <a:cxn ang="0">
                    <a:pos x="6" y="105"/>
                  </a:cxn>
                  <a:cxn ang="0">
                    <a:pos x="0" y="128"/>
                  </a:cxn>
                </a:cxnLst>
                <a:rect l="0" t="0" r="r" b="b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97" name="Freeform 81"/>
              <p:cNvSpPr>
                <a:spLocks/>
              </p:cNvSpPr>
              <p:nvPr/>
            </p:nvSpPr>
            <p:spPr bwMode="auto">
              <a:xfrm>
                <a:off x="3533" y="3134"/>
                <a:ext cx="96" cy="114"/>
              </a:xfrm>
              <a:custGeom>
                <a:avLst/>
                <a:gdLst/>
                <a:ahLst/>
                <a:cxnLst>
                  <a:cxn ang="0">
                    <a:pos x="208" y="124"/>
                  </a:cxn>
                  <a:cxn ang="0">
                    <a:pos x="220" y="144"/>
                  </a:cxn>
                  <a:cxn ang="0">
                    <a:pos x="226" y="164"/>
                  </a:cxn>
                  <a:cxn ang="0">
                    <a:pos x="222" y="187"/>
                  </a:cxn>
                  <a:cxn ang="0">
                    <a:pos x="208" y="209"/>
                  </a:cxn>
                  <a:cxn ang="0">
                    <a:pos x="188" y="229"/>
                  </a:cxn>
                  <a:cxn ang="0">
                    <a:pos x="166" y="246"/>
                  </a:cxn>
                  <a:cxn ang="0">
                    <a:pos x="142" y="264"/>
                  </a:cxn>
                  <a:cxn ang="0">
                    <a:pos x="128" y="278"/>
                  </a:cxn>
                  <a:cxn ang="0">
                    <a:pos x="124" y="287"/>
                  </a:cxn>
                  <a:cxn ang="0">
                    <a:pos x="120" y="296"/>
                  </a:cxn>
                  <a:cxn ang="0">
                    <a:pos x="122" y="306"/>
                  </a:cxn>
                  <a:cxn ang="0">
                    <a:pos x="131" y="310"/>
                  </a:cxn>
                  <a:cxn ang="0">
                    <a:pos x="139" y="309"/>
                  </a:cxn>
                  <a:cxn ang="0">
                    <a:pos x="154" y="292"/>
                  </a:cxn>
                  <a:cxn ang="0">
                    <a:pos x="180" y="269"/>
                  </a:cxn>
                  <a:cxn ang="0">
                    <a:pos x="207" y="246"/>
                  </a:cxn>
                  <a:cxn ang="0">
                    <a:pos x="230" y="219"/>
                  </a:cxn>
                  <a:cxn ang="0">
                    <a:pos x="244" y="186"/>
                  </a:cxn>
                  <a:cxn ang="0">
                    <a:pos x="243" y="152"/>
                  </a:cxn>
                  <a:cxn ang="0">
                    <a:pos x="228" y="119"/>
                  </a:cxn>
                  <a:cxn ang="0">
                    <a:pos x="203" y="93"/>
                  </a:cxn>
                  <a:cxn ang="0">
                    <a:pos x="176" y="76"/>
                  </a:cxn>
                  <a:cxn ang="0">
                    <a:pos x="151" y="61"/>
                  </a:cxn>
                  <a:cxn ang="0">
                    <a:pos x="122" y="46"/>
                  </a:cxn>
                  <a:cxn ang="0">
                    <a:pos x="93" y="31"/>
                  </a:cxn>
                  <a:cxn ang="0">
                    <a:pos x="66" y="18"/>
                  </a:cxn>
                  <a:cxn ang="0">
                    <a:pos x="40" y="8"/>
                  </a:cxn>
                  <a:cxn ang="0">
                    <a:pos x="20" y="1"/>
                  </a:cxn>
                  <a:cxn ang="0">
                    <a:pos x="5" y="0"/>
                  </a:cxn>
                  <a:cxn ang="0">
                    <a:pos x="11" y="8"/>
                  </a:cxn>
                  <a:cxn ang="0">
                    <a:pos x="36" y="20"/>
                  </a:cxn>
                  <a:cxn ang="0">
                    <a:pos x="60" y="31"/>
                  </a:cxn>
                  <a:cxn ang="0">
                    <a:pos x="86" y="44"/>
                  </a:cxn>
                  <a:cxn ang="0">
                    <a:pos x="113" y="57"/>
                  </a:cxn>
                  <a:cxn ang="0">
                    <a:pos x="139" y="71"/>
                  </a:cxn>
                  <a:cxn ang="0">
                    <a:pos x="165" y="88"/>
                  </a:cxn>
                  <a:cxn ang="0">
                    <a:pos x="188" y="106"/>
                  </a:cxn>
                </a:cxnLst>
                <a:rect l="0" t="0" r="r" b="b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39698" name="Group 82"/>
              <p:cNvGrpSpPr>
                <a:grpSpLocks/>
              </p:cNvGrpSpPr>
              <p:nvPr/>
            </p:nvGrpSpPr>
            <p:grpSpPr bwMode="auto">
              <a:xfrm>
                <a:off x="3334" y="3292"/>
                <a:ext cx="290" cy="352"/>
                <a:chOff x="3774" y="2423"/>
                <a:chExt cx="189" cy="286"/>
              </a:xfrm>
            </p:grpSpPr>
            <p:sp>
              <p:nvSpPr>
                <p:cNvPr id="239699" name="Rectangle 83"/>
                <p:cNvSpPr>
                  <a:spLocks noChangeArrowheads="1"/>
                </p:cNvSpPr>
                <p:nvPr/>
              </p:nvSpPr>
              <p:spPr bwMode="auto">
                <a:xfrm>
                  <a:off x="3790" y="2610"/>
                  <a:ext cx="153" cy="5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700" name="Rectangle 84"/>
                <p:cNvSpPr>
                  <a:spLocks noChangeArrowheads="1"/>
                </p:cNvSpPr>
                <p:nvPr/>
              </p:nvSpPr>
              <p:spPr bwMode="auto">
                <a:xfrm>
                  <a:off x="3774" y="2653"/>
                  <a:ext cx="189" cy="5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701" name="Rectangle 85"/>
                <p:cNvSpPr>
                  <a:spLocks noChangeArrowheads="1"/>
                </p:cNvSpPr>
                <p:nvPr/>
              </p:nvSpPr>
              <p:spPr bwMode="auto">
                <a:xfrm>
                  <a:off x="3808" y="2564"/>
                  <a:ext cx="119" cy="5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702" name="Rectangle 86"/>
                <p:cNvSpPr>
                  <a:spLocks noChangeArrowheads="1"/>
                </p:cNvSpPr>
                <p:nvPr/>
              </p:nvSpPr>
              <p:spPr bwMode="auto">
                <a:xfrm>
                  <a:off x="3818" y="2518"/>
                  <a:ext cx="97" cy="5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703" name="Rectangle 87"/>
                <p:cNvSpPr>
                  <a:spLocks noChangeArrowheads="1"/>
                </p:cNvSpPr>
                <p:nvPr/>
              </p:nvSpPr>
              <p:spPr bwMode="auto">
                <a:xfrm>
                  <a:off x="3828" y="2472"/>
                  <a:ext cx="74" cy="5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704" name="Rectangle 88"/>
                <p:cNvSpPr>
                  <a:spLocks noChangeArrowheads="1"/>
                </p:cNvSpPr>
                <p:nvPr/>
              </p:nvSpPr>
              <p:spPr bwMode="auto">
                <a:xfrm>
                  <a:off x="3839" y="2423"/>
                  <a:ext cx="51" cy="5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9707" name="Group 91"/>
              <p:cNvGrpSpPr>
                <a:grpSpLocks/>
              </p:cNvGrpSpPr>
              <p:nvPr/>
            </p:nvGrpSpPr>
            <p:grpSpPr bwMode="auto">
              <a:xfrm>
                <a:off x="3420" y="3341"/>
                <a:ext cx="105" cy="46"/>
                <a:chOff x="3420" y="3341"/>
                <a:chExt cx="105" cy="46"/>
              </a:xfrm>
            </p:grpSpPr>
            <p:sp>
              <p:nvSpPr>
                <p:cNvPr id="239705" name="Rectangle 89"/>
                <p:cNvSpPr>
                  <a:spLocks noChangeArrowheads="1"/>
                </p:cNvSpPr>
                <p:nvPr/>
              </p:nvSpPr>
              <p:spPr bwMode="auto">
                <a:xfrm>
                  <a:off x="3438" y="3341"/>
                  <a:ext cx="72" cy="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706" name="Rectangle 90"/>
                <p:cNvSpPr>
                  <a:spLocks noChangeArrowheads="1"/>
                </p:cNvSpPr>
                <p:nvPr/>
              </p:nvSpPr>
              <p:spPr bwMode="auto">
                <a:xfrm>
                  <a:off x="3420" y="3355"/>
                  <a:ext cx="105" cy="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9708" name="Group 92"/>
              <p:cNvGrpSpPr>
                <a:grpSpLocks/>
              </p:cNvGrpSpPr>
              <p:nvPr/>
            </p:nvGrpSpPr>
            <p:grpSpPr bwMode="auto">
              <a:xfrm>
                <a:off x="3409" y="3398"/>
                <a:ext cx="135" cy="46"/>
                <a:chOff x="3420" y="3341"/>
                <a:chExt cx="105" cy="46"/>
              </a:xfrm>
            </p:grpSpPr>
            <p:sp>
              <p:nvSpPr>
                <p:cNvPr id="239709" name="Rectangle 93"/>
                <p:cNvSpPr>
                  <a:spLocks noChangeArrowheads="1"/>
                </p:cNvSpPr>
                <p:nvPr/>
              </p:nvSpPr>
              <p:spPr bwMode="auto">
                <a:xfrm>
                  <a:off x="3438" y="3341"/>
                  <a:ext cx="72" cy="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710" name="Rectangle 94"/>
                <p:cNvSpPr>
                  <a:spLocks noChangeArrowheads="1"/>
                </p:cNvSpPr>
                <p:nvPr/>
              </p:nvSpPr>
              <p:spPr bwMode="auto">
                <a:xfrm>
                  <a:off x="3420" y="3355"/>
                  <a:ext cx="105" cy="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9711" name="Group 95"/>
              <p:cNvGrpSpPr>
                <a:grpSpLocks/>
              </p:cNvGrpSpPr>
              <p:nvPr/>
            </p:nvGrpSpPr>
            <p:grpSpPr bwMode="auto">
              <a:xfrm>
                <a:off x="3392" y="3455"/>
                <a:ext cx="168" cy="46"/>
                <a:chOff x="3420" y="3341"/>
                <a:chExt cx="105" cy="46"/>
              </a:xfrm>
            </p:grpSpPr>
            <p:sp>
              <p:nvSpPr>
                <p:cNvPr id="239712" name="Rectangle 96"/>
                <p:cNvSpPr>
                  <a:spLocks noChangeArrowheads="1"/>
                </p:cNvSpPr>
                <p:nvPr/>
              </p:nvSpPr>
              <p:spPr bwMode="auto">
                <a:xfrm>
                  <a:off x="3438" y="3341"/>
                  <a:ext cx="72" cy="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713" name="Rectangle 97"/>
                <p:cNvSpPr>
                  <a:spLocks noChangeArrowheads="1"/>
                </p:cNvSpPr>
                <p:nvPr/>
              </p:nvSpPr>
              <p:spPr bwMode="auto">
                <a:xfrm>
                  <a:off x="3420" y="3355"/>
                  <a:ext cx="105" cy="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9714" name="Group 98"/>
              <p:cNvGrpSpPr>
                <a:grpSpLocks/>
              </p:cNvGrpSpPr>
              <p:nvPr/>
            </p:nvGrpSpPr>
            <p:grpSpPr bwMode="auto">
              <a:xfrm>
                <a:off x="3378" y="3512"/>
                <a:ext cx="203" cy="46"/>
                <a:chOff x="3420" y="3341"/>
                <a:chExt cx="105" cy="46"/>
              </a:xfrm>
            </p:grpSpPr>
            <p:sp>
              <p:nvSpPr>
                <p:cNvPr id="239715" name="Rectangle 99"/>
                <p:cNvSpPr>
                  <a:spLocks noChangeArrowheads="1"/>
                </p:cNvSpPr>
                <p:nvPr/>
              </p:nvSpPr>
              <p:spPr bwMode="auto">
                <a:xfrm>
                  <a:off x="3438" y="3341"/>
                  <a:ext cx="72" cy="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9716" name="Rectangle 100"/>
                <p:cNvSpPr>
                  <a:spLocks noChangeArrowheads="1"/>
                </p:cNvSpPr>
                <p:nvPr/>
              </p:nvSpPr>
              <p:spPr bwMode="auto">
                <a:xfrm>
                  <a:off x="3420" y="3355"/>
                  <a:ext cx="105" cy="3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39718" name="Rectangle 102"/>
              <p:cNvSpPr>
                <a:spLocks noChangeArrowheads="1"/>
              </p:cNvSpPr>
              <p:nvPr/>
            </p:nvSpPr>
            <p:spPr bwMode="auto">
              <a:xfrm>
                <a:off x="3363" y="3561"/>
                <a:ext cx="226" cy="33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719" name="Rectangle 103"/>
              <p:cNvSpPr>
                <a:spLocks noChangeArrowheads="1"/>
              </p:cNvSpPr>
              <p:nvPr/>
            </p:nvSpPr>
            <p:spPr bwMode="auto">
              <a:xfrm>
                <a:off x="3382" y="3580"/>
                <a:ext cx="232" cy="32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13220</TotalTime>
  <Words>2940</Words>
  <Application>Microsoft Office PowerPoint</Application>
  <PresentationFormat>On-screen Show (4:3)</PresentationFormat>
  <Paragraphs>768</Paragraphs>
  <Slides>51</Slides>
  <Notes>42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Default Design</vt:lpstr>
      <vt:lpstr>Clip</vt:lpstr>
      <vt:lpstr>Picture</vt:lpstr>
      <vt:lpstr>Equation</vt:lpstr>
      <vt:lpstr>ClipArt</vt:lpstr>
      <vt:lpstr>CNT 5106C Computer Networks</vt:lpstr>
      <vt:lpstr>What’s the Internet: “nuts and bolts” view</vt:lpstr>
      <vt:lpstr>What’s a protocol?</vt:lpstr>
      <vt:lpstr>What’s a protocol?</vt:lpstr>
      <vt:lpstr>The network edge:</vt:lpstr>
      <vt:lpstr>Network edge: best effort (unreliable) data transfer service</vt:lpstr>
      <vt:lpstr>Access networks and physical media</vt:lpstr>
      <vt:lpstr>Ethernet Internet access</vt:lpstr>
      <vt:lpstr>Wireless access networks</vt:lpstr>
      <vt:lpstr>Home networks</vt:lpstr>
      <vt:lpstr>Internet structure: network of networks</vt:lpstr>
      <vt:lpstr>Internet structure: network of networks</vt:lpstr>
      <vt:lpstr>Internet structure: network of networks</vt:lpstr>
      <vt:lpstr>Internet Hierarchy</vt:lpstr>
      <vt:lpstr>Hierarchical Architecture (+s, -s)</vt:lpstr>
      <vt:lpstr>Protocol “Layers”</vt:lpstr>
      <vt:lpstr>Why layering?</vt:lpstr>
      <vt:lpstr>Internet protocol stack</vt:lpstr>
      <vt:lpstr>ISO/OSI reference model</vt:lpstr>
      <vt:lpstr>Encapsulation</vt:lpstr>
      <vt:lpstr>Slide 21</vt:lpstr>
      <vt:lpstr>Slide 22</vt:lpstr>
      <vt:lpstr>Slide 23</vt:lpstr>
      <vt:lpstr>Slide 24</vt:lpstr>
      <vt:lpstr>Layering &amp; protocol stacks: (the protocol hour glass – thin waste)</vt:lpstr>
      <vt:lpstr>The Network Core</vt:lpstr>
      <vt:lpstr>Network Core: Circuit Switching</vt:lpstr>
      <vt:lpstr>Network Core: Circuit Switching</vt:lpstr>
      <vt:lpstr>Circuit Switching: FDM and TDM</vt:lpstr>
      <vt:lpstr>Internet Design Goals/Principles</vt:lpstr>
      <vt:lpstr>Network Core: Packet Switching</vt:lpstr>
      <vt:lpstr>Packet Switching: Statistical Multiplexing</vt:lpstr>
      <vt:lpstr>Packet-switching: store-and-forward</vt:lpstr>
      <vt:lpstr>Packet switching versus circuit switching</vt:lpstr>
      <vt:lpstr>Packet switching versus circuit switching</vt:lpstr>
      <vt:lpstr>How do loss and delay occur?</vt:lpstr>
      <vt:lpstr>Four sources of packet delay</vt:lpstr>
      <vt:lpstr>Delay in packet-switched networks</vt:lpstr>
      <vt:lpstr>Nodal delay</vt:lpstr>
      <vt:lpstr>Queueing delay (revisited)</vt:lpstr>
      <vt:lpstr>“Real” Internet delays and routes</vt:lpstr>
      <vt:lpstr>Packet loss</vt:lpstr>
      <vt:lpstr>Throughput</vt:lpstr>
      <vt:lpstr>Throughput (more)</vt:lpstr>
      <vt:lpstr>Network Security</vt:lpstr>
      <vt:lpstr>Slide 46</vt:lpstr>
      <vt:lpstr>Slide 47</vt:lpstr>
      <vt:lpstr>The bad guys can sniff packets</vt:lpstr>
      <vt:lpstr>The bad guys can use false source addresses</vt:lpstr>
      <vt:lpstr>The bad guys can record and playback</vt:lpstr>
      <vt:lpstr>Internet History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4th Edition: Chapter 1</dc:title>
  <dc:creator>Jim Kurose and Keith Ross</dc:creator>
  <cp:lastModifiedBy>helmy</cp:lastModifiedBy>
  <cp:revision>171</cp:revision>
  <dcterms:created xsi:type="dcterms:W3CDTF">1999-10-08T19:08:27Z</dcterms:created>
  <dcterms:modified xsi:type="dcterms:W3CDTF">2012-10-16T05:08:02Z</dcterms:modified>
</cp:coreProperties>
</file>