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8"/>
  </p:notesMasterIdLst>
  <p:handoutMasterIdLst>
    <p:handoutMasterId r:id="rId109"/>
  </p:handoutMasterIdLst>
  <p:sldIdLst>
    <p:sldId id="440" r:id="rId2"/>
    <p:sldId id="443" r:id="rId3"/>
    <p:sldId id="445" r:id="rId4"/>
    <p:sldId id="441" r:id="rId5"/>
    <p:sldId id="444" r:id="rId6"/>
    <p:sldId id="371" r:id="rId7"/>
    <p:sldId id="256" r:id="rId8"/>
    <p:sldId id="311" r:id="rId9"/>
    <p:sldId id="257" r:id="rId10"/>
    <p:sldId id="258" r:id="rId11"/>
    <p:sldId id="259" r:id="rId12"/>
    <p:sldId id="260" r:id="rId13"/>
    <p:sldId id="261" r:id="rId14"/>
    <p:sldId id="394" r:id="rId15"/>
    <p:sldId id="262" r:id="rId16"/>
    <p:sldId id="373" r:id="rId17"/>
    <p:sldId id="264" r:id="rId18"/>
    <p:sldId id="265" r:id="rId19"/>
    <p:sldId id="375" r:id="rId20"/>
    <p:sldId id="376" r:id="rId21"/>
    <p:sldId id="377" r:id="rId22"/>
    <p:sldId id="378" r:id="rId23"/>
    <p:sldId id="458" r:id="rId24"/>
    <p:sldId id="459" r:id="rId25"/>
    <p:sldId id="460" r:id="rId26"/>
    <p:sldId id="461" r:id="rId27"/>
    <p:sldId id="462" r:id="rId28"/>
    <p:sldId id="384" r:id="rId29"/>
    <p:sldId id="385" r:id="rId30"/>
    <p:sldId id="386" r:id="rId31"/>
    <p:sldId id="387" r:id="rId32"/>
    <p:sldId id="388" r:id="rId33"/>
    <p:sldId id="439" r:id="rId34"/>
    <p:sldId id="416" r:id="rId35"/>
    <p:sldId id="463" r:id="rId36"/>
    <p:sldId id="464" r:id="rId37"/>
    <p:sldId id="465" r:id="rId38"/>
    <p:sldId id="466" r:id="rId39"/>
    <p:sldId id="467" r:id="rId40"/>
    <p:sldId id="468" r:id="rId41"/>
    <p:sldId id="415" r:id="rId42"/>
    <p:sldId id="469" r:id="rId43"/>
    <p:sldId id="417" r:id="rId44"/>
    <p:sldId id="418" r:id="rId45"/>
    <p:sldId id="419" r:id="rId46"/>
    <p:sldId id="420" r:id="rId47"/>
    <p:sldId id="421" r:id="rId48"/>
    <p:sldId id="422" r:id="rId49"/>
    <p:sldId id="423" r:id="rId50"/>
    <p:sldId id="424" r:id="rId51"/>
    <p:sldId id="425" r:id="rId52"/>
    <p:sldId id="426" r:id="rId53"/>
    <p:sldId id="446" r:id="rId54"/>
    <p:sldId id="447" r:id="rId55"/>
    <p:sldId id="448" r:id="rId56"/>
    <p:sldId id="449" r:id="rId57"/>
    <p:sldId id="442" r:id="rId58"/>
    <p:sldId id="427" r:id="rId59"/>
    <p:sldId id="428" r:id="rId60"/>
    <p:sldId id="429" r:id="rId61"/>
    <p:sldId id="430" r:id="rId62"/>
    <p:sldId id="431" r:id="rId63"/>
    <p:sldId id="432" r:id="rId64"/>
    <p:sldId id="488" r:id="rId65"/>
    <p:sldId id="433" r:id="rId66"/>
    <p:sldId id="434" r:id="rId67"/>
    <p:sldId id="435" r:id="rId68"/>
    <p:sldId id="436" r:id="rId69"/>
    <p:sldId id="450" r:id="rId70"/>
    <p:sldId id="451" r:id="rId71"/>
    <p:sldId id="452" r:id="rId72"/>
    <p:sldId id="453" r:id="rId73"/>
    <p:sldId id="454" r:id="rId74"/>
    <p:sldId id="455" r:id="rId75"/>
    <p:sldId id="456" r:id="rId76"/>
    <p:sldId id="457" r:id="rId77"/>
    <p:sldId id="471" r:id="rId78"/>
    <p:sldId id="437" r:id="rId79"/>
    <p:sldId id="438" r:id="rId80"/>
    <p:sldId id="283" r:id="rId81"/>
    <p:sldId id="330" r:id="rId82"/>
    <p:sldId id="284" r:id="rId83"/>
    <p:sldId id="339" r:id="rId84"/>
    <p:sldId id="470" r:id="rId85"/>
    <p:sldId id="331" r:id="rId86"/>
    <p:sldId id="309" r:id="rId87"/>
    <p:sldId id="340" r:id="rId88"/>
    <p:sldId id="391" r:id="rId89"/>
    <p:sldId id="392" r:id="rId90"/>
    <p:sldId id="393" r:id="rId91"/>
    <p:sldId id="472" r:id="rId92"/>
    <p:sldId id="473" r:id="rId93"/>
    <p:sldId id="474" r:id="rId94"/>
    <p:sldId id="475" r:id="rId95"/>
    <p:sldId id="476" r:id="rId96"/>
    <p:sldId id="477" r:id="rId97"/>
    <p:sldId id="478" r:id="rId98"/>
    <p:sldId id="479" r:id="rId99"/>
    <p:sldId id="480" r:id="rId100"/>
    <p:sldId id="481" r:id="rId101"/>
    <p:sldId id="482" r:id="rId102"/>
    <p:sldId id="483" r:id="rId103"/>
    <p:sldId id="484" r:id="rId104"/>
    <p:sldId id="485" r:id="rId105"/>
    <p:sldId id="486" r:id="rId106"/>
    <p:sldId id="487" r:id="rId10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9999FF"/>
    <a:srgbClr val="FF3300"/>
    <a:srgbClr val="00CCFF"/>
    <a:srgbClr val="0000FF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545" autoAdjust="0"/>
    <p:restoredTop sz="93115" autoAdjust="0"/>
  </p:normalViewPr>
  <p:slideViewPr>
    <p:cSldViewPr snapToGrid="0">
      <p:cViewPr varScale="1">
        <p:scale>
          <a:sx n="55" d="100"/>
          <a:sy n="55" d="100"/>
        </p:scale>
        <p:origin x="-155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63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41B933-67FE-4C53-9143-F351C2F9C2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625B286-7084-42D8-9BA0-1CDD2AE36A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C90E0-BD6F-4EF9-BCBC-61A5A497EB2C}" type="slidenum">
              <a:rPr lang="en-US"/>
              <a:pPr/>
              <a:t>1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33261-E814-4381-8814-346749FFFBF8}" type="slidenum">
              <a:rPr lang="en-US"/>
              <a:pPr/>
              <a:t>10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B7023-BF44-4E38-919F-664FAA5AF19F}" type="slidenum">
              <a:rPr lang="en-US"/>
              <a:pPr/>
              <a:t>11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5F369-F6C9-4223-9CE4-DF7FE8039320}" type="slidenum">
              <a:rPr lang="en-US"/>
              <a:pPr/>
              <a:t>12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756988-01C4-40D3-99A3-6F47D104C949}" type="slidenum">
              <a:rPr lang="en-US"/>
              <a:pPr/>
              <a:t>13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CF5F1-6E9F-4A99-B779-12794F043F85}" type="slidenum">
              <a:rPr lang="en-US"/>
              <a:pPr/>
              <a:t>14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2798C-5295-40EF-B185-D56D5961EC42}" type="slidenum">
              <a:rPr lang="en-US"/>
              <a:pPr/>
              <a:t>15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7EBCA-C965-4943-BCDA-AA98D58F2B82}" type="slidenum">
              <a:rPr lang="en-US"/>
              <a:pPr/>
              <a:t>16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8C5743-2980-4604-A4AC-FA25B3CDD2D8}" type="slidenum">
              <a:rPr lang="en-US"/>
              <a:pPr/>
              <a:t>17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69CA0-56B9-4842-BA9F-E91AA8CC8874}" type="slidenum">
              <a:rPr lang="en-US"/>
              <a:pPr/>
              <a:t>18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F1C5F-D4B1-4200-8FA1-0ACC05C86082}" type="slidenum">
              <a:rPr lang="en-US"/>
              <a:pPr/>
              <a:t>19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748EE-CC6A-4D6B-A660-4B0303F2A05C}" type="slidenum">
              <a:rPr lang="en-US"/>
              <a:pPr/>
              <a:t>2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F2358-CA5D-408B-8930-D2A29D552B76}" type="slidenum">
              <a:rPr lang="en-US"/>
              <a:pPr/>
              <a:t>20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0D1A46-1E84-45B3-9386-BE19ED2736CA}" type="slidenum">
              <a:rPr lang="en-US"/>
              <a:pPr/>
              <a:t>21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E7D72-7B07-421E-AEE9-B29015E4FF91}" type="slidenum">
              <a:rPr lang="en-US"/>
              <a:pPr/>
              <a:t>22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77072-0022-43C6-87CD-D3D93D3D52F1}" type="slidenum">
              <a:rPr lang="en-US"/>
              <a:pPr/>
              <a:t>23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A2DC1-76A0-44F7-AA18-F08F1DAD5B15}" type="slidenum">
              <a:rPr lang="en-US"/>
              <a:pPr/>
              <a:t>24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3811E-E155-4008-87F5-3889C07D44F5}" type="slidenum">
              <a:rPr lang="en-US"/>
              <a:pPr/>
              <a:t>25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504B2-75E7-4600-8176-AF72DCB5C569}" type="slidenum">
              <a:rPr lang="en-US"/>
              <a:pPr/>
              <a:t>26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787C3-F9A6-4534-95A3-DAB9AE5FB996}" type="slidenum">
              <a:rPr lang="en-US"/>
              <a:pPr/>
              <a:t>28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04E44-BF5B-48B5-9348-7CD5B3C58550}" type="slidenum">
              <a:rPr lang="en-US"/>
              <a:pPr/>
              <a:t>29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C4F483-FD17-4F77-9B44-A19DAE784663}" type="slidenum">
              <a:rPr lang="en-US"/>
              <a:pPr/>
              <a:t>30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018B49-1DC8-45E6-8D86-7A7672F7B587}" type="slidenum">
              <a:rPr lang="en-US"/>
              <a:pPr/>
              <a:t>3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E4692-9B94-4067-A5A0-997D8E541D94}" type="slidenum">
              <a:rPr lang="en-US"/>
              <a:pPr/>
              <a:t>31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077A0-490E-45A3-A93F-46322B0EAB6C}" type="slidenum">
              <a:rPr lang="en-US"/>
              <a:pPr/>
              <a:t>32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20BEB-A06B-43F9-9F89-DD0B7C15E857}" type="slidenum">
              <a:rPr lang="en-US"/>
              <a:pPr/>
              <a:t>33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A4BC3-D5FF-457D-AE1D-D7A50B2817FE}" type="slidenum">
              <a:rPr lang="en-US"/>
              <a:pPr/>
              <a:t>34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ABD472F-389C-4AFC-BF17-BD2ECE847C67}" type="slidenum">
              <a:rPr lang="en-US"/>
              <a:pPr/>
              <a:t>35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0D4E9AB-531A-409F-A394-2AE7C7005A51}" type="slidenum">
              <a:rPr lang="en-US"/>
              <a:pPr/>
              <a:t>36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8E686D17-1F16-476D-8CFE-DF7EB2EA9235}" type="slidenum">
              <a:rPr lang="en-US" sz="1300"/>
              <a:pPr algn="r" defTabSz="966788"/>
              <a:t>37</a:t>
            </a:fld>
            <a:endParaRPr lang="en-US" sz="130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630534E3-5E04-47D2-BF44-CF5434592A79}" type="slidenum">
              <a:rPr lang="en-US" sz="1300"/>
              <a:pPr algn="r" defTabSz="966788"/>
              <a:t>38</a:t>
            </a:fld>
            <a:endParaRPr lang="en-US" sz="130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75BBC543-1050-4F4E-B8C9-9C520A9F1FD1}" type="slidenum">
              <a:rPr lang="en-US" sz="1300"/>
              <a:pPr algn="r" defTabSz="966788"/>
              <a:t>39</a:t>
            </a:fld>
            <a:endParaRPr lang="en-US" sz="130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AD15C-3A31-4A88-BD8E-A6EC4C198BCC}" type="slidenum">
              <a:rPr lang="en-US"/>
              <a:pPr/>
              <a:t>40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64BFC-40A1-4F7A-92AE-277C9C9746B2}" type="slidenum">
              <a:rPr lang="en-US"/>
              <a:pPr/>
              <a:t>4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EF69E-9998-4D65-8DF6-CACADA8E678F}" type="slidenum">
              <a:rPr lang="en-US"/>
              <a:pPr/>
              <a:t>41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49D3D-24DB-4869-AA8F-A6A666F6ED99}" type="slidenum">
              <a:rPr lang="en-US"/>
              <a:pPr/>
              <a:t>43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652EB-1413-457E-A9AA-8766940FD023}" type="slidenum">
              <a:rPr lang="en-US"/>
              <a:pPr/>
              <a:t>44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6D24E8-1412-4ABA-BAB6-9E03F4A8466F}" type="slidenum">
              <a:rPr lang="en-US"/>
              <a:pPr/>
              <a:t>45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627776-2B44-464F-BEC2-A2DD23E080AB}" type="slidenum">
              <a:rPr lang="en-US"/>
              <a:pPr/>
              <a:t>46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1B7CF-F198-42B3-BBAA-70AAFA0B889C}" type="slidenum">
              <a:rPr lang="en-US"/>
              <a:pPr/>
              <a:t>47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E803E-7790-4A7D-8E36-50D267B8E7BB}" type="slidenum">
              <a:rPr lang="en-US"/>
              <a:pPr/>
              <a:t>48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F4E48-D723-4043-AAAF-0F4605A1FF1B}" type="slidenum">
              <a:rPr lang="en-US"/>
              <a:pPr/>
              <a:t>49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79DBC-473B-450D-A4C4-260FF1B69FAD}" type="slidenum">
              <a:rPr lang="en-US"/>
              <a:pPr/>
              <a:t>50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86433-0A19-448A-9FA8-B0A83ABC642B}" type="slidenum">
              <a:rPr lang="en-US"/>
              <a:pPr/>
              <a:t>51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35EA5-7DC7-4BCD-B686-2A53D2900CEB}" type="slidenum">
              <a:rPr lang="en-US"/>
              <a:pPr/>
              <a:t>5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DF28D-A0BF-43F6-8E0C-1E27C922C906}" type="slidenum">
              <a:rPr lang="en-US"/>
              <a:pPr/>
              <a:t>52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E383F-B137-42C7-B86D-890203920E2D}" type="slidenum">
              <a:rPr lang="en-US"/>
              <a:pPr/>
              <a:t>53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0B172-8C51-4E41-9B3C-5992D560B01B}" type="slidenum">
              <a:rPr lang="en-US"/>
              <a:pPr/>
              <a:t>54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8E83B-0229-47B1-9CC1-5AA8912D6D11}" type="slidenum">
              <a:rPr lang="en-US"/>
              <a:pPr/>
              <a:t>55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1DA8B-32DC-451B-8968-674AE735FA6F}" type="slidenum">
              <a:rPr lang="en-US"/>
              <a:pPr/>
              <a:t>56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9C530-D314-463A-8A0D-7A7E8B3C441A}" type="slidenum">
              <a:rPr lang="en-US"/>
              <a:pPr/>
              <a:t>57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10DF7-4C78-42B2-AFD7-2587A17C12FC}" type="slidenum">
              <a:rPr lang="en-US"/>
              <a:pPr/>
              <a:t>58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59EF05-EBD4-45F2-87A3-66FF782627A7}" type="slidenum">
              <a:rPr lang="en-US"/>
              <a:pPr/>
              <a:t>59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C2C5A-F97E-4602-A6F8-C723A0A0D08A}" type="slidenum">
              <a:rPr lang="en-US"/>
              <a:pPr/>
              <a:t>60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A2AA8-8080-4411-A225-139795699238}" type="slidenum">
              <a:rPr lang="en-US"/>
              <a:pPr/>
              <a:t>61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A5E68-FA29-4F3F-9052-3B29602BD29C}" type="slidenum">
              <a:rPr lang="en-US"/>
              <a:pPr/>
              <a:t>6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636CB-B093-416E-AA38-3BC04F26AE24}" type="slidenum">
              <a:rPr lang="en-US"/>
              <a:pPr/>
              <a:t>62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simple multiple access control techniques.</a:t>
            </a:r>
          </a:p>
          <a:p>
            <a:endParaRPr lang="en-US"/>
          </a:p>
          <a:p>
            <a:r>
              <a:rPr lang="en-US"/>
              <a:t>Each mobile’s share of the bandwidth is divided into portions for the uplink and the downlink. Also, possibly, out of band signaling.</a:t>
            </a:r>
          </a:p>
          <a:p>
            <a:endParaRPr lang="en-US"/>
          </a:p>
          <a:p>
            <a:r>
              <a:rPr lang="en-US"/>
              <a:t>As we will see, used in AMPS, GSM, IS-54/136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423B03-42FC-4B0A-B80B-34143BB56C08}" type="slidenum">
              <a:rPr lang="en-US"/>
              <a:pPr/>
              <a:t>63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41E9F-9B20-42C7-B4F0-F35996E08CD0}" type="slidenum">
              <a:rPr lang="en-US"/>
              <a:pPr/>
              <a:t>65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45D51-48B8-49DB-881C-3C420F1F7398}" type="slidenum">
              <a:rPr lang="en-US"/>
              <a:pPr/>
              <a:t>66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8A656-D480-40C7-B977-3319CB54A746}" type="slidenum">
              <a:rPr lang="en-US"/>
              <a:pPr/>
              <a:t>67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26421-0A56-4F0C-8619-7994DAD2D7B9}" type="slidenum">
              <a:rPr lang="en-US"/>
              <a:pPr/>
              <a:t>68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94977-AF52-4C6F-B823-762E9AA891F2}" type="slidenum">
              <a:rPr lang="en-US"/>
              <a:pPr/>
              <a:t>69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835EB-41F3-46A6-9854-70DC2257E272}" type="slidenum">
              <a:rPr lang="en-US"/>
              <a:pPr/>
              <a:t>70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109C6-3D82-4F42-BAEE-D1F4E51DCAD6}" type="slidenum">
              <a:rPr lang="en-US"/>
              <a:pPr/>
              <a:t>71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E3F11-AB3F-42EF-A18E-AFC51650D9F7}" type="slidenum">
              <a:rPr lang="en-US"/>
              <a:pPr/>
              <a:t>72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FF10F-D81D-4F3F-8121-9B6C2515C94E}" type="slidenum">
              <a:rPr lang="en-US"/>
              <a:pPr/>
              <a:t>7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DF6E0B-40ED-422E-A034-43E8AEABBDCD}" type="slidenum">
              <a:rPr lang="en-US"/>
              <a:pPr/>
              <a:t>73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8D725-2D41-40A8-B537-A7179C4AA323}" type="slidenum">
              <a:rPr lang="en-US"/>
              <a:pPr/>
              <a:t>74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826C5-AD96-4D2D-97CA-3C6A694AB989}" type="slidenum">
              <a:rPr lang="en-US"/>
              <a:pPr/>
              <a:t>75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E8DF1-22DD-49E3-955A-69737D21979A}" type="slidenum">
              <a:rPr lang="en-US"/>
              <a:pPr/>
              <a:t>76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65316-8F74-4738-A5F8-D313C22EDC64}" type="slidenum">
              <a:rPr lang="en-US"/>
              <a:pPr/>
              <a:t>77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14844-3F94-4DFF-B915-CF78DE31D172}" type="slidenum">
              <a:rPr lang="en-US"/>
              <a:pPr/>
              <a:t>78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7882EF-FE36-4133-93A2-980406854CC8}" type="slidenum">
              <a:rPr lang="en-US"/>
              <a:pPr/>
              <a:t>79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83EB2-5DC4-4B77-B113-23BCE2F2EA85}" type="slidenum">
              <a:rPr lang="en-US"/>
              <a:pPr/>
              <a:t>80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71A9B-4CAF-4B95-8313-EB28F16568D1}" type="slidenum">
              <a:rPr lang="en-US"/>
              <a:pPr/>
              <a:t>81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0BD7D-7E0B-485F-9FF1-0C63DADFAE2B}" type="slidenum">
              <a:rPr lang="en-US"/>
              <a:pPr/>
              <a:t>82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36240-493C-4254-8CCE-24F38ED65B89}" type="slidenum">
              <a:rPr lang="en-US"/>
              <a:pPr/>
              <a:t>8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4860E-C0EC-4607-9434-0F3F7819192C}" type="slidenum">
              <a:rPr lang="en-US"/>
              <a:pPr/>
              <a:t>83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1D0FA06-542A-4EDD-9B04-1ED79F0F118E}" type="slidenum">
              <a:rPr lang="en-US"/>
              <a:pPr/>
              <a:t>84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884CD-CAD4-48EE-8B51-49439722B34A}" type="slidenum">
              <a:rPr lang="en-US"/>
              <a:pPr/>
              <a:t>85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2C1AE-3157-4BA1-B3E2-68F85DF23ACC}" type="slidenum">
              <a:rPr lang="en-US"/>
              <a:pPr/>
              <a:t>86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1CE28-09AD-44F9-8DD0-8A4D6ACFBDE5}" type="slidenum">
              <a:rPr lang="en-US"/>
              <a:pPr/>
              <a:t>87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271A5-E91F-48DE-A138-EFDFC00ED694}" type="slidenum">
              <a:rPr lang="en-US"/>
              <a:pPr/>
              <a:t>88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80BF5-DC39-475F-A964-3C77A66D4581}" type="slidenum">
              <a:rPr lang="en-US"/>
              <a:pPr/>
              <a:t>89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A1977-189A-4A17-9CE3-FD21F2A3044A}" type="slidenum">
              <a:rPr lang="en-US"/>
              <a:pPr/>
              <a:t>90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B4D2E-7CA6-4D65-9D4C-6CAD871F2521}" type="slidenum">
              <a:rPr lang="en-US"/>
              <a:pPr/>
              <a:t>91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5DA7C-C617-4A06-8C0D-5144F06D801F}" type="slidenum">
              <a:rPr lang="en-US"/>
              <a:pPr/>
              <a:t>99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C5E0E-35DD-4A34-8BCF-02EA08186B1C}" type="slidenum">
              <a:rPr lang="en-US"/>
              <a:pPr/>
              <a:t>9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4635E-733C-463A-9EBE-32192DA691FE}" type="slidenum">
              <a:rPr lang="en-US"/>
              <a:pPr/>
              <a:t>100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6B9E0-367C-4A8F-8D6E-F5BCFB472EBB}" type="slidenum">
              <a:rPr lang="en-US"/>
              <a:pPr/>
              <a:t>101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89766-9411-440F-9953-B439A7285B45}" type="slidenum">
              <a:rPr lang="en-US"/>
              <a:pPr/>
              <a:t>102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8AFD6F-42AB-41B3-B940-7EFA7128B933}" type="slidenum">
              <a:rPr lang="en-US"/>
              <a:pPr/>
              <a:t>103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4CBC7-68D6-48AB-9CA5-4AFC3FF244F5}" type="slidenum">
              <a:rPr lang="en-US"/>
              <a:pPr/>
              <a:t>104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E8E07-0D25-4D9A-8E71-D342DA66FC71}" type="slidenum">
              <a:rPr lang="en-US"/>
              <a:pPr/>
              <a:t>105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33B1A-77EF-4B50-86DE-B851C4197C60}" type="slidenum">
              <a:rPr lang="en-US"/>
              <a:pPr/>
              <a:t>106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0EA374C-9524-4E46-8384-759B7C78A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198B169-06AB-4E9D-8C4A-6F88B9099D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2EF57B59-FF84-4F2A-B6DA-0FD55888F5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C501F68E-6DF5-4767-A6D3-B3331C939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BA8B1256-BC15-470E-A84E-F485D60F80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0D57F9AA-EC9E-462F-905B-F668E915B6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7CD82F2B-E09A-4128-B10A-FC454DF93F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62D152D9-C120-409E-A40C-B2CD6CC0EE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A23C1824-A7A2-4C35-A70E-39B834E2F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5BF65DD6-5EBC-42C9-A2AC-A1F31D54D3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CFED9672-5A64-4B7D-894D-6634F91B54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r>
              <a:rPr lang="en-US"/>
              <a:t> Introduction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/>
              <a:t>1-</a:t>
            </a:r>
            <a:fld id="{6EBE2607-8325-41FF-9185-ED077979AF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3.bin"/><Relationship Id="rId18" Type="http://schemas.openxmlformats.org/officeDocument/2006/relationships/oleObject" Target="../embeddings/oleObject28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2.bin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9.png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4.bin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36.bin"/><Relationship Id="rId18" Type="http://schemas.openxmlformats.org/officeDocument/2006/relationships/oleObject" Target="../embeddings/oleObject41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5.bin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9.png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oleObject" Target="../embeddings/oleObject51.bin"/><Relationship Id="rId18" Type="http://schemas.openxmlformats.org/officeDocument/2006/relationships/oleObject" Target="../embeddings/oleObject56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50.bin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54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9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53.bin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9.png"/><Relationship Id="rId4" Type="http://schemas.openxmlformats.org/officeDocument/2006/relationships/image" Target="../media/image7.wmf"/><Relationship Id="rId9" Type="http://schemas.openxmlformats.org/officeDocument/2006/relationships/oleObject" Target="../embeddings/oleObject47.bin"/><Relationship Id="rId14" Type="http://schemas.openxmlformats.org/officeDocument/2006/relationships/oleObject" Target="../embeddings/oleObject5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oleObject" Target="../embeddings/oleObject64.bin"/><Relationship Id="rId18" Type="http://schemas.openxmlformats.org/officeDocument/2006/relationships/oleObject" Target="../embeddings/oleObject69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58.bin"/><Relationship Id="rId12" Type="http://schemas.openxmlformats.org/officeDocument/2006/relationships/oleObject" Target="../embeddings/oleObject63.bin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67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62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66.bin"/><Relationship Id="rId10" Type="http://schemas.openxmlformats.org/officeDocument/2006/relationships/oleObject" Target="../embeddings/oleObject61.bin"/><Relationship Id="rId19" Type="http://schemas.openxmlformats.org/officeDocument/2006/relationships/image" Target="../media/image9.png"/><Relationship Id="rId4" Type="http://schemas.openxmlformats.org/officeDocument/2006/relationships/image" Target="../media/image7.wmf"/><Relationship Id="rId9" Type="http://schemas.openxmlformats.org/officeDocument/2006/relationships/oleObject" Target="../embeddings/oleObject60.bin"/><Relationship Id="rId14" Type="http://schemas.openxmlformats.org/officeDocument/2006/relationships/oleObject" Target="../embeddings/oleObject6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9.bin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78.bin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77.bin"/><Relationship Id="rId9" Type="http://schemas.openxmlformats.org/officeDocument/2006/relationships/oleObject" Target="../embeddings/oleObject82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Relationship Id="rId9" Type="http://schemas.openxmlformats.org/officeDocument/2006/relationships/oleObject" Target="../embeddings/oleObject9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91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93.bin"/><Relationship Id="rId4" Type="http://schemas.openxmlformats.org/officeDocument/2006/relationships/oleObject" Target="../embeddings/oleObject9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95.bin"/><Relationship Id="rId4" Type="http://schemas.openxmlformats.org/officeDocument/2006/relationships/oleObject" Target="../embeddings/oleObject9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96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Microsoft_Office_Word_97_-_2003_Document1.doc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Microsoft_Office_Word_97_-_2003_Document2.doc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98.bin"/><Relationship Id="rId4" Type="http://schemas.openxmlformats.org/officeDocument/2006/relationships/oleObject" Target="../embeddings/oleObject97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100.bin"/><Relationship Id="rId4" Type="http://schemas.openxmlformats.org/officeDocument/2006/relationships/oleObject" Target="../embeddings/oleObject99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02.bin"/><Relationship Id="rId4" Type="http://schemas.openxmlformats.org/officeDocument/2006/relationships/oleObject" Target="../embeddings/oleObject10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oleObject" Target="../embeddings/oleObject109.bin"/><Relationship Id="rId18" Type="http://schemas.openxmlformats.org/officeDocument/2006/relationships/oleObject" Target="../embeddings/oleObject114.bin"/><Relationship Id="rId3" Type="http://schemas.openxmlformats.org/officeDocument/2006/relationships/notesSlide" Target="../notesSlides/notesSlide58.xml"/><Relationship Id="rId7" Type="http://schemas.openxmlformats.org/officeDocument/2006/relationships/oleObject" Target="../embeddings/oleObject104.bin"/><Relationship Id="rId12" Type="http://schemas.openxmlformats.org/officeDocument/2006/relationships/oleObject" Target="../embeddings/oleObject108.bin"/><Relationship Id="rId17" Type="http://schemas.openxmlformats.org/officeDocument/2006/relationships/oleObject" Target="../embeddings/oleObject113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12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03.bin"/><Relationship Id="rId11" Type="http://schemas.openxmlformats.org/officeDocument/2006/relationships/oleObject" Target="../embeddings/oleObject107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111.bin"/><Relationship Id="rId10" Type="http://schemas.openxmlformats.org/officeDocument/2006/relationships/image" Target="../media/image9.png"/><Relationship Id="rId19" Type="http://schemas.openxmlformats.org/officeDocument/2006/relationships/oleObject" Target="../embeddings/oleObject115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106.bin"/><Relationship Id="rId14" Type="http://schemas.openxmlformats.org/officeDocument/2006/relationships/oleObject" Target="../embeddings/oleObject110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3" Type="http://schemas.openxmlformats.org/officeDocument/2006/relationships/notesSlide" Target="../notesSlides/notesSlide63.xml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18.bin"/><Relationship Id="rId5" Type="http://schemas.openxmlformats.org/officeDocument/2006/relationships/oleObject" Target="../embeddings/oleObject117.bin"/><Relationship Id="rId4" Type="http://schemas.openxmlformats.org/officeDocument/2006/relationships/oleObject" Target="../embeddings/oleObject116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122.bin"/><Relationship Id="rId4" Type="http://schemas.openxmlformats.org/officeDocument/2006/relationships/oleObject" Target="../embeddings/oleObject121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124.bin"/><Relationship Id="rId4" Type="http://schemas.openxmlformats.org/officeDocument/2006/relationships/oleObject" Target="../embeddings/oleObject123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27.bin"/><Relationship Id="rId5" Type="http://schemas.openxmlformats.org/officeDocument/2006/relationships/oleObject" Target="../embeddings/oleObject126.bin"/><Relationship Id="rId4" Type="http://schemas.openxmlformats.org/officeDocument/2006/relationships/oleObject" Target="../embeddings/oleObject12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129.bin"/><Relationship Id="rId4" Type="http://schemas.openxmlformats.org/officeDocument/2006/relationships/oleObject" Target="../embeddings/oleObject128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40.png"/><Relationship Id="rId4" Type="http://schemas.openxmlformats.org/officeDocument/2006/relationships/oleObject" Target="../embeddings/oleObject130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132.bin"/><Relationship Id="rId4" Type="http://schemas.openxmlformats.org/officeDocument/2006/relationships/oleObject" Target="../embeddings/oleObject131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134.bin"/><Relationship Id="rId4" Type="http://schemas.openxmlformats.org/officeDocument/2006/relationships/oleObject" Target="../embeddings/oleObject133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136.bin"/><Relationship Id="rId4" Type="http://schemas.openxmlformats.org/officeDocument/2006/relationships/oleObject" Target="../embeddings/oleObject135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137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139.bin"/><Relationship Id="rId4" Type="http://schemas.openxmlformats.org/officeDocument/2006/relationships/oleObject" Target="../embeddings/oleObject138.bin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141.bin"/><Relationship Id="rId4" Type="http://schemas.openxmlformats.org/officeDocument/2006/relationships/oleObject" Target="../embeddings/oleObject140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142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oleObject" Target="../embeddings/oleObject144.bin"/><Relationship Id="rId4" Type="http://schemas.openxmlformats.org/officeDocument/2006/relationships/oleObject" Target="../embeddings/oleObject14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9.png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6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47.bin"/><Relationship Id="rId5" Type="http://schemas.openxmlformats.org/officeDocument/2006/relationships/oleObject" Target="../embeddings/oleObject146.bin"/><Relationship Id="rId4" Type="http://schemas.openxmlformats.org/officeDocument/2006/relationships/oleObject" Target="../embeddings/oleObject145.bin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13" Type="http://schemas.openxmlformats.org/officeDocument/2006/relationships/oleObject" Target="../embeddings/oleObject158.bin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2.bin"/><Relationship Id="rId12" Type="http://schemas.openxmlformats.org/officeDocument/2006/relationships/oleObject" Target="../embeddings/oleObject15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51.bin"/><Relationship Id="rId11" Type="http://schemas.openxmlformats.org/officeDocument/2006/relationships/oleObject" Target="../embeddings/oleObject156.bin"/><Relationship Id="rId5" Type="http://schemas.openxmlformats.org/officeDocument/2006/relationships/oleObject" Target="../embeddings/oleObject150.bin"/><Relationship Id="rId15" Type="http://schemas.openxmlformats.org/officeDocument/2006/relationships/oleObject" Target="../embeddings/oleObject160.bin"/><Relationship Id="rId10" Type="http://schemas.openxmlformats.org/officeDocument/2006/relationships/oleObject" Target="../embeddings/oleObject155.bin"/><Relationship Id="rId4" Type="http://schemas.openxmlformats.org/officeDocument/2006/relationships/oleObject" Target="../embeddings/oleObject149.bin"/><Relationship Id="rId9" Type="http://schemas.openxmlformats.org/officeDocument/2006/relationships/oleObject" Target="../embeddings/oleObject154.bin"/><Relationship Id="rId14" Type="http://schemas.openxmlformats.org/officeDocument/2006/relationships/oleObject" Target="../embeddings/oleObject159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62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64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66.bin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AABD9B0-B914-4A0F-B33E-AC83331ABD7D}" type="slidenum">
              <a:rPr lang="en-US"/>
              <a:pPr/>
              <a:t>1</a:t>
            </a:fld>
            <a:endParaRPr lang="en-US"/>
          </a:p>
        </p:txBody>
      </p:sp>
      <p:sp>
        <p:nvSpPr>
          <p:cNvPr id="3614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298575"/>
            <a:ext cx="9144000" cy="1470025"/>
          </a:xfrm>
        </p:spPr>
        <p:txBody>
          <a:bodyPr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CNT 5106C Computer Networks</a:t>
            </a:r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Ahmed Helmy</a:t>
            </a:r>
            <a:endParaRPr lang="en-US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Computer &amp; Information Science &amp; Engineering (CISE) Dept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University of Florida</a:t>
            </a:r>
          </a:p>
          <a:p>
            <a:r>
              <a:rPr lang="en-US" sz="2400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http://www.cise.ufl.edu/~helmy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84841CC-0233-47B1-832C-A52094D06664}" type="slidenum">
              <a:rPr lang="en-US"/>
              <a:pPr/>
              <a:t>10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What’s the Internet: “nuts and bolts” view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419600" cy="5132388"/>
          </a:xfrm>
        </p:spPr>
        <p:txBody>
          <a:bodyPr/>
          <a:lstStyle/>
          <a:p>
            <a:r>
              <a:rPr lang="en-US" sz="2400" i="1">
                <a:solidFill>
                  <a:srgbClr val="FF0000"/>
                </a:solidFill>
              </a:rPr>
              <a:t>protocols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control sending, receiving of msgs</a:t>
            </a:r>
          </a:p>
          <a:p>
            <a:pPr lvl="1"/>
            <a:r>
              <a:rPr lang="en-US" sz="2000"/>
              <a:t>TCP, IP, HTTP,  Ethernet</a:t>
            </a:r>
          </a:p>
          <a:p>
            <a:r>
              <a:rPr lang="en-US" sz="2400" i="1">
                <a:solidFill>
                  <a:srgbClr val="FF0000"/>
                </a:solidFill>
              </a:rPr>
              <a:t>Internet: 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	“network of networks”</a:t>
            </a:r>
          </a:p>
          <a:p>
            <a:pPr lvl="1"/>
            <a:r>
              <a:rPr lang="en-US" sz="2000"/>
              <a:t>loosely hierarchical</a:t>
            </a:r>
          </a:p>
          <a:p>
            <a:pPr lvl="1"/>
            <a:r>
              <a:rPr lang="en-US" sz="2000"/>
              <a:t>public Internet versus private intranet</a:t>
            </a:r>
          </a:p>
          <a:p>
            <a:r>
              <a:rPr lang="en-US" sz="2400"/>
              <a:t>Internet standards</a:t>
            </a:r>
          </a:p>
          <a:p>
            <a:pPr lvl="1"/>
            <a:r>
              <a:rPr lang="en-US" sz="2000"/>
              <a:t>RFC: Request for comments</a:t>
            </a:r>
          </a:p>
          <a:p>
            <a:pPr lvl="1"/>
            <a:r>
              <a:rPr lang="en-US" sz="2000"/>
              <a:t>IETF: Internet Engineering Task Force</a:t>
            </a:r>
          </a:p>
        </p:txBody>
      </p:sp>
      <p:grpSp>
        <p:nvGrpSpPr>
          <p:cNvPr id="5380" name="Group 260"/>
          <p:cNvGrpSpPr>
            <a:grpSpLocks/>
          </p:cNvGrpSpPr>
          <p:nvPr/>
        </p:nvGrpSpPr>
        <p:grpSpPr bwMode="auto">
          <a:xfrm>
            <a:off x="4989513" y="1319213"/>
            <a:ext cx="3470275" cy="4489450"/>
            <a:chOff x="3177" y="1065"/>
            <a:chExt cx="2186" cy="2828"/>
          </a:xfrm>
        </p:grpSpPr>
        <p:sp>
          <p:nvSpPr>
            <p:cNvPr id="5381" name="Freeform 261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82" name="Freeform 262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83" name="Freeform 263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84" name="Group 264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5385" name="Rectangle 265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6" name="AutoShape 266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5387" name="Group 267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5388" name="Line 26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9" name="Line 26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0" name="Line 27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1" name="Line 27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2" name="Line 27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3" name="Line 27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4" name="Line 27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5" name="Line 27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6" name="Line 27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7" name="Line 27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8" name="Line 27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9" name="Line 27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00" name="Line 28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01" name="Line 28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02" name="Line 28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03" name="Group 28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5404" name="Line 28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5" name="Line 2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6" name="Line 28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7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408" name="Group 28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5409" name="Line 28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0" name="Line 2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1" name="Line 29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2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413" name="Group 29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5414" name="Line 29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5" name="Line 2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6" name="Line 29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7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18" name="Group 298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5419" name="Picture 299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5420" name="Line 300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" name="Line 301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422" name="Picture 302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5423" name="Group 303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5424" name="Object 30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424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5425" name="Object 30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425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5426" name="Group 306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5427" name="Oval 3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" name="Line 3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" name="Line 3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" name="Rectangle 3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31" name="Oval 3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32" name="Group 3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33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4" name="Line 3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5" name="Line 3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6" name="Group 3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37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8" name="Line 3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9" name="Line 3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40" name="Group 320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5441" name="Oval 3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2" name="Line 3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3" name="Line 3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4" name="Rectangle 3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45" name="Oval 3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46" name="Group 3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47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8" name="Line 3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9" name="Line 3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0" name="Group 3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51" name="Line 3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52" name="Line 3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53" name="Line 3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54" name="Group 334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5455" name="Oval 33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6" name="Line 33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7" name="Line 33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8" name="Rectangle 33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59" name="Oval 33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60" name="Group 34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61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2" name="Line 34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3" name="Line 34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4" name="Group 34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65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6" name="Line 34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7" name="Line 34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68" name="Group 348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5469" name="Oval 3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0" name="Line 3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1" name="Line 3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2" name="Rectangle 3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73" name="Oval 3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74" name="Group 3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75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76" name="Line 3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77" name="Line 3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8" name="Group 3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79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80" name="Line 3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81" name="Line 3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82" name="Group 362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5483" name="Oval 36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4" name="Line 36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5" name="Line 36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6" name="Rectangle 36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87" name="Oval 36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88" name="Group 36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89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90" name="Line 3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91" name="Line 3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92" name="Group 37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93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94" name="Line 3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95" name="Line 3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96" name="Group 376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5497" name="Oval 3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8" name="Line 3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9" name="Line 3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0" name="Rectangle 3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01" name="Oval 3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02" name="Group 3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503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4" name="Line 3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5" name="Line 3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06" name="Group 3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507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8" name="Line 3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9" name="Line 3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10" name="Group 390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5511" name="Oval 3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2" name="Line 3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3" name="Line 3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4" name="Rectangle 3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15" name="Oval 3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16" name="Group 3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517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18" name="Line 3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19" name="Line 3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20" name="Group 4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521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22" name="Line 4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23" name="Line 4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24" name="Group 404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5525" name="Oval 4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6" name="Line 4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7" name="Line 4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8" name="Rectangle 4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29" name="Oval 4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30" name="Group 4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531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2" name="Line 4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3" name="Line 4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34" name="Group 4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535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6" name="Line 4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7" name="Line 4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38" name="Group 418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5539" name="Oval 41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0" name="Line 42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1" name="Line 42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2" name="Rectangle 42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43" name="Oval 42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44" name="Group 42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545" name="Line 4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6" name="Line 4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7" name="Line 4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48" name="Group 42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549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" name="Line 4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1" name="Line 4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552" name="Line 432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3" name="Line 433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4" name="Line 434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5" name="Line 435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6" name="Line 436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57" name="Group 437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5558" name="Object 43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558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5559" name="Object 43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559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5560" name="Group 440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5561" name="Picture 441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5562" name="Freeform 442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3" name="Freeform 443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4" name="Freeform 444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5" name="Freeform 445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" name="Freeform 446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" name="Freeform 447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" name="Freeform 448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" name="Freeform 449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" name="Freeform 450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" name="Freeform 451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2" name="Freeform 452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3" name="Freeform 453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4" name="Freeform 454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5" name="Freeform 455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6" name="Freeform 456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7" name="Freeform 457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5578" name="Object 458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p:oleObj spid="_x0000_s5578" name="Clip" r:id="rId11" imgW="1305000" imgH="1085760" progId="">
                <p:embed/>
              </p:oleObj>
            </a:graphicData>
          </a:graphic>
        </p:graphicFrame>
        <p:sp>
          <p:nvSpPr>
            <p:cNvPr id="5579" name="Line 459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80" name="Line 460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81" name="Freeform 461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82" name="Line 462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83" name="Group 463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5584" name="AutoShape 46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5" name="Rectangle 46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6" name="Rectangle 46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7" name="AutoShape 46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8" name="Line 46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9" name="Line 46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0" name="Rectangle 47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1" name="Rectangle 47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92" name="Line 472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3" name="Line 473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94" name="Group 474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5595" name="Oval 47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6" name="Line 47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7" name="Line 47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8" name="Rectangle 47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99" name="Oval 47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00" name="Group 48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601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02" name="Line 4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03" name="Line 4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04" name="Group 48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605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06" name="Line 4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07" name="Line 4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608" name="Group 488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5609" name="Oval 48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0" name="Line 49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1" name="Line 49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2" name="Rectangle 49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613" name="Oval 49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14" name="Group 49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615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16" name="Line 49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17" name="Line 49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18" name="Group 49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619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20" name="Line 5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21" name="Line 5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622" name="Group 502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5623" name="Oval 50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24" name="Line 50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25" name="Line 50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26" name="Rectangle 50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627" name="Oval 50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28" name="Group 50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629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0" name="Line 5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1" name="Line 5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32" name="Group 51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633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4" name="Line 5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5" name="Line 5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636" name="Line 516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7" name="Line 517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8" name="Line 518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9" name="Line 519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0" name="Line 520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1" name="Line 521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2" name="Line 522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3" name="Line 523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4" name="Line 524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5" name="Line 525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646" name="Object 526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p:oleObj spid="_x0000_s5646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5647" name="Object 527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p:oleObj spid="_x0000_s5647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5648" name="Object 528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p:oleObj spid="_x0000_s5648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5649" name="Object 529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p:oleObj spid="_x0000_s5649" name="Clip" r:id="rId15" imgW="1305000" imgH="1085760" progId="">
                <p:embed/>
              </p:oleObj>
            </a:graphicData>
          </a:graphic>
        </p:graphicFrame>
        <p:grpSp>
          <p:nvGrpSpPr>
            <p:cNvPr id="5650" name="Group 530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5651" name="Object 53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651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5652" name="Object 53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652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5653" name="Group 533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5654" name="Object 53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654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5655" name="Object 53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655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5656" name="Group 536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5657" name="Picture 537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5658" name="Freeform 538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" name="Freeform 539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" name="Freeform 540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" name="Freeform 541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" name="Freeform 542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" name="Freeform 543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" name="Freeform 544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" name="Freeform 545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" name="Freeform 546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" name="Freeform 547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" name="Freeform 548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" name="Freeform 549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" name="Freeform 550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" name="Freeform 551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" name="Freeform 552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" name="Freeform 553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74" name="Line 554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5" name="Line 555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76" name="Group 556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5677" name="AutoShape 55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8" name="Rectangle 55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9" name="Rectangle 55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0" name="AutoShape 56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1" name="Line 56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2" name="Line 56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3" name="Rectangle 56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4" name="Rectangle 56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85" name="Line 565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86" name="Line 566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87" name="Line 567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88" name="Line 568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89" name="Line 569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0" name="Line 570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1" name="Line 571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2" name="Line 572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3" name="Line 573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4" name="Line 574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5" name="Line 575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6" name="Text Box 576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5697" name="Text Box 577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5698" name="Text Box 578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5699" name="Text Box 579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5700" name="Text Box 580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F29451D8-3BE6-4AE7-BCE1-BCB224B610BF}" type="slidenum">
              <a:rPr lang="en-US"/>
              <a:pPr/>
              <a:t>100</a:t>
            </a:fld>
            <a:endParaRPr lang="en-US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 </a:t>
            </a:r>
            <a:r>
              <a:rPr lang="en-US"/>
              <a:t>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1.7 History</a:t>
            </a:r>
          </a:p>
          <a:p>
            <a:pPr>
              <a:buFont typeface="Wingdings" pitchFamily="2" charset="2"/>
              <a:buNone/>
            </a:pPr>
            <a:endParaRPr 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D776D40-6843-456C-82CA-344AE41C2168}" type="slidenum">
              <a:rPr lang="en-US"/>
              <a:pPr/>
              <a:t>101</a:t>
            </a:fld>
            <a:endParaRPr lang="en-US"/>
          </a:p>
        </p:txBody>
      </p:sp>
      <p:pic>
        <p:nvPicPr>
          <p:cNvPr id="122886" name="Picture 6" descr="arpanet2"/>
          <p:cNvPicPr>
            <a:picLocks noChangeAspect="1" noChangeArrowheads="1"/>
          </p:cNvPicPr>
          <p:nvPr/>
        </p:nvPicPr>
        <p:blipFill>
          <a:blip r:embed="rId3" cstate="print"/>
          <a:srcRect b="8458"/>
          <a:stretch>
            <a:fillRect/>
          </a:stretch>
        </p:blipFill>
        <p:spPr bwMode="auto">
          <a:xfrm>
            <a:off x="3938588" y="3968750"/>
            <a:ext cx="2976562" cy="2889250"/>
          </a:xfrm>
          <a:prstGeom prst="rect">
            <a:avLst/>
          </a:prstGeom>
          <a:noFill/>
        </p:spPr>
      </p:pic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90700"/>
            <a:ext cx="3695700" cy="4457700"/>
          </a:xfrm>
        </p:spPr>
        <p:txBody>
          <a:bodyPr/>
          <a:lstStyle/>
          <a:p>
            <a:r>
              <a:rPr lang="en-US" sz="2000">
                <a:solidFill>
                  <a:schemeClr val="accent2"/>
                </a:solidFill>
              </a:rPr>
              <a:t>1961:</a:t>
            </a:r>
            <a:r>
              <a:rPr lang="en-US" sz="2000"/>
              <a:t> Kleinrock - queueing theory shows effectiveness of packet-switching</a:t>
            </a:r>
          </a:p>
          <a:p>
            <a:r>
              <a:rPr lang="en-US" sz="2000">
                <a:solidFill>
                  <a:schemeClr val="accent2"/>
                </a:solidFill>
              </a:rPr>
              <a:t>1964:</a:t>
            </a:r>
            <a:r>
              <a:rPr lang="en-US" sz="2000"/>
              <a:t> Baran - packet-switching in military nets</a:t>
            </a:r>
          </a:p>
          <a:p>
            <a:r>
              <a:rPr lang="en-US" sz="2000">
                <a:solidFill>
                  <a:schemeClr val="accent2"/>
                </a:solidFill>
              </a:rPr>
              <a:t>1967:</a:t>
            </a:r>
            <a:r>
              <a:rPr lang="en-US" sz="2000"/>
              <a:t> ARPAnet conceived by Advanced Research Projects Agency</a:t>
            </a:r>
          </a:p>
          <a:p>
            <a:r>
              <a:rPr lang="en-US" sz="2000">
                <a:solidFill>
                  <a:schemeClr val="accent2"/>
                </a:solidFill>
              </a:rPr>
              <a:t>1969:</a:t>
            </a:r>
            <a:r>
              <a:rPr lang="en-US" sz="2000"/>
              <a:t> first ARPAnet node operational</a:t>
            </a:r>
          </a:p>
          <a:p>
            <a:endParaRPr lang="en-US" sz="200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7688" y="1800225"/>
            <a:ext cx="4786312" cy="4448175"/>
          </a:xfrm>
        </p:spPr>
        <p:txBody>
          <a:bodyPr/>
          <a:lstStyle/>
          <a:p>
            <a:r>
              <a:rPr lang="en-US" sz="2000">
                <a:solidFill>
                  <a:schemeClr val="accent2"/>
                </a:solidFill>
              </a:rPr>
              <a:t>1972:</a:t>
            </a:r>
            <a:r>
              <a:rPr lang="en-US" sz="2000"/>
              <a:t> </a:t>
            </a:r>
          </a:p>
          <a:p>
            <a:pPr lvl="1"/>
            <a:r>
              <a:rPr lang="en-US" sz="2000"/>
              <a:t>ARPAnet public demonstration</a:t>
            </a:r>
          </a:p>
          <a:p>
            <a:pPr lvl="1"/>
            <a:r>
              <a:rPr lang="en-US" sz="2000"/>
              <a:t>NCP (Network Control Protocol) first host-host protocol </a:t>
            </a:r>
          </a:p>
          <a:p>
            <a:pPr lvl="1"/>
            <a:r>
              <a:rPr lang="en-US" sz="2000"/>
              <a:t>first e-mail program</a:t>
            </a:r>
          </a:p>
          <a:p>
            <a:pPr lvl="1"/>
            <a:r>
              <a:rPr lang="en-US" sz="2000"/>
              <a:t>ARPAnet has 15 nodes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523875" y="1028700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1961-1972: Early packet-switching principles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6EE6BD4-A552-4BE1-AA02-CF62DEB24991}" type="slidenum">
              <a:rPr lang="en-US"/>
              <a:pPr/>
              <a:t>102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95450"/>
            <a:ext cx="4152900" cy="4457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1970:</a:t>
            </a:r>
            <a:r>
              <a:rPr lang="en-US" sz="2000"/>
              <a:t> ALOHAnet satellite network in Hawaii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1974:</a:t>
            </a:r>
            <a:r>
              <a:rPr lang="en-US" sz="2000"/>
              <a:t> Cerf and Kahn - architecture for interconnecting networks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1976:</a:t>
            </a:r>
            <a:r>
              <a:rPr lang="en-US" sz="2000"/>
              <a:t> Ethernet at Xerox PARC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ate70’s:</a:t>
            </a:r>
            <a:r>
              <a:rPr lang="en-US" sz="2000"/>
              <a:t> proprietary architectures: DECnet, SNA, XNA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late 70’s:</a:t>
            </a:r>
            <a:r>
              <a:rPr lang="en-US" sz="2000"/>
              <a:t> switching fixed length packets (ATM precursor)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1979:</a:t>
            </a:r>
            <a:r>
              <a:rPr lang="en-US" sz="2000"/>
              <a:t> ARPAnet has 200 nodes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800225"/>
            <a:ext cx="3810000" cy="44481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solidFill>
                  <a:srgbClr val="FF0000"/>
                </a:solidFill>
              </a:rPr>
              <a:t>Cerf and Kahn’s internetworking principles: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minimalism, autonomy - no internal changes required to interconnect networks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best effort service model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stateless routers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decentralized control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solidFill>
                  <a:srgbClr val="FF0000"/>
                </a:solidFill>
              </a:rPr>
              <a:t>define today’s Internet architecture</a:t>
            </a:r>
            <a:endParaRPr lang="en-US" sz="200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523875" y="1028700"/>
            <a:ext cx="7972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1972-1980: Internetworking, new and proprietary nets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4457700" y="1771650"/>
            <a:ext cx="3810000" cy="41433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FD0F91CC-7AD1-4072-9BDA-1776C31F845F}" type="slidenum">
              <a:rPr lang="en-US"/>
              <a:pPr/>
              <a:t>103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90700"/>
            <a:ext cx="3810000" cy="4457700"/>
          </a:xfrm>
        </p:spPr>
        <p:txBody>
          <a:bodyPr/>
          <a:lstStyle/>
          <a:p>
            <a:r>
              <a:rPr lang="en-US" sz="2400">
                <a:solidFill>
                  <a:schemeClr val="accent2"/>
                </a:solidFill>
              </a:rPr>
              <a:t>1983:</a:t>
            </a:r>
            <a:r>
              <a:rPr lang="en-US" sz="2400"/>
              <a:t> deployment of TCP/IP</a:t>
            </a:r>
          </a:p>
          <a:p>
            <a:r>
              <a:rPr lang="en-US" sz="2400">
                <a:solidFill>
                  <a:schemeClr val="accent2"/>
                </a:solidFill>
              </a:rPr>
              <a:t>1982:</a:t>
            </a:r>
            <a:r>
              <a:rPr lang="en-US" sz="2400"/>
              <a:t> smtp e-mail protocol defined </a:t>
            </a:r>
          </a:p>
          <a:p>
            <a:r>
              <a:rPr lang="en-US" sz="2400">
                <a:solidFill>
                  <a:schemeClr val="accent2"/>
                </a:solidFill>
              </a:rPr>
              <a:t>1983:</a:t>
            </a:r>
            <a:r>
              <a:rPr lang="en-US" sz="2400"/>
              <a:t> DNS defined for name-to-IP-address translation</a:t>
            </a:r>
          </a:p>
          <a:p>
            <a:r>
              <a:rPr lang="en-US" sz="2400">
                <a:solidFill>
                  <a:schemeClr val="accent2"/>
                </a:solidFill>
              </a:rPr>
              <a:t>1985:</a:t>
            </a:r>
            <a:r>
              <a:rPr lang="en-US" sz="2400"/>
              <a:t> ftp protocol defined</a:t>
            </a:r>
          </a:p>
          <a:p>
            <a:r>
              <a:rPr lang="en-US" sz="2400">
                <a:solidFill>
                  <a:schemeClr val="accent2"/>
                </a:solidFill>
              </a:rPr>
              <a:t>1988:</a:t>
            </a:r>
            <a:r>
              <a:rPr lang="en-US" sz="2400"/>
              <a:t> TCP congestion control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800225"/>
            <a:ext cx="3810000" cy="4448175"/>
          </a:xfrm>
        </p:spPr>
        <p:txBody>
          <a:bodyPr/>
          <a:lstStyle/>
          <a:p>
            <a:r>
              <a:rPr lang="en-US" sz="2400"/>
              <a:t>new national networks: Csnet, BITnet, NSFnet, Minitel</a:t>
            </a:r>
          </a:p>
          <a:p>
            <a:r>
              <a:rPr lang="en-US" sz="2400"/>
              <a:t>100,000 hosts connected to confederation of networks</a:t>
            </a:r>
          </a:p>
          <a:p>
            <a:endParaRPr lang="en-US" sz="2400"/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523875" y="1028700"/>
            <a:ext cx="796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1980-1990: new protocols, a proliferation of networks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F1A2A30-73FB-4D6F-8FB0-8F5A7DBBD079}" type="slidenum">
              <a:rPr lang="en-US"/>
              <a:pPr/>
              <a:t>104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790700"/>
            <a:ext cx="4470400" cy="4457700"/>
          </a:xfrm>
        </p:spPr>
        <p:txBody>
          <a:bodyPr/>
          <a:lstStyle/>
          <a:p>
            <a:r>
              <a:rPr lang="en-US" sz="2000">
                <a:solidFill>
                  <a:schemeClr val="accent2"/>
                </a:solidFill>
              </a:rPr>
              <a:t>Early 1990’s: </a:t>
            </a:r>
            <a:r>
              <a:rPr lang="en-US" sz="2000"/>
              <a:t>ARPAnet decommissioned</a:t>
            </a:r>
          </a:p>
          <a:p>
            <a:r>
              <a:rPr lang="en-US" sz="2000">
                <a:solidFill>
                  <a:schemeClr val="accent2"/>
                </a:solidFill>
              </a:rPr>
              <a:t>1991: </a:t>
            </a:r>
            <a:r>
              <a:rPr lang="en-US" sz="2000"/>
              <a:t>NSF lifts restrictions on commercial use of NSFnet (decommissioned, 1995)</a:t>
            </a:r>
          </a:p>
          <a:p>
            <a:r>
              <a:rPr lang="en-US" sz="2000">
                <a:solidFill>
                  <a:schemeClr val="accent2"/>
                </a:solidFill>
              </a:rPr>
              <a:t>early 1990s:</a:t>
            </a:r>
            <a:r>
              <a:rPr lang="en-US" sz="2000"/>
              <a:t> Web</a:t>
            </a:r>
          </a:p>
          <a:p>
            <a:pPr lvl="1"/>
            <a:r>
              <a:rPr lang="en-US" sz="2000"/>
              <a:t>hypertext [Bush 1945, Nelson 1960’s]</a:t>
            </a:r>
          </a:p>
          <a:p>
            <a:pPr lvl="1"/>
            <a:r>
              <a:rPr lang="en-US" sz="2000"/>
              <a:t>HTML, HTTP: Berners-Lee</a:t>
            </a:r>
          </a:p>
          <a:p>
            <a:pPr lvl="1"/>
            <a:r>
              <a:rPr lang="en-US" sz="2000"/>
              <a:t>1994: Mosaic, later Netscape</a:t>
            </a:r>
          </a:p>
          <a:p>
            <a:pPr lvl="1"/>
            <a:r>
              <a:rPr lang="en-US" sz="2000"/>
              <a:t>late 1990’s: commercialization</a:t>
            </a:r>
            <a:r>
              <a:rPr lang="en-US" sz="1800"/>
              <a:t> of the Web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800225"/>
            <a:ext cx="3965575" cy="44481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chemeClr val="accent2"/>
                </a:solidFill>
              </a:rPr>
              <a:t>Late 1990’s – 2000’s: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000"/>
              <a:t>more killer apps: instant messaging, P2P file sharing</a:t>
            </a:r>
          </a:p>
          <a:p>
            <a:r>
              <a:rPr lang="en-US" sz="2000"/>
              <a:t>network security to forefront</a:t>
            </a:r>
          </a:p>
          <a:p>
            <a:r>
              <a:rPr lang="en-US" sz="2000"/>
              <a:t>est. 50 million host, 100 million+ users</a:t>
            </a:r>
          </a:p>
          <a:p>
            <a:r>
              <a:rPr lang="en-US" sz="2000"/>
              <a:t>backbone links running at Gbps</a:t>
            </a:r>
          </a:p>
          <a:p>
            <a:endParaRPr lang="en-US" sz="2000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523875" y="1028700"/>
            <a:ext cx="796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1990, 2000’s: commercialization, the Web, new apps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3DA499D-D7D3-4D33-B12C-E978D727B9D4}" type="slidenum">
              <a:rPr lang="en-US"/>
              <a:pPr/>
              <a:t>105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73200"/>
            <a:ext cx="8437563" cy="4457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chemeClr val="accent2"/>
                </a:solidFill>
              </a:rPr>
              <a:t>2007:</a:t>
            </a:r>
          </a:p>
          <a:p>
            <a:r>
              <a:rPr lang="en-US" sz="2400"/>
              <a:t>~500 million hosts</a:t>
            </a:r>
          </a:p>
          <a:p>
            <a:r>
              <a:rPr lang="en-US" sz="2400"/>
              <a:t>Voice, Video over IP</a:t>
            </a:r>
          </a:p>
          <a:p>
            <a:r>
              <a:rPr lang="en-US" sz="2400"/>
              <a:t>P2P applications: Napster, BitTorrent (file sharing) Skype (VoIP), PPLive (video)</a:t>
            </a:r>
          </a:p>
          <a:p>
            <a:r>
              <a:rPr lang="en-US" sz="2400"/>
              <a:t>more applications: YouTube, gaming, social networking</a:t>
            </a:r>
          </a:p>
          <a:p>
            <a:r>
              <a:rPr lang="en-US" sz="2400"/>
              <a:t>wireless, mobility, networked embedded sensors,…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EE8AF9D-C3C5-436C-ABDE-F9E21C4715B0}" type="slidenum">
              <a:rPr lang="en-US"/>
              <a:pPr/>
              <a:t>106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Introduction: Summary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1398588"/>
            <a:ext cx="4384675" cy="51895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Covered a “ton” of material!</a:t>
            </a:r>
          </a:p>
          <a:p>
            <a:pPr>
              <a:lnSpc>
                <a:spcPct val="90000"/>
              </a:lnSpc>
            </a:pPr>
            <a:r>
              <a:rPr lang="en-US" sz="2400"/>
              <a:t>Internet overview</a:t>
            </a:r>
          </a:p>
          <a:p>
            <a:pPr>
              <a:lnSpc>
                <a:spcPct val="90000"/>
              </a:lnSpc>
            </a:pPr>
            <a:r>
              <a:rPr lang="en-US" sz="2400"/>
              <a:t>what’s a protocol?</a:t>
            </a:r>
          </a:p>
          <a:p>
            <a:pPr>
              <a:lnSpc>
                <a:spcPct val="90000"/>
              </a:lnSpc>
            </a:pPr>
            <a:r>
              <a:rPr lang="en-US" sz="2400"/>
              <a:t>network edge, core, access network</a:t>
            </a:r>
          </a:p>
          <a:p>
            <a:pPr lvl="1">
              <a:lnSpc>
                <a:spcPct val="90000"/>
              </a:lnSpc>
            </a:pPr>
            <a:r>
              <a:rPr lang="en-US"/>
              <a:t>packet-switching versus circuit-switching</a:t>
            </a:r>
          </a:p>
          <a:p>
            <a:pPr lvl="1">
              <a:lnSpc>
                <a:spcPct val="90000"/>
              </a:lnSpc>
            </a:pPr>
            <a:r>
              <a:rPr lang="en-US"/>
              <a:t>Internet structure</a:t>
            </a:r>
          </a:p>
          <a:p>
            <a:pPr>
              <a:lnSpc>
                <a:spcPct val="90000"/>
              </a:lnSpc>
            </a:pPr>
            <a:r>
              <a:rPr lang="en-US" sz="2400"/>
              <a:t>performance: loss, delay, throughput</a:t>
            </a:r>
          </a:p>
          <a:p>
            <a:pPr>
              <a:lnSpc>
                <a:spcPct val="90000"/>
              </a:lnSpc>
            </a:pPr>
            <a:r>
              <a:rPr lang="en-US" sz="2400"/>
              <a:t>layering, service models</a:t>
            </a:r>
          </a:p>
          <a:p>
            <a:pPr>
              <a:lnSpc>
                <a:spcPct val="90000"/>
              </a:lnSpc>
            </a:pPr>
            <a:r>
              <a:rPr lang="en-US" sz="2400"/>
              <a:t>security</a:t>
            </a:r>
          </a:p>
          <a:p>
            <a:pPr>
              <a:lnSpc>
                <a:spcPct val="90000"/>
              </a:lnSpc>
            </a:pPr>
            <a:r>
              <a:rPr lang="en-US" sz="2400"/>
              <a:t>history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1579563"/>
            <a:ext cx="37242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You now have:</a:t>
            </a:r>
            <a:r>
              <a:rPr lang="en-US" sz="2400"/>
              <a:t> </a:t>
            </a:r>
          </a:p>
          <a:p>
            <a:pPr>
              <a:lnSpc>
                <a:spcPct val="90000"/>
              </a:lnSpc>
            </a:pPr>
            <a:r>
              <a:rPr lang="en-US" sz="2400"/>
              <a:t>context, overview, “feel” of networking</a:t>
            </a:r>
          </a:p>
          <a:p>
            <a:pPr>
              <a:lnSpc>
                <a:spcPct val="90000"/>
              </a:lnSpc>
            </a:pPr>
            <a:r>
              <a:rPr lang="en-US" sz="2400"/>
              <a:t>more depth, detail </a:t>
            </a:r>
            <a:r>
              <a:rPr lang="en-US" sz="2400" i="1"/>
              <a:t>to follow!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99BDB04-34CA-4E17-8BD8-E67B1FA48A80}" type="slidenum">
              <a:rPr lang="en-US"/>
              <a:pPr/>
              <a:t>11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What’s the Internet: a service view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233488"/>
            <a:ext cx="4640263" cy="5145087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communication </a:t>
            </a:r>
            <a:r>
              <a:rPr lang="en-US" sz="2400" i="1">
                <a:solidFill>
                  <a:srgbClr val="FF0000"/>
                </a:solidFill>
              </a:rPr>
              <a:t>infrastructure </a:t>
            </a:r>
            <a:r>
              <a:rPr lang="en-US" sz="2400"/>
              <a:t>enables distributed applications:</a:t>
            </a:r>
          </a:p>
          <a:p>
            <a:pPr lvl="1"/>
            <a:r>
              <a:rPr lang="en-US"/>
              <a:t>Web, VoIP, email, games, e-commerce, file sharing</a:t>
            </a:r>
          </a:p>
          <a:p>
            <a:r>
              <a:rPr lang="en-US" sz="2400">
                <a:solidFill>
                  <a:srgbClr val="FF0000"/>
                </a:solidFill>
              </a:rPr>
              <a:t>communication services provided to apps:</a:t>
            </a:r>
            <a:endParaRPr lang="en-US" sz="2400"/>
          </a:p>
          <a:p>
            <a:pPr lvl="1"/>
            <a:r>
              <a:rPr lang="en-US"/>
              <a:t>reliable data delivery from source to destination</a:t>
            </a:r>
          </a:p>
          <a:p>
            <a:pPr lvl="1"/>
            <a:r>
              <a:rPr lang="en-US"/>
              <a:t>“best effort” (unreliable) data delivery</a:t>
            </a:r>
          </a:p>
        </p:txBody>
      </p:sp>
      <p:grpSp>
        <p:nvGrpSpPr>
          <p:cNvPr id="6727" name="Group 583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6407" name="Freeform 26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08" name="Freeform 26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09" name="Freeform 26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10" name="Group 26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6411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2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6413" name="Group 26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6414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5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6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7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8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9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0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1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2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3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4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5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6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7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8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429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430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1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2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3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34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435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6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7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8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39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440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41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42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43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44" name="Group 30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6445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6446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7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448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6449" name="Group 30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6450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450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6451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451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6452" name="Group 30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6453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457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58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459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0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1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62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463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4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5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66" name="Group 32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6467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8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9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70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471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72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473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4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5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76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477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8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9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80" name="Group 33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6481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2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3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4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485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86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487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8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9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90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491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2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3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94" name="Group 35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6495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6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7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8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499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00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01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2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3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04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05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6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7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08" name="Group 36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6509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0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1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2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13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14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15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16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17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18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19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20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21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22" name="Group 37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6523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4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5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6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27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28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29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0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1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32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33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4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5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36" name="Group 39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6537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8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9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40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41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42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43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4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5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46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47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8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9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50" name="Group 40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6551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2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3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55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56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57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8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9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60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61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62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63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64" name="Group 42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6565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7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8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69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70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71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2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3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74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75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6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7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578" name="Line 43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79" name="Line 43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80" name="Line 43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81" name="Line 43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82" name="Line 43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83" name="Group 43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6584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584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6585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585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6586" name="Group 44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6587" name="Picture 44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6588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9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0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1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2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3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4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5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6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7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8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9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0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1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2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3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6604" name="Object 460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6604" name="Clip" r:id="rId11" imgW="1305000" imgH="1085760" progId="">
                <p:embed/>
              </p:oleObj>
            </a:graphicData>
          </a:graphic>
        </p:graphicFrame>
        <p:sp>
          <p:nvSpPr>
            <p:cNvPr id="6605" name="Line 46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6" name="Line 46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7" name="Freeform 46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8" name="Line 46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09" name="Group 46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6610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1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2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3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4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5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6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7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18" name="Line 47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9" name="Line 47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20" name="Group 47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6621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2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3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4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625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626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627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28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29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30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631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32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33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634" name="Group 49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6635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6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7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8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639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640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641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2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3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44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645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6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7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648" name="Group 50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6649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0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1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2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653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654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655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56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57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58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659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0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1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662" name="Line 51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3" name="Line 51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4" name="Line 52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5" name="Line 52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6" name="Line 52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7" name="Line 52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8" name="Line 52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9" name="Line 52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70" name="Line 52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71" name="Line 52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672" name="Object 528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6672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6673" name="Object 529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6673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6674" name="Object 530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6674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6675" name="Object 531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6675" name="Clip" r:id="rId15" imgW="1305000" imgH="1085760" progId="">
                <p:embed/>
              </p:oleObj>
            </a:graphicData>
          </a:graphic>
        </p:graphicFrame>
        <p:grpSp>
          <p:nvGrpSpPr>
            <p:cNvPr id="6676" name="Group 53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6677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677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6678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678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6679" name="Group 53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6680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680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6681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681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6682" name="Group 53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6683" name="Picture 539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6684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5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6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7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8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9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0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1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2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3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6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7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8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9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00" name="Line 55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01" name="Line 55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02" name="Group 55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6703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4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5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6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7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8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9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10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11" name="Line 56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2" name="Line 56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3" name="Line 569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4" name="Line 57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5" name="Line 57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6" name="Line 57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7" name="Line 57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8" name="Line 57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9" name="Line 57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20" name="Line 57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21" name="Line 57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669B4B7-B3BC-42EE-9071-AB9CD7CD061D}" type="slidenum">
              <a:rPr lang="en-US"/>
              <a:pPr/>
              <a:t>12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 protocol?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6425" y="1133475"/>
            <a:ext cx="8126413" cy="2590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Network protocols:</a:t>
            </a:r>
            <a:endParaRPr lang="en-US" sz="2400"/>
          </a:p>
          <a:p>
            <a:r>
              <a:rPr lang="en-US" sz="2400"/>
              <a:t>All communication in Internet governed by protocols</a:t>
            </a:r>
          </a:p>
          <a:p>
            <a:r>
              <a:rPr lang="en-US" sz="2400"/>
              <a:t>Generic protocol: </a:t>
            </a:r>
          </a:p>
          <a:p>
            <a:pPr lvl="1"/>
            <a:r>
              <a:rPr lang="en-US" sz="2000"/>
              <a:t>specific messages sent</a:t>
            </a:r>
          </a:p>
          <a:p>
            <a:pPr lvl="1"/>
            <a:r>
              <a:rPr lang="en-US" sz="2000"/>
              <a:t>specific actions taken when messages are received, or other events (e.g., timer expiration, exception detection)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Protocol Representation:</a:t>
            </a:r>
          </a:p>
          <a:p>
            <a:pPr lvl="1"/>
            <a:r>
              <a:rPr lang="en-US" sz="2000"/>
              <a:t>Finite State Machines</a:t>
            </a:r>
          </a:p>
          <a:p>
            <a:pPr lvl="1"/>
            <a:r>
              <a:rPr lang="en-US" sz="2000"/>
              <a:t>Protocol Specification, via Standards</a:t>
            </a: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555625" y="3557588"/>
            <a:ext cx="8226425" cy="1266825"/>
            <a:chOff x="386" y="2496"/>
            <a:chExt cx="5182" cy="798"/>
          </a:xfrm>
        </p:grpSpPr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386" y="2496"/>
              <a:ext cx="5038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i="1">
                  <a:latin typeface="Comic Sans MS" pitchFamily="66" charset="0"/>
                </a:rPr>
                <a:t>protocols define format, order of messages sent and received among network entities, and actions taken on message transmission, receipt</a:t>
              </a:r>
              <a:r>
                <a:rPr lang="en-US" i="1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503" y="2496"/>
              <a:ext cx="5065" cy="787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6D64080-91C6-40C3-8A92-FD5F1AA2D552}" type="slidenum">
              <a:rPr lang="en-US"/>
              <a:pPr/>
              <a:t>13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 protocol?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153400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Example sequence of a computer network protocol: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  <p:grpSp>
        <p:nvGrpSpPr>
          <p:cNvPr id="8208" name="Group 16"/>
          <p:cNvGrpSpPr>
            <a:grpSpLocks/>
          </p:cNvGrpSpPr>
          <p:nvPr/>
        </p:nvGrpSpPr>
        <p:grpSpPr bwMode="auto">
          <a:xfrm>
            <a:off x="7173913" y="2917825"/>
            <a:ext cx="355600" cy="933450"/>
            <a:chOff x="4180" y="783"/>
            <a:chExt cx="150" cy="307"/>
          </a:xfrm>
        </p:grpSpPr>
        <p:sp>
          <p:nvSpPr>
            <p:cNvPr id="8209" name="AutoShape 1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AutoShape 2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Rectangle 2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218" name="Object 26"/>
          <p:cNvGraphicFramePr>
            <a:graphicFrameLocks noChangeAspect="1"/>
          </p:cNvGraphicFramePr>
          <p:nvPr/>
        </p:nvGraphicFramePr>
        <p:xfrm>
          <a:off x="4543425" y="2632075"/>
          <a:ext cx="622300" cy="500063"/>
        </p:xfrm>
        <a:graphic>
          <a:graphicData uri="http://schemas.openxmlformats.org/presentationml/2006/ole">
            <p:oleObj spid="_x0000_s8218" name="Clip" r:id="rId4" imgW="1305000" imgH="1085760" progId="">
              <p:embed/>
            </p:oleObj>
          </a:graphicData>
        </a:graphic>
      </p:graphicFrame>
      <p:sp>
        <p:nvSpPr>
          <p:cNvPr id="8270" name="Text Box 78"/>
          <p:cNvSpPr txBox="1">
            <a:spLocks noChangeArrowheads="1"/>
          </p:cNvSpPr>
          <p:nvPr/>
        </p:nvSpPr>
        <p:spPr bwMode="auto">
          <a:xfrm>
            <a:off x="5222875" y="2713038"/>
            <a:ext cx="1974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TCP connection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 request</a:t>
            </a:r>
            <a:endParaRPr lang="en-US"/>
          </a:p>
        </p:txBody>
      </p:sp>
      <p:sp>
        <p:nvSpPr>
          <p:cNvPr id="8277" name="Line 85"/>
          <p:cNvSpPr>
            <a:spLocks noChangeShapeType="1"/>
          </p:cNvSpPr>
          <p:nvPr/>
        </p:nvSpPr>
        <p:spPr bwMode="auto">
          <a:xfrm flipV="1">
            <a:off x="4943475" y="4648200"/>
            <a:ext cx="2343150" cy="428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1" name="Line 89"/>
          <p:cNvSpPr>
            <a:spLocks noChangeShapeType="1"/>
          </p:cNvSpPr>
          <p:nvPr/>
        </p:nvSpPr>
        <p:spPr bwMode="auto">
          <a:xfrm>
            <a:off x="5219700" y="298132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2" name="Line 90"/>
          <p:cNvSpPr>
            <a:spLocks noChangeShapeType="1"/>
          </p:cNvSpPr>
          <p:nvPr/>
        </p:nvSpPr>
        <p:spPr bwMode="auto">
          <a:xfrm flipV="1">
            <a:off x="4895850" y="3476625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85" name="Group 93"/>
          <p:cNvGrpSpPr>
            <a:grpSpLocks/>
          </p:cNvGrpSpPr>
          <p:nvPr/>
        </p:nvGrpSpPr>
        <p:grpSpPr bwMode="auto">
          <a:xfrm>
            <a:off x="5156200" y="3408363"/>
            <a:ext cx="1974850" cy="701675"/>
            <a:chOff x="3248" y="2147"/>
            <a:chExt cx="1244" cy="442"/>
          </a:xfrm>
        </p:grpSpPr>
        <p:sp>
          <p:nvSpPr>
            <p:cNvPr id="8284" name="Rectangle 92"/>
            <p:cNvSpPr>
              <a:spLocks noChangeArrowheads="1"/>
            </p:cNvSpPr>
            <p:nvPr/>
          </p:nvSpPr>
          <p:spPr bwMode="auto">
            <a:xfrm>
              <a:off x="3306" y="2190"/>
              <a:ext cx="906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3" name="Text Box 91"/>
            <p:cNvSpPr txBox="1">
              <a:spLocks noChangeArrowheads="1"/>
            </p:cNvSpPr>
            <p:nvPr/>
          </p:nvSpPr>
          <p:spPr bwMode="auto">
            <a:xfrm>
              <a:off x="3248" y="2147"/>
              <a:ext cx="124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TCP connection</a:t>
              </a:r>
            </a:p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response</a:t>
              </a:r>
              <a:endParaRPr lang="en-US"/>
            </a:p>
          </p:txBody>
        </p:sp>
      </p:grpSp>
      <p:sp>
        <p:nvSpPr>
          <p:cNvPr id="8286" name="Line 94"/>
          <p:cNvSpPr>
            <a:spLocks noChangeShapeType="1"/>
          </p:cNvSpPr>
          <p:nvPr/>
        </p:nvSpPr>
        <p:spPr bwMode="auto">
          <a:xfrm>
            <a:off x="4943475" y="4086225"/>
            <a:ext cx="2400300" cy="419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89" name="Group 97"/>
          <p:cNvGrpSpPr>
            <a:grpSpLocks/>
          </p:cNvGrpSpPr>
          <p:nvPr/>
        </p:nvGrpSpPr>
        <p:grpSpPr bwMode="auto">
          <a:xfrm>
            <a:off x="5156200" y="4151313"/>
            <a:ext cx="3794125" cy="304800"/>
            <a:chOff x="3212" y="2597"/>
            <a:chExt cx="2390" cy="192"/>
          </a:xfrm>
        </p:grpSpPr>
        <p:sp>
          <p:nvSpPr>
            <p:cNvPr id="8288" name="Rectangle 96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7" name="Text Box 95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Get http://www.ufl.edu</a:t>
              </a:r>
              <a:endParaRPr lang="en-US"/>
            </a:p>
          </p:txBody>
        </p:sp>
      </p:grpSp>
      <p:grpSp>
        <p:nvGrpSpPr>
          <p:cNvPr id="8290" name="Group 98"/>
          <p:cNvGrpSpPr>
            <a:grpSpLocks/>
          </p:cNvGrpSpPr>
          <p:nvPr/>
        </p:nvGrpSpPr>
        <p:grpSpPr bwMode="auto">
          <a:xfrm>
            <a:off x="5784850" y="4656138"/>
            <a:ext cx="908050" cy="457200"/>
            <a:chOff x="1046" y="2771"/>
            <a:chExt cx="572" cy="288"/>
          </a:xfrm>
        </p:grpSpPr>
        <p:sp>
          <p:nvSpPr>
            <p:cNvPr id="8291" name="Rectangle 99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2" name="Text Box 100"/>
            <p:cNvSpPr txBox="1">
              <a:spLocks noChangeArrowheads="1"/>
            </p:cNvSpPr>
            <p:nvPr/>
          </p:nvSpPr>
          <p:spPr bwMode="auto">
            <a:xfrm>
              <a:off x="1046" y="2771"/>
              <a:ext cx="5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&lt;file&gt;</a:t>
              </a:r>
              <a:endParaRPr lang="en-US"/>
            </a:p>
          </p:txBody>
        </p:sp>
      </p:grpSp>
      <p:sp>
        <p:nvSpPr>
          <p:cNvPr id="8293" name="Line 101"/>
          <p:cNvSpPr>
            <a:spLocks noChangeShapeType="1"/>
          </p:cNvSpPr>
          <p:nvPr/>
        </p:nvSpPr>
        <p:spPr bwMode="auto">
          <a:xfrm>
            <a:off x="4057650" y="1962150"/>
            <a:ext cx="0" cy="3857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97" name="Group 105"/>
          <p:cNvGrpSpPr>
            <a:grpSpLocks/>
          </p:cNvGrpSpPr>
          <p:nvPr/>
        </p:nvGrpSpPr>
        <p:grpSpPr bwMode="auto">
          <a:xfrm>
            <a:off x="3679825" y="5094288"/>
            <a:ext cx="815975" cy="457200"/>
            <a:chOff x="2198" y="3221"/>
            <a:chExt cx="514" cy="288"/>
          </a:xfrm>
        </p:grpSpPr>
        <p:sp>
          <p:nvSpPr>
            <p:cNvPr id="8296" name="Rectangle 104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" name="Text Box 102"/>
            <p:cNvSpPr txBox="1">
              <a:spLocks noChangeArrowheads="1"/>
            </p:cNvSpPr>
            <p:nvPr/>
          </p:nvSpPr>
          <p:spPr bwMode="auto">
            <a:xfrm>
              <a:off x="2198" y="3221"/>
              <a:ext cx="5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time</a:t>
              </a:r>
              <a:endParaRPr lang="en-US"/>
            </a:p>
          </p:txBody>
        </p:sp>
      </p:grpSp>
      <p:sp>
        <p:nvSpPr>
          <p:cNvPr id="8298" name="Text Box 106"/>
          <p:cNvSpPr txBox="1">
            <a:spLocks noChangeArrowheads="1"/>
          </p:cNvSpPr>
          <p:nvPr/>
        </p:nvSpPr>
        <p:spPr bwMode="auto">
          <a:xfrm>
            <a:off x="4443413" y="2116138"/>
            <a:ext cx="801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host</a:t>
            </a:r>
          </a:p>
        </p:txBody>
      </p:sp>
      <p:sp>
        <p:nvSpPr>
          <p:cNvPr id="8299" name="Text Box 107"/>
          <p:cNvSpPr txBox="1">
            <a:spLocks noChangeArrowheads="1"/>
          </p:cNvSpPr>
          <p:nvPr/>
        </p:nvSpPr>
        <p:spPr bwMode="auto">
          <a:xfrm>
            <a:off x="7140575" y="2466975"/>
            <a:ext cx="1023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server</a:t>
            </a:r>
          </a:p>
        </p:txBody>
      </p:sp>
      <p:sp>
        <p:nvSpPr>
          <p:cNvPr id="8300" name="Rectangle 108"/>
          <p:cNvSpPr>
            <a:spLocks noChangeArrowheads="1"/>
          </p:cNvSpPr>
          <p:nvPr/>
        </p:nvSpPr>
        <p:spPr bwMode="auto">
          <a:xfrm>
            <a:off x="257175" y="5856288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Protocol Design and Analysis</a:t>
            </a:r>
            <a:r>
              <a:rPr lang="en-US">
                <a:latin typeface="Comic Sans MS" pitchFamily="66" charset="0"/>
              </a:rPr>
              <a:t> are </a:t>
            </a:r>
            <a:r>
              <a:rPr lang="en-US" i="1">
                <a:latin typeface="Comic Sans MS" pitchFamily="66" charset="0"/>
              </a:rPr>
              <a:t>extremely </a:t>
            </a:r>
            <a:r>
              <a:rPr lang="en-US">
                <a:latin typeface="Comic Sans MS" pitchFamily="66" charset="0"/>
              </a:rPr>
              <a:t>important in Internet study, development and research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B959778-B24C-4E73-9AF0-5DEC74090252}" type="slidenum">
              <a:rPr lang="en-US"/>
              <a:pPr/>
              <a:t>14</a:t>
            </a:fld>
            <a:endParaRPr lang="en-US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1.2 Network edge</a:t>
            </a:r>
          </a:p>
          <a:p>
            <a:pPr lvl="2">
              <a:buClr>
                <a:srgbClr val="FF3300"/>
              </a:buClr>
              <a:buSzPct val="90000"/>
              <a:buFont typeface="Wingdings" pitchFamily="2" charset="2"/>
              <a:buChar char="q"/>
            </a:pPr>
            <a:r>
              <a:rPr lang="en-US">
                <a:solidFill>
                  <a:srgbClr val="FF3300"/>
                </a:solidFill>
              </a:rPr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 </a:t>
            </a:r>
            <a:r>
              <a:rPr lang="en-US"/>
              <a:t>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4EF20A5-AF8D-40B0-A602-F73492626D33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10087" name="Group 871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9769" name="Freeform 55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70" name="Freeform 55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71" name="Freeform 55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72" name="Group 55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9773" name="Rectangle 55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74" name="AutoShape 55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9944" name="Line 72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67" name="Line 75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69" name="Freeform 75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82" name="Line 86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83" name="Line 86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0" name="Line 72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 closer look at network structure: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7513" y="1381125"/>
            <a:ext cx="4429125" cy="28194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Network edge:</a:t>
            </a:r>
            <a:r>
              <a:rPr lang="en-US"/>
              <a:t> applications and hosts</a:t>
            </a:r>
          </a:p>
        </p:txBody>
      </p:sp>
      <p:grpSp>
        <p:nvGrpSpPr>
          <p:cNvPr id="10084" name="Group 868"/>
          <p:cNvGrpSpPr>
            <a:grpSpLocks/>
          </p:cNvGrpSpPr>
          <p:nvPr/>
        </p:nvGrpSpPr>
        <p:grpSpPr bwMode="auto">
          <a:xfrm>
            <a:off x="5103813" y="1658938"/>
            <a:ext cx="3021012" cy="3981450"/>
            <a:chOff x="3189" y="1069"/>
            <a:chExt cx="1903" cy="2508"/>
          </a:xfrm>
        </p:grpSpPr>
        <p:grpSp>
          <p:nvGrpSpPr>
            <p:cNvPr id="9806" name="Group 59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9807" name="Picture 59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9808" name="Line 59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9" name="Line 59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9810" name="Picture 59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9811" name="Group 59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9812" name="Object 59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9812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9813" name="Object 59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9813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9945" name="Group 72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9946" name="Object 7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9946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9947" name="Object 7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9947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9966" name="Object 750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9966" name="Clip" r:id="rId10" imgW="1305000" imgH="1085760" progId="">
                <p:embed/>
              </p:oleObj>
            </a:graphicData>
          </a:graphic>
        </p:graphicFrame>
        <p:grpSp>
          <p:nvGrpSpPr>
            <p:cNvPr id="9971" name="Group 75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9972" name="AutoShape 75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3" name="Rectangle 75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4" name="Rectangle 75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5" name="AutoShape 75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6" name="Line 76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7" name="Line 76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8" name="Rectangle 76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9" name="Rectangle 76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0034" name="Object 818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10034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10035" name="Object 819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10035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0036" name="Object 820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10036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10037" name="Object 821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10037" name="Clip" r:id="rId14" imgW="1305000" imgH="1085760" progId="">
                <p:embed/>
              </p:oleObj>
            </a:graphicData>
          </a:graphic>
        </p:graphicFrame>
        <p:grpSp>
          <p:nvGrpSpPr>
            <p:cNvPr id="10038" name="Group 82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10039" name="Object 82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039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10040" name="Object 82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040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10041" name="Group 82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10042" name="Object 8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042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10043" name="Object 8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043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10064" name="Group 84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10065" name="AutoShape 84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6" name="Rectangle 85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7" name="Rectangle 85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8" name="AutoShape 85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9" name="Line 85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0" name="Line 85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1" name="Rectangle 85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2" name="Rectangle 85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085" name="Group 869"/>
          <p:cNvGrpSpPr>
            <a:grpSpLocks/>
          </p:cNvGrpSpPr>
          <p:nvPr/>
        </p:nvGrpSpPr>
        <p:grpSpPr bwMode="auto">
          <a:xfrm>
            <a:off x="5454650" y="1822450"/>
            <a:ext cx="2538413" cy="3589338"/>
            <a:chOff x="3418" y="1154"/>
            <a:chExt cx="1599" cy="2261"/>
          </a:xfrm>
        </p:grpSpPr>
        <p:grpSp>
          <p:nvGrpSpPr>
            <p:cNvPr id="9775" name="Group 55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9776" name="Line 5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77" name="Line 5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78" name="Line 5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79" name="Line 5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0" name="Line 5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1" name="Line 5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2" name="Line 5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3" name="Line 5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4" name="Line 5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5" name="Line 5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6" name="Line 5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7" name="Line 5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8" name="Line 5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9" name="Line 5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90" name="Line 5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791" name="Group 5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9792" name="Line 5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3" name="Line 5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4" name="Line 5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5" name="Line 5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796" name="Group 5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9797" name="Line 5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8" name="Line 5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9" name="Line 5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800" name="Line 5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801" name="Group 5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9802" name="Line 5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803" name="Line 5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804" name="Line 5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805" name="Line 5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912" name="Group 69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9913" name="Oval 6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4" name="Line 6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5" name="Line 6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6" name="Rectangle 70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17" name="Oval 7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18" name="Group 7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919" name="Line 7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20" name="Line 7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21" name="Line 7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22" name="Group 7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923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24" name="Line 7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25" name="Line 7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926" name="Group 71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9927" name="Oval 7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8" name="Line 7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9" name="Line 7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0" name="Rectangle 7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31" name="Oval 7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32" name="Group 7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933" name="Line 7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4" name="Line 7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5" name="Line 7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36" name="Group 7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937" name="Line 7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8" name="Line 7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9" name="Line 7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948" name="Group 73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9949" name="Picture 733" descr="31u_bnrz[1]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9950" name="Freeform 73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1" name="Freeform 73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2" name="Freeform 73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3" name="Freeform 73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4" name="Freeform 73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5" name="Freeform 73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6" name="Freeform 74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7" name="Freeform 74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8" name="Freeform 74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9" name="Freeform 74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0" name="Freeform 74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1" name="Freeform 74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2" name="Freeform 74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3" name="Freeform 74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4" name="Freeform 74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5" name="Freeform 74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68" name="Line 75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70" name="Line 75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80" name="Line 76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81" name="Line 76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82" name="Group 76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9983" name="Oval 76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4" name="Line 76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5" name="Line 76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6" name="Rectangle 77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87" name="Oval 77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88" name="Group 77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989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90" name="Line 7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91" name="Line 7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92" name="Group 77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993" name="Line 7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94" name="Line 7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95" name="Line 7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010" name="Group 79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10011" name="Oval 79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2" name="Line 79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3" name="Line 79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4" name="Rectangle 79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015" name="Oval 79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016" name="Group 80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0017" name="Line 8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18" name="Line 8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19" name="Line 8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020" name="Group 80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0021" name="Line 8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22" name="Line 8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23" name="Line 8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027" name="Line 81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8" name="Line 81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9" name="Line 81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0" name="Line 81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1" name="Line 81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2" name="Line 81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3" name="Line 81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44" name="Group 82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10045" name="Picture 829" descr="31u_bnrz[1]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10046" name="Freeform 83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7" name="Freeform 83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8" name="Freeform 83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9" name="Freeform 83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0" name="Freeform 83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1" name="Freeform 83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2" name="Freeform 83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3" name="Freeform 83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4" name="Freeform 83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5" name="Freeform 83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6" name="Freeform 84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7" name="Freeform 84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8" name="Freeform 84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9" name="Freeform 84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0" name="Freeform 84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1" name="Freeform 84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62" name="Line 84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63" name="Line 84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3" name="Line 85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9" name="Line 86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86" name="Group 870"/>
          <p:cNvGrpSpPr>
            <a:grpSpLocks/>
          </p:cNvGrpSpPr>
          <p:nvPr/>
        </p:nvGrpSpPr>
        <p:grpSpPr bwMode="auto">
          <a:xfrm>
            <a:off x="6443663" y="2190750"/>
            <a:ext cx="1590675" cy="2716213"/>
            <a:chOff x="4059" y="1380"/>
            <a:chExt cx="1002" cy="1711"/>
          </a:xfrm>
        </p:grpSpPr>
        <p:grpSp>
          <p:nvGrpSpPr>
            <p:cNvPr id="9814" name="Group 59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9815" name="Oval 59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6" name="Line 60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7" name="Line 60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8" name="Rectangle 60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19" name="Oval 60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20" name="Group 60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21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2" name="Line 6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3" name="Line 6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24" name="Group 60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25" name="Line 6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6" name="Line 6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7" name="Line 6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28" name="Group 61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9829" name="Oval 61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0" name="Line 61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1" name="Line 61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" name="Rectangle 61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33" name="Oval 61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34" name="Group 61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35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6" name="Line 6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7" name="Line 6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38" name="Group 62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39" name="Line 6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40" name="Line 6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41" name="Line 6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42" name="Group 62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9843" name="Oval 6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4" name="Line 6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5" name="Line 6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6" name="Rectangle 6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47" name="Oval 6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48" name="Group 6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49" name="Line 6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0" name="Line 6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1" name="Line 6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52" name="Group 6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53" name="Line 6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4" name="Line 6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5" name="Line 6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56" name="Group 64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9857" name="Oval 6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8" name="Line 6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9" name="Line 6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0" name="Rectangle 6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61" name="Oval 6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62" name="Group 6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63" name="Line 6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64" name="Line 6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65" name="Line 6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66" name="Group 6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67" name="Line 6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68" name="Line 6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69" name="Line 6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70" name="Group 65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9871" name="Oval 6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2" name="Line 6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3" name="Line 6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4" name="Rectangle 6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75" name="Oval 6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76" name="Group 66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77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78" name="Line 6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79" name="Line 6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80" name="Group 66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81" name="Line 6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82" name="Line 6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83" name="Line 6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84" name="Group 66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9885" name="Oval 6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6" name="Line 6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7" name="Line 6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8" name="Rectangle 6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89" name="Oval 6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90" name="Group 67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91" name="Line 6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92" name="Line 6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93" name="Line 6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94" name="Group 67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95" name="Line 6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96" name="Line 6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97" name="Line 6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98" name="Group 68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9899" name="Oval 68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0" name="Line 68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1" name="Line 68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2" name="Rectangle 68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03" name="Oval 68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04" name="Group 68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905" name="Line 6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06" name="Line 6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07" name="Line 6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08" name="Group 69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909" name="Line 6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10" name="Line 6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11" name="Line 6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941" name="Line 72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2" name="Line 72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3" name="Line 72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96" name="Group 78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9997" name="Oval 78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8" name="Line 78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9" name="Line 78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00" name="Rectangle 78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001" name="Oval 78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002" name="Group 78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0003" name="Line 7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04" name="Line 7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05" name="Line 7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006" name="Group 79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0007" name="Line 79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08" name="Line 79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09" name="Line 79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024" name="Line 80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5" name="Line 80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6" name="Line 81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4" name="Line 85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6" name="Line 86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7" name="Line 86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8" name="Line 86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80" name="Line 86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81" name="Line 86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88" name="Rectangle 872"/>
          <p:cNvSpPr>
            <a:spLocks noChangeArrowheads="1"/>
          </p:cNvSpPr>
          <p:nvPr/>
        </p:nvSpPr>
        <p:spPr bwMode="auto">
          <a:xfrm>
            <a:off x="431800" y="266065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Access networks, physical media:</a:t>
            </a:r>
            <a:r>
              <a:rPr lang="en-US" sz="2800">
                <a:latin typeface="Comic Sans MS" pitchFamily="66" charset="0"/>
              </a:rPr>
              <a:t> wired, wireless communication links</a:t>
            </a: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0089" name="Rectangle 873"/>
          <p:cNvSpPr>
            <a:spLocks noChangeArrowheads="1"/>
          </p:cNvSpPr>
          <p:nvPr/>
        </p:nvSpPr>
        <p:spPr bwMode="auto">
          <a:xfrm>
            <a:off x="473075" y="4475163"/>
            <a:ext cx="432911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Network core:</a:t>
            </a:r>
            <a:r>
              <a:rPr lang="en-US" sz="2800">
                <a:latin typeface="Comic Sans MS" pitchFamily="66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interconnected routers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network of networks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10088" grpId="0"/>
      <p:bldP spid="100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0C26B82-D53E-4C2E-9241-058D960BEAC3}" type="slidenum">
              <a:rPr lang="en-US"/>
              <a:pPr/>
              <a:t>16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network edge: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651375" cy="46482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End systems (hosts):</a:t>
            </a:r>
            <a:endParaRPr lang="en-US" sz="2400"/>
          </a:p>
          <a:p>
            <a:pPr lvl="1"/>
            <a:r>
              <a:rPr lang="en-US" sz="2000"/>
              <a:t>run application programs</a:t>
            </a:r>
          </a:p>
          <a:p>
            <a:pPr lvl="1"/>
            <a:r>
              <a:rPr lang="en-US" sz="2000"/>
              <a:t>e.g. Web, email</a:t>
            </a:r>
          </a:p>
          <a:p>
            <a:pPr lvl="1"/>
            <a:r>
              <a:rPr lang="en-US" sz="2000"/>
              <a:t>at “edge of network”</a:t>
            </a:r>
          </a:p>
        </p:txBody>
      </p:sp>
      <p:sp>
        <p:nvSpPr>
          <p:cNvPr id="217317" name="Freeform 229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318" name="Freeform 230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319" name="Freeform 231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7320" name="Group 232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217321" name="Rectangle 23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22" name="AutoShape 23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217323" name="Group 235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217324" name="Line 236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5" name="Line 237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6" name="Line 238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7" name="Line 239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8" name="Line 240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9" name="Line 241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0" name="Line 242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1" name="Line 243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2" name="Line 244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3" name="Line 245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4" name="Line 246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5" name="Line 247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6" name="Line 248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7" name="Line 249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8" name="Line 250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7339" name="Group 25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17340" name="Line 25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1" name="Line 25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2" name="Line 25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3" name="Line 25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7344" name="Group 25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17345" name="Line 25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6" name="Line 25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7" name="Line 25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8" name="Line 26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7349" name="Group 26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17350" name="Line 26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51" name="Line 26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52" name="Line 26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53" name="Line 26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17363" name="Oval 275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64" name="Line 276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65" name="Line 277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66" name="Rectangle 278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367" name="Oval 279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368" name="Group 280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217369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0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1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372" name="Group 284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217373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4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5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377" name="Oval 289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78" name="Line 290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79" name="Line 291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80" name="Rectangle 292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381" name="Oval 293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382" name="Group 294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217383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4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5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386" name="Group 298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217387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8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9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391" name="Oval 303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92" name="Line 304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93" name="Line 305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94" name="Rectangle 306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395" name="Oval 307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396" name="Group 308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217397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98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99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00" name="Group 312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217401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02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03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05" name="Oval 317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06" name="Line 318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07" name="Line 319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08" name="Rectangle 320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09" name="Oval 321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10" name="Group 322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217411" name="Line 32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2" name="Line 32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3" name="Line 32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14" name="Group 326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217415" name="Line 3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6" name="Line 3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7" name="Line 3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19" name="Oval 331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20" name="Line 332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21" name="Line 333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22" name="Rectangle 334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23" name="Oval 335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24" name="Group 336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217425" name="Line 33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26" name="Line 33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27" name="Line 33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28" name="Group 340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217429" name="Line 3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30" name="Line 3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31" name="Line 3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33" name="Oval 345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34" name="Line 346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35" name="Line 347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36" name="Rectangle 348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17437" name="Oval 349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38" name="Group 350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217439" name="Line 3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0" name="Line 3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1" name="Line 3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42" name="Group 354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217443" name="Line 3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4" name="Line 3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5" name="Line 3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47" name="Oval 359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48" name="Line 360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49" name="Line 361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50" name="Rectangle 362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51" name="Oval 363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52" name="Group 364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217453" name="Line 3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4" name="Line 3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5" name="Line 3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56" name="Group 368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217457" name="Line 3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8" name="Line 3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9" name="Line 3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61" name="Oval 373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62" name="Line 374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63" name="Line 375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64" name="Rectangle 376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65" name="Oval 377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66" name="Group 378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217467" name="Line 3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68" name="Line 3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69" name="Line 3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70" name="Group 382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217471" name="Line 3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72" name="Line 3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73" name="Line 3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75" name="Oval 387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76" name="Line 388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77" name="Line 389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78" name="Rectangle 390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79" name="Oval 391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80" name="Group 392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217481" name="Line 3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2" name="Line 3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3" name="Line 3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84" name="Group 396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217485" name="Line 39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6" name="Line 39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7" name="Line 39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88" name="Line 400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89" name="Line 401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90" name="Line 402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91" name="Line 403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92" name="Line 404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5" name="Line 42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6" name="Line 42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7" name="Freeform 429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8" name="Line 43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528" name="Line 440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529" name="Line 441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633" name="Group 545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217531" name="Oval 44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32" name="Line 44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33" name="Line 44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34" name="Rectangle 44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535" name="Oval 44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536" name="Group 44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17537" name="Line 4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38" name="Line 4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39" name="Line 4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540" name="Group 45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17541" name="Line 4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42" name="Line 4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43" name="Line 4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544" name="Group 456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217545" name="Oval 4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46" name="Line 4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47" name="Line 4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48" name="Rectangle 4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549" name="Oval 4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550" name="Group 4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7551" name="Line 4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2" name="Line 4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3" name="Line 4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554" name="Group 4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7555" name="Line 4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6" name="Line 4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7" name="Line 4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558" name="Group 470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217559" name="Oval 4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60" name="Line 4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61" name="Line 4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62" name="Rectangle 4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563" name="Oval 4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564" name="Group 4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7565" name="Line 4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66" name="Line 4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67" name="Line 4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568" name="Group 4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7569" name="Line 4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70" name="Line 4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71" name="Line 4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7572" name="Line 484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3" name="Line 485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4" name="Line 486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5" name="Line 487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6" name="Line 488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7" name="Line 489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8" name="Line 490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9" name="Line 491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80" name="Line 492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81" name="Line 493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10" name="Line 522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11" name="Line 523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7684" name="Group 596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217354" name="Group 266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217355" name="Picture 267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217356" name="Line 268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57" name="Line 269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7358" name="Picture 270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217359" name="Group 271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217360" name="Object 27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360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217361" name="Object 27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361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217493" name="Group 405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217494" name="Object 4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494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217495" name="Object 4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495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217514" name="Object 426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217514" name="Clip" r:id="rId10" imgW="1305000" imgH="1085760" progId="">
                <p:embed/>
              </p:oleObj>
            </a:graphicData>
          </a:graphic>
        </p:graphicFrame>
        <p:grpSp>
          <p:nvGrpSpPr>
            <p:cNvPr id="217519" name="Group 431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217520" name="AutoShape 43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1" name="Rectangle 43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2" name="Rectangle 43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3" name="AutoShape 43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4" name="Line 43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5" name="Line 43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6" name="Rectangle 43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7" name="Rectangle 43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17582" name="Object 494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217582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217583" name="Object 495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217583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217584" name="Object 496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217584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217585" name="Object 497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217585" name="Clip" r:id="rId14" imgW="1305000" imgH="1085760" progId="">
                <p:embed/>
              </p:oleObj>
            </a:graphicData>
          </a:graphic>
        </p:graphicFrame>
        <p:grpSp>
          <p:nvGrpSpPr>
            <p:cNvPr id="217586" name="Group 49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217587" name="Object 49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587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217588" name="Object 50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588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217589" name="Group 50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217590" name="Object 50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590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217591" name="Object 50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591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217612" name="Group 5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217613" name="AutoShape 5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4" name="Rectangle 5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5" name="Rectangle 5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6" name="AutoShape 5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7" name="Line 5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8" name="Line 5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9" name="Rectangle 5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20" name="Rectangle 5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7621" name="Line 533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2" name="Line 534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3" name="Line 535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4" name="Line 536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5" name="Line 537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6" name="Line 538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7" name="Line 539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8" name="Line 540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9" name="Line 541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30" name="Line 542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31" name="Line 543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7634" name="Group 546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217635" name="Oval 54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36" name="Line 54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37" name="Line 54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38" name="Rectangle 55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639" name="Oval 55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640" name="Group 55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17641" name="Line 5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2" name="Line 5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3" name="Line 5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644" name="Group 55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17645" name="Line 5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6" name="Line 5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7" name="Line 5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648" name="Group 560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217649" name="Oval 56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50" name="Line 56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51" name="Line 56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52" name="Rectangle 56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653" name="Oval 56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654" name="Group 56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17655" name="Line 5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56" name="Line 5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57" name="Line 5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658" name="Group 57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17659" name="Line 5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60" name="Line 5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61" name="Line 5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664" name="Group 576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217593" name="Picture 505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217594" name="Freeform 506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5" name="Freeform 507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6" name="Freeform 508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7" name="Freeform 509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8" name="Freeform 510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9" name="Freeform 51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0" name="Freeform 51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1" name="Freeform 51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2" name="Freeform 51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3" name="Freeform 51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4" name="Freeform 51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5" name="Freeform 51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6" name="Freeform 51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7" name="Freeform 51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8" name="Freeform 52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9" name="Freeform 52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3" name="Freeform 57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7665" name="Group 577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217666" name="Picture 578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217667" name="Freeform 579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8" name="Freeform 580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9" name="Freeform 581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0" name="Freeform 582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1" name="Freeform 583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2" name="Freeform 584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3" name="Freeform 585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4" name="Freeform 586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5" name="Freeform 587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6" name="Freeform 588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7" name="Freeform 589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8" name="Freeform 590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9" name="Freeform 591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0" name="Freeform 592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1" name="Freeform 593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2" name="Freeform 594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3" name="Freeform 59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7689" name="Group 601"/>
          <p:cNvGrpSpPr>
            <a:grpSpLocks/>
          </p:cNvGrpSpPr>
          <p:nvPr/>
        </p:nvGrpSpPr>
        <p:grpSpPr bwMode="auto">
          <a:xfrm>
            <a:off x="4548188" y="2074863"/>
            <a:ext cx="3340100" cy="3265487"/>
            <a:chOff x="2865" y="1307"/>
            <a:chExt cx="2104" cy="2057"/>
          </a:xfrm>
        </p:grpSpPr>
        <p:sp>
          <p:nvSpPr>
            <p:cNvPr id="217685" name="Line 597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86" name="Line 598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87" name="Line 599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88" name="Text Box 600"/>
            <p:cNvSpPr txBox="1">
              <a:spLocks noChangeArrowheads="1"/>
            </p:cNvSpPr>
            <p:nvPr/>
          </p:nvSpPr>
          <p:spPr bwMode="auto">
            <a:xfrm>
              <a:off x="2865" y="2510"/>
              <a:ext cx="11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Comic Sans MS" pitchFamily="66" charset="0"/>
                </a:rPr>
                <a:t>client/server</a:t>
              </a:r>
            </a:p>
          </p:txBody>
        </p:sp>
      </p:grpSp>
      <p:grpSp>
        <p:nvGrpSpPr>
          <p:cNvPr id="217694" name="Group 606"/>
          <p:cNvGrpSpPr>
            <a:grpSpLocks/>
          </p:cNvGrpSpPr>
          <p:nvPr/>
        </p:nvGrpSpPr>
        <p:grpSpPr bwMode="auto">
          <a:xfrm>
            <a:off x="4206875" y="2076450"/>
            <a:ext cx="3013075" cy="3355975"/>
            <a:chOff x="2650" y="1308"/>
            <a:chExt cx="1898" cy="2114"/>
          </a:xfrm>
        </p:grpSpPr>
        <p:sp>
          <p:nvSpPr>
            <p:cNvPr id="217690" name="Line 60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91" name="Line 60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92" name="Line 60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93" name="Text Box 605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Comic Sans MS" pitchFamily="66" charset="0"/>
                </a:rPr>
                <a:t>peer-peer</a:t>
              </a:r>
            </a:p>
          </p:txBody>
        </p:sp>
      </p:grpSp>
      <p:sp>
        <p:nvSpPr>
          <p:cNvPr id="217695" name="Rectangle 607"/>
          <p:cNvSpPr>
            <a:spLocks noChangeArrowheads="1"/>
          </p:cNvSpPr>
          <p:nvPr/>
        </p:nvSpPr>
        <p:spPr bwMode="auto">
          <a:xfrm>
            <a:off x="333375" y="2954338"/>
            <a:ext cx="46513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Client-server model</a:t>
            </a: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client host requests, receives service from always-on server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e.g. Web browser/server; email client/server</a:t>
            </a:r>
          </a:p>
        </p:txBody>
      </p:sp>
      <p:sp>
        <p:nvSpPr>
          <p:cNvPr id="217696" name="Rectangle 608"/>
          <p:cNvSpPr>
            <a:spLocks noChangeArrowheads="1"/>
          </p:cNvSpPr>
          <p:nvPr/>
        </p:nvSpPr>
        <p:spPr bwMode="auto">
          <a:xfrm>
            <a:off x="355600" y="4660900"/>
            <a:ext cx="465137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Peer-to-peer model:</a:t>
            </a:r>
            <a:endParaRPr lang="en-US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 minimal (or no) use of dedicated servers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e.g</a:t>
            </a:r>
            <a:r>
              <a:rPr lang="en-US" sz="2000" dirty="0" smtClean="0">
                <a:latin typeface="Comic Sans MS" pitchFamily="66" charset="0"/>
              </a:rPr>
              <a:t>. Skype,  </a:t>
            </a:r>
            <a:r>
              <a:rPr lang="en-US" sz="2000" dirty="0" err="1">
                <a:latin typeface="Comic Sans MS" pitchFamily="66" charset="0"/>
              </a:rPr>
              <a:t>BitTorrenth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17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95" grpId="0"/>
      <p:bldP spid="2176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181B5AA-D560-4396-ADB9-68576A26A2D5}" type="slidenum">
              <a:rPr lang="en-US"/>
              <a:pPr/>
              <a:t>17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r>
              <a:rPr lang="en-US" sz="3200"/>
              <a:t>Network edge: reliable data transfer service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u="sng">
                <a:solidFill>
                  <a:srgbClr val="FF0000"/>
                </a:solidFill>
              </a:rPr>
              <a:t>Goal:</a:t>
            </a:r>
            <a:r>
              <a:rPr lang="en-US" sz="2400"/>
              <a:t> data transfer between end systems</a:t>
            </a:r>
          </a:p>
          <a:p>
            <a:r>
              <a:rPr lang="en-US" sz="2400" i="1"/>
              <a:t>handshaking:</a:t>
            </a:r>
            <a:r>
              <a:rPr lang="en-US" sz="2400"/>
              <a:t> setup (prepare for) data transfer ahead of time</a:t>
            </a:r>
          </a:p>
          <a:p>
            <a:pPr lvl="1"/>
            <a:r>
              <a:rPr lang="en-US" sz="2000"/>
              <a:t>Hello, initial establishment</a:t>
            </a:r>
          </a:p>
          <a:p>
            <a:pPr lvl="1"/>
            <a:r>
              <a:rPr lang="en-US" sz="2000" i="1">
                <a:solidFill>
                  <a:srgbClr val="FF0000"/>
                </a:solidFill>
              </a:rPr>
              <a:t>set up “state”</a:t>
            </a:r>
            <a:r>
              <a:rPr lang="en-US" sz="2000"/>
              <a:t> in two communicating hosts</a:t>
            </a:r>
          </a:p>
          <a:p>
            <a:r>
              <a:rPr lang="en-US" sz="2400"/>
              <a:t>TCP - Transmission Control Protocol </a:t>
            </a:r>
          </a:p>
          <a:p>
            <a:pPr lvl="1"/>
            <a:r>
              <a:rPr lang="en-US" sz="2000"/>
              <a:t>Internet’s reliable data transfer service</a:t>
            </a:r>
          </a:p>
          <a:p>
            <a:pPr lvl="1"/>
            <a:endParaRPr lang="en-US" sz="200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91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TCP service</a:t>
            </a:r>
            <a:r>
              <a:rPr lang="en-US" sz="2400" u="sng">
                <a:solidFill>
                  <a:srgbClr val="FF0000"/>
                </a:solidFill>
              </a:rPr>
              <a:t> </a:t>
            </a:r>
            <a:r>
              <a:rPr lang="en-US" sz="2400"/>
              <a:t>[RFC 793]</a:t>
            </a:r>
          </a:p>
          <a:p>
            <a:r>
              <a:rPr lang="en-US" sz="2400" i="1"/>
              <a:t>reliable, in-order</a:t>
            </a:r>
            <a:r>
              <a:rPr lang="en-US" sz="2400"/>
              <a:t> byte-stream data transfer</a:t>
            </a:r>
          </a:p>
          <a:p>
            <a:pPr lvl="1"/>
            <a:r>
              <a:rPr lang="en-US" sz="2000"/>
              <a:t>loss: acknowledgements and retransmissions</a:t>
            </a:r>
          </a:p>
          <a:p>
            <a:r>
              <a:rPr lang="en-US" sz="2400" i="1"/>
              <a:t>flow control: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sender won’t overwhelm receiver</a:t>
            </a:r>
          </a:p>
          <a:p>
            <a:r>
              <a:rPr lang="en-US" sz="2400" i="1"/>
              <a:t>congestion control: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senders “slow down sending rate” when network congested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47D1C1F-AC27-463C-9302-CA5A3F77FA37}" type="slidenum">
              <a:rPr lang="en-US"/>
              <a:pPr/>
              <a:t>18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r>
              <a:rPr lang="en-US" sz="3200"/>
              <a:t>Network edge: best effort (unreliable) data transfer service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38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u="sng">
                <a:solidFill>
                  <a:srgbClr val="FF0000"/>
                </a:solidFill>
              </a:rPr>
              <a:t>Goal:</a:t>
            </a:r>
            <a:r>
              <a:rPr lang="en-US" sz="2400"/>
              <a:t> data transfer between end systems</a:t>
            </a:r>
          </a:p>
          <a:p>
            <a:pPr lvl="1"/>
            <a:r>
              <a:rPr lang="en-US" sz="2000"/>
              <a:t>same as before!</a:t>
            </a:r>
          </a:p>
          <a:p>
            <a:r>
              <a:rPr lang="en-US" sz="2400">
                <a:solidFill>
                  <a:srgbClr val="FF0000"/>
                </a:solidFill>
              </a:rPr>
              <a:t>UDP</a:t>
            </a:r>
            <a:r>
              <a:rPr lang="en-US" sz="2400"/>
              <a:t> - User Datagram Protocol [RFC 768]: </a:t>
            </a:r>
          </a:p>
          <a:p>
            <a:pPr lvl="1"/>
            <a:r>
              <a:rPr lang="en-US"/>
              <a:t>connectionless </a:t>
            </a:r>
          </a:p>
          <a:p>
            <a:pPr lvl="1"/>
            <a:r>
              <a:rPr lang="en-US"/>
              <a:t>unreliable data transfer</a:t>
            </a:r>
          </a:p>
          <a:p>
            <a:pPr lvl="1"/>
            <a:r>
              <a:rPr lang="en-US"/>
              <a:t>no flow control</a:t>
            </a:r>
          </a:p>
          <a:p>
            <a:pPr lvl="1"/>
            <a:r>
              <a:rPr lang="en-US"/>
              <a:t>no congestion control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600200"/>
            <a:ext cx="38862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App’s using TCP:</a:t>
            </a:r>
            <a:r>
              <a:rPr lang="en-US" sz="2400" i="1"/>
              <a:t> </a:t>
            </a:r>
          </a:p>
          <a:p>
            <a:r>
              <a:rPr lang="en-US" sz="2400"/>
              <a:t>HTTP (Web), FTP (file transfer), Telnet (remote login), SMTP (email)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App’s using UDP:</a:t>
            </a:r>
            <a:endParaRPr lang="en-US">
              <a:solidFill>
                <a:srgbClr val="FF0000"/>
              </a:solidFill>
            </a:endParaRPr>
          </a:p>
          <a:p>
            <a:r>
              <a:rPr lang="en-US" sz="2400"/>
              <a:t>streaming media, teleconferencing, DNS, Internet telephony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6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6A100B8-01B8-427E-8EE3-34F2B1F44AD1}" type="slidenum">
              <a:rPr lang="en-US"/>
              <a:pPr/>
              <a:t>19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Access networks and physical media</a:t>
            </a: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347788"/>
            <a:ext cx="4684713" cy="5010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i="1">
                <a:solidFill>
                  <a:srgbClr val="FF0000"/>
                </a:solidFill>
              </a:rPr>
              <a:t>Q: How to connect end systems to edge router?</a:t>
            </a:r>
          </a:p>
          <a:p>
            <a:r>
              <a:rPr lang="en-US" sz="2400"/>
              <a:t>residential access nets</a:t>
            </a:r>
          </a:p>
          <a:p>
            <a:r>
              <a:rPr lang="en-US" sz="2400"/>
              <a:t>institutional access networks (school, company)</a:t>
            </a:r>
          </a:p>
          <a:p>
            <a:pPr>
              <a:spcAft>
                <a:spcPct val="30000"/>
              </a:spcAft>
            </a:pPr>
            <a:r>
              <a:rPr lang="en-US" sz="2400"/>
              <a:t>mobile access networks</a:t>
            </a:r>
            <a:endParaRPr lang="en-US" sz="240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i="1">
                <a:solidFill>
                  <a:srgbClr val="FF0000"/>
                </a:solidFill>
              </a:rPr>
              <a:t>Keep in mind: </a:t>
            </a:r>
          </a:p>
          <a:p>
            <a:r>
              <a:rPr lang="en-US" sz="2400"/>
              <a:t>bandwidth (bits per second) of access network?</a:t>
            </a:r>
          </a:p>
          <a:p>
            <a:r>
              <a:rPr lang="en-US" sz="2400"/>
              <a:t>shared or dedicated?</a:t>
            </a:r>
          </a:p>
        </p:txBody>
      </p:sp>
      <p:sp>
        <p:nvSpPr>
          <p:cNvPr id="221866" name="Freeform 682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867" name="Freeform 683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868" name="Freeform 684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1869" name="Group 685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221870" name="Rectangle 686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871" name="AutoShape 687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sp>
        <p:nvSpPr>
          <p:cNvPr id="221873" name="Line 689"/>
          <p:cNvSpPr>
            <a:spLocks noChangeShapeType="1"/>
          </p:cNvSpPr>
          <p:nvPr/>
        </p:nvSpPr>
        <p:spPr bwMode="auto">
          <a:xfrm flipH="1">
            <a:off x="5854700" y="2020888"/>
            <a:ext cx="92075" cy="3111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4" name="Line 690"/>
          <p:cNvSpPr>
            <a:spLocks noChangeShapeType="1"/>
          </p:cNvSpPr>
          <p:nvPr/>
        </p:nvSpPr>
        <p:spPr bwMode="auto">
          <a:xfrm>
            <a:off x="5946775" y="2020888"/>
            <a:ext cx="90488" cy="3095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5" name="Line 691"/>
          <p:cNvSpPr>
            <a:spLocks noChangeShapeType="1"/>
          </p:cNvSpPr>
          <p:nvPr/>
        </p:nvSpPr>
        <p:spPr bwMode="auto">
          <a:xfrm>
            <a:off x="5854700" y="233045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6" name="Line 692"/>
          <p:cNvSpPr>
            <a:spLocks noChangeShapeType="1"/>
          </p:cNvSpPr>
          <p:nvPr/>
        </p:nvSpPr>
        <p:spPr bwMode="auto">
          <a:xfrm flipH="1">
            <a:off x="5946775" y="2330450"/>
            <a:ext cx="90488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7" name="Line 693"/>
          <p:cNvSpPr>
            <a:spLocks noChangeShapeType="1"/>
          </p:cNvSpPr>
          <p:nvPr/>
        </p:nvSpPr>
        <p:spPr bwMode="auto">
          <a:xfrm>
            <a:off x="5946775" y="2027238"/>
            <a:ext cx="0" cy="3365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8" name="Line 694"/>
          <p:cNvSpPr>
            <a:spLocks noChangeShapeType="1"/>
          </p:cNvSpPr>
          <p:nvPr/>
        </p:nvSpPr>
        <p:spPr bwMode="auto">
          <a:xfrm flipV="1">
            <a:off x="5854700" y="229870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9" name="Line 695"/>
          <p:cNvSpPr>
            <a:spLocks noChangeShapeType="1"/>
          </p:cNvSpPr>
          <p:nvPr/>
        </p:nvSpPr>
        <p:spPr bwMode="auto">
          <a:xfrm flipH="1" flipV="1">
            <a:off x="5946775" y="2298700"/>
            <a:ext cx="90488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0" name="Line 696"/>
          <p:cNvSpPr>
            <a:spLocks noChangeShapeType="1"/>
          </p:cNvSpPr>
          <p:nvPr/>
        </p:nvSpPr>
        <p:spPr bwMode="auto">
          <a:xfrm>
            <a:off x="5894388" y="2195513"/>
            <a:ext cx="52387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1" name="Line 697"/>
          <p:cNvSpPr>
            <a:spLocks noChangeShapeType="1"/>
          </p:cNvSpPr>
          <p:nvPr/>
        </p:nvSpPr>
        <p:spPr bwMode="auto">
          <a:xfrm flipV="1">
            <a:off x="5946775" y="2195513"/>
            <a:ext cx="55563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2" name="Line 698"/>
          <p:cNvSpPr>
            <a:spLocks noChangeShapeType="1"/>
          </p:cNvSpPr>
          <p:nvPr/>
        </p:nvSpPr>
        <p:spPr bwMode="auto">
          <a:xfrm>
            <a:off x="5876925" y="2241550"/>
            <a:ext cx="66675" cy="34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3" name="Line 699"/>
          <p:cNvSpPr>
            <a:spLocks noChangeShapeType="1"/>
          </p:cNvSpPr>
          <p:nvPr/>
        </p:nvSpPr>
        <p:spPr bwMode="auto">
          <a:xfrm flipV="1">
            <a:off x="5946775" y="2247900"/>
            <a:ext cx="68263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4" name="Line 700"/>
          <p:cNvSpPr>
            <a:spLocks noChangeShapeType="1"/>
          </p:cNvSpPr>
          <p:nvPr/>
        </p:nvSpPr>
        <p:spPr bwMode="auto">
          <a:xfrm flipV="1">
            <a:off x="5946775" y="2149475"/>
            <a:ext cx="34925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5" name="Line 701"/>
          <p:cNvSpPr>
            <a:spLocks noChangeShapeType="1"/>
          </p:cNvSpPr>
          <p:nvPr/>
        </p:nvSpPr>
        <p:spPr bwMode="auto">
          <a:xfrm flipV="1">
            <a:off x="5946775" y="2085975"/>
            <a:ext cx="22225" cy="79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6" name="Line 702"/>
          <p:cNvSpPr>
            <a:spLocks noChangeShapeType="1"/>
          </p:cNvSpPr>
          <p:nvPr/>
        </p:nvSpPr>
        <p:spPr bwMode="auto">
          <a:xfrm>
            <a:off x="5907088" y="2144713"/>
            <a:ext cx="42862" cy="17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7" name="Line 703"/>
          <p:cNvSpPr>
            <a:spLocks noChangeShapeType="1"/>
          </p:cNvSpPr>
          <p:nvPr/>
        </p:nvSpPr>
        <p:spPr bwMode="auto">
          <a:xfrm>
            <a:off x="5926138" y="2082800"/>
            <a:ext cx="23812" cy="15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21888" name="Group 704"/>
          <p:cNvGrpSpPr>
            <a:grpSpLocks/>
          </p:cNvGrpSpPr>
          <p:nvPr/>
        </p:nvGrpSpPr>
        <p:grpSpPr bwMode="auto">
          <a:xfrm>
            <a:off x="5962650" y="1992313"/>
            <a:ext cx="152400" cy="58737"/>
            <a:chOff x="4227" y="1360"/>
            <a:chExt cx="863" cy="270"/>
          </a:xfrm>
        </p:grpSpPr>
        <p:sp>
          <p:nvSpPr>
            <p:cNvPr id="221889" name="Line 705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0" name="Line 706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1" name="Line 707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2" name="Line 708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1893" name="Group 709"/>
          <p:cNvGrpSpPr>
            <a:grpSpLocks/>
          </p:cNvGrpSpPr>
          <p:nvPr/>
        </p:nvGrpSpPr>
        <p:grpSpPr bwMode="auto">
          <a:xfrm rot="5700496">
            <a:off x="5870575" y="1889125"/>
            <a:ext cx="168275" cy="53975"/>
            <a:chOff x="4227" y="1360"/>
            <a:chExt cx="863" cy="270"/>
          </a:xfrm>
        </p:grpSpPr>
        <p:sp>
          <p:nvSpPr>
            <p:cNvPr id="221894" name="Line 710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5" name="Line 711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6" name="Line 712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7" name="Line 713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1898" name="Group 714"/>
          <p:cNvGrpSpPr>
            <a:grpSpLocks/>
          </p:cNvGrpSpPr>
          <p:nvPr/>
        </p:nvGrpSpPr>
        <p:grpSpPr bwMode="auto">
          <a:xfrm rot="10800000">
            <a:off x="5778500" y="1985963"/>
            <a:ext cx="152400" cy="58737"/>
            <a:chOff x="4227" y="1360"/>
            <a:chExt cx="863" cy="270"/>
          </a:xfrm>
        </p:grpSpPr>
        <p:sp>
          <p:nvSpPr>
            <p:cNvPr id="221899" name="Line 715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900" name="Line 716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901" name="Line 717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902" name="Line 718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21903" name="Oval 719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04" name="Line 720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05" name="Line 721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06" name="Rectangle 722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07" name="Oval 723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08" name="Group 724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221909" name="Line 7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0" name="Line 7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1" name="Line 7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12" name="Group 728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221913" name="Line 7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4" name="Line 7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5" name="Line 7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16" name="Oval 732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17" name="Line 733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18" name="Line 734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19" name="Rectangle 735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20" name="Oval 736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21" name="Group 737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221922" name="Line 7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3" name="Line 7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4" name="Line 7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25" name="Group 741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221926" name="Line 7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7" name="Line 7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8" name="Line 7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29" name="Oval 745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30" name="Line 746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31" name="Line 747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32" name="Rectangle 748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33" name="Oval 749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34" name="Group 750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221935" name="Line 7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36" name="Line 7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37" name="Line 7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38" name="Group 754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221939" name="Line 7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40" name="Line 7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41" name="Line 7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42" name="Oval 758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43" name="Line 759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44" name="Line 760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45" name="Rectangle 761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46" name="Oval 762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47" name="Group 763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221948" name="Line 7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49" name="Line 7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50" name="Line 7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51" name="Group 767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221952" name="Line 7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53" name="Line 7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54" name="Line 7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55" name="Oval 771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56" name="Line 772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57" name="Line 773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58" name="Rectangle 774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59" name="Oval 775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60" name="Group 776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221961" name="Line 7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2" name="Line 7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3" name="Line 7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64" name="Group 780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221965" name="Line 7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6" name="Line 7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7" name="Line 7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68" name="Oval 784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69" name="Line 785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70" name="Line 786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71" name="Rectangle 787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21972" name="Oval 788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73" name="Group 789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221974" name="Line 7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75" name="Line 7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76" name="Line 7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77" name="Group 793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221978" name="Line 7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79" name="Line 7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80" name="Line 7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81" name="Oval 797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82" name="Line 798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83" name="Line 799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84" name="Rectangle 800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85" name="Oval 801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86" name="Group 802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221987" name="Line 8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88" name="Line 8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89" name="Line 8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90" name="Group 806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221991" name="Line 8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92" name="Line 8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93" name="Line 8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94" name="Oval 810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95" name="Line 811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96" name="Line 812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97" name="Rectangle 813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98" name="Oval 814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99" name="Group 815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222000" name="Line 8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1" name="Line 8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2" name="Line 8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2003" name="Group 819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222004" name="Line 8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5" name="Line 8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6" name="Line 8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007" name="Oval 823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08" name="Line 824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09" name="Line 825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10" name="Rectangle 826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011" name="Oval 827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012" name="Group 828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222013" name="Line 8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4" name="Line 8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5" name="Line 8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2016" name="Group 832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222017" name="Line 8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8" name="Line 8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9" name="Line 8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020" name="Line 836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1" name="Line 837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2" name="Line 838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3" name="Line 839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4" name="Line 840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5" name="Line 841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6" name="Line 842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7" name="Freeform 843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8" name="Line 844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29" name="Line 845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30" name="Line 846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031" name="Group 847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222032" name="Oval 84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33" name="Line 84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34" name="Line 85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35" name="Rectangle 85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036" name="Oval 85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037" name="Group 85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2038" name="Line 8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39" name="Line 8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40" name="Line 8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041" name="Group 85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2042" name="Line 8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43" name="Line 8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44" name="Line 8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2045" name="Group 861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222046" name="Oval 86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47" name="Line 86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48" name="Line 86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49" name="Rectangle 86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050" name="Oval 86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051" name="Group 86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2052" name="Line 86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3" name="Line 86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4" name="Line 87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055" name="Group 87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2056" name="Line 87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7" name="Line 87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8" name="Line 87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2059" name="Group 875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222060" name="Oval 87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61" name="Line 87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62" name="Line 87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63" name="Rectangle 87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064" name="Oval 88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065" name="Group 88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2066" name="Line 88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67" name="Line 88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68" name="Line 88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069" name="Group 88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2070" name="Line 88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71" name="Line 88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72" name="Line 88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2073" name="Line 889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4" name="Line 890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5" name="Line 891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6" name="Line 892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7" name="Line 893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8" name="Line 894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9" name="Line 895"/>
          <p:cNvSpPr>
            <a:spLocks noChangeShapeType="1"/>
          </p:cNvSpPr>
          <p:nvPr/>
        </p:nvSpPr>
        <p:spPr bwMode="auto">
          <a:xfrm>
            <a:off x="5918200" y="5119688"/>
            <a:ext cx="4921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0" name="Line 896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1" name="Line 897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2" name="Line 898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3" name="Line 899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4" name="Line 900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6" name="Line 942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7" name="Line 943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8" name="Line 944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9" name="Line 945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0" name="Line 946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1" name="Line 947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3" name="Line 949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4" name="Line 950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5" name="Line 951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6" name="Line 952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2137" name="Group 953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222138" name="Oval 95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39" name="Line 95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40" name="Line 95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41" name="Rectangle 95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142" name="Oval 95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143" name="Group 95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2144" name="Line 9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45" name="Line 9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46" name="Line 9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147" name="Group 96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2148" name="Line 9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49" name="Line 9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50" name="Line 9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2151" name="Group 967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222152" name="Oval 96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53" name="Line 96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54" name="Line 97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55" name="Rectangle 97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156" name="Oval 97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157" name="Group 97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2158" name="Line 9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59" name="Line 9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60" name="Line 9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161" name="Group 97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2162" name="Line 9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63" name="Line 9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64" name="Line 9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22204" name="Picture 1020" descr="imgyjavg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</p:spPr>
      </p:pic>
      <p:grpSp>
        <p:nvGrpSpPr>
          <p:cNvPr id="222205" name="Group 1021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222206" name="AutoShape 102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07" name="Rectangle 102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4" name="Rectangle 102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5" name="AutoShape 102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6" name="Line 102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7" name="Line 102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8" name="Rectangle 102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9" name="Rectangle 102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1910" name="Group 1030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251911" name="AutoShape 1031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2" name="Rectangle 1032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3" name="Rectangle 1033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4" name="AutoShape 1034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5" name="Line 1035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6" name="Line 1036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7" name="Rectangle 1037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8" name="Rectangle 1038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1920" name="AutoShape 1040"/>
          <p:cNvSpPr>
            <a:spLocks noChangeAspect="1" noChangeArrowheads="1" noTextEdit="1"/>
          </p:cNvSpPr>
          <p:nvPr/>
        </p:nvSpPr>
        <p:spPr bwMode="auto">
          <a:xfrm>
            <a:off x="7143750" y="5394325"/>
            <a:ext cx="23336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1" name="Freeform 1041"/>
          <p:cNvSpPr>
            <a:spLocks/>
          </p:cNvSpPr>
          <p:nvPr/>
        </p:nvSpPr>
        <p:spPr bwMode="auto">
          <a:xfrm>
            <a:off x="7145338" y="5394325"/>
            <a:ext cx="231775" cy="252413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2" name="Freeform 1042"/>
          <p:cNvSpPr>
            <a:spLocks/>
          </p:cNvSpPr>
          <p:nvPr/>
        </p:nvSpPr>
        <p:spPr bwMode="auto">
          <a:xfrm>
            <a:off x="7173913" y="5554663"/>
            <a:ext cx="134937" cy="42862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3" name="Freeform 1043"/>
          <p:cNvSpPr>
            <a:spLocks/>
          </p:cNvSpPr>
          <p:nvPr/>
        </p:nvSpPr>
        <p:spPr bwMode="auto">
          <a:xfrm>
            <a:off x="7151688" y="5573713"/>
            <a:ext cx="157162" cy="66675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4" name="AutoShape 1044"/>
          <p:cNvSpPr>
            <a:spLocks noChangeAspect="1" noChangeArrowheads="1" noTextEdit="1"/>
          </p:cNvSpPr>
          <p:nvPr/>
        </p:nvSpPr>
        <p:spPr bwMode="auto">
          <a:xfrm>
            <a:off x="7104063" y="5305425"/>
            <a:ext cx="254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5" name="Freeform 1045"/>
          <p:cNvSpPr>
            <a:spLocks/>
          </p:cNvSpPr>
          <p:nvPr/>
        </p:nvSpPr>
        <p:spPr bwMode="auto">
          <a:xfrm>
            <a:off x="7156450" y="5324475"/>
            <a:ext cx="36513" cy="49213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6" name="Freeform 1046"/>
          <p:cNvSpPr>
            <a:spLocks/>
          </p:cNvSpPr>
          <p:nvPr/>
        </p:nvSpPr>
        <p:spPr bwMode="auto">
          <a:xfrm>
            <a:off x="7218363" y="5322888"/>
            <a:ext cx="22225" cy="3810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7" name="Freeform 1047"/>
          <p:cNvSpPr>
            <a:spLocks/>
          </p:cNvSpPr>
          <p:nvPr/>
        </p:nvSpPr>
        <p:spPr bwMode="auto">
          <a:xfrm>
            <a:off x="7134225" y="5314950"/>
            <a:ext cx="58738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8" name="Freeform 1048"/>
          <p:cNvSpPr>
            <a:spLocks/>
          </p:cNvSpPr>
          <p:nvPr/>
        </p:nvSpPr>
        <p:spPr bwMode="auto">
          <a:xfrm>
            <a:off x="7215188" y="5311775"/>
            <a:ext cx="50800" cy="53975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9" name="Freeform 1049"/>
          <p:cNvSpPr>
            <a:spLocks/>
          </p:cNvSpPr>
          <p:nvPr/>
        </p:nvSpPr>
        <p:spPr bwMode="auto">
          <a:xfrm>
            <a:off x="7113588" y="5337175"/>
            <a:ext cx="20637" cy="49213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0" name="Freeform 1050"/>
          <p:cNvSpPr>
            <a:spLocks/>
          </p:cNvSpPr>
          <p:nvPr/>
        </p:nvSpPr>
        <p:spPr bwMode="auto">
          <a:xfrm>
            <a:off x="7256463" y="5308600"/>
            <a:ext cx="44450" cy="65088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1" name="Freeform 1051"/>
          <p:cNvSpPr>
            <a:spLocks/>
          </p:cNvSpPr>
          <p:nvPr/>
        </p:nvSpPr>
        <p:spPr bwMode="auto">
          <a:xfrm>
            <a:off x="7208838" y="5384800"/>
            <a:ext cx="14287" cy="39688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2" name="Freeform 1052"/>
          <p:cNvSpPr>
            <a:spLocks/>
          </p:cNvSpPr>
          <p:nvPr/>
        </p:nvSpPr>
        <p:spPr bwMode="auto">
          <a:xfrm>
            <a:off x="7202488" y="5364163"/>
            <a:ext cx="7937" cy="19050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3" name="Freeform 1053"/>
          <p:cNvSpPr>
            <a:spLocks/>
          </p:cNvSpPr>
          <p:nvPr/>
        </p:nvSpPr>
        <p:spPr bwMode="auto">
          <a:xfrm>
            <a:off x="7196138" y="5349875"/>
            <a:ext cx="6350" cy="11113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4" name="Freeform 1054"/>
          <p:cNvSpPr>
            <a:spLocks/>
          </p:cNvSpPr>
          <p:nvPr/>
        </p:nvSpPr>
        <p:spPr bwMode="auto">
          <a:xfrm>
            <a:off x="7189788" y="5340350"/>
            <a:ext cx="9525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5" name="Freeform 1055"/>
          <p:cNvSpPr>
            <a:spLocks/>
          </p:cNvSpPr>
          <p:nvPr/>
        </p:nvSpPr>
        <p:spPr bwMode="auto">
          <a:xfrm>
            <a:off x="7146925" y="5327650"/>
            <a:ext cx="36513" cy="49213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6" name="Freeform 1056"/>
          <p:cNvSpPr>
            <a:spLocks/>
          </p:cNvSpPr>
          <p:nvPr/>
        </p:nvSpPr>
        <p:spPr bwMode="auto">
          <a:xfrm>
            <a:off x="7207250" y="5326063"/>
            <a:ext cx="23813" cy="39687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7" name="Freeform 1057"/>
          <p:cNvSpPr>
            <a:spLocks/>
          </p:cNvSpPr>
          <p:nvPr/>
        </p:nvSpPr>
        <p:spPr bwMode="auto">
          <a:xfrm>
            <a:off x="7124700" y="5318125"/>
            <a:ext cx="57150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8" name="Freeform 1058"/>
          <p:cNvSpPr>
            <a:spLocks/>
          </p:cNvSpPr>
          <p:nvPr/>
        </p:nvSpPr>
        <p:spPr bwMode="auto">
          <a:xfrm>
            <a:off x="7205663" y="5314950"/>
            <a:ext cx="50800" cy="53975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9" name="Freeform 1059"/>
          <p:cNvSpPr>
            <a:spLocks/>
          </p:cNvSpPr>
          <p:nvPr/>
        </p:nvSpPr>
        <p:spPr bwMode="auto">
          <a:xfrm>
            <a:off x="7105650" y="5343525"/>
            <a:ext cx="20638" cy="508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0" name="Freeform 1060"/>
          <p:cNvSpPr>
            <a:spLocks/>
          </p:cNvSpPr>
          <p:nvPr/>
        </p:nvSpPr>
        <p:spPr bwMode="auto">
          <a:xfrm>
            <a:off x="7246938" y="5311775"/>
            <a:ext cx="44450" cy="65088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1" name="Freeform 1061"/>
          <p:cNvSpPr>
            <a:spLocks/>
          </p:cNvSpPr>
          <p:nvPr/>
        </p:nvSpPr>
        <p:spPr bwMode="auto">
          <a:xfrm>
            <a:off x="7204075" y="5411788"/>
            <a:ext cx="169863" cy="112712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2" name="Freeform 1062"/>
          <p:cNvSpPr>
            <a:spLocks/>
          </p:cNvSpPr>
          <p:nvPr/>
        </p:nvSpPr>
        <p:spPr bwMode="auto">
          <a:xfrm>
            <a:off x="7218363" y="5414963"/>
            <a:ext cx="130175" cy="44450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3" name="Freeform 1063"/>
          <p:cNvSpPr>
            <a:spLocks/>
          </p:cNvSpPr>
          <p:nvPr/>
        </p:nvSpPr>
        <p:spPr bwMode="auto">
          <a:xfrm>
            <a:off x="7186613" y="5546725"/>
            <a:ext cx="171450" cy="412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4" name="Freeform 1064"/>
          <p:cNvSpPr>
            <a:spLocks/>
          </p:cNvSpPr>
          <p:nvPr/>
        </p:nvSpPr>
        <p:spPr bwMode="auto">
          <a:xfrm>
            <a:off x="7170738" y="5559425"/>
            <a:ext cx="173037" cy="4127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5" name="Freeform 1065"/>
          <p:cNvSpPr>
            <a:spLocks/>
          </p:cNvSpPr>
          <p:nvPr/>
        </p:nvSpPr>
        <p:spPr bwMode="auto">
          <a:xfrm>
            <a:off x="7197725" y="5597525"/>
            <a:ext cx="25400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6" name="Freeform 1066"/>
          <p:cNvSpPr>
            <a:spLocks/>
          </p:cNvSpPr>
          <p:nvPr/>
        </p:nvSpPr>
        <p:spPr bwMode="auto">
          <a:xfrm>
            <a:off x="7202488" y="5529263"/>
            <a:ext cx="23812" cy="14287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7" name="Freeform 1067"/>
          <p:cNvSpPr>
            <a:spLocks/>
          </p:cNvSpPr>
          <p:nvPr/>
        </p:nvSpPr>
        <p:spPr bwMode="auto">
          <a:xfrm>
            <a:off x="7334250" y="5554663"/>
            <a:ext cx="23813" cy="14287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8" name="Freeform 1068"/>
          <p:cNvSpPr>
            <a:spLocks/>
          </p:cNvSpPr>
          <p:nvPr/>
        </p:nvSpPr>
        <p:spPr bwMode="auto">
          <a:xfrm>
            <a:off x="7227888" y="5532438"/>
            <a:ext cx="100012" cy="254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9" name="Freeform 1069"/>
          <p:cNvSpPr>
            <a:spLocks/>
          </p:cNvSpPr>
          <p:nvPr/>
        </p:nvSpPr>
        <p:spPr bwMode="auto">
          <a:xfrm>
            <a:off x="7227888" y="5543550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0" name="Freeform 1070"/>
          <p:cNvSpPr>
            <a:spLocks/>
          </p:cNvSpPr>
          <p:nvPr/>
        </p:nvSpPr>
        <p:spPr bwMode="auto">
          <a:xfrm>
            <a:off x="7227888" y="5527675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2" name="AutoShape 1072"/>
          <p:cNvSpPr>
            <a:spLocks noChangeAspect="1" noChangeArrowheads="1" noTextEdit="1"/>
          </p:cNvSpPr>
          <p:nvPr/>
        </p:nvSpPr>
        <p:spPr bwMode="auto">
          <a:xfrm>
            <a:off x="6686550" y="5411788"/>
            <a:ext cx="2333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3" name="Freeform 1073"/>
          <p:cNvSpPr>
            <a:spLocks/>
          </p:cNvSpPr>
          <p:nvPr/>
        </p:nvSpPr>
        <p:spPr bwMode="auto">
          <a:xfrm>
            <a:off x="6688138" y="5411788"/>
            <a:ext cx="231775" cy="252412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4" name="Freeform 1074"/>
          <p:cNvSpPr>
            <a:spLocks/>
          </p:cNvSpPr>
          <p:nvPr/>
        </p:nvSpPr>
        <p:spPr bwMode="auto">
          <a:xfrm>
            <a:off x="6716713" y="5572125"/>
            <a:ext cx="134937" cy="4286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5" name="Freeform 1075"/>
          <p:cNvSpPr>
            <a:spLocks/>
          </p:cNvSpPr>
          <p:nvPr/>
        </p:nvSpPr>
        <p:spPr bwMode="auto">
          <a:xfrm>
            <a:off x="6694488" y="5591175"/>
            <a:ext cx="157162" cy="66675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6" name="AutoShape 1076"/>
          <p:cNvSpPr>
            <a:spLocks noChangeAspect="1" noChangeArrowheads="1" noTextEdit="1"/>
          </p:cNvSpPr>
          <p:nvPr/>
        </p:nvSpPr>
        <p:spPr bwMode="auto">
          <a:xfrm>
            <a:off x="6646863" y="5322888"/>
            <a:ext cx="254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7" name="Freeform 1077"/>
          <p:cNvSpPr>
            <a:spLocks/>
          </p:cNvSpPr>
          <p:nvPr/>
        </p:nvSpPr>
        <p:spPr bwMode="auto">
          <a:xfrm>
            <a:off x="6699250" y="5341938"/>
            <a:ext cx="36513" cy="49212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8" name="Freeform 1078"/>
          <p:cNvSpPr>
            <a:spLocks/>
          </p:cNvSpPr>
          <p:nvPr/>
        </p:nvSpPr>
        <p:spPr bwMode="auto">
          <a:xfrm>
            <a:off x="6761163" y="5340350"/>
            <a:ext cx="22225" cy="3810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9" name="Freeform 1079"/>
          <p:cNvSpPr>
            <a:spLocks/>
          </p:cNvSpPr>
          <p:nvPr/>
        </p:nvSpPr>
        <p:spPr bwMode="auto">
          <a:xfrm>
            <a:off x="6677025" y="5332413"/>
            <a:ext cx="58738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0" name="Freeform 1080"/>
          <p:cNvSpPr>
            <a:spLocks/>
          </p:cNvSpPr>
          <p:nvPr/>
        </p:nvSpPr>
        <p:spPr bwMode="auto">
          <a:xfrm>
            <a:off x="6757988" y="5329238"/>
            <a:ext cx="50800" cy="53975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1" name="Freeform 1081"/>
          <p:cNvSpPr>
            <a:spLocks/>
          </p:cNvSpPr>
          <p:nvPr/>
        </p:nvSpPr>
        <p:spPr bwMode="auto">
          <a:xfrm>
            <a:off x="6656388" y="5354638"/>
            <a:ext cx="20637" cy="49212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2" name="Freeform 1082"/>
          <p:cNvSpPr>
            <a:spLocks/>
          </p:cNvSpPr>
          <p:nvPr/>
        </p:nvSpPr>
        <p:spPr bwMode="auto">
          <a:xfrm>
            <a:off x="6799263" y="5326063"/>
            <a:ext cx="44450" cy="65087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3" name="Freeform 1083"/>
          <p:cNvSpPr>
            <a:spLocks/>
          </p:cNvSpPr>
          <p:nvPr/>
        </p:nvSpPr>
        <p:spPr bwMode="auto">
          <a:xfrm>
            <a:off x="6751638" y="5402263"/>
            <a:ext cx="14287" cy="39687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4" name="Freeform 1084"/>
          <p:cNvSpPr>
            <a:spLocks/>
          </p:cNvSpPr>
          <p:nvPr/>
        </p:nvSpPr>
        <p:spPr bwMode="auto">
          <a:xfrm>
            <a:off x="6745288" y="5381625"/>
            <a:ext cx="7937" cy="19050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5" name="Freeform 1085"/>
          <p:cNvSpPr>
            <a:spLocks/>
          </p:cNvSpPr>
          <p:nvPr/>
        </p:nvSpPr>
        <p:spPr bwMode="auto">
          <a:xfrm>
            <a:off x="6738938" y="5367338"/>
            <a:ext cx="6350" cy="11112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6" name="Freeform 1086"/>
          <p:cNvSpPr>
            <a:spLocks/>
          </p:cNvSpPr>
          <p:nvPr/>
        </p:nvSpPr>
        <p:spPr bwMode="auto">
          <a:xfrm>
            <a:off x="6732588" y="5357813"/>
            <a:ext cx="9525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7" name="Freeform 1087"/>
          <p:cNvSpPr>
            <a:spLocks/>
          </p:cNvSpPr>
          <p:nvPr/>
        </p:nvSpPr>
        <p:spPr bwMode="auto">
          <a:xfrm>
            <a:off x="6689725" y="5345113"/>
            <a:ext cx="36513" cy="49212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8" name="Freeform 1088"/>
          <p:cNvSpPr>
            <a:spLocks/>
          </p:cNvSpPr>
          <p:nvPr/>
        </p:nvSpPr>
        <p:spPr bwMode="auto">
          <a:xfrm>
            <a:off x="6750050" y="5343525"/>
            <a:ext cx="23813" cy="39688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9" name="Freeform 1089"/>
          <p:cNvSpPr>
            <a:spLocks/>
          </p:cNvSpPr>
          <p:nvPr/>
        </p:nvSpPr>
        <p:spPr bwMode="auto">
          <a:xfrm>
            <a:off x="6667500" y="5335588"/>
            <a:ext cx="57150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0" name="Freeform 1090"/>
          <p:cNvSpPr>
            <a:spLocks/>
          </p:cNvSpPr>
          <p:nvPr/>
        </p:nvSpPr>
        <p:spPr bwMode="auto">
          <a:xfrm>
            <a:off x="6748463" y="5332413"/>
            <a:ext cx="50800" cy="53975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1" name="Freeform 1091"/>
          <p:cNvSpPr>
            <a:spLocks/>
          </p:cNvSpPr>
          <p:nvPr/>
        </p:nvSpPr>
        <p:spPr bwMode="auto">
          <a:xfrm>
            <a:off x="6648450" y="5360988"/>
            <a:ext cx="20638" cy="508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2" name="Freeform 1092"/>
          <p:cNvSpPr>
            <a:spLocks/>
          </p:cNvSpPr>
          <p:nvPr/>
        </p:nvSpPr>
        <p:spPr bwMode="auto">
          <a:xfrm>
            <a:off x="6789738" y="5329238"/>
            <a:ext cx="44450" cy="65087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3" name="Freeform 1093"/>
          <p:cNvSpPr>
            <a:spLocks/>
          </p:cNvSpPr>
          <p:nvPr/>
        </p:nvSpPr>
        <p:spPr bwMode="auto">
          <a:xfrm>
            <a:off x="6746875" y="5429250"/>
            <a:ext cx="169863" cy="112713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4" name="Freeform 1094"/>
          <p:cNvSpPr>
            <a:spLocks/>
          </p:cNvSpPr>
          <p:nvPr/>
        </p:nvSpPr>
        <p:spPr bwMode="auto">
          <a:xfrm>
            <a:off x="6761163" y="5432425"/>
            <a:ext cx="130175" cy="44450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5" name="Freeform 1095"/>
          <p:cNvSpPr>
            <a:spLocks/>
          </p:cNvSpPr>
          <p:nvPr/>
        </p:nvSpPr>
        <p:spPr bwMode="auto">
          <a:xfrm>
            <a:off x="6729413" y="5564188"/>
            <a:ext cx="171450" cy="412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6" name="Freeform 1096"/>
          <p:cNvSpPr>
            <a:spLocks/>
          </p:cNvSpPr>
          <p:nvPr/>
        </p:nvSpPr>
        <p:spPr bwMode="auto">
          <a:xfrm>
            <a:off x="6713538" y="5576888"/>
            <a:ext cx="173037" cy="4127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7" name="Freeform 1097"/>
          <p:cNvSpPr>
            <a:spLocks/>
          </p:cNvSpPr>
          <p:nvPr/>
        </p:nvSpPr>
        <p:spPr bwMode="auto">
          <a:xfrm>
            <a:off x="6740525" y="5614988"/>
            <a:ext cx="25400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8" name="Freeform 1098"/>
          <p:cNvSpPr>
            <a:spLocks/>
          </p:cNvSpPr>
          <p:nvPr/>
        </p:nvSpPr>
        <p:spPr bwMode="auto">
          <a:xfrm>
            <a:off x="6745288" y="5546725"/>
            <a:ext cx="23812" cy="142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9" name="Freeform 1099"/>
          <p:cNvSpPr>
            <a:spLocks/>
          </p:cNvSpPr>
          <p:nvPr/>
        </p:nvSpPr>
        <p:spPr bwMode="auto">
          <a:xfrm>
            <a:off x="6877050" y="5572125"/>
            <a:ext cx="23813" cy="142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80" name="Freeform 1100"/>
          <p:cNvSpPr>
            <a:spLocks/>
          </p:cNvSpPr>
          <p:nvPr/>
        </p:nvSpPr>
        <p:spPr bwMode="auto">
          <a:xfrm>
            <a:off x="6770688" y="5549900"/>
            <a:ext cx="100012" cy="254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81" name="Freeform 1101"/>
          <p:cNvSpPr>
            <a:spLocks/>
          </p:cNvSpPr>
          <p:nvPr/>
        </p:nvSpPr>
        <p:spPr bwMode="auto">
          <a:xfrm>
            <a:off x="6770688" y="5561013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82" name="Freeform 1102"/>
          <p:cNvSpPr>
            <a:spLocks/>
          </p:cNvSpPr>
          <p:nvPr/>
        </p:nvSpPr>
        <p:spPr bwMode="auto">
          <a:xfrm>
            <a:off x="6770688" y="5545138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1983" name="Group 1103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251984" name="Freeform 110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5" name="Freeform 110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6" name="Freeform 110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7" name="Freeform 110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8" name="Freeform 110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9" name="Freeform 110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0" name="Freeform 111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1" name="Freeform 111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2" name="Freeform 111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3" name="Freeform 111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4" name="Freeform 111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5" name="Freeform 111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6" name="Freeform 111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7" name="Freeform 111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8" name="Freeform 111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9" name="Freeform 111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0" name="Freeform 112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1" name="Freeform 112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2" name="Freeform 112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3" name="Freeform 112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4" name="Freeform 112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5" name="Freeform 112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6" name="Freeform 112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7" name="Freeform 112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8" name="Freeform 112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9" name="Freeform 112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0" name="Freeform 113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1" name="Freeform 113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2" name="Freeform 113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3" name="Rectangle 113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4" name="Freeform 113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5" name="Freeform 113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6" name="Freeform 113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7" name="Freeform 113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8" name="Freeform 113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9" name="Freeform 113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0" name="Freeform 114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1" name="Freeform 114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2" name="Freeform 114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023" name="Group 1143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252024" name="Freeform 114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5" name="Freeform 114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6" name="Freeform 114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7" name="Freeform 114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8" name="Freeform 114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9" name="Freeform 114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0" name="Freeform 115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1" name="Freeform 115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2" name="Freeform 115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3" name="Freeform 115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4" name="Freeform 115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5" name="Freeform 115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6" name="Freeform 115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7" name="Freeform 115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8" name="Freeform 115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9" name="Freeform 115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0" name="Freeform 116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1" name="Freeform 116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2" name="Freeform 116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3" name="Freeform 116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4" name="Freeform 116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5" name="Freeform 116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6" name="Freeform 116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7" name="Freeform 116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8" name="Freeform 116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9" name="Freeform 116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0" name="Freeform 117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1" name="Freeform 117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2" name="Freeform 117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3" name="Rectangle 117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4" name="Freeform 117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5" name="Freeform 117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6" name="Freeform 117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7" name="Freeform 117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8" name="Freeform 117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9" name="Freeform 117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0" name="Freeform 118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1" name="Freeform 118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2" name="Freeform 118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063" name="Group 1183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252064" name="Freeform 118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5" name="Freeform 118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6" name="Freeform 118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7" name="Freeform 118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8" name="Freeform 118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9" name="Freeform 118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0" name="Freeform 119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1" name="Freeform 119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2" name="Freeform 119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3" name="Freeform 119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4" name="Freeform 119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5" name="Freeform 119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6" name="Freeform 119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7" name="Freeform 119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8" name="Freeform 119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9" name="Freeform 119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0" name="Freeform 120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1" name="Freeform 120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2" name="Freeform 120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3" name="Freeform 120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4" name="Freeform 120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5" name="Freeform 120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6" name="Freeform 120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7" name="Freeform 120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8" name="Freeform 120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9" name="Freeform 120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0" name="Freeform 121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1" name="Freeform 121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2" name="Freeform 121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3" name="Rectangle 121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4" name="Freeform 121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5" name="Freeform 121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6" name="Freeform 121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7" name="Freeform 121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8" name="Freeform 121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9" name="Freeform 121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0" name="Freeform 122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1" name="Freeform 122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2" name="Freeform 122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103" name="Group 1223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252104" name="Freeform 122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5" name="Freeform 122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6" name="Freeform 122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7" name="Freeform 122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8" name="Freeform 122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9" name="Freeform 122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0" name="Freeform 123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1" name="Freeform 123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2" name="Freeform 123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3" name="Freeform 123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4" name="Freeform 123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5" name="Freeform 123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6" name="Freeform 123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7" name="Freeform 123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8" name="Freeform 123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9" name="Freeform 123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0" name="Freeform 124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1" name="Freeform 124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2" name="Freeform 124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3" name="Freeform 124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4" name="Freeform 124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5" name="Freeform 124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6" name="Freeform 124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7" name="Freeform 124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8" name="Freeform 124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9" name="Freeform 124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0" name="Freeform 125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1" name="Freeform 125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2" name="Freeform 125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3" name="Rectangle 125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4" name="Freeform 125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5" name="Freeform 125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6" name="Freeform 125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7" name="Freeform 125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8" name="Freeform 125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9" name="Freeform 125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0" name="Freeform 126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1" name="Freeform 126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2" name="Freeform 126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143" name="Group 1263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252144" name="Freeform 126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5" name="Freeform 126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6" name="Freeform 126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7" name="Freeform 126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8" name="Freeform 126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9" name="Freeform 126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0" name="Freeform 127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1" name="Freeform 127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2" name="Freeform 127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3" name="Freeform 127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4" name="Freeform 127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5" name="Freeform 127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6" name="Freeform 127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7" name="Freeform 127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8" name="Freeform 127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9" name="Freeform 127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0" name="Freeform 128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1" name="Freeform 128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2" name="Freeform 128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3" name="Freeform 128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4" name="Freeform 128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5" name="Freeform 128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6" name="Freeform 128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7" name="Freeform 128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8" name="Freeform 128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9" name="Freeform 128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0" name="Freeform 129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1" name="Freeform 129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2" name="Freeform 129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3" name="Rectangle 129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4" name="Freeform 129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5" name="Freeform 129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6" name="Freeform 129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7" name="Freeform 129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8" name="Freeform 129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9" name="Freeform 129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80" name="Freeform 130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81" name="Freeform 130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82" name="Freeform 130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2184" name="AutoShape 1304"/>
          <p:cNvSpPr>
            <a:spLocks noChangeAspect="1" noChangeArrowheads="1" noTextEdit="1"/>
          </p:cNvSpPr>
          <p:nvPr/>
        </p:nvSpPr>
        <p:spPr bwMode="auto">
          <a:xfrm>
            <a:off x="5494338" y="3140075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5" name="Freeform 1305"/>
          <p:cNvSpPr>
            <a:spLocks/>
          </p:cNvSpPr>
          <p:nvPr/>
        </p:nvSpPr>
        <p:spPr bwMode="auto">
          <a:xfrm>
            <a:off x="5495925" y="3140075"/>
            <a:ext cx="258763" cy="268288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6" name="Freeform 1306"/>
          <p:cNvSpPr>
            <a:spLocks/>
          </p:cNvSpPr>
          <p:nvPr/>
        </p:nvSpPr>
        <p:spPr bwMode="auto">
          <a:xfrm>
            <a:off x="5527675" y="3309938"/>
            <a:ext cx="150813" cy="46037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7" name="Freeform 1307"/>
          <p:cNvSpPr>
            <a:spLocks/>
          </p:cNvSpPr>
          <p:nvPr/>
        </p:nvSpPr>
        <p:spPr bwMode="auto">
          <a:xfrm>
            <a:off x="5502275" y="3330575"/>
            <a:ext cx="176213" cy="71438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8" name="AutoShape 1308"/>
          <p:cNvSpPr>
            <a:spLocks noChangeAspect="1" noChangeArrowheads="1" noTextEdit="1"/>
          </p:cNvSpPr>
          <p:nvPr/>
        </p:nvSpPr>
        <p:spPr bwMode="auto">
          <a:xfrm>
            <a:off x="5449888" y="3044825"/>
            <a:ext cx="284162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9" name="Freeform 1309"/>
          <p:cNvSpPr>
            <a:spLocks/>
          </p:cNvSpPr>
          <p:nvPr/>
        </p:nvSpPr>
        <p:spPr bwMode="auto">
          <a:xfrm>
            <a:off x="5508625" y="3065463"/>
            <a:ext cx="41275" cy="52387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0" name="Freeform 1310"/>
          <p:cNvSpPr>
            <a:spLocks/>
          </p:cNvSpPr>
          <p:nvPr/>
        </p:nvSpPr>
        <p:spPr bwMode="auto">
          <a:xfrm>
            <a:off x="5576888" y="3063875"/>
            <a:ext cx="25400" cy="39688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1" name="Freeform 1311"/>
          <p:cNvSpPr>
            <a:spLocks/>
          </p:cNvSpPr>
          <p:nvPr/>
        </p:nvSpPr>
        <p:spPr bwMode="auto">
          <a:xfrm>
            <a:off x="5483225" y="3054350"/>
            <a:ext cx="66675" cy="8572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2" name="Freeform 1312"/>
          <p:cNvSpPr>
            <a:spLocks/>
          </p:cNvSpPr>
          <p:nvPr/>
        </p:nvSpPr>
        <p:spPr bwMode="auto">
          <a:xfrm>
            <a:off x="5573713" y="3051175"/>
            <a:ext cx="57150" cy="57150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3" name="Freeform 1313"/>
          <p:cNvSpPr>
            <a:spLocks/>
          </p:cNvSpPr>
          <p:nvPr/>
        </p:nvSpPr>
        <p:spPr bwMode="auto">
          <a:xfrm>
            <a:off x="5461000" y="3078163"/>
            <a:ext cx="22225" cy="52387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4" name="Freeform 1314"/>
          <p:cNvSpPr>
            <a:spLocks/>
          </p:cNvSpPr>
          <p:nvPr/>
        </p:nvSpPr>
        <p:spPr bwMode="auto">
          <a:xfrm>
            <a:off x="5619750" y="3048000"/>
            <a:ext cx="49213" cy="6985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5" name="Freeform 1315"/>
          <p:cNvSpPr>
            <a:spLocks/>
          </p:cNvSpPr>
          <p:nvPr/>
        </p:nvSpPr>
        <p:spPr bwMode="auto">
          <a:xfrm>
            <a:off x="5567363" y="3128963"/>
            <a:ext cx="15875" cy="42862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6" name="Freeform 1316"/>
          <p:cNvSpPr>
            <a:spLocks/>
          </p:cNvSpPr>
          <p:nvPr/>
        </p:nvSpPr>
        <p:spPr bwMode="auto">
          <a:xfrm>
            <a:off x="5559425" y="3106738"/>
            <a:ext cx="9525" cy="20637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7" name="Freeform 1317"/>
          <p:cNvSpPr>
            <a:spLocks/>
          </p:cNvSpPr>
          <p:nvPr/>
        </p:nvSpPr>
        <p:spPr bwMode="auto">
          <a:xfrm>
            <a:off x="5553075" y="3092450"/>
            <a:ext cx="6350" cy="11113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8" name="Freeform 1318"/>
          <p:cNvSpPr>
            <a:spLocks/>
          </p:cNvSpPr>
          <p:nvPr/>
        </p:nvSpPr>
        <p:spPr bwMode="auto">
          <a:xfrm>
            <a:off x="5545138" y="3081338"/>
            <a:ext cx="11112" cy="7937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9" name="Freeform 1319"/>
          <p:cNvSpPr>
            <a:spLocks/>
          </p:cNvSpPr>
          <p:nvPr/>
        </p:nvSpPr>
        <p:spPr bwMode="auto">
          <a:xfrm>
            <a:off x="5497513" y="3068638"/>
            <a:ext cx="41275" cy="52387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0" name="Freeform 1320"/>
          <p:cNvSpPr>
            <a:spLocks/>
          </p:cNvSpPr>
          <p:nvPr/>
        </p:nvSpPr>
        <p:spPr bwMode="auto">
          <a:xfrm>
            <a:off x="5565775" y="3067050"/>
            <a:ext cx="25400" cy="41275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1" name="Freeform 1321"/>
          <p:cNvSpPr>
            <a:spLocks/>
          </p:cNvSpPr>
          <p:nvPr/>
        </p:nvSpPr>
        <p:spPr bwMode="auto">
          <a:xfrm>
            <a:off x="5473700" y="3059113"/>
            <a:ext cx="63500" cy="84137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2" name="Freeform 1322"/>
          <p:cNvSpPr>
            <a:spLocks/>
          </p:cNvSpPr>
          <p:nvPr/>
        </p:nvSpPr>
        <p:spPr bwMode="auto">
          <a:xfrm>
            <a:off x="5562600" y="3054350"/>
            <a:ext cx="57150" cy="58738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3" name="Freeform 1323"/>
          <p:cNvSpPr>
            <a:spLocks/>
          </p:cNvSpPr>
          <p:nvPr/>
        </p:nvSpPr>
        <p:spPr bwMode="auto">
          <a:xfrm>
            <a:off x="5451475" y="3086100"/>
            <a:ext cx="23813" cy="53975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4" name="Freeform 1324"/>
          <p:cNvSpPr>
            <a:spLocks/>
          </p:cNvSpPr>
          <p:nvPr/>
        </p:nvSpPr>
        <p:spPr bwMode="auto">
          <a:xfrm>
            <a:off x="5608638" y="3051175"/>
            <a:ext cx="50800" cy="6985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5" name="Freeform 1325"/>
          <p:cNvSpPr>
            <a:spLocks/>
          </p:cNvSpPr>
          <p:nvPr/>
        </p:nvSpPr>
        <p:spPr bwMode="auto">
          <a:xfrm>
            <a:off x="5561013" y="3157538"/>
            <a:ext cx="190500" cy="120650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6" name="Freeform 1326"/>
          <p:cNvSpPr>
            <a:spLocks/>
          </p:cNvSpPr>
          <p:nvPr/>
        </p:nvSpPr>
        <p:spPr bwMode="auto">
          <a:xfrm>
            <a:off x="5576888" y="3160713"/>
            <a:ext cx="146050" cy="47625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7" name="Freeform 1327"/>
          <p:cNvSpPr>
            <a:spLocks/>
          </p:cNvSpPr>
          <p:nvPr/>
        </p:nvSpPr>
        <p:spPr bwMode="auto">
          <a:xfrm>
            <a:off x="5541963" y="3302000"/>
            <a:ext cx="192087" cy="4445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8" name="Freeform 1328"/>
          <p:cNvSpPr>
            <a:spLocks/>
          </p:cNvSpPr>
          <p:nvPr/>
        </p:nvSpPr>
        <p:spPr bwMode="auto">
          <a:xfrm>
            <a:off x="5524500" y="3314700"/>
            <a:ext cx="193675" cy="4445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9" name="Freeform 1329"/>
          <p:cNvSpPr>
            <a:spLocks/>
          </p:cNvSpPr>
          <p:nvPr/>
        </p:nvSpPr>
        <p:spPr bwMode="auto">
          <a:xfrm>
            <a:off x="5554663" y="3355975"/>
            <a:ext cx="28575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0" name="Freeform 1330"/>
          <p:cNvSpPr>
            <a:spLocks/>
          </p:cNvSpPr>
          <p:nvPr/>
        </p:nvSpPr>
        <p:spPr bwMode="auto">
          <a:xfrm>
            <a:off x="5559425" y="3282950"/>
            <a:ext cx="26988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1" name="Freeform 1331"/>
          <p:cNvSpPr>
            <a:spLocks/>
          </p:cNvSpPr>
          <p:nvPr/>
        </p:nvSpPr>
        <p:spPr bwMode="auto">
          <a:xfrm>
            <a:off x="5707063" y="3309938"/>
            <a:ext cx="26987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2" name="Freeform 1332"/>
          <p:cNvSpPr>
            <a:spLocks/>
          </p:cNvSpPr>
          <p:nvPr/>
        </p:nvSpPr>
        <p:spPr bwMode="auto">
          <a:xfrm>
            <a:off x="5588000" y="3286125"/>
            <a:ext cx="111125" cy="26988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3" name="Freeform 1333"/>
          <p:cNvSpPr>
            <a:spLocks/>
          </p:cNvSpPr>
          <p:nvPr/>
        </p:nvSpPr>
        <p:spPr bwMode="auto">
          <a:xfrm>
            <a:off x="5588000" y="3298825"/>
            <a:ext cx="106363" cy="23813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4" name="Freeform 1334"/>
          <p:cNvSpPr>
            <a:spLocks/>
          </p:cNvSpPr>
          <p:nvPr/>
        </p:nvSpPr>
        <p:spPr bwMode="auto">
          <a:xfrm>
            <a:off x="5588000" y="3281363"/>
            <a:ext cx="106363" cy="23812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6" name="AutoShape 1336"/>
          <p:cNvSpPr>
            <a:spLocks noChangeAspect="1" noChangeArrowheads="1" noTextEdit="1"/>
          </p:cNvSpPr>
          <p:nvPr/>
        </p:nvSpPr>
        <p:spPr bwMode="auto">
          <a:xfrm>
            <a:off x="6194425" y="1831975"/>
            <a:ext cx="2952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7" name="Freeform 1337"/>
          <p:cNvSpPr>
            <a:spLocks/>
          </p:cNvSpPr>
          <p:nvPr/>
        </p:nvSpPr>
        <p:spPr bwMode="auto">
          <a:xfrm>
            <a:off x="6196013" y="1831975"/>
            <a:ext cx="293687" cy="293688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8" name="Freeform 1338"/>
          <p:cNvSpPr>
            <a:spLocks/>
          </p:cNvSpPr>
          <p:nvPr/>
        </p:nvSpPr>
        <p:spPr bwMode="auto">
          <a:xfrm>
            <a:off x="6232525" y="2019300"/>
            <a:ext cx="171450" cy="4921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9" name="Freeform 1339"/>
          <p:cNvSpPr>
            <a:spLocks/>
          </p:cNvSpPr>
          <p:nvPr/>
        </p:nvSpPr>
        <p:spPr bwMode="auto">
          <a:xfrm>
            <a:off x="6203950" y="2041525"/>
            <a:ext cx="200025" cy="76200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0" name="AutoShape 1340"/>
          <p:cNvSpPr>
            <a:spLocks noChangeAspect="1" noChangeArrowheads="1" noTextEdit="1"/>
          </p:cNvSpPr>
          <p:nvPr/>
        </p:nvSpPr>
        <p:spPr bwMode="auto">
          <a:xfrm>
            <a:off x="6143625" y="1728788"/>
            <a:ext cx="3222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1" name="Freeform 1341"/>
          <p:cNvSpPr>
            <a:spLocks/>
          </p:cNvSpPr>
          <p:nvPr/>
        </p:nvSpPr>
        <p:spPr bwMode="auto">
          <a:xfrm>
            <a:off x="6210300" y="1751013"/>
            <a:ext cx="46038" cy="57150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2" name="Freeform 1342"/>
          <p:cNvSpPr>
            <a:spLocks/>
          </p:cNvSpPr>
          <p:nvPr/>
        </p:nvSpPr>
        <p:spPr bwMode="auto">
          <a:xfrm>
            <a:off x="6288088" y="1749425"/>
            <a:ext cx="28575" cy="4445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3" name="Freeform 1343"/>
          <p:cNvSpPr>
            <a:spLocks/>
          </p:cNvSpPr>
          <p:nvPr/>
        </p:nvSpPr>
        <p:spPr bwMode="auto">
          <a:xfrm>
            <a:off x="6181725" y="1739900"/>
            <a:ext cx="74613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4" name="Freeform 1344"/>
          <p:cNvSpPr>
            <a:spLocks/>
          </p:cNvSpPr>
          <p:nvPr/>
        </p:nvSpPr>
        <p:spPr bwMode="auto">
          <a:xfrm>
            <a:off x="6284913" y="1736725"/>
            <a:ext cx="63500" cy="61913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5" name="Freeform 1345"/>
          <p:cNvSpPr>
            <a:spLocks/>
          </p:cNvSpPr>
          <p:nvPr/>
        </p:nvSpPr>
        <p:spPr bwMode="auto">
          <a:xfrm>
            <a:off x="6156325" y="1765300"/>
            <a:ext cx="25400" cy="57150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6" name="Freeform 1346"/>
          <p:cNvSpPr>
            <a:spLocks/>
          </p:cNvSpPr>
          <p:nvPr/>
        </p:nvSpPr>
        <p:spPr bwMode="auto">
          <a:xfrm>
            <a:off x="6337300" y="1731963"/>
            <a:ext cx="55563" cy="7620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7" name="Freeform 1347"/>
          <p:cNvSpPr>
            <a:spLocks/>
          </p:cNvSpPr>
          <p:nvPr/>
        </p:nvSpPr>
        <p:spPr bwMode="auto">
          <a:xfrm>
            <a:off x="6276975" y="1820863"/>
            <a:ext cx="17463" cy="46037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8" name="Freeform 1348"/>
          <p:cNvSpPr>
            <a:spLocks/>
          </p:cNvSpPr>
          <p:nvPr/>
        </p:nvSpPr>
        <p:spPr bwMode="auto">
          <a:xfrm>
            <a:off x="6269038" y="1797050"/>
            <a:ext cx="9525" cy="22225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9" name="Freeform 1349"/>
          <p:cNvSpPr>
            <a:spLocks/>
          </p:cNvSpPr>
          <p:nvPr/>
        </p:nvSpPr>
        <p:spPr bwMode="auto">
          <a:xfrm>
            <a:off x="6261100" y="1781175"/>
            <a:ext cx="7938" cy="12700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0" name="Freeform 1350"/>
          <p:cNvSpPr>
            <a:spLocks/>
          </p:cNvSpPr>
          <p:nvPr/>
        </p:nvSpPr>
        <p:spPr bwMode="auto">
          <a:xfrm>
            <a:off x="6251575" y="1770063"/>
            <a:ext cx="12700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1" name="Freeform 1351"/>
          <p:cNvSpPr>
            <a:spLocks/>
          </p:cNvSpPr>
          <p:nvPr/>
        </p:nvSpPr>
        <p:spPr bwMode="auto">
          <a:xfrm>
            <a:off x="6197600" y="1754188"/>
            <a:ext cx="46038" cy="57150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2" name="Freeform 1352"/>
          <p:cNvSpPr>
            <a:spLocks/>
          </p:cNvSpPr>
          <p:nvPr/>
        </p:nvSpPr>
        <p:spPr bwMode="auto">
          <a:xfrm>
            <a:off x="6273800" y="1752600"/>
            <a:ext cx="30163" cy="46038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3" name="Freeform 1353"/>
          <p:cNvSpPr>
            <a:spLocks/>
          </p:cNvSpPr>
          <p:nvPr/>
        </p:nvSpPr>
        <p:spPr bwMode="auto">
          <a:xfrm>
            <a:off x="6169025" y="1743075"/>
            <a:ext cx="73025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4" name="Freeform 1354"/>
          <p:cNvSpPr>
            <a:spLocks/>
          </p:cNvSpPr>
          <p:nvPr/>
        </p:nvSpPr>
        <p:spPr bwMode="auto">
          <a:xfrm>
            <a:off x="6272213" y="1739900"/>
            <a:ext cx="65087" cy="63500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5" name="Freeform 1355"/>
          <p:cNvSpPr>
            <a:spLocks/>
          </p:cNvSpPr>
          <p:nvPr/>
        </p:nvSpPr>
        <p:spPr bwMode="auto">
          <a:xfrm>
            <a:off x="6145213" y="1773238"/>
            <a:ext cx="26987" cy="58737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6" name="Freeform 1356"/>
          <p:cNvSpPr>
            <a:spLocks/>
          </p:cNvSpPr>
          <p:nvPr/>
        </p:nvSpPr>
        <p:spPr bwMode="auto">
          <a:xfrm>
            <a:off x="6324600" y="1736725"/>
            <a:ext cx="57150" cy="74613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7" name="Freeform 1357"/>
          <p:cNvSpPr>
            <a:spLocks/>
          </p:cNvSpPr>
          <p:nvPr/>
        </p:nvSpPr>
        <p:spPr bwMode="auto">
          <a:xfrm>
            <a:off x="6270625" y="1852613"/>
            <a:ext cx="214313" cy="130175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8" name="Freeform 1358"/>
          <p:cNvSpPr>
            <a:spLocks/>
          </p:cNvSpPr>
          <p:nvPr/>
        </p:nvSpPr>
        <p:spPr bwMode="auto">
          <a:xfrm>
            <a:off x="6288088" y="1855788"/>
            <a:ext cx="165100" cy="52387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9" name="Freeform 1359"/>
          <p:cNvSpPr>
            <a:spLocks/>
          </p:cNvSpPr>
          <p:nvPr/>
        </p:nvSpPr>
        <p:spPr bwMode="auto">
          <a:xfrm>
            <a:off x="6248400" y="2009775"/>
            <a:ext cx="217488" cy="476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0" name="Freeform 1360"/>
          <p:cNvSpPr>
            <a:spLocks/>
          </p:cNvSpPr>
          <p:nvPr/>
        </p:nvSpPr>
        <p:spPr bwMode="auto">
          <a:xfrm>
            <a:off x="6227763" y="2024063"/>
            <a:ext cx="219075" cy="4762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1" name="Freeform 1361"/>
          <p:cNvSpPr>
            <a:spLocks/>
          </p:cNvSpPr>
          <p:nvPr/>
        </p:nvSpPr>
        <p:spPr bwMode="auto">
          <a:xfrm>
            <a:off x="6262688" y="2068513"/>
            <a:ext cx="31750" cy="11112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2" name="Freeform 1362"/>
          <p:cNvSpPr>
            <a:spLocks/>
          </p:cNvSpPr>
          <p:nvPr/>
        </p:nvSpPr>
        <p:spPr bwMode="auto">
          <a:xfrm>
            <a:off x="6269038" y="1989138"/>
            <a:ext cx="30162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3" name="Freeform 1363"/>
          <p:cNvSpPr>
            <a:spLocks/>
          </p:cNvSpPr>
          <p:nvPr/>
        </p:nvSpPr>
        <p:spPr bwMode="auto">
          <a:xfrm>
            <a:off x="6435725" y="2019300"/>
            <a:ext cx="30163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4" name="Freeform 1364"/>
          <p:cNvSpPr>
            <a:spLocks/>
          </p:cNvSpPr>
          <p:nvPr/>
        </p:nvSpPr>
        <p:spPr bwMode="auto">
          <a:xfrm>
            <a:off x="6300788" y="1992313"/>
            <a:ext cx="127000" cy="30162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5" name="Freeform 1365"/>
          <p:cNvSpPr>
            <a:spLocks/>
          </p:cNvSpPr>
          <p:nvPr/>
        </p:nvSpPr>
        <p:spPr bwMode="auto">
          <a:xfrm>
            <a:off x="6300788" y="2005013"/>
            <a:ext cx="120650" cy="26987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6" name="Freeform 1366"/>
          <p:cNvSpPr>
            <a:spLocks/>
          </p:cNvSpPr>
          <p:nvPr/>
        </p:nvSpPr>
        <p:spPr bwMode="auto">
          <a:xfrm>
            <a:off x="6300788" y="1987550"/>
            <a:ext cx="120650" cy="2540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7" name="AutoShape 1367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8" name="Freeform 1368"/>
          <p:cNvSpPr>
            <a:spLocks/>
          </p:cNvSpPr>
          <p:nvPr/>
        </p:nvSpPr>
        <p:spPr bwMode="auto">
          <a:xfrm>
            <a:off x="5637213" y="1844675"/>
            <a:ext cx="46037" cy="57150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9" name="Freeform 1369"/>
          <p:cNvSpPr>
            <a:spLocks/>
          </p:cNvSpPr>
          <p:nvPr/>
        </p:nvSpPr>
        <p:spPr bwMode="auto">
          <a:xfrm>
            <a:off x="5713413" y="1843088"/>
            <a:ext cx="30162" cy="46037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0" name="Freeform 1370"/>
          <p:cNvSpPr>
            <a:spLocks/>
          </p:cNvSpPr>
          <p:nvPr/>
        </p:nvSpPr>
        <p:spPr bwMode="auto">
          <a:xfrm>
            <a:off x="5608638" y="1833563"/>
            <a:ext cx="73025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1" name="Freeform 1371"/>
          <p:cNvSpPr>
            <a:spLocks/>
          </p:cNvSpPr>
          <p:nvPr/>
        </p:nvSpPr>
        <p:spPr bwMode="auto">
          <a:xfrm>
            <a:off x="5711825" y="1830388"/>
            <a:ext cx="65088" cy="63500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2" name="Freeform 1372"/>
          <p:cNvSpPr>
            <a:spLocks/>
          </p:cNvSpPr>
          <p:nvPr/>
        </p:nvSpPr>
        <p:spPr bwMode="auto">
          <a:xfrm>
            <a:off x="5584825" y="1863725"/>
            <a:ext cx="26988" cy="58738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3" name="Freeform 1373"/>
          <p:cNvSpPr>
            <a:spLocks/>
          </p:cNvSpPr>
          <p:nvPr/>
        </p:nvSpPr>
        <p:spPr bwMode="auto">
          <a:xfrm>
            <a:off x="5764213" y="1827213"/>
            <a:ext cx="57150" cy="74612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2261" name="Group 1381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3381" y="2161"/>
            <a:chExt cx="183" cy="255"/>
          </a:xfrm>
        </p:grpSpPr>
        <p:pic>
          <p:nvPicPr>
            <p:cNvPr id="222185" name="Picture 1001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34" y="2242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222186" name="Freeform 1002"/>
            <p:cNvSpPr>
              <a:spLocks/>
            </p:cNvSpPr>
            <p:nvPr/>
          </p:nvSpPr>
          <p:spPr bwMode="auto">
            <a:xfrm>
              <a:off x="3430" y="2174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7" name="Freeform 1003"/>
            <p:cNvSpPr>
              <a:spLocks/>
            </p:cNvSpPr>
            <p:nvPr/>
          </p:nvSpPr>
          <p:spPr bwMode="auto">
            <a:xfrm>
              <a:off x="3486" y="2173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8" name="Freeform 1004"/>
            <p:cNvSpPr>
              <a:spLocks/>
            </p:cNvSpPr>
            <p:nvPr/>
          </p:nvSpPr>
          <p:spPr bwMode="auto">
            <a:xfrm>
              <a:off x="3409" y="2166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9" name="Freeform 1005"/>
            <p:cNvSpPr>
              <a:spLocks/>
            </p:cNvSpPr>
            <p:nvPr/>
          </p:nvSpPr>
          <p:spPr bwMode="auto">
            <a:xfrm>
              <a:off x="3485" y="2164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0" name="Freeform 1006"/>
            <p:cNvSpPr>
              <a:spLocks/>
            </p:cNvSpPr>
            <p:nvPr/>
          </p:nvSpPr>
          <p:spPr bwMode="auto">
            <a:xfrm>
              <a:off x="3389" y="2184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1" name="Freeform 1007"/>
            <p:cNvSpPr>
              <a:spLocks/>
            </p:cNvSpPr>
            <p:nvPr/>
          </p:nvSpPr>
          <p:spPr bwMode="auto">
            <a:xfrm>
              <a:off x="3523" y="2161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2" name="Freeform 1008"/>
            <p:cNvSpPr>
              <a:spLocks/>
            </p:cNvSpPr>
            <p:nvPr/>
          </p:nvSpPr>
          <p:spPr bwMode="auto">
            <a:xfrm>
              <a:off x="3478" y="2222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3" name="Freeform 1009"/>
            <p:cNvSpPr>
              <a:spLocks/>
            </p:cNvSpPr>
            <p:nvPr/>
          </p:nvSpPr>
          <p:spPr bwMode="auto">
            <a:xfrm>
              <a:off x="3472" y="2205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4" name="Freeform 1010"/>
            <p:cNvSpPr>
              <a:spLocks/>
            </p:cNvSpPr>
            <p:nvPr/>
          </p:nvSpPr>
          <p:spPr bwMode="auto">
            <a:xfrm>
              <a:off x="3466" y="2194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5" name="Freeform 1011"/>
            <p:cNvSpPr>
              <a:spLocks/>
            </p:cNvSpPr>
            <p:nvPr/>
          </p:nvSpPr>
          <p:spPr bwMode="auto">
            <a:xfrm>
              <a:off x="3461" y="2186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6" name="Freeform 1012"/>
            <p:cNvSpPr>
              <a:spLocks/>
            </p:cNvSpPr>
            <p:nvPr/>
          </p:nvSpPr>
          <p:spPr bwMode="auto">
            <a:xfrm>
              <a:off x="3421" y="2176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7" name="Freeform 1013"/>
            <p:cNvSpPr>
              <a:spLocks/>
            </p:cNvSpPr>
            <p:nvPr/>
          </p:nvSpPr>
          <p:spPr bwMode="auto">
            <a:xfrm>
              <a:off x="3477" y="2176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8" name="Freeform 1014"/>
            <p:cNvSpPr>
              <a:spLocks/>
            </p:cNvSpPr>
            <p:nvPr/>
          </p:nvSpPr>
          <p:spPr bwMode="auto">
            <a:xfrm>
              <a:off x="3400" y="2169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9" name="Freeform 1015"/>
            <p:cNvSpPr>
              <a:spLocks/>
            </p:cNvSpPr>
            <p:nvPr/>
          </p:nvSpPr>
          <p:spPr bwMode="auto">
            <a:xfrm>
              <a:off x="3475" y="2167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00" name="Freeform 1016"/>
            <p:cNvSpPr>
              <a:spLocks/>
            </p:cNvSpPr>
            <p:nvPr/>
          </p:nvSpPr>
          <p:spPr bwMode="auto">
            <a:xfrm>
              <a:off x="3381" y="2190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01" name="Freeform 1017"/>
            <p:cNvSpPr>
              <a:spLocks/>
            </p:cNvSpPr>
            <p:nvPr/>
          </p:nvSpPr>
          <p:spPr bwMode="auto">
            <a:xfrm>
              <a:off x="3514" y="2164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2254" name="Group 1374"/>
            <p:cNvGrpSpPr>
              <a:grpSpLocks/>
            </p:cNvGrpSpPr>
            <p:nvPr/>
          </p:nvGrpSpPr>
          <p:grpSpPr bwMode="auto">
            <a:xfrm>
              <a:off x="3429" y="2236"/>
              <a:ext cx="135" cy="180"/>
              <a:chOff x="3774" y="2423"/>
              <a:chExt cx="189" cy="286"/>
            </a:xfrm>
          </p:grpSpPr>
          <p:sp>
            <p:nvSpPr>
              <p:cNvPr id="252255" name="Rectangle 1375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6" name="Rectangle 1376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7" name="Rectangle 1377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8" name="Rectangle 1378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9" name="Rectangle 1379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60" name="Rectangle 1380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2132" name="Line 948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2287" name="Group 1407"/>
          <p:cNvGrpSpPr>
            <a:grpSpLocks/>
          </p:cNvGrpSpPr>
          <p:nvPr/>
        </p:nvGrpSpPr>
        <p:grpSpPr bwMode="auto">
          <a:xfrm>
            <a:off x="6791325" y="4984750"/>
            <a:ext cx="290513" cy="404813"/>
            <a:chOff x="3901" y="2524"/>
            <a:chExt cx="183" cy="255"/>
          </a:xfrm>
        </p:grpSpPr>
        <p:sp>
          <p:nvSpPr>
            <p:cNvPr id="252264" name="Freeform 1384"/>
            <p:cNvSpPr>
              <a:spLocks/>
            </p:cNvSpPr>
            <p:nvPr/>
          </p:nvSpPr>
          <p:spPr bwMode="auto">
            <a:xfrm>
              <a:off x="3950" y="2537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5" name="Freeform 1385"/>
            <p:cNvSpPr>
              <a:spLocks/>
            </p:cNvSpPr>
            <p:nvPr/>
          </p:nvSpPr>
          <p:spPr bwMode="auto">
            <a:xfrm>
              <a:off x="4006" y="2536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6" name="Freeform 1386"/>
            <p:cNvSpPr>
              <a:spLocks/>
            </p:cNvSpPr>
            <p:nvPr/>
          </p:nvSpPr>
          <p:spPr bwMode="auto">
            <a:xfrm>
              <a:off x="3929" y="2529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7" name="Freeform 1387"/>
            <p:cNvSpPr>
              <a:spLocks/>
            </p:cNvSpPr>
            <p:nvPr/>
          </p:nvSpPr>
          <p:spPr bwMode="auto">
            <a:xfrm>
              <a:off x="4005" y="2527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8" name="Freeform 1388"/>
            <p:cNvSpPr>
              <a:spLocks/>
            </p:cNvSpPr>
            <p:nvPr/>
          </p:nvSpPr>
          <p:spPr bwMode="auto">
            <a:xfrm>
              <a:off x="3909" y="2547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9" name="Freeform 1389"/>
            <p:cNvSpPr>
              <a:spLocks/>
            </p:cNvSpPr>
            <p:nvPr/>
          </p:nvSpPr>
          <p:spPr bwMode="auto">
            <a:xfrm>
              <a:off x="4043" y="2524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0" name="Freeform 1390"/>
            <p:cNvSpPr>
              <a:spLocks/>
            </p:cNvSpPr>
            <p:nvPr/>
          </p:nvSpPr>
          <p:spPr bwMode="auto">
            <a:xfrm>
              <a:off x="3998" y="2585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1" name="Freeform 1391"/>
            <p:cNvSpPr>
              <a:spLocks/>
            </p:cNvSpPr>
            <p:nvPr/>
          </p:nvSpPr>
          <p:spPr bwMode="auto">
            <a:xfrm>
              <a:off x="3992" y="2568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2" name="Freeform 1392"/>
            <p:cNvSpPr>
              <a:spLocks/>
            </p:cNvSpPr>
            <p:nvPr/>
          </p:nvSpPr>
          <p:spPr bwMode="auto">
            <a:xfrm>
              <a:off x="3986" y="2557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3" name="Freeform 1393"/>
            <p:cNvSpPr>
              <a:spLocks/>
            </p:cNvSpPr>
            <p:nvPr/>
          </p:nvSpPr>
          <p:spPr bwMode="auto">
            <a:xfrm>
              <a:off x="3981" y="2549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4" name="Freeform 1394"/>
            <p:cNvSpPr>
              <a:spLocks/>
            </p:cNvSpPr>
            <p:nvPr/>
          </p:nvSpPr>
          <p:spPr bwMode="auto">
            <a:xfrm>
              <a:off x="3941" y="2539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5" name="Freeform 1395"/>
            <p:cNvSpPr>
              <a:spLocks/>
            </p:cNvSpPr>
            <p:nvPr/>
          </p:nvSpPr>
          <p:spPr bwMode="auto">
            <a:xfrm>
              <a:off x="3997" y="2539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6" name="Freeform 1396"/>
            <p:cNvSpPr>
              <a:spLocks/>
            </p:cNvSpPr>
            <p:nvPr/>
          </p:nvSpPr>
          <p:spPr bwMode="auto">
            <a:xfrm>
              <a:off x="3920" y="2532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7" name="Freeform 1397"/>
            <p:cNvSpPr>
              <a:spLocks/>
            </p:cNvSpPr>
            <p:nvPr/>
          </p:nvSpPr>
          <p:spPr bwMode="auto">
            <a:xfrm>
              <a:off x="3995" y="2530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8" name="Freeform 1398"/>
            <p:cNvSpPr>
              <a:spLocks/>
            </p:cNvSpPr>
            <p:nvPr/>
          </p:nvSpPr>
          <p:spPr bwMode="auto">
            <a:xfrm>
              <a:off x="3901" y="2553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9" name="Freeform 1399"/>
            <p:cNvSpPr>
              <a:spLocks/>
            </p:cNvSpPr>
            <p:nvPr/>
          </p:nvSpPr>
          <p:spPr bwMode="auto">
            <a:xfrm>
              <a:off x="4034" y="2527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2280" name="Group 1400"/>
            <p:cNvGrpSpPr>
              <a:grpSpLocks/>
            </p:cNvGrpSpPr>
            <p:nvPr/>
          </p:nvGrpSpPr>
          <p:grpSpPr bwMode="auto">
            <a:xfrm>
              <a:off x="3949" y="2599"/>
              <a:ext cx="135" cy="180"/>
              <a:chOff x="3774" y="2423"/>
              <a:chExt cx="189" cy="286"/>
            </a:xfrm>
          </p:grpSpPr>
          <p:sp>
            <p:nvSpPr>
              <p:cNvPr id="252281" name="Rectangle 1401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2" name="Rectangle 1402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3" name="Rectangle 1403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4" name="Rectangle 1404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5" name="Rectangle 1405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6" name="Rectangle 1406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16FE8DA-A8C0-427F-80F6-0930B44D7FC4}" type="slidenum">
              <a:rPr lang="en-US"/>
              <a:pPr/>
              <a:t>2</a:t>
            </a:fld>
            <a:endParaRPr lang="en-US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4114800"/>
          </a:xfrm>
        </p:spPr>
        <p:txBody>
          <a:bodyPr/>
          <a:lstStyle/>
          <a:p>
            <a:r>
              <a:rPr lang="en-US" dirty="0" smtClean="0"/>
              <a:t>4 </a:t>
            </a:r>
            <a:r>
              <a:rPr lang="en-US" dirty="0" err="1"/>
              <a:t>homeworks</a:t>
            </a:r>
            <a:r>
              <a:rPr lang="en-US" dirty="0"/>
              <a:t> (</a:t>
            </a:r>
            <a:r>
              <a:rPr lang="en-US" dirty="0" smtClean="0"/>
              <a:t>22%) + experiment(s) (</a:t>
            </a:r>
            <a:r>
              <a:rPr lang="en-US" dirty="0"/>
              <a:t>8</a:t>
            </a:r>
            <a:r>
              <a:rPr lang="en-US" dirty="0" smtClean="0"/>
              <a:t>%) </a:t>
            </a:r>
            <a:r>
              <a:rPr lang="en-US" dirty="0"/>
              <a:t>+ 2 exams (mid-term </a:t>
            </a:r>
            <a:r>
              <a:rPr lang="en-US" dirty="0" smtClean="0"/>
              <a:t>30% &amp; </a:t>
            </a:r>
            <a:r>
              <a:rPr lang="en-US" dirty="0"/>
              <a:t>final </a:t>
            </a:r>
            <a:r>
              <a:rPr lang="en-US" dirty="0" smtClean="0"/>
              <a:t>exam 40%)</a:t>
            </a:r>
            <a:endParaRPr lang="en-US" dirty="0"/>
          </a:p>
          <a:p>
            <a:r>
              <a:rPr lang="en-US" dirty="0"/>
              <a:t>1 mid-term (30%) covering 1</a:t>
            </a:r>
            <a:r>
              <a:rPr lang="en-US" baseline="30000" dirty="0"/>
              <a:t>st</a:t>
            </a:r>
            <a:r>
              <a:rPr lang="en-US" dirty="0"/>
              <a:t> half of semester</a:t>
            </a:r>
          </a:p>
          <a:p>
            <a:pPr lvl="1"/>
            <a:r>
              <a:rPr lang="en-US" dirty="0"/>
              <a:t>Internet Architecture &amp; Analysis, Layering, Multiplexing, Applications, Transport, Congestion Control, MAC protocols (partial !) [based on progress]</a:t>
            </a:r>
          </a:p>
          <a:p>
            <a:r>
              <a:rPr lang="en-US" dirty="0"/>
              <a:t>Final exam (40%) covering 2nd half</a:t>
            </a:r>
          </a:p>
          <a:p>
            <a:pPr lvl="1"/>
            <a:r>
              <a:rPr lang="en-US" dirty="0"/>
              <a:t>MAC protocols (partial), Wireless and Mobile Networking, Routing (</a:t>
            </a:r>
            <a:r>
              <a:rPr lang="en-US" dirty="0" err="1"/>
              <a:t>unicast</a:t>
            </a:r>
            <a:r>
              <a:rPr lang="en-US" dirty="0"/>
              <a:t> revision, multicast)</a:t>
            </a:r>
          </a:p>
          <a:p>
            <a:r>
              <a:rPr lang="en-US" dirty="0"/>
              <a:t>1 required text book (Kurose, Ross</a:t>
            </a:r>
            <a:r>
              <a:rPr lang="en-US" dirty="0" smtClean="0"/>
              <a:t>… 6</a:t>
            </a:r>
            <a:r>
              <a:rPr lang="en-US" baseline="30000" dirty="0" smtClean="0"/>
              <a:t>th</a:t>
            </a:r>
            <a:r>
              <a:rPr lang="en-US" dirty="0" smtClean="0"/>
              <a:t> Edition)</a:t>
            </a:r>
            <a:endParaRPr lang="en-US" dirty="0"/>
          </a:p>
          <a:p>
            <a:r>
              <a:rPr lang="en-US" dirty="0"/>
              <a:t>Lecture slides: </a:t>
            </a:r>
            <a:r>
              <a:rPr lang="en-US" dirty="0" smtClean="0"/>
              <a:t>modified version </a:t>
            </a:r>
            <a:r>
              <a:rPr lang="en-US" dirty="0"/>
              <a:t>of book slides + supp. Materials &amp; notes as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51FC795-C63D-4404-9B84-D128FBEBEFDE}" type="slidenum">
              <a:rPr lang="en-US"/>
              <a:pPr/>
              <a:t>20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Residential access: point to point access</a:t>
            </a:r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2413" y="1616075"/>
            <a:ext cx="5181600" cy="2587625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Dialup via modem</a:t>
            </a:r>
            <a:endParaRPr lang="en-US" sz="2400"/>
          </a:p>
          <a:p>
            <a:pPr lvl="1"/>
            <a:r>
              <a:rPr lang="en-US"/>
              <a:t>up to 56Kbps direct access to router (often less)</a:t>
            </a:r>
          </a:p>
          <a:p>
            <a:pPr lvl="1"/>
            <a:r>
              <a:rPr lang="en-US"/>
              <a:t>Can’t surf and phone at same time: can’t be </a:t>
            </a:r>
            <a:r>
              <a:rPr lang="en-US">
                <a:solidFill>
                  <a:srgbClr val="FF0000"/>
                </a:solidFill>
              </a:rPr>
              <a:t>“always on”</a:t>
            </a:r>
            <a:endParaRPr lang="en-US" sz="2000">
              <a:solidFill>
                <a:schemeClr val="accent2"/>
              </a:solidFill>
            </a:endParaRPr>
          </a:p>
        </p:txBody>
      </p:sp>
      <p:graphicFrame>
        <p:nvGraphicFramePr>
          <p:cNvPr id="223237" name="Object 5"/>
          <p:cNvGraphicFramePr>
            <a:graphicFrameLocks noChangeAspect="1"/>
          </p:cNvGraphicFramePr>
          <p:nvPr/>
        </p:nvGraphicFramePr>
        <p:xfrm>
          <a:off x="5897563" y="1700213"/>
          <a:ext cx="730250" cy="638175"/>
        </p:xfrm>
        <a:graphic>
          <a:graphicData uri="http://schemas.openxmlformats.org/presentationml/2006/ole">
            <p:oleObj spid="_x0000_s223237" name="Clip" r:id="rId4" imgW="1305000" imgH="1085760" progId="">
              <p:embed/>
            </p:oleObj>
          </a:graphicData>
        </a:graphic>
      </p:graphicFrame>
      <p:graphicFrame>
        <p:nvGraphicFramePr>
          <p:cNvPr id="223238" name="Object 6"/>
          <p:cNvGraphicFramePr>
            <a:graphicFrameLocks noChangeAspect="1"/>
          </p:cNvGraphicFramePr>
          <p:nvPr/>
        </p:nvGraphicFramePr>
        <p:xfrm>
          <a:off x="6692900" y="1936750"/>
          <a:ext cx="490538" cy="369888"/>
        </p:xfrm>
        <a:graphic>
          <a:graphicData uri="http://schemas.openxmlformats.org/presentationml/2006/ole">
            <p:oleObj spid="_x0000_s223238" name="Clip" r:id="rId5" imgW="676440" imgH="485640" progId="">
              <p:embed/>
            </p:oleObj>
          </a:graphicData>
        </a:graphic>
      </p:graphicFrame>
      <p:sp>
        <p:nvSpPr>
          <p:cNvPr id="223239" name="Line 7"/>
          <p:cNvSpPr>
            <a:spLocks noChangeShapeType="1"/>
          </p:cNvSpPr>
          <p:nvPr/>
        </p:nvSpPr>
        <p:spPr bwMode="auto">
          <a:xfrm flipV="1">
            <a:off x="6608763" y="2184400"/>
            <a:ext cx="201612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3240" name="Object 8"/>
          <p:cNvGraphicFramePr>
            <a:graphicFrameLocks noChangeAspect="1"/>
          </p:cNvGraphicFramePr>
          <p:nvPr/>
        </p:nvGraphicFramePr>
        <p:xfrm>
          <a:off x="5897563" y="2892425"/>
          <a:ext cx="730250" cy="638175"/>
        </p:xfrm>
        <a:graphic>
          <a:graphicData uri="http://schemas.openxmlformats.org/presentationml/2006/ole">
            <p:oleObj spid="_x0000_s223240" name="Clip" r:id="rId6" imgW="1305000" imgH="1085760" progId="">
              <p:embed/>
            </p:oleObj>
          </a:graphicData>
        </a:graphic>
      </p:graphicFrame>
      <p:graphicFrame>
        <p:nvGraphicFramePr>
          <p:cNvPr id="223241" name="Object 9"/>
          <p:cNvGraphicFramePr>
            <a:graphicFrameLocks noChangeAspect="1"/>
          </p:cNvGraphicFramePr>
          <p:nvPr/>
        </p:nvGraphicFramePr>
        <p:xfrm>
          <a:off x="6692900" y="3127375"/>
          <a:ext cx="490538" cy="371475"/>
        </p:xfrm>
        <a:graphic>
          <a:graphicData uri="http://schemas.openxmlformats.org/presentationml/2006/ole">
            <p:oleObj spid="_x0000_s223241" name="Clip" r:id="rId7" imgW="676440" imgH="485640" progId="">
              <p:embed/>
            </p:oleObj>
          </a:graphicData>
        </a:graphic>
      </p:graphicFrame>
      <p:sp>
        <p:nvSpPr>
          <p:cNvPr id="223242" name="Line 10"/>
          <p:cNvSpPr>
            <a:spLocks noChangeShapeType="1"/>
          </p:cNvSpPr>
          <p:nvPr/>
        </p:nvSpPr>
        <p:spPr bwMode="auto">
          <a:xfrm flipV="1">
            <a:off x="6608763" y="3376613"/>
            <a:ext cx="201612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3243" name="Group 11"/>
          <p:cNvGrpSpPr>
            <a:grpSpLocks/>
          </p:cNvGrpSpPr>
          <p:nvPr/>
        </p:nvGrpSpPr>
        <p:grpSpPr bwMode="auto">
          <a:xfrm>
            <a:off x="6556375" y="2465388"/>
            <a:ext cx="123825" cy="430212"/>
            <a:chOff x="3842" y="406"/>
            <a:chExt cx="51" cy="167"/>
          </a:xfrm>
        </p:grpSpPr>
        <p:sp>
          <p:nvSpPr>
            <p:cNvPr id="223244" name="Oval 12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5" name="Oval 13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6" name="Oval 14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3247" name="Line 15"/>
          <p:cNvSpPr>
            <a:spLocks noChangeShapeType="1"/>
          </p:cNvSpPr>
          <p:nvPr/>
        </p:nvSpPr>
        <p:spPr bwMode="auto">
          <a:xfrm>
            <a:off x="7094538" y="2208213"/>
            <a:ext cx="506412" cy="53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48" name="Line 16"/>
          <p:cNvSpPr>
            <a:spLocks noChangeShapeType="1"/>
          </p:cNvSpPr>
          <p:nvPr/>
        </p:nvSpPr>
        <p:spPr bwMode="auto">
          <a:xfrm flipV="1">
            <a:off x="7115175" y="2781300"/>
            <a:ext cx="485775" cy="6588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63" name="Rectangle 31"/>
          <p:cNvSpPr>
            <a:spLocks noChangeArrowheads="1"/>
          </p:cNvSpPr>
          <p:nvPr/>
        </p:nvSpPr>
        <p:spPr bwMode="auto">
          <a:xfrm>
            <a:off x="247650" y="3817938"/>
            <a:ext cx="85026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u="sng">
                <a:solidFill>
                  <a:srgbClr val="FF0000"/>
                </a:solidFill>
                <a:latin typeface="Comic Sans MS" pitchFamily="66" charset="0"/>
              </a:rPr>
              <a:t>DSL: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 digital subscriber line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deployment: telephone company (typically)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up to 1 Mbps upstream (today typically &lt; 256 kbps)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up to 8 Mbps downstream (today typically &lt; 1 Mbps)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dedicated physical line to telephone central office</a:t>
            </a:r>
            <a:endParaRPr 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223346" name="Group 114"/>
          <p:cNvGrpSpPr>
            <a:grpSpLocks/>
          </p:cNvGrpSpPr>
          <p:nvPr/>
        </p:nvGrpSpPr>
        <p:grpSpPr bwMode="auto">
          <a:xfrm>
            <a:off x="7423150" y="2520950"/>
            <a:ext cx="1058863" cy="407988"/>
            <a:chOff x="3600" y="219"/>
            <a:chExt cx="360" cy="175"/>
          </a:xfrm>
        </p:grpSpPr>
        <p:sp>
          <p:nvSpPr>
            <p:cNvPr id="223347" name="Oval 1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48" name="Line 1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49" name="Line 1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50" name="Rectangle 1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3351" name="Oval 1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3352" name="Group 1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3353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354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355" name="Line 1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3356" name="Group 1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3357" name="Line 1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358" name="Line 1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359" name="Line 1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4F8EDFBF-06C4-4B1F-A251-C812D9A59024}" type="slidenum">
              <a:rPr lang="en-US"/>
              <a:pPr/>
              <a:t>21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Residential access: cable modems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66057" y="1729695"/>
            <a:ext cx="7337425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uses cable TV infrastructure,  rather than telephone infrastructure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HFC: hybrid fiber coax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asymmetric: up to 30Mbps downstream, 2 Mbps upstream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cable and fiber attaches homes to ISP router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homes share access to router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unlike DSL, which has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dedicated access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F3127D7A-5D8D-44DE-9E01-C050FFD6D33F}" type="slidenum">
              <a:rPr lang="en-US"/>
              <a:pPr/>
              <a:t>22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Residential access: cable modems</a:t>
            </a:r>
            <a:endParaRPr lang="en-US"/>
          </a:p>
        </p:txBody>
      </p:sp>
      <p:pic>
        <p:nvPicPr>
          <p:cNvPr id="227331" name="Picture 3" descr="trans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9038" y="1246188"/>
            <a:ext cx="6465887" cy="474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DE2119F-FB16-4DFF-9714-951368D3F189}" type="slidenum">
              <a:rPr lang="en-US"/>
              <a:pPr/>
              <a:t>23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/>
              <a:t>Cable Network Architecture: Overview</a:t>
            </a:r>
          </a:p>
        </p:txBody>
      </p:sp>
      <p:pic>
        <p:nvPicPr>
          <p:cNvPr id="229379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</p:spPr>
      </p:pic>
      <p:pic>
        <p:nvPicPr>
          <p:cNvPr id="229380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</p:spPr>
      </p:pic>
      <p:pic>
        <p:nvPicPr>
          <p:cNvPr id="229381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29383" name="Rectangle 7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84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29385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</p:spPr>
      </p:pic>
      <p:pic>
        <p:nvPicPr>
          <p:cNvPr id="229386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</p:spPr>
      </p:pic>
      <p:pic>
        <p:nvPicPr>
          <p:cNvPr id="229387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</p:spPr>
      </p:pic>
      <p:pic>
        <p:nvPicPr>
          <p:cNvPr id="229388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29390" name="Rectangle 14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1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29393" name="Rectangle 17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4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29396" name="Rectangle 20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7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29399" name="Rectangle 23"/>
            <p:cNvSpPr>
              <a:spLocks noChangeArrowheads="1"/>
            </p:cNvSpPr>
            <p:nvPr/>
          </p:nvSpPr>
          <p:spPr bwMode="auto">
            <a:xfrm rot="-5400000">
              <a:off x="3377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00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29402" name="Rectangle 26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03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29405" name="Rectangle 29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06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9407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08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229409" name="Picture 33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</p:spPr>
      </p:pic>
      <p:sp>
        <p:nvSpPr>
          <p:cNvPr id="229410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229411" name="Text Box 35"/>
          <p:cNvSpPr txBox="1">
            <a:spLocks noChangeArrowheads="1"/>
          </p:cNvSpPr>
          <p:nvPr/>
        </p:nvSpPr>
        <p:spPr bwMode="auto">
          <a:xfrm>
            <a:off x="2146300" y="5711825"/>
            <a:ext cx="1933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 (simplified)</a:t>
            </a:r>
          </a:p>
        </p:txBody>
      </p:sp>
      <p:sp>
        <p:nvSpPr>
          <p:cNvPr id="229412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9413" name="Text Box 37"/>
          <p:cNvSpPr txBox="1">
            <a:spLocks noChangeArrowheads="1"/>
          </p:cNvSpPr>
          <p:nvPr/>
        </p:nvSpPr>
        <p:spPr bwMode="auto">
          <a:xfrm>
            <a:off x="4133850" y="3057525"/>
            <a:ext cx="437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Typically 500 to 5,000 homes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E0D6C29-DF60-428A-B7C6-DAEF0932B4A0}" type="slidenum">
              <a:rPr lang="en-US"/>
              <a:pPr/>
              <a:t>24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/>
              <a:t>Cable Network Architecture: Overview</a:t>
            </a:r>
          </a:p>
        </p:txBody>
      </p:sp>
      <p:pic>
        <p:nvPicPr>
          <p:cNvPr id="231427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</p:spPr>
      </p:pic>
      <p:pic>
        <p:nvPicPr>
          <p:cNvPr id="231428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</p:spPr>
      </p:pic>
      <p:pic>
        <p:nvPicPr>
          <p:cNvPr id="231429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31431" name="Rectangle 7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32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1433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</p:spPr>
      </p:pic>
      <p:pic>
        <p:nvPicPr>
          <p:cNvPr id="231434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</p:spPr>
      </p:pic>
      <p:pic>
        <p:nvPicPr>
          <p:cNvPr id="231435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</p:spPr>
      </p:pic>
      <p:pic>
        <p:nvPicPr>
          <p:cNvPr id="231436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31438" name="Rectangle 14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39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31441" name="Rectangle 17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42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31444" name="Rectangle 20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45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31447" name="Rectangle 23"/>
            <p:cNvSpPr>
              <a:spLocks noChangeArrowheads="1"/>
            </p:cNvSpPr>
            <p:nvPr/>
          </p:nvSpPr>
          <p:spPr bwMode="auto">
            <a:xfrm rot="-5400000">
              <a:off x="3377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48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31450" name="Rectangle 26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51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31453" name="Rectangle 29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54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1455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456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231457" name="Picture 33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</p:spPr>
      </p:pic>
      <p:sp>
        <p:nvSpPr>
          <p:cNvPr id="231458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231459" name="Text Box 35"/>
          <p:cNvSpPr txBox="1">
            <a:spLocks noChangeArrowheads="1"/>
          </p:cNvSpPr>
          <p:nvPr/>
        </p:nvSpPr>
        <p:spPr bwMode="auto">
          <a:xfrm>
            <a:off x="2257425" y="5711825"/>
            <a:ext cx="1706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</a:t>
            </a:r>
          </a:p>
        </p:txBody>
      </p:sp>
      <p:sp>
        <p:nvSpPr>
          <p:cNvPr id="231460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04800" y="1520825"/>
            <a:ext cx="2552700" cy="2873375"/>
            <a:chOff x="192" y="958"/>
            <a:chExt cx="1608" cy="1810"/>
          </a:xfrm>
        </p:grpSpPr>
        <p:sp>
          <p:nvSpPr>
            <p:cNvPr id="231462" name="Freeform 38"/>
            <p:cNvSpPr>
              <a:spLocks/>
            </p:cNvSpPr>
            <p:nvPr/>
          </p:nvSpPr>
          <p:spPr bwMode="auto">
            <a:xfrm>
              <a:off x="336" y="1856"/>
              <a:ext cx="1432" cy="912"/>
            </a:xfrm>
            <a:custGeom>
              <a:avLst/>
              <a:gdLst/>
              <a:ahLst/>
              <a:cxnLst>
                <a:cxn ang="0">
                  <a:pos x="544" y="912"/>
                </a:cxn>
                <a:cxn ang="0">
                  <a:pos x="0" y="224"/>
                </a:cxn>
                <a:cxn ang="0">
                  <a:pos x="288" y="400"/>
                </a:cxn>
                <a:cxn ang="0">
                  <a:pos x="672" y="512"/>
                </a:cxn>
                <a:cxn ang="0">
                  <a:pos x="960" y="464"/>
                </a:cxn>
                <a:cxn ang="0">
                  <a:pos x="1176" y="336"/>
                </a:cxn>
                <a:cxn ang="0">
                  <a:pos x="1432" y="0"/>
                </a:cxn>
                <a:cxn ang="0">
                  <a:pos x="1016" y="896"/>
                </a:cxn>
                <a:cxn ang="0">
                  <a:pos x="544" y="912"/>
                </a:cxn>
              </a:cxnLst>
              <a:rect l="0" t="0" r="r" b="b"/>
              <a:pathLst>
                <a:path w="1432" h="912">
                  <a:moveTo>
                    <a:pt x="544" y="912"/>
                  </a:moveTo>
                  <a:lnTo>
                    <a:pt x="0" y="224"/>
                  </a:lnTo>
                  <a:lnTo>
                    <a:pt x="288" y="400"/>
                  </a:lnTo>
                  <a:lnTo>
                    <a:pt x="672" y="512"/>
                  </a:lnTo>
                  <a:lnTo>
                    <a:pt x="960" y="464"/>
                  </a:lnTo>
                  <a:lnTo>
                    <a:pt x="1176" y="336"/>
                  </a:lnTo>
                  <a:lnTo>
                    <a:pt x="1432" y="0"/>
                  </a:lnTo>
                  <a:lnTo>
                    <a:pt x="1016" y="896"/>
                  </a:lnTo>
                  <a:lnTo>
                    <a:pt x="544" y="912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5400000" scaled="1"/>
            </a:gra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463" name="Oval 39"/>
            <p:cNvSpPr>
              <a:spLocks noChangeArrowheads="1"/>
            </p:cNvSpPr>
            <p:nvPr/>
          </p:nvSpPr>
          <p:spPr bwMode="auto">
            <a:xfrm>
              <a:off x="192" y="968"/>
              <a:ext cx="1608" cy="13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399" y="958"/>
              <a:ext cx="1215" cy="1341"/>
              <a:chOff x="351" y="918"/>
              <a:chExt cx="1215" cy="1341"/>
            </a:xfrm>
          </p:grpSpPr>
          <p:sp>
            <p:nvSpPr>
              <p:cNvPr id="231465" name="Rectangle 41"/>
              <p:cNvSpPr>
                <a:spLocks noChangeArrowheads="1"/>
              </p:cNvSpPr>
              <p:nvPr/>
            </p:nvSpPr>
            <p:spPr bwMode="auto">
              <a:xfrm rot="5400000" flipH="1">
                <a:off x="715" y="1845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6" name="Rectangle 42"/>
              <p:cNvSpPr>
                <a:spLocks noChangeArrowheads="1"/>
              </p:cNvSpPr>
              <p:nvPr/>
            </p:nvSpPr>
            <p:spPr bwMode="auto">
              <a:xfrm rot="5400000" flipH="1">
                <a:off x="539" y="1541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7" name="Rectangle 43"/>
              <p:cNvSpPr>
                <a:spLocks noChangeArrowheads="1"/>
              </p:cNvSpPr>
              <p:nvPr/>
            </p:nvSpPr>
            <p:spPr bwMode="auto">
              <a:xfrm rot="5400000" flipH="1">
                <a:off x="1075" y="1533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1468" name="Picture 44" descr="pedge_660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1" y="1126"/>
                <a:ext cx="461" cy="437"/>
              </a:xfrm>
              <a:prstGeom prst="rect">
                <a:avLst/>
              </a:prstGeom>
              <a:noFill/>
            </p:spPr>
          </p:pic>
          <p:pic>
            <p:nvPicPr>
              <p:cNvPr id="231469" name="Picture 45" descr="pedge_660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55" y="1150"/>
                <a:ext cx="461" cy="437"/>
              </a:xfrm>
              <a:prstGeom prst="rect">
                <a:avLst/>
              </a:prstGeom>
              <a:noFill/>
            </p:spPr>
          </p:pic>
          <p:pic>
            <p:nvPicPr>
              <p:cNvPr id="231470" name="Picture 46" descr="pedge_660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91" y="1822"/>
                <a:ext cx="461" cy="437"/>
              </a:xfrm>
              <a:prstGeom prst="rect">
                <a:avLst/>
              </a:prstGeom>
              <a:noFill/>
            </p:spPr>
          </p:pic>
          <p:sp>
            <p:nvSpPr>
              <p:cNvPr id="231471" name="Rectangle 47"/>
              <p:cNvSpPr>
                <a:spLocks noChangeArrowheads="1"/>
              </p:cNvSpPr>
              <p:nvPr/>
            </p:nvSpPr>
            <p:spPr bwMode="auto">
              <a:xfrm flipV="1">
                <a:off x="454" y="1685"/>
                <a:ext cx="1112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2" name="Text Box 48"/>
              <p:cNvSpPr txBox="1">
                <a:spLocks noChangeArrowheads="1"/>
              </p:cNvSpPr>
              <p:nvPr/>
            </p:nvSpPr>
            <p:spPr bwMode="auto">
              <a:xfrm>
                <a:off x="710" y="918"/>
                <a:ext cx="6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600">
                    <a:latin typeface="Arial" charset="0"/>
                  </a:rPr>
                  <a:t>server(s)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A32E9A6-926D-4365-8D6A-12427097CCD1}" type="slidenum">
              <a:rPr lang="en-US"/>
              <a:pPr/>
              <a:t>25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/>
              <a:t>Cable Network Architecture: Overview</a:t>
            </a:r>
          </a:p>
        </p:txBody>
      </p:sp>
      <p:pic>
        <p:nvPicPr>
          <p:cNvPr id="233475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</p:spPr>
      </p:pic>
      <p:pic>
        <p:nvPicPr>
          <p:cNvPr id="233476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</p:spPr>
      </p:pic>
      <p:pic>
        <p:nvPicPr>
          <p:cNvPr id="233477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33479" name="Rectangle 7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0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3481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</p:spPr>
      </p:pic>
      <p:pic>
        <p:nvPicPr>
          <p:cNvPr id="233482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</p:spPr>
      </p:pic>
      <p:pic>
        <p:nvPicPr>
          <p:cNvPr id="233483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</p:spPr>
      </p:pic>
      <p:pic>
        <p:nvPicPr>
          <p:cNvPr id="233484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33486" name="Rectangle 14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7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33489" name="Rectangle 17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90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33492" name="Rectangle 20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93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33495" name="Rectangle 23"/>
            <p:cNvSpPr>
              <a:spLocks noChangeArrowheads="1"/>
            </p:cNvSpPr>
            <p:nvPr/>
          </p:nvSpPr>
          <p:spPr bwMode="auto">
            <a:xfrm rot="-5400000">
              <a:off x="3377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96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33498" name="Rectangle 26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99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33501" name="Rectangle 29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502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3503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3504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233505" name="Picture 33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</p:spPr>
      </p:pic>
      <p:sp>
        <p:nvSpPr>
          <p:cNvPr id="233506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233507" name="Text Box 35"/>
          <p:cNvSpPr txBox="1">
            <a:spLocks noChangeArrowheads="1"/>
          </p:cNvSpPr>
          <p:nvPr/>
        </p:nvSpPr>
        <p:spPr bwMode="auto">
          <a:xfrm>
            <a:off x="2146300" y="5711825"/>
            <a:ext cx="1933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 (simplified)</a:t>
            </a:r>
          </a:p>
        </p:txBody>
      </p:sp>
      <p:sp>
        <p:nvSpPr>
          <p:cNvPr id="233508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429000" y="1181100"/>
            <a:ext cx="5232400" cy="2806700"/>
            <a:chOff x="2160" y="744"/>
            <a:chExt cx="3296" cy="1768"/>
          </a:xfrm>
        </p:grpSpPr>
        <p:sp>
          <p:nvSpPr>
            <p:cNvPr id="233510" name="Freeform 38"/>
            <p:cNvSpPr>
              <a:spLocks/>
            </p:cNvSpPr>
            <p:nvPr/>
          </p:nvSpPr>
          <p:spPr bwMode="auto">
            <a:xfrm>
              <a:off x="2544" y="2048"/>
              <a:ext cx="2432" cy="464"/>
            </a:xfrm>
            <a:custGeom>
              <a:avLst/>
              <a:gdLst/>
              <a:ahLst/>
              <a:cxnLst>
                <a:cxn ang="0">
                  <a:pos x="912" y="448"/>
                </a:cxn>
                <a:cxn ang="0">
                  <a:pos x="1496" y="464"/>
                </a:cxn>
                <a:cxn ang="0">
                  <a:pos x="2432" y="48"/>
                </a:cxn>
                <a:cxn ang="0">
                  <a:pos x="1784" y="176"/>
                </a:cxn>
                <a:cxn ang="0">
                  <a:pos x="864" y="208"/>
                </a:cxn>
                <a:cxn ang="0">
                  <a:pos x="0" y="0"/>
                </a:cxn>
              </a:cxnLst>
              <a:rect l="0" t="0" r="r" b="b"/>
              <a:pathLst>
                <a:path w="2432" h="464">
                  <a:moveTo>
                    <a:pt x="912" y="448"/>
                  </a:moveTo>
                  <a:lnTo>
                    <a:pt x="1496" y="464"/>
                  </a:lnTo>
                  <a:lnTo>
                    <a:pt x="2432" y="48"/>
                  </a:lnTo>
                  <a:lnTo>
                    <a:pt x="1784" y="176"/>
                  </a:lnTo>
                  <a:lnTo>
                    <a:pt x="864" y="20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511" name="Oval 39"/>
            <p:cNvSpPr>
              <a:spLocks noChangeArrowheads="1"/>
            </p:cNvSpPr>
            <p:nvPr/>
          </p:nvSpPr>
          <p:spPr bwMode="auto">
            <a:xfrm>
              <a:off x="2160" y="744"/>
              <a:ext cx="3296" cy="15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3512" name="Picture 40" descr="house_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22" y="1044"/>
              <a:ext cx="2955" cy="102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1C909CC-A6C3-4916-9103-05BB96EFAC97}" type="slidenum">
              <a:rPr lang="en-US"/>
              <a:pPr/>
              <a:t>26</a:t>
            </a:fld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/>
              <a:t>Cable Network Architecture: Overview</a:t>
            </a:r>
          </a:p>
        </p:txBody>
      </p:sp>
      <p:pic>
        <p:nvPicPr>
          <p:cNvPr id="235523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</p:spPr>
      </p:pic>
      <p:pic>
        <p:nvPicPr>
          <p:cNvPr id="235524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</p:spPr>
      </p:pic>
      <p:pic>
        <p:nvPicPr>
          <p:cNvPr id="235525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35527" name="Rectangle 7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28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529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</p:spPr>
      </p:pic>
      <p:pic>
        <p:nvPicPr>
          <p:cNvPr id="235530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</p:spPr>
      </p:pic>
      <p:pic>
        <p:nvPicPr>
          <p:cNvPr id="235531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</p:spPr>
      </p:pic>
      <p:pic>
        <p:nvPicPr>
          <p:cNvPr id="235532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35534" name="Rectangle 14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35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35537" name="Rectangle 17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38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35540" name="Rectangle 20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41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35543" name="Rectangle 23"/>
            <p:cNvSpPr>
              <a:spLocks noChangeArrowheads="1"/>
            </p:cNvSpPr>
            <p:nvPr/>
          </p:nvSpPr>
          <p:spPr bwMode="auto">
            <a:xfrm rot="-5400000">
              <a:off x="3377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44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35546" name="Rectangle 26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47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35549" name="Rectangle 29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50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51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52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235553" name="Picture 33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</p:spPr>
      </p:pic>
      <p:sp>
        <p:nvSpPr>
          <p:cNvPr id="235554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235555" name="Text Box 35"/>
          <p:cNvSpPr txBox="1">
            <a:spLocks noChangeArrowheads="1"/>
          </p:cNvSpPr>
          <p:nvPr/>
        </p:nvSpPr>
        <p:spPr bwMode="auto">
          <a:xfrm>
            <a:off x="2257425" y="5711825"/>
            <a:ext cx="1706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</a:t>
            </a:r>
          </a:p>
        </p:txBody>
      </p:sp>
      <p:sp>
        <p:nvSpPr>
          <p:cNvPr id="235556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4846638" y="1352550"/>
            <a:ext cx="2043112" cy="958850"/>
            <a:chOff x="2505" y="826"/>
            <a:chExt cx="1287" cy="604"/>
          </a:xfrm>
        </p:grpSpPr>
        <p:sp>
          <p:nvSpPr>
            <p:cNvPr id="235558" name="Line 38"/>
            <p:cNvSpPr>
              <a:spLocks noChangeShapeType="1"/>
            </p:cNvSpPr>
            <p:nvPr/>
          </p:nvSpPr>
          <p:spPr bwMode="auto">
            <a:xfrm flipH="1">
              <a:off x="2505" y="1115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59" name="Freeform 39"/>
            <p:cNvSpPr>
              <a:spLocks/>
            </p:cNvSpPr>
            <p:nvPr/>
          </p:nvSpPr>
          <p:spPr bwMode="auto">
            <a:xfrm>
              <a:off x="2548" y="826"/>
              <a:ext cx="562" cy="266"/>
            </a:xfrm>
            <a:custGeom>
              <a:avLst/>
              <a:gdLst/>
              <a:ahLst/>
              <a:cxnLst>
                <a:cxn ang="0">
                  <a:pos x="4" y="264"/>
                </a:cxn>
                <a:cxn ang="0">
                  <a:pos x="52" y="6"/>
                </a:cxn>
                <a:cxn ang="0">
                  <a:pos x="108" y="266"/>
                </a:cxn>
                <a:cxn ang="0">
                  <a:pos x="174" y="0"/>
                </a:cxn>
                <a:cxn ang="0">
                  <a:pos x="228" y="264"/>
                </a:cxn>
                <a:cxn ang="0">
                  <a:pos x="288" y="8"/>
                </a:cxn>
                <a:cxn ang="0">
                  <a:pos x="354" y="266"/>
                </a:cxn>
                <a:cxn ang="0">
                  <a:pos x="402" y="8"/>
                </a:cxn>
                <a:cxn ang="0">
                  <a:pos x="464" y="264"/>
                </a:cxn>
                <a:cxn ang="0">
                  <a:pos x="506" y="6"/>
                </a:cxn>
                <a:cxn ang="0">
                  <a:pos x="556" y="266"/>
                </a:cxn>
              </a:cxnLst>
              <a:rect l="0" t="0" r="r" b="b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0" name="Freeform 40"/>
            <p:cNvSpPr>
              <a:spLocks/>
            </p:cNvSpPr>
            <p:nvPr/>
          </p:nvSpPr>
          <p:spPr bwMode="auto">
            <a:xfrm>
              <a:off x="3523" y="830"/>
              <a:ext cx="269" cy="266"/>
            </a:xfrm>
            <a:custGeom>
              <a:avLst/>
              <a:gdLst/>
              <a:ahLst/>
              <a:cxnLst>
                <a:cxn ang="0">
                  <a:pos x="4" y="264"/>
                </a:cxn>
                <a:cxn ang="0">
                  <a:pos x="52" y="6"/>
                </a:cxn>
                <a:cxn ang="0">
                  <a:pos x="108" y="266"/>
                </a:cxn>
                <a:cxn ang="0">
                  <a:pos x="174" y="0"/>
                </a:cxn>
                <a:cxn ang="0">
                  <a:pos x="228" y="264"/>
                </a:cxn>
                <a:cxn ang="0">
                  <a:pos x="288" y="8"/>
                </a:cxn>
                <a:cxn ang="0">
                  <a:pos x="354" y="266"/>
                </a:cxn>
                <a:cxn ang="0">
                  <a:pos x="402" y="8"/>
                </a:cxn>
                <a:cxn ang="0">
                  <a:pos x="464" y="264"/>
                </a:cxn>
                <a:cxn ang="0">
                  <a:pos x="506" y="6"/>
                </a:cxn>
                <a:cxn ang="0">
                  <a:pos x="556" y="266"/>
                </a:cxn>
              </a:cxnLst>
              <a:rect l="0" t="0" r="r" b="b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1" name="Line 41"/>
            <p:cNvSpPr>
              <a:spLocks noChangeShapeType="1"/>
            </p:cNvSpPr>
            <p:nvPr/>
          </p:nvSpPr>
          <p:spPr bwMode="auto">
            <a:xfrm flipH="1">
              <a:off x="3433" y="1137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4137025" y="1509713"/>
            <a:ext cx="3021013" cy="2114550"/>
            <a:chOff x="2606" y="951"/>
            <a:chExt cx="1903" cy="1332"/>
          </a:xfrm>
        </p:grpSpPr>
        <p:sp>
          <p:nvSpPr>
            <p:cNvPr id="235563" name="Text Box 43"/>
            <p:cNvSpPr txBox="1">
              <a:spLocks noChangeArrowheads="1"/>
            </p:cNvSpPr>
            <p:nvPr/>
          </p:nvSpPr>
          <p:spPr bwMode="auto">
            <a:xfrm>
              <a:off x="3378" y="2071"/>
              <a:ext cx="65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Channels</a:t>
              </a:r>
            </a:p>
          </p:txBody>
        </p:sp>
        <p:sp>
          <p:nvSpPr>
            <p:cNvPr id="235564" name="Line 44"/>
            <p:cNvSpPr>
              <a:spLocks noChangeShapeType="1"/>
            </p:cNvSpPr>
            <p:nvPr/>
          </p:nvSpPr>
          <p:spPr bwMode="auto">
            <a:xfrm>
              <a:off x="2994" y="951"/>
              <a:ext cx="0" cy="9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5" name="Line 45"/>
            <p:cNvSpPr>
              <a:spLocks noChangeShapeType="1"/>
            </p:cNvSpPr>
            <p:nvPr/>
          </p:nvSpPr>
          <p:spPr bwMode="auto">
            <a:xfrm flipV="1">
              <a:off x="2988" y="1935"/>
              <a:ext cx="14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6" name="Text Box 46"/>
            <p:cNvSpPr txBox="1">
              <a:spLocks noChangeArrowheads="1"/>
            </p:cNvSpPr>
            <p:nvPr/>
          </p:nvSpPr>
          <p:spPr bwMode="auto">
            <a:xfrm>
              <a:off x="2978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67" name="Line 47"/>
            <p:cNvSpPr>
              <a:spLocks noChangeShapeType="1"/>
            </p:cNvSpPr>
            <p:nvPr/>
          </p:nvSpPr>
          <p:spPr bwMode="auto">
            <a:xfrm>
              <a:off x="3150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8" name="Text Box 48"/>
            <p:cNvSpPr txBox="1">
              <a:spLocks noChangeArrowheads="1"/>
            </p:cNvSpPr>
            <p:nvPr/>
          </p:nvSpPr>
          <p:spPr bwMode="auto">
            <a:xfrm>
              <a:off x="3152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69" name="Text Box 49"/>
            <p:cNvSpPr txBox="1">
              <a:spLocks noChangeArrowheads="1"/>
            </p:cNvSpPr>
            <p:nvPr/>
          </p:nvSpPr>
          <p:spPr bwMode="auto">
            <a:xfrm>
              <a:off x="3338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70" name="Text Box 50"/>
            <p:cNvSpPr txBox="1">
              <a:spLocks noChangeArrowheads="1"/>
            </p:cNvSpPr>
            <p:nvPr/>
          </p:nvSpPr>
          <p:spPr bwMode="auto">
            <a:xfrm>
              <a:off x="3524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71" name="Text Box 51"/>
            <p:cNvSpPr txBox="1">
              <a:spLocks noChangeArrowheads="1"/>
            </p:cNvSpPr>
            <p:nvPr/>
          </p:nvSpPr>
          <p:spPr bwMode="auto">
            <a:xfrm>
              <a:off x="3710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72" name="Text Box 52"/>
            <p:cNvSpPr txBox="1">
              <a:spLocks noChangeArrowheads="1"/>
            </p:cNvSpPr>
            <p:nvPr/>
          </p:nvSpPr>
          <p:spPr bwMode="auto">
            <a:xfrm>
              <a:off x="3896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73" name="Text Box 53"/>
            <p:cNvSpPr txBox="1">
              <a:spLocks noChangeArrowheads="1"/>
            </p:cNvSpPr>
            <p:nvPr/>
          </p:nvSpPr>
          <p:spPr bwMode="auto">
            <a:xfrm>
              <a:off x="4058" y="1402"/>
              <a:ext cx="1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35574" name="Text Box 54"/>
            <p:cNvSpPr txBox="1">
              <a:spLocks noChangeArrowheads="1"/>
            </p:cNvSpPr>
            <p:nvPr/>
          </p:nvSpPr>
          <p:spPr bwMode="auto">
            <a:xfrm>
              <a:off x="4202" y="1402"/>
              <a:ext cx="1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35575" name="Text Box 55"/>
            <p:cNvSpPr txBox="1">
              <a:spLocks noChangeArrowheads="1"/>
            </p:cNvSpPr>
            <p:nvPr/>
          </p:nvSpPr>
          <p:spPr bwMode="auto">
            <a:xfrm>
              <a:off x="4330" y="1114"/>
              <a:ext cx="17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C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N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R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L</a:t>
              </a:r>
            </a:p>
          </p:txBody>
        </p:sp>
        <p:sp>
          <p:nvSpPr>
            <p:cNvPr id="235576" name="Line 56"/>
            <p:cNvSpPr>
              <a:spLocks noChangeShapeType="1"/>
            </p:cNvSpPr>
            <p:nvPr/>
          </p:nvSpPr>
          <p:spPr bwMode="auto">
            <a:xfrm>
              <a:off x="333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77" name="Line 57"/>
            <p:cNvSpPr>
              <a:spLocks noChangeShapeType="1"/>
            </p:cNvSpPr>
            <p:nvPr/>
          </p:nvSpPr>
          <p:spPr bwMode="auto">
            <a:xfrm>
              <a:off x="351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78" name="Line 58"/>
            <p:cNvSpPr>
              <a:spLocks noChangeShapeType="1"/>
            </p:cNvSpPr>
            <p:nvPr/>
          </p:nvSpPr>
          <p:spPr bwMode="auto">
            <a:xfrm>
              <a:off x="3698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79" name="Line 59"/>
            <p:cNvSpPr>
              <a:spLocks noChangeShapeType="1"/>
            </p:cNvSpPr>
            <p:nvPr/>
          </p:nvSpPr>
          <p:spPr bwMode="auto">
            <a:xfrm>
              <a:off x="3886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80" name="Line 60"/>
            <p:cNvSpPr>
              <a:spLocks noChangeShapeType="1"/>
            </p:cNvSpPr>
            <p:nvPr/>
          </p:nvSpPr>
          <p:spPr bwMode="auto">
            <a:xfrm>
              <a:off x="4062" y="187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81" name="Line 61"/>
            <p:cNvSpPr>
              <a:spLocks noChangeShapeType="1"/>
            </p:cNvSpPr>
            <p:nvPr/>
          </p:nvSpPr>
          <p:spPr bwMode="auto">
            <a:xfrm>
              <a:off x="4218" y="186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82" name="Line 62"/>
            <p:cNvSpPr>
              <a:spLocks noChangeShapeType="1"/>
            </p:cNvSpPr>
            <p:nvPr/>
          </p:nvSpPr>
          <p:spPr bwMode="auto">
            <a:xfrm>
              <a:off x="4362" y="185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83" name="Text Box 63"/>
            <p:cNvSpPr txBox="1">
              <a:spLocks noChangeArrowheads="1"/>
            </p:cNvSpPr>
            <p:nvPr/>
          </p:nvSpPr>
          <p:spPr bwMode="auto">
            <a:xfrm>
              <a:off x="2985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1</a:t>
              </a:r>
            </a:p>
          </p:txBody>
        </p:sp>
        <p:sp>
          <p:nvSpPr>
            <p:cNvPr id="235584" name="Text Box 64"/>
            <p:cNvSpPr txBox="1">
              <a:spLocks noChangeArrowheads="1"/>
            </p:cNvSpPr>
            <p:nvPr/>
          </p:nvSpPr>
          <p:spPr bwMode="auto">
            <a:xfrm>
              <a:off x="3153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2</a:t>
              </a:r>
            </a:p>
          </p:txBody>
        </p:sp>
        <p:sp>
          <p:nvSpPr>
            <p:cNvPr id="235585" name="Text Box 65"/>
            <p:cNvSpPr txBox="1">
              <a:spLocks noChangeArrowheads="1"/>
            </p:cNvSpPr>
            <p:nvPr/>
          </p:nvSpPr>
          <p:spPr bwMode="auto">
            <a:xfrm>
              <a:off x="3345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3</a:t>
              </a:r>
            </a:p>
          </p:txBody>
        </p:sp>
        <p:sp>
          <p:nvSpPr>
            <p:cNvPr id="235586" name="Text Box 66"/>
            <p:cNvSpPr txBox="1">
              <a:spLocks noChangeArrowheads="1"/>
            </p:cNvSpPr>
            <p:nvPr/>
          </p:nvSpPr>
          <p:spPr bwMode="auto">
            <a:xfrm>
              <a:off x="3517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4</a:t>
              </a:r>
            </a:p>
          </p:txBody>
        </p:sp>
        <p:sp>
          <p:nvSpPr>
            <p:cNvPr id="235587" name="Text Box 67"/>
            <p:cNvSpPr txBox="1">
              <a:spLocks noChangeArrowheads="1"/>
            </p:cNvSpPr>
            <p:nvPr/>
          </p:nvSpPr>
          <p:spPr bwMode="auto">
            <a:xfrm>
              <a:off x="3705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5</a:t>
              </a:r>
            </a:p>
          </p:txBody>
        </p:sp>
        <p:sp>
          <p:nvSpPr>
            <p:cNvPr id="235588" name="Text Box 68"/>
            <p:cNvSpPr txBox="1">
              <a:spLocks noChangeArrowheads="1"/>
            </p:cNvSpPr>
            <p:nvPr/>
          </p:nvSpPr>
          <p:spPr bwMode="auto">
            <a:xfrm>
              <a:off x="3893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6</a:t>
              </a:r>
            </a:p>
          </p:txBody>
        </p:sp>
        <p:sp>
          <p:nvSpPr>
            <p:cNvPr id="235589" name="Text Box 69"/>
            <p:cNvSpPr txBox="1">
              <a:spLocks noChangeArrowheads="1"/>
            </p:cNvSpPr>
            <p:nvPr/>
          </p:nvSpPr>
          <p:spPr bwMode="auto">
            <a:xfrm>
              <a:off x="4057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7</a:t>
              </a:r>
            </a:p>
          </p:txBody>
        </p:sp>
        <p:sp>
          <p:nvSpPr>
            <p:cNvPr id="235590" name="Text Box 70"/>
            <p:cNvSpPr txBox="1">
              <a:spLocks noChangeArrowheads="1"/>
            </p:cNvSpPr>
            <p:nvPr/>
          </p:nvSpPr>
          <p:spPr bwMode="auto">
            <a:xfrm>
              <a:off x="4205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8</a:t>
              </a:r>
            </a:p>
          </p:txBody>
        </p:sp>
        <p:sp>
          <p:nvSpPr>
            <p:cNvPr id="235591" name="Text Box 71"/>
            <p:cNvSpPr txBox="1">
              <a:spLocks noChangeArrowheads="1"/>
            </p:cNvSpPr>
            <p:nvPr/>
          </p:nvSpPr>
          <p:spPr bwMode="auto">
            <a:xfrm>
              <a:off x="4349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9</a:t>
              </a:r>
            </a:p>
          </p:txBody>
        </p:sp>
        <p:sp>
          <p:nvSpPr>
            <p:cNvPr id="235592" name="Freeform 72"/>
            <p:cNvSpPr>
              <a:spLocks/>
            </p:cNvSpPr>
            <p:nvPr/>
          </p:nvSpPr>
          <p:spPr bwMode="auto">
            <a:xfrm>
              <a:off x="2606" y="969"/>
              <a:ext cx="375" cy="969"/>
            </a:xfrm>
            <a:custGeom>
              <a:avLst/>
              <a:gdLst/>
              <a:ahLst/>
              <a:cxnLst>
                <a:cxn ang="0">
                  <a:pos x="375" y="0"/>
                </a:cxn>
                <a:cxn ang="0">
                  <a:pos x="0" y="485"/>
                </a:cxn>
                <a:cxn ang="0">
                  <a:pos x="375" y="969"/>
                </a:cxn>
                <a:cxn ang="0">
                  <a:pos x="375" y="0"/>
                </a:cxn>
              </a:cxnLst>
              <a:rect l="0" t="0" r="r" b="b"/>
              <a:pathLst>
                <a:path w="375" h="969">
                  <a:moveTo>
                    <a:pt x="375" y="0"/>
                  </a:moveTo>
                  <a:lnTo>
                    <a:pt x="0" y="485"/>
                  </a:lnTo>
                  <a:lnTo>
                    <a:pt x="375" y="969"/>
                  </a:lnTo>
                  <a:lnTo>
                    <a:pt x="3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2398713" y="2176463"/>
            <a:ext cx="1666875" cy="2062162"/>
            <a:chOff x="1511" y="1371"/>
            <a:chExt cx="1050" cy="1299"/>
          </a:xfrm>
        </p:grpSpPr>
        <p:grpSp>
          <p:nvGrpSpPr>
            <p:cNvPr id="12" name="Group 74"/>
            <p:cNvGrpSpPr>
              <a:grpSpLocks/>
            </p:cNvGrpSpPr>
            <p:nvPr/>
          </p:nvGrpSpPr>
          <p:grpSpPr bwMode="auto">
            <a:xfrm>
              <a:off x="1511" y="1371"/>
              <a:ext cx="1050" cy="198"/>
              <a:chOff x="1614" y="1494"/>
              <a:chExt cx="1050" cy="198"/>
            </a:xfrm>
          </p:grpSpPr>
          <p:sp>
            <p:nvSpPr>
              <p:cNvPr id="235595" name="Rectangle 75"/>
              <p:cNvSpPr>
                <a:spLocks noChangeArrowheads="1"/>
              </p:cNvSpPr>
              <p:nvPr/>
            </p:nvSpPr>
            <p:spPr bwMode="auto">
              <a:xfrm>
                <a:off x="2358" y="1500"/>
                <a:ext cx="168" cy="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96" name="Freeform 76"/>
              <p:cNvSpPr>
                <a:spLocks/>
              </p:cNvSpPr>
              <p:nvPr/>
            </p:nvSpPr>
            <p:spPr bwMode="auto">
              <a:xfrm>
                <a:off x="1614" y="1494"/>
                <a:ext cx="896" cy="19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96"/>
                  </a:cxn>
                  <a:cxn ang="0">
                    <a:pos x="18" y="198"/>
                  </a:cxn>
                  <a:cxn ang="0">
                    <a:pos x="774" y="198"/>
                  </a:cxn>
                  <a:cxn ang="0">
                    <a:pos x="750" y="90"/>
                  </a:cxn>
                  <a:cxn ang="0">
                    <a:pos x="774" y="0"/>
                  </a:cxn>
                  <a:cxn ang="0">
                    <a:pos x="18" y="0"/>
                  </a:cxn>
                </a:cxnLst>
                <a:rect l="0" t="0" r="r" b="b"/>
                <a:pathLst>
                  <a:path w="896" h="198">
                    <a:moveTo>
                      <a:pt x="18" y="0"/>
                    </a:moveTo>
                    <a:lnTo>
                      <a:pt x="0" y="96"/>
                    </a:lnTo>
                    <a:lnTo>
                      <a:pt x="18" y="198"/>
                    </a:lnTo>
                    <a:lnTo>
                      <a:pt x="774" y="198"/>
                    </a:lnTo>
                    <a:cubicBezTo>
                      <a:pt x="896" y="180"/>
                      <a:pt x="750" y="123"/>
                      <a:pt x="750" y="90"/>
                    </a:cubicBezTo>
                    <a:cubicBezTo>
                      <a:pt x="750" y="57"/>
                      <a:pt x="896" y="15"/>
                      <a:pt x="774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97" name="Oval 77"/>
              <p:cNvSpPr>
                <a:spLocks noChangeArrowheads="1"/>
              </p:cNvSpPr>
              <p:nvPr/>
            </p:nvSpPr>
            <p:spPr bwMode="auto">
              <a:xfrm>
                <a:off x="2502" y="1506"/>
                <a:ext cx="62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98" name="Line 78"/>
              <p:cNvSpPr>
                <a:spLocks noChangeShapeType="1"/>
              </p:cNvSpPr>
              <p:nvPr/>
            </p:nvSpPr>
            <p:spPr bwMode="auto">
              <a:xfrm>
                <a:off x="2526" y="1584"/>
                <a:ext cx="1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599" name="Freeform 79"/>
            <p:cNvSpPr>
              <a:spLocks/>
            </p:cNvSpPr>
            <p:nvPr/>
          </p:nvSpPr>
          <p:spPr bwMode="auto">
            <a:xfrm>
              <a:off x="1536" y="1563"/>
              <a:ext cx="1015" cy="1107"/>
            </a:xfrm>
            <a:custGeom>
              <a:avLst/>
              <a:gdLst/>
              <a:ahLst/>
              <a:cxnLst>
                <a:cxn ang="0">
                  <a:pos x="1015" y="1107"/>
                </a:cxn>
                <a:cxn ang="0">
                  <a:pos x="0" y="0"/>
                </a:cxn>
                <a:cxn ang="0">
                  <a:pos x="905" y="0"/>
                </a:cxn>
                <a:cxn ang="0">
                  <a:pos x="1015" y="1107"/>
                </a:cxn>
              </a:cxnLst>
              <a:rect l="0" t="0" r="r" b="b"/>
              <a:pathLst>
                <a:path w="1015" h="1107">
                  <a:moveTo>
                    <a:pt x="1015" y="1107"/>
                  </a:moveTo>
                  <a:lnTo>
                    <a:pt x="0" y="0"/>
                  </a:lnTo>
                  <a:lnTo>
                    <a:pt x="905" y="0"/>
                  </a:lnTo>
                  <a:lnTo>
                    <a:pt x="1015" y="1107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00" name="Text Box 80"/>
          <p:cNvSpPr txBox="1">
            <a:spLocks noChangeArrowheads="1"/>
          </p:cNvSpPr>
          <p:nvPr/>
        </p:nvSpPr>
        <p:spPr bwMode="auto">
          <a:xfrm>
            <a:off x="1279299" y="1035050"/>
            <a:ext cx="31774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Comic Sans MS" pitchFamily="66" charset="0"/>
              </a:rPr>
              <a:t>FDM</a:t>
            </a:r>
            <a:r>
              <a:rPr lang="en-US" dirty="0">
                <a:latin typeface="Comic Sans MS" pitchFamily="66" charset="0"/>
              </a:rPr>
              <a:t> (frequency </a:t>
            </a:r>
          </a:p>
          <a:p>
            <a:r>
              <a:rPr lang="en-US" dirty="0">
                <a:latin typeface="Comic Sans MS" pitchFamily="66" charset="0"/>
              </a:rPr>
              <a:t>division multiplexing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r>
              <a:rPr lang="en-US" dirty="0" smtClean="0">
                <a:latin typeface="Comic Sans MS" pitchFamily="66" charset="0"/>
              </a:rPr>
              <a:t>[more shortly]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368425" y="1255713"/>
          <a:ext cx="611188" cy="520700"/>
        </p:xfrm>
        <a:graphic>
          <a:graphicData uri="http://schemas.openxmlformats.org/presentationml/2006/ole">
            <p:oleObj spid="_x0000_s422914" name="Clip" r:id="rId3" imgW="1305000" imgH="1085760" progId="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368425" y="2390775"/>
          <a:ext cx="611188" cy="520700"/>
        </p:xfrm>
        <a:graphic>
          <a:graphicData uri="http://schemas.openxmlformats.org/presentationml/2006/ole">
            <p:oleObj spid="_x0000_s422915" name="Clip" r:id="rId4" imgW="1305000" imgH="1085760" progId="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423988" y="3624263"/>
          <a:ext cx="611187" cy="520700"/>
        </p:xfrm>
        <a:graphic>
          <a:graphicData uri="http://schemas.openxmlformats.org/presentationml/2006/ole">
            <p:oleObj spid="_x0000_s422916" name="Clip" r:id="rId5" imgW="1305000" imgH="1085760" progId="">
              <p:embed/>
            </p:oleObj>
          </a:graphicData>
        </a:graphic>
      </p:graphicFrame>
      <p:sp>
        <p:nvSpPr>
          <p:cNvPr id="9224" name="Line 9"/>
          <p:cNvSpPr>
            <a:spLocks noChangeShapeType="1"/>
          </p:cNvSpPr>
          <p:nvPr/>
        </p:nvSpPr>
        <p:spPr bwMode="auto">
          <a:xfrm>
            <a:off x="3857625" y="2532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3435350" y="2760663"/>
            <a:ext cx="388938" cy="103187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643313" y="2608263"/>
            <a:ext cx="158750" cy="144462"/>
            <a:chOff x="576" y="3456"/>
            <a:chExt cx="288" cy="240"/>
          </a:xfrm>
        </p:grpSpPr>
        <p:sp>
          <p:nvSpPr>
            <p:cNvPr id="9266" name="Line 12"/>
            <p:cNvSpPr>
              <a:spLocks noChangeShapeType="1"/>
            </p:cNvSpPr>
            <p:nvPr/>
          </p:nvSpPr>
          <p:spPr bwMode="auto">
            <a:xfrm>
              <a:off x="624" y="3456"/>
              <a:ext cx="192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67" name="Line 13"/>
            <p:cNvSpPr>
              <a:spLocks noChangeShapeType="1"/>
            </p:cNvSpPr>
            <p:nvPr/>
          </p:nvSpPr>
          <p:spPr bwMode="auto">
            <a:xfrm flipH="1">
              <a:off x="576" y="3456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713288" y="2154238"/>
            <a:ext cx="569912" cy="285750"/>
            <a:chOff x="533" y="321"/>
            <a:chExt cx="359" cy="180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9253" name="Oval 16"/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Line 17"/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5" name="Line 18"/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Rectangle 19"/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257" name="Oval 20"/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1095" y="681"/>
                <a:ext cx="176" cy="68"/>
                <a:chOff x="2848" y="848"/>
                <a:chExt cx="140" cy="98"/>
              </a:xfrm>
            </p:grpSpPr>
            <p:sp>
              <p:nvSpPr>
                <p:cNvPr id="926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4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5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 flipV="1">
                <a:off x="1095" y="680"/>
                <a:ext cx="176" cy="68"/>
                <a:chOff x="2848" y="848"/>
                <a:chExt cx="140" cy="98"/>
              </a:xfrm>
            </p:grpSpPr>
            <p:sp>
              <p:nvSpPr>
                <p:cNvPr id="926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1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2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9" name="Line 39"/>
          <p:cNvSpPr>
            <a:spLocks noChangeShapeType="1"/>
          </p:cNvSpPr>
          <p:nvPr/>
        </p:nvSpPr>
        <p:spPr bwMode="auto">
          <a:xfrm>
            <a:off x="1846263" y="1590675"/>
            <a:ext cx="170497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0" name="Line 40"/>
          <p:cNvSpPr>
            <a:spLocks noChangeShapeType="1"/>
          </p:cNvSpPr>
          <p:nvPr/>
        </p:nvSpPr>
        <p:spPr bwMode="auto">
          <a:xfrm>
            <a:off x="1901825" y="2560638"/>
            <a:ext cx="1565275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1" name="Line 41"/>
          <p:cNvSpPr>
            <a:spLocks noChangeShapeType="1"/>
          </p:cNvSpPr>
          <p:nvPr/>
        </p:nvSpPr>
        <p:spPr bwMode="auto">
          <a:xfrm flipV="1">
            <a:off x="1985963" y="2851150"/>
            <a:ext cx="15652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2" name="Line 42"/>
          <p:cNvSpPr>
            <a:spLocks noChangeShapeType="1"/>
          </p:cNvSpPr>
          <p:nvPr/>
        </p:nvSpPr>
        <p:spPr bwMode="auto">
          <a:xfrm flipH="1" flipV="1">
            <a:off x="3730625" y="2878138"/>
            <a:ext cx="41275" cy="1025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3" name="Line 43"/>
          <p:cNvSpPr>
            <a:spLocks noChangeShapeType="1"/>
          </p:cNvSpPr>
          <p:nvPr/>
        </p:nvSpPr>
        <p:spPr bwMode="auto">
          <a:xfrm flipV="1">
            <a:off x="3897313" y="2393950"/>
            <a:ext cx="831850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4" name="Text Box 44"/>
          <p:cNvSpPr txBox="1">
            <a:spLocks noChangeArrowheads="1"/>
          </p:cNvSpPr>
          <p:nvPr/>
        </p:nvSpPr>
        <p:spPr bwMode="auto">
          <a:xfrm>
            <a:off x="2349500" y="1681163"/>
            <a:ext cx="976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100 Mbps</a:t>
            </a:r>
          </a:p>
        </p:txBody>
      </p:sp>
      <p:sp>
        <p:nvSpPr>
          <p:cNvPr id="9235" name="Text Box 45"/>
          <p:cNvSpPr txBox="1">
            <a:spLocks noChangeArrowheads="1"/>
          </p:cNvSpPr>
          <p:nvPr/>
        </p:nvSpPr>
        <p:spPr bwMode="auto">
          <a:xfrm>
            <a:off x="1973263" y="2652713"/>
            <a:ext cx="976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100 Mbps</a:t>
            </a:r>
          </a:p>
        </p:txBody>
      </p:sp>
      <p:sp>
        <p:nvSpPr>
          <p:cNvPr id="9236" name="Text Box 46"/>
          <p:cNvSpPr txBox="1">
            <a:spLocks noChangeArrowheads="1"/>
          </p:cNvSpPr>
          <p:nvPr/>
        </p:nvSpPr>
        <p:spPr bwMode="auto">
          <a:xfrm>
            <a:off x="2057400" y="3662363"/>
            <a:ext cx="976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100 Mbps</a:t>
            </a:r>
          </a:p>
        </p:txBody>
      </p:sp>
      <p:sp>
        <p:nvSpPr>
          <p:cNvPr id="9237" name="Text Box 47"/>
          <p:cNvSpPr txBox="1">
            <a:spLocks noChangeArrowheads="1"/>
          </p:cNvSpPr>
          <p:nvPr/>
        </p:nvSpPr>
        <p:spPr bwMode="auto">
          <a:xfrm>
            <a:off x="3752850" y="3068638"/>
            <a:ext cx="723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 Gbps</a:t>
            </a:r>
          </a:p>
        </p:txBody>
      </p:sp>
      <p:sp>
        <p:nvSpPr>
          <p:cNvPr id="9238" name="Text Box 48"/>
          <p:cNvSpPr txBox="1">
            <a:spLocks noChangeArrowheads="1"/>
          </p:cNvSpPr>
          <p:nvPr/>
        </p:nvSpPr>
        <p:spPr bwMode="auto">
          <a:xfrm>
            <a:off x="3854450" y="3910013"/>
            <a:ext cx="722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server</a:t>
            </a:r>
          </a:p>
        </p:txBody>
      </p:sp>
      <p:sp>
        <p:nvSpPr>
          <p:cNvPr id="9239" name="Text Box 49"/>
          <p:cNvSpPr txBox="1">
            <a:spLocks noChangeArrowheads="1"/>
          </p:cNvSpPr>
          <p:nvPr/>
        </p:nvSpPr>
        <p:spPr bwMode="auto">
          <a:xfrm>
            <a:off x="3333750" y="2109788"/>
            <a:ext cx="939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Ethernet</a:t>
            </a:r>
          </a:p>
          <a:p>
            <a:pPr algn="ctr"/>
            <a:r>
              <a:rPr lang="en-US" sz="1400">
                <a:latin typeface="Comic Sans MS" pitchFamily="66" charset="0"/>
              </a:rPr>
              <a:t>switch</a:t>
            </a:r>
          </a:p>
        </p:txBody>
      </p:sp>
      <p:sp>
        <p:nvSpPr>
          <p:cNvPr id="9240" name="Text Box 50"/>
          <p:cNvSpPr txBox="1">
            <a:spLocks noChangeArrowheads="1"/>
          </p:cNvSpPr>
          <p:nvPr/>
        </p:nvSpPr>
        <p:spPr bwMode="auto">
          <a:xfrm>
            <a:off x="4400550" y="1660525"/>
            <a:ext cx="1184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institutional</a:t>
            </a:r>
          </a:p>
          <a:p>
            <a:pPr algn="ctr"/>
            <a:r>
              <a:rPr lang="en-US" sz="1400">
                <a:latin typeface="Comic Sans MS" pitchFamily="66" charset="0"/>
              </a:rPr>
              <a:t>router</a:t>
            </a:r>
          </a:p>
        </p:txBody>
      </p:sp>
      <p:sp>
        <p:nvSpPr>
          <p:cNvPr id="9242" name="Text Box 52"/>
          <p:cNvSpPr txBox="1">
            <a:spLocks noChangeArrowheads="1"/>
          </p:cNvSpPr>
          <p:nvPr/>
        </p:nvSpPr>
        <p:spPr bwMode="auto">
          <a:xfrm>
            <a:off x="5919788" y="1979613"/>
            <a:ext cx="1562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omic Sans MS" pitchFamily="66" charset="0"/>
              </a:rPr>
              <a:t>to institution’s</a:t>
            </a:r>
            <a:br>
              <a:rPr lang="en-US" sz="1600">
                <a:latin typeface="Comic Sans MS" pitchFamily="66" charset="0"/>
              </a:rPr>
            </a:br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9222" name="Title 50"/>
          <p:cNvSpPr>
            <a:spLocks noGrp="1"/>
          </p:cNvSpPr>
          <p:nvPr>
            <p:ph type="title"/>
          </p:nvPr>
        </p:nvSpPr>
        <p:spPr>
          <a:xfrm>
            <a:off x="290513" y="142875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Ethernet Internet access</a:t>
            </a:r>
          </a:p>
        </p:txBody>
      </p:sp>
      <p:sp>
        <p:nvSpPr>
          <p:cNvPr id="9223" name="Content Placeholder 52"/>
          <p:cNvSpPr>
            <a:spLocks noGrp="1"/>
          </p:cNvSpPr>
          <p:nvPr>
            <p:ph idx="1"/>
          </p:nvPr>
        </p:nvSpPr>
        <p:spPr>
          <a:xfrm>
            <a:off x="455613" y="4649788"/>
            <a:ext cx="8043862" cy="1905000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typically used in companies, universities, etc</a:t>
            </a:r>
          </a:p>
          <a:p>
            <a:pPr marL="342900" lvl="1" indent="-342900">
              <a:buClr>
                <a:srgbClr val="000099"/>
              </a:buClr>
            </a:pPr>
            <a:r>
              <a:rPr lang="en-US" smtClean="0"/>
              <a:t>10 Mbps, 100Mbps, 1Gbps, 10Gbps Ethernet</a:t>
            </a:r>
          </a:p>
          <a:p>
            <a:pPr marL="342900" lvl="1" indent="-342900">
              <a:buClr>
                <a:srgbClr val="000099"/>
              </a:buClr>
            </a:pPr>
            <a:r>
              <a:rPr lang="en-US" smtClean="0"/>
              <a:t>today, end systems typically connect into Ethernet switch</a:t>
            </a:r>
          </a:p>
          <a:p>
            <a:endParaRPr lang="en-US" sz="2400" smtClean="0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E7672393-C11E-4FDD-AF17-98412422C497}" type="slidenum">
              <a:rPr lang="en-US" sz="1200">
                <a:latin typeface="Arial" charset="0"/>
              </a:rPr>
              <a:pPr algn="r"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>
            <a:off x="5286375" y="2305050"/>
            <a:ext cx="285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71" name="Line 55"/>
          <p:cNvSpPr>
            <a:spLocks noChangeShapeType="1"/>
          </p:cNvSpPr>
          <p:nvPr/>
        </p:nvSpPr>
        <p:spPr bwMode="auto">
          <a:xfrm>
            <a:off x="5614988" y="2305050"/>
            <a:ext cx="661987" cy="95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640138" y="3854450"/>
            <a:ext cx="238125" cy="484188"/>
            <a:chOff x="4180" y="783"/>
            <a:chExt cx="150" cy="307"/>
          </a:xfrm>
        </p:grpSpPr>
        <p:sp>
          <p:nvSpPr>
            <p:cNvPr id="9243" name="AutoShape 3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Rectangle 3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Rectangle 3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AutoShape 3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Line 3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Line 3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Rectangle 3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Rectangle 3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333C385-A732-4537-9B2B-4C3E05676DD1}" type="slidenum">
              <a:rPr lang="en-US"/>
              <a:pPr/>
              <a:t>28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Wireless access networks</a:t>
            </a:r>
            <a:endParaRPr lang="en-US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1313" y="1296988"/>
            <a:ext cx="5519737" cy="4876800"/>
          </a:xfrm>
        </p:spPr>
        <p:txBody>
          <a:bodyPr/>
          <a:lstStyle/>
          <a:p>
            <a:r>
              <a:rPr lang="en-US" sz="2400" dirty="0"/>
              <a:t>shared </a:t>
            </a:r>
            <a:r>
              <a:rPr lang="en-US" sz="2400" i="1" dirty="0"/>
              <a:t>wireless</a:t>
            </a:r>
            <a:r>
              <a:rPr lang="en-US" sz="2400" dirty="0"/>
              <a:t> access network connects end system to router</a:t>
            </a:r>
          </a:p>
          <a:p>
            <a:pPr lvl="1"/>
            <a:r>
              <a:rPr lang="en-US" sz="2000" dirty="0"/>
              <a:t>via base station aka “access point”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wireless LANs:</a:t>
            </a:r>
            <a:endParaRPr lang="en-US" sz="2400" dirty="0"/>
          </a:p>
          <a:p>
            <a:pPr lvl="1"/>
            <a:r>
              <a:rPr lang="en-US" sz="2000" dirty="0" err="1"/>
              <a:t>802.11b</a:t>
            </a:r>
            <a:r>
              <a:rPr lang="en-US" sz="2000" dirty="0"/>
              <a:t>/g/n (</a:t>
            </a:r>
            <a:r>
              <a:rPr lang="en-US" sz="2000" dirty="0" err="1"/>
              <a:t>WiFi</a:t>
            </a:r>
            <a:r>
              <a:rPr lang="en-US" sz="2000" dirty="0"/>
              <a:t>): 11, 54, 111  Mbps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wider-area wireless access</a:t>
            </a:r>
            <a:endParaRPr lang="en-US" sz="2400" dirty="0"/>
          </a:p>
          <a:p>
            <a:pPr lvl="1"/>
            <a:r>
              <a:rPr lang="en-US" sz="2000" dirty="0"/>
              <a:t>provided by </a:t>
            </a:r>
            <a:r>
              <a:rPr lang="en-US" sz="2000" dirty="0" err="1"/>
              <a:t>telco</a:t>
            </a:r>
            <a:r>
              <a:rPr lang="en-US" sz="2000" dirty="0"/>
              <a:t> operator</a:t>
            </a:r>
          </a:p>
          <a:p>
            <a:pPr lvl="1"/>
            <a:r>
              <a:rPr lang="en-US" sz="2000" dirty="0"/>
              <a:t>~</a:t>
            </a:r>
            <a:r>
              <a:rPr lang="en-US" sz="2000" dirty="0" err="1"/>
              <a:t>1Mbps</a:t>
            </a:r>
            <a:r>
              <a:rPr lang="en-US" sz="2000" dirty="0"/>
              <a:t> over cellular (</a:t>
            </a:r>
            <a:r>
              <a:rPr lang="en-US" sz="2000" dirty="0" err="1"/>
              <a:t>EVDO</a:t>
            </a:r>
            <a:r>
              <a:rPr lang="en-US" sz="2000" dirty="0"/>
              <a:t>, </a:t>
            </a:r>
            <a:r>
              <a:rPr lang="en-US" sz="2000" dirty="0" err="1"/>
              <a:t>HSDPA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 smtClean="0"/>
              <a:t>WiMAX</a:t>
            </a:r>
            <a:r>
              <a:rPr lang="en-US" sz="2000" dirty="0" smtClean="0"/>
              <a:t>, </a:t>
            </a:r>
            <a:r>
              <a:rPr lang="en-US" sz="2000" dirty="0" err="1" smtClean="0"/>
              <a:t>LTE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10’s</a:t>
            </a:r>
            <a:r>
              <a:rPr lang="en-US" sz="2000" dirty="0"/>
              <a:t> Mbps) over wide </a:t>
            </a:r>
            <a:r>
              <a:rPr lang="en-US" sz="2000" dirty="0" smtClean="0"/>
              <a:t>area</a:t>
            </a:r>
            <a:endParaRPr lang="en-US" sz="2000" dirty="0"/>
          </a:p>
          <a:p>
            <a:r>
              <a:rPr lang="en-US" sz="2400" dirty="0"/>
              <a:t>Wireless Networks: Chapter 6</a:t>
            </a:r>
          </a:p>
          <a:p>
            <a:r>
              <a:rPr lang="en-US" sz="2400" dirty="0"/>
              <a:t>Future: </a:t>
            </a:r>
          </a:p>
          <a:p>
            <a:pPr lvl="1"/>
            <a:r>
              <a:rPr lang="en-US" sz="2000" dirty="0"/>
              <a:t>Mobile Ad Hoc and Sensor Networks!</a:t>
            </a:r>
          </a:p>
        </p:txBody>
      </p:sp>
      <p:grpSp>
        <p:nvGrpSpPr>
          <p:cNvPr id="239721" name="Group 105"/>
          <p:cNvGrpSpPr>
            <a:grpSpLocks/>
          </p:cNvGrpSpPr>
          <p:nvPr/>
        </p:nvGrpSpPr>
        <p:grpSpPr bwMode="auto">
          <a:xfrm>
            <a:off x="5532438" y="1273175"/>
            <a:ext cx="3611562" cy="3946525"/>
            <a:chOff x="3201" y="1098"/>
            <a:chExt cx="2275" cy="2486"/>
          </a:xfrm>
        </p:grpSpPr>
        <p:grpSp>
          <p:nvGrpSpPr>
            <p:cNvPr id="239621" name="Group 5"/>
            <p:cNvGrpSpPr>
              <a:grpSpLocks/>
            </p:cNvGrpSpPr>
            <p:nvPr/>
          </p:nvGrpSpPr>
          <p:grpSpPr bwMode="auto">
            <a:xfrm>
              <a:off x="3919" y="2550"/>
              <a:ext cx="392" cy="500"/>
              <a:chOff x="3908" y="2375"/>
              <a:chExt cx="392" cy="500"/>
            </a:xfrm>
          </p:grpSpPr>
          <p:graphicFrame>
            <p:nvGraphicFramePr>
              <p:cNvPr id="239622" name="Object 6"/>
              <p:cNvGraphicFramePr>
                <a:graphicFrameLocks noChangeAspect="1"/>
              </p:cNvGraphicFramePr>
              <p:nvPr/>
            </p:nvGraphicFramePr>
            <p:xfrm>
              <a:off x="3908" y="2375"/>
              <a:ext cx="366" cy="441"/>
            </p:xfrm>
            <a:graphic>
              <a:graphicData uri="http://schemas.openxmlformats.org/presentationml/2006/ole">
                <p:oleObj spid="_x0000_s239622" name="Clip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239623" name="Object 7"/>
              <p:cNvGraphicFramePr>
                <a:graphicFrameLocks noChangeAspect="1"/>
              </p:cNvGraphicFramePr>
              <p:nvPr/>
            </p:nvGraphicFramePr>
            <p:xfrm>
              <a:off x="3966" y="2506"/>
              <a:ext cx="334" cy="369"/>
            </p:xfrm>
            <a:graphic>
              <a:graphicData uri="http://schemas.openxmlformats.org/presentationml/2006/ole">
                <p:oleObj spid="_x0000_s239623" name="Clip" r:id="rId5" imgW="1266840" imgH="1200240" progId="">
                  <p:embed/>
                </p:oleObj>
              </a:graphicData>
            </a:graphic>
          </p:graphicFrame>
        </p:grpSp>
        <p:grpSp>
          <p:nvGrpSpPr>
            <p:cNvPr id="239624" name="Group 8"/>
            <p:cNvGrpSpPr>
              <a:grpSpLocks/>
            </p:cNvGrpSpPr>
            <p:nvPr/>
          </p:nvGrpSpPr>
          <p:grpSpPr bwMode="auto">
            <a:xfrm>
              <a:off x="4647" y="2496"/>
              <a:ext cx="392" cy="500"/>
              <a:chOff x="2870" y="1518"/>
              <a:chExt cx="292" cy="320"/>
            </a:xfrm>
          </p:grpSpPr>
          <p:graphicFrame>
            <p:nvGraphicFramePr>
              <p:cNvPr id="239625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39625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239626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39626" name="Clip" r:id="rId7" imgW="1266840" imgH="1200240" progId="">
                  <p:embed/>
                </p:oleObj>
              </a:graphicData>
            </a:graphic>
          </p:graphicFrame>
        </p:grpSp>
        <p:sp>
          <p:nvSpPr>
            <p:cNvPr id="239631" name="Oval 15"/>
            <p:cNvSpPr>
              <a:spLocks noChangeArrowheads="1"/>
            </p:cNvSpPr>
            <p:nvPr/>
          </p:nvSpPr>
          <p:spPr bwMode="auto">
            <a:xfrm>
              <a:off x="4092" y="1504"/>
              <a:ext cx="479" cy="15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2" name="Line 16"/>
            <p:cNvSpPr>
              <a:spLocks noChangeShapeType="1"/>
            </p:cNvSpPr>
            <p:nvPr/>
          </p:nvSpPr>
          <p:spPr bwMode="auto">
            <a:xfrm>
              <a:off x="4092" y="1491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3" name="Line 17"/>
            <p:cNvSpPr>
              <a:spLocks noChangeShapeType="1"/>
            </p:cNvSpPr>
            <p:nvPr/>
          </p:nvSpPr>
          <p:spPr bwMode="auto">
            <a:xfrm>
              <a:off x="4571" y="1491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4" name="Rectangle 18"/>
            <p:cNvSpPr>
              <a:spLocks noChangeArrowheads="1"/>
            </p:cNvSpPr>
            <p:nvPr/>
          </p:nvSpPr>
          <p:spPr bwMode="auto">
            <a:xfrm>
              <a:off x="4092" y="1491"/>
              <a:ext cx="475" cy="92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9635" name="Oval 19"/>
            <p:cNvSpPr>
              <a:spLocks noChangeArrowheads="1"/>
            </p:cNvSpPr>
            <p:nvPr/>
          </p:nvSpPr>
          <p:spPr bwMode="auto">
            <a:xfrm>
              <a:off x="4088" y="1382"/>
              <a:ext cx="479" cy="17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9636" name="Group 20"/>
            <p:cNvGrpSpPr>
              <a:grpSpLocks/>
            </p:cNvGrpSpPr>
            <p:nvPr/>
          </p:nvGrpSpPr>
          <p:grpSpPr bwMode="auto">
            <a:xfrm>
              <a:off x="4203" y="1421"/>
              <a:ext cx="238" cy="103"/>
              <a:chOff x="2848" y="848"/>
              <a:chExt cx="140" cy="98"/>
            </a:xfrm>
          </p:grpSpPr>
          <p:sp>
            <p:nvSpPr>
              <p:cNvPr id="239637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38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39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9640" name="Group 24"/>
            <p:cNvGrpSpPr>
              <a:grpSpLocks/>
            </p:cNvGrpSpPr>
            <p:nvPr/>
          </p:nvGrpSpPr>
          <p:grpSpPr bwMode="auto">
            <a:xfrm flipV="1">
              <a:off x="4203" y="1419"/>
              <a:ext cx="238" cy="103"/>
              <a:chOff x="2848" y="848"/>
              <a:chExt cx="140" cy="98"/>
            </a:xfrm>
          </p:grpSpPr>
          <p:sp>
            <p:nvSpPr>
              <p:cNvPr id="239641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42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43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9644" name="Line 28"/>
            <p:cNvSpPr>
              <a:spLocks noChangeShapeType="1"/>
            </p:cNvSpPr>
            <p:nvPr/>
          </p:nvSpPr>
          <p:spPr bwMode="auto">
            <a:xfrm flipV="1">
              <a:off x="4338" y="1650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9645" name="Group 29"/>
            <p:cNvGrpSpPr>
              <a:grpSpLocks/>
            </p:cNvGrpSpPr>
            <p:nvPr/>
          </p:nvGrpSpPr>
          <p:grpSpPr bwMode="auto">
            <a:xfrm>
              <a:off x="4801" y="1486"/>
              <a:ext cx="392" cy="500"/>
              <a:chOff x="2870" y="1518"/>
              <a:chExt cx="292" cy="320"/>
            </a:xfrm>
          </p:grpSpPr>
          <p:graphicFrame>
            <p:nvGraphicFramePr>
              <p:cNvPr id="239646" name="Object 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39646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239647" name="Object 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39647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239648" name="Group 32"/>
            <p:cNvGrpSpPr>
              <a:grpSpLocks/>
            </p:cNvGrpSpPr>
            <p:nvPr/>
          </p:nvGrpSpPr>
          <p:grpSpPr bwMode="auto">
            <a:xfrm>
              <a:off x="5084" y="2155"/>
              <a:ext cx="392" cy="500"/>
              <a:chOff x="2870" y="1518"/>
              <a:chExt cx="292" cy="320"/>
            </a:xfrm>
          </p:grpSpPr>
          <p:graphicFrame>
            <p:nvGraphicFramePr>
              <p:cNvPr id="239649" name="Object 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39649" name="Clip" r:id="rId10" imgW="819000" imgH="847800" progId="">
                  <p:embed/>
                </p:oleObj>
              </a:graphicData>
            </a:graphic>
          </p:graphicFrame>
          <p:graphicFrame>
            <p:nvGraphicFramePr>
              <p:cNvPr id="239650" name="Object 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39650" name="Clip" r:id="rId11" imgW="1266840" imgH="1200240" progId="">
                  <p:embed/>
                </p:oleObj>
              </a:graphicData>
            </a:graphic>
          </p:graphicFrame>
        </p:grpSp>
        <p:sp>
          <p:nvSpPr>
            <p:cNvPr id="239651" name="Text Box 35"/>
            <p:cNvSpPr txBox="1">
              <a:spLocks noChangeArrowheads="1"/>
            </p:cNvSpPr>
            <p:nvPr/>
          </p:nvSpPr>
          <p:spPr bwMode="auto">
            <a:xfrm>
              <a:off x="3201" y="1811"/>
              <a:ext cx="74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Comic Sans MS" pitchFamily="66" charset="0"/>
                </a:rPr>
                <a:t>base</a:t>
              </a:r>
            </a:p>
            <a:p>
              <a:pPr algn="r"/>
              <a:r>
                <a:rPr lang="en-US">
                  <a:latin typeface="Comic Sans MS" pitchFamily="66" charset="0"/>
                </a:rPr>
                <a:t>station</a:t>
              </a:r>
              <a:endParaRPr lang="en-US"/>
            </a:p>
          </p:txBody>
        </p:sp>
        <p:sp>
          <p:nvSpPr>
            <p:cNvPr id="239652" name="Text Box 36"/>
            <p:cNvSpPr txBox="1">
              <a:spLocks noChangeArrowheads="1"/>
            </p:cNvSpPr>
            <p:nvPr/>
          </p:nvSpPr>
          <p:spPr bwMode="auto">
            <a:xfrm>
              <a:off x="4684" y="3066"/>
              <a:ext cx="69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Comic Sans MS" pitchFamily="66" charset="0"/>
                </a:rPr>
                <a:t>mobile</a:t>
              </a:r>
            </a:p>
            <a:p>
              <a:pPr algn="r"/>
              <a:r>
                <a:rPr lang="en-US">
                  <a:latin typeface="Comic Sans MS" pitchFamily="66" charset="0"/>
                </a:rPr>
                <a:t>hosts</a:t>
              </a:r>
              <a:endParaRPr lang="en-US"/>
            </a:p>
          </p:txBody>
        </p:sp>
        <p:sp>
          <p:nvSpPr>
            <p:cNvPr id="239653" name="Line 37"/>
            <p:cNvSpPr>
              <a:spLocks noChangeShapeType="1"/>
            </p:cNvSpPr>
            <p:nvPr/>
          </p:nvSpPr>
          <p:spPr bwMode="auto">
            <a:xfrm flipV="1">
              <a:off x="4302" y="10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54" name="Text Box 38"/>
            <p:cNvSpPr txBox="1">
              <a:spLocks noChangeArrowheads="1"/>
            </p:cNvSpPr>
            <p:nvPr/>
          </p:nvSpPr>
          <p:spPr bwMode="auto">
            <a:xfrm>
              <a:off x="3408" y="1362"/>
              <a:ext cx="6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Comic Sans MS" pitchFamily="66" charset="0"/>
                </a:rPr>
                <a:t>router</a:t>
              </a:r>
              <a:endParaRPr lang="en-US"/>
            </a:p>
          </p:txBody>
        </p:sp>
        <p:grpSp>
          <p:nvGrpSpPr>
            <p:cNvPr id="239720" name="Group 104"/>
            <p:cNvGrpSpPr>
              <a:grpSpLocks/>
            </p:cNvGrpSpPr>
            <p:nvPr/>
          </p:nvGrpSpPr>
          <p:grpSpPr bwMode="auto">
            <a:xfrm>
              <a:off x="4060" y="1712"/>
              <a:ext cx="429" cy="517"/>
              <a:chOff x="3221" y="3127"/>
              <a:chExt cx="429" cy="517"/>
            </a:xfrm>
          </p:grpSpPr>
          <p:sp>
            <p:nvSpPr>
              <p:cNvPr id="239682" name="Freeform 66"/>
              <p:cNvSpPr>
                <a:spLocks/>
              </p:cNvSpPr>
              <p:nvPr/>
            </p:nvSpPr>
            <p:spPr bwMode="auto">
              <a:xfrm>
                <a:off x="3336" y="3156"/>
                <a:ext cx="77" cy="85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3" name="Freeform 67"/>
              <p:cNvSpPr>
                <a:spLocks/>
              </p:cNvSpPr>
              <p:nvPr/>
            </p:nvSpPr>
            <p:spPr bwMode="auto">
              <a:xfrm>
                <a:off x="3467" y="3153"/>
                <a:ext cx="52" cy="66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4" name="Freeform 68"/>
              <p:cNvSpPr>
                <a:spLocks/>
              </p:cNvSpPr>
              <p:nvPr/>
            </p:nvSpPr>
            <p:spPr bwMode="auto">
              <a:xfrm>
                <a:off x="3287" y="3138"/>
                <a:ext cx="126" cy="138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5" name="Freeform 69"/>
              <p:cNvSpPr>
                <a:spLocks/>
              </p:cNvSpPr>
              <p:nvPr/>
            </p:nvSpPr>
            <p:spPr bwMode="auto">
              <a:xfrm>
                <a:off x="3465" y="3134"/>
                <a:ext cx="110" cy="9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6" name="Freeform 70"/>
              <p:cNvSpPr>
                <a:spLocks/>
              </p:cNvSpPr>
              <p:nvPr/>
            </p:nvSpPr>
            <p:spPr bwMode="auto">
              <a:xfrm>
                <a:off x="3240" y="3178"/>
                <a:ext cx="44" cy="85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7" name="Freeform 71"/>
              <p:cNvSpPr>
                <a:spLocks/>
              </p:cNvSpPr>
              <p:nvPr/>
            </p:nvSpPr>
            <p:spPr bwMode="auto">
              <a:xfrm>
                <a:off x="3554" y="3127"/>
                <a:ext cx="96" cy="114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8" name="Freeform 72"/>
              <p:cNvSpPr>
                <a:spLocks/>
              </p:cNvSpPr>
              <p:nvPr/>
            </p:nvSpPr>
            <p:spPr bwMode="auto">
              <a:xfrm>
                <a:off x="3448" y="3261"/>
                <a:ext cx="33" cy="68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9" name="Freeform 73"/>
              <p:cNvSpPr>
                <a:spLocks/>
              </p:cNvSpPr>
              <p:nvPr/>
            </p:nvSpPr>
            <p:spPr bwMode="auto">
              <a:xfrm>
                <a:off x="3434" y="3224"/>
                <a:ext cx="17" cy="35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0" name="Freeform 74"/>
              <p:cNvSpPr>
                <a:spLocks/>
              </p:cNvSpPr>
              <p:nvPr/>
            </p:nvSpPr>
            <p:spPr bwMode="auto">
              <a:xfrm>
                <a:off x="3420" y="3199"/>
                <a:ext cx="14" cy="20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1" name="Freeform 75"/>
              <p:cNvSpPr>
                <a:spLocks/>
              </p:cNvSpPr>
              <p:nvPr/>
            </p:nvSpPr>
            <p:spPr bwMode="auto">
              <a:xfrm>
                <a:off x="3409" y="3182"/>
                <a:ext cx="18" cy="13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2" name="Freeform 76"/>
              <p:cNvSpPr>
                <a:spLocks/>
              </p:cNvSpPr>
              <p:nvPr/>
            </p:nvSpPr>
            <p:spPr bwMode="auto">
              <a:xfrm>
                <a:off x="3315" y="3160"/>
                <a:ext cx="77" cy="86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3" name="Freeform 77"/>
              <p:cNvSpPr>
                <a:spLocks/>
              </p:cNvSpPr>
              <p:nvPr/>
            </p:nvSpPr>
            <p:spPr bwMode="auto">
              <a:xfrm>
                <a:off x="3446" y="3160"/>
                <a:ext cx="52" cy="66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4" name="Freeform 78"/>
              <p:cNvSpPr>
                <a:spLocks/>
              </p:cNvSpPr>
              <p:nvPr/>
            </p:nvSpPr>
            <p:spPr bwMode="auto">
              <a:xfrm>
                <a:off x="3266" y="3145"/>
                <a:ext cx="124" cy="138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5" name="Freeform 79"/>
              <p:cNvSpPr>
                <a:spLocks/>
              </p:cNvSpPr>
              <p:nvPr/>
            </p:nvSpPr>
            <p:spPr bwMode="auto">
              <a:xfrm>
                <a:off x="3441" y="3140"/>
                <a:ext cx="111" cy="9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6" name="Freeform 80"/>
              <p:cNvSpPr>
                <a:spLocks/>
              </p:cNvSpPr>
              <p:nvPr/>
            </p:nvSpPr>
            <p:spPr bwMode="auto">
              <a:xfrm>
                <a:off x="3221" y="3191"/>
                <a:ext cx="45" cy="85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7" name="Freeform 81"/>
              <p:cNvSpPr>
                <a:spLocks/>
              </p:cNvSpPr>
              <p:nvPr/>
            </p:nvSpPr>
            <p:spPr bwMode="auto">
              <a:xfrm>
                <a:off x="3533" y="3134"/>
                <a:ext cx="96" cy="114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698" name="Group 82"/>
              <p:cNvGrpSpPr>
                <a:grpSpLocks/>
              </p:cNvGrpSpPr>
              <p:nvPr/>
            </p:nvGrpSpPr>
            <p:grpSpPr bwMode="auto">
              <a:xfrm>
                <a:off x="3334" y="3292"/>
                <a:ext cx="290" cy="352"/>
                <a:chOff x="3774" y="2423"/>
                <a:chExt cx="189" cy="286"/>
              </a:xfrm>
            </p:grpSpPr>
            <p:sp>
              <p:nvSpPr>
                <p:cNvPr id="239699" name="Rectangle 83"/>
                <p:cNvSpPr>
                  <a:spLocks noChangeArrowheads="1"/>
                </p:cNvSpPr>
                <p:nvPr/>
              </p:nvSpPr>
              <p:spPr bwMode="auto">
                <a:xfrm>
                  <a:off x="3790" y="2610"/>
                  <a:ext cx="153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0" name="Rectangle 84"/>
                <p:cNvSpPr>
                  <a:spLocks noChangeArrowheads="1"/>
                </p:cNvSpPr>
                <p:nvPr/>
              </p:nvSpPr>
              <p:spPr bwMode="auto">
                <a:xfrm>
                  <a:off x="3774" y="2653"/>
                  <a:ext cx="189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1" name="Rectangle 85"/>
                <p:cNvSpPr>
                  <a:spLocks noChangeArrowheads="1"/>
                </p:cNvSpPr>
                <p:nvPr/>
              </p:nvSpPr>
              <p:spPr bwMode="auto">
                <a:xfrm>
                  <a:off x="3808" y="2564"/>
                  <a:ext cx="119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2" name="Rectangle 86"/>
                <p:cNvSpPr>
                  <a:spLocks noChangeArrowheads="1"/>
                </p:cNvSpPr>
                <p:nvPr/>
              </p:nvSpPr>
              <p:spPr bwMode="auto">
                <a:xfrm>
                  <a:off x="3818" y="2518"/>
                  <a:ext cx="97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3" name="Rectangle 87"/>
                <p:cNvSpPr>
                  <a:spLocks noChangeArrowheads="1"/>
                </p:cNvSpPr>
                <p:nvPr/>
              </p:nvSpPr>
              <p:spPr bwMode="auto">
                <a:xfrm>
                  <a:off x="3828" y="2472"/>
                  <a:ext cx="74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4" name="Rectangle 88"/>
                <p:cNvSpPr>
                  <a:spLocks noChangeArrowheads="1"/>
                </p:cNvSpPr>
                <p:nvPr/>
              </p:nvSpPr>
              <p:spPr bwMode="auto">
                <a:xfrm>
                  <a:off x="3839" y="2423"/>
                  <a:ext cx="51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07" name="Group 91"/>
              <p:cNvGrpSpPr>
                <a:grpSpLocks/>
              </p:cNvGrpSpPr>
              <p:nvPr/>
            </p:nvGrpSpPr>
            <p:grpSpPr bwMode="auto">
              <a:xfrm>
                <a:off x="3420" y="3341"/>
                <a:ext cx="105" cy="46"/>
                <a:chOff x="3420" y="3341"/>
                <a:chExt cx="105" cy="46"/>
              </a:xfrm>
            </p:grpSpPr>
            <p:sp>
              <p:nvSpPr>
                <p:cNvPr id="239705" name="Rectangle 89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6" name="Rectangle 90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08" name="Group 92"/>
              <p:cNvGrpSpPr>
                <a:grpSpLocks/>
              </p:cNvGrpSpPr>
              <p:nvPr/>
            </p:nvGrpSpPr>
            <p:grpSpPr bwMode="auto">
              <a:xfrm>
                <a:off x="3409" y="3398"/>
                <a:ext cx="135" cy="46"/>
                <a:chOff x="3420" y="3341"/>
                <a:chExt cx="105" cy="46"/>
              </a:xfrm>
            </p:grpSpPr>
            <p:sp>
              <p:nvSpPr>
                <p:cNvPr id="239709" name="Rectangle 93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10" name="Rectangle 94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11" name="Group 95"/>
              <p:cNvGrpSpPr>
                <a:grpSpLocks/>
              </p:cNvGrpSpPr>
              <p:nvPr/>
            </p:nvGrpSpPr>
            <p:grpSpPr bwMode="auto">
              <a:xfrm>
                <a:off x="3392" y="3455"/>
                <a:ext cx="168" cy="46"/>
                <a:chOff x="3420" y="3341"/>
                <a:chExt cx="105" cy="46"/>
              </a:xfrm>
            </p:grpSpPr>
            <p:sp>
              <p:nvSpPr>
                <p:cNvPr id="239712" name="Rectangle 96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13" name="Rectangle 97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14" name="Group 98"/>
              <p:cNvGrpSpPr>
                <a:grpSpLocks/>
              </p:cNvGrpSpPr>
              <p:nvPr/>
            </p:nvGrpSpPr>
            <p:grpSpPr bwMode="auto">
              <a:xfrm>
                <a:off x="3378" y="3512"/>
                <a:ext cx="203" cy="46"/>
                <a:chOff x="3420" y="3341"/>
                <a:chExt cx="105" cy="46"/>
              </a:xfrm>
            </p:grpSpPr>
            <p:sp>
              <p:nvSpPr>
                <p:cNvPr id="239715" name="Rectangle 99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16" name="Rectangle 100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9718" name="Rectangle 102"/>
              <p:cNvSpPr>
                <a:spLocks noChangeArrowheads="1"/>
              </p:cNvSpPr>
              <p:nvPr/>
            </p:nvSpPr>
            <p:spPr bwMode="auto">
              <a:xfrm>
                <a:off x="3363" y="3561"/>
                <a:ext cx="226" cy="33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719" name="Rectangle 103"/>
              <p:cNvSpPr>
                <a:spLocks noChangeArrowheads="1"/>
              </p:cNvSpPr>
              <p:nvPr/>
            </p:nvSpPr>
            <p:spPr bwMode="auto">
              <a:xfrm>
                <a:off x="3382" y="3580"/>
                <a:ext cx="23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A86A209-CEB4-492D-B146-79502EA7E7C5}" type="slidenum">
              <a:rPr lang="en-US"/>
              <a:pPr/>
              <a:t>29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187325"/>
            <a:ext cx="8382000" cy="1143000"/>
          </a:xfrm>
        </p:spPr>
        <p:txBody>
          <a:bodyPr/>
          <a:lstStyle/>
          <a:p>
            <a:r>
              <a:rPr lang="en-US" sz="3200"/>
              <a:t>Home networks</a:t>
            </a:r>
            <a:endParaRPr lang="en-U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266825"/>
            <a:ext cx="7770813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Typical home network components: </a:t>
            </a:r>
          </a:p>
          <a:p>
            <a:r>
              <a:rPr lang="en-US" sz="2400"/>
              <a:t>DSL or cable modem</a:t>
            </a:r>
          </a:p>
          <a:p>
            <a:r>
              <a:rPr lang="en-US" sz="2400"/>
              <a:t>router/firewall/NAT</a:t>
            </a:r>
          </a:p>
          <a:p>
            <a:r>
              <a:rPr lang="en-US" sz="2400"/>
              <a:t>Ethernet</a:t>
            </a:r>
          </a:p>
          <a:p>
            <a:r>
              <a:rPr lang="en-US" sz="2400"/>
              <a:t>wireless access point</a:t>
            </a:r>
          </a:p>
        </p:txBody>
      </p:sp>
      <p:grpSp>
        <p:nvGrpSpPr>
          <p:cNvPr id="241668" name="Group 4"/>
          <p:cNvGrpSpPr>
            <a:grpSpLocks/>
          </p:cNvGrpSpPr>
          <p:nvPr/>
        </p:nvGrpSpPr>
        <p:grpSpPr bwMode="auto">
          <a:xfrm>
            <a:off x="6753225" y="3371850"/>
            <a:ext cx="622300" cy="793750"/>
            <a:chOff x="3908" y="2375"/>
            <a:chExt cx="392" cy="500"/>
          </a:xfrm>
        </p:grpSpPr>
        <p:graphicFrame>
          <p:nvGraphicFramePr>
            <p:cNvPr id="241669" name="Object 5"/>
            <p:cNvGraphicFramePr>
              <a:graphicFrameLocks noChangeAspect="1"/>
            </p:cNvGraphicFramePr>
            <p:nvPr/>
          </p:nvGraphicFramePr>
          <p:xfrm>
            <a:off x="3908" y="2375"/>
            <a:ext cx="366" cy="441"/>
          </p:xfrm>
          <a:graphic>
            <a:graphicData uri="http://schemas.openxmlformats.org/presentationml/2006/ole">
              <p:oleObj spid="_x0000_s241669" name="Clip" r:id="rId4" imgW="819000" imgH="847800" progId="">
                <p:embed/>
              </p:oleObj>
            </a:graphicData>
          </a:graphic>
        </p:graphicFrame>
        <p:graphicFrame>
          <p:nvGraphicFramePr>
            <p:cNvPr id="241670" name="Object 6"/>
            <p:cNvGraphicFramePr>
              <a:graphicFrameLocks noChangeAspect="1"/>
            </p:cNvGraphicFramePr>
            <p:nvPr/>
          </p:nvGraphicFramePr>
          <p:xfrm>
            <a:off x="3966" y="2506"/>
            <a:ext cx="334" cy="369"/>
          </p:xfrm>
          <a:graphic>
            <a:graphicData uri="http://schemas.openxmlformats.org/presentationml/2006/ole">
              <p:oleObj spid="_x0000_s241670" name="Clip" r:id="rId5" imgW="1266840" imgH="1200240" progId="">
                <p:embed/>
              </p:oleObj>
            </a:graphicData>
          </a:graphic>
        </p:graphicFrame>
      </p:grpSp>
      <p:grpSp>
        <p:nvGrpSpPr>
          <p:cNvPr id="241671" name="Group 7"/>
          <p:cNvGrpSpPr>
            <a:grpSpLocks/>
          </p:cNvGrpSpPr>
          <p:nvPr/>
        </p:nvGrpSpPr>
        <p:grpSpPr bwMode="auto">
          <a:xfrm>
            <a:off x="6800850" y="4330700"/>
            <a:ext cx="622300" cy="793750"/>
            <a:chOff x="2870" y="1518"/>
            <a:chExt cx="292" cy="320"/>
          </a:xfrm>
        </p:grpSpPr>
        <p:graphicFrame>
          <p:nvGraphicFramePr>
            <p:cNvPr id="241672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41672" name="Clip" r:id="rId6" imgW="819000" imgH="847800" progId="">
                <p:embed/>
              </p:oleObj>
            </a:graphicData>
          </a:graphic>
        </p:graphicFrame>
        <p:graphicFrame>
          <p:nvGraphicFramePr>
            <p:cNvPr id="241673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41673" name="Clip" r:id="rId7" imgW="1266840" imgH="1200240" progId="">
                <p:embed/>
              </p:oleObj>
            </a:graphicData>
          </a:graphic>
        </p:graphicFrame>
      </p:grpSp>
      <p:sp>
        <p:nvSpPr>
          <p:cNvPr id="241677" name="Text Box 13"/>
          <p:cNvSpPr txBox="1">
            <a:spLocks noChangeArrowheads="1"/>
          </p:cNvSpPr>
          <p:nvPr/>
        </p:nvSpPr>
        <p:spPr bwMode="auto">
          <a:xfrm>
            <a:off x="6478588" y="5133975"/>
            <a:ext cx="11477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wireless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access 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point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78" name="Text Box 14"/>
          <p:cNvSpPr txBox="1">
            <a:spLocks noChangeArrowheads="1"/>
          </p:cNvSpPr>
          <p:nvPr/>
        </p:nvSpPr>
        <p:spPr bwMode="auto">
          <a:xfrm>
            <a:off x="7570788" y="3981450"/>
            <a:ext cx="1147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wireless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laptops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3613150" y="4498975"/>
            <a:ext cx="1089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router/</a:t>
            </a:r>
          </a:p>
          <a:p>
            <a:pPr algn="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firewall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80" name="Freeform 16"/>
          <p:cNvSpPr>
            <a:spLocks/>
          </p:cNvSpPr>
          <p:nvPr/>
        </p:nvSpPr>
        <p:spPr bwMode="auto">
          <a:xfrm>
            <a:off x="4821238" y="4448175"/>
            <a:ext cx="776287" cy="677863"/>
          </a:xfrm>
          <a:custGeom>
            <a:avLst/>
            <a:gdLst/>
            <a:ahLst/>
            <a:cxnLst>
              <a:cxn ang="0">
                <a:pos x="489" y="427"/>
              </a:cxn>
              <a:cxn ang="0">
                <a:pos x="166" y="427"/>
              </a:cxn>
              <a:cxn ang="0">
                <a:pos x="0" y="0"/>
              </a:cxn>
            </a:cxnLst>
            <a:rect l="0" t="0" r="r" b="b"/>
            <a:pathLst>
              <a:path w="489" h="427">
                <a:moveTo>
                  <a:pt x="489" y="427"/>
                </a:moveTo>
                <a:lnTo>
                  <a:pt x="166" y="42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1681" name="Object 17"/>
          <p:cNvGraphicFramePr>
            <a:graphicFrameLocks noChangeAspect="1"/>
          </p:cNvGraphicFramePr>
          <p:nvPr/>
        </p:nvGraphicFramePr>
        <p:xfrm>
          <a:off x="5526088" y="3222625"/>
          <a:ext cx="598487" cy="579438"/>
        </p:xfrm>
        <a:graphic>
          <a:graphicData uri="http://schemas.openxmlformats.org/presentationml/2006/ole">
            <p:oleObj spid="_x0000_s241681" name="Clip" r:id="rId8" imgW="1305000" imgH="1085760" progId="">
              <p:embed/>
            </p:oleObj>
          </a:graphicData>
        </a:graphic>
      </p:graphicFrame>
      <p:sp>
        <p:nvSpPr>
          <p:cNvPr id="241682" name="Freeform 18"/>
          <p:cNvSpPr>
            <a:spLocks/>
          </p:cNvSpPr>
          <p:nvPr/>
        </p:nvSpPr>
        <p:spPr bwMode="auto">
          <a:xfrm flipV="1">
            <a:off x="5021263" y="4238625"/>
            <a:ext cx="1244600" cy="9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3" y="0"/>
              </a:cxn>
            </a:cxnLst>
            <a:rect l="0" t="0" r="r" b="b"/>
            <a:pathLst>
              <a:path w="513" h="1">
                <a:moveTo>
                  <a:pt x="0" y="0"/>
                </a:moveTo>
                <a:lnTo>
                  <a:pt x="5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1683" name="Object 19"/>
          <p:cNvGraphicFramePr>
            <a:graphicFrameLocks noChangeAspect="1"/>
          </p:cNvGraphicFramePr>
          <p:nvPr/>
        </p:nvGraphicFramePr>
        <p:xfrm>
          <a:off x="5553075" y="4951413"/>
          <a:ext cx="598488" cy="579437"/>
        </p:xfrm>
        <a:graphic>
          <a:graphicData uri="http://schemas.openxmlformats.org/presentationml/2006/ole">
            <p:oleObj spid="_x0000_s241683" name="Clip" r:id="rId9" imgW="1305000" imgH="1085760" progId="">
              <p:embed/>
            </p:oleObj>
          </a:graphicData>
        </a:graphic>
      </p:graphicFrame>
      <p:sp>
        <p:nvSpPr>
          <p:cNvPr id="241684" name="modem"/>
          <p:cNvSpPr>
            <a:spLocks noEditPoints="1" noChangeArrowheads="1"/>
          </p:cNvSpPr>
          <p:nvPr/>
        </p:nvSpPr>
        <p:spPr bwMode="auto">
          <a:xfrm>
            <a:off x="2435225" y="4232275"/>
            <a:ext cx="1033463" cy="207963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685" name="Freeform 21"/>
          <p:cNvSpPr>
            <a:spLocks/>
          </p:cNvSpPr>
          <p:nvPr/>
        </p:nvSpPr>
        <p:spPr bwMode="auto">
          <a:xfrm>
            <a:off x="3470275" y="4368800"/>
            <a:ext cx="8143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3" y="0"/>
              </a:cxn>
            </a:cxnLst>
            <a:rect l="0" t="0" r="r" b="b"/>
            <a:pathLst>
              <a:path w="513" h="1">
                <a:moveTo>
                  <a:pt x="0" y="0"/>
                </a:moveTo>
                <a:lnTo>
                  <a:pt x="5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86" name="Freeform 22"/>
          <p:cNvSpPr>
            <a:spLocks/>
          </p:cNvSpPr>
          <p:nvPr/>
        </p:nvSpPr>
        <p:spPr bwMode="auto">
          <a:xfrm flipV="1">
            <a:off x="4765675" y="3592513"/>
            <a:ext cx="776288" cy="677862"/>
          </a:xfrm>
          <a:custGeom>
            <a:avLst/>
            <a:gdLst/>
            <a:ahLst/>
            <a:cxnLst>
              <a:cxn ang="0">
                <a:pos x="489" y="427"/>
              </a:cxn>
              <a:cxn ang="0">
                <a:pos x="166" y="427"/>
              </a:cxn>
              <a:cxn ang="0">
                <a:pos x="0" y="0"/>
              </a:cxn>
            </a:cxnLst>
            <a:rect l="0" t="0" r="r" b="b"/>
            <a:pathLst>
              <a:path w="489" h="427">
                <a:moveTo>
                  <a:pt x="489" y="427"/>
                </a:moveTo>
                <a:lnTo>
                  <a:pt x="166" y="42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87" name="Line 23"/>
          <p:cNvSpPr>
            <a:spLocks noChangeShapeType="1"/>
          </p:cNvSpPr>
          <p:nvPr/>
        </p:nvSpPr>
        <p:spPr bwMode="auto">
          <a:xfrm flipH="1" flipV="1">
            <a:off x="6511925" y="4613275"/>
            <a:ext cx="123825" cy="5826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688" name="Text Box 24"/>
          <p:cNvSpPr txBox="1">
            <a:spLocks noChangeArrowheads="1"/>
          </p:cNvSpPr>
          <p:nvPr/>
        </p:nvSpPr>
        <p:spPr bwMode="auto">
          <a:xfrm>
            <a:off x="2428875" y="4484688"/>
            <a:ext cx="1000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cable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modem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89" name="Line 25"/>
          <p:cNvSpPr>
            <a:spLocks noChangeShapeType="1"/>
          </p:cNvSpPr>
          <p:nvPr/>
        </p:nvSpPr>
        <p:spPr bwMode="auto">
          <a:xfrm>
            <a:off x="1870075" y="4351338"/>
            <a:ext cx="566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690" name="Text Box 26"/>
          <p:cNvSpPr txBox="1">
            <a:spLocks noChangeArrowheads="1"/>
          </p:cNvSpPr>
          <p:nvPr/>
        </p:nvSpPr>
        <p:spPr bwMode="auto">
          <a:xfrm>
            <a:off x="1108075" y="4348163"/>
            <a:ext cx="1171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to/from</a:t>
            </a:r>
          </a:p>
          <a:p>
            <a:pPr algn="ctr"/>
            <a:r>
              <a:rPr lang="en-US" sz="2000">
                <a:latin typeface="Comic Sans MS" pitchFamily="66" charset="0"/>
              </a:rPr>
              <a:t>cable</a:t>
            </a:r>
          </a:p>
          <a:p>
            <a:pPr algn="ctr"/>
            <a:r>
              <a:rPr lang="en-US" sz="2000">
                <a:latin typeface="Comic Sans MS" pitchFamily="66" charset="0"/>
              </a:rPr>
              <a:t>headend</a:t>
            </a:r>
            <a:endParaRPr lang="en-US" sz="2000"/>
          </a:p>
        </p:txBody>
      </p:sp>
      <p:grpSp>
        <p:nvGrpSpPr>
          <p:cNvPr id="241691" name="Group 27"/>
          <p:cNvGrpSpPr>
            <a:grpSpLocks/>
          </p:cNvGrpSpPr>
          <p:nvPr/>
        </p:nvGrpSpPr>
        <p:grpSpPr bwMode="auto">
          <a:xfrm>
            <a:off x="4246563" y="4146550"/>
            <a:ext cx="766762" cy="433388"/>
            <a:chOff x="3600" y="219"/>
            <a:chExt cx="360" cy="175"/>
          </a:xfrm>
        </p:grpSpPr>
        <p:sp>
          <p:nvSpPr>
            <p:cNvPr id="241692" name="Oval 2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3" name="Line 2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4" name="Line 3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5" name="Rectangle 3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1696" name="Oval 3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1697" name="Group 3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1698" name="Line 3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99" name="Line 3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00" name="Line 3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01" name="Group 3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1702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03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04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1705" name="Text Box 41"/>
          <p:cNvSpPr txBox="1">
            <a:spLocks noChangeArrowheads="1"/>
          </p:cNvSpPr>
          <p:nvPr/>
        </p:nvSpPr>
        <p:spPr bwMode="auto">
          <a:xfrm>
            <a:off x="4206875" y="5632450"/>
            <a:ext cx="1262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Ethernet</a:t>
            </a:r>
          </a:p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706" name="Line 42"/>
          <p:cNvSpPr>
            <a:spLocks noChangeShapeType="1"/>
          </p:cNvSpPr>
          <p:nvPr/>
        </p:nvSpPr>
        <p:spPr bwMode="auto">
          <a:xfrm flipV="1">
            <a:off x="4862513" y="4875213"/>
            <a:ext cx="69850" cy="819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707" name="Line 43"/>
          <p:cNvSpPr>
            <a:spLocks noChangeShapeType="1"/>
          </p:cNvSpPr>
          <p:nvPr/>
        </p:nvSpPr>
        <p:spPr bwMode="auto">
          <a:xfrm flipV="1">
            <a:off x="4875213" y="3586163"/>
            <a:ext cx="444500" cy="2093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708" name="Line 44"/>
          <p:cNvSpPr>
            <a:spLocks noChangeShapeType="1"/>
          </p:cNvSpPr>
          <p:nvPr/>
        </p:nvSpPr>
        <p:spPr bwMode="auto">
          <a:xfrm flipV="1">
            <a:off x="4860925" y="5124450"/>
            <a:ext cx="347663" cy="5286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41709" name="Group 45"/>
          <p:cNvGrpSpPr>
            <a:grpSpLocks/>
          </p:cNvGrpSpPr>
          <p:nvPr/>
        </p:nvGrpSpPr>
        <p:grpSpPr bwMode="auto">
          <a:xfrm>
            <a:off x="5961063" y="3794125"/>
            <a:ext cx="681037" cy="820738"/>
            <a:chOff x="3221" y="3127"/>
            <a:chExt cx="429" cy="517"/>
          </a:xfrm>
        </p:grpSpPr>
        <p:sp>
          <p:nvSpPr>
            <p:cNvPr id="241710" name="Freeform 46"/>
            <p:cNvSpPr>
              <a:spLocks/>
            </p:cNvSpPr>
            <p:nvPr/>
          </p:nvSpPr>
          <p:spPr bwMode="auto">
            <a:xfrm>
              <a:off x="3336" y="3156"/>
              <a:ext cx="77" cy="85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1" name="Freeform 47"/>
            <p:cNvSpPr>
              <a:spLocks/>
            </p:cNvSpPr>
            <p:nvPr/>
          </p:nvSpPr>
          <p:spPr bwMode="auto">
            <a:xfrm>
              <a:off x="3467" y="3153"/>
              <a:ext cx="52" cy="66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2" name="Freeform 48"/>
            <p:cNvSpPr>
              <a:spLocks/>
            </p:cNvSpPr>
            <p:nvPr/>
          </p:nvSpPr>
          <p:spPr bwMode="auto">
            <a:xfrm>
              <a:off x="3287" y="3138"/>
              <a:ext cx="126" cy="138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3" name="Freeform 49"/>
            <p:cNvSpPr>
              <a:spLocks/>
            </p:cNvSpPr>
            <p:nvPr/>
          </p:nvSpPr>
          <p:spPr bwMode="auto">
            <a:xfrm>
              <a:off x="3465" y="3134"/>
              <a:ext cx="110" cy="9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4" name="Freeform 50"/>
            <p:cNvSpPr>
              <a:spLocks/>
            </p:cNvSpPr>
            <p:nvPr/>
          </p:nvSpPr>
          <p:spPr bwMode="auto">
            <a:xfrm>
              <a:off x="3240" y="3178"/>
              <a:ext cx="44" cy="8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5" name="Freeform 51"/>
            <p:cNvSpPr>
              <a:spLocks/>
            </p:cNvSpPr>
            <p:nvPr/>
          </p:nvSpPr>
          <p:spPr bwMode="auto">
            <a:xfrm>
              <a:off x="3554" y="3127"/>
              <a:ext cx="96" cy="114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6" name="Freeform 52"/>
            <p:cNvSpPr>
              <a:spLocks/>
            </p:cNvSpPr>
            <p:nvPr/>
          </p:nvSpPr>
          <p:spPr bwMode="auto">
            <a:xfrm>
              <a:off x="3448" y="3261"/>
              <a:ext cx="33" cy="68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7" name="Freeform 53"/>
            <p:cNvSpPr>
              <a:spLocks/>
            </p:cNvSpPr>
            <p:nvPr/>
          </p:nvSpPr>
          <p:spPr bwMode="auto">
            <a:xfrm>
              <a:off x="3434" y="3224"/>
              <a:ext cx="17" cy="35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8" name="Freeform 54"/>
            <p:cNvSpPr>
              <a:spLocks/>
            </p:cNvSpPr>
            <p:nvPr/>
          </p:nvSpPr>
          <p:spPr bwMode="auto">
            <a:xfrm>
              <a:off x="3420" y="3199"/>
              <a:ext cx="14" cy="20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9" name="Freeform 55"/>
            <p:cNvSpPr>
              <a:spLocks/>
            </p:cNvSpPr>
            <p:nvPr/>
          </p:nvSpPr>
          <p:spPr bwMode="auto">
            <a:xfrm>
              <a:off x="3409" y="3182"/>
              <a:ext cx="18" cy="13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0" name="Freeform 56"/>
            <p:cNvSpPr>
              <a:spLocks/>
            </p:cNvSpPr>
            <p:nvPr/>
          </p:nvSpPr>
          <p:spPr bwMode="auto">
            <a:xfrm>
              <a:off x="3315" y="3160"/>
              <a:ext cx="77" cy="86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1" name="Freeform 57"/>
            <p:cNvSpPr>
              <a:spLocks/>
            </p:cNvSpPr>
            <p:nvPr/>
          </p:nvSpPr>
          <p:spPr bwMode="auto">
            <a:xfrm>
              <a:off x="3446" y="3160"/>
              <a:ext cx="52" cy="66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2" name="Freeform 58"/>
            <p:cNvSpPr>
              <a:spLocks/>
            </p:cNvSpPr>
            <p:nvPr/>
          </p:nvSpPr>
          <p:spPr bwMode="auto">
            <a:xfrm>
              <a:off x="3266" y="3145"/>
              <a:ext cx="124" cy="138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3" name="Freeform 59"/>
            <p:cNvSpPr>
              <a:spLocks/>
            </p:cNvSpPr>
            <p:nvPr/>
          </p:nvSpPr>
          <p:spPr bwMode="auto">
            <a:xfrm>
              <a:off x="3441" y="3140"/>
              <a:ext cx="111" cy="9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4" name="Freeform 60"/>
            <p:cNvSpPr>
              <a:spLocks/>
            </p:cNvSpPr>
            <p:nvPr/>
          </p:nvSpPr>
          <p:spPr bwMode="auto">
            <a:xfrm>
              <a:off x="3221" y="3191"/>
              <a:ext cx="45" cy="8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5" name="Freeform 61"/>
            <p:cNvSpPr>
              <a:spLocks/>
            </p:cNvSpPr>
            <p:nvPr/>
          </p:nvSpPr>
          <p:spPr bwMode="auto">
            <a:xfrm>
              <a:off x="3533" y="3134"/>
              <a:ext cx="96" cy="114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1726" name="Group 62"/>
            <p:cNvGrpSpPr>
              <a:grpSpLocks/>
            </p:cNvGrpSpPr>
            <p:nvPr/>
          </p:nvGrpSpPr>
          <p:grpSpPr bwMode="auto">
            <a:xfrm>
              <a:off x="3334" y="3292"/>
              <a:ext cx="290" cy="352"/>
              <a:chOff x="3774" y="2423"/>
              <a:chExt cx="189" cy="286"/>
            </a:xfrm>
          </p:grpSpPr>
          <p:sp>
            <p:nvSpPr>
              <p:cNvPr id="241727" name="Rectangle 63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28" name="Rectangle 64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29" name="Rectangle 65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0" name="Rectangle 66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1" name="Rectangle 67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2" name="Rectangle 68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33" name="Group 69"/>
            <p:cNvGrpSpPr>
              <a:grpSpLocks/>
            </p:cNvGrpSpPr>
            <p:nvPr/>
          </p:nvGrpSpPr>
          <p:grpSpPr bwMode="auto">
            <a:xfrm>
              <a:off x="3420" y="3341"/>
              <a:ext cx="105" cy="46"/>
              <a:chOff x="3420" y="3341"/>
              <a:chExt cx="105" cy="46"/>
            </a:xfrm>
          </p:grpSpPr>
          <p:sp>
            <p:nvSpPr>
              <p:cNvPr id="241734" name="Rectangle 70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5" name="Rectangle 71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36" name="Group 72"/>
            <p:cNvGrpSpPr>
              <a:grpSpLocks/>
            </p:cNvGrpSpPr>
            <p:nvPr/>
          </p:nvGrpSpPr>
          <p:grpSpPr bwMode="auto">
            <a:xfrm>
              <a:off x="3409" y="3398"/>
              <a:ext cx="135" cy="46"/>
              <a:chOff x="3420" y="3341"/>
              <a:chExt cx="105" cy="46"/>
            </a:xfrm>
          </p:grpSpPr>
          <p:sp>
            <p:nvSpPr>
              <p:cNvPr id="241737" name="Rectangle 73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8" name="Rectangle 74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39" name="Group 75"/>
            <p:cNvGrpSpPr>
              <a:grpSpLocks/>
            </p:cNvGrpSpPr>
            <p:nvPr/>
          </p:nvGrpSpPr>
          <p:grpSpPr bwMode="auto">
            <a:xfrm>
              <a:off x="3392" y="3455"/>
              <a:ext cx="168" cy="46"/>
              <a:chOff x="3420" y="3341"/>
              <a:chExt cx="105" cy="46"/>
            </a:xfrm>
          </p:grpSpPr>
          <p:sp>
            <p:nvSpPr>
              <p:cNvPr id="241740" name="Rectangle 76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41" name="Rectangle 77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42" name="Group 78"/>
            <p:cNvGrpSpPr>
              <a:grpSpLocks/>
            </p:cNvGrpSpPr>
            <p:nvPr/>
          </p:nvGrpSpPr>
          <p:grpSpPr bwMode="auto">
            <a:xfrm>
              <a:off x="3378" y="3512"/>
              <a:ext cx="203" cy="46"/>
              <a:chOff x="3420" y="3341"/>
              <a:chExt cx="105" cy="46"/>
            </a:xfrm>
          </p:grpSpPr>
          <p:sp>
            <p:nvSpPr>
              <p:cNvPr id="241743" name="Rectangle 79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44" name="Rectangle 80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1745" name="Rectangle 81"/>
            <p:cNvSpPr>
              <a:spLocks noChangeArrowheads="1"/>
            </p:cNvSpPr>
            <p:nvPr/>
          </p:nvSpPr>
          <p:spPr bwMode="auto">
            <a:xfrm>
              <a:off x="3363" y="3561"/>
              <a:ext cx="226" cy="3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46" name="Rectangle 82"/>
            <p:cNvSpPr>
              <a:spLocks noChangeArrowheads="1"/>
            </p:cNvSpPr>
            <p:nvPr/>
          </p:nvSpPr>
          <p:spPr bwMode="auto">
            <a:xfrm>
              <a:off x="3382" y="3580"/>
              <a:ext cx="232" cy="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884FBBE-ED4F-4AC8-952D-80D62289004E}" type="slidenum">
              <a:rPr lang="en-US"/>
              <a:pPr/>
              <a:t>3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(Open) Questions to think about: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Throughout the semester we can ask the following questions about the functionality, design and analysis of the Internet:</a:t>
            </a:r>
          </a:p>
          <a:p>
            <a:r>
              <a:rPr lang="en-US"/>
              <a:t>What do you </a:t>
            </a:r>
            <a:r>
              <a:rPr lang="en-US" i="1"/>
              <a:t>like</a:t>
            </a:r>
            <a:r>
              <a:rPr lang="en-US"/>
              <a:t> about the Internet?</a:t>
            </a:r>
          </a:p>
          <a:p>
            <a:r>
              <a:rPr lang="en-US"/>
              <a:t>What do you </a:t>
            </a:r>
            <a:r>
              <a:rPr lang="en-US" i="1"/>
              <a:t>not like</a:t>
            </a:r>
            <a:r>
              <a:rPr lang="en-US"/>
              <a:t> about the Internet and would want to change?</a:t>
            </a:r>
          </a:p>
          <a:p>
            <a:r>
              <a:rPr lang="en-US" i="1"/>
              <a:t>How </a:t>
            </a:r>
            <a:r>
              <a:rPr lang="en-US"/>
              <a:t>would you </a:t>
            </a:r>
            <a:r>
              <a:rPr lang="en-US" i="1"/>
              <a:t>change</a:t>
            </a:r>
            <a:r>
              <a:rPr lang="en-US"/>
              <a:t> it and how would you achieve such change? How would you evaluate the effects of your change (positive and negative)?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FAED981D-DB00-4AFD-9FE4-B49E70DE2E46}" type="slidenum">
              <a:rPr lang="en-US"/>
              <a:pPr/>
              <a:t>30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Physical Media</a:t>
            </a: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322763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Bit: </a:t>
            </a:r>
            <a:r>
              <a:rPr lang="en-US" sz="2400"/>
              <a:t>propagates between</a:t>
            </a:r>
            <a:br>
              <a:rPr lang="en-US" sz="2400"/>
            </a:br>
            <a:r>
              <a:rPr lang="en-US" sz="2400"/>
              <a:t>transmitter/rcvr pairs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>
                <a:solidFill>
                  <a:srgbClr val="FF0000"/>
                </a:solidFill>
              </a:rPr>
              <a:t>physical link:</a:t>
            </a:r>
            <a:r>
              <a:rPr lang="en-US" sz="2400"/>
              <a:t> what lies between transmitter &amp; receiver</a:t>
            </a:r>
          </a:p>
          <a:p>
            <a:r>
              <a:rPr lang="en-US" sz="2400">
                <a:solidFill>
                  <a:srgbClr val="FF0000"/>
                </a:solidFill>
              </a:rPr>
              <a:t>guided media: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signals propagate in solid media: copper, fiber, coax</a:t>
            </a:r>
          </a:p>
          <a:p>
            <a:r>
              <a:rPr lang="en-US" sz="2400">
                <a:solidFill>
                  <a:srgbClr val="FF0000"/>
                </a:solidFill>
              </a:rPr>
              <a:t>unguided media: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signals propagate freely, e.g., radio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1277938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Twisted Pair (TP)</a:t>
            </a:r>
            <a:endParaRPr lang="en-US" sz="2400"/>
          </a:p>
          <a:p>
            <a:r>
              <a:rPr lang="en-US" sz="2400"/>
              <a:t>two insulated copper wires</a:t>
            </a:r>
          </a:p>
          <a:p>
            <a:pPr lvl="1"/>
            <a:r>
              <a:rPr lang="en-US" sz="2000"/>
              <a:t>Category 3: traditional phone wires, 10 Mbps Ethernet</a:t>
            </a:r>
          </a:p>
          <a:p>
            <a:pPr lvl="1"/>
            <a:r>
              <a:rPr lang="en-US" sz="2000"/>
              <a:t>Category 5: </a:t>
            </a:r>
            <a:br>
              <a:rPr lang="en-US" sz="2000"/>
            </a:br>
            <a:r>
              <a:rPr lang="en-US" sz="2000"/>
              <a:t>100Mbps Ethernet</a:t>
            </a:r>
          </a:p>
        </p:txBody>
      </p:sp>
      <p:pic>
        <p:nvPicPr>
          <p:cNvPr id="2437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5038" y="4344988"/>
            <a:ext cx="2276475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25A6AC7-F9C1-4920-B078-52D26DE9AECE}" type="slidenum">
              <a:rPr lang="en-US"/>
              <a:pPr/>
              <a:t>31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Physical Media: coax, fiber</a:t>
            </a:r>
            <a:endParaRPr lang="en-US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962400" cy="43275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Coaxial cable: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two concentric copper conductors</a:t>
            </a:r>
          </a:p>
          <a:p>
            <a:pPr>
              <a:lnSpc>
                <a:spcPct val="90000"/>
              </a:lnSpc>
            </a:pPr>
            <a:r>
              <a:rPr lang="en-US" sz="2400"/>
              <a:t>bidirectional</a:t>
            </a:r>
          </a:p>
          <a:p>
            <a:pPr>
              <a:lnSpc>
                <a:spcPct val="90000"/>
              </a:lnSpc>
            </a:pPr>
            <a:r>
              <a:rPr lang="en-US" sz="2400"/>
              <a:t>baseband: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single channel on cable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legacy Ethernet</a:t>
            </a:r>
          </a:p>
          <a:p>
            <a:pPr>
              <a:lnSpc>
                <a:spcPct val="90000"/>
              </a:lnSpc>
            </a:pPr>
            <a:r>
              <a:rPr lang="en-US" sz="2400"/>
              <a:t>broadband: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multiple channels on cable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HFC (hybrid fiber-coax)</a:t>
            </a:r>
          </a:p>
        </p:txBody>
      </p:sp>
      <p:pic>
        <p:nvPicPr>
          <p:cNvPr id="245764" name="Picture 4" descr="co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6188" y="5464175"/>
            <a:ext cx="2501900" cy="1085850"/>
          </a:xfrm>
          <a:prstGeom prst="rect">
            <a:avLst/>
          </a:prstGeom>
          <a:noFill/>
        </p:spPr>
      </p:pic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4584700" y="1195388"/>
            <a:ext cx="44037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Fiber optic cable:</a:t>
            </a:r>
            <a:endParaRPr lang="en-US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glass fiber carrying light pulses, each pulse a bit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high-speed operation: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high-speed point-to-point transmission (100’s Gps)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WDM Networks: Wavelength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	division multiplexing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low error rate: repeaters spaced far apart ; immune to electromagnetic noise</a:t>
            </a:r>
          </a:p>
        </p:txBody>
      </p:sp>
      <p:pic>
        <p:nvPicPr>
          <p:cNvPr id="245766" name="Picture 6" descr="f-pi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1575" y="5441950"/>
            <a:ext cx="1851025" cy="113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60CC3B6-7DF8-43F1-8E3E-BA47BA8187C0}" type="slidenum">
              <a:rPr lang="en-US"/>
              <a:pPr/>
              <a:t>32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Physical media: radio</a:t>
            </a:r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962400" cy="4876800"/>
          </a:xfrm>
        </p:spPr>
        <p:txBody>
          <a:bodyPr/>
          <a:lstStyle/>
          <a:p>
            <a:r>
              <a:rPr lang="en-US" sz="2400" dirty="0"/>
              <a:t>signal carried in electromagnetic spectrum</a:t>
            </a:r>
          </a:p>
          <a:p>
            <a:r>
              <a:rPr lang="en-US" sz="2400" dirty="0"/>
              <a:t>no physical “wire</a:t>
            </a:r>
            <a:r>
              <a:rPr lang="en-US" sz="2400" dirty="0" smtClean="0"/>
              <a:t>”,…</a:t>
            </a:r>
            <a:endParaRPr lang="en-US" sz="2400" dirty="0"/>
          </a:p>
          <a:p>
            <a:r>
              <a:rPr lang="en-US" sz="2400" dirty="0"/>
              <a:t>bidirectional</a:t>
            </a:r>
          </a:p>
          <a:p>
            <a:r>
              <a:rPr lang="en-US" sz="2400" dirty="0"/>
              <a:t>propagation environment effects:</a:t>
            </a:r>
          </a:p>
          <a:p>
            <a:pPr lvl="1"/>
            <a:r>
              <a:rPr lang="en-US" sz="2000" dirty="0"/>
              <a:t>reflection </a:t>
            </a:r>
          </a:p>
          <a:p>
            <a:pPr lvl="1"/>
            <a:r>
              <a:rPr lang="en-US" sz="2000" dirty="0"/>
              <a:t>obstruction by objects</a:t>
            </a:r>
          </a:p>
          <a:p>
            <a:pPr lvl="1"/>
            <a:r>
              <a:rPr lang="en-US" sz="2000" dirty="0"/>
              <a:t>Interference</a:t>
            </a:r>
          </a:p>
          <a:p>
            <a:r>
              <a:rPr lang="en-US" sz="2400" dirty="0"/>
              <a:t>dynamic link characteristics …</a:t>
            </a:r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4686300" y="1238250"/>
            <a:ext cx="44577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Radio link types:</a:t>
            </a:r>
            <a:endParaRPr lang="en-US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terrestrial  microwave</a:t>
            </a:r>
            <a:endParaRPr lang="en-US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e.g. up to 45 Mbps channels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LAN</a:t>
            </a:r>
            <a:r>
              <a:rPr lang="en-US" dirty="0">
                <a:latin typeface="Comic Sans MS" pitchFamily="66" charset="0"/>
              </a:rPr>
              <a:t> (e.g., </a:t>
            </a:r>
            <a:r>
              <a:rPr lang="en-US" dirty="0" err="1">
                <a:latin typeface="Comic Sans MS" pitchFamily="66" charset="0"/>
              </a:rPr>
              <a:t>Wifi</a:t>
            </a:r>
            <a:r>
              <a:rPr lang="en-US" dirty="0">
                <a:latin typeface="Comic Sans MS" pitchFamily="66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 err="1">
                <a:latin typeface="Comic Sans MS" pitchFamily="66" charset="0"/>
              </a:rPr>
              <a:t>11Mbps</a:t>
            </a:r>
            <a:r>
              <a:rPr lang="en-US" sz="2000" dirty="0">
                <a:latin typeface="Comic Sans MS" pitchFamily="66" charset="0"/>
              </a:rPr>
              <a:t>, 54 Mbps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wide-area</a:t>
            </a:r>
            <a:r>
              <a:rPr lang="en-US" dirty="0">
                <a:latin typeface="Comic Sans MS" pitchFamily="66" charset="0"/>
              </a:rPr>
              <a:t> (e.g., cellular)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 err="1" smtClean="0">
                <a:latin typeface="Comic Sans MS" pitchFamily="66" charset="0"/>
              </a:rPr>
              <a:t>3G</a:t>
            </a:r>
            <a:r>
              <a:rPr lang="en-US" sz="2000" dirty="0" smtClean="0">
                <a:latin typeface="Comic Sans MS" pitchFamily="66" charset="0"/>
              </a:rPr>
              <a:t>/</a:t>
            </a:r>
            <a:r>
              <a:rPr lang="en-US" sz="2000" dirty="0" err="1" smtClean="0">
                <a:latin typeface="Comic Sans MS" pitchFamily="66" charset="0"/>
              </a:rPr>
              <a:t>4G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cellular: ~ </a:t>
            </a:r>
            <a:r>
              <a:rPr lang="en-US" sz="2000" dirty="0" smtClean="0">
                <a:latin typeface="Comic Sans MS" pitchFamily="66" charset="0"/>
              </a:rPr>
              <a:t>1-10 </a:t>
            </a:r>
            <a:r>
              <a:rPr lang="en-US" sz="2000" dirty="0">
                <a:latin typeface="Comic Sans MS" pitchFamily="66" charset="0"/>
              </a:rPr>
              <a:t>Mbps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satellite</a:t>
            </a:r>
            <a:endParaRPr lang="en-US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Kbps to </a:t>
            </a:r>
            <a:r>
              <a:rPr lang="en-US" sz="2000" dirty="0" err="1">
                <a:latin typeface="Comic Sans MS" pitchFamily="66" charset="0"/>
              </a:rPr>
              <a:t>45Mbps</a:t>
            </a:r>
            <a:r>
              <a:rPr lang="en-US" sz="2000" dirty="0">
                <a:latin typeface="Comic Sans MS" pitchFamily="66" charset="0"/>
              </a:rPr>
              <a:t> channel (or multiple smaller channels)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270 </a:t>
            </a:r>
            <a:r>
              <a:rPr lang="en-US" sz="2000" dirty="0" err="1">
                <a:latin typeface="Comic Sans MS" pitchFamily="66" charset="0"/>
              </a:rPr>
              <a:t>msec</a:t>
            </a:r>
            <a:r>
              <a:rPr lang="en-US" sz="2000" dirty="0">
                <a:latin typeface="Comic Sans MS" pitchFamily="66" charset="0"/>
              </a:rPr>
              <a:t> end-end delay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geosynchronous versus low altitude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67367BE-3956-416C-B8CE-57444A4FBB41}" type="slidenum">
              <a:rPr lang="en-US"/>
              <a:pPr/>
              <a:t>33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1.3 Network core</a:t>
            </a:r>
          </a:p>
          <a:p>
            <a:pPr lvl="2">
              <a:buClr>
                <a:srgbClr val="FF3300"/>
              </a:buClr>
              <a:buSzPct val="90000"/>
              <a:buFont typeface="Wingdings" pitchFamily="2" charset="2"/>
              <a:buChar char="q"/>
            </a:pPr>
            <a:r>
              <a:rPr lang="en-US">
                <a:solidFill>
                  <a:srgbClr val="FF3300"/>
                </a:solidFill>
              </a:rPr>
              <a:t> network structure, </a:t>
            </a:r>
            <a:r>
              <a:rPr lang="en-US"/>
              <a:t>circuit switching, packet switching</a:t>
            </a:r>
            <a:r>
              <a:rPr lang="en-US">
                <a:solidFill>
                  <a:srgbClr val="FF3300"/>
                </a:solidFill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endParaRPr lang="en-US" sz="2400"/>
          </a:p>
        </p:txBody>
      </p:sp>
      <p:sp>
        <p:nvSpPr>
          <p:cNvPr id="359428" name="Arc 4"/>
          <p:cNvSpPr>
            <a:spLocks/>
          </p:cNvSpPr>
          <p:nvPr/>
        </p:nvSpPr>
        <p:spPr bwMode="auto">
          <a:xfrm flipH="1" flipV="1">
            <a:off x="469900" y="3797300"/>
            <a:ext cx="436563" cy="939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429" name="Arc 5"/>
          <p:cNvSpPr>
            <a:spLocks/>
          </p:cNvSpPr>
          <p:nvPr/>
        </p:nvSpPr>
        <p:spPr bwMode="auto">
          <a:xfrm flipH="1">
            <a:off x="465138" y="3043238"/>
            <a:ext cx="436562" cy="939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9BD3CEF-1A17-4243-A67C-097508318C7C}" type="slidenum">
              <a:rPr lang="en-US"/>
              <a:pPr/>
              <a:t>34</a:t>
            </a:fld>
            <a:endParaRPr lang="en-US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2238" y="255588"/>
            <a:ext cx="8909050" cy="1108075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Internet Structure: loose hierarchy</a:t>
            </a:r>
          </a:p>
          <a:p>
            <a:pPr>
              <a:buFontTx/>
              <a:buChar char="-"/>
            </a:pPr>
            <a:r>
              <a:rPr lang="en-US" sz="2600"/>
              <a:t>hierarchy based on administrative regions/providers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graphicFrame>
        <p:nvGraphicFramePr>
          <p:cNvPr id="304131" name="Object 3"/>
          <p:cNvGraphicFramePr>
            <a:graphicFrameLocks noChangeAspect="1"/>
          </p:cNvGraphicFramePr>
          <p:nvPr/>
        </p:nvGraphicFramePr>
        <p:xfrm>
          <a:off x="1981200" y="1447800"/>
          <a:ext cx="5057775" cy="5029200"/>
        </p:xfrm>
        <a:graphic>
          <a:graphicData uri="http://schemas.openxmlformats.org/presentationml/2006/ole">
            <p:oleObj spid="_x0000_s304131" name="Picture" r:id="rId4" imgW="5057640" imgH="50292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" y="1060450"/>
            <a:ext cx="8440738" cy="4648200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roughly hierarchical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>
                <a:solidFill>
                  <a:srgbClr val="FF0000"/>
                </a:solidFill>
              </a:rPr>
              <a:t>at center: small # of well-connected large networks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000" smtClean="0">
                <a:solidFill>
                  <a:srgbClr val="FF0000"/>
                </a:solidFill>
              </a:rPr>
              <a:t>“tier-1” commercial ISPs </a:t>
            </a:r>
            <a:r>
              <a:rPr lang="en-US" sz="2000" smtClean="0"/>
              <a:t>(e.g., Verizon, Sprint, AT&amp;T, Qwest, Level3), national &amp; international coverage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000" smtClean="0">
                <a:solidFill>
                  <a:srgbClr val="FF0000"/>
                </a:solidFill>
              </a:rPr>
              <a:t>large content distributors</a:t>
            </a:r>
            <a:r>
              <a:rPr lang="en-US" sz="2000" smtClean="0"/>
              <a:t> (Google, Akamai, Microsoft)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000" smtClean="0"/>
              <a:t>treat each other as equals (no charges)</a:t>
            </a:r>
          </a:p>
        </p:txBody>
      </p:sp>
      <p:sp>
        <p:nvSpPr>
          <p:cNvPr id="68614" name="Oval 33"/>
          <p:cNvSpPr>
            <a:spLocks noChangeArrowheads="1"/>
          </p:cNvSpPr>
          <p:nvPr/>
        </p:nvSpPr>
        <p:spPr bwMode="auto">
          <a:xfrm>
            <a:off x="3200400" y="5316538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68616" name="Oval 35"/>
          <p:cNvSpPr>
            <a:spLocks noChangeArrowheads="1"/>
          </p:cNvSpPr>
          <p:nvPr/>
        </p:nvSpPr>
        <p:spPr bwMode="auto">
          <a:xfrm>
            <a:off x="5568950" y="5278438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702B3D96-54CF-4AD8-A320-98596885D063}" type="slidenum">
              <a:rPr lang="en-US" sz="1200">
                <a:latin typeface="Arial" charset="0"/>
              </a:rPr>
              <a:pPr algn="r"/>
              <a:t>35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6673850" y="4141788"/>
            <a:ext cx="1677988" cy="908050"/>
            <a:chOff x="4204" y="2385"/>
            <a:chExt cx="1057" cy="572"/>
          </a:xfrm>
        </p:grpSpPr>
        <p:sp>
          <p:nvSpPr>
            <p:cNvPr id="68631" name="Oval 23"/>
            <p:cNvSpPr>
              <a:spLocks noChangeArrowheads="1"/>
            </p:cNvSpPr>
            <p:nvPr/>
          </p:nvSpPr>
          <p:spPr bwMode="auto">
            <a:xfrm>
              <a:off x="4204" y="2385"/>
              <a:ext cx="1057" cy="5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2" name="Text Box 24"/>
            <p:cNvSpPr txBox="1">
              <a:spLocks noChangeArrowheads="1"/>
            </p:cNvSpPr>
            <p:nvPr/>
          </p:nvSpPr>
          <p:spPr bwMode="auto">
            <a:xfrm>
              <a:off x="4298" y="2476"/>
              <a:ext cx="88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Large Content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Distributor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(e.g., Google</a:t>
              </a:r>
              <a:r>
                <a:rPr lang="en-US" sz="1600">
                  <a:latin typeface="Comic Sans MS" pitchFamily="66" charset="0"/>
                </a:rPr>
                <a:t>)</a:t>
              </a: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1851025" y="4210050"/>
            <a:ext cx="1677988" cy="908050"/>
            <a:chOff x="1166" y="2428"/>
            <a:chExt cx="1057" cy="572"/>
          </a:xfrm>
        </p:grpSpPr>
        <p:sp>
          <p:nvSpPr>
            <p:cNvPr id="68633" name="Oval 25"/>
            <p:cNvSpPr>
              <a:spLocks noChangeArrowheads="1"/>
            </p:cNvSpPr>
            <p:nvPr/>
          </p:nvSpPr>
          <p:spPr bwMode="auto">
            <a:xfrm>
              <a:off x="1166" y="2428"/>
              <a:ext cx="1057" cy="57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4" name="Text Box 26"/>
            <p:cNvSpPr txBox="1">
              <a:spLocks noChangeArrowheads="1"/>
            </p:cNvSpPr>
            <p:nvPr/>
          </p:nvSpPr>
          <p:spPr bwMode="auto">
            <a:xfrm>
              <a:off x="1244" y="2518"/>
              <a:ext cx="88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Large Content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Distributor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(e.g., Akamai</a:t>
              </a:r>
              <a:r>
                <a:rPr lang="en-US" sz="1600">
                  <a:latin typeface="Comic Sans MS" pitchFamily="66" charset="0"/>
                </a:rPr>
                <a:t>)</a:t>
              </a:r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3170238" y="3498850"/>
            <a:ext cx="3571875" cy="1909763"/>
            <a:chOff x="1997" y="1980"/>
            <a:chExt cx="2250" cy="1203"/>
          </a:xfrm>
        </p:grpSpPr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2250" y="1980"/>
              <a:ext cx="374" cy="277"/>
              <a:chOff x="4895" y="3523"/>
              <a:chExt cx="374" cy="277"/>
            </a:xfrm>
          </p:grpSpPr>
          <p:sp>
            <p:nvSpPr>
              <p:cNvPr id="68639" name="Rectangle 31"/>
              <p:cNvSpPr>
                <a:spLocks noChangeArrowheads="1"/>
              </p:cNvSpPr>
              <p:nvPr/>
            </p:nvSpPr>
            <p:spPr bwMode="auto">
              <a:xfrm>
                <a:off x="4930" y="3523"/>
                <a:ext cx="299" cy="27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0" name="Text Box 32"/>
              <p:cNvSpPr txBox="1">
                <a:spLocks noChangeArrowheads="1"/>
              </p:cNvSpPr>
              <p:nvPr/>
            </p:nvSpPr>
            <p:spPr bwMode="auto">
              <a:xfrm>
                <a:off x="4895" y="3529"/>
                <a:ext cx="37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</a:rPr>
                  <a:t>IXP</a:t>
                </a:r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3852" y="1987"/>
              <a:ext cx="374" cy="277"/>
              <a:chOff x="4895" y="3523"/>
              <a:chExt cx="374" cy="277"/>
            </a:xfrm>
          </p:grpSpPr>
          <p:sp>
            <p:nvSpPr>
              <p:cNvPr id="68643" name="Rectangle 35"/>
              <p:cNvSpPr>
                <a:spLocks noChangeArrowheads="1"/>
              </p:cNvSpPr>
              <p:nvPr/>
            </p:nvSpPr>
            <p:spPr bwMode="auto">
              <a:xfrm>
                <a:off x="4930" y="3523"/>
                <a:ext cx="299" cy="27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4" name="Text Box 36"/>
              <p:cNvSpPr txBox="1">
                <a:spLocks noChangeArrowheads="1"/>
              </p:cNvSpPr>
              <p:nvPr/>
            </p:nvSpPr>
            <p:spPr bwMode="auto">
              <a:xfrm>
                <a:off x="4895" y="3529"/>
                <a:ext cx="37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</a:rPr>
                  <a:t>IXP</a:t>
                </a:r>
              </a:p>
            </p:txBody>
          </p:sp>
        </p:grpSp>
        <p:sp>
          <p:nvSpPr>
            <p:cNvPr id="68670" name="Line 62"/>
            <p:cNvSpPr>
              <a:spLocks noChangeShapeType="1"/>
            </p:cNvSpPr>
            <p:nvPr/>
          </p:nvSpPr>
          <p:spPr bwMode="auto">
            <a:xfrm flipH="1">
              <a:off x="1997" y="2252"/>
              <a:ext cx="419" cy="2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3" name="Line 65"/>
            <p:cNvSpPr>
              <a:spLocks noChangeShapeType="1"/>
            </p:cNvSpPr>
            <p:nvPr/>
          </p:nvSpPr>
          <p:spPr bwMode="auto">
            <a:xfrm>
              <a:off x="2386" y="2267"/>
              <a:ext cx="8" cy="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4" name="Line 66"/>
            <p:cNvSpPr>
              <a:spLocks noChangeShapeType="1"/>
            </p:cNvSpPr>
            <p:nvPr/>
          </p:nvSpPr>
          <p:spPr bwMode="auto">
            <a:xfrm>
              <a:off x="2400" y="2266"/>
              <a:ext cx="1272" cy="9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5" name="Line 67"/>
            <p:cNvSpPr>
              <a:spLocks noChangeShapeType="1"/>
            </p:cNvSpPr>
            <p:nvPr/>
          </p:nvSpPr>
          <p:spPr bwMode="auto">
            <a:xfrm>
              <a:off x="2422" y="2280"/>
              <a:ext cx="1818" cy="3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6" name="Line 68"/>
            <p:cNvSpPr>
              <a:spLocks noChangeShapeType="1"/>
            </p:cNvSpPr>
            <p:nvPr/>
          </p:nvSpPr>
          <p:spPr bwMode="auto">
            <a:xfrm flipH="1" flipV="1">
              <a:off x="4045" y="2256"/>
              <a:ext cx="202" cy="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7" name="Line 69"/>
            <p:cNvSpPr>
              <a:spLocks noChangeShapeType="1"/>
            </p:cNvSpPr>
            <p:nvPr/>
          </p:nvSpPr>
          <p:spPr bwMode="auto">
            <a:xfrm flipV="1">
              <a:off x="3656" y="2270"/>
              <a:ext cx="404" cy="9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8" name="Line 70"/>
            <p:cNvSpPr>
              <a:spLocks noChangeShapeType="1"/>
            </p:cNvSpPr>
            <p:nvPr/>
          </p:nvSpPr>
          <p:spPr bwMode="auto">
            <a:xfrm flipV="1">
              <a:off x="2407" y="2262"/>
              <a:ext cx="1638" cy="8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9" name="Line 71"/>
            <p:cNvSpPr>
              <a:spLocks noChangeShapeType="1"/>
            </p:cNvSpPr>
            <p:nvPr/>
          </p:nvSpPr>
          <p:spPr bwMode="auto">
            <a:xfrm flipV="1">
              <a:off x="2010" y="2284"/>
              <a:ext cx="2035" cy="2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15" name="Oval 34"/>
          <p:cNvSpPr>
            <a:spLocks noChangeArrowheads="1"/>
          </p:cNvSpPr>
          <p:nvPr/>
        </p:nvSpPr>
        <p:spPr bwMode="auto">
          <a:xfrm>
            <a:off x="4249738" y="4075113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2997200" y="4311650"/>
            <a:ext cx="4378325" cy="1438275"/>
            <a:chOff x="1767" y="874"/>
            <a:chExt cx="2758" cy="906"/>
          </a:xfrm>
        </p:grpSpPr>
        <p:sp>
          <p:nvSpPr>
            <p:cNvPr id="68654" name="Line 46"/>
            <p:cNvSpPr>
              <a:spLocks noChangeShapeType="1"/>
            </p:cNvSpPr>
            <p:nvPr/>
          </p:nvSpPr>
          <p:spPr bwMode="auto">
            <a:xfrm flipV="1">
              <a:off x="2919" y="1229"/>
              <a:ext cx="1331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18" name="Oval 23"/>
            <p:cNvSpPr>
              <a:spLocks noChangeArrowheads="1"/>
            </p:cNvSpPr>
            <p:nvPr/>
          </p:nvSpPr>
          <p:spPr bwMode="auto">
            <a:xfrm>
              <a:off x="3580" y="1482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9" name="Oval 36"/>
            <p:cNvSpPr>
              <a:spLocks noChangeArrowheads="1"/>
            </p:cNvSpPr>
            <p:nvPr/>
          </p:nvSpPr>
          <p:spPr bwMode="auto">
            <a:xfrm>
              <a:off x="3277" y="1186"/>
              <a:ext cx="88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0" name="Oval 37"/>
            <p:cNvSpPr>
              <a:spLocks noChangeArrowheads="1"/>
            </p:cNvSpPr>
            <p:nvPr/>
          </p:nvSpPr>
          <p:spPr bwMode="auto">
            <a:xfrm>
              <a:off x="2959" y="1186"/>
              <a:ext cx="87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1" name="Oval 38"/>
            <p:cNvSpPr>
              <a:spLocks noChangeArrowheads="1"/>
            </p:cNvSpPr>
            <p:nvPr/>
          </p:nvSpPr>
          <p:spPr bwMode="auto">
            <a:xfrm>
              <a:off x="2668" y="1490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2" name="Oval 39"/>
            <p:cNvSpPr>
              <a:spLocks noChangeArrowheads="1"/>
            </p:cNvSpPr>
            <p:nvPr/>
          </p:nvSpPr>
          <p:spPr bwMode="auto">
            <a:xfrm>
              <a:off x="2991" y="1690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3" name="Oval 40"/>
            <p:cNvSpPr>
              <a:spLocks noChangeArrowheads="1"/>
            </p:cNvSpPr>
            <p:nvPr/>
          </p:nvSpPr>
          <p:spPr bwMode="auto">
            <a:xfrm>
              <a:off x="3327" y="1682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4" name="Line 41"/>
            <p:cNvSpPr>
              <a:spLocks noChangeShapeType="1"/>
            </p:cNvSpPr>
            <p:nvPr/>
          </p:nvSpPr>
          <p:spPr bwMode="auto">
            <a:xfrm flipV="1">
              <a:off x="3080" y="1726"/>
              <a:ext cx="249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Line 42"/>
            <p:cNvSpPr>
              <a:spLocks noChangeShapeType="1"/>
            </p:cNvSpPr>
            <p:nvPr/>
          </p:nvSpPr>
          <p:spPr bwMode="auto">
            <a:xfrm>
              <a:off x="3348" y="1258"/>
              <a:ext cx="241" cy="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Line 43"/>
            <p:cNvSpPr>
              <a:spLocks noChangeShapeType="1"/>
            </p:cNvSpPr>
            <p:nvPr/>
          </p:nvSpPr>
          <p:spPr bwMode="auto">
            <a:xfrm flipV="1">
              <a:off x="2732" y="1278"/>
              <a:ext cx="257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49" name="Oval 23"/>
            <p:cNvSpPr>
              <a:spLocks noChangeArrowheads="1"/>
            </p:cNvSpPr>
            <p:nvPr/>
          </p:nvSpPr>
          <p:spPr bwMode="auto">
            <a:xfrm>
              <a:off x="3422" y="1546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1" name="Oval 39"/>
            <p:cNvSpPr>
              <a:spLocks noChangeArrowheads="1"/>
            </p:cNvSpPr>
            <p:nvPr/>
          </p:nvSpPr>
          <p:spPr bwMode="auto">
            <a:xfrm>
              <a:off x="2882" y="1544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3672" y="874"/>
              <a:ext cx="533" cy="100"/>
              <a:chOff x="3807" y="2497"/>
              <a:chExt cx="533" cy="100"/>
            </a:xfrm>
          </p:grpSpPr>
          <p:sp>
            <p:nvSpPr>
              <p:cNvPr id="68652" name="Line 44"/>
              <p:cNvSpPr>
                <a:spLocks noChangeShapeType="1"/>
              </p:cNvSpPr>
              <p:nvPr/>
            </p:nvSpPr>
            <p:spPr bwMode="auto">
              <a:xfrm>
                <a:off x="3862" y="2547"/>
                <a:ext cx="4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5" name="Oval 38"/>
              <p:cNvSpPr>
                <a:spLocks noChangeArrowheads="1"/>
              </p:cNvSpPr>
              <p:nvPr/>
            </p:nvSpPr>
            <p:spPr bwMode="auto">
              <a:xfrm>
                <a:off x="4253" y="2497"/>
                <a:ext cx="87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6" name="Oval 36"/>
              <p:cNvSpPr>
                <a:spLocks noChangeArrowheads="1"/>
              </p:cNvSpPr>
              <p:nvPr/>
            </p:nvSpPr>
            <p:spPr bwMode="auto">
              <a:xfrm>
                <a:off x="3807" y="2507"/>
                <a:ext cx="88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1948" y="880"/>
              <a:ext cx="666" cy="95"/>
              <a:chOff x="2083" y="2503"/>
              <a:chExt cx="666" cy="95"/>
            </a:xfrm>
          </p:grpSpPr>
          <p:sp>
            <p:nvSpPr>
              <p:cNvPr id="68657" name="Line 49"/>
              <p:cNvSpPr>
                <a:spLocks noChangeShapeType="1"/>
              </p:cNvSpPr>
              <p:nvPr/>
            </p:nvSpPr>
            <p:spPr bwMode="auto">
              <a:xfrm flipH="1">
                <a:off x="2120" y="2550"/>
                <a:ext cx="5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47" name="Oval 36"/>
              <p:cNvSpPr>
                <a:spLocks noChangeArrowheads="1"/>
              </p:cNvSpPr>
              <p:nvPr/>
            </p:nvSpPr>
            <p:spPr bwMode="auto">
              <a:xfrm>
                <a:off x="2661" y="2508"/>
                <a:ext cx="88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55" name="Oval 39"/>
              <p:cNvSpPr>
                <a:spLocks noChangeArrowheads="1"/>
              </p:cNvSpPr>
              <p:nvPr/>
            </p:nvSpPr>
            <p:spPr bwMode="auto">
              <a:xfrm>
                <a:off x="2083" y="2503"/>
                <a:ext cx="87" cy="9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661" name="Line 53"/>
            <p:cNvSpPr>
              <a:spLocks noChangeShapeType="1"/>
            </p:cNvSpPr>
            <p:nvPr/>
          </p:nvSpPr>
          <p:spPr bwMode="auto">
            <a:xfrm>
              <a:off x="1995" y="1234"/>
              <a:ext cx="1461" cy="3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60" name="Line 52"/>
            <p:cNvSpPr>
              <a:spLocks noChangeShapeType="1"/>
            </p:cNvSpPr>
            <p:nvPr/>
          </p:nvSpPr>
          <p:spPr bwMode="auto">
            <a:xfrm flipH="1">
              <a:off x="4408" y="1335"/>
              <a:ext cx="82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59" name="Line 51"/>
            <p:cNvSpPr>
              <a:spLocks noChangeShapeType="1"/>
            </p:cNvSpPr>
            <p:nvPr/>
          </p:nvSpPr>
          <p:spPr bwMode="auto">
            <a:xfrm>
              <a:off x="1820" y="1344"/>
              <a:ext cx="209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36" name="Oval 38"/>
            <p:cNvSpPr>
              <a:spLocks noChangeArrowheads="1"/>
            </p:cNvSpPr>
            <p:nvPr/>
          </p:nvSpPr>
          <p:spPr bwMode="auto">
            <a:xfrm>
              <a:off x="4438" y="1286"/>
              <a:ext cx="87" cy="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8" name="Oval 38"/>
            <p:cNvSpPr>
              <a:spLocks noChangeArrowheads="1"/>
            </p:cNvSpPr>
            <p:nvPr/>
          </p:nvSpPr>
          <p:spPr bwMode="auto">
            <a:xfrm>
              <a:off x="4171" y="1201"/>
              <a:ext cx="87" cy="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8" name="Oval 23"/>
            <p:cNvSpPr>
              <a:spLocks noChangeArrowheads="1"/>
            </p:cNvSpPr>
            <p:nvPr/>
          </p:nvSpPr>
          <p:spPr bwMode="auto">
            <a:xfrm>
              <a:off x="4379" y="1518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0" name="Oval 39"/>
            <p:cNvSpPr>
              <a:spLocks noChangeArrowheads="1"/>
            </p:cNvSpPr>
            <p:nvPr/>
          </p:nvSpPr>
          <p:spPr bwMode="auto">
            <a:xfrm>
              <a:off x="1979" y="1546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57"/>
            <p:cNvGrpSpPr>
              <a:grpSpLocks/>
            </p:cNvGrpSpPr>
            <p:nvPr/>
          </p:nvGrpSpPr>
          <p:grpSpPr bwMode="auto">
            <a:xfrm>
              <a:off x="2037" y="1012"/>
              <a:ext cx="2075" cy="101"/>
              <a:chOff x="2172" y="2635"/>
              <a:chExt cx="2075" cy="101"/>
            </a:xfrm>
          </p:grpSpPr>
          <p:sp>
            <p:nvSpPr>
              <p:cNvPr id="68653" name="Line 45"/>
              <p:cNvSpPr>
                <a:spLocks noChangeShapeType="1"/>
              </p:cNvSpPr>
              <p:nvPr/>
            </p:nvSpPr>
            <p:spPr bwMode="auto">
              <a:xfrm flipV="1">
                <a:off x="2216" y="2690"/>
                <a:ext cx="198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7" name="Oval 38"/>
              <p:cNvSpPr>
                <a:spLocks noChangeArrowheads="1"/>
              </p:cNvSpPr>
              <p:nvPr/>
            </p:nvSpPr>
            <p:spPr bwMode="auto">
              <a:xfrm>
                <a:off x="4160" y="2646"/>
                <a:ext cx="87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56" name="Oval 39"/>
              <p:cNvSpPr>
                <a:spLocks noChangeArrowheads="1"/>
              </p:cNvSpPr>
              <p:nvPr/>
            </p:nvSpPr>
            <p:spPr bwMode="auto">
              <a:xfrm>
                <a:off x="2172" y="2635"/>
                <a:ext cx="87" cy="9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658" name="Oval 39"/>
            <p:cNvSpPr>
              <a:spLocks noChangeArrowheads="1"/>
            </p:cNvSpPr>
            <p:nvPr/>
          </p:nvSpPr>
          <p:spPr bwMode="auto">
            <a:xfrm>
              <a:off x="1767" y="1291"/>
              <a:ext cx="87" cy="9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2" name="Oval 23"/>
            <p:cNvSpPr>
              <a:spLocks noChangeArrowheads="1"/>
            </p:cNvSpPr>
            <p:nvPr/>
          </p:nvSpPr>
          <p:spPr bwMode="auto">
            <a:xfrm>
              <a:off x="1958" y="1174"/>
              <a:ext cx="87" cy="9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27" name="Text Box 47"/>
          <p:cNvSpPr txBox="1">
            <a:spLocks noChangeArrowheads="1"/>
          </p:cNvSpPr>
          <p:nvPr/>
        </p:nvSpPr>
        <p:spPr bwMode="auto">
          <a:xfrm>
            <a:off x="0" y="4154488"/>
            <a:ext cx="20351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Tier-1 ISPs &amp;</a:t>
            </a:r>
          </a:p>
          <a:p>
            <a:pPr algn="ctr"/>
            <a:r>
              <a:rPr lang="en-US" sz="1800">
                <a:latin typeface="Comic Sans MS" pitchFamily="66" charset="0"/>
              </a:rPr>
              <a:t>Content Distributors, interconnect (peer) privately </a:t>
            </a:r>
          </a:p>
        </p:txBody>
      </p:sp>
      <p:sp>
        <p:nvSpPr>
          <p:cNvPr id="68682" name="Text Box 47"/>
          <p:cNvSpPr txBox="1">
            <a:spLocks noChangeArrowheads="1"/>
          </p:cNvSpPr>
          <p:nvPr/>
        </p:nvSpPr>
        <p:spPr bwMode="auto">
          <a:xfrm>
            <a:off x="0" y="5538788"/>
            <a:ext cx="20351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… or at Internet Exchange Points IXPs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3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" y="1465263"/>
            <a:ext cx="838517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>
          <a:xfrm>
            <a:off x="233363" y="1143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Tier-1 ISP: e.g., Sprint</a:t>
            </a:r>
          </a:p>
        </p:txBody>
      </p:sp>
      <p:grpSp>
        <p:nvGrpSpPr>
          <p:cNvPr id="2" name="Group 312"/>
          <p:cNvGrpSpPr>
            <a:grpSpLocks/>
          </p:cNvGrpSpPr>
          <p:nvPr/>
        </p:nvGrpSpPr>
        <p:grpSpPr bwMode="auto">
          <a:xfrm>
            <a:off x="1452563" y="1674813"/>
            <a:ext cx="3089275" cy="3046412"/>
            <a:chOff x="1063" y="1858"/>
            <a:chExt cx="1946" cy="1919"/>
          </a:xfrm>
        </p:grpSpPr>
        <p:grpSp>
          <p:nvGrpSpPr>
            <p:cNvPr id="3" name="Group 201"/>
            <p:cNvGrpSpPr>
              <a:grpSpLocks/>
            </p:cNvGrpSpPr>
            <p:nvPr/>
          </p:nvGrpSpPr>
          <p:grpSpPr bwMode="auto">
            <a:xfrm>
              <a:off x="1449" y="1866"/>
              <a:ext cx="1560" cy="1911"/>
              <a:chOff x="2472" y="1212"/>
              <a:chExt cx="1908" cy="2232"/>
            </a:xfrm>
          </p:grpSpPr>
          <p:sp>
            <p:nvSpPr>
              <p:cNvPr id="69641" name="Rectangle 202"/>
              <p:cNvSpPr>
                <a:spLocks noChangeArrowheads="1"/>
              </p:cNvSpPr>
              <p:nvPr/>
            </p:nvSpPr>
            <p:spPr bwMode="auto">
              <a:xfrm>
                <a:off x="2472" y="1242"/>
                <a:ext cx="1908" cy="22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203"/>
              <p:cNvGrpSpPr>
                <a:grpSpLocks/>
              </p:cNvGrpSpPr>
              <p:nvPr/>
            </p:nvGrpSpPr>
            <p:grpSpPr bwMode="auto">
              <a:xfrm>
                <a:off x="2547" y="1212"/>
                <a:ext cx="1781" cy="2179"/>
                <a:chOff x="2547" y="1212"/>
                <a:chExt cx="1781" cy="2179"/>
              </a:xfrm>
            </p:grpSpPr>
            <p:grpSp>
              <p:nvGrpSpPr>
                <p:cNvPr id="5" name="Group 204"/>
                <p:cNvGrpSpPr>
                  <a:grpSpLocks/>
                </p:cNvGrpSpPr>
                <p:nvPr/>
              </p:nvGrpSpPr>
              <p:grpSpPr bwMode="auto">
                <a:xfrm flipH="1">
                  <a:off x="2612" y="2114"/>
                  <a:ext cx="345" cy="337"/>
                  <a:chOff x="3776" y="2126"/>
                  <a:chExt cx="441" cy="337"/>
                </a:xfrm>
              </p:grpSpPr>
              <p:sp>
                <p:nvSpPr>
                  <p:cNvPr id="69747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8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9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7" y="2126"/>
                    <a:ext cx="358" cy="3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7" name="Group 208"/>
                <p:cNvGrpSpPr>
                  <a:grpSpLocks/>
                </p:cNvGrpSpPr>
                <p:nvPr/>
              </p:nvGrpSpPr>
              <p:grpSpPr bwMode="auto">
                <a:xfrm flipH="1">
                  <a:off x="2867" y="2398"/>
                  <a:ext cx="949" cy="332"/>
                  <a:chOff x="2927" y="2500"/>
                  <a:chExt cx="949" cy="332"/>
                </a:xfrm>
              </p:grpSpPr>
              <p:sp>
                <p:nvSpPr>
                  <p:cNvPr id="69744" name="Line 2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27" y="2515"/>
                    <a:ext cx="236" cy="3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5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3209" y="2500"/>
                    <a:ext cx="201" cy="33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6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3315" y="2500"/>
                    <a:ext cx="561" cy="3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9645" name="Line 212"/>
                <p:cNvSpPr>
                  <a:spLocks noChangeShapeType="1"/>
                </p:cNvSpPr>
                <p:nvPr/>
              </p:nvSpPr>
              <p:spPr bwMode="auto">
                <a:xfrm flipH="1" flipV="1">
                  <a:off x="3114" y="178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6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2831" y="2419"/>
                  <a:ext cx="236" cy="3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7" name="Line 214"/>
                <p:cNvSpPr>
                  <a:spLocks noChangeShapeType="1"/>
                </p:cNvSpPr>
                <p:nvPr/>
              </p:nvSpPr>
              <p:spPr bwMode="auto">
                <a:xfrm>
                  <a:off x="3113" y="2404"/>
                  <a:ext cx="201" cy="3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8" name="Line 215"/>
                <p:cNvSpPr>
                  <a:spLocks noChangeShapeType="1"/>
                </p:cNvSpPr>
                <p:nvPr/>
              </p:nvSpPr>
              <p:spPr bwMode="auto">
                <a:xfrm>
                  <a:off x="3219" y="2404"/>
                  <a:ext cx="561" cy="3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" name="Group 216"/>
                <p:cNvGrpSpPr>
                  <a:grpSpLocks/>
                </p:cNvGrpSpPr>
                <p:nvPr/>
              </p:nvGrpSpPr>
              <p:grpSpPr bwMode="auto">
                <a:xfrm>
                  <a:off x="3408" y="2216"/>
                  <a:ext cx="370" cy="208"/>
                  <a:chOff x="3600" y="219"/>
                  <a:chExt cx="360" cy="175"/>
                </a:xfrm>
              </p:grpSpPr>
              <p:sp>
                <p:nvSpPr>
                  <p:cNvPr id="69731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2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3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35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9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41" name="Line 2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2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3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" name="Group 22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38" name="Line 2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39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0" name="Line 2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" name="Group 230"/>
                <p:cNvGrpSpPr>
                  <a:grpSpLocks/>
                </p:cNvGrpSpPr>
                <p:nvPr/>
              </p:nvGrpSpPr>
              <p:grpSpPr bwMode="auto">
                <a:xfrm>
                  <a:off x="3606" y="2727"/>
                  <a:ext cx="369" cy="208"/>
                  <a:chOff x="3600" y="219"/>
                  <a:chExt cx="360" cy="175"/>
                </a:xfrm>
              </p:grpSpPr>
              <p:sp>
                <p:nvSpPr>
                  <p:cNvPr id="69718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19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20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21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22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28" name="Line 2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9" name="Line 2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30" name="Line 2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" name="Group 240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25" name="Line 2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6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7" name="Line 2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" name="Group 244"/>
                <p:cNvGrpSpPr>
                  <a:grpSpLocks/>
                </p:cNvGrpSpPr>
                <p:nvPr/>
              </p:nvGrpSpPr>
              <p:grpSpPr bwMode="auto">
                <a:xfrm>
                  <a:off x="3124" y="2738"/>
                  <a:ext cx="370" cy="208"/>
                  <a:chOff x="3600" y="219"/>
                  <a:chExt cx="360" cy="175"/>
                </a:xfrm>
              </p:grpSpPr>
              <p:sp>
                <p:nvSpPr>
                  <p:cNvPr id="69705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6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7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8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09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5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15" name="Line 2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6" name="Line 2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7" name="Line 2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" name="Group 254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12" name="Line 2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3" name="Line 2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4" name="Line 2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" name="Group 258"/>
                <p:cNvGrpSpPr>
                  <a:grpSpLocks/>
                </p:cNvGrpSpPr>
                <p:nvPr/>
              </p:nvGrpSpPr>
              <p:grpSpPr bwMode="auto">
                <a:xfrm>
                  <a:off x="2639" y="2739"/>
                  <a:ext cx="369" cy="207"/>
                  <a:chOff x="3600" y="219"/>
                  <a:chExt cx="360" cy="175"/>
                </a:xfrm>
              </p:grpSpPr>
              <p:sp>
                <p:nvSpPr>
                  <p:cNvPr id="69692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3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4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5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696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8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02" name="Line 2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3" name="Line 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4" name="Line 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9" name="Group 268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99" name="Line 2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0" name="Line 2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1" name="Line 2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9653" name="Text Box 272"/>
                <p:cNvSpPr txBox="1">
                  <a:spLocks noChangeArrowheads="1"/>
                </p:cNvSpPr>
                <p:nvPr/>
              </p:nvSpPr>
              <p:spPr bwMode="auto">
                <a:xfrm>
                  <a:off x="2826" y="3132"/>
                  <a:ext cx="1397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to/from customers</a:t>
                  </a:r>
                </a:p>
              </p:txBody>
            </p:sp>
            <p:sp>
              <p:nvSpPr>
                <p:cNvPr id="69654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3666" y="2030"/>
                  <a:ext cx="662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peering</a:t>
                  </a:r>
                </a:p>
              </p:txBody>
            </p:sp>
            <p:sp>
              <p:nvSpPr>
                <p:cNvPr id="69655" name="Text Box 274"/>
                <p:cNvSpPr txBox="1">
                  <a:spLocks noChangeArrowheads="1"/>
                </p:cNvSpPr>
                <p:nvPr/>
              </p:nvSpPr>
              <p:spPr bwMode="auto">
                <a:xfrm>
                  <a:off x="2891" y="1586"/>
                  <a:ext cx="1396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 to/from backbone</a:t>
                  </a:r>
                </a:p>
              </p:txBody>
            </p:sp>
            <p:sp>
              <p:nvSpPr>
                <p:cNvPr id="69656" name="Rectangle 275"/>
                <p:cNvSpPr>
                  <a:spLocks noChangeArrowheads="1"/>
                </p:cNvSpPr>
                <p:nvPr/>
              </p:nvSpPr>
              <p:spPr bwMode="auto">
                <a:xfrm>
                  <a:off x="2547" y="1319"/>
                  <a:ext cx="1770" cy="2072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" name="Group 276"/>
                <p:cNvGrpSpPr>
                  <a:grpSpLocks/>
                </p:cNvGrpSpPr>
                <p:nvPr/>
              </p:nvGrpSpPr>
              <p:grpSpPr bwMode="auto">
                <a:xfrm>
                  <a:off x="2922" y="2204"/>
                  <a:ext cx="370" cy="208"/>
                  <a:chOff x="3600" y="219"/>
                  <a:chExt cx="360" cy="175"/>
                </a:xfrm>
              </p:grpSpPr>
              <p:sp>
                <p:nvSpPr>
                  <p:cNvPr id="69679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0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1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2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683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1" name="Group 28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89" name="Line 2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90" name="Line 2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91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" name="Group 28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86" name="Line 2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87" name="Line 2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88" name="Line 2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9658" name="Line 290"/>
                <p:cNvSpPr>
                  <a:spLocks noChangeShapeType="1"/>
                </p:cNvSpPr>
                <p:nvPr/>
              </p:nvSpPr>
              <p:spPr bwMode="auto">
                <a:xfrm flipH="1" flipV="1">
                  <a:off x="3612" y="181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" name="Group 291"/>
                <p:cNvGrpSpPr>
                  <a:grpSpLocks/>
                </p:cNvGrpSpPr>
                <p:nvPr/>
              </p:nvGrpSpPr>
              <p:grpSpPr bwMode="auto">
                <a:xfrm>
                  <a:off x="3776" y="2126"/>
                  <a:ext cx="441" cy="606"/>
                  <a:chOff x="3776" y="2126"/>
                  <a:chExt cx="441" cy="606"/>
                </a:xfrm>
              </p:grpSpPr>
              <p:sp>
                <p:nvSpPr>
                  <p:cNvPr id="6967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7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78" name="Text Box 2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8" y="2126"/>
                    <a:ext cx="356" cy="6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….</a:t>
                    </a:r>
                  </a:p>
                </p:txBody>
              </p:sp>
            </p:grpSp>
            <p:grpSp>
              <p:nvGrpSpPr>
                <p:cNvPr id="24" name="Group 295"/>
                <p:cNvGrpSpPr>
                  <a:grpSpLocks/>
                </p:cNvGrpSpPr>
                <p:nvPr/>
              </p:nvGrpSpPr>
              <p:grpSpPr bwMode="auto">
                <a:xfrm>
                  <a:off x="3594" y="2893"/>
                  <a:ext cx="351" cy="279"/>
                  <a:chOff x="4302" y="2857"/>
                  <a:chExt cx="351" cy="279"/>
                </a:xfrm>
              </p:grpSpPr>
              <p:grpSp>
                <p:nvGrpSpPr>
                  <p:cNvPr id="25" name="Group 29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74" name="Line 29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75" name="Line 29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73" name="Text Box 29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38" y="2821"/>
                    <a:ext cx="279" cy="3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26" name="Group 300"/>
                <p:cNvGrpSpPr>
                  <a:grpSpLocks/>
                </p:cNvGrpSpPr>
                <p:nvPr/>
              </p:nvGrpSpPr>
              <p:grpSpPr bwMode="auto">
                <a:xfrm>
                  <a:off x="3104" y="2919"/>
                  <a:ext cx="352" cy="279"/>
                  <a:chOff x="4304" y="2859"/>
                  <a:chExt cx="352" cy="279"/>
                </a:xfrm>
              </p:grpSpPr>
              <p:grpSp>
                <p:nvGrpSpPr>
                  <p:cNvPr id="27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70" name="Line 302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71" name="Line 303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69" name="Text Box 304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40" y="2823"/>
                    <a:ext cx="279" cy="3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28" name="Group 305"/>
                <p:cNvGrpSpPr>
                  <a:grpSpLocks/>
                </p:cNvGrpSpPr>
                <p:nvPr/>
              </p:nvGrpSpPr>
              <p:grpSpPr bwMode="auto">
                <a:xfrm>
                  <a:off x="2588" y="2913"/>
                  <a:ext cx="353" cy="279"/>
                  <a:chOff x="4304" y="2859"/>
                  <a:chExt cx="320" cy="279"/>
                </a:xfrm>
              </p:grpSpPr>
              <p:grpSp>
                <p:nvGrpSpPr>
                  <p:cNvPr id="29" name="Group 30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66" name="Line 30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67" name="Line 30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65" name="Text Box 30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24" y="2839"/>
                    <a:ext cx="279" cy="3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sp>
              <p:nvSpPr>
                <p:cNvPr id="69663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620" y="1212"/>
                  <a:ext cx="1569" cy="22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40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POP: point-of-presence</a:t>
                  </a:r>
                </a:p>
              </p:txBody>
            </p:sp>
          </p:grpSp>
        </p:grpSp>
        <p:sp>
          <p:nvSpPr>
            <p:cNvPr id="69640" name="Freeform 311"/>
            <p:cNvSpPr>
              <a:spLocks/>
            </p:cNvSpPr>
            <p:nvPr/>
          </p:nvSpPr>
          <p:spPr bwMode="auto">
            <a:xfrm>
              <a:off x="1063" y="1858"/>
              <a:ext cx="446" cy="1866"/>
            </a:xfrm>
            <a:custGeom>
              <a:avLst/>
              <a:gdLst>
                <a:gd name="T0" fmla="*/ 0 w 446"/>
                <a:gd name="T1" fmla="*/ 1290 h 1866"/>
                <a:gd name="T2" fmla="*/ 389 w 446"/>
                <a:gd name="T3" fmla="*/ 0 h 1866"/>
                <a:gd name="T4" fmla="*/ 414 w 446"/>
                <a:gd name="T5" fmla="*/ 933 h 1866"/>
                <a:gd name="T6" fmla="*/ 446 w 446"/>
                <a:gd name="T7" fmla="*/ 1509 h 1866"/>
                <a:gd name="T8" fmla="*/ 446 w 446"/>
                <a:gd name="T9" fmla="*/ 1866 h 1866"/>
                <a:gd name="T10" fmla="*/ 0 w 446"/>
                <a:gd name="T11" fmla="*/ 1290 h 18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1866"/>
                <a:gd name="T20" fmla="*/ 446 w 446"/>
                <a:gd name="T21" fmla="*/ 1866 h 18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1866">
                  <a:moveTo>
                    <a:pt x="0" y="1290"/>
                  </a:moveTo>
                  <a:lnTo>
                    <a:pt x="389" y="0"/>
                  </a:lnTo>
                  <a:lnTo>
                    <a:pt x="414" y="933"/>
                  </a:lnTo>
                  <a:lnTo>
                    <a:pt x="446" y="1509"/>
                  </a:lnTo>
                  <a:lnTo>
                    <a:pt x="446" y="1866"/>
                  </a:lnTo>
                  <a:lnTo>
                    <a:pt x="0" y="129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720DC681-11EE-4319-B66A-6482F8BCC347}" type="slidenum">
              <a:rPr lang="en-US" sz="1200">
                <a:latin typeface="Arial" charset="0"/>
              </a:rPr>
              <a:pPr algn="r"/>
              <a:t>36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63" name="Oval 71"/>
          <p:cNvSpPr>
            <a:spLocks noChangeArrowheads="1"/>
          </p:cNvSpPr>
          <p:nvPr/>
        </p:nvSpPr>
        <p:spPr bwMode="auto">
          <a:xfrm>
            <a:off x="3900488" y="3556000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72473AB0-39A9-48F5-AE3C-2BEC0B7AC2E9}" type="slidenum">
              <a:rPr lang="en-US" sz="1200">
                <a:latin typeface="Arial" charset="0"/>
              </a:rPr>
              <a:pPr algn="r"/>
              <a:t>37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200150" y="3711575"/>
            <a:ext cx="6500813" cy="2608263"/>
            <a:chOff x="1166" y="2204"/>
            <a:chExt cx="4095" cy="1643"/>
          </a:xfrm>
        </p:grpSpPr>
        <p:sp>
          <p:nvSpPr>
            <p:cNvPr id="187396" name="Oval 33"/>
            <p:cNvSpPr>
              <a:spLocks noChangeArrowheads="1"/>
            </p:cNvSpPr>
            <p:nvPr/>
          </p:nvSpPr>
          <p:spPr bwMode="auto">
            <a:xfrm>
              <a:off x="2016" y="3349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sp>
          <p:nvSpPr>
            <p:cNvPr id="187397" name="Oval 35"/>
            <p:cNvSpPr>
              <a:spLocks noChangeArrowheads="1"/>
            </p:cNvSpPr>
            <p:nvPr/>
          </p:nvSpPr>
          <p:spPr bwMode="auto">
            <a:xfrm>
              <a:off x="3508" y="3325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204" y="2609"/>
              <a:ext cx="1057" cy="572"/>
              <a:chOff x="4204" y="2385"/>
              <a:chExt cx="1057" cy="572"/>
            </a:xfrm>
          </p:grpSpPr>
          <p:sp>
            <p:nvSpPr>
              <p:cNvPr id="187400" name="Oval 8"/>
              <p:cNvSpPr>
                <a:spLocks noChangeArrowheads="1"/>
              </p:cNvSpPr>
              <p:nvPr/>
            </p:nvSpPr>
            <p:spPr bwMode="auto">
              <a:xfrm>
                <a:off x="4204" y="2385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401" name="Text Box 9"/>
              <p:cNvSpPr txBox="1">
                <a:spLocks noChangeArrowheads="1"/>
              </p:cNvSpPr>
              <p:nvPr/>
            </p:nvSpPr>
            <p:spPr bwMode="auto">
              <a:xfrm>
                <a:off x="4298" y="2476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Google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166" y="2652"/>
              <a:ext cx="1057" cy="572"/>
              <a:chOff x="1166" y="2428"/>
              <a:chExt cx="1057" cy="572"/>
            </a:xfrm>
          </p:grpSpPr>
          <p:sp>
            <p:nvSpPr>
              <p:cNvPr id="187403" name="Oval 11"/>
              <p:cNvSpPr>
                <a:spLocks noChangeArrowheads="1"/>
              </p:cNvSpPr>
              <p:nvPr/>
            </p:nvSpPr>
            <p:spPr bwMode="auto">
              <a:xfrm>
                <a:off x="1166" y="2428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404" name="Text Box 12"/>
              <p:cNvSpPr txBox="1">
                <a:spLocks noChangeArrowheads="1"/>
              </p:cNvSpPr>
              <p:nvPr/>
            </p:nvSpPr>
            <p:spPr bwMode="auto">
              <a:xfrm>
                <a:off x="1244" y="2518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Akamai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997" y="2204"/>
              <a:ext cx="2250" cy="1203"/>
              <a:chOff x="1997" y="1980"/>
              <a:chExt cx="2250" cy="1203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2250" y="1980"/>
                <a:ext cx="374" cy="277"/>
                <a:chOff x="4895" y="3523"/>
                <a:chExt cx="374" cy="277"/>
              </a:xfrm>
            </p:grpSpPr>
            <p:sp>
              <p:nvSpPr>
                <p:cNvPr id="187407" name="Rectangle 15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40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3852" y="1987"/>
                <a:ext cx="374" cy="277"/>
                <a:chOff x="4895" y="3523"/>
                <a:chExt cx="374" cy="277"/>
              </a:xfrm>
            </p:grpSpPr>
            <p:sp>
              <p:nvSpPr>
                <p:cNvPr id="187410" name="Rectangle 18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41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sp>
            <p:nvSpPr>
              <p:cNvPr id="187412" name="Line 20"/>
              <p:cNvSpPr>
                <a:spLocks noChangeShapeType="1"/>
              </p:cNvSpPr>
              <p:nvPr/>
            </p:nvSpPr>
            <p:spPr bwMode="auto">
              <a:xfrm flipH="1">
                <a:off x="1997" y="2252"/>
                <a:ext cx="419" cy="231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3" name="Line 21"/>
              <p:cNvSpPr>
                <a:spLocks noChangeShapeType="1"/>
              </p:cNvSpPr>
              <p:nvPr/>
            </p:nvSpPr>
            <p:spPr bwMode="auto">
              <a:xfrm>
                <a:off x="2386" y="2267"/>
                <a:ext cx="8" cy="87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4" name="Line 22"/>
              <p:cNvSpPr>
                <a:spLocks noChangeShapeType="1"/>
              </p:cNvSpPr>
              <p:nvPr/>
            </p:nvSpPr>
            <p:spPr bwMode="auto">
              <a:xfrm>
                <a:off x="2400" y="2266"/>
                <a:ext cx="1272" cy="9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5" name="Line 23"/>
              <p:cNvSpPr>
                <a:spLocks noChangeShapeType="1"/>
              </p:cNvSpPr>
              <p:nvPr/>
            </p:nvSpPr>
            <p:spPr bwMode="auto">
              <a:xfrm>
                <a:off x="2422" y="2280"/>
                <a:ext cx="1818" cy="32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6" name="Line 24"/>
              <p:cNvSpPr>
                <a:spLocks noChangeShapeType="1"/>
              </p:cNvSpPr>
              <p:nvPr/>
            </p:nvSpPr>
            <p:spPr bwMode="auto">
              <a:xfrm flipH="1" flipV="1">
                <a:off x="4045" y="2256"/>
                <a:ext cx="202" cy="3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7" name="Line 25"/>
              <p:cNvSpPr>
                <a:spLocks noChangeShapeType="1"/>
              </p:cNvSpPr>
              <p:nvPr/>
            </p:nvSpPr>
            <p:spPr bwMode="auto">
              <a:xfrm flipV="1">
                <a:off x="3656" y="2270"/>
                <a:ext cx="404" cy="9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8" name="Line 26"/>
              <p:cNvSpPr>
                <a:spLocks noChangeShapeType="1"/>
              </p:cNvSpPr>
              <p:nvPr/>
            </p:nvSpPr>
            <p:spPr bwMode="auto">
              <a:xfrm flipV="1">
                <a:off x="2407" y="2262"/>
                <a:ext cx="1638" cy="86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9" name="Line 27"/>
              <p:cNvSpPr>
                <a:spLocks noChangeShapeType="1"/>
              </p:cNvSpPr>
              <p:nvPr/>
            </p:nvSpPr>
            <p:spPr bwMode="auto">
              <a:xfrm flipV="1">
                <a:off x="2010" y="2284"/>
                <a:ext cx="2035" cy="20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7420" name="Oval 34"/>
            <p:cNvSpPr>
              <a:spLocks noChangeArrowheads="1"/>
            </p:cNvSpPr>
            <p:nvPr/>
          </p:nvSpPr>
          <p:spPr bwMode="auto">
            <a:xfrm>
              <a:off x="2677" y="2567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1888" y="2716"/>
              <a:ext cx="2758" cy="906"/>
              <a:chOff x="1767" y="874"/>
              <a:chExt cx="2758" cy="906"/>
            </a:xfrm>
          </p:grpSpPr>
          <p:sp>
            <p:nvSpPr>
              <p:cNvPr id="187422" name="Line 30"/>
              <p:cNvSpPr>
                <a:spLocks noChangeShapeType="1"/>
              </p:cNvSpPr>
              <p:nvPr/>
            </p:nvSpPr>
            <p:spPr bwMode="auto">
              <a:xfrm flipV="1">
                <a:off x="2919" y="1229"/>
                <a:ext cx="1331" cy="3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23" name="Oval 23"/>
              <p:cNvSpPr>
                <a:spLocks noChangeArrowheads="1"/>
              </p:cNvSpPr>
              <p:nvPr/>
            </p:nvSpPr>
            <p:spPr bwMode="auto">
              <a:xfrm>
                <a:off x="3580" y="14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4" name="Oval 36"/>
              <p:cNvSpPr>
                <a:spLocks noChangeArrowheads="1"/>
              </p:cNvSpPr>
              <p:nvPr/>
            </p:nvSpPr>
            <p:spPr bwMode="auto">
              <a:xfrm>
                <a:off x="3277" y="1186"/>
                <a:ext cx="88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5" name="Oval 37"/>
              <p:cNvSpPr>
                <a:spLocks noChangeArrowheads="1"/>
              </p:cNvSpPr>
              <p:nvPr/>
            </p:nvSpPr>
            <p:spPr bwMode="auto">
              <a:xfrm>
                <a:off x="2959" y="11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6" name="Oval 38"/>
              <p:cNvSpPr>
                <a:spLocks noChangeArrowheads="1"/>
              </p:cNvSpPr>
              <p:nvPr/>
            </p:nvSpPr>
            <p:spPr bwMode="auto">
              <a:xfrm>
                <a:off x="2668" y="14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7" name="Oval 39"/>
              <p:cNvSpPr>
                <a:spLocks noChangeArrowheads="1"/>
              </p:cNvSpPr>
              <p:nvPr/>
            </p:nvSpPr>
            <p:spPr bwMode="auto">
              <a:xfrm>
                <a:off x="2991" y="16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8" name="Oval 40"/>
              <p:cNvSpPr>
                <a:spLocks noChangeArrowheads="1"/>
              </p:cNvSpPr>
              <p:nvPr/>
            </p:nvSpPr>
            <p:spPr bwMode="auto">
              <a:xfrm>
                <a:off x="3327" y="16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9" name="Line 41"/>
              <p:cNvSpPr>
                <a:spLocks noChangeShapeType="1"/>
              </p:cNvSpPr>
              <p:nvPr/>
            </p:nvSpPr>
            <p:spPr bwMode="auto">
              <a:xfrm flipV="1">
                <a:off x="3080" y="1726"/>
                <a:ext cx="249" cy="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30" name="Line 42"/>
              <p:cNvSpPr>
                <a:spLocks noChangeShapeType="1"/>
              </p:cNvSpPr>
              <p:nvPr/>
            </p:nvSpPr>
            <p:spPr bwMode="auto">
              <a:xfrm>
                <a:off x="3348" y="1258"/>
                <a:ext cx="241" cy="23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31" name="Line 43"/>
              <p:cNvSpPr>
                <a:spLocks noChangeShapeType="1"/>
              </p:cNvSpPr>
              <p:nvPr/>
            </p:nvSpPr>
            <p:spPr bwMode="auto">
              <a:xfrm flipV="1">
                <a:off x="2732" y="1278"/>
                <a:ext cx="257" cy="22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32" name="Oval 23"/>
              <p:cNvSpPr>
                <a:spLocks noChangeArrowheads="1"/>
              </p:cNvSpPr>
              <p:nvPr/>
            </p:nvSpPr>
            <p:spPr bwMode="auto">
              <a:xfrm>
                <a:off x="3422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33" name="Oval 39"/>
              <p:cNvSpPr>
                <a:spLocks noChangeArrowheads="1"/>
              </p:cNvSpPr>
              <p:nvPr/>
            </p:nvSpPr>
            <p:spPr bwMode="auto">
              <a:xfrm>
                <a:off x="2882" y="154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0" name="Group 42"/>
              <p:cNvGrpSpPr>
                <a:grpSpLocks/>
              </p:cNvGrpSpPr>
              <p:nvPr/>
            </p:nvGrpSpPr>
            <p:grpSpPr bwMode="auto">
              <a:xfrm>
                <a:off x="3672" y="874"/>
                <a:ext cx="533" cy="100"/>
                <a:chOff x="3807" y="2497"/>
                <a:chExt cx="533" cy="100"/>
              </a:xfrm>
            </p:grpSpPr>
            <p:sp>
              <p:nvSpPr>
                <p:cNvPr id="187435" name="Line 43"/>
                <p:cNvSpPr>
                  <a:spLocks noChangeShapeType="1"/>
                </p:cNvSpPr>
                <p:nvPr/>
              </p:nvSpPr>
              <p:spPr bwMode="auto">
                <a:xfrm>
                  <a:off x="3862" y="2547"/>
                  <a:ext cx="46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36" name="Oval 38"/>
                <p:cNvSpPr>
                  <a:spLocks noChangeArrowheads="1"/>
                </p:cNvSpPr>
                <p:nvPr/>
              </p:nvSpPr>
              <p:spPr bwMode="auto">
                <a:xfrm>
                  <a:off x="4253" y="2497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7437" name="Oval 36"/>
                <p:cNvSpPr>
                  <a:spLocks noChangeArrowheads="1"/>
                </p:cNvSpPr>
                <p:nvPr/>
              </p:nvSpPr>
              <p:spPr bwMode="auto">
                <a:xfrm>
                  <a:off x="3807" y="2507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grpSp>
            <p:nvGrpSpPr>
              <p:cNvPr id="11" name="Group 46"/>
              <p:cNvGrpSpPr>
                <a:grpSpLocks/>
              </p:cNvGrpSpPr>
              <p:nvPr/>
            </p:nvGrpSpPr>
            <p:grpSpPr bwMode="auto">
              <a:xfrm>
                <a:off x="1948" y="880"/>
                <a:ext cx="666" cy="95"/>
                <a:chOff x="2083" y="2503"/>
                <a:chExt cx="666" cy="95"/>
              </a:xfrm>
            </p:grpSpPr>
            <p:sp>
              <p:nvSpPr>
                <p:cNvPr id="187439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120" y="2550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40" name="Oval 36"/>
                <p:cNvSpPr>
                  <a:spLocks noChangeArrowheads="1"/>
                </p:cNvSpPr>
                <p:nvPr/>
              </p:nvSpPr>
              <p:spPr bwMode="auto">
                <a:xfrm>
                  <a:off x="2661" y="2508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7441" name="Oval 39"/>
                <p:cNvSpPr>
                  <a:spLocks noChangeArrowheads="1"/>
                </p:cNvSpPr>
                <p:nvPr/>
              </p:nvSpPr>
              <p:spPr bwMode="auto">
                <a:xfrm>
                  <a:off x="2083" y="2503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87442" name="Line 50"/>
              <p:cNvSpPr>
                <a:spLocks noChangeShapeType="1"/>
              </p:cNvSpPr>
              <p:nvPr/>
            </p:nvSpPr>
            <p:spPr bwMode="auto">
              <a:xfrm>
                <a:off x="1995" y="1234"/>
                <a:ext cx="1461" cy="3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43" name="Line 51"/>
              <p:cNvSpPr>
                <a:spLocks noChangeShapeType="1"/>
              </p:cNvSpPr>
              <p:nvPr/>
            </p:nvSpPr>
            <p:spPr bwMode="auto">
              <a:xfrm flipH="1">
                <a:off x="4408" y="1335"/>
                <a:ext cx="82" cy="21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44" name="Line 52"/>
              <p:cNvSpPr>
                <a:spLocks noChangeShapeType="1"/>
              </p:cNvSpPr>
              <p:nvPr/>
            </p:nvSpPr>
            <p:spPr bwMode="auto">
              <a:xfrm>
                <a:off x="1820" y="1344"/>
                <a:ext cx="209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45" name="Oval 38"/>
              <p:cNvSpPr>
                <a:spLocks noChangeArrowheads="1"/>
              </p:cNvSpPr>
              <p:nvPr/>
            </p:nvSpPr>
            <p:spPr bwMode="auto">
              <a:xfrm>
                <a:off x="4438" y="12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46" name="Oval 38"/>
              <p:cNvSpPr>
                <a:spLocks noChangeArrowheads="1"/>
              </p:cNvSpPr>
              <p:nvPr/>
            </p:nvSpPr>
            <p:spPr bwMode="auto">
              <a:xfrm>
                <a:off x="4171" y="120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47" name="Oval 23"/>
              <p:cNvSpPr>
                <a:spLocks noChangeArrowheads="1"/>
              </p:cNvSpPr>
              <p:nvPr/>
            </p:nvSpPr>
            <p:spPr bwMode="auto">
              <a:xfrm>
                <a:off x="4379" y="1518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48" name="Oval 39"/>
              <p:cNvSpPr>
                <a:spLocks noChangeArrowheads="1"/>
              </p:cNvSpPr>
              <p:nvPr/>
            </p:nvSpPr>
            <p:spPr bwMode="auto">
              <a:xfrm>
                <a:off x="1979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2" name="Group 57"/>
              <p:cNvGrpSpPr>
                <a:grpSpLocks/>
              </p:cNvGrpSpPr>
              <p:nvPr/>
            </p:nvGrpSpPr>
            <p:grpSpPr bwMode="auto">
              <a:xfrm>
                <a:off x="2037" y="1012"/>
                <a:ext cx="2075" cy="101"/>
                <a:chOff x="2172" y="2635"/>
                <a:chExt cx="2075" cy="101"/>
              </a:xfrm>
            </p:grpSpPr>
            <p:sp>
              <p:nvSpPr>
                <p:cNvPr id="18745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216" y="2690"/>
                  <a:ext cx="1989" cy="1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51" name="Oval 38"/>
                <p:cNvSpPr>
                  <a:spLocks noChangeArrowheads="1"/>
                </p:cNvSpPr>
                <p:nvPr/>
              </p:nvSpPr>
              <p:spPr bwMode="auto">
                <a:xfrm>
                  <a:off x="4160" y="2646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7452" name="Oval 39"/>
                <p:cNvSpPr>
                  <a:spLocks noChangeArrowheads="1"/>
                </p:cNvSpPr>
                <p:nvPr/>
              </p:nvSpPr>
              <p:spPr bwMode="auto">
                <a:xfrm>
                  <a:off x="2172" y="2635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87453" name="Oval 39"/>
              <p:cNvSpPr>
                <a:spLocks noChangeArrowheads="1"/>
              </p:cNvSpPr>
              <p:nvPr/>
            </p:nvSpPr>
            <p:spPr bwMode="auto">
              <a:xfrm>
                <a:off x="1767" y="129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54" name="Oval 23"/>
              <p:cNvSpPr>
                <a:spLocks noChangeArrowheads="1"/>
              </p:cNvSpPr>
              <p:nvPr/>
            </p:nvSpPr>
            <p:spPr bwMode="auto">
              <a:xfrm>
                <a:off x="1958" y="117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</p:grpSp>
      </p:grp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52425" y="1022350"/>
            <a:ext cx="8791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“tier-2” ISPs: smaller (often regional) ISPs</a:t>
            </a:r>
          </a:p>
          <a:p>
            <a:pPr marL="628650" lvl="1" indent="-2286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connect to one or more tier-1 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(provider)</a:t>
            </a:r>
            <a:r>
              <a:rPr lang="en-US">
                <a:latin typeface="Comic Sans MS" pitchFamily="66" charset="0"/>
              </a:rPr>
              <a:t> ISPs</a:t>
            </a:r>
          </a:p>
          <a:p>
            <a:pPr marL="1143000" lvl="2" indent="-2286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each tier-1 has many tier-2 </a:t>
            </a:r>
            <a:r>
              <a:rPr lang="en-US" sz="2000" i="1">
                <a:solidFill>
                  <a:srgbClr val="FF0000"/>
                </a:solidFill>
                <a:latin typeface="Comic Sans MS" pitchFamily="66" charset="0"/>
              </a:rPr>
              <a:t>customer nets</a:t>
            </a:r>
          </a:p>
          <a:p>
            <a:pPr marL="1143000" lvl="2" indent="-2286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tier 2 pays tier 1 provider</a:t>
            </a:r>
          </a:p>
          <a:p>
            <a:pPr marL="628650" lvl="1" indent="-2286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tier-2 nets sometimes peer directly with each other (bypassing tier 1) , or at IXP</a:t>
            </a: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 i="1">
              <a:solidFill>
                <a:srgbClr val="FF0000"/>
              </a:solidFill>
              <a:latin typeface="Comic Sans MS" pitchFamily="66" charset="0"/>
            </a:endParaRPr>
          </a:p>
          <a:p>
            <a:pPr marL="628650" lvl="1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>
              <a:latin typeface="Comic Sans MS" pitchFamily="66" charset="0"/>
            </a:endParaRPr>
          </a:p>
        </p:txBody>
      </p:sp>
      <p:sp>
        <p:nvSpPr>
          <p:cNvPr id="187458" name="Oval 66"/>
          <p:cNvSpPr>
            <a:spLocks noChangeArrowheads="1"/>
          </p:cNvSpPr>
          <p:nvPr/>
        </p:nvSpPr>
        <p:spPr bwMode="auto">
          <a:xfrm>
            <a:off x="3351213" y="3881438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1" name="Oval 69"/>
          <p:cNvSpPr>
            <a:spLocks noChangeArrowheads="1"/>
          </p:cNvSpPr>
          <p:nvPr/>
        </p:nvSpPr>
        <p:spPr bwMode="auto">
          <a:xfrm>
            <a:off x="4464050" y="3925888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2" name="Oval 70"/>
          <p:cNvSpPr>
            <a:spLocks noChangeArrowheads="1"/>
          </p:cNvSpPr>
          <p:nvPr/>
        </p:nvSpPr>
        <p:spPr bwMode="auto">
          <a:xfrm>
            <a:off x="3152775" y="6072188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4" name="Oval 72"/>
          <p:cNvSpPr>
            <a:spLocks noChangeArrowheads="1"/>
          </p:cNvSpPr>
          <p:nvPr/>
        </p:nvSpPr>
        <p:spPr bwMode="auto">
          <a:xfrm>
            <a:off x="1582738" y="5643563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5" name="Oval 73"/>
          <p:cNvSpPr>
            <a:spLocks noChangeArrowheads="1"/>
          </p:cNvSpPr>
          <p:nvPr/>
        </p:nvSpPr>
        <p:spPr bwMode="auto">
          <a:xfrm>
            <a:off x="2306638" y="5962650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6" name="Oval 74"/>
          <p:cNvSpPr>
            <a:spLocks noChangeArrowheads="1"/>
          </p:cNvSpPr>
          <p:nvPr/>
        </p:nvSpPr>
        <p:spPr bwMode="auto">
          <a:xfrm>
            <a:off x="4538663" y="6032500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7" name="Oval 75"/>
          <p:cNvSpPr>
            <a:spLocks noChangeArrowheads="1"/>
          </p:cNvSpPr>
          <p:nvPr/>
        </p:nvSpPr>
        <p:spPr bwMode="auto">
          <a:xfrm>
            <a:off x="5334000" y="6054725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8" name="Oval 76"/>
          <p:cNvSpPr>
            <a:spLocks noChangeArrowheads="1"/>
          </p:cNvSpPr>
          <p:nvPr/>
        </p:nvSpPr>
        <p:spPr bwMode="auto">
          <a:xfrm>
            <a:off x="6140450" y="5992813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9" name="Line 77"/>
          <p:cNvSpPr>
            <a:spLocks noChangeShapeType="1"/>
          </p:cNvSpPr>
          <p:nvPr/>
        </p:nvSpPr>
        <p:spPr bwMode="auto">
          <a:xfrm flipH="1">
            <a:off x="2327275" y="4154488"/>
            <a:ext cx="820738" cy="1531937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0" name="Line 78"/>
          <p:cNvSpPr>
            <a:spLocks noChangeShapeType="1"/>
          </p:cNvSpPr>
          <p:nvPr/>
        </p:nvSpPr>
        <p:spPr bwMode="auto">
          <a:xfrm flipH="1">
            <a:off x="2860675" y="4162425"/>
            <a:ext cx="285750" cy="180657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1" name="Line 79"/>
          <p:cNvSpPr>
            <a:spLocks noChangeShapeType="1"/>
          </p:cNvSpPr>
          <p:nvPr/>
        </p:nvSpPr>
        <p:spPr bwMode="auto">
          <a:xfrm flipH="1">
            <a:off x="3106738" y="4183063"/>
            <a:ext cx="2662237" cy="181927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2" name="Line 80"/>
          <p:cNvSpPr>
            <a:spLocks noChangeShapeType="1"/>
          </p:cNvSpPr>
          <p:nvPr/>
        </p:nvSpPr>
        <p:spPr bwMode="auto">
          <a:xfrm flipH="1">
            <a:off x="5026025" y="4191000"/>
            <a:ext cx="715963" cy="18669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3" name="Line 81"/>
          <p:cNvSpPr>
            <a:spLocks noChangeShapeType="1"/>
          </p:cNvSpPr>
          <p:nvPr/>
        </p:nvSpPr>
        <p:spPr bwMode="auto">
          <a:xfrm>
            <a:off x="3208338" y="4198938"/>
            <a:ext cx="1801812" cy="1843087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4" name="Line 82"/>
          <p:cNvSpPr>
            <a:spLocks noChangeShapeType="1"/>
          </p:cNvSpPr>
          <p:nvPr/>
        </p:nvSpPr>
        <p:spPr bwMode="auto">
          <a:xfrm>
            <a:off x="5843588" y="4230688"/>
            <a:ext cx="815975" cy="181927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5" name="Line 83"/>
          <p:cNvSpPr>
            <a:spLocks noChangeShapeType="1"/>
          </p:cNvSpPr>
          <p:nvPr/>
        </p:nvSpPr>
        <p:spPr bwMode="auto">
          <a:xfrm flipH="1">
            <a:off x="3892550" y="4511675"/>
            <a:ext cx="846138" cy="160655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6" name="Line 84"/>
          <p:cNvSpPr>
            <a:spLocks noChangeShapeType="1"/>
          </p:cNvSpPr>
          <p:nvPr/>
        </p:nvSpPr>
        <p:spPr bwMode="auto">
          <a:xfrm>
            <a:off x="4094163" y="4495800"/>
            <a:ext cx="2170112" cy="161925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Oval 2"/>
          <p:cNvSpPr>
            <a:spLocks noChangeArrowheads="1"/>
          </p:cNvSpPr>
          <p:nvPr/>
        </p:nvSpPr>
        <p:spPr bwMode="auto">
          <a:xfrm>
            <a:off x="3900488" y="31781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DAA2AD6B-69A9-4F0C-AFC5-14CD33B6C15A}" type="slidenum">
              <a:rPr lang="en-US" sz="1200">
                <a:latin typeface="Arial" charset="0"/>
              </a:rPr>
              <a:pPr algn="r"/>
              <a:t>38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00150" y="3333750"/>
            <a:ext cx="6500813" cy="2608263"/>
            <a:chOff x="1166" y="2204"/>
            <a:chExt cx="4095" cy="1643"/>
          </a:xfrm>
        </p:grpSpPr>
        <p:sp>
          <p:nvSpPr>
            <p:cNvPr id="189446" name="Oval 33"/>
            <p:cNvSpPr>
              <a:spLocks noChangeArrowheads="1"/>
            </p:cNvSpPr>
            <p:nvPr/>
          </p:nvSpPr>
          <p:spPr bwMode="auto">
            <a:xfrm>
              <a:off x="2016" y="3349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sp>
          <p:nvSpPr>
            <p:cNvPr id="189447" name="Oval 35"/>
            <p:cNvSpPr>
              <a:spLocks noChangeArrowheads="1"/>
            </p:cNvSpPr>
            <p:nvPr/>
          </p:nvSpPr>
          <p:spPr bwMode="auto">
            <a:xfrm>
              <a:off x="3508" y="3325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204" y="2609"/>
              <a:ext cx="1057" cy="572"/>
              <a:chOff x="4204" y="2385"/>
              <a:chExt cx="1057" cy="572"/>
            </a:xfrm>
          </p:grpSpPr>
          <p:sp>
            <p:nvSpPr>
              <p:cNvPr id="189449" name="Oval 9"/>
              <p:cNvSpPr>
                <a:spLocks noChangeArrowheads="1"/>
              </p:cNvSpPr>
              <p:nvPr/>
            </p:nvSpPr>
            <p:spPr bwMode="auto">
              <a:xfrm>
                <a:off x="4204" y="2385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0" name="Text Box 10"/>
              <p:cNvSpPr txBox="1">
                <a:spLocks noChangeArrowheads="1"/>
              </p:cNvSpPr>
              <p:nvPr/>
            </p:nvSpPr>
            <p:spPr bwMode="auto">
              <a:xfrm>
                <a:off x="4298" y="2476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Google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166" y="2652"/>
              <a:ext cx="1057" cy="572"/>
              <a:chOff x="1166" y="2428"/>
              <a:chExt cx="1057" cy="572"/>
            </a:xfrm>
          </p:grpSpPr>
          <p:sp>
            <p:nvSpPr>
              <p:cNvPr id="189452" name="Oval 12"/>
              <p:cNvSpPr>
                <a:spLocks noChangeArrowheads="1"/>
              </p:cNvSpPr>
              <p:nvPr/>
            </p:nvSpPr>
            <p:spPr bwMode="auto">
              <a:xfrm>
                <a:off x="1166" y="2428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3" name="Text Box 13"/>
              <p:cNvSpPr txBox="1">
                <a:spLocks noChangeArrowheads="1"/>
              </p:cNvSpPr>
              <p:nvPr/>
            </p:nvSpPr>
            <p:spPr bwMode="auto">
              <a:xfrm>
                <a:off x="1244" y="2518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Akamai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997" y="2204"/>
              <a:ext cx="2250" cy="1203"/>
              <a:chOff x="1997" y="1980"/>
              <a:chExt cx="2250" cy="1203"/>
            </a:xfrm>
          </p:grpSpPr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2250" y="1980"/>
                <a:ext cx="374" cy="277"/>
                <a:chOff x="4895" y="3523"/>
                <a:chExt cx="374" cy="277"/>
              </a:xfrm>
            </p:grpSpPr>
            <p:sp>
              <p:nvSpPr>
                <p:cNvPr id="189456" name="Rectangle 16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45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3852" y="1987"/>
                <a:ext cx="374" cy="277"/>
                <a:chOff x="4895" y="3523"/>
                <a:chExt cx="374" cy="277"/>
              </a:xfrm>
            </p:grpSpPr>
            <p:sp>
              <p:nvSpPr>
                <p:cNvPr id="189459" name="Rectangle 19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46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sp>
            <p:nvSpPr>
              <p:cNvPr id="189461" name="Line 21"/>
              <p:cNvSpPr>
                <a:spLocks noChangeShapeType="1"/>
              </p:cNvSpPr>
              <p:nvPr/>
            </p:nvSpPr>
            <p:spPr bwMode="auto">
              <a:xfrm flipH="1">
                <a:off x="1997" y="2252"/>
                <a:ext cx="419" cy="231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2" name="Line 22"/>
              <p:cNvSpPr>
                <a:spLocks noChangeShapeType="1"/>
              </p:cNvSpPr>
              <p:nvPr/>
            </p:nvSpPr>
            <p:spPr bwMode="auto">
              <a:xfrm>
                <a:off x="2386" y="2267"/>
                <a:ext cx="8" cy="87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3" name="Line 23"/>
              <p:cNvSpPr>
                <a:spLocks noChangeShapeType="1"/>
              </p:cNvSpPr>
              <p:nvPr/>
            </p:nvSpPr>
            <p:spPr bwMode="auto">
              <a:xfrm>
                <a:off x="2400" y="2266"/>
                <a:ext cx="1272" cy="9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4" name="Line 24"/>
              <p:cNvSpPr>
                <a:spLocks noChangeShapeType="1"/>
              </p:cNvSpPr>
              <p:nvPr/>
            </p:nvSpPr>
            <p:spPr bwMode="auto">
              <a:xfrm>
                <a:off x="2422" y="2280"/>
                <a:ext cx="1818" cy="32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5" name="Line 25"/>
              <p:cNvSpPr>
                <a:spLocks noChangeShapeType="1"/>
              </p:cNvSpPr>
              <p:nvPr/>
            </p:nvSpPr>
            <p:spPr bwMode="auto">
              <a:xfrm flipH="1" flipV="1">
                <a:off x="4045" y="2256"/>
                <a:ext cx="202" cy="3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6" name="Line 26"/>
              <p:cNvSpPr>
                <a:spLocks noChangeShapeType="1"/>
              </p:cNvSpPr>
              <p:nvPr/>
            </p:nvSpPr>
            <p:spPr bwMode="auto">
              <a:xfrm flipV="1">
                <a:off x="3656" y="2270"/>
                <a:ext cx="404" cy="9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7" name="Line 27"/>
              <p:cNvSpPr>
                <a:spLocks noChangeShapeType="1"/>
              </p:cNvSpPr>
              <p:nvPr/>
            </p:nvSpPr>
            <p:spPr bwMode="auto">
              <a:xfrm flipV="1">
                <a:off x="2407" y="2262"/>
                <a:ext cx="1638" cy="86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8" name="Line 28"/>
              <p:cNvSpPr>
                <a:spLocks noChangeShapeType="1"/>
              </p:cNvSpPr>
              <p:nvPr/>
            </p:nvSpPr>
            <p:spPr bwMode="auto">
              <a:xfrm flipV="1">
                <a:off x="2010" y="2284"/>
                <a:ext cx="2035" cy="20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9469" name="Oval 34"/>
            <p:cNvSpPr>
              <a:spLocks noChangeArrowheads="1"/>
            </p:cNvSpPr>
            <p:nvPr/>
          </p:nvSpPr>
          <p:spPr bwMode="auto">
            <a:xfrm>
              <a:off x="2677" y="2567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888" y="2716"/>
              <a:ext cx="2758" cy="906"/>
              <a:chOff x="1767" y="874"/>
              <a:chExt cx="2758" cy="906"/>
            </a:xfrm>
          </p:grpSpPr>
          <p:sp>
            <p:nvSpPr>
              <p:cNvPr id="189471" name="Line 31"/>
              <p:cNvSpPr>
                <a:spLocks noChangeShapeType="1"/>
              </p:cNvSpPr>
              <p:nvPr/>
            </p:nvSpPr>
            <p:spPr bwMode="auto">
              <a:xfrm flipV="1">
                <a:off x="2919" y="1229"/>
                <a:ext cx="1331" cy="3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2" name="Oval 23"/>
              <p:cNvSpPr>
                <a:spLocks noChangeArrowheads="1"/>
              </p:cNvSpPr>
              <p:nvPr/>
            </p:nvSpPr>
            <p:spPr bwMode="auto">
              <a:xfrm>
                <a:off x="3580" y="14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3" name="Oval 36"/>
              <p:cNvSpPr>
                <a:spLocks noChangeArrowheads="1"/>
              </p:cNvSpPr>
              <p:nvPr/>
            </p:nvSpPr>
            <p:spPr bwMode="auto">
              <a:xfrm>
                <a:off x="3277" y="1186"/>
                <a:ext cx="88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4" name="Oval 37"/>
              <p:cNvSpPr>
                <a:spLocks noChangeArrowheads="1"/>
              </p:cNvSpPr>
              <p:nvPr/>
            </p:nvSpPr>
            <p:spPr bwMode="auto">
              <a:xfrm>
                <a:off x="2959" y="11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5" name="Oval 38"/>
              <p:cNvSpPr>
                <a:spLocks noChangeArrowheads="1"/>
              </p:cNvSpPr>
              <p:nvPr/>
            </p:nvSpPr>
            <p:spPr bwMode="auto">
              <a:xfrm>
                <a:off x="2668" y="14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6" name="Oval 39"/>
              <p:cNvSpPr>
                <a:spLocks noChangeArrowheads="1"/>
              </p:cNvSpPr>
              <p:nvPr/>
            </p:nvSpPr>
            <p:spPr bwMode="auto">
              <a:xfrm>
                <a:off x="2991" y="16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7" name="Oval 40"/>
              <p:cNvSpPr>
                <a:spLocks noChangeArrowheads="1"/>
              </p:cNvSpPr>
              <p:nvPr/>
            </p:nvSpPr>
            <p:spPr bwMode="auto">
              <a:xfrm>
                <a:off x="3327" y="16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8" name="Line 41"/>
              <p:cNvSpPr>
                <a:spLocks noChangeShapeType="1"/>
              </p:cNvSpPr>
              <p:nvPr/>
            </p:nvSpPr>
            <p:spPr bwMode="auto">
              <a:xfrm flipV="1">
                <a:off x="3080" y="1726"/>
                <a:ext cx="249" cy="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9" name="Line 42"/>
              <p:cNvSpPr>
                <a:spLocks noChangeShapeType="1"/>
              </p:cNvSpPr>
              <p:nvPr/>
            </p:nvSpPr>
            <p:spPr bwMode="auto">
              <a:xfrm>
                <a:off x="3348" y="1258"/>
                <a:ext cx="241" cy="23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0" name="Line 43"/>
              <p:cNvSpPr>
                <a:spLocks noChangeShapeType="1"/>
              </p:cNvSpPr>
              <p:nvPr/>
            </p:nvSpPr>
            <p:spPr bwMode="auto">
              <a:xfrm flipV="1">
                <a:off x="2732" y="1278"/>
                <a:ext cx="257" cy="22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1" name="Oval 23"/>
              <p:cNvSpPr>
                <a:spLocks noChangeArrowheads="1"/>
              </p:cNvSpPr>
              <p:nvPr/>
            </p:nvSpPr>
            <p:spPr bwMode="auto">
              <a:xfrm>
                <a:off x="3422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82" name="Oval 39"/>
              <p:cNvSpPr>
                <a:spLocks noChangeArrowheads="1"/>
              </p:cNvSpPr>
              <p:nvPr/>
            </p:nvSpPr>
            <p:spPr bwMode="auto">
              <a:xfrm>
                <a:off x="2882" y="154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0" name="Group 43"/>
              <p:cNvGrpSpPr>
                <a:grpSpLocks/>
              </p:cNvGrpSpPr>
              <p:nvPr/>
            </p:nvGrpSpPr>
            <p:grpSpPr bwMode="auto">
              <a:xfrm>
                <a:off x="3672" y="874"/>
                <a:ext cx="533" cy="100"/>
                <a:chOff x="3807" y="2497"/>
                <a:chExt cx="533" cy="100"/>
              </a:xfrm>
            </p:grpSpPr>
            <p:sp>
              <p:nvSpPr>
                <p:cNvPr id="189484" name="Line 44"/>
                <p:cNvSpPr>
                  <a:spLocks noChangeShapeType="1"/>
                </p:cNvSpPr>
                <p:nvPr/>
              </p:nvSpPr>
              <p:spPr bwMode="auto">
                <a:xfrm>
                  <a:off x="3862" y="2547"/>
                  <a:ext cx="46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485" name="Oval 38"/>
                <p:cNvSpPr>
                  <a:spLocks noChangeArrowheads="1"/>
                </p:cNvSpPr>
                <p:nvPr/>
              </p:nvSpPr>
              <p:spPr bwMode="auto">
                <a:xfrm>
                  <a:off x="4253" y="2497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9486" name="Oval 36"/>
                <p:cNvSpPr>
                  <a:spLocks noChangeArrowheads="1"/>
                </p:cNvSpPr>
                <p:nvPr/>
              </p:nvSpPr>
              <p:spPr bwMode="auto">
                <a:xfrm>
                  <a:off x="3807" y="2507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grpSp>
            <p:nvGrpSpPr>
              <p:cNvPr id="11" name="Group 47"/>
              <p:cNvGrpSpPr>
                <a:grpSpLocks/>
              </p:cNvGrpSpPr>
              <p:nvPr/>
            </p:nvGrpSpPr>
            <p:grpSpPr bwMode="auto">
              <a:xfrm>
                <a:off x="1948" y="880"/>
                <a:ext cx="666" cy="95"/>
                <a:chOff x="2083" y="2503"/>
                <a:chExt cx="666" cy="95"/>
              </a:xfrm>
            </p:grpSpPr>
            <p:sp>
              <p:nvSpPr>
                <p:cNvPr id="189488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120" y="2550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489" name="Oval 36"/>
                <p:cNvSpPr>
                  <a:spLocks noChangeArrowheads="1"/>
                </p:cNvSpPr>
                <p:nvPr/>
              </p:nvSpPr>
              <p:spPr bwMode="auto">
                <a:xfrm>
                  <a:off x="2661" y="2508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9490" name="Oval 39"/>
                <p:cNvSpPr>
                  <a:spLocks noChangeArrowheads="1"/>
                </p:cNvSpPr>
                <p:nvPr/>
              </p:nvSpPr>
              <p:spPr bwMode="auto">
                <a:xfrm>
                  <a:off x="2083" y="2503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89491" name="Line 51"/>
              <p:cNvSpPr>
                <a:spLocks noChangeShapeType="1"/>
              </p:cNvSpPr>
              <p:nvPr/>
            </p:nvSpPr>
            <p:spPr bwMode="auto">
              <a:xfrm>
                <a:off x="1995" y="1234"/>
                <a:ext cx="1461" cy="3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2" name="Line 52"/>
              <p:cNvSpPr>
                <a:spLocks noChangeShapeType="1"/>
              </p:cNvSpPr>
              <p:nvPr/>
            </p:nvSpPr>
            <p:spPr bwMode="auto">
              <a:xfrm flipH="1">
                <a:off x="4408" y="1335"/>
                <a:ext cx="82" cy="21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3" name="Line 53"/>
              <p:cNvSpPr>
                <a:spLocks noChangeShapeType="1"/>
              </p:cNvSpPr>
              <p:nvPr/>
            </p:nvSpPr>
            <p:spPr bwMode="auto">
              <a:xfrm>
                <a:off x="1820" y="1344"/>
                <a:ext cx="209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4" name="Oval 38"/>
              <p:cNvSpPr>
                <a:spLocks noChangeArrowheads="1"/>
              </p:cNvSpPr>
              <p:nvPr/>
            </p:nvSpPr>
            <p:spPr bwMode="auto">
              <a:xfrm>
                <a:off x="4438" y="12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95" name="Oval 38"/>
              <p:cNvSpPr>
                <a:spLocks noChangeArrowheads="1"/>
              </p:cNvSpPr>
              <p:nvPr/>
            </p:nvSpPr>
            <p:spPr bwMode="auto">
              <a:xfrm>
                <a:off x="4171" y="120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96" name="Oval 23"/>
              <p:cNvSpPr>
                <a:spLocks noChangeArrowheads="1"/>
              </p:cNvSpPr>
              <p:nvPr/>
            </p:nvSpPr>
            <p:spPr bwMode="auto">
              <a:xfrm>
                <a:off x="4379" y="1518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97" name="Oval 39"/>
              <p:cNvSpPr>
                <a:spLocks noChangeArrowheads="1"/>
              </p:cNvSpPr>
              <p:nvPr/>
            </p:nvSpPr>
            <p:spPr bwMode="auto">
              <a:xfrm>
                <a:off x="1979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2" name="Group 58"/>
              <p:cNvGrpSpPr>
                <a:grpSpLocks/>
              </p:cNvGrpSpPr>
              <p:nvPr/>
            </p:nvGrpSpPr>
            <p:grpSpPr bwMode="auto">
              <a:xfrm>
                <a:off x="2037" y="1012"/>
                <a:ext cx="2075" cy="101"/>
                <a:chOff x="2172" y="2635"/>
                <a:chExt cx="2075" cy="101"/>
              </a:xfrm>
            </p:grpSpPr>
            <p:sp>
              <p:nvSpPr>
                <p:cNvPr id="189499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216" y="2690"/>
                  <a:ext cx="1989" cy="1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500" name="Oval 38"/>
                <p:cNvSpPr>
                  <a:spLocks noChangeArrowheads="1"/>
                </p:cNvSpPr>
                <p:nvPr/>
              </p:nvSpPr>
              <p:spPr bwMode="auto">
                <a:xfrm>
                  <a:off x="4160" y="2646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9501" name="Oval 39"/>
                <p:cNvSpPr>
                  <a:spLocks noChangeArrowheads="1"/>
                </p:cNvSpPr>
                <p:nvPr/>
              </p:nvSpPr>
              <p:spPr bwMode="auto">
                <a:xfrm>
                  <a:off x="2172" y="2635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89502" name="Oval 39"/>
              <p:cNvSpPr>
                <a:spLocks noChangeArrowheads="1"/>
              </p:cNvSpPr>
              <p:nvPr/>
            </p:nvSpPr>
            <p:spPr bwMode="auto">
              <a:xfrm>
                <a:off x="1767" y="129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503" name="Oval 23"/>
              <p:cNvSpPr>
                <a:spLocks noChangeArrowheads="1"/>
              </p:cNvSpPr>
              <p:nvPr/>
            </p:nvSpPr>
            <p:spPr bwMode="auto">
              <a:xfrm>
                <a:off x="1958" y="117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</p:grpSp>
      </p:grpSp>
      <p:sp>
        <p:nvSpPr>
          <p:cNvPr id="189505" name="Oval 65"/>
          <p:cNvSpPr>
            <a:spLocks noChangeArrowheads="1"/>
          </p:cNvSpPr>
          <p:nvPr/>
        </p:nvSpPr>
        <p:spPr bwMode="auto">
          <a:xfrm>
            <a:off x="3351213" y="350361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06" name="Oval 66"/>
          <p:cNvSpPr>
            <a:spLocks noChangeArrowheads="1"/>
          </p:cNvSpPr>
          <p:nvPr/>
        </p:nvSpPr>
        <p:spPr bwMode="auto">
          <a:xfrm>
            <a:off x="4464050" y="35480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07" name="Oval 67"/>
          <p:cNvSpPr>
            <a:spLocks noChangeArrowheads="1"/>
          </p:cNvSpPr>
          <p:nvPr/>
        </p:nvSpPr>
        <p:spPr bwMode="auto">
          <a:xfrm>
            <a:off x="3152775" y="56943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08" name="Oval 68"/>
          <p:cNvSpPr>
            <a:spLocks noChangeArrowheads="1"/>
          </p:cNvSpPr>
          <p:nvPr/>
        </p:nvSpPr>
        <p:spPr bwMode="auto">
          <a:xfrm>
            <a:off x="1582738" y="526573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09" name="Oval 69"/>
          <p:cNvSpPr>
            <a:spLocks noChangeArrowheads="1"/>
          </p:cNvSpPr>
          <p:nvPr/>
        </p:nvSpPr>
        <p:spPr bwMode="auto">
          <a:xfrm>
            <a:off x="2306638" y="558482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10" name="Oval 70"/>
          <p:cNvSpPr>
            <a:spLocks noChangeArrowheads="1"/>
          </p:cNvSpPr>
          <p:nvPr/>
        </p:nvSpPr>
        <p:spPr bwMode="auto">
          <a:xfrm>
            <a:off x="4538663" y="56546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11" name="Oval 71"/>
          <p:cNvSpPr>
            <a:spLocks noChangeArrowheads="1"/>
          </p:cNvSpPr>
          <p:nvPr/>
        </p:nvSpPr>
        <p:spPr bwMode="auto">
          <a:xfrm>
            <a:off x="5334000" y="5676900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12" name="Oval 72"/>
          <p:cNvSpPr>
            <a:spLocks noChangeArrowheads="1"/>
          </p:cNvSpPr>
          <p:nvPr/>
        </p:nvSpPr>
        <p:spPr bwMode="auto">
          <a:xfrm>
            <a:off x="6140450" y="561498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13" name="Line 73"/>
          <p:cNvSpPr>
            <a:spLocks noChangeShapeType="1"/>
          </p:cNvSpPr>
          <p:nvPr/>
        </p:nvSpPr>
        <p:spPr bwMode="auto">
          <a:xfrm flipH="1">
            <a:off x="2327275" y="3776663"/>
            <a:ext cx="820738" cy="153193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4" name="Line 74"/>
          <p:cNvSpPr>
            <a:spLocks noChangeShapeType="1"/>
          </p:cNvSpPr>
          <p:nvPr/>
        </p:nvSpPr>
        <p:spPr bwMode="auto">
          <a:xfrm flipH="1">
            <a:off x="2860675" y="3784600"/>
            <a:ext cx="285750" cy="18065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5" name="Line 75"/>
          <p:cNvSpPr>
            <a:spLocks noChangeShapeType="1"/>
          </p:cNvSpPr>
          <p:nvPr/>
        </p:nvSpPr>
        <p:spPr bwMode="auto">
          <a:xfrm flipH="1">
            <a:off x="3106738" y="3805238"/>
            <a:ext cx="2662237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6" name="Line 76"/>
          <p:cNvSpPr>
            <a:spLocks noChangeShapeType="1"/>
          </p:cNvSpPr>
          <p:nvPr/>
        </p:nvSpPr>
        <p:spPr bwMode="auto">
          <a:xfrm flipH="1">
            <a:off x="5026025" y="3813175"/>
            <a:ext cx="715963" cy="18669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7" name="Line 77"/>
          <p:cNvSpPr>
            <a:spLocks noChangeShapeType="1"/>
          </p:cNvSpPr>
          <p:nvPr/>
        </p:nvSpPr>
        <p:spPr bwMode="auto">
          <a:xfrm>
            <a:off x="3208338" y="3821113"/>
            <a:ext cx="1801812" cy="18430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8" name="Line 78"/>
          <p:cNvSpPr>
            <a:spLocks noChangeShapeType="1"/>
          </p:cNvSpPr>
          <p:nvPr/>
        </p:nvSpPr>
        <p:spPr bwMode="auto">
          <a:xfrm>
            <a:off x="5843588" y="3852863"/>
            <a:ext cx="815975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9" name="Line 79"/>
          <p:cNvSpPr>
            <a:spLocks noChangeShapeType="1"/>
          </p:cNvSpPr>
          <p:nvPr/>
        </p:nvSpPr>
        <p:spPr bwMode="auto">
          <a:xfrm flipH="1">
            <a:off x="3892550" y="4133850"/>
            <a:ext cx="846138" cy="16065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20" name="Line 80"/>
          <p:cNvSpPr>
            <a:spLocks noChangeShapeType="1"/>
          </p:cNvSpPr>
          <p:nvPr/>
        </p:nvSpPr>
        <p:spPr bwMode="auto">
          <a:xfrm>
            <a:off x="4094163" y="4117975"/>
            <a:ext cx="2170112" cy="16192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39725" y="1227138"/>
            <a:ext cx="84407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“Tier-3” ISPs, local ISPs 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customer of tier 1 or tier 2 network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last hop (“access”) network (closest to end systems)</a:t>
            </a:r>
          </a:p>
        </p:txBody>
      </p:sp>
      <p:sp>
        <p:nvSpPr>
          <p:cNvPr id="189522" name="Oval 82"/>
          <p:cNvSpPr>
            <a:spLocks noChangeArrowheads="1"/>
          </p:cNvSpPr>
          <p:nvPr/>
        </p:nvSpPr>
        <p:spPr bwMode="auto">
          <a:xfrm>
            <a:off x="4119563" y="28257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3" name="Oval 83"/>
          <p:cNvSpPr>
            <a:spLocks noChangeArrowheads="1"/>
          </p:cNvSpPr>
          <p:nvPr/>
        </p:nvSpPr>
        <p:spPr bwMode="auto">
          <a:xfrm>
            <a:off x="4462463" y="28114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4" name="Oval 84"/>
          <p:cNvSpPr>
            <a:spLocks noChangeArrowheads="1"/>
          </p:cNvSpPr>
          <p:nvPr/>
        </p:nvSpPr>
        <p:spPr bwMode="auto">
          <a:xfrm>
            <a:off x="4721225" y="30114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5" name="Oval 85"/>
          <p:cNvSpPr>
            <a:spLocks noChangeArrowheads="1"/>
          </p:cNvSpPr>
          <p:nvPr/>
        </p:nvSpPr>
        <p:spPr bwMode="auto">
          <a:xfrm>
            <a:off x="4884738" y="32115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6" name="Oval 86"/>
          <p:cNvSpPr>
            <a:spLocks noChangeArrowheads="1"/>
          </p:cNvSpPr>
          <p:nvPr/>
        </p:nvSpPr>
        <p:spPr bwMode="auto">
          <a:xfrm>
            <a:off x="5226050" y="33401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7" name="Oval 87"/>
          <p:cNvSpPr>
            <a:spLocks noChangeArrowheads="1"/>
          </p:cNvSpPr>
          <p:nvPr/>
        </p:nvSpPr>
        <p:spPr bwMode="auto">
          <a:xfrm>
            <a:off x="5329238" y="37052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8" name="Oval 88"/>
          <p:cNvSpPr>
            <a:spLocks noChangeArrowheads="1"/>
          </p:cNvSpPr>
          <p:nvPr/>
        </p:nvSpPr>
        <p:spPr bwMode="auto">
          <a:xfrm>
            <a:off x="3629025" y="29781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9" name="Oval 89"/>
          <p:cNvSpPr>
            <a:spLocks noChangeArrowheads="1"/>
          </p:cNvSpPr>
          <p:nvPr/>
        </p:nvSpPr>
        <p:spPr bwMode="auto">
          <a:xfrm>
            <a:off x="3422650" y="3154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0" name="Oval 90"/>
          <p:cNvSpPr>
            <a:spLocks noChangeArrowheads="1"/>
          </p:cNvSpPr>
          <p:nvPr/>
        </p:nvSpPr>
        <p:spPr bwMode="auto">
          <a:xfrm>
            <a:off x="3040063" y="33432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1" name="Oval 91"/>
          <p:cNvSpPr>
            <a:spLocks noChangeArrowheads="1"/>
          </p:cNvSpPr>
          <p:nvPr/>
        </p:nvSpPr>
        <p:spPr bwMode="auto">
          <a:xfrm>
            <a:off x="2895600" y="36750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2" name="Oval 92"/>
          <p:cNvSpPr>
            <a:spLocks noChangeArrowheads="1"/>
          </p:cNvSpPr>
          <p:nvPr/>
        </p:nvSpPr>
        <p:spPr bwMode="auto">
          <a:xfrm>
            <a:off x="1290638" y="51101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3" name="Oval 93"/>
          <p:cNvSpPr>
            <a:spLocks noChangeArrowheads="1"/>
          </p:cNvSpPr>
          <p:nvPr/>
        </p:nvSpPr>
        <p:spPr bwMode="auto">
          <a:xfrm>
            <a:off x="1111250" y="5451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4" name="Oval 94"/>
          <p:cNvSpPr>
            <a:spLocks noChangeArrowheads="1"/>
          </p:cNvSpPr>
          <p:nvPr/>
        </p:nvSpPr>
        <p:spPr bwMode="auto">
          <a:xfrm>
            <a:off x="1276350" y="56975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5" name="Oval 95"/>
          <p:cNvSpPr>
            <a:spLocks noChangeArrowheads="1"/>
          </p:cNvSpPr>
          <p:nvPr/>
        </p:nvSpPr>
        <p:spPr bwMode="auto">
          <a:xfrm>
            <a:off x="1571625" y="5861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6" name="Oval 96"/>
          <p:cNvSpPr>
            <a:spLocks noChangeArrowheads="1"/>
          </p:cNvSpPr>
          <p:nvPr/>
        </p:nvSpPr>
        <p:spPr bwMode="auto">
          <a:xfrm>
            <a:off x="1951038" y="58705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7" name="Oval 97"/>
          <p:cNvSpPr>
            <a:spLocks noChangeArrowheads="1"/>
          </p:cNvSpPr>
          <p:nvPr/>
        </p:nvSpPr>
        <p:spPr bwMode="auto">
          <a:xfrm>
            <a:off x="2317750" y="61166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8" name="Oval 98"/>
          <p:cNvSpPr>
            <a:spLocks noChangeArrowheads="1"/>
          </p:cNvSpPr>
          <p:nvPr/>
        </p:nvSpPr>
        <p:spPr bwMode="auto">
          <a:xfrm>
            <a:off x="2697163" y="61007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9" name="Oval 99"/>
          <p:cNvSpPr>
            <a:spLocks noChangeArrowheads="1"/>
          </p:cNvSpPr>
          <p:nvPr/>
        </p:nvSpPr>
        <p:spPr bwMode="auto">
          <a:xfrm>
            <a:off x="3052763" y="61690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0" name="Oval 100"/>
          <p:cNvSpPr>
            <a:spLocks noChangeArrowheads="1"/>
          </p:cNvSpPr>
          <p:nvPr/>
        </p:nvSpPr>
        <p:spPr bwMode="auto">
          <a:xfrm>
            <a:off x="3549650" y="6213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1" name="Oval 101"/>
          <p:cNvSpPr>
            <a:spLocks noChangeArrowheads="1"/>
          </p:cNvSpPr>
          <p:nvPr/>
        </p:nvSpPr>
        <p:spPr bwMode="auto">
          <a:xfrm>
            <a:off x="3938588" y="60928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2" name="Oval 102"/>
          <p:cNvSpPr>
            <a:spLocks noChangeArrowheads="1"/>
          </p:cNvSpPr>
          <p:nvPr/>
        </p:nvSpPr>
        <p:spPr bwMode="auto">
          <a:xfrm>
            <a:off x="4635500" y="62214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3" name="Oval 103"/>
          <p:cNvSpPr>
            <a:spLocks noChangeArrowheads="1"/>
          </p:cNvSpPr>
          <p:nvPr/>
        </p:nvSpPr>
        <p:spPr bwMode="auto">
          <a:xfrm>
            <a:off x="5035550" y="61833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4" name="Oval 104"/>
          <p:cNvSpPr>
            <a:spLocks noChangeArrowheads="1"/>
          </p:cNvSpPr>
          <p:nvPr/>
        </p:nvSpPr>
        <p:spPr bwMode="auto">
          <a:xfrm>
            <a:off x="5246688" y="61214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5" name="Oval 105"/>
          <p:cNvSpPr>
            <a:spLocks noChangeArrowheads="1"/>
          </p:cNvSpPr>
          <p:nvPr/>
        </p:nvSpPr>
        <p:spPr bwMode="auto">
          <a:xfrm>
            <a:off x="5553075" y="62499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6" name="Oval 106"/>
          <p:cNvSpPr>
            <a:spLocks noChangeArrowheads="1"/>
          </p:cNvSpPr>
          <p:nvPr/>
        </p:nvSpPr>
        <p:spPr bwMode="auto">
          <a:xfrm>
            <a:off x="5883275" y="61420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7" name="Oval 107"/>
          <p:cNvSpPr>
            <a:spLocks noChangeArrowheads="1"/>
          </p:cNvSpPr>
          <p:nvPr/>
        </p:nvSpPr>
        <p:spPr bwMode="auto">
          <a:xfrm>
            <a:off x="6296025" y="61642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8" name="Oval 108"/>
          <p:cNvSpPr>
            <a:spLocks noChangeArrowheads="1"/>
          </p:cNvSpPr>
          <p:nvPr/>
        </p:nvSpPr>
        <p:spPr bwMode="auto">
          <a:xfrm>
            <a:off x="6696075" y="6115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9" name="Oval 109"/>
          <p:cNvSpPr>
            <a:spLocks noChangeArrowheads="1"/>
          </p:cNvSpPr>
          <p:nvPr/>
        </p:nvSpPr>
        <p:spPr bwMode="auto">
          <a:xfrm>
            <a:off x="6977063" y="5948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Oval 2"/>
          <p:cNvSpPr>
            <a:spLocks noChangeArrowheads="1"/>
          </p:cNvSpPr>
          <p:nvPr/>
        </p:nvSpPr>
        <p:spPr bwMode="auto">
          <a:xfrm>
            <a:off x="3900488" y="31781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4000EB3D-C6C5-41DD-88E0-9A7FB8D6E3F8}" type="slidenum">
              <a:rPr lang="en-US" sz="1200">
                <a:latin typeface="Arial" charset="0"/>
              </a:rPr>
              <a:pPr algn="r"/>
              <a:t>39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00150" y="3333750"/>
            <a:ext cx="6500813" cy="2608263"/>
            <a:chOff x="1166" y="2204"/>
            <a:chExt cx="4095" cy="1643"/>
          </a:xfrm>
        </p:grpSpPr>
        <p:sp>
          <p:nvSpPr>
            <p:cNvPr id="191494" name="Oval 33"/>
            <p:cNvSpPr>
              <a:spLocks noChangeArrowheads="1"/>
            </p:cNvSpPr>
            <p:nvPr/>
          </p:nvSpPr>
          <p:spPr bwMode="auto">
            <a:xfrm>
              <a:off x="2016" y="3349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sp>
          <p:nvSpPr>
            <p:cNvPr id="191495" name="Oval 35"/>
            <p:cNvSpPr>
              <a:spLocks noChangeArrowheads="1"/>
            </p:cNvSpPr>
            <p:nvPr/>
          </p:nvSpPr>
          <p:spPr bwMode="auto">
            <a:xfrm>
              <a:off x="3508" y="3325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204" y="2609"/>
              <a:ext cx="1057" cy="572"/>
              <a:chOff x="4204" y="2385"/>
              <a:chExt cx="1057" cy="572"/>
            </a:xfrm>
          </p:grpSpPr>
          <p:sp>
            <p:nvSpPr>
              <p:cNvPr id="191497" name="Oval 9"/>
              <p:cNvSpPr>
                <a:spLocks noChangeArrowheads="1"/>
              </p:cNvSpPr>
              <p:nvPr/>
            </p:nvSpPr>
            <p:spPr bwMode="auto">
              <a:xfrm>
                <a:off x="4204" y="2385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498" name="Text Box 10"/>
              <p:cNvSpPr txBox="1">
                <a:spLocks noChangeArrowheads="1"/>
              </p:cNvSpPr>
              <p:nvPr/>
            </p:nvSpPr>
            <p:spPr bwMode="auto">
              <a:xfrm>
                <a:off x="4298" y="2476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Google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166" y="2652"/>
              <a:ext cx="1057" cy="572"/>
              <a:chOff x="1166" y="2428"/>
              <a:chExt cx="1057" cy="572"/>
            </a:xfrm>
          </p:grpSpPr>
          <p:sp>
            <p:nvSpPr>
              <p:cNvPr id="191500" name="Oval 12"/>
              <p:cNvSpPr>
                <a:spLocks noChangeArrowheads="1"/>
              </p:cNvSpPr>
              <p:nvPr/>
            </p:nvSpPr>
            <p:spPr bwMode="auto">
              <a:xfrm>
                <a:off x="1166" y="2428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01" name="Text Box 13"/>
              <p:cNvSpPr txBox="1">
                <a:spLocks noChangeArrowheads="1"/>
              </p:cNvSpPr>
              <p:nvPr/>
            </p:nvSpPr>
            <p:spPr bwMode="auto">
              <a:xfrm>
                <a:off x="1244" y="2518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Akamai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997" y="2204"/>
              <a:ext cx="2250" cy="1203"/>
              <a:chOff x="1997" y="1980"/>
              <a:chExt cx="2250" cy="1203"/>
            </a:xfrm>
          </p:grpSpPr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2250" y="1980"/>
                <a:ext cx="374" cy="277"/>
                <a:chOff x="4895" y="3523"/>
                <a:chExt cx="374" cy="277"/>
              </a:xfrm>
            </p:grpSpPr>
            <p:sp>
              <p:nvSpPr>
                <p:cNvPr id="191504" name="Rectangle 16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50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3852" y="1987"/>
                <a:ext cx="374" cy="277"/>
                <a:chOff x="4895" y="3523"/>
                <a:chExt cx="374" cy="277"/>
              </a:xfrm>
            </p:grpSpPr>
            <p:sp>
              <p:nvSpPr>
                <p:cNvPr id="191507" name="Rectangle 19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50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sp>
            <p:nvSpPr>
              <p:cNvPr id="191509" name="Line 21"/>
              <p:cNvSpPr>
                <a:spLocks noChangeShapeType="1"/>
              </p:cNvSpPr>
              <p:nvPr/>
            </p:nvSpPr>
            <p:spPr bwMode="auto">
              <a:xfrm flipH="1">
                <a:off x="1997" y="2252"/>
                <a:ext cx="419" cy="231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0" name="Line 22"/>
              <p:cNvSpPr>
                <a:spLocks noChangeShapeType="1"/>
              </p:cNvSpPr>
              <p:nvPr/>
            </p:nvSpPr>
            <p:spPr bwMode="auto">
              <a:xfrm>
                <a:off x="2386" y="2267"/>
                <a:ext cx="8" cy="87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1" name="Line 23"/>
              <p:cNvSpPr>
                <a:spLocks noChangeShapeType="1"/>
              </p:cNvSpPr>
              <p:nvPr/>
            </p:nvSpPr>
            <p:spPr bwMode="auto">
              <a:xfrm>
                <a:off x="2400" y="2266"/>
                <a:ext cx="1272" cy="9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2" name="Line 24"/>
              <p:cNvSpPr>
                <a:spLocks noChangeShapeType="1"/>
              </p:cNvSpPr>
              <p:nvPr/>
            </p:nvSpPr>
            <p:spPr bwMode="auto">
              <a:xfrm>
                <a:off x="2422" y="2280"/>
                <a:ext cx="1818" cy="32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3" name="Line 25"/>
              <p:cNvSpPr>
                <a:spLocks noChangeShapeType="1"/>
              </p:cNvSpPr>
              <p:nvPr/>
            </p:nvSpPr>
            <p:spPr bwMode="auto">
              <a:xfrm flipH="1" flipV="1">
                <a:off x="4045" y="2256"/>
                <a:ext cx="202" cy="3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4" name="Line 26"/>
              <p:cNvSpPr>
                <a:spLocks noChangeShapeType="1"/>
              </p:cNvSpPr>
              <p:nvPr/>
            </p:nvSpPr>
            <p:spPr bwMode="auto">
              <a:xfrm flipV="1">
                <a:off x="3656" y="2270"/>
                <a:ext cx="404" cy="9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5" name="Line 27"/>
              <p:cNvSpPr>
                <a:spLocks noChangeShapeType="1"/>
              </p:cNvSpPr>
              <p:nvPr/>
            </p:nvSpPr>
            <p:spPr bwMode="auto">
              <a:xfrm flipV="1">
                <a:off x="2407" y="2262"/>
                <a:ext cx="1638" cy="86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6" name="Line 28"/>
              <p:cNvSpPr>
                <a:spLocks noChangeShapeType="1"/>
              </p:cNvSpPr>
              <p:nvPr/>
            </p:nvSpPr>
            <p:spPr bwMode="auto">
              <a:xfrm flipV="1">
                <a:off x="2010" y="2284"/>
                <a:ext cx="2035" cy="20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1517" name="Oval 34"/>
            <p:cNvSpPr>
              <a:spLocks noChangeArrowheads="1"/>
            </p:cNvSpPr>
            <p:nvPr/>
          </p:nvSpPr>
          <p:spPr bwMode="auto">
            <a:xfrm>
              <a:off x="2677" y="2567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888" y="2716"/>
              <a:ext cx="2758" cy="906"/>
              <a:chOff x="1767" y="874"/>
              <a:chExt cx="2758" cy="906"/>
            </a:xfrm>
          </p:grpSpPr>
          <p:sp>
            <p:nvSpPr>
              <p:cNvPr id="191519" name="Line 31"/>
              <p:cNvSpPr>
                <a:spLocks noChangeShapeType="1"/>
              </p:cNvSpPr>
              <p:nvPr/>
            </p:nvSpPr>
            <p:spPr bwMode="auto">
              <a:xfrm flipV="1">
                <a:off x="2919" y="1229"/>
                <a:ext cx="1331" cy="3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0" name="Oval 23"/>
              <p:cNvSpPr>
                <a:spLocks noChangeArrowheads="1"/>
              </p:cNvSpPr>
              <p:nvPr/>
            </p:nvSpPr>
            <p:spPr bwMode="auto">
              <a:xfrm>
                <a:off x="3580" y="14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1" name="Oval 36"/>
              <p:cNvSpPr>
                <a:spLocks noChangeArrowheads="1"/>
              </p:cNvSpPr>
              <p:nvPr/>
            </p:nvSpPr>
            <p:spPr bwMode="auto">
              <a:xfrm>
                <a:off x="3277" y="1186"/>
                <a:ext cx="88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2" name="Oval 37"/>
              <p:cNvSpPr>
                <a:spLocks noChangeArrowheads="1"/>
              </p:cNvSpPr>
              <p:nvPr/>
            </p:nvSpPr>
            <p:spPr bwMode="auto">
              <a:xfrm>
                <a:off x="2959" y="11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3" name="Oval 38"/>
              <p:cNvSpPr>
                <a:spLocks noChangeArrowheads="1"/>
              </p:cNvSpPr>
              <p:nvPr/>
            </p:nvSpPr>
            <p:spPr bwMode="auto">
              <a:xfrm>
                <a:off x="2668" y="14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4" name="Oval 39"/>
              <p:cNvSpPr>
                <a:spLocks noChangeArrowheads="1"/>
              </p:cNvSpPr>
              <p:nvPr/>
            </p:nvSpPr>
            <p:spPr bwMode="auto">
              <a:xfrm>
                <a:off x="2991" y="16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5" name="Oval 40"/>
              <p:cNvSpPr>
                <a:spLocks noChangeArrowheads="1"/>
              </p:cNvSpPr>
              <p:nvPr/>
            </p:nvSpPr>
            <p:spPr bwMode="auto">
              <a:xfrm>
                <a:off x="3327" y="16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6" name="Line 41"/>
              <p:cNvSpPr>
                <a:spLocks noChangeShapeType="1"/>
              </p:cNvSpPr>
              <p:nvPr/>
            </p:nvSpPr>
            <p:spPr bwMode="auto">
              <a:xfrm flipV="1">
                <a:off x="3080" y="1726"/>
                <a:ext cx="249" cy="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7" name="Line 42"/>
              <p:cNvSpPr>
                <a:spLocks noChangeShapeType="1"/>
              </p:cNvSpPr>
              <p:nvPr/>
            </p:nvSpPr>
            <p:spPr bwMode="auto">
              <a:xfrm>
                <a:off x="3348" y="1258"/>
                <a:ext cx="241" cy="23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8" name="Line 43"/>
              <p:cNvSpPr>
                <a:spLocks noChangeShapeType="1"/>
              </p:cNvSpPr>
              <p:nvPr/>
            </p:nvSpPr>
            <p:spPr bwMode="auto">
              <a:xfrm flipV="1">
                <a:off x="2732" y="1278"/>
                <a:ext cx="257" cy="22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9" name="Oval 23"/>
              <p:cNvSpPr>
                <a:spLocks noChangeArrowheads="1"/>
              </p:cNvSpPr>
              <p:nvPr/>
            </p:nvSpPr>
            <p:spPr bwMode="auto">
              <a:xfrm>
                <a:off x="3422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30" name="Oval 39"/>
              <p:cNvSpPr>
                <a:spLocks noChangeArrowheads="1"/>
              </p:cNvSpPr>
              <p:nvPr/>
            </p:nvSpPr>
            <p:spPr bwMode="auto">
              <a:xfrm>
                <a:off x="2882" y="154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0" name="Group 43"/>
              <p:cNvGrpSpPr>
                <a:grpSpLocks/>
              </p:cNvGrpSpPr>
              <p:nvPr/>
            </p:nvGrpSpPr>
            <p:grpSpPr bwMode="auto">
              <a:xfrm>
                <a:off x="3672" y="874"/>
                <a:ext cx="533" cy="100"/>
                <a:chOff x="3807" y="2497"/>
                <a:chExt cx="533" cy="100"/>
              </a:xfrm>
            </p:grpSpPr>
            <p:sp>
              <p:nvSpPr>
                <p:cNvPr id="191532" name="Line 44"/>
                <p:cNvSpPr>
                  <a:spLocks noChangeShapeType="1"/>
                </p:cNvSpPr>
                <p:nvPr/>
              </p:nvSpPr>
              <p:spPr bwMode="auto">
                <a:xfrm>
                  <a:off x="3862" y="2547"/>
                  <a:ext cx="46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33" name="Oval 38"/>
                <p:cNvSpPr>
                  <a:spLocks noChangeArrowheads="1"/>
                </p:cNvSpPr>
                <p:nvPr/>
              </p:nvSpPr>
              <p:spPr bwMode="auto">
                <a:xfrm>
                  <a:off x="4253" y="2497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91534" name="Oval 36"/>
                <p:cNvSpPr>
                  <a:spLocks noChangeArrowheads="1"/>
                </p:cNvSpPr>
                <p:nvPr/>
              </p:nvSpPr>
              <p:spPr bwMode="auto">
                <a:xfrm>
                  <a:off x="3807" y="2507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grpSp>
            <p:nvGrpSpPr>
              <p:cNvPr id="11" name="Group 47"/>
              <p:cNvGrpSpPr>
                <a:grpSpLocks/>
              </p:cNvGrpSpPr>
              <p:nvPr/>
            </p:nvGrpSpPr>
            <p:grpSpPr bwMode="auto">
              <a:xfrm>
                <a:off x="1948" y="880"/>
                <a:ext cx="666" cy="95"/>
                <a:chOff x="2083" y="2503"/>
                <a:chExt cx="666" cy="95"/>
              </a:xfrm>
            </p:grpSpPr>
            <p:sp>
              <p:nvSpPr>
                <p:cNvPr id="19153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120" y="2550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37" name="Oval 36"/>
                <p:cNvSpPr>
                  <a:spLocks noChangeArrowheads="1"/>
                </p:cNvSpPr>
                <p:nvPr/>
              </p:nvSpPr>
              <p:spPr bwMode="auto">
                <a:xfrm>
                  <a:off x="2661" y="2508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91538" name="Oval 39"/>
                <p:cNvSpPr>
                  <a:spLocks noChangeArrowheads="1"/>
                </p:cNvSpPr>
                <p:nvPr/>
              </p:nvSpPr>
              <p:spPr bwMode="auto">
                <a:xfrm>
                  <a:off x="2083" y="2503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91539" name="Line 51"/>
              <p:cNvSpPr>
                <a:spLocks noChangeShapeType="1"/>
              </p:cNvSpPr>
              <p:nvPr/>
            </p:nvSpPr>
            <p:spPr bwMode="auto">
              <a:xfrm>
                <a:off x="1995" y="1234"/>
                <a:ext cx="1461" cy="3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0" name="Line 52"/>
              <p:cNvSpPr>
                <a:spLocks noChangeShapeType="1"/>
              </p:cNvSpPr>
              <p:nvPr/>
            </p:nvSpPr>
            <p:spPr bwMode="auto">
              <a:xfrm flipH="1">
                <a:off x="4408" y="1335"/>
                <a:ext cx="82" cy="21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1" name="Line 53"/>
              <p:cNvSpPr>
                <a:spLocks noChangeShapeType="1"/>
              </p:cNvSpPr>
              <p:nvPr/>
            </p:nvSpPr>
            <p:spPr bwMode="auto">
              <a:xfrm>
                <a:off x="1820" y="1344"/>
                <a:ext cx="209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2" name="Oval 38"/>
              <p:cNvSpPr>
                <a:spLocks noChangeArrowheads="1"/>
              </p:cNvSpPr>
              <p:nvPr/>
            </p:nvSpPr>
            <p:spPr bwMode="auto">
              <a:xfrm>
                <a:off x="4438" y="12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43" name="Oval 38"/>
              <p:cNvSpPr>
                <a:spLocks noChangeArrowheads="1"/>
              </p:cNvSpPr>
              <p:nvPr/>
            </p:nvSpPr>
            <p:spPr bwMode="auto">
              <a:xfrm>
                <a:off x="4171" y="120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44" name="Oval 23"/>
              <p:cNvSpPr>
                <a:spLocks noChangeArrowheads="1"/>
              </p:cNvSpPr>
              <p:nvPr/>
            </p:nvSpPr>
            <p:spPr bwMode="auto">
              <a:xfrm>
                <a:off x="4379" y="1518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45" name="Oval 39"/>
              <p:cNvSpPr>
                <a:spLocks noChangeArrowheads="1"/>
              </p:cNvSpPr>
              <p:nvPr/>
            </p:nvSpPr>
            <p:spPr bwMode="auto">
              <a:xfrm>
                <a:off x="1979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2" name="Group 58"/>
              <p:cNvGrpSpPr>
                <a:grpSpLocks/>
              </p:cNvGrpSpPr>
              <p:nvPr/>
            </p:nvGrpSpPr>
            <p:grpSpPr bwMode="auto">
              <a:xfrm>
                <a:off x="2037" y="1012"/>
                <a:ext cx="2075" cy="101"/>
                <a:chOff x="2172" y="2635"/>
                <a:chExt cx="2075" cy="101"/>
              </a:xfrm>
            </p:grpSpPr>
            <p:sp>
              <p:nvSpPr>
                <p:cNvPr id="191547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216" y="2690"/>
                  <a:ext cx="1989" cy="1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48" name="Oval 38"/>
                <p:cNvSpPr>
                  <a:spLocks noChangeArrowheads="1"/>
                </p:cNvSpPr>
                <p:nvPr/>
              </p:nvSpPr>
              <p:spPr bwMode="auto">
                <a:xfrm>
                  <a:off x="4160" y="2646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91549" name="Oval 39"/>
                <p:cNvSpPr>
                  <a:spLocks noChangeArrowheads="1"/>
                </p:cNvSpPr>
                <p:nvPr/>
              </p:nvSpPr>
              <p:spPr bwMode="auto">
                <a:xfrm>
                  <a:off x="2172" y="2635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91550" name="Oval 39"/>
              <p:cNvSpPr>
                <a:spLocks noChangeArrowheads="1"/>
              </p:cNvSpPr>
              <p:nvPr/>
            </p:nvSpPr>
            <p:spPr bwMode="auto">
              <a:xfrm>
                <a:off x="1767" y="129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51" name="Oval 23"/>
              <p:cNvSpPr>
                <a:spLocks noChangeArrowheads="1"/>
              </p:cNvSpPr>
              <p:nvPr/>
            </p:nvSpPr>
            <p:spPr bwMode="auto">
              <a:xfrm>
                <a:off x="1958" y="117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</p:grpSp>
      </p:grpSp>
      <p:sp>
        <p:nvSpPr>
          <p:cNvPr id="191552" name="Oval 64"/>
          <p:cNvSpPr>
            <a:spLocks noChangeArrowheads="1"/>
          </p:cNvSpPr>
          <p:nvPr/>
        </p:nvSpPr>
        <p:spPr bwMode="auto">
          <a:xfrm>
            <a:off x="3351213" y="350361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3" name="Oval 65"/>
          <p:cNvSpPr>
            <a:spLocks noChangeArrowheads="1"/>
          </p:cNvSpPr>
          <p:nvPr/>
        </p:nvSpPr>
        <p:spPr bwMode="auto">
          <a:xfrm>
            <a:off x="4464050" y="35480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4" name="Oval 66"/>
          <p:cNvSpPr>
            <a:spLocks noChangeArrowheads="1"/>
          </p:cNvSpPr>
          <p:nvPr/>
        </p:nvSpPr>
        <p:spPr bwMode="auto">
          <a:xfrm>
            <a:off x="3152775" y="56943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5" name="Oval 67"/>
          <p:cNvSpPr>
            <a:spLocks noChangeArrowheads="1"/>
          </p:cNvSpPr>
          <p:nvPr/>
        </p:nvSpPr>
        <p:spPr bwMode="auto">
          <a:xfrm>
            <a:off x="1582738" y="526573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6" name="Oval 68"/>
          <p:cNvSpPr>
            <a:spLocks noChangeArrowheads="1"/>
          </p:cNvSpPr>
          <p:nvPr/>
        </p:nvSpPr>
        <p:spPr bwMode="auto">
          <a:xfrm>
            <a:off x="2306638" y="558482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7" name="Oval 69"/>
          <p:cNvSpPr>
            <a:spLocks noChangeArrowheads="1"/>
          </p:cNvSpPr>
          <p:nvPr/>
        </p:nvSpPr>
        <p:spPr bwMode="auto">
          <a:xfrm>
            <a:off x="4538663" y="56546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8" name="Oval 70"/>
          <p:cNvSpPr>
            <a:spLocks noChangeArrowheads="1"/>
          </p:cNvSpPr>
          <p:nvPr/>
        </p:nvSpPr>
        <p:spPr bwMode="auto">
          <a:xfrm>
            <a:off x="5334000" y="5676900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9" name="Oval 71"/>
          <p:cNvSpPr>
            <a:spLocks noChangeArrowheads="1"/>
          </p:cNvSpPr>
          <p:nvPr/>
        </p:nvSpPr>
        <p:spPr bwMode="auto">
          <a:xfrm>
            <a:off x="6140450" y="561498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60" name="Line 72"/>
          <p:cNvSpPr>
            <a:spLocks noChangeShapeType="1"/>
          </p:cNvSpPr>
          <p:nvPr/>
        </p:nvSpPr>
        <p:spPr bwMode="auto">
          <a:xfrm flipH="1">
            <a:off x="2327275" y="3776663"/>
            <a:ext cx="820738" cy="153193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1" name="Line 73"/>
          <p:cNvSpPr>
            <a:spLocks noChangeShapeType="1"/>
          </p:cNvSpPr>
          <p:nvPr/>
        </p:nvSpPr>
        <p:spPr bwMode="auto">
          <a:xfrm flipH="1">
            <a:off x="2860675" y="3784600"/>
            <a:ext cx="285750" cy="18065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2" name="Line 74"/>
          <p:cNvSpPr>
            <a:spLocks noChangeShapeType="1"/>
          </p:cNvSpPr>
          <p:nvPr/>
        </p:nvSpPr>
        <p:spPr bwMode="auto">
          <a:xfrm flipH="1">
            <a:off x="3106738" y="3805238"/>
            <a:ext cx="2662237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3" name="Line 75"/>
          <p:cNvSpPr>
            <a:spLocks noChangeShapeType="1"/>
          </p:cNvSpPr>
          <p:nvPr/>
        </p:nvSpPr>
        <p:spPr bwMode="auto">
          <a:xfrm flipH="1">
            <a:off x="5026025" y="3813175"/>
            <a:ext cx="715963" cy="18669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4" name="Line 76"/>
          <p:cNvSpPr>
            <a:spLocks noChangeShapeType="1"/>
          </p:cNvSpPr>
          <p:nvPr/>
        </p:nvSpPr>
        <p:spPr bwMode="auto">
          <a:xfrm>
            <a:off x="3208338" y="3821113"/>
            <a:ext cx="1801812" cy="18430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5" name="Line 77"/>
          <p:cNvSpPr>
            <a:spLocks noChangeShapeType="1"/>
          </p:cNvSpPr>
          <p:nvPr/>
        </p:nvSpPr>
        <p:spPr bwMode="auto">
          <a:xfrm>
            <a:off x="5843588" y="3852863"/>
            <a:ext cx="815975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6" name="Line 78"/>
          <p:cNvSpPr>
            <a:spLocks noChangeShapeType="1"/>
          </p:cNvSpPr>
          <p:nvPr/>
        </p:nvSpPr>
        <p:spPr bwMode="auto">
          <a:xfrm flipH="1">
            <a:off x="3892550" y="4133850"/>
            <a:ext cx="846138" cy="16065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7" name="Line 79"/>
          <p:cNvSpPr>
            <a:spLocks noChangeShapeType="1"/>
          </p:cNvSpPr>
          <p:nvPr/>
        </p:nvSpPr>
        <p:spPr bwMode="auto">
          <a:xfrm>
            <a:off x="4094163" y="4117975"/>
            <a:ext cx="2170112" cy="16192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9" name="Oval 81"/>
          <p:cNvSpPr>
            <a:spLocks noChangeArrowheads="1"/>
          </p:cNvSpPr>
          <p:nvPr/>
        </p:nvSpPr>
        <p:spPr bwMode="auto">
          <a:xfrm>
            <a:off x="4119563" y="28257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0" name="Oval 82"/>
          <p:cNvSpPr>
            <a:spLocks noChangeArrowheads="1"/>
          </p:cNvSpPr>
          <p:nvPr/>
        </p:nvSpPr>
        <p:spPr bwMode="auto">
          <a:xfrm>
            <a:off x="4462463" y="28114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1" name="Oval 83"/>
          <p:cNvSpPr>
            <a:spLocks noChangeArrowheads="1"/>
          </p:cNvSpPr>
          <p:nvPr/>
        </p:nvSpPr>
        <p:spPr bwMode="auto">
          <a:xfrm>
            <a:off x="4721225" y="30114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2" name="Oval 84"/>
          <p:cNvSpPr>
            <a:spLocks noChangeArrowheads="1"/>
          </p:cNvSpPr>
          <p:nvPr/>
        </p:nvSpPr>
        <p:spPr bwMode="auto">
          <a:xfrm>
            <a:off x="4884738" y="32115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3" name="Oval 85"/>
          <p:cNvSpPr>
            <a:spLocks noChangeArrowheads="1"/>
          </p:cNvSpPr>
          <p:nvPr/>
        </p:nvSpPr>
        <p:spPr bwMode="auto">
          <a:xfrm>
            <a:off x="5226050" y="33401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4" name="Oval 86"/>
          <p:cNvSpPr>
            <a:spLocks noChangeArrowheads="1"/>
          </p:cNvSpPr>
          <p:nvPr/>
        </p:nvSpPr>
        <p:spPr bwMode="auto">
          <a:xfrm>
            <a:off x="5329238" y="37052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5" name="Oval 87"/>
          <p:cNvSpPr>
            <a:spLocks noChangeArrowheads="1"/>
          </p:cNvSpPr>
          <p:nvPr/>
        </p:nvSpPr>
        <p:spPr bwMode="auto">
          <a:xfrm>
            <a:off x="3629025" y="29781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6" name="Oval 88"/>
          <p:cNvSpPr>
            <a:spLocks noChangeArrowheads="1"/>
          </p:cNvSpPr>
          <p:nvPr/>
        </p:nvSpPr>
        <p:spPr bwMode="auto">
          <a:xfrm>
            <a:off x="3422650" y="3154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7" name="Oval 89"/>
          <p:cNvSpPr>
            <a:spLocks noChangeArrowheads="1"/>
          </p:cNvSpPr>
          <p:nvPr/>
        </p:nvSpPr>
        <p:spPr bwMode="auto">
          <a:xfrm>
            <a:off x="3040063" y="33432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8" name="Oval 90"/>
          <p:cNvSpPr>
            <a:spLocks noChangeArrowheads="1"/>
          </p:cNvSpPr>
          <p:nvPr/>
        </p:nvSpPr>
        <p:spPr bwMode="auto">
          <a:xfrm>
            <a:off x="2895600" y="36750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9" name="Oval 91"/>
          <p:cNvSpPr>
            <a:spLocks noChangeArrowheads="1"/>
          </p:cNvSpPr>
          <p:nvPr/>
        </p:nvSpPr>
        <p:spPr bwMode="auto">
          <a:xfrm>
            <a:off x="1290638" y="51101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0" name="Oval 92"/>
          <p:cNvSpPr>
            <a:spLocks noChangeArrowheads="1"/>
          </p:cNvSpPr>
          <p:nvPr/>
        </p:nvSpPr>
        <p:spPr bwMode="auto">
          <a:xfrm>
            <a:off x="1111250" y="5451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1" name="Oval 93"/>
          <p:cNvSpPr>
            <a:spLocks noChangeArrowheads="1"/>
          </p:cNvSpPr>
          <p:nvPr/>
        </p:nvSpPr>
        <p:spPr bwMode="auto">
          <a:xfrm>
            <a:off x="1276350" y="56975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2" name="Oval 94"/>
          <p:cNvSpPr>
            <a:spLocks noChangeArrowheads="1"/>
          </p:cNvSpPr>
          <p:nvPr/>
        </p:nvSpPr>
        <p:spPr bwMode="auto">
          <a:xfrm>
            <a:off x="1571625" y="5861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3" name="Oval 95"/>
          <p:cNvSpPr>
            <a:spLocks noChangeArrowheads="1"/>
          </p:cNvSpPr>
          <p:nvPr/>
        </p:nvSpPr>
        <p:spPr bwMode="auto">
          <a:xfrm>
            <a:off x="1951038" y="58705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4" name="Oval 96"/>
          <p:cNvSpPr>
            <a:spLocks noChangeArrowheads="1"/>
          </p:cNvSpPr>
          <p:nvPr/>
        </p:nvSpPr>
        <p:spPr bwMode="auto">
          <a:xfrm>
            <a:off x="2317750" y="61166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5" name="Oval 97"/>
          <p:cNvSpPr>
            <a:spLocks noChangeArrowheads="1"/>
          </p:cNvSpPr>
          <p:nvPr/>
        </p:nvSpPr>
        <p:spPr bwMode="auto">
          <a:xfrm>
            <a:off x="2697163" y="61007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6" name="Oval 98"/>
          <p:cNvSpPr>
            <a:spLocks noChangeArrowheads="1"/>
          </p:cNvSpPr>
          <p:nvPr/>
        </p:nvSpPr>
        <p:spPr bwMode="auto">
          <a:xfrm>
            <a:off x="3052763" y="61690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7" name="Oval 99"/>
          <p:cNvSpPr>
            <a:spLocks noChangeArrowheads="1"/>
          </p:cNvSpPr>
          <p:nvPr/>
        </p:nvSpPr>
        <p:spPr bwMode="auto">
          <a:xfrm>
            <a:off x="3549650" y="6213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8" name="Oval 100"/>
          <p:cNvSpPr>
            <a:spLocks noChangeArrowheads="1"/>
          </p:cNvSpPr>
          <p:nvPr/>
        </p:nvSpPr>
        <p:spPr bwMode="auto">
          <a:xfrm>
            <a:off x="3938588" y="60928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9" name="Oval 101"/>
          <p:cNvSpPr>
            <a:spLocks noChangeArrowheads="1"/>
          </p:cNvSpPr>
          <p:nvPr/>
        </p:nvSpPr>
        <p:spPr bwMode="auto">
          <a:xfrm>
            <a:off x="4635500" y="62214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0" name="Oval 102"/>
          <p:cNvSpPr>
            <a:spLocks noChangeArrowheads="1"/>
          </p:cNvSpPr>
          <p:nvPr/>
        </p:nvSpPr>
        <p:spPr bwMode="auto">
          <a:xfrm>
            <a:off x="5035550" y="61833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1" name="Oval 103"/>
          <p:cNvSpPr>
            <a:spLocks noChangeArrowheads="1"/>
          </p:cNvSpPr>
          <p:nvPr/>
        </p:nvSpPr>
        <p:spPr bwMode="auto">
          <a:xfrm>
            <a:off x="5246688" y="61214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2" name="Oval 104"/>
          <p:cNvSpPr>
            <a:spLocks noChangeArrowheads="1"/>
          </p:cNvSpPr>
          <p:nvPr/>
        </p:nvSpPr>
        <p:spPr bwMode="auto">
          <a:xfrm>
            <a:off x="5553075" y="62499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3" name="Oval 105"/>
          <p:cNvSpPr>
            <a:spLocks noChangeArrowheads="1"/>
          </p:cNvSpPr>
          <p:nvPr/>
        </p:nvSpPr>
        <p:spPr bwMode="auto">
          <a:xfrm>
            <a:off x="5883275" y="61420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4" name="Oval 106"/>
          <p:cNvSpPr>
            <a:spLocks noChangeArrowheads="1"/>
          </p:cNvSpPr>
          <p:nvPr/>
        </p:nvSpPr>
        <p:spPr bwMode="auto">
          <a:xfrm>
            <a:off x="6296025" y="61642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5" name="Oval 107"/>
          <p:cNvSpPr>
            <a:spLocks noChangeArrowheads="1"/>
          </p:cNvSpPr>
          <p:nvPr/>
        </p:nvSpPr>
        <p:spPr bwMode="auto">
          <a:xfrm>
            <a:off x="6696075" y="6115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6" name="Oval 108"/>
          <p:cNvSpPr>
            <a:spLocks noChangeArrowheads="1"/>
          </p:cNvSpPr>
          <p:nvPr/>
        </p:nvSpPr>
        <p:spPr bwMode="auto">
          <a:xfrm>
            <a:off x="6977063" y="5948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1597" name="Object 219"/>
          <p:cNvGraphicFramePr>
            <a:graphicFrameLocks noChangeAspect="1"/>
          </p:cNvGraphicFramePr>
          <p:nvPr/>
        </p:nvGraphicFramePr>
        <p:xfrm>
          <a:off x="7651750" y="6210300"/>
          <a:ext cx="417513" cy="319088"/>
        </p:xfrm>
        <a:graphic>
          <a:graphicData uri="http://schemas.openxmlformats.org/presentationml/2006/ole">
            <p:oleObj spid="_x0000_s424962" name="Clip" r:id="rId4" imgW="1305000" imgH="1085760" progId="">
              <p:embed/>
            </p:oleObj>
          </a:graphicData>
        </a:graphic>
      </p:graphicFrame>
      <p:graphicFrame>
        <p:nvGraphicFramePr>
          <p:cNvPr id="191598" name="Object 219"/>
          <p:cNvGraphicFramePr>
            <a:graphicFrameLocks noChangeAspect="1"/>
          </p:cNvGraphicFramePr>
          <p:nvPr/>
        </p:nvGraphicFramePr>
        <p:xfrm>
          <a:off x="3316288" y="2917825"/>
          <a:ext cx="417512" cy="306388"/>
        </p:xfrm>
        <a:graphic>
          <a:graphicData uri="http://schemas.openxmlformats.org/presentationml/2006/ole">
            <p:oleObj spid="_x0000_s424963" name="Clip" r:id="rId5" imgW="1305000" imgH="1085760" progId="">
              <p:embed/>
            </p:oleObj>
          </a:graphicData>
        </a:graphic>
      </p:graphicFrame>
      <p:sp>
        <p:nvSpPr>
          <p:cNvPr id="191599" name="Freeform 111"/>
          <p:cNvSpPr>
            <a:spLocks/>
          </p:cNvSpPr>
          <p:nvPr/>
        </p:nvSpPr>
        <p:spPr bwMode="auto">
          <a:xfrm>
            <a:off x="3668713" y="2898775"/>
            <a:ext cx="4121150" cy="347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" y="142"/>
              </a:cxn>
              <a:cxn ang="0">
                <a:pos x="83" y="531"/>
              </a:cxn>
              <a:cxn ang="0">
                <a:pos x="539" y="950"/>
              </a:cxn>
              <a:cxn ang="0">
                <a:pos x="1332" y="1586"/>
              </a:cxn>
              <a:cxn ang="0">
                <a:pos x="1886" y="1877"/>
              </a:cxn>
              <a:cxn ang="0">
                <a:pos x="2260" y="2019"/>
              </a:cxn>
              <a:cxn ang="0">
                <a:pos x="2596" y="2192"/>
              </a:cxn>
            </a:cxnLst>
            <a:rect l="0" t="0" r="r" b="b"/>
            <a:pathLst>
              <a:path w="2596" h="2192">
                <a:moveTo>
                  <a:pt x="0" y="0"/>
                </a:moveTo>
                <a:cubicBezTo>
                  <a:pt x="64" y="27"/>
                  <a:pt x="129" y="54"/>
                  <a:pt x="143" y="142"/>
                </a:cubicBezTo>
                <a:cubicBezTo>
                  <a:pt x="157" y="230"/>
                  <a:pt x="17" y="397"/>
                  <a:pt x="83" y="531"/>
                </a:cubicBezTo>
                <a:cubicBezTo>
                  <a:pt x="149" y="665"/>
                  <a:pt x="331" y="774"/>
                  <a:pt x="539" y="950"/>
                </a:cubicBezTo>
                <a:cubicBezTo>
                  <a:pt x="747" y="1126"/>
                  <a:pt x="1108" y="1432"/>
                  <a:pt x="1332" y="1586"/>
                </a:cubicBezTo>
                <a:cubicBezTo>
                  <a:pt x="1556" y="1740"/>
                  <a:pt x="1731" y="1805"/>
                  <a:pt x="1886" y="1877"/>
                </a:cubicBezTo>
                <a:cubicBezTo>
                  <a:pt x="2041" y="1949"/>
                  <a:pt x="2142" y="1967"/>
                  <a:pt x="2260" y="2019"/>
                </a:cubicBezTo>
                <a:cubicBezTo>
                  <a:pt x="2378" y="2071"/>
                  <a:pt x="2487" y="2131"/>
                  <a:pt x="2596" y="2192"/>
                </a:cubicBezTo>
              </a:path>
            </a:pathLst>
          </a:custGeom>
          <a:noFill/>
          <a:ln w="38100" cmpd="sng">
            <a:solidFill>
              <a:srgbClr val="0033CC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600" name="Rectangle 3"/>
          <p:cNvSpPr>
            <a:spLocks noChangeArrowheads="1"/>
          </p:cNvSpPr>
          <p:nvPr/>
        </p:nvSpPr>
        <p:spPr bwMode="auto">
          <a:xfrm>
            <a:off x="423863" y="1498600"/>
            <a:ext cx="8440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a packet passes through 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many</a:t>
            </a:r>
            <a:r>
              <a:rPr lang="en-US">
                <a:latin typeface="Comic Sans MS" pitchFamily="66" charset="0"/>
              </a:rPr>
              <a:t> networks from source host to destination host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9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17D3ADA-1E60-4706-8AD7-B9C47B041269}" type="slidenum">
              <a:rPr lang="en-US"/>
              <a:pPr/>
              <a:t>4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 &amp; Motivation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90613"/>
            <a:ext cx="8547100" cy="4648200"/>
          </a:xfrm>
        </p:spPr>
        <p:txBody>
          <a:bodyPr/>
          <a:lstStyle/>
          <a:p>
            <a:r>
              <a:rPr lang="en-US"/>
              <a:t>What’s the Internet to you?</a:t>
            </a:r>
          </a:p>
          <a:p>
            <a:pPr lvl="1"/>
            <a:r>
              <a:rPr lang="en-US"/>
              <a:t>Web browsers, wireless Internet Cafés, cellular phones!, home networks, networked cars (vehicular), networked embedded devices, inter-planetary networks (DTNs)?… </a:t>
            </a:r>
          </a:p>
          <a:p>
            <a:pPr lvl="1"/>
            <a:r>
              <a:rPr lang="en-US"/>
              <a:t>Very complex, time varying, hard to capture !</a:t>
            </a:r>
          </a:p>
          <a:p>
            <a:r>
              <a:rPr lang="en-US"/>
              <a:t>Why study the Internet?</a:t>
            </a:r>
          </a:p>
          <a:p>
            <a:pPr lvl="1"/>
            <a:r>
              <a:rPr lang="en-US"/>
              <a:t>To learn </a:t>
            </a:r>
            <a:r>
              <a:rPr lang="en-US" i="1"/>
              <a:t>engineering </a:t>
            </a:r>
            <a:r>
              <a:rPr lang="en-US"/>
              <a:t>lessons from history</a:t>
            </a:r>
          </a:p>
          <a:p>
            <a:pPr lvl="1"/>
            <a:r>
              <a:rPr lang="en-US"/>
              <a:t>Analyze today’s problems and improve performance</a:t>
            </a:r>
          </a:p>
          <a:p>
            <a:pPr lvl="1"/>
            <a:r>
              <a:rPr lang="en-US"/>
              <a:t>Provide future designs for better Internet and new architectures and applications</a:t>
            </a:r>
          </a:p>
          <a:p>
            <a:pPr lvl="1"/>
            <a:r>
              <a:rPr lang="en-US"/>
              <a:t>Is the Internet the only form of computer networking? (open question)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2999027-1BA8-4AD2-AFA9-94133F1E14AF}" type="slidenum">
              <a:rPr lang="en-US"/>
              <a:pPr/>
              <a:t>40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/>
              <a:t>Internet structure: network of networks</a:t>
            </a: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a packet passes through many </a:t>
            </a:r>
            <a:r>
              <a:rPr lang="en-US" sz="2400" dirty="0" smtClean="0">
                <a:solidFill>
                  <a:srgbClr val="FF0000"/>
                </a:solidFill>
              </a:rPr>
              <a:t>networks down and up the hierarchy!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5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8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3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78872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3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74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78876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7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78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78880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1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82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78884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5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86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78888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9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90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891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92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93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94" name="Oval 46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95" name="Oval 47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96" name="Line 48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5273675" y="2676525"/>
            <a:ext cx="1057275" cy="695325"/>
            <a:chOff x="4314" y="1086"/>
            <a:chExt cx="666" cy="438"/>
          </a:xfrm>
        </p:grpSpPr>
        <p:sp>
          <p:nvSpPr>
            <p:cNvPr id="78901" name="Oval 53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2" name="Text Box 54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4308475" y="2828925"/>
            <a:ext cx="1057275" cy="695325"/>
            <a:chOff x="4314" y="1086"/>
            <a:chExt cx="666" cy="438"/>
          </a:xfrm>
        </p:grpSpPr>
        <p:sp>
          <p:nvSpPr>
            <p:cNvPr id="78904" name="Oval 5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5" name="Text Box 57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6022975" y="2816225"/>
            <a:ext cx="1057275" cy="695325"/>
            <a:chOff x="4314" y="1086"/>
            <a:chExt cx="666" cy="438"/>
          </a:xfrm>
        </p:grpSpPr>
        <p:sp>
          <p:nvSpPr>
            <p:cNvPr id="78907" name="Oval 59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8" name="Text Box 60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1539875" y="5876925"/>
            <a:ext cx="1057275" cy="695325"/>
            <a:chOff x="4314" y="1086"/>
            <a:chExt cx="666" cy="438"/>
          </a:xfrm>
        </p:grpSpPr>
        <p:sp>
          <p:nvSpPr>
            <p:cNvPr id="78910" name="Oval 62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1" name="Text Box 63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1882775" y="2473325"/>
            <a:ext cx="1057275" cy="695325"/>
            <a:chOff x="4314" y="1086"/>
            <a:chExt cx="666" cy="438"/>
          </a:xfrm>
        </p:grpSpPr>
        <p:sp>
          <p:nvSpPr>
            <p:cNvPr id="78913" name="Oval 65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4" name="Text Box 66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2746375" y="2714625"/>
            <a:ext cx="1057275" cy="695325"/>
            <a:chOff x="4314" y="1086"/>
            <a:chExt cx="666" cy="438"/>
          </a:xfrm>
        </p:grpSpPr>
        <p:sp>
          <p:nvSpPr>
            <p:cNvPr id="78916" name="Oval 68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7" name="Text Box 69"/>
            <p:cNvSpPr txBox="1">
              <a:spLocks noChangeArrowheads="1"/>
            </p:cNvSpPr>
            <p:nvPr/>
          </p:nvSpPr>
          <p:spPr bwMode="auto">
            <a:xfrm>
              <a:off x="4328" y="1106"/>
              <a:ext cx="53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Tier 3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4" name="Group 70"/>
          <p:cNvGrpSpPr>
            <a:grpSpLocks/>
          </p:cNvGrpSpPr>
          <p:nvPr/>
        </p:nvGrpSpPr>
        <p:grpSpPr bwMode="auto">
          <a:xfrm>
            <a:off x="2898775" y="5940425"/>
            <a:ext cx="1057275" cy="695325"/>
            <a:chOff x="4314" y="1086"/>
            <a:chExt cx="666" cy="438"/>
          </a:xfrm>
        </p:grpSpPr>
        <p:sp>
          <p:nvSpPr>
            <p:cNvPr id="78919" name="Oval 71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20" name="Text Box 72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4600575" y="5940425"/>
            <a:ext cx="1057275" cy="695325"/>
            <a:chOff x="4314" y="1086"/>
            <a:chExt cx="666" cy="438"/>
          </a:xfrm>
        </p:grpSpPr>
        <p:sp>
          <p:nvSpPr>
            <p:cNvPr id="78922" name="Oval 74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23" name="Text Box 75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6" name="Group 76"/>
          <p:cNvGrpSpPr>
            <a:grpSpLocks/>
          </p:cNvGrpSpPr>
          <p:nvPr/>
        </p:nvGrpSpPr>
        <p:grpSpPr bwMode="auto">
          <a:xfrm>
            <a:off x="7305675" y="5483225"/>
            <a:ext cx="1057275" cy="695325"/>
            <a:chOff x="4314" y="1086"/>
            <a:chExt cx="666" cy="438"/>
          </a:xfrm>
        </p:grpSpPr>
        <p:sp>
          <p:nvSpPr>
            <p:cNvPr id="78925" name="Oval 77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26" name="Text Box 78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aphicFrame>
        <p:nvGraphicFramePr>
          <p:cNvPr id="79067" name="Object 219"/>
          <p:cNvGraphicFramePr>
            <a:graphicFrameLocks noChangeAspect="1"/>
          </p:cNvGraphicFramePr>
          <p:nvPr/>
        </p:nvGraphicFramePr>
        <p:xfrm>
          <a:off x="1512888" y="2197100"/>
          <a:ext cx="417512" cy="319088"/>
        </p:xfrm>
        <a:graphic>
          <a:graphicData uri="http://schemas.openxmlformats.org/presentationml/2006/ole">
            <p:oleObj spid="_x0000_s425986" name="Clip" r:id="rId4" imgW="1305000" imgH="1085760" progId="">
              <p:embed/>
            </p:oleObj>
          </a:graphicData>
        </a:graphic>
      </p:graphicFrame>
      <p:graphicFrame>
        <p:nvGraphicFramePr>
          <p:cNvPr id="79187" name="Object 339"/>
          <p:cNvGraphicFramePr>
            <a:graphicFrameLocks noChangeAspect="1"/>
          </p:cNvGraphicFramePr>
          <p:nvPr/>
        </p:nvGraphicFramePr>
        <p:xfrm>
          <a:off x="8486775" y="6007100"/>
          <a:ext cx="417513" cy="319088"/>
        </p:xfrm>
        <a:graphic>
          <a:graphicData uri="http://schemas.openxmlformats.org/presentationml/2006/ole">
            <p:oleObj spid="_x0000_s425987" name="Clip" r:id="rId5" imgW="1305000" imgH="1085760" progId="">
              <p:embed/>
            </p:oleObj>
          </a:graphicData>
        </a:graphic>
      </p:graphicFrame>
      <p:sp>
        <p:nvSpPr>
          <p:cNvPr id="79189" name="Freeform 341"/>
          <p:cNvSpPr>
            <a:spLocks/>
          </p:cNvSpPr>
          <p:nvPr/>
        </p:nvSpPr>
        <p:spPr bwMode="auto">
          <a:xfrm>
            <a:off x="1879600" y="2476500"/>
            <a:ext cx="6654800" cy="3619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8" y="264"/>
              </a:cxn>
              <a:cxn ang="0">
                <a:pos x="920" y="592"/>
              </a:cxn>
              <a:cxn ang="0">
                <a:pos x="1232" y="840"/>
              </a:cxn>
              <a:cxn ang="0">
                <a:pos x="1792" y="1248"/>
              </a:cxn>
              <a:cxn ang="0">
                <a:pos x="2096" y="1560"/>
              </a:cxn>
              <a:cxn ang="0">
                <a:pos x="3008" y="1800"/>
              </a:cxn>
              <a:cxn ang="0">
                <a:pos x="3632" y="1912"/>
              </a:cxn>
              <a:cxn ang="0">
                <a:pos x="4040" y="2240"/>
              </a:cxn>
              <a:cxn ang="0">
                <a:pos x="4192" y="2280"/>
              </a:cxn>
            </a:cxnLst>
            <a:rect l="0" t="0" r="r" b="b"/>
            <a:pathLst>
              <a:path w="4192" h="2280">
                <a:moveTo>
                  <a:pt x="0" y="0"/>
                </a:moveTo>
                <a:lnTo>
                  <a:pt x="568" y="264"/>
                </a:lnTo>
                <a:lnTo>
                  <a:pt x="920" y="592"/>
                </a:lnTo>
                <a:lnTo>
                  <a:pt x="1232" y="840"/>
                </a:lnTo>
                <a:lnTo>
                  <a:pt x="1792" y="1248"/>
                </a:lnTo>
                <a:lnTo>
                  <a:pt x="2096" y="1560"/>
                </a:lnTo>
                <a:lnTo>
                  <a:pt x="3008" y="1800"/>
                </a:lnTo>
                <a:lnTo>
                  <a:pt x="3632" y="1912"/>
                </a:lnTo>
                <a:lnTo>
                  <a:pt x="4040" y="2240"/>
                </a:lnTo>
                <a:lnTo>
                  <a:pt x="4192" y="2280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8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0FB313B-23D8-4105-8AA1-13B161D353D9}" type="slidenum">
              <a:rPr lang="en-US"/>
              <a:pPr/>
              <a:t>41</a:t>
            </a:fld>
            <a:endParaRPr lang="en-US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Internet Hierarchy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/>
              <a:t>hierarchy based on routing (more later)</a:t>
            </a:r>
            <a:br>
              <a:rPr lang="en-US"/>
            </a:br>
            <a:endParaRPr lang="en-US"/>
          </a:p>
        </p:txBody>
      </p:sp>
      <p:graphicFrame>
        <p:nvGraphicFramePr>
          <p:cNvPr id="302084" name="Object 4"/>
          <p:cNvGraphicFramePr>
            <a:graphicFrameLocks noChangeAspect="1"/>
          </p:cNvGraphicFramePr>
          <p:nvPr/>
        </p:nvGraphicFramePr>
        <p:xfrm>
          <a:off x="1905000" y="2743200"/>
          <a:ext cx="5038725" cy="3752850"/>
        </p:xfrm>
        <a:graphic>
          <a:graphicData uri="http://schemas.openxmlformats.org/presentationml/2006/ole">
            <p:oleObj spid="_x0000_s302084" name="Picture" r:id="rId4" imgW="5038560" imgH="37530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Hierarchical Architecture (+s, -s)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75" y="1600200"/>
            <a:ext cx="8710047" cy="4648200"/>
          </a:xfrm>
        </p:spPr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Isolates and scopes internal dynamics: dampens oscillations, providing stability to the overall network</a:t>
            </a:r>
          </a:p>
          <a:p>
            <a:pPr lvl="1"/>
            <a:r>
              <a:rPr lang="en-US" dirty="0" smtClean="0"/>
              <a:t>Supports scalability: aggregation/summary per domain for smaller, more efficient routing tables</a:t>
            </a:r>
          </a:p>
          <a:p>
            <a:pPr lvl="1"/>
            <a:r>
              <a:rPr lang="en-US" dirty="0" smtClean="0"/>
              <a:t>Allows for flexibility: domains deploy different protocols, policies …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Overhead of establishing and maintaining the hierarchy (esp. for mobile, dynamic nets)</a:t>
            </a:r>
          </a:p>
          <a:p>
            <a:pPr lvl="1"/>
            <a:r>
              <a:rPr lang="en-US" dirty="0" smtClean="0"/>
              <a:t>Sub-optimality of routing 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C501F68E-6DF5-4767-A6D3-B3331C93975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A3E99AA-6D34-4D4F-963F-7D03C9CE373D}" type="slidenum">
              <a:rPr lang="en-US"/>
              <a:pPr/>
              <a:t>43</a:t>
            </a:fld>
            <a:endParaRPr lang="en-US"/>
          </a:p>
        </p:txBody>
      </p:sp>
      <p:graphicFrame>
        <p:nvGraphicFramePr>
          <p:cNvPr id="312322" name="Object 2"/>
          <p:cNvGraphicFramePr>
            <a:graphicFrameLocks noChangeAspect="1"/>
          </p:cNvGraphicFramePr>
          <p:nvPr/>
        </p:nvGraphicFramePr>
        <p:xfrm>
          <a:off x="1143000" y="693738"/>
          <a:ext cx="6629400" cy="5453062"/>
        </p:xfrm>
        <a:graphic>
          <a:graphicData uri="http://schemas.openxmlformats.org/presentationml/2006/ole">
            <p:oleObj spid="_x0000_s312322" name="Document" r:id="rId4" imgW="2324880" imgH="1910880" progId="Word.Document.8">
              <p:embed/>
            </p:oleObj>
          </a:graphicData>
        </a:graphic>
      </p:graphicFrame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2371725" y="6103938"/>
            <a:ext cx="391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100 node transit-stub topology</a:t>
            </a: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509588" y="58738"/>
            <a:ext cx="774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So, what does the Internet look like? Have you seen it lately?!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CC92583-9A97-4F65-908F-46D2AC03077F}" type="slidenum">
              <a:rPr lang="en-US"/>
              <a:pPr/>
              <a:t>44</a:t>
            </a:fld>
            <a:endParaRPr lang="en-US"/>
          </a:p>
        </p:txBody>
      </p:sp>
      <p:graphicFrame>
        <p:nvGraphicFramePr>
          <p:cNvPr id="314370" name="Object 2"/>
          <p:cNvGraphicFramePr>
            <a:graphicFrameLocks noChangeAspect="1"/>
          </p:cNvGraphicFramePr>
          <p:nvPr/>
        </p:nvGraphicFramePr>
        <p:xfrm>
          <a:off x="914400" y="0"/>
          <a:ext cx="7010400" cy="5476875"/>
        </p:xfrm>
        <a:graphic>
          <a:graphicData uri="http://schemas.openxmlformats.org/presentationml/2006/ole">
            <p:oleObj spid="_x0000_s314370" name="Document" r:id="rId4" imgW="2372400" imgH="1853280" progId="Word.Document.8">
              <p:embed/>
            </p:oleObj>
          </a:graphicData>
        </a:graphic>
      </p:graphicFrame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1023938" y="5478463"/>
            <a:ext cx="7827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Map of the multicast backbone [Mbone] (~3000 nodes) [2002]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3F18ADD-A252-4181-BA1B-599DA0FA4173}" type="slidenum">
              <a:rPr lang="en-US"/>
              <a:pPr/>
              <a:t>45</a:t>
            </a:fld>
            <a:endParaRPr lang="en-US"/>
          </a:p>
        </p:txBody>
      </p:sp>
      <p:pic>
        <p:nvPicPr>
          <p:cNvPr id="316418" name="Picture 2" descr="mbone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7924800" cy="5943600"/>
          </a:xfrm>
          <a:prstGeom prst="rect">
            <a:avLst/>
          </a:prstGeom>
          <a:noFill/>
        </p:spPr>
      </p:pic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2727325" y="5908675"/>
            <a:ext cx="461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Map of the Internet (~50,000 nodes)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4D4259B4-2666-4E53-845B-5CDDC807F4FF}" type="slidenum">
              <a:rPr lang="en-US"/>
              <a:pPr/>
              <a:t>46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not simple… </a:t>
            </a:r>
          </a:p>
          <a:p>
            <a:r>
              <a:rPr lang="en-US"/>
              <a:t>It is really complex</a:t>
            </a:r>
          </a:p>
          <a:p>
            <a:pPr lvl="1"/>
            <a:r>
              <a:rPr lang="en-US"/>
              <a:t>in scale</a:t>
            </a:r>
          </a:p>
          <a:p>
            <a:pPr lvl="1"/>
            <a:r>
              <a:rPr lang="en-US"/>
              <a:t>in interactions and dynamics</a:t>
            </a:r>
          </a:p>
          <a:p>
            <a:pPr lvl="1"/>
            <a:r>
              <a:rPr lang="en-US"/>
              <a:t>in failure modes (loss, crashes, loops, etc)</a:t>
            </a:r>
          </a:p>
          <a:p>
            <a:r>
              <a:rPr lang="en-US"/>
              <a:t>We need a very systematic approach to design protocols for such a complex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E33D875-2AC5-426E-9565-546FD110984C}" type="slidenum">
              <a:rPr lang="en-US"/>
              <a:pPr/>
              <a:t>47</a:t>
            </a:fld>
            <a:endParaRPr lang="en-US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1.5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FAD0EF8-3F96-4435-80F5-571110667C78}" type="slidenum">
              <a:rPr lang="en-US"/>
              <a:pPr/>
              <a:t>48</a:t>
            </a:fld>
            <a:endParaRPr 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“Layers”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1814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Networks are complex! </a:t>
            </a:r>
          </a:p>
          <a:p>
            <a:r>
              <a:rPr lang="en-US" sz="2400"/>
              <a:t>many “pieces”:</a:t>
            </a:r>
          </a:p>
          <a:p>
            <a:pPr lvl="1"/>
            <a:r>
              <a:rPr lang="en-US"/>
              <a:t>hosts</a:t>
            </a:r>
          </a:p>
          <a:p>
            <a:pPr lvl="1"/>
            <a:r>
              <a:rPr lang="en-US"/>
              <a:t>routers</a:t>
            </a:r>
          </a:p>
          <a:p>
            <a:pPr lvl="1"/>
            <a:r>
              <a:rPr lang="en-US"/>
              <a:t>links of various media</a:t>
            </a:r>
          </a:p>
          <a:p>
            <a:pPr lvl="1"/>
            <a:r>
              <a:rPr lang="en-US"/>
              <a:t>applications</a:t>
            </a:r>
          </a:p>
          <a:p>
            <a:pPr lvl="1"/>
            <a:r>
              <a:rPr lang="en-US"/>
              <a:t>protocols</a:t>
            </a:r>
          </a:p>
          <a:p>
            <a:pPr lvl="1"/>
            <a:r>
              <a:rPr lang="en-US"/>
              <a:t>hardware, software</a:t>
            </a:r>
            <a:endParaRPr lang="en-US" sz="2000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16475" y="2259013"/>
            <a:ext cx="3943350" cy="29654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Question:</a:t>
            </a:r>
            <a:r>
              <a:rPr lang="en-US" sz="2400" u="sng">
                <a:solidFill>
                  <a:srgbClr val="FF0000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sz="2400"/>
              <a:t>Is there any hope of </a:t>
            </a:r>
            <a:r>
              <a:rPr lang="en-US" sz="2400" i="1"/>
              <a:t>organizing</a:t>
            </a:r>
            <a:r>
              <a:rPr lang="en-US" sz="2400"/>
              <a:t> structure of network?</a:t>
            </a:r>
          </a:p>
          <a:p>
            <a:pPr algn="ctr">
              <a:buFont typeface="Wingdings" pitchFamily="2" charset="2"/>
              <a:buNone/>
            </a:pPr>
            <a:endParaRPr lang="en-US" sz="2400"/>
          </a:p>
          <a:p>
            <a:pPr algn="ctr">
              <a:buFont typeface="Wingdings" pitchFamily="2" charset="2"/>
              <a:buNone/>
            </a:pPr>
            <a:r>
              <a:rPr lang="en-US" sz="2400"/>
              <a:t>Or at least our discussion of networks?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30B32E1-D665-4533-ADFB-7FDE72384BFE}" type="slidenum">
              <a:rPr lang="en-US"/>
              <a:pPr/>
              <a:t>49</a:t>
            </a:fld>
            <a:endParaRPr lang="en-US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layering?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346200"/>
            <a:ext cx="82835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Dealing with complex systems:</a:t>
            </a:r>
          </a:p>
          <a:p>
            <a:r>
              <a:rPr lang="en-US" sz="2400"/>
              <a:t>explicit structure allows identification, relationship of complex system’s pieces</a:t>
            </a:r>
            <a:endParaRPr lang="en-US"/>
          </a:p>
          <a:p>
            <a:pPr lvl="1"/>
            <a:r>
              <a:rPr lang="en-US"/>
              <a:t>layered </a:t>
            </a:r>
            <a:r>
              <a:rPr lang="en-US">
                <a:solidFill>
                  <a:srgbClr val="FF0000"/>
                </a:solidFill>
              </a:rPr>
              <a:t>reference model</a:t>
            </a:r>
            <a:r>
              <a:rPr lang="en-US"/>
              <a:t> for discussion</a:t>
            </a:r>
          </a:p>
          <a:p>
            <a:r>
              <a:rPr lang="en-US" sz="2400"/>
              <a:t>modularization eases maintenance, updating of system</a:t>
            </a:r>
          </a:p>
          <a:p>
            <a:pPr lvl="1"/>
            <a:r>
              <a:rPr lang="en-US"/>
              <a:t>change of implementation of layer’s service transparent to rest of system</a:t>
            </a:r>
          </a:p>
          <a:p>
            <a:pPr lvl="1"/>
            <a:r>
              <a:rPr lang="en-US"/>
              <a:t>change in one layer doesn’t affect rest of system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(is this true?!)</a:t>
            </a:r>
          </a:p>
          <a:p>
            <a:r>
              <a:rPr lang="en-US" sz="2400"/>
              <a:t>Can layering be considered harmful?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B892175-E4EE-471D-9304-8395AB0DA13B}" type="slidenum">
              <a:rPr lang="en-US"/>
              <a:pPr/>
              <a:t>5</a:t>
            </a:fld>
            <a:endParaRPr lang="en-US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 (Chapters) to Cover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863" y="1143000"/>
            <a:ext cx="8562975" cy="5105400"/>
          </a:xfrm>
        </p:spPr>
        <p:txBody>
          <a:bodyPr/>
          <a:lstStyle/>
          <a:p>
            <a:r>
              <a:rPr lang="en-US" sz="2400" dirty="0"/>
              <a:t>From main text book (Kurose, Ross)</a:t>
            </a:r>
          </a:p>
          <a:p>
            <a:pPr lvl="1"/>
            <a:r>
              <a:rPr lang="en-US" sz="2000" dirty="0" err="1"/>
              <a:t>Ch1</a:t>
            </a:r>
            <a:r>
              <a:rPr lang="en-US" sz="2000" dirty="0"/>
              <a:t>: Overview, Intro</a:t>
            </a:r>
          </a:p>
          <a:p>
            <a:pPr lvl="1"/>
            <a:r>
              <a:rPr lang="en-US" sz="2000" dirty="0" err="1"/>
              <a:t>Ch2</a:t>
            </a:r>
            <a:r>
              <a:rPr lang="en-US" sz="2000" dirty="0"/>
              <a:t>: Applications</a:t>
            </a:r>
          </a:p>
          <a:p>
            <a:pPr lvl="1"/>
            <a:r>
              <a:rPr lang="en-US" sz="2000" dirty="0" err="1"/>
              <a:t>Ch3</a:t>
            </a:r>
            <a:r>
              <a:rPr lang="en-US" sz="2000" dirty="0"/>
              <a:t>: Transport Layer</a:t>
            </a:r>
          </a:p>
          <a:p>
            <a:pPr lvl="1"/>
            <a:r>
              <a:rPr lang="en-US" sz="2000" dirty="0" err="1"/>
              <a:t>Ch4</a:t>
            </a:r>
            <a:r>
              <a:rPr lang="en-US" sz="2000" dirty="0"/>
              <a:t>: Network Layer</a:t>
            </a:r>
          </a:p>
          <a:p>
            <a:pPr lvl="1"/>
            <a:r>
              <a:rPr lang="en-US" sz="2000" dirty="0" err="1"/>
              <a:t>Ch5</a:t>
            </a:r>
            <a:r>
              <a:rPr lang="en-US" sz="2000" dirty="0"/>
              <a:t>: Link Layer, MAC, LANs</a:t>
            </a:r>
          </a:p>
          <a:p>
            <a:pPr lvl="1"/>
            <a:r>
              <a:rPr lang="en-US" sz="2000" dirty="0" err="1"/>
              <a:t>Ch6</a:t>
            </a:r>
            <a:r>
              <a:rPr lang="en-US" sz="2000" dirty="0"/>
              <a:t>: Wireless, Mobile Networks</a:t>
            </a:r>
          </a:p>
          <a:p>
            <a:pPr lvl="1"/>
            <a:r>
              <a:rPr lang="en-US" sz="2000" dirty="0" err="1"/>
              <a:t>Ch7</a:t>
            </a:r>
            <a:r>
              <a:rPr lang="en-US" sz="2000" dirty="0"/>
              <a:t>: Multimedia [partial: </a:t>
            </a:r>
            <a:r>
              <a:rPr lang="en-US" sz="2000" dirty="0" err="1"/>
              <a:t>Diffserv</a:t>
            </a:r>
            <a:r>
              <a:rPr lang="en-US" sz="2000" dirty="0"/>
              <a:t>, </a:t>
            </a:r>
            <a:r>
              <a:rPr lang="en-US" sz="2000" dirty="0" err="1"/>
              <a:t>Intserv</a:t>
            </a:r>
            <a:r>
              <a:rPr lang="en-US" sz="2000" dirty="0"/>
              <a:t>]</a:t>
            </a:r>
          </a:p>
          <a:p>
            <a:pPr lvl="1"/>
            <a:r>
              <a:rPr lang="en-US" sz="2000" dirty="0" err="1"/>
              <a:t>Ch8</a:t>
            </a:r>
            <a:r>
              <a:rPr lang="en-US" sz="2000" dirty="0"/>
              <a:t>: Security [partial]</a:t>
            </a:r>
          </a:p>
          <a:p>
            <a:r>
              <a:rPr lang="en-US" sz="2400" dirty="0"/>
              <a:t>Notes: </a:t>
            </a:r>
          </a:p>
          <a:p>
            <a:pPr lvl="1"/>
            <a:r>
              <a:rPr lang="en-US" sz="2000" dirty="0" smtClean="0"/>
              <a:t>Ordering maybe slightly modified as semester progresses.</a:t>
            </a:r>
          </a:p>
          <a:p>
            <a:pPr lvl="1"/>
            <a:r>
              <a:rPr lang="en-US" sz="2000" dirty="0" smtClean="0"/>
              <a:t>Personal notes, additions will be provided by Prof. as needed.</a:t>
            </a:r>
          </a:p>
          <a:p>
            <a:pPr lvl="1"/>
            <a:r>
              <a:rPr lang="en-US" sz="2000" dirty="0" smtClean="0"/>
              <a:t>This is </a:t>
            </a:r>
            <a:r>
              <a:rPr lang="en-US" sz="2000" i="1" dirty="0" smtClean="0"/>
              <a:t>not </a:t>
            </a:r>
            <a:r>
              <a:rPr lang="en-US" sz="2000" dirty="0" smtClean="0"/>
              <a:t>a programming class (although we will use some </a:t>
            </a:r>
            <a:r>
              <a:rPr lang="en-US" sz="2000" dirty="0" err="1" smtClean="0"/>
              <a:t>prog</a:t>
            </a:r>
            <a:r>
              <a:rPr lang="en-US" sz="2000" dirty="0" smtClean="0"/>
              <a:t>.). It is </a:t>
            </a:r>
            <a:r>
              <a:rPr lang="en-US" sz="2000" i="1" dirty="0" smtClean="0"/>
              <a:t>not </a:t>
            </a:r>
            <a:r>
              <a:rPr lang="en-US" sz="2000" dirty="0" smtClean="0"/>
              <a:t> a security class, although we’ll introduce security issues and discuss briefly!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D319847-FDE4-4122-941F-3E98ED4246FD}" type="slidenum">
              <a:rPr lang="en-US"/>
              <a:pPr/>
              <a:t>50</a:t>
            </a:fld>
            <a:endParaRPr lang="en-US"/>
          </a:p>
        </p:txBody>
      </p:sp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6578600" y="17145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Internet protocol </a:t>
            </a:r>
            <a:r>
              <a:rPr lang="en-US" sz="3200" dirty="0" smtClean="0"/>
              <a:t>stack</a:t>
            </a:r>
            <a:endParaRPr lang="en-US" sz="3200" dirty="0"/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22400"/>
            <a:ext cx="5715000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application:</a:t>
            </a:r>
            <a:r>
              <a:rPr lang="en-US" sz="2400"/>
              <a:t> supporting network applications</a:t>
            </a:r>
          </a:p>
          <a:p>
            <a:pPr lvl="1"/>
            <a:r>
              <a:rPr lang="en-US" sz="2000"/>
              <a:t>FTP, SMTP, HTTP</a:t>
            </a:r>
          </a:p>
          <a:p>
            <a:r>
              <a:rPr lang="en-US" sz="2400">
                <a:solidFill>
                  <a:srgbClr val="FF0000"/>
                </a:solidFill>
              </a:rPr>
              <a:t>transport:</a:t>
            </a:r>
            <a:r>
              <a:rPr lang="en-US" sz="2400"/>
              <a:t> process-process data transfer</a:t>
            </a:r>
          </a:p>
          <a:p>
            <a:pPr lvl="1"/>
            <a:r>
              <a:rPr lang="en-US" sz="2000"/>
              <a:t>TCP, UDP</a:t>
            </a:r>
          </a:p>
          <a:p>
            <a:r>
              <a:rPr lang="en-US" sz="2400">
                <a:solidFill>
                  <a:srgbClr val="FF0000"/>
                </a:solidFill>
              </a:rPr>
              <a:t>network:</a:t>
            </a:r>
            <a:r>
              <a:rPr lang="en-US" sz="2400"/>
              <a:t> routing of datagrams from source to destination</a:t>
            </a:r>
          </a:p>
          <a:p>
            <a:pPr lvl="1"/>
            <a:r>
              <a:rPr lang="en-US" sz="2000"/>
              <a:t>IP, routing protocols</a:t>
            </a:r>
          </a:p>
          <a:p>
            <a:r>
              <a:rPr lang="en-US" sz="2400">
                <a:solidFill>
                  <a:srgbClr val="FF0000"/>
                </a:solidFill>
              </a:rPr>
              <a:t>link:</a:t>
            </a:r>
            <a:r>
              <a:rPr lang="en-US" sz="2400"/>
              <a:t> data transfer between neighboring  network elements</a:t>
            </a:r>
          </a:p>
          <a:p>
            <a:pPr lvl="1"/>
            <a:r>
              <a:rPr lang="en-US" sz="2000"/>
              <a:t>PPP, Ethernet</a:t>
            </a:r>
          </a:p>
          <a:p>
            <a:r>
              <a:rPr lang="en-US" sz="2400">
                <a:solidFill>
                  <a:srgbClr val="FF0000"/>
                </a:solidFill>
              </a:rPr>
              <a:t>physical:</a:t>
            </a:r>
            <a:r>
              <a:rPr lang="en-US" sz="2400"/>
              <a:t> bits “on the wire”</a:t>
            </a:r>
          </a:p>
          <a:p>
            <a:endParaRPr lang="en-US" sz="2400"/>
          </a:p>
        </p:txBody>
      </p:sp>
      <p:grpSp>
        <p:nvGrpSpPr>
          <p:cNvPr id="326661" name="Group 5"/>
          <p:cNvGrpSpPr>
            <a:grpSpLocks/>
          </p:cNvGrpSpPr>
          <p:nvPr/>
        </p:nvGrpSpPr>
        <p:grpSpPr bwMode="auto">
          <a:xfrm>
            <a:off x="6508750" y="1828800"/>
            <a:ext cx="1898650" cy="3530600"/>
            <a:chOff x="3076" y="888"/>
            <a:chExt cx="1196" cy="2224"/>
          </a:xfrm>
        </p:grpSpPr>
        <p:sp>
          <p:nvSpPr>
            <p:cNvPr id="326662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3" name="Text Box 7"/>
            <p:cNvSpPr txBox="1">
              <a:spLocks noChangeArrowheads="1"/>
            </p:cNvSpPr>
            <p:nvPr/>
          </p:nvSpPr>
          <p:spPr bwMode="auto">
            <a:xfrm>
              <a:off x="3150" y="949"/>
              <a:ext cx="1070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application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transport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network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link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326664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5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6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7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63713B6-4457-456F-A2C8-B182029A755A}" type="slidenum">
              <a:rPr lang="en-US"/>
              <a:pPr/>
              <a:t>51</a:t>
            </a:fld>
            <a:endParaRPr lang="en-US"/>
          </a:p>
        </p:txBody>
      </p:sp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7077075" y="17145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ISO/OSI reference model</a:t>
            </a: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22400"/>
            <a:ext cx="5715000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presentation:</a:t>
            </a:r>
            <a:r>
              <a:rPr lang="en-US" sz="2400"/>
              <a:t> allow applications to interpret meaning of data, e.g., encryption, compression, machine-specific conventions</a:t>
            </a:r>
          </a:p>
          <a:p>
            <a:r>
              <a:rPr lang="en-US" sz="2400" i="1">
                <a:solidFill>
                  <a:srgbClr val="FF3300"/>
                </a:solidFill>
              </a:rPr>
              <a:t>session:</a:t>
            </a:r>
            <a:r>
              <a:rPr lang="en-US" sz="2400"/>
              <a:t> synchronization, checkpointing, recovery of data exchange</a:t>
            </a:r>
          </a:p>
          <a:p>
            <a:r>
              <a:rPr lang="en-US" sz="2400"/>
              <a:t>Internet stack “missing” these layers!</a:t>
            </a:r>
          </a:p>
          <a:p>
            <a:pPr lvl="1"/>
            <a:r>
              <a:rPr lang="en-US"/>
              <a:t>these services, </a:t>
            </a:r>
            <a:r>
              <a:rPr lang="en-US" i="1"/>
              <a:t>if needed,</a:t>
            </a:r>
            <a:r>
              <a:rPr lang="en-US"/>
              <a:t> must be implemented in application</a:t>
            </a:r>
          </a:p>
          <a:p>
            <a:pPr lvl="1"/>
            <a:r>
              <a:rPr lang="en-US"/>
              <a:t>needed?</a:t>
            </a:r>
          </a:p>
          <a:p>
            <a:r>
              <a:rPr lang="en-US" sz="2400"/>
              <a:t>Other protocol stacks? ATM, … </a:t>
            </a:r>
            <a:endParaRPr lang="en-US"/>
          </a:p>
        </p:txBody>
      </p:sp>
      <p:grpSp>
        <p:nvGrpSpPr>
          <p:cNvPr id="328709" name="Group 5"/>
          <p:cNvGrpSpPr>
            <a:grpSpLocks/>
          </p:cNvGrpSpPr>
          <p:nvPr/>
        </p:nvGrpSpPr>
        <p:grpSpPr bwMode="auto">
          <a:xfrm>
            <a:off x="6902450" y="1762125"/>
            <a:ext cx="1982788" cy="3587750"/>
            <a:chOff x="3265" y="1545"/>
            <a:chExt cx="1249" cy="2260"/>
          </a:xfrm>
        </p:grpSpPr>
        <p:sp>
          <p:nvSpPr>
            <p:cNvPr id="328710" name="Rectangle 6"/>
            <p:cNvSpPr>
              <a:spLocks noChangeArrowheads="1"/>
            </p:cNvSpPr>
            <p:nvPr/>
          </p:nvSpPr>
          <p:spPr bwMode="auto">
            <a:xfrm>
              <a:off x="3310" y="1545"/>
              <a:ext cx="1192" cy="22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1" name="Text Box 7"/>
            <p:cNvSpPr txBox="1">
              <a:spLocks noChangeArrowheads="1"/>
            </p:cNvSpPr>
            <p:nvPr/>
          </p:nvSpPr>
          <p:spPr bwMode="auto">
            <a:xfrm>
              <a:off x="3265" y="1654"/>
              <a:ext cx="1249" cy="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application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presentation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session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transport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network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328712" name="Line 8"/>
            <p:cNvSpPr>
              <a:spLocks noChangeShapeType="1"/>
            </p:cNvSpPr>
            <p:nvPr/>
          </p:nvSpPr>
          <p:spPr bwMode="auto">
            <a:xfrm>
              <a:off x="3297" y="191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3" name="Line 9"/>
            <p:cNvSpPr>
              <a:spLocks noChangeShapeType="1"/>
            </p:cNvSpPr>
            <p:nvPr/>
          </p:nvSpPr>
          <p:spPr bwMode="auto">
            <a:xfrm>
              <a:off x="3306" y="253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4" name="Line 10"/>
            <p:cNvSpPr>
              <a:spLocks noChangeShapeType="1"/>
            </p:cNvSpPr>
            <p:nvPr/>
          </p:nvSpPr>
          <p:spPr bwMode="auto">
            <a:xfrm>
              <a:off x="3306" y="287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5" name="Line 11"/>
            <p:cNvSpPr>
              <a:spLocks noChangeShapeType="1"/>
            </p:cNvSpPr>
            <p:nvPr/>
          </p:nvSpPr>
          <p:spPr bwMode="auto">
            <a:xfrm>
              <a:off x="3307" y="351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6" name="Line 12"/>
            <p:cNvSpPr>
              <a:spLocks noChangeShapeType="1"/>
            </p:cNvSpPr>
            <p:nvPr/>
          </p:nvSpPr>
          <p:spPr bwMode="auto">
            <a:xfrm>
              <a:off x="3297" y="3209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7" name="Line 13"/>
            <p:cNvSpPr>
              <a:spLocks noChangeShapeType="1"/>
            </p:cNvSpPr>
            <p:nvPr/>
          </p:nvSpPr>
          <p:spPr bwMode="auto">
            <a:xfrm>
              <a:off x="3296" y="2245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632DEBD-2EE5-44A4-BB8C-DE722BD8D274}" type="slidenum">
              <a:rPr lang="en-US"/>
              <a:pPr/>
              <a:t>52</a:t>
            </a:fld>
            <a:endParaRPr lang="en-US"/>
          </a:p>
        </p:txBody>
      </p:sp>
      <p:sp>
        <p:nvSpPr>
          <p:cNvPr id="330754" name="Freeform 2"/>
          <p:cNvSpPr>
            <a:spLocks/>
          </p:cNvSpPr>
          <p:nvPr/>
        </p:nvSpPr>
        <p:spPr bwMode="auto">
          <a:xfrm>
            <a:off x="3817938" y="1447800"/>
            <a:ext cx="4048125" cy="3833813"/>
          </a:xfrm>
          <a:custGeom>
            <a:avLst/>
            <a:gdLst/>
            <a:ahLst/>
            <a:cxnLst>
              <a:cxn ang="0">
                <a:pos x="592" y="0"/>
              </a:cxn>
              <a:cxn ang="0">
                <a:pos x="2544" y="0"/>
              </a:cxn>
              <a:cxn ang="0">
                <a:pos x="2550" y="2415"/>
              </a:cxn>
              <a:cxn ang="0">
                <a:pos x="0" y="2415"/>
              </a:cxn>
            </a:cxnLst>
            <a:rect l="0" t="0" r="r" b="b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5" name="Freeform 3"/>
          <p:cNvSpPr>
            <a:spLocks/>
          </p:cNvSpPr>
          <p:nvPr/>
        </p:nvSpPr>
        <p:spPr bwMode="auto">
          <a:xfrm>
            <a:off x="7129463" y="2246313"/>
            <a:ext cx="638175" cy="852487"/>
          </a:xfrm>
          <a:custGeom>
            <a:avLst/>
            <a:gdLst/>
            <a:ahLst/>
            <a:cxnLst>
              <a:cxn ang="0">
                <a:pos x="402" y="363"/>
              </a:cxn>
              <a:cxn ang="0">
                <a:pos x="28" y="0"/>
              </a:cxn>
              <a:cxn ang="0">
                <a:pos x="0" y="470"/>
              </a:cxn>
              <a:cxn ang="0">
                <a:pos x="242" y="537"/>
              </a:cxn>
              <a:cxn ang="0">
                <a:pos x="402" y="363"/>
              </a:cxn>
            </a:cxnLst>
            <a:rect l="0" t="0" r="r" b="b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2716213" y="223838"/>
            <a:ext cx="112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source</a:t>
            </a:r>
          </a:p>
        </p:txBody>
      </p:sp>
      <p:graphicFrame>
        <p:nvGraphicFramePr>
          <p:cNvPr id="330757" name="Object 5"/>
          <p:cNvGraphicFramePr>
            <a:graphicFrameLocks noChangeAspect="1"/>
          </p:cNvGraphicFramePr>
          <p:nvPr/>
        </p:nvGraphicFramePr>
        <p:xfrm>
          <a:off x="4098925" y="1201738"/>
          <a:ext cx="646113" cy="533400"/>
        </p:xfrm>
        <a:graphic>
          <a:graphicData uri="http://schemas.openxmlformats.org/presentationml/2006/ole">
            <p:oleObj spid="_x0000_s330757" name="Clip" r:id="rId4" imgW="1305000" imgH="1085760" progId="">
              <p:embed/>
            </p:oleObj>
          </a:graphicData>
        </a:graphic>
      </p:graphicFrame>
      <p:sp>
        <p:nvSpPr>
          <p:cNvPr id="330758" name="Freeform 6"/>
          <p:cNvSpPr>
            <a:spLocks/>
          </p:cNvSpPr>
          <p:nvPr/>
        </p:nvSpPr>
        <p:spPr bwMode="auto">
          <a:xfrm>
            <a:off x="3868738" y="654050"/>
            <a:ext cx="360362" cy="1577975"/>
          </a:xfrm>
          <a:custGeom>
            <a:avLst/>
            <a:gdLst/>
            <a:ahLst/>
            <a:cxnLst>
              <a:cxn ang="0">
                <a:pos x="254" y="466"/>
              </a:cxn>
              <a:cxn ang="0">
                <a:pos x="0" y="0"/>
              </a:cxn>
              <a:cxn ang="0">
                <a:pos x="0" y="1186"/>
              </a:cxn>
              <a:cxn ang="0">
                <a:pos x="267" y="652"/>
              </a:cxn>
              <a:cxn ang="0">
                <a:pos x="254" y="466"/>
              </a:cxn>
            </a:cxnLst>
            <a:rect l="0" t="0" r="r" b="b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0759" name="Group 7"/>
          <p:cNvGrpSpPr>
            <a:grpSpLocks/>
          </p:cNvGrpSpPr>
          <p:nvPr/>
        </p:nvGrpSpPr>
        <p:grpSpPr bwMode="auto">
          <a:xfrm>
            <a:off x="7488238" y="2827338"/>
            <a:ext cx="976312" cy="277812"/>
            <a:chOff x="198" y="3765"/>
            <a:chExt cx="693" cy="287"/>
          </a:xfrm>
        </p:grpSpPr>
        <p:sp>
          <p:nvSpPr>
            <p:cNvPr id="330760" name="Freeform 8"/>
            <p:cNvSpPr>
              <a:spLocks/>
            </p:cNvSpPr>
            <p:nvPr/>
          </p:nvSpPr>
          <p:spPr bwMode="auto">
            <a:xfrm>
              <a:off x="198" y="3888"/>
              <a:ext cx="672" cy="164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672" y="0"/>
                </a:cxn>
                <a:cxn ang="0">
                  <a:pos x="508" y="164"/>
                </a:cxn>
                <a:cxn ang="0">
                  <a:pos x="0" y="164"/>
                </a:cxn>
                <a:cxn ang="0">
                  <a:pos x="179" y="0"/>
                </a:cxn>
              </a:cxnLst>
              <a:rect l="0" t="0" r="r" b="b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761" name="Freeform 9"/>
            <p:cNvSpPr>
              <a:spLocks/>
            </p:cNvSpPr>
            <p:nvPr/>
          </p:nvSpPr>
          <p:spPr bwMode="auto">
            <a:xfrm>
              <a:off x="213" y="3765"/>
              <a:ext cx="658" cy="281"/>
            </a:xfrm>
            <a:custGeom>
              <a:avLst/>
              <a:gdLst/>
              <a:ahLst/>
              <a:cxnLst>
                <a:cxn ang="0">
                  <a:pos x="0" y="281"/>
                </a:cxn>
                <a:cxn ang="0">
                  <a:pos x="13" y="150"/>
                </a:cxn>
                <a:cxn ang="0">
                  <a:pos x="658" y="0"/>
                </a:cxn>
                <a:cxn ang="0">
                  <a:pos x="658" y="130"/>
                </a:cxn>
                <a:cxn ang="0">
                  <a:pos x="0" y="281"/>
                </a:cxn>
              </a:cxnLst>
              <a:rect l="0" t="0" r="r" b="b"/>
              <a:pathLst>
                <a:path w="658" h="281">
                  <a:moveTo>
                    <a:pt x="0" y="281"/>
                  </a:moveTo>
                  <a:lnTo>
                    <a:pt x="13" y="150"/>
                  </a:lnTo>
                  <a:lnTo>
                    <a:pt x="658" y="0"/>
                  </a:lnTo>
                  <a:lnTo>
                    <a:pt x="658" y="13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762" name="Freeform 10"/>
            <p:cNvSpPr>
              <a:spLocks/>
            </p:cNvSpPr>
            <p:nvPr/>
          </p:nvSpPr>
          <p:spPr bwMode="auto">
            <a:xfrm>
              <a:off x="219" y="3765"/>
              <a:ext cx="672" cy="164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672" y="0"/>
                </a:cxn>
                <a:cxn ang="0">
                  <a:pos x="508" y="164"/>
                </a:cxn>
                <a:cxn ang="0">
                  <a:pos x="0" y="164"/>
                </a:cxn>
                <a:cxn ang="0">
                  <a:pos x="179" y="0"/>
                </a:cxn>
              </a:cxnLst>
              <a:rect l="0" t="0" r="r" b="b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0763" name="Group 11"/>
            <p:cNvGrpSpPr>
              <a:grpSpLocks/>
            </p:cNvGrpSpPr>
            <p:nvPr/>
          </p:nvGrpSpPr>
          <p:grpSpPr bwMode="auto">
            <a:xfrm>
              <a:off x="423" y="3789"/>
              <a:ext cx="238" cy="103"/>
              <a:chOff x="2848" y="848"/>
              <a:chExt cx="140" cy="98"/>
            </a:xfrm>
          </p:grpSpPr>
          <p:sp>
            <p:nvSpPr>
              <p:cNvPr id="330764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5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6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0767" name="Group 15"/>
            <p:cNvGrpSpPr>
              <a:grpSpLocks/>
            </p:cNvGrpSpPr>
            <p:nvPr/>
          </p:nvGrpSpPr>
          <p:grpSpPr bwMode="auto">
            <a:xfrm flipV="1">
              <a:off x="437" y="3787"/>
              <a:ext cx="238" cy="103"/>
              <a:chOff x="2848" y="848"/>
              <a:chExt cx="140" cy="98"/>
            </a:xfrm>
          </p:grpSpPr>
          <p:sp>
            <p:nvSpPr>
              <p:cNvPr id="330768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9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70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0771" name="Rectangle 19"/>
          <p:cNvSpPr>
            <a:spLocks noChangeArrowheads="1"/>
          </p:cNvSpPr>
          <p:nvPr/>
        </p:nvSpPr>
        <p:spPr bwMode="auto">
          <a:xfrm>
            <a:off x="2644775" y="660400"/>
            <a:ext cx="1296988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2" name="Rectangle 20"/>
          <p:cNvSpPr>
            <a:spLocks noChangeArrowheads="1"/>
          </p:cNvSpPr>
          <p:nvPr/>
        </p:nvSpPr>
        <p:spPr bwMode="auto">
          <a:xfrm>
            <a:off x="2597150" y="7318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3" name="Line 21"/>
          <p:cNvSpPr>
            <a:spLocks noChangeShapeType="1"/>
          </p:cNvSpPr>
          <p:nvPr/>
        </p:nvSpPr>
        <p:spPr bwMode="auto">
          <a:xfrm>
            <a:off x="2597150" y="10493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4" name="Text Box 22"/>
          <p:cNvSpPr txBox="1">
            <a:spLocks noChangeArrowheads="1"/>
          </p:cNvSpPr>
          <p:nvPr/>
        </p:nvSpPr>
        <p:spPr bwMode="auto">
          <a:xfrm>
            <a:off x="2554288" y="6985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physical</a:t>
            </a:r>
          </a:p>
        </p:txBody>
      </p:sp>
      <p:sp>
        <p:nvSpPr>
          <p:cNvPr id="330775" name="Line 23"/>
          <p:cNvSpPr>
            <a:spLocks noChangeShapeType="1"/>
          </p:cNvSpPr>
          <p:nvPr/>
        </p:nvSpPr>
        <p:spPr bwMode="auto">
          <a:xfrm>
            <a:off x="2605088" y="13700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6" name="Line 24"/>
          <p:cNvSpPr>
            <a:spLocks noChangeShapeType="1"/>
          </p:cNvSpPr>
          <p:nvPr/>
        </p:nvSpPr>
        <p:spPr bwMode="auto">
          <a:xfrm>
            <a:off x="2609850" y="1651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7" name="Line 25"/>
          <p:cNvSpPr>
            <a:spLocks noChangeShapeType="1"/>
          </p:cNvSpPr>
          <p:nvPr/>
        </p:nvSpPr>
        <p:spPr bwMode="auto">
          <a:xfrm>
            <a:off x="2609850" y="19272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778" name="Group 26"/>
          <p:cNvGrpSpPr>
            <a:grpSpLocks/>
          </p:cNvGrpSpPr>
          <p:nvPr/>
        </p:nvGrpSpPr>
        <p:grpSpPr bwMode="auto">
          <a:xfrm>
            <a:off x="1219200" y="1368425"/>
            <a:ext cx="1208088" cy="303213"/>
            <a:chOff x="501" y="1990"/>
            <a:chExt cx="761" cy="191"/>
          </a:xfrm>
        </p:grpSpPr>
        <p:sp>
          <p:nvSpPr>
            <p:cNvPr id="330779" name="Rectangle 27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80" name="Rectangle 28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781" name="Rectangle 29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782" name="Rectangle 30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783" name="Line 31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784" name="Line 32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785" name="Text Box 33"/>
          <p:cNvSpPr txBox="1">
            <a:spLocks noChangeArrowheads="1"/>
          </p:cNvSpPr>
          <p:nvPr/>
        </p:nvSpPr>
        <p:spPr bwMode="auto">
          <a:xfrm>
            <a:off x="395288" y="996950"/>
            <a:ext cx="971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segment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330786" name="Group 34"/>
          <p:cNvGrpSpPr>
            <a:grpSpLocks/>
          </p:cNvGrpSpPr>
          <p:nvPr/>
        </p:nvGrpSpPr>
        <p:grpSpPr bwMode="auto">
          <a:xfrm>
            <a:off x="1533525" y="1033463"/>
            <a:ext cx="301625" cy="292100"/>
            <a:chOff x="1962" y="2058"/>
            <a:chExt cx="190" cy="184"/>
          </a:xfrm>
        </p:grpSpPr>
        <p:sp>
          <p:nvSpPr>
            <p:cNvPr id="330787" name="Rectangle 35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88" name="Rectangle 36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</p:grpSp>
      <p:sp>
        <p:nvSpPr>
          <p:cNvPr id="330789" name="Text Box 37"/>
          <p:cNvSpPr txBox="1">
            <a:spLocks noChangeArrowheads="1"/>
          </p:cNvSpPr>
          <p:nvPr/>
        </p:nvSpPr>
        <p:spPr bwMode="auto">
          <a:xfrm>
            <a:off x="195263" y="1336675"/>
            <a:ext cx="1076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datagram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30790" name="Text Box 38"/>
          <p:cNvSpPr txBox="1">
            <a:spLocks noChangeArrowheads="1"/>
          </p:cNvSpPr>
          <p:nvPr/>
        </p:nvSpPr>
        <p:spPr bwMode="auto">
          <a:xfrm>
            <a:off x="1547813" y="4157663"/>
            <a:ext cx="150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destination</a:t>
            </a:r>
          </a:p>
        </p:txBody>
      </p:sp>
      <p:graphicFrame>
        <p:nvGraphicFramePr>
          <p:cNvPr id="330791" name="Object 39"/>
          <p:cNvGraphicFramePr>
            <a:graphicFrameLocks noChangeAspect="1"/>
          </p:cNvGraphicFramePr>
          <p:nvPr/>
        </p:nvGraphicFramePr>
        <p:xfrm>
          <a:off x="3209925" y="5087938"/>
          <a:ext cx="646113" cy="533400"/>
        </p:xfrm>
        <a:graphic>
          <a:graphicData uri="http://schemas.openxmlformats.org/presentationml/2006/ole">
            <p:oleObj spid="_x0000_s330791" name="Clip" r:id="rId5" imgW="1305000" imgH="1085760" progId="">
              <p:embed/>
            </p:oleObj>
          </a:graphicData>
        </a:graphic>
      </p:graphicFrame>
      <p:sp>
        <p:nvSpPr>
          <p:cNvPr id="330792" name="Freeform 40"/>
          <p:cNvSpPr>
            <a:spLocks/>
          </p:cNvSpPr>
          <p:nvPr/>
        </p:nvSpPr>
        <p:spPr bwMode="auto">
          <a:xfrm>
            <a:off x="2979738" y="4540250"/>
            <a:ext cx="360362" cy="1577975"/>
          </a:xfrm>
          <a:custGeom>
            <a:avLst/>
            <a:gdLst/>
            <a:ahLst/>
            <a:cxnLst>
              <a:cxn ang="0">
                <a:pos x="254" y="466"/>
              </a:cxn>
              <a:cxn ang="0">
                <a:pos x="0" y="0"/>
              </a:cxn>
              <a:cxn ang="0">
                <a:pos x="0" y="1186"/>
              </a:cxn>
              <a:cxn ang="0">
                <a:pos x="267" y="652"/>
              </a:cxn>
              <a:cxn ang="0">
                <a:pos x="254" y="466"/>
              </a:cxn>
            </a:cxnLst>
            <a:rect l="0" t="0" r="r" b="b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93" name="Rectangle 41"/>
          <p:cNvSpPr>
            <a:spLocks noChangeArrowheads="1"/>
          </p:cNvSpPr>
          <p:nvPr/>
        </p:nvSpPr>
        <p:spPr bwMode="auto">
          <a:xfrm>
            <a:off x="1755775" y="4546600"/>
            <a:ext cx="1296988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4" name="Rectangle 42"/>
          <p:cNvSpPr>
            <a:spLocks noChangeArrowheads="1"/>
          </p:cNvSpPr>
          <p:nvPr/>
        </p:nvSpPr>
        <p:spPr bwMode="auto">
          <a:xfrm>
            <a:off x="1708150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5" name="Line 43"/>
          <p:cNvSpPr>
            <a:spLocks noChangeShapeType="1"/>
          </p:cNvSpPr>
          <p:nvPr/>
        </p:nvSpPr>
        <p:spPr bwMode="auto">
          <a:xfrm>
            <a:off x="1708150" y="4935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6" name="Text Box 44"/>
          <p:cNvSpPr txBox="1">
            <a:spLocks noChangeArrowheads="1"/>
          </p:cNvSpPr>
          <p:nvPr/>
        </p:nvSpPr>
        <p:spPr bwMode="auto">
          <a:xfrm>
            <a:off x="1665288" y="45847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physical</a:t>
            </a:r>
          </a:p>
        </p:txBody>
      </p:sp>
      <p:sp>
        <p:nvSpPr>
          <p:cNvPr id="330797" name="Line 45"/>
          <p:cNvSpPr>
            <a:spLocks noChangeShapeType="1"/>
          </p:cNvSpPr>
          <p:nvPr/>
        </p:nvSpPr>
        <p:spPr bwMode="auto">
          <a:xfrm>
            <a:off x="1716088" y="52562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8" name="Line 46"/>
          <p:cNvSpPr>
            <a:spLocks noChangeShapeType="1"/>
          </p:cNvSpPr>
          <p:nvPr/>
        </p:nvSpPr>
        <p:spPr bwMode="auto">
          <a:xfrm>
            <a:off x="1720850" y="55372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9" name="Line 47"/>
          <p:cNvSpPr>
            <a:spLocks noChangeShapeType="1"/>
          </p:cNvSpPr>
          <p:nvPr/>
        </p:nvSpPr>
        <p:spPr bwMode="auto">
          <a:xfrm>
            <a:off x="1720850" y="58134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800" name="Group 48"/>
          <p:cNvGrpSpPr>
            <a:grpSpLocks/>
          </p:cNvGrpSpPr>
          <p:nvPr/>
        </p:nvGrpSpPr>
        <p:grpSpPr bwMode="auto">
          <a:xfrm>
            <a:off x="152400" y="5527675"/>
            <a:ext cx="1479550" cy="303213"/>
            <a:chOff x="332" y="2224"/>
            <a:chExt cx="932" cy="191"/>
          </a:xfrm>
        </p:grpSpPr>
        <p:sp>
          <p:nvSpPr>
            <p:cNvPr id="330801" name="Rectangle 49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02" name="Rectangle 50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03" name="Rectangle 51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04" name="Rectangle 52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330805" name="Rectangle 53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06" name="Line 54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07" name="Line 55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08" name="Line 56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09" name="Group 57"/>
          <p:cNvGrpSpPr>
            <a:grpSpLocks/>
          </p:cNvGrpSpPr>
          <p:nvPr/>
        </p:nvGrpSpPr>
        <p:grpSpPr bwMode="auto">
          <a:xfrm>
            <a:off x="420688" y="5229225"/>
            <a:ext cx="1208087" cy="303213"/>
            <a:chOff x="501" y="1990"/>
            <a:chExt cx="761" cy="191"/>
          </a:xfrm>
        </p:grpSpPr>
        <p:sp>
          <p:nvSpPr>
            <p:cNvPr id="330810" name="Rectangle 58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11" name="Rectangle 59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12" name="Rectangle 60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13" name="Rectangle 61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14" name="Line 62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15" name="Line 63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16" name="Group 64"/>
          <p:cNvGrpSpPr>
            <a:grpSpLocks/>
          </p:cNvGrpSpPr>
          <p:nvPr/>
        </p:nvGrpSpPr>
        <p:grpSpPr bwMode="auto">
          <a:xfrm>
            <a:off x="723900" y="4921250"/>
            <a:ext cx="890588" cy="303213"/>
            <a:chOff x="645" y="1734"/>
            <a:chExt cx="561" cy="191"/>
          </a:xfrm>
        </p:grpSpPr>
        <p:sp>
          <p:nvSpPr>
            <p:cNvPr id="330817" name="Rectangle 65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18" name="Rectangle 66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19" name="Rectangle 67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20" name="Line 68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21" name="Group 69"/>
          <p:cNvGrpSpPr>
            <a:grpSpLocks/>
          </p:cNvGrpSpPr>
          <p:nvPr/>
        </p:nvGrpSpPr>
        <p:grpSpPr bwMode="auto">
          <a:xfrm>
            <a:off x="930275" y="4610100"/>
            <a:ext cx="679450" cy="301625"/>
            <a:chOff x="780" y="1553"/>
            <a:chExt cx="428" cy="190"/>
          </a:xfrm>
        </p:grpSpPr>
        <p:sp>
          <p:nvSpPr>
            <p:cNvPr id="330822" name="Rectangle 70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3" name="Rectangle 71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</p:grpSp>
      <p:grpSp>
        <p:nvGrpSpPr>
          <p:cNvPr id="330824" name="Group 72"/>
          <p:cNvGrpSpPr>
            <a:grpSpLocks/>
          </p:cNvGrpSpPr>
          <p:nvPr/>
        </p:nvGrpSpPr>
        <p:grpSpPr bwMode="auto">
          <a:xfrm>
            <a:off x="5654675" y="4164013"/>
            <a:ext cx="1387475" cy="1035050"/>
            <a:chOff x="3601" y="168"/>
            <a:chExt cx="874" cy="652"/>
          </a:xfrm>
        </p:grpSpPr>
        <p:sp>
          <p:nvSpPr>
            <p:cNvPr id="330825" name="Rectangle 73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6" name="Rectangle 74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7" name="Line 75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8" name="Text Box 76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330829" name="Line 77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0830" name="Group 78"/>
          <p:cNvGrpSpPr>
            <a:grpSpLocks/>
          </p:cNvGrpSpPr>
          <p:nvPr/>
        </p:nvGrpSpPr>
        <p:grpSpPr bwMode="auto">
          <a:xfrm>
            <a:off x="5821363" y="2271713"/>
            <a:ext cx="1387475" cy="733425"/>
            <a:chOff x="4696" y="597"/>
            <a:chExt cx="874" cy="462"/>
          </a:xfrm>
        </p:grpSpPr>
        <p:sp>
          <p:nvSpPr>
            <p:cNvPr id="330831" name="Rectangle 79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2" name="Rectangle 80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3" name="Line 81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4" name="Text Box 82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</p:grpSp>
      <p:sp>
        <p:nvSpPr>
          <p:cNvPr id="330835" name="Freeform 83"/>
          <p:cNvSpPr>
            <a:spLocks/>
          </p:cNvSpPr>
          <p:nvPr/>
        </p:nvSpPr>
        <p:spPr bwMode="auto">
          <a:xfrm>
            <a:off x="6978650" y="4156075"/>
            <a:ext cx="655638" cy="1135063"/>
          </a:xfrm>
          <a:custGeom>
            <a:avLst/>
            <a:gdLst/>
            <a:ahLst/>
            <a:cxnLst>
              <a:cxn ang="0">
                <a:pos x="413" y="570"/>
              </a:cxn>
              <a:cxn ang="0">
                <a:pos x="9" y="0"/>
              </a:cxn>
              <a:cxn ang="0">
                <a:pos x="0" y="604"/>
              </a:cxn>
              <a:cxn ang="0">
                <a:pos x="397" y="715"/>
              </a:cxn>
              <a:cxn ang="0">
                <a:pos x="413" y="570"/>
              </a:cxn>
            </a:cxnLst>
            <a:rect l="0" t="0" r="r" b="b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0836" name="Group 84"/>
          <p:cNvGrpSpPr>
            <a:grpSpLocks/>
          </p:cNvGrpSpPr>
          <p:nvPr/>
        </p:nvGrpSpPr>
        <p:grpSpPr bwMode="auto">
          <a:xfrm>
            <a:off x="7581900" y="4983163"/>
            <a:ext cx="766763" cy="433387"/>
            <a:chOff x="3600" y="219"/>
            <a:chExt cx="360" cy="175"/>
          </a:xfrm>
        </p:grpSpPr>
        <p:sp>
          <p:nvSpPr>
            <p:cNvPr id="330837" name="Oval 8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8" name="Line 8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9" name="Line 8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40" name="Rectangle 8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30841" name="Oval 8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0842" name="Group 9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0843" name="Line 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4" name="Line 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5" name="Line 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0846" name="Group 9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30847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8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9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0850" name="Freeform 98"/>
          <p:cNvSpPr>
            <a:spLocks/>
          </p:cNvSpPr>
          <p:nvPr/>
        </p:nvSpPr>
        <p:spPr bwMode="auto">
          <a:xfrm>
            <a:off x="1828800" y="533400"/>
            <a:ext cx="5264150" cy="5494338"/>
          </a:xfrm>
          <a:custGeom>
            <a:avLst/>
            <a:gdLst/>
            <a:ahLst/>
            <a:cxnLst>
              <a:cxn ang="0">
                <a:pos x="872" y="0"/>
              </a:cxn>
              <a:cxn ang="0">
                <a:pos x="878" y="1481"/>
              </a:cxn>
              <a:cxn ang="0">
                <a:pos x="2612" y="1481"/>
              </a:cxn>
              <a:cxn ang="0">
                <a:pos x="2612" y="1179"/>
              </a:cxn>
              <a:cxn ang="0">
                <a:pos x="3294" y="1179"/>
              </a:cxn>
              <a:cxn ang="0">
                <a:pos x="3316" y="3131"/>
              </a:cxn>
              <a:cxn ang="0">
                <a:pos x="3148" y="2986"/>
              </a:cxn>
              <a:cxn ang="0">
                <a:pos x="3143" y="2387"/>
              </a:cxn>
              <a:cxn ang="0">
                <a:pos x="2505" y="2387"/>
              </a:cxn>
              <a:cxn ang="0">
                <a:pos x="2505" y="3070"/>
              </a:cxn>
              <a:cxn ang="0">
                <a:pos x="1057" y="3461"/>
              </a:cxn>
              <a:cxn ang="0">
                <a:pos x="0" y="3461"/>
              </a:cxn>
              <a:cxn ang="0">
                <a:pos x="0" y="2505"/>
              </a:cxn>
            </a:cxnLst>
            <a:rect l="0" t="0" r="r" b="b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851" name="Group 99"/>
          <p:cNvGrpSpPr>
            <a:grpSpLocks/>
          </p:cNvGrpSpPr>
          <p:nvPr/>
        </p:nvGrpSpPr>
        <p:grpSpPr bwMode="auto">
          <a:xfrm>
            <a:off x="4238625" y="4546600"/>
            <a:ext cx="1479550" cy="303213"/>
            <a:chOff x="332" y="2224"/>
            <a:chExt cx="932" cy="191"/>
          </a:xfrm>
        </p:grpSpPr>
        <p:sp>
          <p:nvSpPr>
            <p:cNvPr id="330852" name="Rectangle 100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53" name="Rectangle 101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54" name="Rectangle 102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55" name="Rectangle 103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330856" name="Rectangle 104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57" name="Line 105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58" name="Line 106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59" name="Line 107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60" name="Group 108"/>
          <p:cNvGrpSpPr>
            <a:grpSpLocks/>
          </p:cNvGrpSpPr>
          <p:nvPr/>
        </p:nvGrpSpPr>
        <p:grpSpPr bwMode="auto">
          <a:xfrm>
            <a:off x="4497388" y="4240213"/>
            <a:ext cx="1208087" cy="303212"/>
            <a:chOff x="501" y="1990"/>
            <a:chExt cx="761" cy="191"/>
          </a:xfrm>
        </p:grpSpPr>
        <p:sp>
          <p:nvSpPr>
            <p:cNvPr id="330861" name="Rectangle 109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62" name="Rectangle 110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63" name="Rectangle 111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64" name="Rectangle 112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65" name="Line 113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66" name="Line 114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67" name="Group 115"/>
          <p:cNvGrpSpPr>
            <a:grpSpLocks/>
          </p:cNvGrpSpPr>
          <p:nvPr/>
        </p:nvGrpSpPr>
        <p:grpSpPr bwMode="auto">
          <a:xfrm>
            <a:off x="7269163" y="4606925"/>
            <a:ext cx="1208087" cy="303213"/>
            <a:chOff x="501" y="1990"/>
            <a:chExt cx="761" cy="191"/>
          </a:xfrm>
        </p:grpSpPr>
        <p:sp>
          <p:nvSpPr>
            <p:cNvPr id="330868" name="Rectangle 116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69" name="Rectangle 117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70" name="Rectangle 118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71" name="Rectangle 119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72" name="Line 120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73" name="Line 121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74" name="Group 122"/>
          <p:cNvGrpSpPr>
            <a:grpSpLocks/>
          </p:cNvGrpSpPr>
          <p:nvPr/>
        </p:nvGrpSpPr>
        <p:grpSpPr bwMode="auto">
          <a:xfrm>
            <a:off x="938213" y="1665288"/>
            <a:ext cx="1479550" cy="303212"/>
            <a:chOff x="332" y="2224"/>
            <a:chExt cx="932" cy="191"/>
          </a:xfrm>
        </p:grpSpPr>
        <p:sp>
          <p:nvSpPr>
            <p:cNvPr id="330875" name="Rectangle 123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76" name="Rectangle 124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77" name="Rectangle 125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78" name="Rectangle 126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330879" name="Rectangle 127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80" name="Line 128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81" name="Line 129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82" name="Line 130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883" name="Text Box 131"/>
          <p:cNvSpPr txBox="1">
            <a:spLocks noChangeArrowheads="1"/>
          </p:cNvSpPr>
          <p:nvPr/>
        </p:nvSpPr>
        <p:spPr bwMode="auto">
          <a:xfrm>
            <a:off x="7921625" y="5411788"/>
            <a:ext cx="879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Comic Sans MS" pitchFamily="66" charset="0"/>
              </a:rPr>
              <a:t>router</a:t>
            </a:r>
          </a:p>
        </p:txBody>
      </p:sp>
      <p:sp>
        <p:nvSpPr>
          <p:cNvPr id="330884" name="Text Box 132"/>
          <p:cNvSpPr txBox="1">
            <a:spLocks noChangeArrowheads="1"/>
          </p:cNvSpPr>
          <p:nvPr/>
        </p:nvSpPr>
        <p:spPr bwMode="auto">
          <a:xfrm>
            <a:off x="7935913" y="3098800"/>
            <a:ext cx="873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Comic Sans MS" pitchFamily="66" charset="0"/>
              </a:rPr>
              <a:t>switch</a:t>
            </a:r>
          </a:p>
        </p:txBody>
      </p:sp>
      <p:sp>
        <p:nvSpPr>
          <p:cNvPr id="330885" name="Rectangle 133"/>
          <p:cNvSpPr>
            <a:spLocks noGrp="1" noChangeArrowheads="1"/>
          </p:cNvSpPr>
          <p:nvPr>
            <p:ph type="title"/>
          </p:nvPr>
        </p:nvSpPr>
        <p:spPr>
          <a:xfrm>
            <a:off x="4995863" y="0"/>
            <a:ext cx="3805237" cy="1143000"/>
          </a:xfrm>
        </p:spPr>
        <p:txBody>
          <a:bodyPr/>
          <a:lstStyle/>
          <a:p>
            <a:r>
              <a:rPr lang="en-US"/>
              <a:t>Encapsulation</a:t>
            </a:r>
          </a:p>
        </p:txBody>
      </p:sp>
      <p:sp>
        <p:nvSpPr>
          <p:cNvPr id="330886" name="Text Box 134"/>
          <p:cNvSpPr txBox="1">
            <a:spLocks noChangeArrowheads="1"/>
          </p:cNvSpPr>
          <p:nvPr/>
        </p:nvSpPr>
        <p:spPr bwMode="auto">
          <a:xfrm>
            <a:off x="703263" y="692150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message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330887" name="Group 135"/>
          <p:cNvGrpSpPr>
            <a:grpSpLocks/>
          </p:cNvGrpSpPr>
          <p:nvPr/>
        </p:nvGrpSpPr>
        <p:grpSpPr bwMode="auto">
          <a:xfrm>
            <a:off x="1763713" y="719138"/>
            <a:ext cx="679450" cy="301625"/>
            <a:chOff x="780" y="1553"/>
            <a:chExt cx="428" cy="190"/>
          </a:xfrm>
        </p:grpSpPr>
        <p:sp>
          <p:nvSpPr>
            <p:cNvPr id="330888" name="Rectangle 13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89" name="Rectangle 13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</p:grpSp>
      <p:grpSp>
        <p:nvGrpSpPr>
          <p:cNvPr id="330890" name="Group 138"/>
          <p:cNvGrpSpPr>
            <a:grpSpLocks/>
          </p:cNvGrpSpPr>
          <p:nvPr/>
        </p:nvGrpSpPr>
        <p:grpSpPr bwMode="auto">
          <a:xfrm>
            <a:off x="1528763" y="1039813"/>
            <a:ext cx="903287" cy="301625"/>
            <a:chOff x="1851" y="2046"/>
            <a:chExt cx="569" cy="190"/>
          </a:xfrm>
        </p:grpSpPr>
        <p:grpSp>
          <p:nvGrpSpPr>
            <p:cNvPr id="330891" name="Group 13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330892" name="Rectangle 14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93" name="Rectangle 14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pitchFamily="66" charset="0"/>
                  </a:rPr>
                  <a:t>H</a:t>
                </a:r>
                <a:r>
                  <a:rPr lang="en-US" sz="1800" baseline="-25000">
                    <a:latin typeface="Comic Sans MS" pitchFamily="66" charset="0"/>
                  </a:rPr>
                  <a:t>t</a:t>
                </a:r>
              </a:p>
            </p:txBody>
          </p:sp>
        </p:grpSp>
        <p:grpSp>
          <p:nvGrpSpPr>
            <p:cNvPr id="330894" name="Group 14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330895" name="Rectangle 14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96" name="Rectangle 14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pitchFamily="66" charset="0"/>
                  </a:rPr>
                  <a:t>M</a:t>
                </a:r>
                <a:endParaRPr lang="en-US" sz="1400"/>
              </a:p>
            </p:txBody>
          </p:sp>
        </p:grpSp>
      </p:grpSp>
      <p:grpSp>
        <p:nvGrpSpPr>
          <p:cNvPr id="330897" name="Group 145"/>
          <p:cNvGrpSpPr>
            <a:grpSpLocks/>
          </p:cNvGrpSpPr>
          <p:nvPr/>
        </p:nvGrpSpPr>
        <p:grpSpPr bwMode="auto">
          <a:xfrm>
            <a:off x="1235075" y="1363663"/>
            <a:ext cx="301625" cy="292100"/>
            <a:chOff x="1962" y="2058"/>
            <a:chExt cx="190" cy="184"/>
          </a:xfrm>
        </p:grpSpPr>
        <p:sp>
          <p:nvSpPr>
            <p:cNvPr id="330898" name="Rectangle 146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99" name="Rectangle 147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</p:grpSp>
      <p:sp>
        <p:nvSpPr>
          <p:cNvPr id="330900" name="Text Box 148"/>
          <p:cNvSpPr txBox="1">
            <a:spLocks noChangeArrowheads="1"/>
          </p:cNvSpPr>
          <p:nvPr/>
        </p:nvSpPr>
        <p:spPr bwMode="auto">
          <a:xfrm>
            <a:off x="157163" y="1643063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frame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0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30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30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330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0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85" grpId="0"/>
      <p:bldP spid="330785" grpId="1"/>
      <p:bldP spid="330789" grpId="0"/>
      <p:bldP spid="330789" grpId="1"/>
      <p:bldP spid="330886" grpId="0"/>
      <p:bldP spid="330900" grpId="0"/>
      <p:bldP spid="330900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0019840-CAED-4C7C-81D4-5E83CB9701CF}" type="slidenum">
              <a:rPr lang="en-US"/>
              <a:pPr/>
              <a:t>53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2740" name="Picture 4" descr="fig02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5813" y="304800"/>
            <a:ext cx="5878512" cy="629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F56C5B5-5B58-48B6-A79E-F21C22FA8D77}" type="slidenum">
              <a:rPr lang="en-US"/>
              <a:pPr/>
              <a:t>54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3764" name="Picture 4" descr="fig03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438" y="690563"/>
            <a:ext cx="6115050" cy="6167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8EBD058-3FFF-488E-A4DF-DDB2B7DB0BD7}" type="slidenum">
              <a:rPr lang="en-US"/>
              <a:pPr/>
              <a:t>55</a:t>
            </a:fld>
            <a:endParaRPr lang="en-US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4788" name="Picture 4" descr="fig04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113" y="552450"/>
            <a:ext cx="6356350" cy="630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2089E56-81A4-4688-ABC3-BCCF35FB480C}" type="slidenum">
              <a:rPr lang="en-US"/>
              <a:pPr/>
              <a:t>56</a:t>
            </a:fld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5812" name="Picture 4" descr="fig05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323850"/>
            <a:ext cx="7118350" cy="653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BDB8221-7FD7-4A6C-ADEC-A489A99BE0A7}" type="slidenum">
              <a:rPr lang="en-US"/>
              <a:pPr/>
              <a:t>57</a:t>
            </a:fld>
            <a:endParaRPr lang="en-US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Layering &amp; protocol stacks: (the protocol hour </a:t>
            </a:r>
            <a:r>
              <a:rPr lang="en-US" sz="3600" dirty="0" smtClean="0"/>
              <a:t>glass – thin waste)</a:t>
            </a:r>
            <a:endParaRPr lang="en-US" sz="3600" dirty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endParaRPr lang="en-US"/>
          </a:p>
        </p:txBody>
      </p:sp>
      <p:graphicFrame>
        <p:nvGraphicFramePr>
          <p:cNvPr id="364548" name="Object 4"/>
          <p:cNvGraphicFramePr>
            <a:graphicFrameLocks noChangeAspect="1"/>
          </p:cNvGraphicFramePr>
          <p:nvPr/>
        </p:nvGraphicFramePr>
        <p:xfrm>
          <a:off x="990600" y="2895600"/>
          <a:ext cx="4267200" cy="2222500"/>
        </p:xfrm>
        <a:graphic>
          <a:graphicData uri="http://schemas.openxmlformats.org/presentationml/2006/ole">
            <p:oleObj spid="_x0000_s364548" name="Picture" r:id="rId4" imgW="3219480" imgH="1676520" progId="Word.Picture.8">
              <p:embed/>
            </p:oleObj>
          </a:graphicData>
        </a:graphic>
      </p:graphicFrame>
      <p:graphicFrame>
        <p:nvGraphicFramePr>
          <p:cNvPr id="364549" name="Object 5"/>
          <p:cNvGraphicFramePr>
            <a:graphicFrameLocks noChangeAspect="1"/>
          </p:cNvGraphicFramePr>
          <p:nvPr/>
        </p:nvGraphicFramePr>
        <p:xfrm>
          <a:off x="5791200" y="2590800"/>
          <a:ext cx="2346325" cy="2895600"/>
        </p:xfrm>
        <a:graphic>
          <a:graphicData uri="http://schemas.openxmlformats.org/presentationml/2006/ole">
            <p:oleObj spid="_x0000_s364549" name="Picture" r:id="rId5" imgW="2114640" imgH="26100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85E8240-57FD-4045-8E20-0B2B63DDB0F8}" type="slidenum">
              <a:rPr lang="en-US"/>
              <a:pPr/>
              <a:t>58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1.3 Network core</a:t>
            </a:r>
          </a:p>
          <a:p>
            <a:pPr lvl="2">
              <a:buClr>
                <a:srgbClr val="FF3300"/>
              </a:buClr>
              <a:buSzPct val="90000"/>
              <a:buFont typeface="Wingdings" pitchFamily="2" charset="2"/>
              <a:buChar char="q"/>
            </a:pPr>
            <a:r>
              <a:rPr lang="en-US">
                <a:solidFill>
                  <a:srgbClr val="FF3300"/>
                </a:solidFill>
              </a:rPr>
              <a:t> circuit switching, packet switching, </a:t>
            </a:r>
            <a:r>
              <a:rPr lang="en-US"/>
              <a:t>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49D77922-2437-4CEC-ABF4-888A16B5ABE9}" type="slidenum">
              <a:rPr lang="en-US"/>
              <a:pPr/>
              <a:t>59</a:t>
            </a:fld>
            <a:endParaRPr lang="en-US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Network Core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191000" cy="4648200"/>
          </a:xfrm>
        </p:spPr>
        <p:txBody>
          <a:bodyPr/>
          <a:lstStyle/>
          <a:p>
            <a:r>
              <a:rPr lang="en-US" sz="2400"/>
              <a:t>mesh of interconnected routers</a:t>
            </a:r>
          </a:p>
          <a:p>
            <a:r>
              <a:rPr lang="en-US" sz="2400" i="1" u="sng">
                <a:solidFill>
                  <a:srgbClr val="FF0000"/>
                </a:solidFill>
              </a:rPr>
              <a:t>the</a:t>
            </a:r>
            <a:r>
              <a:rPr lang="en-US" sz="2400">
                <a:solidFill>
                  <a:srgbClr val="FF0000"/>
                </a:solidFill>
              </a:rPr>
              <a:t> fundamental question:</a:t>
            </a:r>
            <a:r>
              <a:rPr lang="en-US" sz="2400"/>
              <a:t> how is data transferred through net?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circuit switching:</a:t>
            </a:r>
            <a:r>
              <a:rPr lang="en-US"/>
              <a:t> dedicated circuit per call: telephone net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packet-switching:</a:t>
            </a:r>
            <a:r>
              <a:rPr lang="en-US"/>
              <a:t> data sent thru net in discrete “chunks”</a:t>
            </a:r>
            <a:endParaRPr lang="en-US" sz="2000"/>
          </a:p>
        </p:txBody>
      </p:sp>
      <p:graphicFrame>
        <p:nvGraphicFramePr>
          <p:cNvPr id="334852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34852" name="Clip" r:id="rId4" imgW="0" imgH="0" progId="">
              <p:embed/>
            </p:oleObj>
          </a:graphicData>
        </a:graphic>
      </p:graphicFrame>
      <p:graphicFrame>
        <p:nvGraphicFramePr>
          <p:cNvPr id="334853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34853" name="Clip" r:id="rId5" imgW="0" imgH="0" progId="">
              <p:embed/>
            </p:oleObj>
          </a:graphicData>
        </a:graphic>
      </p:graphicFrame>
      <p:sp>
        <p:nvSpPr>
          <p:cNvPr id="334854" name="Freeform 6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5" name="Freeform 7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6" name="Freeform 8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4857" name="Group 9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334858" name="Rectangle 10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59" name="AutoShape 11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334860" name="Group 12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334861" name="Line 13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2" name="Line 14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3" name="Line 15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4" name="Line 16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5" name="Line 17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6" name="Line 18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7" name="Line 19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8" name="Line 20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9" name="Line 21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0" name="Line 22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1" name="Line 23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2" name="Line 24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3" name="Line 25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4" name="Line 26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5" name="Line 27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34876" name="Group 28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34877" name="Line 2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78" name="Line 3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79" name="Line 3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0" name="Line 3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34881" name="Group 33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34882" name="Line 3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3" name="Line 3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4" name="Line 3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5" name="Line 3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34886" name="Group 38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34887" name="Line 3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8" name="Line 4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9" name="Line 4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90" name="Line 4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34891" name="Line 43"/>
          <p:cNvSpPr>
            <a:spLocks noChangeShapeType="1"/>
          </p:cNvSpPr>
          <p:nvPr/>
        </p:nvSpPr>
        <p:spPr bwMode="auto">
          <a:xfrm flipH="1">
            <a:off x="5095875" y="2220913"/>
            <a:ext cx="936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92" name="Line 44"/>
          <p:cNvSpPr>
            <a:spLocks noChangeShapeType="1"/>
          </p:cNvSpPr>
          <p:nvPr/>
        </p:nvSpPr>
        <p:spPr bwMode="auto">
          <a:xfrm flipH="1">
            <a:off x="5062538" y="2190750"/>
            <a:ext cx="15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34893" name="Picture 45" descr="imgyjavg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</p:spPr>
      </p:pic>
      <p:sp>
        <p:nvSpPr>
          <p:cNvPr id="334894" name="Oval 46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95" name="Line 47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96" name="Line 48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97" name="Rectangle 49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98" name="Oval 50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899" name="Group 51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334900" name="Line 5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1" name="Line 5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2" name="Line 5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03" name="Group 55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334904" name="Line 5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5" name="Line 5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6" name="Line 5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07" name="Oval 59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08" name="Line 60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09" name="Line 61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10" name="Rectangle 62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11" name="Oval 63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12" name="Group 64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334913" name="Line 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4" name="Line 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5" name="Line 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16" name="Group 68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334917" name="Line 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8" name="Line 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9" name="Line 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20" name="Oval 72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21" name="Line 73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22" name="Line 74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23" name="Rectangle 75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24" name="Oval 76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25" name="Group 77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334926" name="Line 7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27" name="Line 7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28" name="Line 8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29" name="Group 81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334930" name="Line 8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31" name="Line 8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32" name="Line 8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33" name="Line 85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34" name="Line 86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35" name="Line 87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36" name="Line 88"/>
          <p:cNvSpPr>
            <a:spLocks noChangeShapeType="1"/>
          </p:cNvSpPr>
          <p:nvPr/>
        </p:nvSpPr>
        <p:spPr bwMode="auto">
          <a:xfrm>
            <a:off x="6134100" y="3670300"/>
            <a:ext cx="701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4937" name="Group 89"/>
          <p:cNvGrpSpPr>
            <a:grpSpLocks/>
          </p:cNvGrpSpPr>
          <p:nvPr/>
        </p:nvGrpSpPr>
        <p:grpSpPr bwMode="auto">
          <a:xfrm>
            <a:off x="5426075" y="3509963"/>
            <a:ext cx="220663" cy="307975"/>
            <a:chOff x="2556" y="2689"/>
            <a:chExt cx="183" cy="255"/>
          </a:xfrm>
        </p:grpSpPr>
        <p:pic>
          <p:nvPicPr>
            <p:cNvPr id="334938" name="Picture 90" descr="31u_bnrz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</p:spPr>
        </p:pic>
        <p:sp>
          <p:nvSpPr>
            <p:cNvPr id="334939" name="Freeform 91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0" name="Freeform 92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1" name="Freeform 93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2" name="Freeform 94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3" name="Freeform 95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4" name="Freeform 96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5" name="Freeform 97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6" name="Freeform 98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7" name="Freeform 99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8" name="Freeform 100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9" name="Freeform 101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0" name="Freeform 102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1" name="Freeform 103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2" name="Freeform 104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3" name="Freeform 105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4" name="Freeform 106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4955" name="Line 10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56" name="Line 10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57" name="Freeform 109"/>
          <p:cNvSpPr>
            <a:spLocks/>
          </p:cNvSpPr>
          <p:nvPr/>
        </p:nvSpPr>
        <p:spPr bwMode="auto">
          <a:xfrm>
            <a:off x="5314950" y="4352925"/>
            <a:ext cx="2979738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58" name="Line 11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59" name="Group 111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334960" name="AutoShape 11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1" name="Rectangle 11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2" name="Rectangle 11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3" name="AutoShape 11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4" name="Line 11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5" name="Line 11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6" name="Rectangle 11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7" name="Rectangle 11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68" name="Line 120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69" name="Line 121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0" name="Oval 122"/>
          <p:cNvSpPr>
            <a:spLocks noChangeArrowheads="1"/>
          </p:cNvSpPr>
          <p:nvPr/>
        </p:nvSpPr>
        <p:spPr bwMode="auto">
          <a:xfrm>
            <a:off x="7467600" y="4860925"/>
            <a:ext cx="49688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1" name="Line 123"/>
          <p:cNvSpPr>
            <a:spLocks noChangeShapeType="1"/>
          </p:cNvSpPr>
          <p:nvPr/>
        </p:nvSpPr>
        <p:spPr bwMode="auto">
          <a:xfrm>
            <a:off x="7467600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2" name="Line 124"/>
          <p:cNvSpPr>
            <a:spLocks noChangeShapeType="1"/>
          </p:cNvSpPr>
          <p:nvPr/>
        </p:nvSpPr>
        <p:spPr bwMode="auto">
          <a:xfrm>
            <a:off x="7964488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3" name="Rectangle 125"/>
          <p:cNvSpPr>
            <a:spLocks noChangeArrowheads="1"/>
          </p:cNvSpPr>
          <p:nvPr/>
        </p:nvSpPr>
        <p:spPr bwMode="auto">
          <a:xfrm>
            <a:off x="7467600" y="4849813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74" name="Oval 126"/>
          <p:cNvSpPr>
            <a:spLocks noChangeArrowheads="1"/>
          </p:cNvSpPr>
          <p:nvPr/>
        </p:nvSpPr>
        <p:spPr bwMode="auto">
          <a:xfrm>
            <a:off x="7462838" y="4756150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75" name="Group 127"/>
          <p:cNvGrpSpPr>
            <a:grpSpLocks/>
          </p:cNvGrpSpPr>
          <p:nvPr/>
        </p:nvGrpSpPr>
        <p:grpSpPr bwMode="auto">
          <a:xfrm>
            <a:off x="7581900" y="4789488"/>
            <a:ext cx="247650" cy="88900"/>
            <a:chOff x="2848" y="848"/>
            <a:chExt cx="140" cy="98"/>
          </a:xfrm>
        </p:grpSpPr>
        <p:sp>
          <p:nvSpPr>
            <p:cNvPr id="334976" name="Line 12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77" name="Line 12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78" name="Line 13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79" name="Group 131"/>
          <p:cNvGrpSpPr>
            <a:grpSpLocks/>
          </p:cNvGrpSpPr>
          <p:nvPr/>
        </p:nvGrpSpPr>
        <p:grpSpPr bwMode="auto">
          <a:xfrm flipV="1">
            <a:off x="7581900" y="4787900"/>
            <a:ext cx="247650" cy="88900"/>
            <a:chOff x="2848" y="848"/>
            <a:chExt cx="140" cy="98"/>
          </a:xfrm>
        </p:grpSpPr>
        <p:sp>
          <p:nvSpPr>
            <p:cNvPr id="334980" name="Line 13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81" name="Line 13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82" name="Line 13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83" name="Oval 135"/>
          <p:cNvSpPr>
            <a:spLocks noChangeArrowheads="1"/>
          </p:cNvSpPr>
          <p:nvPr/>
        </p:nvSpPr>
        <p:spPr bwMode="auto">
          <a:xfrm>
            <a:off x="6657975" y="4584700"/>
            <a:ext cx="49053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84" name="Line 136"/>
          <p:cNvSpPr>
            <a:spLocks noChangeShapeType="1"/>
          </p:cNvSpPr>
          <p:nvPr/>
        </p:nvSpPr>
        <p:spPr bwMode="auto">
          <a:xfrm>
            <a:off x="7148513" y="45735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85" name="Rectangle 137"/>
          <p:cNvSpPr>
            <a:spLocks noChangeArrowheads="1"/>
          </p:cNvSpPr>
          <p:nvPr/>
        </p:nvSpPr>
        <p:spPr bwMode="auto">
          <a:xfrm>
            <a:off x="6651625" y="45735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86" name="Oval 138"/>
          <p:cNvSpPr>
            <a:spLocks noChangeArrowheads="1"/>
          </p:cNvSpPr>
          <p:nvPr/>
        </p:nvSpPr>
        <p:spPr bwMode="auto">
          <a:xfrm>
            <a:off x="6646863" y="4479925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87" name="Group 139"/>
          <p:cNvGrpSpPr>
            <a:grpSpLocks/>
          </p:cNvGrpSpPr>
          <p:nvPr/>
        </p:nvGrpSpPr>
        <p:grpSpPr bwMode="auto">
          <a:xfrm>
            <a:off x="6765925" y="4513263"/>
            <a:ext cx="247650" cy="88900"/>
            <a:chOff x="2848" y="848"/>
            <a:chExt cx="140" cy="98"/>
          </a:xfrm>
        </p:grpSpPr>
        <p:sp>
          <p:nvSpPr>
            <p:cNvPr id="334988" name="Line 14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89" name="Line 14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90" name="Line 14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91" name="Group 143"/>
          <p:cNvGrpSpPr>
            <a:grpSpLocks/>
          </p:cNvGrpSpPr>
          <p:nvPr/>
        </p:nvGrpSpPr>
        <p:grpSpPr bwMode="auto">
          <a:xfrm flipV="1">
            <a:off x="6765925" y="4511675"/>
            <a:ext cx="247650" cy="88900"/>
            <a:chOff x="2848" y="848"/>
            <a:chExt cx="140" cy="98"/>
          </a:xfrm>
        </p:grpSpPr>
        <p:sp>
          <p:nvSpPr>
            <p:cNvPr id="334992" name="Line 1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93" name="Line 1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94" name="Line 1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95" name="Oval 147"/>
          <p:cNvSpPr>
            <a:spLocks noChangeArrowheads="1"/>
          </p:cNvSpPr>
          <p:nvPr/>
        </p:nvSpPr>
        <p:spPr bwMode="auto">
          <a:xfrm>
            <a:off x="5986463" y="4889500"/>
            <a:ext cx="496887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96" name="Line 148"/>
          <p:cNvSpPr>
            <a:spLocks noChangeShapeType="1"/>
          </p:cNvSpPr>
          <p:nvPr/>
        </p:nvSpPr>
        <p:spPr bwMode="auto">
          <a:xfrm>
            <a:off x="5986463" y="48783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97" name="Line 149"/>
          <p:cNvSpPr>
            <a:spLocks noChangeShapeType="1"/>
          </p:cNvSpPr>
          <p:nvPr/>
        </p:nvSpPr>
        <p:spPr bwMode="auto">
          <a:xfrm>
            <a:off x="6483350" y="4878388"/>
            <a:ext cx="0" cy="8096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98" name="Rectangle 150"/>
          <p:cNvSpPr>
            <a:spLocks noChangeArrowheads="1"/>
          </p:cNvSpPr>
          <p:nvPr/>
        </p:nvSpPr>
        <p:spPr bwMode="auto">
          <a:xfrm>
            <a:off x="5986463" y="48783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99" name="Oval 151"/>
          <p:cNvSpPr>
            <a:spLocks noChangeArrowheads="1"/>
          </p:cNvSpPr>
          <p:nvPr/>
        </p:nvSpPr>
        <p:spPr bwMode="auto">
          <a:xfrm>
            <a:off x="5981700" y="4784725"/>
            <a:ext cx="496888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00" name="Group 152"/>
          <p:cNvGrpSpPr>
            <a:grpSpLocks/>
          </p:cNvGrpSpPr>
          <p:nvPr/>
        </p:nvGrpSpPr>
        <p:grpSpPr bwMode="auto">
          <a:xfrm>
            <a:off x="6100763" y="4818063"/>
            <a:ext cx="247650" cy="88900"/>
            <a:chOff x="2848" y="848"/>
            <a:chExt cx="140" cy="98"/>
          </a:xfrm>
        </p:grpSpPr>
        <p:sp>
          <p:nvSpPr>
            <p:cNvPr id="335001" name="Line 15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2" name="Line 15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3" name="Line 15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04" name="Group 156"/>
          <p:cNvGrpSpPr>
            <a:grpSpLocks/>
          </p:cNvGrpSpPr>
          <p:nvPr/>
        </p:nvGrpSpPr>
        <p:grpSpPr bwMode="auto">
          <a:xfrm flipV="1">
            <a:off x="6100763" y="4816475"/>
            <a:ext cx="247650" cy="88900"/>
            <a:chOff x="2848" y="848"/>
            <a:chExt cx="140" cy="98"/>
          </a:xfrm>
        </p:grpSpPr>
        <p:sp>
          <p:nvSpPr>
            <p:cNvPr id="335005" name="Line 1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6" name="Line 1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7" name="Line 1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08" name="Line 160"/>
          <p:cNvSpPr>
            <a:spLocks noChangeShapeType="1"/>
          </p:cNvSpPr>
          <p:nvPr/>
        </p:nvSpPr>
        <p:spPr bwMode="auto">
          <a:xfrm>
            <a:off x="7096125" y="4691063"/>
            <a:ext cx="376238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09" name="Line 161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0" name="Line 162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1" name="Line 163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2" name="Line 164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3" name="Line 165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4" name="Line 166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5" name="Line 167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6" name="Line 168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7" name="Line 169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8" name="Line 170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9" name="Line 171"/>
          <p:cNvSpPr>
            <a:spLocks noChangeShapeType="1"/>
          </p:cNvSpPr>
          <p:nvPr/>
        </p:nvSpPr>
        <p:spPr bwMode="auto">
          <a:xfrm>
            <a:off x="5899150" y="4918075"/>
            <a:ext cx="79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0" name="Line 172"/>
          <p:cNvSpPr>
            <a:spLocks noChangeShapeType="1"/>
          </p:cNvSpPr>
          <p:nvPr/>
        </p:nvSpPr>
        <p:spPr bwMode="auto">
          <a:xfrm flipH="1">
            <a:off x="5988050" y="3440113"/>
            <a:ext cx="3175" cy="1349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1" name="Line 173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2" name="Line 174"/>
          <p:cNvSpPr>
            <a:spLocks noChangeShapeType="1"/>
          </p:cNvSpPr>
          <p:nvPr/>
        </p:nvSpPr>
        <p:spPr bwMode="auto">
          <a:xfrm>
            <a:off x="7112000" y="2595563"/>
            <a:ext cx="0" cy="984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3" name="Line 175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4" name="Line 176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5" name="Line 177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6" name="Line 178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7" name="Line 179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8" name="Line 180"/>
          <p:cNvSpPr>
            <a:spLocks noChangeShapeType="1"/>
          </p:cNvSpPr>
          <p:nvPr/>
        </p:nvSpPr>
        <p:spPr bwMode="auto">
          <a:xfrm>
            <a:off x="7848600" y="2787650"/>
            <a:ext cx="1857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9" name="Line 181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30" name="Line 182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31" name="Oval 183"/>
          <p:cNvSpPr>
            <a:spLocks noChangeArrowheads="1"/>
          </p:cNvSpPr>
          <p:nvPr/>
        </p:nvSpPr>
        <p:spPr bwMode="auto">
          <a:xfrm>
            <a:off x="69373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32" name="Line 184"/>
          <p:cNvSpPr>
            <a:spLocks noChangeShapeType="1"/>
          </p:cNvSpPr>
          <p:nvPr/>
        </p:nvSpPr>
        <p:spPr bwMode="auto">
          <a:xfrm>
            <a:off x="69373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33" name="Line 185"/>
          <p:cNvSpPr>
            <a:spLocks noChangeShapeType="1"/>
          </p:cNvSpPr>
          <p:nvPr/>
        </p:nvSpPr>
        <p:spPr bwMode="auto">
          <a:xfrm>
            <a:off x="7283450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34" name="Rectangle 186"/>
          <p:cNvSpPr>
            <a:spLocks noChangeArrowheads="1"/>
          </p:cNvSpPr>
          <p:nvPr/>
        </p:nvSpPr>
        <p:spPr bwMode="auto">
          <a:xfrm>
            <a:off x="69373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35" name="Oval 187"/>
          <p:cNvSpPr>
            <a:spLocks noChangeArrowheads="1"/>
          </p:cNvSpPr>
          <p:nvPr/>
        </p:nvSpPr>
        <p:spPr bwMode="auto">
          <a:xfrm>
            <a:off x="69342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36" name="Group 188"/>
          <p:cNvGrpSpPr>
            <a:grpSpLocks/>
          </p:cNvGrpSpPr>
          <p:nvPr/>
        </p:nvGrpSpPr>
        <p:grpSpPr bwMode="auto">
          <a:xfrm>
            <a:off x="7018338" y="2449513"/>
            <a:ext cx="171450" cy="60325"/>
            <a:chOff x="2848" y="848"/>
            <a:chExt cx="140" cy="98"/>
          </a:xfrm>
        </p:grpSpPr>
        <p:sp>
          <p:nvSpPr>
            <p:cNvPr id="335037" name="Line 18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38" name="Line 19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39" name="Line 19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40" name="Group 192"/>
          <p:cNvGrpSpPr>
            <a:grpSpLocks/>
          </p:cNvGrpSpPr>
          <p:nvPr/>
        </p:nvGrpSpPr>
        <p:grpSpPr bwMode="auto">
          <a:xfrm flipV="1">
            <a:off x="7018338" y="2449513"/>
            <a:ext cx="171450" cy="58737"/>
            <a:chOff x="2848" y="848"/>
            <a:chExt cx="140" cy="98"/>
          </a:xfrm>
        </p:grpSpPr>
        <p:sp>
          <p:nvSpPr>
            <p:cNvPr id="335041" name="Line 1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42" name="Line 1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43" name="Line 1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44" name="Oval 196"/>
          <p:cNvSpPr>
            <a:spLocks noChangeArrowheads="1"/>
          </p:cNvSpPr>
          <p:nvPr/>
        </p:nvSpPr>
        <p:spPr bwMode="auto">
          <a:xfrm>
            <a:off x="7410450" y="2400300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45" name="Line 197"/>
          <p:cNvSpPr>
            <a:spLocks noChangeShapeType="1"/>
          </p:cNvSpPr>
          <p:nvPr/>
        </p:nvSpPr>
        <p:spPr bwMode="auto">
          <a:xfrm>
            <a:off x="7410450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46" name="Line 198"/>
          <p:cNvSpPr>
            <a:spLocks noChangeShapeType="1"/>
          </p:cNvSpPr>
          <p:nvPr/>
        </p:nvSpPr>
        <p:spPr bwMode="auto">
          <a:xfrm>
            <a:off x="7756525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47" name="Rectangle 199"/>
          <p:cNvSpPr>
            <a:spLocks noChangeArrowheads="1"/>
          </p:cNvSpPr>
          <p:nvPr/>
        </p:nvSpPr>
        <p:spPr bwMode="auto">
          <a:xfrm>
            <a:off x="7410450" y="2392363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48" name="Oval 200"/>
          <p:cNvSpPr>
            <a:spLocks noChangeArrowheads="1"/>
          </p:cNvSpPr>
          <p:nvPr/>
        </p:nvSpPr>
        <p:spPr bwMode="auto">
          <a:xfrm>
            <a:off x="7407275" y="2328863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49" name="Group 201"/>
          <p:cNvGrpSpPr>
            <a:grpSpLocks/>
          </p:cNvGrpSpPr>
          <p:nvPr/>
        </p:nvGrpSpPr>
        <p:grpSpPr bwMode="auto">
          <a:xfrm>
            <a:off x="7491413" y="2351088"/>
            <a:ext cx="171450" cy="60325"/>
            <a:chOff x="2848" y="848"/>
            <a:chExt cx="140" cy="98"/>
          </a:xfrm>
        </p:grpSpPr>
        <p:sp>
          <p:nvSpPr>
            <p:cNvPr id="335050" name="Line 2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1" name="Line 2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2" name="Line 2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53" name="Group 205"/>
          <p:cNvGrpSpPr>
            <a:grpSpLocks/>
          </p:cNvGrpSpPr>
          <p:nvPr/>
        </p:nvGrpSpPr>
        <p:grpSpPr bwMode="auto">
          <a:xfrm flipV="1">
            <a:off x="7491413" y="2351088"/>
            <a:ext cx="171450" cy="58737"/>
            <a:chOff x="2848" y="848"/>
            <a:chExt cx="140" cy="98"/>
          </a:xfrm>
        </p:grpSpPr>
        <p:sp>
          <p:nvSpPr>
            <p:cNvPr id="335054" name="Line 20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5" name="Line 20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6" name="Line 20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57" name="Oval 209"/>
          <p:cNvSpPr>
            <a:spLocks noChangeArrowheads="1"/>
          </p:cNvSpPr>
          <p:nvPr/>
        </p:nvSpPr>
        <p:spPr bwMode="auto">
          <a:xfrm>
            <a:off x="7497763" y="27781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58" name="Line 210"/>
          <p:cNvSpPr>
            <a:spLocks noChangeShapeType="1"/>
          </p:cNvSpPr>
          <p:nvPr/>
        </p:nvSpPr>
        <p:spPr bwMode="auto">
          <a:xfrm>
            <a:off x="7497763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59" name="Line 211"/>
          <p:cNvSpPr>
            <a:spLocks noChangeShapeType="1"/>
          </p:cNvSpPr>
          <p:nvPr/>
        </p:nvSpPr>
        <p:spPr bwMode="auto">
          <a:xfrm>
            <a:off x="7843838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60" name="Rectangle 212"/>
          <p:cNvSpPr>
            <a:spLocks noChangeArrowheads="1"/>
          </p:cNvSpPr>
          <p:nvPr/>
        </p:nvSpPr>
        <p:spPr bwMode="auto">
          <a:xfrm>
            <a:off x="7497763" y="27701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61" name="Oval 213"/>
          <p:cNvSpPr>
            <a:spLocks noChangeArrowheads="1"/>
          </p:cNvSpPr>
          <p:nvPr/>
        </p:nvSpPr>
        <p:spPr bwMode="auto">
          <a:xfrm>
            <a:off x="7494588" y="27066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62" name="Group 214"/>
          <p:cNvGrpSpPr>
            <a:grpSpLocks/>
          </p:cNvGrpSpPr>
          <p:nvPr/>
        </p:nvGrpSpPr>
        <p:grpSpPr bwMode="auto">
          <a:xfrm>
            <a:off x="7578725" y="2728913"/>
            <a:ext cx="171450" cy="60325"/>
            <a:chOff x="2848" y="848"/>
            <a:chExt cx="140" cy="98"/>
          </a:xfrm>
        </p:grpSpPr>
        <p:sp>
          <p:nvSpPr>
            <p:cNvPr id="335063" name="Line 21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4" name="Line 21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5" name="Line 21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66" name="Group 218"/>
          <p:cNvGrpSpPr>
            <a:grpSpLocks/>
          </p:cNvGrpSpPr>
          <p:nvPr/>
        </p:nvGrpSpPr>
        <p:grpSpPr bwMode="auto">
          <a:xfrm flipV="1">
            <a:off x="7578725" y="2728913"/>
            <a:ext cx="171450" cy="58737"/>
            <a:chOff x="2848" y="848"/>
            <a:chExt cx="140" cy="98"/>
          </a:xfrm>
        </p:grpSpPr>
        <p:sp>
          <p:nvSpPr>
            <p:cNvPr id="335067" name="Line 21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8" name="Line 22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9" name="Line 22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70" name="Oval 222"/>
          <p:cNvSpPr>
            <a:spLocks noChangeArrowheads="1"/>
          </p:cNvSpPr>
          <p:nvPr/>
        </p:nvSpPr>
        <p:spPr bwMode="auto">
          <a:xfrm>
            <a:off x="6946900" y="27654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71" name="Line 223"/>
          <p:cNvSpPr>
            <a:spLocks noChangeShapeType="1"/>
          </p:cNvSpPr>
          <p:nvPr/>
        </p:nvSpPr>
        <p:spPr bwMode="auto">
          <a:xfrm>
            <a:off x="6946900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72" name="Line 224"/>
          <p:cNvSpPr>
            <a:spLocks noChangeShapeType="1"/>
          </p:cNvSpPr>
          <p:nvPr/>
        </p:nvSpPr>
        <p:spPr bwMode="auto">
          <a:xfrm>
            <a:off x="7292975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73" name="Rectangle 225"/>
          <p:cNvSpPr>
            <a:spLocks noChangeArrowheads="1"/>
          </p:cNvSpPr>
          <p:nvPr/>
        </p:nvSpPr>
        <p:spPr bwMode="auto">
          <a:xfrm>
            <a:off x="6946900" y="27574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74" name="Oval 226"/>
          <p:cNvSpPr>
            <a:spLocks noChangeArrowheads="1"/>
          </p:cNvSpPr>
          <p:nvPr/>
        </p:nvSpPr>
        <p:spPr bwMode="auto">
          <a:xfrm>
            <a:off x="6943725" y="26939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75" name="Group 227"/>
          <p:cNvGrpSpPr>
            <a:grpSpLocks/>
          </p:cNvGrpSpPr>
          <p:nvPr/>
        </p:nvGrpSpPr>
        <p:grpSpPr bwMode="auto">
          <a:xfrm>
            <a:off x="7027863" y="2716213"/>
            <a:ext cx="171450" cy="60325"/>
            <a:chOff x="2848" y="848"/>
            <a:chExt cx="140" cy="98"/>
          </a:xfrm>
        </p:grpSpPr>
        <p:sp>
          <p:nvSpPr>
            <p:cNvPr id="335076" name="Line 22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77" name="Line 22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78" name="Line 23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79" name="Group 231"/>
          <p:cNvGrpSpPr>
            <a:grpSpLocks/>
          </p:cNvGrpSpPr>
          <p:nvPr/>
        </p:nvGrpSpPr>
        <p:grpSpPr bwMode="auto">
          <a:xfrm flipV="1">
            <a:off x="7027863" y="2716213"/>
            <a:ext cx="171450" cy="58737"/>
            <a:chOff x="2848" y="848"/>
            <a:chExt cx="140" cy="98"/>
          </a:xfrm>
        </p:grpSpPr>
        <p:sp>
          <p:nvSpPr>
            <p:cNvPr id="335080" name="Line 23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81" name="Line 23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82" name="Line 23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83" name="Oval 235"/>
          <p:cNvSpPr>
            <a:spLocks noChangeArrowheads="1"/>
          </p:cNvSpPr>
          <p:nvPr/>
        </p:nvSpPr>
        <p:spPr bwMode="auto">
          <a:xfrm>
            <a:off x="7469188" y="3654425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84" name="Line 236"/>
          <p:cNvSpPr>
            <a:spLocks noChangeShapeType="1"/>
          </p:cNvSpPr>
          <p:nvPr/>
        </p:nvSpPr>
        <p:spPr bwMode="auto">
          <a:xfrm>
            <a:off x="7469188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85" name="Line 237"/>
          <p:cNvSpPr>
            <a:spLocks noChangeShapeType="1"/>
          </p:cNvSpPr>
          <p:nvPr/>
        </p:nvSpPr>
        <p:spPr bwMode="auto">
          <a:xfrm>
            <a:off x="7827963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86" name="Rectangle 238"/>
          <p:cNvSpPr>
            <a:spLocks noChangeArrowheads="1"/>
          </p:cNvSpPr>
          <p:nvPr/>
        </p:nvSpPr>
        <p:spPr bwMode="auto">
          <a:xfrm>
            <a:off x="7469188" y="3646488"/>
            <a:ext cx="355600" cy="58737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87" name="Oval 239"/>
          <p:cNvSpPr>
            <a:spLocks noChangeArrowheads="1"/>
          </p:cNvSpPr>
          <p:nvPr/>
        </p:nvSpPr>
        <p:spPr bwMode="auto">
          <a:xfrm>
            <a:off x="7466013" y="3578225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88" name="Group 240"/>
          <p:cNvGrpSpPr>
            <a:grpSpLocks/>
          </p:cNvGrpSpPr>
          <p:nvPr/>
        </p:nvGrpSpPr>
        <p:grpSpPr bwMode="auto">
          <a:xfrm>
            <a:off x="7551738" y="3602038"/>
            <a:ext cx="179387" cy="65087"/>
            <a:chOff x="2848" y="848"/>
            <a:chExt cx="140" cy="98"/>
          </a:xfrm>
        </p:grpSpPr>
        <p:sp>
          <p:nvSpPr>
            <p:cNvPr id="335089" name="Line 2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0" name="Line 2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1" name="Line 2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92" name="Group 244"/>
          <p:cNvGrpSpPr>
            <a:grpSpLocks/>
          </p:cNvGrpSpPr>
          <p:nvPr/>
        </p:nvGrpSpPr>
        <p:grpSpPr bwMode="auto">
          <a:xfrm flipV="1">
            <a:off x="7551738" y="3602038"/>
            <a:ext cx="179387" cy="65087"/>
            <a:chOff x="2848" y="848"/>
            <a:chExt cx="140" cy="98"/>
          </a:xfrm>
        </p:grpSpPr>
        <p:sp>
          <p:nvSpPr>
            <p:cNvPr id="335093" name="Line 24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4" name="Line 24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5" name="Line 24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96" name="Oval 248"/>
          <p:cNvSpPr>
            <a:spLocks noChangeArrowheads="1"/>
          </p:cNvSpPr>
          <p:nvPr/>
        </p:nvSpPr>
        <p:spPr bwMode="auto">
          <a:xfrm>
            <a:off x="7172325" y="3929063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97" name="Line 249"/>
          <p:cNvSpPr>
            <a:spLocks noChangeShapeType="1"/>
          </p:cNvSpPr>
          <p:nvPr/>
        </p:nvSpPr>
        <p:spPr bwMode="auto">
          <a:xfrm>
            <a:off x="7172325" y="3921125"/>
            <a:ext cx="0" cy="587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98" name="Line 250"/>
          <p:cNvSpPr>
            <a:spLocks noChangeShapeType="1"/>
          </p:cNvSpPr>
          <p:nvPr/>
        </p:nvSpPr>
        <p:spPr bwMode="auto">
          <a:xfrm>
            <a:off x="7531100" y="3921125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99" name="Rectangle 251"/>
          <p:cNvSpPr>
            <a:spLocks noChangeArrowheads="1"/>
          </p:cNvSpPr>
          <p:nvPr/>
        </p:nvSpPr>
        <p:spPr bwMode="auto">
          <a:xfrm>
            <a:off x="7178675" y="3921125"/>
            <a:ext cx="34925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100" name="Oval 252"/>
          <p:cNvSpPr>
            <a:spLocks noChangeArrowheads="1"/>
          </p:cNvSpPr>
          <p:nvPr/>
        </p:nvSpPr>
        <p:spPr bwMode="auto">
          <a:xfrm>
            <a:off x="7169150" y="3852863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101" name="Group 253"/>
          <p:cNvGrpSpPr>
            <a:grpSpLocks/>
          </p:cNvGrpSpPr>
          <p:nvPr/>
        </p:nvGrpSpPr>
        <p:grpSpPr bwMode="auto">
          <a:xfrm>
            <a:off x="7254875" y="3876675"/>
            <a:ext cx="179388" cy="65088"/>
            <a:chOff x="2848" y="848"/>
            <a:chExt cx="140" cy="98"/>
          </a:xfrm>
        </p:grpSpPr>
        <p:sp>
          <p:nvSpPr>
            <p:cNvPr id="335102" name="Line 25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3" name="Line 25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4" name="Line 25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105" name="Group 257"/>
          <p:cNvGrpSpPr>
            <a:grpSpLocks/>
          </p:cNvGrpSpPr>
          <p:nvPr/>
        </p:nvGrpSpPr>
        <p:grpSpPr bwMode="auto">
          <a:xfrm flipV="1">
            <a:off x="7254875" y="3876675"/>
            <a:ext cx="179388" cy="65088"/>
            <a:chOff x="2848" y="848"/>
            <a:chExt cx="140" cy="98"/>
          </a:xfrm>
        </p:grpSpPr>
        <p:sp>
          <p:nvSpPr>
            <p:cNvPr id="335106" name="Line 25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7" name="Line 25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8" name="Line 26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109" name="Line 261"/>
          <p:cNvSpPr>
            <a:spLocks noChangeShapeType="1"/>
          </p:cNvSpPr>
          <p:nvPr/>
        </p:nvSpPr>
        <p:spPr bwMode="auto">
          <a:xfrm flipV="1">
            <a:off x="6942138" y="4005263"/>
            <a:ext cx="263525" cy="48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5110" name="Group 262"/>
          <p:cNvGrpSpPr>
            <a:grpSpLocks/>
          </p:cNvGrpSpPr>
          <p:nvPr/>
        </p:nvGrpSpPr>
        <p:grpSpPr bwMode="auto">
          <a:xfrm>
            <a:off x="5481638" y="3602038"/>
            <a:ext cx="173037" cy="219075"/>
            <a:chOff x="3774" y="2423"/>
            <a:chExt cx="189" cy="286"/>
          </a:xfrm>
        </p:grpSpPr>
        <p:sp>
          <p:nvSpPr>
            <p:cNvPr id="335111" name="Rectangle 263"/>
            <p:cNvSpPr>
              <a:spLocks noChangeArrowheads="1"/>
            </p:cNvSpPr>
            <p:nvPr/>
          </p:nvSpPr>
          <p:spPr bwMode="auto">
            <a:xfrm>
              <a:off x="3790" y="2610"/>
              <a:ext cx="1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2" name="Rectangle 264"/>
            <p:cNvSpPr>
              <a:spLocks noChangeArrowheads="1"/>
            </p:cNvSpPr>
            <p:nvPr/>
          </p:nvSpPr>
          <p:spPr bwMode="auto">
            <a:xfrm>
              <a:off x="3774" y="2653"/>
              <a:ext cx="18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3" name="Rectangle 265"/>
            <p:cNvSpPr>
              <a:spLocks noChangeArrowheads="1"/>
            </p:cNvSpPr>
            <p:nvPr/>
          </p:nvSpPr>
          <p:spPr bwMode="auto">
            <a:xfrm>
              <a:off x="3808" y="2564"/>
              <a:ext cx="11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4" name="Rectangle 266"/>
            <p:cNvSpPr>
              <a:spLocks noChangeArrowheads="1"/>
            </p:cNvSpPr>
            <p:nvPr/>
          </p:nvSpPr>
          <p:spPr bwMode="auto">
            <a:xfrm>
              <a:off x="3818" y="2518"/>
              <a:ext cx="97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5" name="Rectangle 267"/>
            <p:cNvSpPr>
              <a:spLocks noChangeArrowheads="1"/>
            </p:cNvSpPr>
            <p:nvPr/>
          </p:nvSpPr>
          <p:spPr bwMode="auto">
            <a:xfrm>
              <a:off x="3828" y="2472"/>
              <a:ext cx="74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6" name="Rectangle 268"/>
            <p:cNvSpPr>
              <a:spLocks noChangeArrowheads="1"/>
            </p:cNvSpPr>
            <p:nvPr/>
          </p:nvSpPr>
          <p:spPr bwMode="auto">
            <a:xfrm>
              <a:off x="3839" y="2423"/>
              <a:ext cx="51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117" name="Group 269"/>
          <p:cNvGrpSpPr>
            <a:grpSpLocks/>
          </p:cNvGrpSpPr>
          <p:nvPr/>
        </p:nvGrpSpPr>
        <p:grpSpPr bwMode="auto">
          <a:xfrm>
            <a:off x="6810375" y="4968875"/>
            <a:ext cx="293688" cy="411163"/>
            <a:chOff x="4290" y="3130"/>
            <a:chExt cx="185" cy="259"/>
          </a:xfrm>
        </p:grpSpPr>
        <p:pic>
          <p:nvPicPr>
            <p:cNvPr id="335118" name="Picture 270" descr="31u_bnrz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noFill/>
          </p:spPr>
        </p:pic>
        <p:sp>
          <p:nvSpPr>
            <p:cNvPr id="335119" name="Freeform 27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0" name="Freeform 27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1" name="Freeform 27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2" name="Freeform 27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3" name="Freeform 27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4" name="Freeform 27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5" name="Freeform 27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6" name="Freeform 27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7" name="Freeform 27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8" name="Freeform 28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9" name="Freeform 28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5130" name="Group 282"/>
            <p:cNvGrpSpPr>
              <a:grpSpLocks/>
            </p:cNvGrpSpPr>
            <p:nvPr/>
          </p:nvGrpSpPr>
          <p:grpSpPr bwMode="auto">
            <a:xfrm>
              <a:off x="4332" y="3207"/>
              <a:ext cx="143" cy="182"/>
              <a:chOff x="3774" y="2423"/>
              <a:chExt cx="189" cy="286"/>
            </a:xfrm>
          </p:grpSpPr>
          <p:sp>
            <p:nvSpPr>
              <p:cNvPr id="335131" name="Rectangle 283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2" name="Rectangle 284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3" name="Rectangle 285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4" name="Rectangle 286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5" name="Rectangle 287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6" name="Rectangle 288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5137" name="Group 289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335138" name="AutoShape 290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39" name="Rectangle 291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0" name="Rectangle 292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1" name="AutoShape 293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2" name="Line 294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3" name="Line 295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4" name="Rectangle 296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5" name="Rectangle 297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146" name="Group 298"/>
          <p:cNvGrpSpPr>
            <a:grpSpLocks/>
          </p:cNvGrpSpPr>
          <p:nvPr/>
        </p:nvGrpSpPr>
        <p:grpSpPr bwMode="auto">
          <a:xfrm>
            <a:off x="7104063" y="5305425"/>
            <a:ext cx="273050" cy="341313"/>
            <a:chOff x="4475" y="3342"/>
            <a:chExt cx="172" cy="215"/>
          </a:xfrm>
        </p:grpSpPr>
        <p:sp>
          <p:nvSpPr>
            <p:cNvPr id="335147" name="AutoShape 299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48" name="Freeform 300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49" name="Freeform 301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0" name="Freeform 302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1" name="AutoShape 303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2" name="Freeform 304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3" name="Freeform 305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4" name="Freeform 306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5" name="Freeform 307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6" name="Freeform 308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7" name="Freeform 309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8" name="Freeform 310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9" name="Freeform 311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0" name="Freeform 312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1" name="Freeform 313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2" name="Freeform 314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3" name="Freeform 315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4" name="Freeform 316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5" name="Freeform 317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6" name="Freeform 318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7" name="Freeform 319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8" name="Freeform 320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9" name="Freeform 321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0" name="Freeform 322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1" name="Freeform 323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2" name="Freeform 324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3" name="Freeform 325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4" name="Freeform 326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5" name="Freeform 327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6" name="Freeform 328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7" name="Freeform 329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178" name="Group 330"/>
          <p:cNvGrpSpPr>
            <a:grpSpLocks/>
          </p:cNvGrpSpPr>
          <p:nvPr/>
        </p:nvGrpSpPr>
        <p:grpSpPr bwMode="auto">
          <a:xfrm>
            <a:off x="6646863" y="5322888"/>
            <a:ext cx="273050" cy="341312"/>
            <a:chOff x="4475" y="3342"/>
            <a:chExt cx="172" cy="215"/>
          </a:xfrm>
        </p:grpSpPr>
        <p:sp>
          <p:nvSpPr>
            <p:cNvPr id="335179" name="AutoShape 331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0" name="Freeform 332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1" name="Freeform 333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2" name="Freeform 334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3" name="AutoShape 335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4" name="Freeform 336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5" name="Freeform 337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6" name="Freeform 338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7" name="Freeform 339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8" name="Freeform 340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9" name="Freeform 341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0" name="Freeform 342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1" name="Freeform 343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2" name="Freeform 344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3" name="Freeform 345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4" name="Freeform 346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5" name="Freeform 347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6" name="Freeform 348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7" name="Freeform 349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8" name="Freeform 350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9" name="Freeform 351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0" name="Freeform 352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1" name="Freeform 353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2" name="Freeform 354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3" name="Freeform 355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4" name="Freeform 356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5" name="Freeform 357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6" name="Freeform 358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7" name="Freeform 359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8" name="Freeform 360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9" name="Freeform 361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210" name="Group 362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335211" name="Freeform 36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2" name="Freeform 36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3" name="Freeform 36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4" name="Freeform 36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5" name="Freeform 36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6" name="Freeform 36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7" name="Freeform 36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8" name="Freeform 37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9" name="Freeform 37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0" name="Freeform 37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1" name="Freeform 37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2" name="Freeform 37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3" name="Freeform 37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4" name="Freeform 37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5" name="Freeform 37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6" name="Freeform 37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7" name="Freeform 37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8" name="Freeform 38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9" name="Freeform 38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0" name="Freeform 38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1" name="Freeform 38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2" name="Freeform 38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3" name="Freeform 38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4" name="Freeform 38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5" name="Freeform 38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6" name="Freeform 38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7" name="Freeform 38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8" name="Freeform 39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9" name="Freeform 39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0" name="Rectangle 39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1" name="Freeform 39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2" name="Freeform 39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3" name="Freeform 39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4" name="Freeform 39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5" name="Freeform 39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6" name="Freeform 39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7" name="Freeform 39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8" name="Freeform 40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9" name="Freeform 40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250" name="Group 402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335251" name="Freeform 40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2" name="Freeform 40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3" name="Freeform 40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4" name="Freeform 40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5" name="Freeform 40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6" name="Freeform 40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7" name="Freeform 40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8" name="Freeform 41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9" name="Freeform 41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0" name="Freeform 41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1" name="Freeform 41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2" name="Freeform 41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3" name="Freeform 41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4" name="Freeform 41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5" name="Freeform 41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6" name="Freeform 41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7" name="Freeform 41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8" name="Freeform 42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9" name="Freeform 42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0" name="Freeform 42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1" name="Freeform 42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2" name="Freeform 42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3" name="Freeform 42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4" name="Freeform 42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5" name="Freeform 42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6" name="Freeform 42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7" name="Freeform 42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8" name="Freeform 43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9" name="Freeform 43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0" name="Rectangle 43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1" name="Freeform 43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2" name="Freeform 43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3" name="Freeform 43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4" name="Freeform 43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5" name="Freeform 43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6" name="Freeform 43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7" name="Freeform 43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8" name="Freeform 44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9" name="Freeform 44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290" name="Group 442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335291" name="Freeform 44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2" name="Freeform 44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3" name="Freeform 44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4" name="Freeform 44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5" name="Freeform 44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6" name="Freeform 44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7" name="Freeform 44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8" name="Freeform 45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9" name="Freeform 45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0" name="Freeform 45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1" name="Freeform 45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2" name="Freeform 45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3" name="Freeform 45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4" name="Freeform 45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5" name="Freeform 45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6" name="Freeform 45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7" name="Freeform 45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8" name="Freeform 46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9" name="Freeform 46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0" name="Freeform 46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1" name="Freeform 46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2" name="Freeform 46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3" name="Freeform 46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4" name="Freeform 46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5" name="Freeform 46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6" name="Freeform 46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7" name="Freeform 46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8" name="Freeform 47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9" name="Freeform 47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0" name="Rectangle 47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1" name="Freeform 47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2" name="Freeform 47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3" name="Freeform 47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4" name="Freeform 47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5" name="Freeform 47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6" name="Freeform 47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7" name="Freeform 47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8" name="Freeform 48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9" name="Freeform 48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330" name="Group 482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335331" name="Freeform 48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2" name="Freeform 48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3" name="Freeform 48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4" name="Freeform 48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5" name="Freeform 48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6" name="Freeform 48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7" name="Freeform 48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8" name="Freeform 49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9" name="Freeform 49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0" name="Freeform 49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1" name="Freeform 49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2" name="Freeform 49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3" name="Freeform 49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4" name="Freeform 49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5" name="Freeform 49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6" name="Freeform 49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7" name="Freeform 49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8" name="Freeform 50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9" name="Freeform 50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0" name="Freeform 50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1" name="Freeform 50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2" name="Freeform 50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3" name="Freeform 50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4" name="Freeform 50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5" name="Freeform 50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6" name="Freeform 50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7" name="Freeform 50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8" name="Freeform 51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9" name="Freeform 51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0" name="Rectangle 51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1" name="Freeform 51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2" name="Freeform 51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3" name="Freeform 51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4" name="Freeform 51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5" name="Freeform 51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6" name="Freeform 51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7" name="Freeform 51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8" name="Freeform 52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9" name="Freeform 52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5370" name="Line 522"/>
          <p:cNvSpPr>
            <a:spLocks noChangeShapeType="1"/>
          </p:cNvSpPr>
          <p:nvPr/>
        </p:nvSpPr>
        <p:spPr bwMode="auto">
          <a:xfrm>
            <a:off x="6651625" y="457676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371" name="Group 523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335372" name="Freeform 52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3" name="Freeform 52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4" name="Freeform 52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5" name="Freeform 52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6" name="Freeform 52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7" name="Freeform 52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8" name="Freeform 53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9" name="Freeform 53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0" name="Freeform 53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1" name="Freeform 53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2" name="Freeform 53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3" name="Freeform 53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4" name="Freeform 53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5" name="Freeform 53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6" name="Freeform 53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7" name="Freeform 53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8" name="Freeform 54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9" name="Freeform 54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0" name="Freeform 54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1" name="Freeform 54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2" name="Freeform 54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3" name="Freeform 54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4" name="Freeform 54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5" name="Freeform 54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6" name="Freeform 54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7" name="Freeform 54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8" name="Freeform 55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9" name="Freeform 55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0" name="Freeform 55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1" name="Rectangle 55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2" name="Freeform 55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3" name="Freeform 55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4" name="Freeform 55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5" name="Freeform 55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6" name="Freeform 55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7" name="Freeform 55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8" name="Freeform 56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9" name="Freeform 56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0" name="Freeform 56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411" name="Group 563"/>
          <p:cNvGrpSpPr>
            <a:grpSpLocks/>
          </p:cNvGrpSpPr>
          <p:nvPr/>
        </p:nvGrpSpPr>
        <p:grpSpPr bwMode="auto">
          <a:xfrm>
            <a:off x="5395913" y="3130550"/>
            <a:ext cx="304800" cy="363538"/>
            <a:chOff x="4475" y="3342"/>
            <a:chExt cx="172" cy="215"/>
          </a:xfrm>
        </p:grpSpPr>
        <p:sp>
          <p:nvSpPr>
            <p:cNvPr id="335412" name="AutoShape 564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3" name="Freeform 565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4" name="Freeform 566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5" name="Freeform 567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6" name="AutoShape 568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7" name="Freeform 569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8" name="Freeform 570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9" name="Freeform 571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0" name="Freeform 572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1" name="Freeform 573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2" name="Freeform 574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3" name="Freeform 575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4" name="Freeform 576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5" name="Freeform 577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6" name="Freeform 578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7" name="Freeform 579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8" name="Freeform 580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9" name="Freeform 581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0" name="Freeform 582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1" name="Freeform 583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2" name="Freeform 584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3" name="Freeform 585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4" name="Freeform 586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5" name="Freeform 587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6" name="Freeform 588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7" name="Freeform 589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8" name="Freeform 590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9" name="Freeform 591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0" name="Freeform 592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1" name="Freeform 593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2" name="Freeform 594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443" name="Group 595"/>
          <p:cNvGrpSpPr>
            <a:grpSpLocks/>
          </p:cNvGrpSpPr>
          <p:nvPr/>
        </p:nvGrpSpPr>
        <p:grpSpPr bwMode="auto">
          <a:xfrm>
            <a:off x="6143625" y="1728788"/>
            <a:ext cx="346075" cy="396875"/>
            <a:chOff x="4475" y="3342"/>
            <a:chExt cx="172" cy="215"/>
          </a:xfrm>
        </p:grpSpPr>
        <p:sp>
          <p:nvSpPr>
            <p:cNvPr id="335444" name="AutoShape 596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5" name="Freeform 597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6" name="Freeform 598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7" name="Freeform 599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8" name="AutoShape 600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9" name="Freeform 601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0" name="Freeform 602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1" name="Freeform 603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2" name="Freeform 604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3" name="Freeform 605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4" name="Freeform 606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5" name="Freeform 607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6" name="Freeform 608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7" name="Freeform 609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8" name="Freeform 610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9" name="Freeform 611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0" name="Freeform 612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1" name="Freeform 613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2" name="Freeform 614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3" name="Freeform 615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4" name="Freeform 616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5" name="Freeform 617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6" name="Freeform 618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7" name="Freeform 619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8" name="Freeform 620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9" name="Freeform 621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0" name="Freeform 622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1" name="Freeform 623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2" name="Freeform 624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3" name="Freeform 625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4" name="Freeform 626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5475" name="AutoShape 627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6" name="Freeform 628"/>
          <p:cNvSpPr>
            <a:spLocks/>
          </p:cNvSpPr>
          <p:nvPr/>
        </p:nvSpPr>
        <p:spPr bwMode="auto">
          <a:xfrm flipH="1">
            <a:off x="5600700" y="2266950"/>
            <a:ext cx="74613" cy="88900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135" y="7"/>
              </a:cxn>
              <a:cxn ang="0">
                <a:pos x="164" y="27"/>
              </a:cxn>
              <a:cxn ang="0">
                <a:pos x="182" y="54"/>
              </a:cxn>
              <a:cxn ang="0">
                <a:pos x="188" y="84"/>
              </a:cxn>
              <a:cxn ang="0">
                <a:pos x="182" y="115"/>
              </a:cxn>
              <a:cxn ang="0">
                <a:pos x="164" y="141"/>
              </a:cxn>
              <a:cxn ang="0">
                <a:pos x="135" y="161"/>
              </a:cxn>
              <a:cxn ang="0">
                <a:pos x="92" y="168"/>
              </a:cxn>
              <a:cxn ang="0">
                <a:pos x="51" y="161"/>
              </a:cxn>
              <a:cxn ang="0">
                <a:pos x="22" y="141"/>
              </a:cxn>
              <a:cxn ang="0">
                <a:pos x="5" y="115"/>
              </a:cxn>
              <a:cxn ang="0">
                <a:pos x="0" y="84"/>
              </a:cxn>
              <a:cxn ang="0">
                <a:pos x="5" y="54"/>
              </a:cxn>
              <a:cxn ang="0">
                <a:pos x="22" y="27"/>
              </a:cxn>
              <a:cxn ang="0">
                <a:pos x="51" y="7"/>
              </a:cxn>
              <a:cxn ang="0">
                <a:pos x="92" y="0"/>
              </a:cxn>
              <a:cxn ang="0">
                <a:pos x="96" y="37"/>
              </a:cxn>
              <a:cxn ang="0">
                <a:pos x="72" y="42"/>
              </a:cxn>
              <a:cxn ang="0">
                <a:pos x="57" y="52"/>
              </a:cxn>
              <a:cxn ang="0">
                <a:pos x="47" y="67"/>
              </a:cxn>
              <a:cxn ang="0">
                <a:pos x="45" y="85"/>
              </a:cxn>
              <a:cxn ang="0">
                <a:pos x="47" y="102"/>
              </a:cxn>
              <a:cxn ang="0">
                <a:pos x="58" y="117"/>
              </a:cxn>
              <a:cxn ang="0">
                <a:pos x="74" y="128"/>
              </a:cxn>
              <a:cxn ang="0">
                <a:pos x="96" y="132"/>
              </a:cxn>
              <a:cxn ang="0">
                <a:pos x="96" y="132"/>
              </a:cxn>
              <a:cxn ang="0">
                <a:pos x="120" y="128"/>
              </a:cxn>
              <a:cxn ang="0">
                <a:pos x="136" y="117"/>
              </a:cxn>
              <a:cxn ang="0">
                <a:pos x="147" y="102"/>
              </a:cxn>
              <a:cxn ang="0">
                <a:pos x="151" y="85"/>
              </a:cxn>
              <a:cxn ang="0">
                <a:pos x="148" y="67"/>
              </a:cxn>
              <a:cxn ang="0">
                <a:pos x="137" y="52"/>
              </a:cxn>
              <a:cxn ang="0">
                <a:pos x="120" y="42"/>
              </a:cxn>
              <a:cxn ang="0">
                <a:pos x="96" y="37"/>
              </a:cxn>
              <a:cxn ang="0">
                <a:pos x="92" y="0"/>
              </a:cxn>
            </a:cxnLst>
            <a:rect l="0" t="0" r="r" b="b"/>
            <a:pathLst>
              <a:path w="188" h="168">
                <a:moveTo>
                  <a:pt x="92" y="0"/>
                </a:moveTo>
                <a:lnTo>
                  <a:pt x="135" y="7"/>
                </a:lnTo>
                <a:lnTo>
                  <a:pt x="164" y="27"/>
                </a:lnTo>
                <a:lnTo>
                  <a:pt x="182" y="54"/>
                </a:lnTo>
                <a:lnTo>
                  <a:pt x="188" y="84"/>
                </a:lnTo>
                <a:lnTo>
                  <a:pt x="182" y="115"/>
                </a:lnTo>
                <a:lnTo>
                  <a:pt x="164" y="141"/>
                </a:lnTo>
                <a:lnTo>
                  <a:pt x="135" y="161"/>
                </a:lnTo>
                <a:lnTo>
                  <a:pt x="92" y="168"/>
                </a:lnTo>
                <a:lnTo>
                  <a:pt x="51" y="161"/>
                </a:lnTo>
                <a:lnTo>
                  <a:pt x="22" y="141"/>
                </a:lnTo>
                <a:lnTo>
                  <a:pt x="5" y="115"/>
                </a:lnTo>
                <a:lnTo>
                  <a:pt x="0" y="84"/>
                </a:lnTo>
                <a:lnTo>
                  <a:pt x="5" y="54"/>
                </a:lnTo>
                <a:lnTo>
                  <a:pt x="22" y="27"/>
                </a:lnTo>
                <a:lnTo>
                  <a:pt x="51" y="7"/>
                </a:lnTo>
                <a:lnTo>
                  <a:pt x="92" y="0"/>
                </a:lnTo>
                <a:lnTo>
                  <a:pt x="96" y="37"/>
                </a:lnTo>
                <a:lnTo>
                  <a:pt x="72" y="42"/>
                </a:lnTo>
                <a:lnTo>
                  <a:pt x="57" y="52"/>
                </a:lnTo>
                <a:lnTo>
                  <a:pt x="47" y="67"/>
                </a:lnTo>
                <a:lnTo>
                  <a:pt x="45" y="85"/>
                </a:lnTo>
                <a:lnTo>
                  <a:pt x="47" y="102"/>
                </a:lnTo>
                <a:lnTo>
                  <a:pt x="58" y="117"/>
                </a:lnTo>
                <a:lnTo>
                  <a:pt x="74" y="128"/>
                </a:lnTo>
                <a:lnTo>
                  <a:pt x="96" y="132"/>
                </a:lnTo>
                <a:lnTo>
                  <a:pt x="96" y="132"/>
                </a:lnTo>
                <a:lnTo>
                  <a:pt x="120" y="128"/>
                </a:lnTo>
                <a:lnTo>
                  <a:pt x="136" y="117"/>
                </a:lnTo>
                <a:lnTo>
                  <a:pt x="147" y="102"/>
                </a:lnTo>
                <a:lnTo>
                  <a:pt x="151" y="85"/>
                </a:lnTo>
                <a:lnTo>
                  <a:pt x="148" y="67"/>
                </a:lnTo>
                <a:lnTo>
                  <a:pt x="137" y="52"/>
                </a:lnTo>
                <a:lnTo>
                  <a:pt x="120" y="42"/>
                </a:lnTo>
                <a:lnTo>
                  <a:pt x="96" y="37"/>
                </a:lnTo>
                <a:lnTo>
                  <a:pt x="92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7" name="Freeform 629"/>
          <p:cNvSpPr>
            <a:spLocks/>
          </p:cNvSpPr>
          <p:nvPr/>
        </p:nvSpPr>
        <p:spPr bwMode="auto">
          <a:xfrm flipH="1">
            <a:off x="5294313" y="2266950"/>
            <a:ext cx="76200" cy="88900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138" y="7"/>
              </a:cxn>
              <a:cxn ang="0">
                <a:pos x="168" y="27"/>
              </a:cxn>
              <a:cxn ang="0">
                <a:pos x="185" y="54"/>
              </a:cxn>
              <a:cxn ang="0">
                <a:pos x="192" y="84"/>
              </a:cxn>
              <a:cxn ang="0">
                <a:pos x="187" y="115"/>
              </a:cxn>
              <a:cxn ang="0">
                <a:pos x="168" y="141"/>
              </a:cxn>
              <a:cxn ang="0">
                <a:pos x="138" y="161"/>
              </a:cxn>
              <a:cxn ang="0">
                <a:pos x="95" y="168"/>
              </a:cxn>
              <a:cxn ang="0">
                <a:pos x="53" y="161"/>
              </a:cxn>
              <a:cxn ang="0">
                <a:pos x="24" y="141"/>
              </a:cxn>
              <a:cxn ang="0">
                <a:pos x="5" y="115"/>
              </a:cxn>
              <a:cxn ang="0">
                <a:pos x="0" y="84"/>
              </a:cxn>
              <a:cxn ang="0">
                <a:pos x="6" y="54"/>
              </a:cxn>
              <a:cxn ang="0">
                <a:pos x="24" y="27"/>
              </a:cxn>
              <a:cxn ang="0">
                <a:pos x="54" y="7"/>
              </a:cxn>
              <a:cxn ang="0">
                <a:pos x="95" y="0"/>
              </a:cxn>
              <a:cxn ang="0">
                <a:pos x="95" y="0"/>
              </a:cxn>
              <a:cxn ang="0">
                <a:pos x="95" y="37"/>
              </a:cxn>
              <a:cxn ang="0">
                <a:pos x="71" y="42"/>
              </a:cxn>
              <a:cxn ang="0">
                <a:pos x="56" y="52"/>
              </a:cxn>
              <a:cxn ang="0">
                <a:pos x="46" y="67"/>
              </a:cxn>
              <a:cxn ang="0">
                <a:pos x="44" y="85"/>
              </a:cxn>
              <a:cxn ang="0">
                <a:pos x="46" y="102"/>
              </a:cxn>
              <a:cxn ang="0">
                <a:pos x="57" y="117"/>
              </a:cxn>
              <a:cxn ang="0">
                <a:pos x="73" y="128"/>
              </a:cxn>
              <a:cxn ang="0">
                <a:pos x="95" y="132"/>
              </a:cxn>
              <a:cxn ang="0">
                <a:pos x="95" y="132"/>
              </a:cxn>
              <a:cxn ang="0">
                <a:pos x="119" y="128"/>
              </a:cxn>
              <a:cxn ang="0">
                <a:pos x="135" y="117"/>
              </a:cxn>
              <a:cxn ang="0">
                <a:pos x="146" y="102"/>
              </a:cxn>
              <a:cxn ang="0">
                <a:pos x="150" y="85"/>
              </a:cxn>
              <a:cxn ang="0">
                <a:pos x="147" y="67"/>
              </a:cxn>
              <a:cxn ang="0">
                <a:pos x="136" y="52"/>
              </a:cxn>
              <a:cxn ang="0">
                <a:pos x="119" y="42"/>
              </a:cxn>
              <a:cxn ang="0">
                <a:pos x="95" y="37"/>
              </a:cxn>
              <a:cxn ang="0">
                <a:pos x="95" y="0"/>
              </a:cxn>
            </a:cxnLst>
            <a:rect l="0" t="0" r="r" b="b"/>
            <a:pathLst>
              <a:path w="192" h="168">
                <a:moveTo>
                  <a:pt x="95" y="0"/>
                </a:moveTo>
                <a:lnTo>
                  <a:pt x="138" y="7"/>
                </a:lnTo>
                <a:lnTo>
                  <a:pt x="168" y="27"/>
                </a:lnTo>
                <a:lnTo>
                  <a:pt x="185" y="54"/>
                </a:lnTo>
                <a:lnTo>
                  <a:pt x="192" y="84"/>
                </a:lnTo>
                <a:lnTo>
                  <a:pt x="187" y="115"/>
                </a:lnTo>
                <a:lnTo>
                  <a:pt x="168" y="141"/>
                </a:lnTo>
                <a:lnTo>
                  <a:pt x="138" y="161"/>
                </a:lnTo>
                <a:lnTo>
                  <a:pt x="95" y="168"/>
                </a:lnTo>
                <a:lnTo>
                  <a:pt x="53" y="161"/>
                </a:lnTo>
                <a:lnTo>
                  <a:pt x="24" y="141"/>
                </a:lnTo>
                <a:lnTo>
                  <a:pt x="5" y="115"/>
                </a:lnTo>
                <a:lnTo>
                  <a:pt x="0" y="84"/>
                </a:lnTo>
                <a:lnTo>
                  <a:pt x="6" y="54"/>
                </a:lnTo>
                <a:lnTo>
                  <a:pt x="24" y="27"/>
                </a:lnTo>
                <a:lnTo>
                  <a:pt x="54" y="7"/>
                </a:lnTo>
                <a:lnTo>
                  <a:pt x="95" y="0"/>
                </a:lnTo>
                <a:lnTo>
                  <a:pt x="95" y="0"/>
                </a:lnTo>
                <a:lnTo>
                  <a:pt x="95" y="37"/>
                </a:lnTo>
                <a:lnTo>
                  <a:pt x="71" y="42"/>
                </a:lnTo>
                <a:lnTo>
                  <a:pt x="56" y="52"/>
                </a:lnTo>
                <a:lnTo>
                  <a:pt x="46" y="67"/>
                </a:lnTo>
                <a:lnTo>
                  <a:pt x="44" y="85"/>
                </a:lnTo>
                <a:lnTo>
                  <a:pt x="46" y="102"/>
                </a:lnTo>
                <a:lnTo>
                  <a:pt x="57" y="117"/>
                </a:lnTo>
                <a:lnTo>
                  <a:pt x="73" y="128"/>
                </a:lnTo>
                <a:lnTo>
                  <a:pt x="95" y="132"/>
                </a:lnTo>
                <a:lnTo>
                  <a:pt x="95" y="132"/>
                </a:lnTo>
                <a:lnTo>
                  <a:pt x="119" y="128"/>
                </a:lnTo>
                <a:lnTo>
                  <a:pt x="135" y="117"/>
                </a:lnTo>
                <a:lnTo>
                  <a:pt x="146" y="102"/>
                </a:lnTo>
                <a:lnTo>
                  <a:pt x="150" y="85"/>
                </a:lnTo>
                <a:lnTo>
                  <a:pt x="147" y="67"/>
                </a:lnTo>
                <a:lnTo>
                  <a:pt x="136" y="52"/>
                </a:lnTo>
                <a:lnTo>
                  <a:pt x="119" y="42"/>
                </a:lnTo>
                <a:lnTo>
                  <a:pt x="95" y="37"/>
                </a:lnTo>
                <a:lnTo>
                  <a:pt x="9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8" name="Freeform 630"/>
          <p:cNvSpPr>
            <a:spLocks/>
          </p:cNvSpPr>
          <p:nvPr/>
        </p:nvSpPr>
        <p:spPr bwMode="auto">
          <a:xfrm flipH="1">
            <a:off x="5432425" y="2251075"/>
            <a:ext cx="128588" cy="777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58" y="0"/>
              </a:cxn>
              <a:cxn ang="0">
                <a:pos x="73" y="0"/>
              </a:cxn>
              <a:cxn ang="0">
                <a:pos x="88" y="0"/>
              </a:cxn>
              <a:cxn ang="0">
                <a:pos x="102" y="2"/>
              </a:cxn>
              <a:cxn ang="0">
                <a:pos x="117" y="2"/>
              </a:cxn>
              <a:cxn ang="0">
                <a:pos x="131" y="2"/>
              </a:cxn>
              <a:cxn ang="0">
                <a:pos x="147" y="2"/>
              </a:cxn>
              <a:cxn ang="0">
                <a:pos x="163" y="2"/>
              </a:cxn>
              <a:cxn ang="0">
                <a:pos x="179" y="2"/>
              </a:cxn>
              <a:cxn ang="0">
                <a:pos x="196" y="2"/>
              </a:cxn>
              <a:cxn ang="0">
                <a:pos x="212" y="2"/>
              </a:cxn>
              <a:cxn ang="0">
                <a:pos x="229" y="2"/>
              </a:cxn>
              <a:cxn ang="0">
                <a:pos x="247" y="2"/>
              </a:cxn>
              <a:cxn ang="0">
                <a:pos x="265" y="2"/>
              </a:cxn>
              <a:cxn ang="0">
                <a:pos x="282" y="2"/>
              </a:cxn>
              <a:cxn ang="0">
                <a:pos x="301" y="2"/>
              </a:cxn>
              <a:cxn ang="0">
                <a:pos x="310" y="11"/>
              </a:cxn>
              <a:cxn ang="0">
                <a:pos x="225" y="17"/>
              </a:cxn>
              <a:cxn ang="0">
                <a:pos x="316" y="24"/>
              </a:cxn>
              <a:cxn ang="0">
                <a:pos x="325" y="47"/>
              </a:cxn>
              <a:cxn ang="0">
                <a:pos x="325" y="65"/>
              </a:cxn>
              <a:cxn ang="0">
                <a:pos x="318" y="80"/>
              </a:cxn>
              <a:cxn ang="0">
                <a:pos x="308" y="94"/>
              </a:cxn>
              <a:cxn ang="0">
                <a:pos x="296" y="106"/>
              </a:cxn>
              <a:cxn ang="0">
                <a:pos x="284" y="118"/>
              </a:cxn>
              <a:cxn ang="0">
                <a:pos x="276" y="132"/>
              </a:cxn>
              <a:cxn ang="0">
                <a:pos x="272" y="148"/>
              </a:cxn>
              <a:cxn ang="0">
                <a:pos x="20" y="144"/>
              </a:cxn>
              <a:cxn ang="0">
                <a:pos x="19" y="125"/>
              </a:cxn>
              <a:cxn ang="0">
                <a:pos x="15" y="104"/>
              </a:cxn>
              <a:cxn ang="0">
                <a:pos x="9" y="82"/>
              </a:cxn>
              <a:cxn ang="0">
                <a:pos x="0" y="57"/>
              </a:cxn>
              <a:cxn ang="0">
                <a:pos x="45" y="0"/>
              </a:cxn>
              <a:cxn ang="0">
                <a:pos x="45" y="0"/>
              </a:cxn>
            </a:cxnLst>
            <a:rect l="0" t="0" r="r" b="b"/>
            <a:pathLst>
              <a:path w="325" h="148">
                <a:moveTo>
                  <a:pt x="45" y="0"/>
                </a:moveTo>
                <a:lnTo>
                  <a:pt x="58" y="0"/>
                </a:lnTo>
                <a:lnTo>
                  <a:pt x="73" y="0"/>
                </a:lnTo>
                <a:lnTo>
                  <a:pt x="88" y="0"/>
                </a:lnTo>
                <a:lnTo>
                  <a:pt x="102" y="2"/>
                </a:lnTo>
                <a:lnTo>
                  <a:pt x="117" y="2"/>
                </a:lnTo>
                <a:lnTo>
                  <a:pt x="131" y="2"/>
                </a:lnTo>
                <a:lnTo>
                  <a:pt x="147" y="2"/>
                </a:lnTo>
                <a:lnTo>
                  <a:pt x="163" y="2"/>
                </a:lnTo>
                <a:lnTo>
                  <a:pt x="179" y="2"/>
                </a:lnTo>
                <a:lnTo>
                  <a:pt x="196" y="2"/>
                </a:lnTo>
                <a:lnTo>
                  <a:pt x="212" y="2"/>
                </a:lnTo>
                <a:lnTo>
                  <a:pt x="229" y="2"/>
                </a:lnTo>
                <a:lnTo>
                  <a:pt x="247" y="2"/>
                </a:lnTo>
                <a:lnTo>
                  <a:pt x="265" y="2"/>
                </a:lnTo>
                <a:lnTo>
                  <a:pt x="282" y="2"/>
                </a:lnTo>
                <a:lnTo>
                  <a:pt x="301" y="2"/>
                </a:lnTo>
                <a:lnTo>
                  <a:pt x="310" y="11"/>
                </a:lnTo>
                <a:lnTo>
                  <a:pt x="225" y="17"/>
                </a:lnTo>
                <a:lnTo>
                  <a:pt x="316" y="24"/>
                </a:lnTo>
                <a:lnTo>
                  <a:pt x="325" y="47"/>
                </a:lnTo>
                <a:lnTo>
                  <a:pt x="325" y="65"/>
                </a:lnTo>
                <a:lnTo>
                  <a:pt x="318" y="80"/>
                </a:lnTo>
                <a:lnTo>
                  <a:pt x="308" y="94"/>
                </a:lnTo>
                <a:lnTo>
                  <a:pt x="296" y="106"/>
                </a:lnTo>
                <a:lnTo>
                  <a:pt x="284" y="118"/>
                </a:lnTo>
                <a:lnTo>
                  <a:pt x="276" y="132"/>
                </a:lnTo>
                <a:lnTo>
                  <a:pt x="272" y="148"/>
                </a:lnTo>
                <a:lnTo>
                  <a:pt x="20" y="144"/>
                </a:lnTo>
                <a:lnTo>
                  <a:pt x="19" y="125"/>
                </a:lnTo>
                <a:lnTo>
                  <a:pt x="15" y="104"/>
                </a:lnTo>
                <a:lnTo>
                  <a:pt x="9" y="82"/>
                </a:lnTo>
                <a:lnTo>
                  <a:pt x="0" y="57"/>
                </a:lnTo>
                <a:lnTo>
                  <a:pt x="45" y="0"/>
                </a:lnTo>
                <a:lnTo>
                  <a:pt x="4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9" name="Freeform 631"/>
          <p:cNvSpPr>
            <a:spLocks/>
          </p:cNvSpPr>
          <p:nvPr/>
        </p:nvSpPr>
        <p:spPr bwMode="auto">
          <a:xfrm flipH="1">
            <a:off x="5227638" y="2195513"/>
            <a:ext cx="517525" cy="133350"/>
          </a:xfrm>
          <a:custGeom>
            <a:avLst/>
            <a:gdLst/>
            <a:ahLst/>
            <a:cxnLst>
              <a:cxn ang="0">
                <a:pos x="791" y="200"/>
              </a:cxn>
              <a:cxn ang="0">
                <a:pos x="770" y="224"/>
              </a:cxn>
              <a:cxn ang="0">
                <a:pos x="760" y="253"/>
              </a:cxn>
              <a:cxn ang="0">
                <a:pos x="921" y="191"/>
              </a:cxn>
              <a:cxn ang="0">
                <a:pos x="972" y="132"/>
              </a:cxn>
              <a:cxn ang="0">
                <a:pos x="1045" y="112"/>
              </a:cxn>
              <a:cxn ang="0">
                <a:pos x="1116" y="130"/>
              </a:cxn>
              <a:cxn ang="0">
                <a:pos x="1167" y="183"/>
              </a:cxn>
              <a:cxn ang="0">
                <a:pos x="1291" y="224"/>
              </a:cxn>
              <a:cxn ang="0">
                <a:pos x="1298" y="202"/>
              </a:cxn>
              <a:cxn ang="0">
                <a:pos x="1282" y="166"/>
              </a:cxn>
              <a:cxn ang="0">
                <a:pos x="1290" y="139"/>
              </a:cxn>
              <a:cxn ang="0">
                <a:pos x="1303" y="108"/>
              </a:cxn>
              <a:cxn ang="0">
                <a:pos x="1242" y="107"/>
              </a:cxn>
              <a:cxn ang="0">
                <a:pos x="1184" y="101"/>
              </a:cxn>
              <a:cxn ang="0">
                <a:pos x="1128" y="92"/>
              </a:cxn>
              <a:cxn ang="0">
                <a:pos x="1074" y="78"/>
              </a:cxn>
              <a:cxn ang="0">
                <a:pos x="1018" y="58"/>
              </a:cxn>
              <a:cxn ang="0">
                <a:pos x="921" y="22"/>
              </a:cxn>
              <a:cxn ang="0">
                <a:pos x="798" y="3"/>
              </a:cxn>
              <a:cxn ang="0">
                <a:pos x="674" y="4"/>
              </a:cxn>
              <a:cxn ang="0">
                <a:pos x="548" y="25"/>
              </a:cxn>
              <a:cxn ang="0">
                <a:pos x="428" y="62"/>
              </a:cxn>
              <a:cxn ang="0">
                <a:pos x="382" y="97"/>
              </a:cxn>
              <a:cxn ang="0">
                <a:pos x="426" y="80"/>
              </a:cxn>
              <a:cxn ang="0">
                <a:pos x="499" y="53"/>
              </a:cxn>
              <a:cxn ang="0">
                <a:pos x="565" y="31"/>
              </a:cxn>
              <a:cxn ang="0">
                <a:pos x="354" y="93"/>
              </a:cxn>
              <a:cxn ang="0">
                <a:pos x="280" y="87"/>
              </a:cxn>
              <a:cxn ang="0">
                <a:pos x="212" y="90"/>
              </a:cxn>
              <a:cxn ang="0">
                <a:pos x="149" y="103"/>
              </a:cxn>
              <a:cxn ang="0">
                <a:pos x="88" y="129"/>
              </a:cxn>
              <a:cxn ang="0">
                <a:pos x="29" y="167"/>
              </a:cxn>
              <a:cxn ang="0">
                <a:pos x="108" y="204"/>
              </a:cxn>
              <a:cxn ang="0">
                <a:pos x="61" y="212"/>
              </a:cxn>
              <a:cxn ang="0">
                <a:pos x="14" y="202"/>
              </a:cxn>
              <a:cxn ang="0">
                <a:pos x="4" y="208"/>
              </a:cxn>
              <a:cxn ang="0">
                <a:pos x="149" y="229"/>
              </a:cxn>
              <a:cxn ang="0">
                <a:pos x="173" y="156"/>
              </a:cxn>
              <a:cxn ang="0">
                <a:pos x="228" y="119"/>
              </a:cxn>
              <a:cxn ang="0">
                <a:pos x="298" y="116"/>
              </a:cxn>
              <a:cxn ang="0">
                <a:pos x="362" y="148"/>
              </a:cxn>
              <a:cxn ang="0">
                <a:pos x="399" y="218"/>
              </a:cxn>
              <a:cxn ang="0">
                <a:pos x="465" y="228"/>
              </a:cxn>
              <a:cxn ang="0">
                <a:pos x="442" y="160"/>
              </a:cxn>
              <a:cxn ang="0">
                <a:pos x="811" y="21"/>
              </a:cxn>
              <a:cxn ang="0">
                <a:pos x="860" y="50"/>
              </a:cxn>
              <a:cxn ang="0">
                <a:pos x="905" y="50"/>
              </a:cxn>
              <a:cxn ang="0">
                <a:pos x="909" y="83"/>
              </a:cxn>
              <a:cxn ang="0">
                <a:pos x="892" y="50"/>
              </a:cxn>
              <a:cxn ang="0">
                <a:pos x="875" y="50"/>
              </a:cxn>
              <a:cxn ang="0">
                <a:pos x="830" y="83"/>
              </a:cxn>
              <a:cxn ang="0">
                <a:pos x="802" y="103"/>
              </a:cxn>
              <a:cxn ang="0">
                <a:pos x="799" y="112"/>
              </a:cxn>
              <a:cxn ang="0">
                <a:pos x="850" y="107"/>
              </a:cxn>
              <a:cxn ang="0">
                <a:pos x="892" y="114"/>
              </a:cxn>
              <a:cxn ang="0">
                <a:pos x="882" y="129"/>
              </a:cxn>
              <a:cxn ang="0">
                <a:pos x="831" y="130"/>
              </a:cxn>
              <a:cxn ang="0">
                <a:pos x="797" y="129"/>
              </a:cxn>
              <a:cxn ang="0">
                <a:pos x="809" y="172"/>
              </a:cxn>
              <a:cxn ang="0">
                <a:pos x="843" y="168"/>
              </a:cxn>
              <a:cxn ang="0">
                <a:pos x="860" y="168"/>
              </a:cxn>
              <a:cxn ang="0">
                <a:pos x="829" y="183"/>
              </a:cxn>
            </a:cxnLst>
            <a:rect l="0" t="0" r="r" b="b"/>
            <a:pathLst>
              <a:path w="1303" h="253">
                <a:moveTo>
                  <a:pt x="805" y="184"/>
                </a:moveTo>
                <a:lnTo>
                  <a:pt x="799" y="192"/>
                </a:lnTo>
                <a:lnTo>
                  <a:pt x="791" y="200"/>
                </a:lnTo>
                <a:lnTo>
                  <a:pt x="785" y="208"/>
                </a:lnTo>
                <a:lnTo>
                  <a:pt x="777" y="216"/>
                </a:lnTo>
                <a:lnTo>
                  <a:pt x="770" y="224"/>
                </a:lnTo>
                <a:lnTo>
                  <a:pt x="765" y="233"/>
                </a:lnTo>
                <a:lnTo>
                  <a:pt x="761" y="243"/>
                </a:lnTo>
                <a:lnTo>
                  <a:pt x="760" y="253"/>
                </a:lnTo>
                <a:lnTo>
                  <a:pt x="909" y="252"/>
                </a:lnTo>
                <a:lnTo>
                  <a:pt x="912" y="219"/>
                </a:lnTo>
                <a:lnTo>
                  <a:pt x="921" y="191"/>
                </a:lnTo>
                <a:lnTo>
                  <a:pt x="935" y="167"/>
                </a:lnTo>
                <a:lnTo>
                  <a:pt x="952" y="147"/>
                </a:lnTo>
                <a:lnTo>
                  <a:pt x="972" y="132"/>
                </a:lnTo>
                <a:lnTo>
                  <a:pt x="994" y="122"/>
                </a:lnTo>
                <a:lnTo>
                  <a:pt x="1019" y="115"/>
                </a:lnTo>
                <a:lnTo>
                  <a:pt x="1045" y="112"/>
                </a:lnTo>
                <a:lnTo>
                  <a:pt x="1068" y="115"/>
                </a:lnTo>
                <a:lnTo>
                  <a:pt x="1094" y="120"/>
                </a:lnTo>
                <a:lnTo>
                  <a:pt x="1116" y="130"/>
                </a:lnTo>
                <a:lnTo>
                  <a:pt x="1136" y="144"/>
                </a:lnTo>
                <a:lnTo>
                  <a:pt x="1153" y="162"/>
                </a:lnTo>
                <a:lnTo>
                  <a:pt x="1167" y="183"/>
                </a:lnTo>
                <a:lnTo>
                  <a:pt x="1176" y="208"/>
                </a:lnTo>
                <a:lnTo>
                  <a:pt x="1178" y="237"/>
                </a:lnTo>
                <a:lnTo>
                  <a:pt x="1291" y="224"/>
                </a:lnTo>
                <a:lnTo>
                  <a:pt x="1284" y="212"/>
                </a:lnTo>
                <a:lnTo>
                  <a:pt x="1290" y="206"/>
                </a:lnTo>
                <a:lnTo>
                  <a:pt x="1298" y="202"/>
                </a:lnTo>
                <a:lnTo>
                  <a:pt x="1302" y="196"/>
                </a:lnTo>
                <a:lnTo>
                  <a:pt x="1288" y="178"/>
                </a:lnTo>
                <a:lnTo>
                  <a:pt x="1282" y="166"/>
                </a:lnTo>
                <a:lnTo>
                  <a:pt x="1280" y="155"/>
                </a:lnTo>
                <a:lnTo>
                  <a:pt x="1284" y="147"/>
                </a:lnTo>
                <a:lnTo>
                  <a:pt x="1290" y="139"/>
                </a:lnTo>
                <a:lnTo>
                  <a:pt x="1296" y="131"/>
                </a:lnTo>
                <a:lnTo>
                  <a:pt x="1300" y="120"/>
                </a:lnTo>
                <a:lnTo>
                  <a:pt x="1303" y="108"/>
                </a:lnTo>
                <a:lnTo>
                  <a:pt x="1282" y="108"/>
                </a:lnTo>
                <a:lnTo>
                  <a:pt x="1262" y="107"/>
                </a:lnTo>
                <a:lnTo>
                  <a:pt x="1242" y="107"/>
                </a:lnTo>
                <a:lnTo>
                  <a:pt x="1222" y="105"/>
                </a:lnTo>
                <a:lnTo>
                  <a:pt x="1204" y="103"/>
                </a:lnTo>
                <a:lnTo>
                  <a:pt x="1184" y="101"/>
                </a:lnTo>
                <a:lnTo>
                  <a:pt x="1165" y="98"/>
                </a:lnTo>
                <a:lnTo>
                  <a:pt x="1147" y="95"/>
                </a:lnTo>
                <a:lnTo>
                  <a:pt x="1128" y="92"/>
                </a:lnTo>
                <a:lnTo>
                  <a:pt x="1110" y="88"/>
                </a:lnTo>
                <a:lnTo>
                  <a:pt x="1091" y="82"/>
                </a:lnTo>
                <a:lnTo>
                  <a:pt x="1074" y="78"/>
                </a:lnTo>
                <a:lnTo>
                  <a:pt x="1055" y="72"/>
                </a:lnTo>
                <a:lnTo>
                  <a:pt x="1037" y="65"/>
                </a:lnTo>
                <a:lnTo>
                  <a:pt x="1018" y="58"/>
                </a:lnTo>
                <a:lnTo>
                  <a:pt x="1000" y="50"/>
                </a:lnTo>
                <a:lnTo>
                  <a:pt x="961" y="35"/>
                </a:lnTo>
                <a:lnTo>
                  <a:pt x="921" y="22"/>
                </a:lnTo>
                <a:lnTo>
                  <a:pt x="882" y="13"/>
                </a:lnTo>
                <a:lnTo>
                  <a:pt x="841" y="6"/>
                </a:lnTo>
                <a:lnTo>
                  <a:pt x="798" y="3"/>
                </a:lnTo>
                <a:lnTo>
                  <a:pt x="757" y="0"/>
                </a:lnTo>
                <a:lnTo>
                  <a:pt x="715" y="1"/>
                </a:lnTo>
                <a:lnTo>
                  <a:pt x="674" y="4"/>
                </a:lnTo>
                <a:lnTo>
                  <a:pt x="631" y="10"/>
                </a:lnTo>
                <a:lnTo>
                  <a:pt x="589" y="16"/>
                </a:lnTo>
                <a:lnTo>
                  <a:pt x="548" y="25"/>
                </a:lnTo>
                <a:lnTo>
                  <a:pt x="508" y="35"/>
                </a:lnTo>
                <a:lnTo>
                  <a:pt x="468" y="48"/>
                </a:lnTo>
                <a:lnTo>
                  <a:pt x="428" y="62"/>
                </a:lnTo>
                <a:lnTo>
                  <a:pt x="391" y="77"/>
                </a:lnTo>
                <a:lnTo>
                  <a:pt x="354" y="93"/>
                </a:lnTo>
                <a:lnTo>
                  <a:pt x="382" y="97"/>
                </a:lnTo>
                <a:lnTo>
                  <a:pt x="393" y="93"/>
                </a:lnTo>
                <a:lnTo>
                  <a:pt x="407" y="87"/>
                </a:lnTo>
                <a:lnTo>
                  <a:pt x="426" y="80"/>
                </a:lnTo>
                <a:lnTo>
                  <a:pt x="447" y="72"/>
                </a:lnTo>
                <a:lnTo>
                  <a:pt x="471" y="64"/>
                </a:lnTo>
                <a:lnTo>
                  <a:pt x="499" y="53"/>
                </a:lnTo>
                <a:lnTo>
                  <a:pt x="530" y="43"/>
                </a:lnTo>
                <a:lnTo>
                  <a:pt x="565" y="31"/>
                </a:lnTo>
                <a:lnTo>
                  <a:pt x="565" y="31"/>
                </a:lnTo>
                <a:lnTo>
                  <a:pt x="459" y="97"/>
                </a:lnTo>
                <a:lnTo>
                  <a:pt x="382" y="97"/>
                </a:lnTo>
                <a:lnTo>
                  <a:pt x="354" y="93"/>
                </a:lnTo>
                <a:lnTo>
                  <a:pt x="329" y="90"/>
                </a:lnTo>
                <a:lnTo>
                  <a:pt x="304" y="88"/>
                </a:lnTo>
                <a:lnTo>
                  <a:pt x="280" y="87"/>
                </a:lnTo>
                <a:lnTo>
                  <a:pt x="257" y="87"/>
                </a:lnTo>
                <a:lnTo>
                  <a:pt x="235" y="88"/>
                </a:lnTo>
                <a:lnTo>
                  <a:pt x="212" y="90"/>
                </a:lnTo>
                <a:lnTo>
                  <a:pt x="191" y="94"/>
                </a:lnTo>
                <a:lnTo>
                  <a:pt x="170" y="97"/>
                </a:lnTo>
                <a:lnTo>
                  <a:pt x="149" y="103"/>
                </a:lnTo>
                <a:lnTo>
                  <a:pt x="129" y="110"/>
                </a:lnTo>
                <a:lnTo>
                  <a:pt x="108" y="119"/>
                </a:lnTo>
                <a:lnTo>
                  <a:pt x="88" y="129"/>
                </a:lnTo>
                <a:lnTo>
                  <a:pt x="68" y="140"/>
                </a:lnTo>
                <a:lnTo>
                  <a:pt x="49" y="153"/>
                </a:lnTo>
                <a:lnTo>
                  <a:pt x="29" y="167"/>
                </a:lnTo>
                <a:lnTo>
                  <a:pt x="10" y="183"/>
                </a:lnTo>
                <a:lnTo>
                  <a:pt x="122" y="197"/>
                </a:lnTo>
                <a:lnTo>
                  <a:pt x="108" y="204"/>
                </a:lnTo>
                <a:lnTo>
                  <a:pt x="93" y="208"/>
                </a:lnTo>
                <a:lnTo>
                  <a:pt x="77" y="212"/>
                </a:lnTo>
                <a:lnTo>
                  <a:pt x="61" y="212"/>
                </a:lnTo>
                <a:lnTo>
                  <a:pt x="44" y="211"/>
                </a:lnTo>
                <a:lnTo>
                  <a:pt x="29" y="207"/>
                </a:lnTo>
                <a:lnTo>
                  <a:pt x="14" y="202"/>
                </a:lnTo>
                <a:lnTo>
                  <a:pt x="0" y="196"/>
                </a:lnTo>
                <a:lnTo>
                  <a:pt x="0" y="201"/>
                </a:lnTo>
                <a:lnTo>
                  <a:pt x="4" y="208"/>
                </a:lnTo>
                <a:lnTo>
                  <a:pt x="10" y="218"/>
                </a:lnTo>
                <a:lnTo>
                  <a:pt x="19" y="229"/>
                </a:lnTo>
                <a:lnTo>
                  <a:pt x="149" y="229"/>
                </a:lnTo>
                <a:lnTo>
                  <a:pt x="151" y="201"/>
                </a:lnTo>
                <a:lnTo>
                  <a:pt x="159" y="177"/>
                </a:lnTo>
                <a:lnTo>
                  <a:pt x="173" y="156"/>
                </a:lnTo>
                <a:lnTo>
                  <a:pt x="189" y="140"/>
                </a:lnTo>
                <a:lnTo>
                  <a:pt x="207" y="127"/>
                </a:lnTo>
                <a:lnTo>
                  <a:pt x="228" y="119"/>
                </a:lnTo>
                <a:lnTo>
                  <a:pt x="252" y="114"/>
                </a:lnTo>
                <a:lnTo>
                  <a:pt x="276" y="112"/>
                </a:lnTo>
                <a:lnTo>
                  <a:pt x="298" y="116"/>
                </a:lnTo>
                <a:lnTo>
                  <a:pt x="322" y="123"/>
                </a:lnTo>
                <a:lnTo>
                  <a:pt x="344" y="133"/>
                </a:lnTo>
                <a:lnTo>
                  <a:pt x="362" y="148"/>
                </a:lnTo>
                <a:lnTo>
                  <a:pt x="378" y="168"/>
                </a:lnTo>
                <a:lnTo>
                  <a:pt x="391" y="190"/>
                </a:lnTo>
                <a:lnTo>
                  <a:pt x="399" y="218"/>
                </a:lnTo>
                <a:lnTo>
                  <a:pt x="402" y="249"/>
                </a:lnTo>
                <a:lnTo>
                  <a:pt x="467" y="249"/>
                </a:lnTo>
                <a:lnTo>
                  <a:pt x="465" y="228"/>
                </a:lnTo>
                <a:lnTo>
                  <a:pt x="460" y="206"/>
                </a:lnTo>
                <a:lnTo>
                  <a:pt x="452" y="184"/>
                </a:lnTo>
                <a:lnTo>
                  <a:pt x="442" y="160"/>
                </a:lnTo>
                <a:lnTo>
                  <a:pt x="442" y="160"/>
                </a:lnTo>
                <a:lnTo>
                  <a:pt x="598" y="30"/>
                </a:lnTo>
                <a:lnTo>
                  <a:pt x="811" y="21"/>
                </a:lnTo>
                <a:lnTo>
                  <a:pt x="809" y="47"/>
                </a:lnTo>
                <a:lnTo>
                  <a:pt x="843" y="50"/>
                </a:lnTo>
                <a:lnTo>
                  <a:pt x="860" y="50"/>
                </a:lnTo>
                <a:lnTo>
                  <a:pt x="875" y="50"/>
                </a:lnTo>
                <a:lnTo>
                  <a:pt x="892" y="50"/>
                </a:lnTo>
                <a:lnTo>
                  <a:pt x="905" y="50"/>
                </a:lnTo>
                <a:lnTo>
                  <a:pt x="924" y="50"/>
                </a:lnTo>
                <a:lnTo>
                  <a:pt x="924" y="50"/>
                </a:lnTo>
                <a:lnTo>
                  <a:pt x="909" y="83"/>
                </a:lnTo>
                <a:lnTo>
                  <a:pt x="892" y="83"/>
                </a:lnTo>
                <a:lnTo>
                  <a:pt x="905" y="50"/>
                </a:lnTo>
                <a:lnTo>
                  <a:pt x="892" y="50"/>
                </a:lnTo>
                <a:lnTo>
                  <a:pt x="878" y="83"/>
                </a:lnTo>
                <a:lnTo>
                  <a:pt x="860" y="83"/>
                </a:lnTo>
                <a:lnTo>
                  <a:pt x="875" y="50"/>
                </a:lnTo>
                <a:lnTo>
                  <a:pt x="860" y="50"/>
                </a:lnTo>
                <a:lnTo>
                  <a:pt x="848" y="83"/>
                </a:lnTo>
                <a:lnTo>
                  <a:pt x="830" y="83"/>
                </a:lnTo>
                <a:lnTo>
                  <a:pt x="843" y="50"/>
                </a:lnTo>
                <a:lnTo>
                  <a:pt x="809" y="47"/>
                </a:lnTo>
                <a:lnTo>
                  <a:pt x="802" y="103"/>
                </a:lnTo>
                <a:lnTo>
                  <a:pt x="785" y="105"/>
                </a:lnTo>
                <a:lnTo>
                  <a:pt x="790" y="116"/>
                </a:lnTo>
                <a:lnTo>
                  <a:pt x="799" y="112"/>
                </a:lnTo>
                <a:lnTo>
                  <a:pt x="814" y="109"/>
                </a:lnTo>
                <a:lnTo>
                  <a:pt x="831" y="108"/>
                </a:lnTo>
                <a:lnTo>
                  <a:pt x="850" y="107"/>
                </a:lnTo>
                <a:lnTo>
                  <a:pt x="867" y="107"/>
                </a:lnTo>
                <a:lnTo>
                  <a:pt x="882" y="109"/>
                </a:lnTo>
                <a:lnTo>
                  <a:pt x="892" y="114"/>
                </a:lnTo>
                <a:lnTo>
                  <a:pt x="896" y="122"/>
                </a:lnTo>
                <a:lnTo>
                  <a:pt x="892" y="126"/>
                </a:lnTo>
                <a:lnTo>
                  <a:pt x="882" y="129"/>
                </a:lnTo>
                <a:lnTo>
                  <a:pt x="867" y="130"/>
                </a:lnTo>
                <a:lnTo>
                  <a:pt x="848" y="130"/>
                </a:lnTo>
                <a:lnTo>
                  <a:pt x="831" y="130"/>
                </a:lnTo>
                <a:lnTo>
                  <a:pt x="815" y="130"/>
                </a:lnTo>
                <a:lnTo>
                  <a:pt x="803" y="129"/>
                </a:lnTo>
                <a:lnTo>
                  <a:pt x="797" y="129"/>
                </a:lnTo>
                <a:lnTo>
                  <a:pt x="806" y="146"/>
                </a:lnTo>
                <a:lnTo>
                  <a:pt x="810" y="160"/>
                </a:lnTo>
                <a:lnTo>
                  <a:pt x="809" y="172"/>
                </a:lnTo>
                <a:lnTo>
                  <a:pt x="805" y="184"/>
                </a:lnTo>
                <a:lnTo>
                  <a:pt x="829" y="183"/>
                </a:lnTo>
                <a:lnTo>
                  <a:pt x="843" y="168"/>
                </a:lnTo>
                <a:lnTo>
                  <a:pt x="831" y="154"/>
                </a:lnTo>
                <a:lnTo>
                  <a:pt x="846" y="154"/>
                </a:lnTo>
                <a:lnTo>
                  <a:pt x="860" y="168"/>
                </a:lnTo>
                <a:lnTo>
                  <a:pt x="860" y="168"/>
                </a:lnTo>
                <a:lnTo>
                  <a:pt x="848" y="183"/>
                </a:lnTo>
                <a:lnTo>
                  <a:pt x="829" y="183"/>
                </a:lnTo>
                <a:lnTo>
                  <a:pt x="805" y="18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3830A78-04C5-4D02-B04D-CBE8EEF97A3B}" type="slidenum">
              <a:rPr lang="en-US"/>
              <a:pPr/>
              <a:t>6</a:t>
            </a:fld>
            <a:endParaRPr lang="en-US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382588" y="493713"/>
            <a:ext cx="57642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Chapter 1</a:t>
            </a:r>
            <a:br>
              <a:rPr lang="en-US" sz="400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Introduction</a:t>
            </a:r>
          </a:p>
        </p:txBody>
      </p:sp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0" y="561975"/>
            <a:ext cx="2597150" cy="321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43370" y="3579140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800" i="1" dirty="0">
                <a:solidFill>
                  <a:schemeClr val="accent2"/>
                </a:solidFill>
                <a:latin typeface="Comic Sans MS" pitchFamily="66" charset="0"/>
              </a:rPr>
              <a:t>Computer Networking: A Top Down Approach ,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4</a:t>
            </a:r>
            <a:r>
              <a:rPr lang="en-US" sz="1800" baseline="30000" dirty="0">
                <a:solidFill>
                  <a:schemeClr val="accent2"/>
                </a:solidFill>
                <a:latin typeface="Comic Sans MS" pitchFamily="66" charset="0"/>
              </a:rPr>
              <a:t>th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 edition. </a:t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Jim Kurose, Keith Ross</a:t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Addison-Wesley, July 2007. </a:t>
            </a: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 (Updated Apr 09, Sept 10). (Updated Aug 2012).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endParaRPr lang="en-US" sz="18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8" name="Picture 10" descr="0136079679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5124" y="440872"/>
            <a:ext cx="2689180" cy="3319236"/>
          </a:xfrm>
          <a:prstGeom prst="rect">
            <a:avLst/>
          </a:prstGeom>
          <a:noFill/>
        </p:spPr>
      </p:pic>
      <p:pic>
        <p:nvPicPr>
          <p:cNvPr id="9" name="Picture 8" descr="kurose-6th-edi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91752" y="2309248"/>
            <a:ext cx="2883206" cy="3466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2305DB1-6C8E-402D-96AB-5489FCCA9E99}" type="slidenum">
              <a:rPr lang="en-US"/>
              <a:pPr/>
              <a:t>60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Core: Circuit Switching</a:t>
            </a:r>
            <a:endParaRPr lang="en-US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8" y="1468438"/>
            <a:ext cx="51466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End-to-end resources reserved for “call”</a:t>
            </a:r>
          </a:p>
          <a:p>
            <a:r>
              <a:rPr lang="en-US" sz="2400"/>
              <a:t>link bandwidth,  switch capacity</a:t>
            </a:r>
          </a:p>
          <a:p>
            <a:r>
              <a:rPr lang="en-US" sz="2400"/>
              <a:t>dedicated resources: no sharing</a:t>
            </a:r>
          </a:p>
          <a:p>
            <a:r>
              <a:rPr lang="en-US" sz="2400"/>
              <a:t>circuit-like (guaranteed) performance</a:t>
            </a:r>
          </a:p>
          <a:p>
            <a:r>
              <a:rPr lang="en-US" sz="2400"/>
              <a:t>call setup required</a:t>
            </a:r>
          </a:p>
          <a:p>
            <a:r>
              <a:rPr lang="en-US" sz="2400"/>
              <a:t>re-establish call upon failure</a:t>
            </a:r>
          </a:p>
          <a:p>
            <a:endParaRPr lang="en-US" sz="2400"/>
          </a:p>
        </p:txBody>
      </p:sp>
      <p:grpSp>
        <p:nvGrpSpPr>
          <p:cNvPr id="336900" name="Group 4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336901" name="Freeform 5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902" name="Freeform 6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903" name="Freeform 7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6904" name="Group 8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336905" name="Rectangle 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06" name="AutoShape 1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336907" name="Group 11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336908" name="Line 12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09" name="Line 13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0" name="Line 14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1" name="Line 15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2" name="Line 16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3" name="Line 17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4" name="Line 18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5" name="Line 19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6" name="Line 2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7" name="Line 2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8" name="Line 2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9" name="Line 2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20" name="Line 2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21" name="Line 2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22" name="Line 2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36923" name="Group 2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36924" name="Line 2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25" name="Line 2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26" name="Line 3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27" name="Line 3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36928" name="Group 3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36929" name="Line 3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0" name="Line 3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1" name="Line 3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2" name="Line 3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36933" name="Group 3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36934" name="Line 3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5" name="Line 3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6" name="Line 4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7" name="Line 4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38" name="Group 42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336939" name="Picture 43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336940" name="Line 44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941" name="Line 45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36942" name="Picture 46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336943" name="Group 47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336944" name="Object 4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6944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336945" name="Object 4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6945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336946" name="Group 50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336947" name="Oval 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48" name="Line 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49" name="Line 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50" name="Rectangle 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51" name="Oval 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52" name="Group 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53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4" name="Line 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5" name="Line 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56" name="Group 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5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8" name="Line 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9" name="Line 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60" name="Group 64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336961" name="Oval 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2" name="Line 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3" name="Line 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4" name="Rectangle 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65" name="Oval 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66" name="Group 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67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68" name="Line 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69" name="Line 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70" name="Group 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71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72" name="Line 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73" name="Line 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74" name="Group 78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336975" name="Oval 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6" name="Line 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7" name="Line 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8" name="Rectangle 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79" name="Oval 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80" name="Group 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81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2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3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84" name="Group 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85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6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7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88" name="Group 92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336989" name="Oval 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0" name="Line 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1" name="Line 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2" name="Rectangle 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93" name="Oval 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94" name="Group 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95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96" name="Line 1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97" name="Line 1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98" name="Group 1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99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00" name="Line 1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01" name="Line 1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02" name="Group 106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337003" name="Oval 1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4" name="Line 1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5" name="Line 1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6" name="Rectangle 1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07" name="Oval 1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08" name="Group 1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09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0" name="Line 1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1" name="Line 1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12" name="Group 1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13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4" name="Line 1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5" name="Line 1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16" name="Group 120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337017" name="Oval 1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18" name="Line 1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19" name="Line 1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20" name="Rectangle 1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21" name="Oval 1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22" name="Group 1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23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4" name="Line 1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5" name="Line 1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26" name="Group 1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27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8" name="Line 1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9" name="Line 1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30" name="Group 134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337031" name="Oval 13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2" name="Line 13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3" name="Line 13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4" name="Rectangle 13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35" name="Oval 13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36" name="Group 14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37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38" name="Line 14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39" name="Line 14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40" name="Group 14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41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42" name="Line 14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43" name="Line 14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44" name="Group 148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337045" name="Oval 1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6" name="Line 1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7" name="Line 1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8" name="Rectangle 1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49" name="Oval 1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50" name="Group 1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51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2" name="Line 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3" name="Line 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54" name="Group 1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55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6" name="Line 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7" name="Line 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58" name="Group 162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337059" name="Oval 16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60" name="Line 16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61" name="Line 16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62" name="Rectangle 16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63" name="Oval 16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64" name="Group 16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65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66" name="Line 1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67" name="Line 1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68" name="Group 17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69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70" name="Line 1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71" name="Line 1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37072" name="Line 176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3" name="Line 177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4" name="Line 178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5" name="Line 179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6" name="Line 180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7077" name="Group 181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337078" name="Object 18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7078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337079" name="Object 18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7079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337080" name="Group 184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337081" name="Picture 185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337082" name="Freeform 186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3" name="Freeform 187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4" name="Freeform 188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5" name="Freeform 189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6" name="Freeform 190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7" name="Freeform 191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8" name="Freeform 192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9" name="Freeform 193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0" name="Freeform 194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1" name="Freeform 195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2" name="Freeform 196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3" name="Freeform 197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4" name="Freeform 198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5" name="Freeform 199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6" name="Freeform 200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7" name="Freeform 201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337098" name="Object 202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337098" name="Clip" r:id="rId11" imgW="1305000" imgH="1085760" progId="">
                <p:embed/>
              </p:oleObj>
            </a:graphicData>
          </a:graphic>
        </p:graphicFrame>
        <p:sp>
          <p:nvSpPr>
            <p:cNvPr id="337099" name="Line 203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00" name="Line 204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01" name="Freeform 205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02" name="Line 206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7103" name="Group 207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337104" name="AutoShape 20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5" name="Rectangle 20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6" name="Rectangle 21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7" name="AutoShape 21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8" name="Line 21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9" name="Line 21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0" name="Rectangle 21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1" name="Rectangle 21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7112" name="Line 216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13" name="Line 217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7114" name="Group 218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337115" name="Oval 21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6" name="Line 22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7" name="Line 22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8" name="Rectangle 22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119" name="Oval 22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120" name="Group 22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121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2" name="Line 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3" name="Line 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124" name="Group 22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125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6" name="Line 2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7" name="Line 2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128" name="Group 232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337129" name="Oval 23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30" name="Line 23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31" name="Line 23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32" name="Rectangle 23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133" name="Oval 23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134" name="Group 23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135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36" name="Line 24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37" name="Line 24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138" name="Group 24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139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40" name="Line 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41" name="Line 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142" name="Group 246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337143" name="Oval 24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44" name="Line 24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45" name="Line 24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46" name="Rectangle 25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147" name="Oval 25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148" name="Group 25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149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0" name="Line 25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1" name="Line 25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152" name="Group 25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153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4" name="Line 2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5" name="Line 2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37156" name="Line 260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57" name="Line 261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58" name="Line 262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59" name="Line 263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0" name="Line 264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1" name="Line 265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2" name="Line 266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3" name="Line 267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4" name="Line 268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5" name="Line 269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37166" name="Object 270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337166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337167" name="Object 271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337167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337168" name="Object 272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337168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337169" name="Object 273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337169" name="Clip" r:id="rId15" imgW="1305000" imgH="1085760" progId="">
                <p:embed/>
              </p:oleObj>
            </a:graphicData>
          </a:graphic>
        </p:graphicFrame>
        <p:grpSp>
          <p:nvGrpSpPr>
            <p:cNvPr id="337170" name="Group 274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337171" name="Object 27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7171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337172" name="Object 27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7172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337173" name="Group 277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337174" name="Object 27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7174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337175" name="Object 27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7175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337176" name="Group 280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337177" name="Picture 281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337178" name="Freeform 282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79" name="Freeform 283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0" name="Freeform 284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1" name="Freeform 285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2" name="Freeform 286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3" name="Freeform 287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4" name="Freeform 288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5" name="Freeform 289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6" name="Freeform 290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7" name="Freeform 291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8" name="Freeform 292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9" name="Freeform 293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0" name="Freeform 294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1" name="Freeform 295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2" name="Freeform 296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3" name="Freeform 297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7194" name="Line 298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95" name="Line 299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7196" name="Group 300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337197" name="AutoShape 30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98" name="Rectangle 30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99" name="Rectangle 30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0" name="AutoShape 30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1" name="Line 30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2" name="Line 30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3" name="Rectangle 30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4" name="Rectangle 30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7205" name="Line 309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6" name="Line 310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7" name="Line 311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8" name="Line 312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9" name="Line 313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0" name="Line 314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1" name="Line 315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2" name="Line 316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3" name="Line 317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4" name="Line 318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5" name="Line 319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216" name="Freeform 320"/>
          <p:cNvSpPr>
            <a:spLocks/>
          </p:cNvSpPr>
          <p:nvPr/>
        </p:nvSpPr>
        <p:spPr bwMode="auto">
          <a:xfrm>
            <a:off x="5645150" y="2054225"/>
            <a:ext cx="2584450" cy="3233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1" y="209"/>
              </a:cxn>
              <a:cxn ang="0">
                <a:pos x="1060" y="250"/>
              </a:cxn>
              <a:cxn ang="0">
                <a:pos x="969" y="910"/>
              </a:cxn>
              <a:cxn ang="0">
                <a:pos x="1161" y="1127"/>
              </a:cxn>
              <a:cxn ang="0">
                <a:pos x="927" y="1528"/>
              </a:cxn>
              <a:cxn ang="0">
                <a:pos x="1469" y="1653"/>
              </a:cxn>
              <a:cxn ang="0">
                <a:pos x="1369" y="1995"/>
              </a:cxn>
              <a:cxn ang="0">
                <a:pos x="1628" y="2037"/>
              </a:cxn>
            </a:cxnLst>
            <a:rect l="0" t="0" r="r" b="b"/>
            <a:pathLst>
              <a:path w="1628" h="2037">
                <a:moveTo>
                  <a:pt x="0" y="0"/>
                </a:moveTo>
                <a:lnTo>
                  <a:pt x="351" y="209"/>
                </a:lnTo>
                <a:lnTo>
                  <a:pt x="1060" y="250"/>
                </a:lnTo>
                <a:lnTo>
                  <a:pt x="969" y="910"/>
                </a:lnTo>
                <a:lnTo>
                  <a:pt x="1161" y="1127"/>
                </a:lnTo>
                <a:lnTo>
                  <a:pt x="927" y="1528"/>
                </a:lnTo>
                <a:lnTo>
                  <a:pt x="1469" y="1653"/>
                </a:lnTo>
                <a:lnTo>
                  <a:pt x="1369" y="1995"/>
                </a:lnTo>
                <a:lnTo>
                  <a:pt x="1628" y="2037"/>
                </a:lnTo>
              </a:path>
            </a:pathLst>
          </a:custGeom>
          <a:noFill/>
          <a:ln w="76200" cmpd="sng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217" name="Freeform 321"/>
          <p:cNvSpPr>
            <a:spLocks/>
          </p:cNvSpPr>
          <p:nvPr/>
        </p:nvSpPr>
        <p:spPr bwMode="auto">
          <a:xfrm>
            <a:off x="5592763" y="3390900"/>
            <a:ext cx="1646237" cy="1974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86"/>
              </a:cxn>
              <a:cxn ang="0">
                <a:pos x="845" y="80"/>
              </a:cxn>
              <a:cxn ang="0">
                <a:pos x="1037" y="280"/>
              </a:cxn>
              <a:cxn ang="0">
                <a:pos x="805" y="688"/>
              </a:cxn>
              <a:cxn ang="0">
                <a:pos x="473" y="880"/>
              </a:cxn>
              <a:cxn ang="0">
                <a:pos x="345" y="1024"/>
              </a:cxn>
              <a:cxn ang="0">
                <a:pos x="285" y="1244"/>
              </a:cxn>
            </a:cxnLst>
            <a:rect l="0" t="0" r="r" b="b"/>
            <a:pathLst>
              <a:path w="1037" h="1244">
                <a:moveTo>
                  <a:pt x="0" y="0"/>
                </a:moveTo>
                <a:lnTo>
                  <a:pt x="29" y="86"/>
                </a:lnTo>
                <a:lnTo>
                  <a:pt x="845" y="80"/>
                </a:lnTo>
                <a:lnTo>
                  <a:pt x="1037" y="280"/>
                </a:lnTo>
                <a:lnTo>
                  <a:pt x="805" y="688"/>
                </a:lnTo>
                <a:lnTo>
                  <a:pt x="473" y="880"/>
                </a:lnTo>
                <a:lnTo>
                  <a:pt x="345" y="1024"/>
                </a:lnTo>
                <a:lnTo>
                  <a:pt x="285" y="1244"/>
                </a:lnTo>
              </a:path>
            </a:pathLst>
          </a:cu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819166E-AC46-471E-9698-05C8700630B3}" type="slidenum">
              <a:rPr lang="en-US"/>
              <a:pPr/>
              <a:t>61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Core: Circuit Switching</a:t>
            </a:r>
            <a:endParaRPr lang="en-US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038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network resources (e.g., bandwidth) </a:t>
            </a:r>
            <a:r>
              <a:rPr lang="en-US">
                <a:solidFill>
                  <a:srgbClr val="FF0000"/>
                </a:solidFill>
              </a:rPr>
              <a:t>divided into “pieces”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pieces allocated to calls</a:t>
            </a:r>
          </a:p>
          <a:p>
            <a:r>
              <a:rPr lang="en-US" sz="2400"/>
              <a:t>resource piece </a:t>
            </a:r>
            <a:r>
              <a:rPr lang="en-US" sz="2400" i="1">
                <a:solidFill>
                  <a:srgbClr val="FF0000"/>
                </a:solidFill>
              </a:rPr>
              <a:t>idle</a:t>
            </a:r>
            <a:r>
              <a:rPr lang="en-US" sz="2400"/>
              <a:t> if not used by owning call </a:t>
            </a:r>
            <a:r>
              <a:rPr lang="en-US" sz="2400" i="1"/>
              <a:t>(no sharing)</a:t>
            </a:r>
            <a:endParaRPr lang="en-US" sz="2400"/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4606925" y="14859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u="sng">
                <a:solidFill>
                  <a:srgbClr val="FF3300"/>
                </a:solidFill>
                <a:latin typeface="Comic Sans MS" pitchFamily="66" charset="0"/>
              </a:rPr>
              <a:t>MULTIPLEXING:</a:t>
            </a:r>
            <a:r>
              <a:rPr lang="en-US">
                <a:latin typeface="Comic Sans MS" pitchFamily="66" charset="0"/>
              </a:rPr>
              <a:t> dividing link bandwidth into “pieces”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frequency division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time division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Multiplexing is so fundamental and influences many aspects of the technology, including congestion, buffering, delays, routing,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AF0DD4C-6BF4-4D97-9A48-5BFBCE734D83}" type="slidenum">
              <a:rPr lang="en-US"/>
              <a:pPr/>
              <a:t>62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227013"/>
            <a:ext cx="8462962" cy="1143000"/>
          </a:xfrm>
        </p:spPr>
        <p:txBody>
          <a:bodyPr/>
          <a:lstStyle/>
          <a:p>
            <a:r>
              <a:rPr lang="en-US"/>
              <a:t>Circuit Switching: FDM and TDM</a:t>
            </a:r>
            <a:endParaRPr lang="fr-FR"/>
          </a:p>
        </p:txBody>
      </p:sp>
      <p:grpSp>
        <p:nvGrpSpPr>
          <p:cNvPr id="340995" name="Group 3"/>
          <p:cNvGrpSpPr>
            <a:grpSpLocks/>
          </p:cNvGrpSpPr>
          <p:nvPr/>
        </p:nvGrpSpPr>
        <p:grpSpPr bwMode="auto">
          <a:xfrm>
            <a:off x="393700" y="1585913"/>
            <a:ext cx="7239000" cy="2438400"/>
            <a:chOff x="288" y="1007"/>
            <a:chExt cx="4560" cy="1536"/>
          </a:xfrm>
        </p:grpSpPr>
        <p:sp>
          <p:nvSpPr>
            <p:cNvPr id="340996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FDM</a:t>
              </a:r>
              <a:endParaRPr lang="fr-FR">
                <a:latin typeface="Arial" charset="0"/>
              </a:endParaRPr>
            </a:p>
          </p:txBody>
        </p:sp>
        <p:grpSp>
          <p:nvGrpSpPr>
            <p:cNvPr id="340997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340998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99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frequency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341000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1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time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341002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2743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2743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2743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06" name="Rectangle 14"/>
          <p:cNvSpPr>
            <a:spLocks noChangeArrowheads="1"/>
          </p:cNvSpPr>
          <p:nvPr/>
        </p:nvSpPr>
        <p:spPr bwMode="auto">
          <a:xfrm>
            <a:off x="2743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1007" name="Group 15"/>
          <p:cNvGrpSpPr>
            <a:grpSpLocks/>
          </p:cNvGrpSpPr>
          <p:nvPr/>
        </p:nvGrpSpPr>
        <p:grpSpPr bwMode="auto">
          <a:xfrm>
            <a:off x="381000" y="4037013"/>
            <a:ext cx="7239000" cy="2516187"/>
            <a:chOff x="288" y="2543"/>
            <a:chExt cx="4560" cy="1585"/>
          </a:xfrm>
        </p:grpSpPr>
        <p:sp>
          <p:nvSpPr>
            <p:cNvPr id="341008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TDM</a:t>
              </a:r>
              <a:endParaRPr lang="fr-FR">
                <a:latin typeface="Arial" charset="0"/>
              </a:endParaRPr>
            </a:p>
          </p:txBody>
        </p:sp>
        <p:sp>
          <p:nvSpPr>
            <p:cNvPr id="341009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10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frequency</a:t>
              </a:r>
              <a:endParaRPr lang="fr-FR">
                <a:latin typeface="Arial" charset="0"/>
              </a:endParaRPr>
            </a:p>
          </p:txBody>
        </p:sp>
        <p:sp>
          <p:nvSpPr>
            <p:cNvPr id="341011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12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time</a:t>
              </a:r>
              <a:endParaRPr lang="fr-FR">
                <a:latin typeface="Arial" charset="0"/>
              </a:endParaRPr>
            </a:p>
          </p:txBody>
        </p:sp>
        <p:sp>
          <p:nvSpPr>
            <p:cNvPr id="341013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14" name="Group 22"/>
          <p:cNvGrpSpPr>
            <a:grpSpLocks/>
          </p:cNvGrpSpPr>
          <p:nvPr/>
        </p:nvGrpSpPr>
        <p:grpSpPr bwMode="auto">
          <a:xfrm>
            <a:off x="2743200" y="5029200"/>
            <a:ext cx="3886200" cy="914400"/>
            <a:chOff x="1776" y="3168"/>
            <a:chExt cx="2448" cy="576"/>
          </a:xfrm>
        </p:grpSpPr>
        <p:sp>
          <p:nvSpPr>
            <p:cNvPr id="341015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6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7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8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9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20" name="Group 28"/>
          <p:cNvGrpSpPr>
            <a:grpSpLocks/>
          </p:cNvGrpSpPr>
          <p:nvPr/>
        </p:nvGrpSpPr>
        <p:grpSpPr bwMode="auto">
          <a:xfrm>
            <a:off x="2971800" y="5029200"/>
            <a:ext cx="3886200" cy="914400"/>
            <a:chOff x="1920" y="3168"/>
            <a:chExt cx="2448" cy="576"/>
          </a:xfrm>
        </p:grpSpPr>
        <p:sp>
          <p:nvSpPr>
            <p:cNvPr id="341021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2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3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4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5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26" name="Group 34"/>
          <p:cNvGrpSpPr>
            <a:grpSpLocks/>
          </p:cNvGrpSpPr>
          <p:nvPr/>
        </p:nvGrpSpPr>
        <p:grpSpPr bwMode="auto">
          <a:xfrm>
            <a:off x="3200400" y="5029200"/>
            <a:ext cx="3886200" cy="914400"/>
            <a:chOff x="2064" y="3168"/>
            <a:chExt cx="2448" cy="576"/>
          </a:xfrm>
        </p:grpSpPr>
        <p:sp>
          <p:nvSpPr>
            <p:cNvPr id="341027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8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9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0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1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32" name="Group 40"/>
          <p:cNvGrpSpPr>
            <a:grpSpLocks/>
          </p:cNvGrpSpPr>
          <p:nvPr/>
        </p:nvGrpSpPr>
        <p:grpSpPr bwMode="auto">
          <a:xfrm>
            <a:off x="3429000" y="5029200"/>
            <a:ext cx="3886200" cy="914400"/>
            <a:chOff x="2208" y="3168"/>
            <a:chExt cx="2448" cy="576"/>
          </a:xfrm>
        </p:grpSpPr>
        <p:sp>
          <p:nvSpPr>
            <p:cNvPr id="341033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4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5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6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7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38" name="Group 46"/>
          <p:cNvGrpSpPr>
            <a:grpSpLocks/>
          </p:cNvGrpSpPr>
          <p:nvPr/>
        </p:nvGrpSpPr>
        <p:grpSpPr bwMode="auto">
          <a:xfrm>
            <a:off x="2743200" y="2743200"/>
            <a:ext cx="4572000" cy="457200"/>
            <a:chOff x="1776" y="1728"/>
            <a:chExt cx="2880" cy="288"/>
          </a:xfrm>
        </p:grpSpPr>
        <p:sp>
          <p:nvSpPr>
            <p:cNvPr id="341039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0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1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42" name="Group 50"/>
          <p:cNvGrpSpPr>
            <a:grpSpLocks/>
          </p:cNvGrpSpPr>
          <p:nvPr/>
        </p:nvGrpSpPr>
        <p:grpSpPr bwMode="auto">
          <a:xfrm>
            <a:off x="2971800" y="5029200"/>
            <a:ext cx="4114800" cy="914400"/>
            <a:chOff x="1920" y="3168"/>
            <a:chExt cx="2592" cy="576"/>
          </a:xfrm>
        </p:grpSpPr>
        <p:sp>
          <p:nvSpPr>
            <p:cNvPr id="34104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62" name="Group 70"/>
          <p:cNvGrpSpPr>
            <a:grpSpLocks/>
          </p:cNvGrpSpPr>
          <p:nvPr/>
        </p:nvGrpSpPr>
        <p:grpSpPr bwMode="auto">
          <a:xfrm>
            <a:off x="2743200" y="2628900"/>
            <a:ext cx="4572000" cy="685800"/>
            <a:chOff x="1776" y="1656"/>
            <a:chExt cx="2880" cy="432"/>
          </a:xfrm>
        </p:grpSpPr>
        <p:sp>
          <p:nvSpPr>
            <p:cNvPr id="341063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4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5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6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67" name="Group 75"/>
          <p:cNvGrpSpPr>
            <a:grpSpLocks/>
          </p:cNvGrpSpPr>
          <p:nvPr/>
        </p:nvGrpSpPr>
        <p:grpSpPr bwMode="auto">
          <a:xfrm>
            <a:off x="2857500" y="5029200"/>
            <a:ext cx="4343400" cy="914400"/>
            <a:chOff x="1848" y="3168"/>
            <a:chExt cx="2736" cy="576"/>
          </a:xfrm>
        </p:grpSpPr>
        <p:sp>
          <p:nvSpPr>
            <p:cNvPr id="341068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9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0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1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2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3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4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5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6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7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8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9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0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1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2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3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4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5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6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7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88" name="Group 96"/>
          <p:cNvGrpSpPr>
            <a:grpSpLocks/>
          </p:cNvGrpSpPr>
          <p:nvPr/>
        </p:nvGrpSpPr>
        <p:grpSpPr bwMode="auto">
          <a:xfrm>
            <a:off x="5368925" y="1257300"/>
            <a:ext cx="2709863" cy="952500"/>
            <a:chOff x="3477" y="216"/>
            <a:chExt cx="1707" cy="600"/>
          </a:xfrm>
        </p:grpSpPr>
        <p:grpSp>
          <p:nvGrpSpPr>
            <p:cNvPr id="341089" name="Group 97"/>
            <p:cNvGrpSpPr>
              <a:grpSpLocks/>
            </p:cNvGrpSpPr>
            <p:nvPr/>
          </p:nvGrpSpPr>
          <p:grpSpPr bwMode="auto">
            <a:xfrm>
              <a:off x="3477" y="528"/>
              <a:ext cx="1707" cy="288"/>
              <a:chOff x="3477" y="288"/>
              <a:chExt cx="1707" cy="288"/>
            </a:xfrm>
          </p:grpSpPr>
          <p:sp>
            <p:nvSpPr>
              <p:cNvPr id="341090" name="Text Box 98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7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4 users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341091" name="Rectangle 99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92" name="Rectangle 100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93" name="Rectangle 101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94" name="Rectangle 102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1095" name="Text Box 103"/>
            <p:cNvSpPr txBox="1">
              <a:spLocks noChangeArrowheads="1"/>
            </p:cNvSpPr>
            <p:nvPr/>
          </p:nvSpPr>
          <p:spPr bwMode="auto">
            <a:xfrm>
              <a:off x="3480" y="216"/>
              <a:ext cx="9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Example:</a:t>
              </a:r>
              <a:endParaRPr lang="fr-F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4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03" grpId="0" animBg="1"/>
      <p:bldP spid="341004" grpId="0" animBg="1"/>
      <p:bldP spid="341005" grpId="0" animBg="1"/>
      <p:bldP spid="34100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D84BFE6-0527-469D-B0DA-23B409B5A1D8}" type="slidenum">
              <a:rPr lang="en-US"/>
              <a:pPr/>
              <a:t>63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Numerical example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600200"/>
            <a:ext cx="8474075" cy="4797425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How long does it take to send a file of 640k bits from host A to host B over a circuit-switched network?</a:t>
            </a:r>
          </a:p>
          <a:p>
            <a:pPr lvl="1"/>
            <a:r>
              <a:rPr lang="en-US" sz="2000"/>
              <a:t>All links are 1.536 Mbps</a:t>
            </a:r>
          </a:p>
          <a:p>
            <a:pPr lvl="1"/>
            <a:r>
              <a:rPr lang="en-US" sz="2000"/>
              <a:t>Each link uses TDM with 24 slots/sec</a:t>
            </a:r>
          </a:p>
          <a:p>
            <a:pPr lvl="1"/>
            <a:r>
              <a:rPr lang="en-US" sz="2000"/>
              <a:t>500 msec to establish end-to-end circuit</a:t>
            </a:r>
          </a:p>
          <a:p>
            <a:pPr lvl="1"/>
            <a:endParaRPr lang="en-US" sz="2000"/>
          </a:p>
          <a:p>
            <a:pPr>
              <a:buFont typeface="Wingdings" pitchFamily="2" charset="2"/>
              <a:buNone/>
            </a:pPr>
            <a:r>
              <a:rPr lang="en-US" sz="2400">
                <a:solidFill>
                  <a:schemeClr val="accent2"/>
                </a:solidFill>
              </a:rPr>
              <a:t>Let’s work it out!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Each link gets 1.526Mbps/24=64kbps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Time needed for 640kbps=640/64+0.5=10.5 seconds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Plus propagation! (for 20km link prop del~100 Micro sec)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Plus queuing delay?? [In circuit switched (TDM) networks there’s blocking and no queuing, in general]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3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3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3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3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831273"/>
          </a:xfrm>
        </p:spPr>
        <p:txBody>
          <a:bodyPr/>
          <a:lstStyle/>
          <a:p>
            <a:r>
              <a:rPr lang="en-US" sz="3600" dirty="0" smtClean="0"/>
              <a:t>Internet Design Goals/Principles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37" y="727362"/>
            <a:ext cx="7772400" cy="5562601"/>
          </a:xfrm>
        </p:spPr>
        <p:txBody>
          <a:bodyPr/>
          <a:lstStyle/>
          <a:p>
            <a:r>
              <a:rPr lang="en-US" dirty="0" smtClean="0"/>
              <a:t>Scalability &amp; economic access:</a:t>
            </a:r>
          </a:p>
          <a:p>
            <a:pPr lvl="1"/>
            <a:r>
              <a:rPr lang="en-US" sz="2200" dirty="0" smtClean="0"/>
              <a:t>Resource sharing, reduce reservations, allow for higher utilization</a:t>
            </a:r>
          </a:p>
          <a:p>
            <a:pPr lvl="1"/>
            <a:r>
              <a:rPr lang="en-US" sz="2200" dirty="0" smtClean="0"/>
              <a:t>Use of packet switching (statistical multiplexing) instead of circuit switching</a:t>
            </a:r>
          </a:p>
          <a:p>
            <a:r>
              <a:rPr lang="en-US" dirty="0" smtClean="0"/>
              <a:t>Robustness:</a:t>
            </a:r>
          </a:p>
          <a:p>
            <a:pPr lvl="1"/>
            <a:r>
              <a:rPr lang="en-US" sz="2200" dirty="0" smtClean="0"/>
              <a:t>Re-routing around failures</a:t>
            </a:r>
          </a:p>
          <a:p>
            <a:pPr lvl="1"/>
            <a:r>
              <a:rPr lang="en-US" sz="2200" dirty="0" smtClean="0"/>
              <a:t>Stateless connections, dynamic routing</a:t>
            </a:r>
          </a:p>
          <a:p>
            <a:r>
              <a:rPr lang="en-US" dirty="0" err="1" smtClean="0"/>
              <a:t>Reliablility</a:t>
            </a:r>
            <a:r>
              <a:rPr lang="en-US" dirty="0" smtClean="0"/>
              <a:t>:</a:t>
            </a:r>
          </a:p>
          <a:p>
            <a:pPr lvl="1"/>
            <a:r>
              <a:rPr lang="en-US" sz="2200" dirty="0" smtClean="0"/>
              <a:t>Timed retransmission, based on </a:t>
            </a:r>
            <a:r>
              <a:rPr lang="en-US" sz="2200" dirty="0" err="1" smtClean="0"/>
              <a:t>acks</a:t>
            </a:r>
            <a:r>
              <a:rPr lang="en-US" sz="2200" dirty="0" smtClean="0"/>
              <a:t>, seq. #s</a:t>
            </a:r>
          </a:p>
          <a:p>
            <a:r>
              <a:rPr lang="en-US" dirty="0" smtClean="0"/>
              <a:t>Evolvable:</a:t>
            </a:r>
          </a:p>
          <a:p>
            <a:pPr lvl="1"/>
            <a:r>
              <a:rPr lang="en-US" sz="2200" dirty="0" smtClean="0"/>
              <a:t>Minimize complexity in the network and push functionality to the edges (end-to-end principles)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Introduction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C501F68E-6DF5-4767-A6D3-B3331C939754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3564" y="6220690"/>
            <a:ext cx="4669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to revisit during history discussion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C4F49A0-F2DC-4BB0-9D49-C9FB6C50306B}" type="slidenum">
              <a:rPr lang="en-US"/>
              <a:pPr/>
              <a:t>65</a:t>
            </a:fld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Core: Packet Switching</a:t>
            </a: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343400" cy="3276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each end-end data stream divided into </a:t>
            </a:r>
            <a:r>
              <a:rPr lang="en-US" sz="2400" i="1">
                <a:solidFill>
                  <a:srgbClr val="FF0000"/>
                </a:solidFill>
              </a:rPr>
              <a:t>packets</a:t>
            </a:r>
            <a:endParaRPr lang="en-US" sz="2000"/>
          </a:p>
          <a:p>
            <a:r>
              <a:rPr lang="en-US" sz="2400"/>
              <a:t>user A, B packets </a:t>
            </a:r>
            <a:r>
              <a:rPr lang="en-US" sz="2400" i="1"/>
              <a:t>share</a:t>
            </a:r>
            <a:r>
              <a:rPr lang="en-US" sz="2400"/>
              <a:t> network resources</a:t>
            </a:r>
            <a:r>
              <a:rPr lang="en-US" sz="2000"/>
              <a:t> </a:t>
            </a:r>
          </a:p>
          <a:p>
            <a:r>
              <a:rPr lang="en-US" sz="2400"/>
              <a:t>each packet uses full link bandwidth </a:t>
            </a:r>
          </a:p>
          <a:p>
            <a:r>
              <a:rPr lang="en-US" sz="2400"/>
              <a:t>resources used </a:t>
            </a:r>
            <a:r>
              <a:rPr lang="en-US" sz="2400" i="1"/>
              <a:t>as needed</a:t>
            </a:r>
            <a:r>
              <a:rPr lang="en-US" sz="2400"/>
              <a:t> </a:t>
            </a:r>
          </a:p>
          <a:p>
            <a:endParaRPr lang="en-US" sz="2400"/>
          </a:p>
          <a:p>
            <a:endParaRPr lang="en-US" sz="2000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5029200" y="1371600"/>
            <a:ext cx="388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resource contention:</a:t>
            </a:r>
            <a:r>
              <a:rPr lang="en-US" sz="2000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aggregate resource demand can exceed amount available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congestion: packets queue, wait for link use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store and forward: packets move one hop at a time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1800">
                <a:latin typeface="Comic Sans MS" pitchFamily="66" charset="0"/>
              </a:rPr>
              <a:t>Node receives complete packet before forwarding</a:t>
            </a:r>
          </a:p>
        </p:txBody>
      </p:sp>
      <p:grpSp>
        <p:nvGrpSpPr>
          <p:cNvPr id="345093" name="Group 5"/>
          <p:cNvGrpSpPr>
            <a:grpSpLocks/>
          </p:cNvGrpSpPr>
          <p:nvPr/>
        </p:nvGrpSpPr>
        <p:grpSpPr bwMode="auto">
          <a:xfrm>
            <a:off x="533400" y="4419600"/>
            <a:ext cx="4038600" cy="2209800"/>
            <a:chOff x="336" y="2496"/>
            <a:chExt cx="2544" cy="1392"/>
          </a:xfrm>
        </p:grpSpPr>
        <p:sp>
          <p:nvSpPr>
            <p:cNvPr id="345094" name="Rectangle 6"/>
            <p:cNvSpPr>
              <a:spLocks noChangeArrowheads="1"/>
            </p:cNvSpPr>
            <p:nvPr/>
          </p:nvSpPr>
          <p:spPr bwMode="auto">
            <a:xfrm>
              <a:off x="336" y="2784"/>
              <a:ext cx="254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Bandwidth division into “pieces”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Dedicated allocation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Resource reservation</a:t>
              </a:r>
            </a:p>
          </p:txBody>
        </p:sp>
        <p:sp>
          <p:nvSpPr>
            <p:cNvPr id="345095" name="Oval 7"/>
            <p:cNvSpPr>
              <a:spLocks noChangeArrowheads="1"/>
            </p:cNvSpPr>
            <p:nvPr/>
          </p:nvSpPr>
          <p:spPr bwMode="auto">
            <a:xfrm>
              <a:off x="768" y="2496"/>
              <a:ext cx="1488" cy="139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96" name="Line 8"/>
            <p:cNvSpPr>
              <a:spLocks noChangeShapeType="1"/>
            </p:cNvSpPr>
            <p:nvPr/>
          </p:nvSpPr>
          <p:spPr bwMode="auto">
            <a:xfrm>
              <a:off x="1056" y="2640"/>
              <a:ext cx="960" cy="105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0E4454E-B3A7-4F0D-89B0-2D72DEFAC3FE}" type="slidenum">
              <a:rPr lang="en-US"/>
              <a:pPr/>
              <a:t>66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47088" cy="1143000"/>
          </a:xfrm>
        </p:spPr>
        <p:txBody>
          <a:bodyPr/>
          <a:lstStyle/>
          <a:p>
            <a:r>
              <a:rPr lang="en-US" sz="3200"/>
              <a:t>Packet Switching: Statistical Multiplexing</a:t>
            </a:r>
            <a:endParaRPr lang="en-US" sz="360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7975" y="5076825"/>
            <a:ext cx="8672513" cy="152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Sequence of A &amp; B packets does not have fixed pattern, bandwidth shared on demand </a:t>
            </a:r>
            <a:r>
              <a:rPr lang="en-US" sz="2400">
                <a:sym typeface="Monotype Sorts" pitchFamily="2" charset="2"/>
              </a:rPr>
              <a:t> </a:t>
            </a:r>
            <a:r>
              <a:rPr lang="en-US" sz="2400" b="1" i="1">
                <a:solidFill>
                  <a:srgbClr val="FF0000"/>
                </a:solidFill>
                <a:sym typeface="Monotype Sorts" pitchFamily="2" charset="2"/>
              </a:rPr>
              <a:t>statistical multiplexing</a:t>
            </a:r>
            <a:r>
              <a:rPr lang="en-US" sz="2400">
                <a:sym typeface="Monotype Sorts" pitchFamily="2" charset="2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sym typeface="Monotype Sorts" pitchFamily="2" charset="2"/>
              </a:rPr>
              <a:t>TDM: each host gets same slot in revolving TDM frame.</a:t>
            </a:r>
            <a:endParaRPr lang="en-US" sz="2400"/>
          </a:p>
          <a:p>
            <a:endParaRPr lang="en-US" sz="2400"/>
          </a:p>
        </p:txBody>
      </p:sp>
      <p:graphicFrame>
        <p:nvGraphicFramePr>
          <p:cNvPr id="347140" name="Object 4"/>
          <p:cNvGraphicFramePr>
            <a:graphicFrameLocks noChangeAspect="1"/>
          </p:cNvGraphicFramePr>
          <p:nvPr/>
        </p:nvGraphicFramePr>
        <p:xfrm>
          <a:off x="1203325" y="2470150"/>
          <a:ext cx="646113" cy="533400"/>
        </p:xfrm>
        <a:graphic>
          <a:graphicData uri="http://schemas.openxmlformats.org/presentationml/2006/ole">
            <p:oleObj spid="_x0000_s347140" name="Clip" r:id="rId4" imgW="1305000" imgH="1085760" progId="">
              <p:embed/>
            </p:oleObj>
          </a:graphicData>
        </a:graphic>
      </p:graphicFrame>
      <p:sp>
        <p:nvSpPr>
          <p:cNvPr id="347141" name="Line 5"/>
          <p:cNvSpPr>
            <a:spLocks noChangeShapeType="1"/>
          </p:cNvSpPr>
          <p:nvPr/>
        </p:nvSpPr>
        <p:spPr bwMode="auto">
          <a:xfrm>
            <a:off x="3538538" y="2303463"/>
            <a:ext cx="0" cy="2286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42" name="Oval 6"/>
          <p:cNvSpPr>
            <a:spLocks noChangeArrowheads="1"/>
          </p:cNvSpPr>
          <p:nvPr/>
        </p:nvSpPr>
        <p:spPr bwMode="auto">
          <a:xfrm>
            <a:off x="2320925" y="2333625"/>
            <a:ext cx="1198563" cy="369888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2320925" y="2265363"/>
            <a:ext cx="1198563" cy="263525"/>
          </a:xfrm>
          <a:prstGeom prst="rect">
            <a:avLst/>
          </a:prstGeom>
          <a:solidFill>
            <a:srgbClr val="B2B2B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4" name="Oval 8"/>
          <p:cNvSpPr>
            <a:spLocks noChangeArrowheads="1"/>
          </p:cNvSpPr>
          <p:nvPr/>
        </p:nvSpPr>
        <p:spPr bwMode="auto">
          <a:xfrm>
            <a:off x="2330450" y="2036763"/>
            <a:ext cx="1198563" cy="430212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7145" name="Group 9"/>
          <p:cNvGrpSpPr>
            <a:grpSpLocks/>
          </p:cNvGrpSpPr>
          <p:nvPr/>
        </p:nvGrpSpPr>
        <p:grpSpPr bwMode="auto">
          <a:xfrm>
            <a:off x="2676525" y="2066925"/>
            <a:ext cx="498475" cy="119063"/>
            <a:chOff x="2208" y="2184"/>
            <a:chExt cx="176" cy="69"/>
          </a:xfrm>
        </p:grpSpPr>
        <p:grpSp>
          <p:nvGrpSpPr>
            <p:cNvPr id="347146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347147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48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49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7150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347151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52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53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7154" name="Oval 18"/>
          <p:cNvSpPr>
            <a:spLocks noChangeArrowheads="1"/>
          </p:cNvSpPr>
          <p:nvPr/>
        </p:nvSpPr>
        <p:spPr bwMode="auto">
          <a:xfrm>
            <a:off x="5416550" y="2352675"/>
            <a:ext cx="1198563" cy="369888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>
            <a:off x="5426075" y="23320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56" name="Rectangle 20"/>
          <p:cNvSpPr>
            <a:spLocks noChangeArrowheads="1"/>
          </p:cNvSpPr>
          <p:nvPr/>
        </p:nvSpPr>
        <p:spPr bwMode="auto">
          <a:xfrm>
            <a:off x="5426075" y="2293938"/>
            <a:ext cx="1198563" cy="263525"/>
          </a:xfrm>
          <a:prstGeom prst="rect">
            <a:avLst/>
          </a:prstGeom>
          <a:solidFill>
            <a:srgbClr val="B2B2B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57" name="Oval 21"/>
          <p:cNvSpPr>
            <a:spLocks noChangeArrowheads="1"/>
          </p:cNvSpPr>
          <p:nvPr/>
        </p:nvSpPr>
        <p:spPr bwMode="auto">
          <a:xfrm>
            <a:off x="5435600" y="2065338"/>
            <a:ext cx="1198563" cy="430212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7158" name="Object 22"/>
          <p:cNvGraphicFramePr>
            <a:graphicFrameLocks noChangeAspect="1"/>
          </p:cNvGraphicFramePr>
          <p:nvPr/>
        </p:nvGraphicFramePr>
        <p:xfrm>
          <a:off x="7004050" y="1546225"/>
          <a:ext cx="646113" cy="533400"/>
        </p:xfrm>
        <a:graphic>
          <a:graphicData uri="http://schemas.openxmlformats.org/presentationml/2006/ole">
            <p:oleObj spid="_x0000_s347158" name="Clip" r:id="rId5" imgW="1305000" imgH="1085760" progId="">
              <p:embed/>
            </p:oleObj>
          </a:graphicData>
        </a:graphic>
      </p:graphicFrame>
      <p:graphicFrame>
        <p:nvGraphicFramePr>
          <p:cNvPr id="347159" name="Object 23"/>
          <p:cNvGraphicFramePr>
            <a:graphicFrameLocks noChangeAspect="1"/>
          </p:cNvGraphicFramePr>
          <p:nvPr/>
        </p:nvGraphicFramePr>
        <p:xfrm>
          <a:off x="965200" y="1565275"/>
          <a:ext cx="646113" cy="533400"/>
        </p:xfrm>
        <a:graphic>
          <a:graphicData uri="http://schemas.openxmlformats.org/presentationml/2006/ole">
            <p:oleObj spid="_x0000_s347159" name="Clip" r:id="rId6" imgW="1305000" imgH="1085760" progId="">
              <p:embed/>
            </p:oleObj>
          </a:graphicData>
        </a:graphic>
      </p:graphicFrame>
      <p:sp>
        <p:nvSpPr>
          <p:cNvPr id="347160" name="Line 24"/>
          <p:cNvSpPr>
            <a:spLocks noChangeShapeType="1"/>
          </p:cNvSpPr>
          <p:nvPr/>
        </p:nvSpPr>
        <p:spPr bwMode="auto">
          <a:xfrm>
            <a:off x="1590675" y="1971675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1" name="Line 25"/>
          <p:cNvSpPr>
            <a:spLocks noChangeShapeType="1"/>
          </p:cNvSpPr>
          <p:nvPr/>
        </p:nvSpPr>
        <p:spPr bwMode="auto">
          <a:xfrm flipV="1">
            <a:off x="1895475" y="2957513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2" name="Line 26"/>
          <p:cNvSpPr>
            <a:spLocks noChangeShapeType="1"/>
          </p:cNvSpPr>
          <p:nvPr/>
        </p:nvSpPr>
        <p:spPr bwMode="auto">
          <a:xfrm>
            <a:off x="3514725" y="23907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3" name="Line 27"/>
          <p:cNvSpPr>
            <a:spLocks noChangeShapeType="1"/>
          </p:cNvSpPr>
          <p:nvPr/>
        </p:nvSpPr>
        <p:spPr bwMode="auto">
          <a:xfrm flipV="1">
            <a:off x="5619750" y="2724150"/>
            <a:ext cx="1428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4" name="Line 28"/>
          <p:cNvSpPr>
            <a:spLocks noChangeShapeType="1"/>
          </p:cNvSpPr>
          <p:nvPr/>
        </p:nvSpPr>
        <p:spPr bwMode="auto">
          <a:xfrm flipV="1">
            <a:off x="6591300" y="1952625"/>
            <a:ext cx="504825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5" name="Line 29"/>
          <p:cNvSpPr>
            <a:spLocks noChangeShapeType="1"/>
          </p:cNvSpPr>
          <p:nvPr/>
        </p:nvSpPr>
        <p:spPr bwMode="auto">
          <a:xfrm flipH="1">
            <a:off x="2095500" y="1962150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6" name="Line 30"/>
          <p:cNvSpPr>
            <a:spLocks noChangeShapeType="1"/>
          </p:cNvSpPr>
          <p:nvPr/>
        </p:nvSpPr>
        <p:spPr bwMode="auto">
          <a:xfrm>
            <a:off x="2105025" y="2395538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7" name="Rectangle 31"/>
          <p:cNvSpPr>
            <a:spLocks noChangeArrowheads="1"/>
          </p:cNvSpPr>
          <p:nvPr/>
        </p:nvSpPr>
        <p:spPr bwMode="auto">
          <a:xfrm>
            <a:off x="354806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8" name="Rectangle 32"/>
          <p:cNvSpPr>
            <a:spLocks noChangeArrowheads="1"/>
          </p:cNvSpPr>
          <p:nvPr/>
        </p:nvSpPr>
        <p:spPr bwMode="auto">
          <a:xfrm>
            <a:off x="370998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9" name="Rectangle 33"/>
          <p:cNvSpPr>
            <a:spLocks noChangeArrowheads="1"/>
          </p:cNvSpPr>
          <p:nvPr/>
        </p:nvSpPr>
        <p:spPr bwMode="auto">
          <a:xfrm>
            <a:off x="387191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0" name="Rectangle 34"/>
          <p:cNvSpPr>
            <a:spLocks noChangeArrowheads="1"/>
          </p:cNvSpPr>
          <p:nvPr/>
        </p:nvSpPr>
        <p:spPr bwMode="auto">
          <a:xfrm>
            <a:off x="4033838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1" name="Rectangle 35"/>
          <p:cNvSpPr>
            <a:spLocks noChangeArrowheads="1"/>
          </p:cNvSpPr>
          <p:nvPr/>
        </p:nvSpPr>
        <p:spPr bwMode="auto">
          <a:xfrm>
            <a:off x="4195763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2" name="Rectangle 36"/>
          <p:cNvSpPr>
            <a:spLocks noChangeArrowheads="1"/>
          </p:cNvSpPr>
          <p:nvPr/>
        </p:nvSpPr>
        <p:spPr bwMode="auto">
          <a:xfrm>
            <a:off x="456723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3" name="Rectangle 37"/>
          <p:cNvSpPr>
            <a:spLocks noChangeArrowheads="1"/>
          </p:cNvSpPr>
          <p:nvPr/>
        </p:nvSpPr>
        <p:spPr bwMode="auto">
          <a:xfrm>
            <a:off x="5005388" y="21812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7174" name="Group 38"/>
          <p:cNvGrpSpPr>
            <a:grpSpLocks/>
          </p:cNvGrpSpPr>
          <p:nvPr/>
        </p:nvGrpSpPr>
        <p:grpSpPr bwMode="auto">
          <a:xfrm>
            <a:off x="2857500" y="2262188"/>
            <a:ext cx="633413" cy="200025"/>
            <a:chOff x="1800" y="1425"/>
            <a:chExt cx="399" cy="126"/>
          </a:xfrm>
        </p:grpSpPr>
        <p:sp>
          <p:nvSpPr>
            <p:cNvPr id="347175" name="Rectangle 39"/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6" name="Rectangle 40"/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7" name="Rectangle 41"/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8" name="Rectangle 42"/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7179" name="Rectangle 43"/>
          <p:cNvSpPr>
            <a:spLocks noChangeArrowheads="1"/>
          </p:cNvSpPr>
          <p:nvPr/>
        </p:nvSpPr>
        <p:spPr bwMode="auto">
          <a:xfrm>
            <a:off x="2128838" y="21621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0" name="Rectangle 44"/>
          <p:cNvSpPr>
            <a:spLocks noChangeArrowheads="1"/>
          </p:cNvSpPr>
          <p:nvPr/>
        </p:nvSpPr>
        <p:spPr bwMode="auto">
          <a:xfrm>
            <a:off x="1909763" y="27336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1" name="Line 45"/>
          <p:cNvSpPr>
            <a:spLocks noChangeShapeType="1"/>
          </p:cNvSpPr>
          <p:nvPr/>
        </p:nvSpPr>
        <p:spPr bwMode="auto">
          <a:xfrm>
            <a:off x="2305050" y="2266950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2" name="Line 46"/>
          <p:cNvSpPr>
            <a:spLocks noChangeShapeType="1"/>
          </p:cNvSpPr>
          <p:nvPr/>
        </p:nvSpPr>
        <p:spPr bwMode="auto">
          <a:xfrm flipV="1">
            <a:off x="1971675" y="25431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3" name="Line 47"/>
          <p:cNvSpPr>
            <a:spLocks noChangeShapeType="1"/>
          </p:cNvSpPr>
          <p:nvPr/>
        </p:nvSpPr>
        <p:spPr bwMode="auto">
          <a:xfrm>
            <a:off x="3929063" y="2076450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4" name="Text Box 48"/>
          <p:cNvSpPr txBox="1">
            <a:spLocks noChangeArrowheads="1"/>
          </p:cNvSpPr>
          <p:nvPr/>
        </p:nvSpPr>
        <p:spPr bwMode="auto">
          <a:xfrm>
            <a:off x="612775" y="158908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5" name="Text Box 49"/>
          <p:cNvSpPr txBox="1">
            <a:spLocks noChangeArrowheads="1"/>
          </p:cNvSpPr>
          <p:nvPr/>
        </p:nvSpPr>
        <p:spPr bwMode="auto">
          <a:xfrm>
            <a:off x="889000" y="260826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6" name="Text Box 50"/>
          <p:cNvSpPr txBox="1">
            <a:spLocks noChangeArrowheads="1"/>
          </p:cNvSpPr>
          <p:nvPr/>
        </p:nvSpPr>
        <p:spPr bwMode="auto">
          <a:xfrm>
            <a:off x="6604000" y="1465263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C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7" name="Text Box 51"/>
          <p:cNvSpPr txBox="1">
            <a:spLocks noChangeArrowheads="1"/>
          </p:cNvSpPr>
          <p:nvPr/>
        </p:nvSpPr>
        <p:spPr bwMode="auto">
          <a:xfrm>
            <a:off x="1612900" y="1312863"/>
            <a:ext cx="1314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100 Mb/s</a:t>
            </a:r>
          </a:p>
          <a:p>
            <a:r>
              <a:rPr lang="en-US" sz="2000">
                <a:latin typeface="Comic Sans MS" pitchFamily="66" charset="0"/>
              </a:rPr>
              <a:t>Ethernet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8" name="Text Box 52"/>
          <p:cNvSpPr txBox="1">
            <a:spLocks noChangeArrowheads="1"/>
          </p:cNvSpPr>
          <p:nvPr/>
        </p:nvSpPr>
        <p:spPr bwMode="auto">
          <a:xfrm>
            <a:off x="3756025" y="2427288"/>
            <a:ext cx="122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1.5 Mb/s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6022975" y="2994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90" name="Rectangle 54"/>
          <p:cNvSpPr>
            <a:spLocks noChangeArrowheads="1"/>
          </p:cNvSpPr>
          <p:nvPr/>
        </p:nvSpPr>
        <p:spPr bwMode="auto">
          <a:xfrm>
            <a:off x="546735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91" name="Rectangle 55"/>
          <p:cNvSpPr>
            <a:spLocks noChangeArrowheads="1"/>
          </p:cNvSpPr>
          <p:nvPr/>
        </p:nvSpPr>
        <p:spPr bwMode="auto">
          <a:xfrm>
            <a:off x="5629275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92" name="Rectangle 56"/>
          <p:cNvSpPr>
            <a:spLocks noChangeArrowheads="1"/>
          </p:cNvSpPr>
          <p:nvPr/>
        </p:nvSpPr>
        <p:spPr bwMode="auto">
          <a:xfrm>
            <a:off x="579120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7193" name="Group 57"/>
          <p:cNvGrpSpPr>
            <a:grpSpLocks/>
          </p:cNvGrpSpPr>
          <p:nvPr/>
        </p:nvGrpSpPr>
        <p:grpSpPr bwMode="auto">
          <a:xfrm rot="-1962567">
            <a:off x="5715000" y="2424113"/>
            <a:ext cx="633413" cy="200025"/>
            <a:chOff x="4176" y="2211"/>
            <a:chExt cx="399" cy="126"/>
          </a:xfrm>
        </p:grpSpPr>
        <p:sp>
          <p:nvSpPr>
            <p:cNvPr id="347194" name="Rectangle 58"/>
            <p:cNvSpPr>
              <a:spLocks noChangeArrowheads="1"/>
            </p:cNvSpPr>
            <p:nvPr/>
          </p:nvSpPr>
          <p:spPr bwMode="auto">
            <a:xfrm>
              <a:off x="4176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95" name="Rectangle 59"/>
            <p:cNvSpPr>
              <a:spLocks noChangeArrowheads="1"/>
            </p:cNvSpPr>
            <p:nvPr/>
          </p:nvSpPr>
          <p:spPr bwMode="auto">
            <a:xfrm>
              <a:off x="4278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96" name="Rectangle 60"/>
            <p:cNvSpPr>
              <a:spLocks noChangeArrowheads="1"/>
            </p:cNvSpPr>
            <p:nvPr/>
          </p:nvSpPr>
          <p:spPr bwMode="auto">
            <a:xfrm>
              <a:off x="4380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97" name="Rectangle 61"/>
            <p:cNvSpPr>
              <a:spLocks noChangeArrowheads="1"/>
            </p:cNvSpPr>
            <p:nvPr/>
          </p:nvSpPr>
          <p:spPr bwMode="auto">
            <a:xfrm>
              <a:off x="4482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7198" name="Group 62"/>
          <p:cNvGrpSpPr>
            <a:grpSpLocks/>
          </p:cNvGrpSpPr>
          <p:nvPr/>
        </p:nvGrpSpPr>
        <p:grpSpPr bwMode="auto">
          <a:xfrm>
            <a:off x="3679825" y="3341688"/>
            <a:ext cx="3117850" cy="1471612"/>
            <a:chOff x="1646" y="2009"/>
            <a:chExt cx="1964" cy="927"/>
          </a:xfrm>
        </p:grpSpPr>
        <p:graphicFrame>
          <p:nvGraphicFramePr>
            <p:cNvPr id="347199" name="Object 63"/>
            <p:cNvGraphicFramePr>
              <a:graphicFrameLocks noChangeAspect="1"/>
            </p:cNvGraphicFramePr>
            <p:nvPr/>
          </p:nvGraphicFramePr>
          <p:xfrm>
            <a:off x="2960" y="2600"/>
            <a:ext cx="407" cy="336"/>
          </p:xfrm>
          <a:graphic>
            <a:graphicData uri="http://schemas.openxmlformats.org/presentationml/2006/ole">
              <p:oleObj spid="_x0000_s347199" name="Clip" r:id="rId7" imgW="1305000" imgH="1085760" progId="">
                <p:embed/>
              </p:oleObj>
            </a:graphicData>
          </a:graphic>
        </p:graphicFrame>
        <p:grpSp>
          <p:nvGrpSpPr>
            <p:cNvPr id="347200" name="Group 64"/>
            <p:cNvGrpSpPr>
              <a:grpSpLocks/>
            </p:cNvGrpSpPr>
            <p:nvPr/>
          </p:nvGrpSpPr>
          <p:grpSpPr bwMode="auto">
            <a:xfrm>
              <a:off x="2428" y="2009"/>
              <a:ext cx="761" cy="420"/>
              <a:chOff x="1462" y="1283"/>
              <a:chExt cx="761" cy="420"/>
            </a:xfrm>
          </p:grpSpPr>
          <p:sp>
            <p:nvSpPr>
              <p:cNvPr id="347201" name="Oval 65"/>
              <p:cNvSpPr>
                <a:spLocks noChangeArrowheads="1"/>
              </p:cNvSpPr>
              <p:nvPr/>
            </p:nvSpPr>
            <p:spPr bwMode="auto">
              <a:xfrm>
                <a:off x="1462" y="1470"/>
                <a:ext cx="755" cy="233"/>
              </a:xfrm>
              <a:prstGeom prst="ellipse">
                <a:avLst/>
              </a:pr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02" name="Line 66"/>
              <p:cNvSpPr>
                <a:spLocks noChangeShapeType="1"/>
              </p:cNvSpPr>
              <p:nvPr/>
            </p:nvSpPr>
            <p:spPr bwMode="auto">
              <a:xfrm>
                <a:off x="1462" y="1451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03" name="Rectangle 67"/>
              <p:cNvSpPr>
                <a:spLocks noChangeArrowheads="1"/>
              </p:cNvSpPr>
              <p:nvPr/>
            </p:nvSpPr>
            <p:spPr bwMode="auto">
              <a:xfrm>
                <a:off x="1462" y="1427"/>
                <a:ext cx="755" cy="166"/>
              </a:xfrm>
              <a:prstGeom prst="rect">
                <a:avLst/>
              </a:prstGeom>
              <a:solidFill>
                <a:srgbClr val="B2B2B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47204" name="Oval 68"/>
              <p:cNvSpPr>
                <a:spLocks noChangeArrowheads="1"/>
              </p:cNvSpPr>
              <p:nvPr/>
            </p:nvSpPr>
            <p:spPr bwMode="auto">
              <a:xfrm>
                <a:off x="1468" y="1283"/>
                <a:ext cx="755" cy="271"/>
              </a:xfrm>
              <a:prstGeom prst="ellipse">
                <a:avLst/>
              </a:pr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7205" name="Group 69"/>
              <p:cNvGrpSpPr>
                <a:grpSpLocks/>
              </p:cNvGrpSpPr>
              <p:nvPr/>
            </p:nvGrpSpPr>
            <p:grpSpPr bwMode="auto">
              <a:xfrm>
                <a:off x="1686" y="1302"/>
                <a:ext cx="314" cy="75"/>
                <a:chOff x="2208" y="2184"/>
                <a:chExt cx="176" cy="69"/>
              </a:xfrm>
            </p:grpSpPr>
            <p:grpSp>
              <p:nvGrpSpPr>
                <p:cNvPr id="347206" name="Group 70"/>
                <p:cNvGrpSpPr>
                  <a:grpSpLocks/>
                </p:cNvGrpSpPr>
                <p:nvPr/>
              </p:nvGrpSpPr>
              <p:grpSpPr bwMode="auto">
                <a:xfrm>
                  <a:off x="2208" y="2185"/>
                  <a:ext cx="176" cy="68"/>
                  <a:chOff x="2848" y="848"/>
                  <a:chExt cx="140" cy="98"/>
                </a:xfrm>
              </p:grpSpPr>
              <p:sp>
                <p:nvSpPr>
                  <p:cNvPr id="347207" name="Line 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08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09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7210" name="Group 74"/>
                <p:cNvGrpSpPr>
                  <a:grpSpLocks/>
                </p:cNvGrpSpPr>
                <p:nvPr/>
              </p:nvGrpSpPr>
              <p:grpSpPr bwMode="auto">
                <a:xfrm flipV="1">
                  <a:off x="2208" y="2184"/>
                  <a:ext cx="176" cy="68"/>
                  <a:chOff x="2848" y="848"/>
                  <a:chExt cx="140" cy="98"/>
                </a:xfrm>
              </p:grpSpPr>
              <p:sp>
                <p:nvSpPr>
                  <p:cNvPr id="347211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12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13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aphicFrame>
          <p:nvGraphicFramePr>
            <p:cNvPr id="347214" name="Object 78"/>
            <p:cNvGraphicFramePr>
              <a:graphicFrameLocks noChangeAspect="1"/>
            </p:cNvGraphicFramePr>
            <p:nvPr/>
          </p:nvGraphicFramePr>
          <p:xfrm>
            <a:off x="1874" y="2546"/>
            <a:ext cx="407" cy="336"/>
          </p:xfrm>
          <a:graphic>
            <a:graphicData uri="http://schemas.openxmlformats.org/presentationml/2006/ole">
              <p:oleObj spid="_x0000_s347214" name="Clip" r:id="rId8" imgW="1305000" imgH="1085760" progId="">
                <p:embed/>
              </p:oleObj>
            </a:graphicData>
          </a:graphic>
        </p:graphicFrame>
        <p:sp>
          <p:nvSpPr>
            <p:cNvPr id="347215" name="Line 79"/>
            <p:cNvSpPr>
              <a:spLocks noChangeShapeType="1"/>
            </p:cNvSpPr>
            <p:nvPr/>
          </p:nvSpPr>
          <p:spPr bwMode="auto">
            <a:xfrm flipV="1">
              <a:off x="2214" y="2370"/>
              <a:ext cx="294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16" name="Line 80"/>
            <p:cNvSpPr>
              <a:spLocks noChangeShapeType="1"/>
            </p:cNvSpPr>
            <p:nvPr/>
          </p:nvSpPr>
          <p:spPr bwMode="auto">
            <a:xfrm flipH="1" flipV="1">
              <a:off x="2964" y="2406"/>
              <a:ext cx="21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17" name="Text Box 81"/>
            <p:cNvSpPr txBox="1">
              <a:spLocks noChangeArrowheads="1"/>
            </p:cNvSpPr>
            <p:nvPr/>
          </p:nvSpPr>
          <p:spPr bwMode="auto">
            <a:xfrm>
              <a:off x="1646" y="254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D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7218" name="Text Box 82"/>
            <p:cNvSpPr txBox="1">
              <a:spLocks noChangeArrowheads="1"/>
            </p:cNvSpPr>
            <p:nvPr/>
          </p:nvSpPr>
          <p:spPr bwMode="auto">
            <a:xfrm>
              <a:off x="3374" y="2591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E</a:t>
              </a:r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347219" name="Group 83"/>
            <p:cNvGrpSpPr>
              <a:grpSpLocks/>
            </p:cNvGrpSpPr>
            <p:nvPr/>
          </p:nvGrpSpPr>
          <p:grpSpPr bwMode="auto">
            <a:xfrm rot="-2018696">
              <a:off x="2736" y="2139"/>
              <a:ext cx="399" cy="126"/>
              <a:chOff x="4176" y="2211"/>
              <a:chExt cx="399" cy="126"/>
            </a:xfrm>
          </p:grpSpPr>
          <p:sp>
            <p:nvSpPr>
              <p:cNvPr id="347220" name="Rectangle 84"/>
              <p:cNvSpPr>
                <a:spLocks noChangeArrowheads="1"/>
              </p:cNvSpPr>
              <p:nvPr/>
            </p:nvSpPr>
            <p:spPr bwMode="auto">
              <a:xfrm>
                <a:off x="4176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21" name="Rectangle 85"/>
              <p:cNvSpPr>
                <a:spLocks noChangeArrowheads="1"/>
              </p:cNvSpPr>
              <p:nvPr/>
            </p:nvSpPr>
            <p:spPr bwMode="auto">
              <a:xfrm>
                <a:off x="4278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22" name="Rectangle 86"/>
              <p:cNvSpPr>
                <a:spLocks noChangeArrowheads="1"/>
              </p:cNvSpPr>
              <p:nvPr/>
            </p:nvSpPr>
            <p:spPr bwMode="auto">
              <a:xfrm>
                <a:off x="4380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23" name="Rectangle 87"/>
              <p:cNvSpPr>
                <a:spLocks noChangeArrowheads="1"/>
              </p:cNvSpPr>
              <p:nvPr/>
            </p:nvSpPr>
            <p:spPr bwMode="auto">
              <a:xfrm>
                <a:off x="4482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7224" name="Text Box 88"/>
          <p:cNvSpPr txBox="1">
            <a:spLocks noChangeArrowheads="1"/>
          </p:cNvSpPr>
          <p:nvPr/>
        </p:nvSpPr>
        <p:spPr bwMode="auto">
          <a:xfrm>
            <a:off x="3241675" y="1636713"/>
            <a:ext cx="294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Comic Sans MS" pitchFamily="66" charset="0"/>
              </a:rPr>
              <a:t>statistical multiplexing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225" name="Text Box 89"/>
          <p:cNvSpPr txBox="1">
            <a:spLocks noChangeArrowheads="1"/>
          </p:cNvSpPr>
          <p:nvPr/>
        </p:nvSpPr>
        <p:spPr bwMode="auto">
          <a:xfrm>
            <a:off x="1957388" y="2984500"/>
            <a:ext cx="21129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queue of packets</a:t>
            </a:r>
          </a:p>
          <a:p>
            <a:pPr algn="ctr"/>
            <a:r>
              <a:rPr lang="en-US" sz="1800">
                <a:latin typeface="Comic Sans MS" pitchFamily="66" charset="0"/>
              </a:rPr>
              <a:t>waiting for output</a:t>
            </a:r>
          </a:p>
          <a:p>
            <a:pPr algn="ctr"/>
            <a:r>
              <a:rPr lang="en-US" sz="1800">
                <a:latin typeface="Comic Sans MS" pitchFamily="66" charset="0"/>
              </a:rPr>
              <a:t>link</a:t>
            </a: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347226" name="Line 90"/>
          <p:cNvSpPr>
            <a:spLocks noChangeShapeType="1"/>
          </p:cNvSpPr>
          <p:nvPr/>
        </p:nvSpPr>
        <p:spPr bwMode="auto">
          <a:xfrm flipV="1">
            <a:off x="2890838" y="2514600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82DBB9F-C120-4B00-91BF-97FFD1AEE79D}" type="slidenum">
              <a:rPr lang="en-US"/>
              <a:pPr/>
              <a:t>67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93088" cy="1143000"/>
          </a:xfrm>
        </p:spPr>
        <p:txBody>
          <a:bodyPr/>
          <a:lstStyle/>
          <a:p>
            <a:r>
              <a:rPr lang="en-US" sz="3600"/>
              <a:t>Packet-switching: store-and-forward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325" y="2317750"/>
            <a:ext cx="3902075" cy="3930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takes L/R seconds to transmit (push out) packet of L bits on to link at R bps</a:t>
            </a:r>
          </a:p>
          <a:p>
            <a:pPr>
              <a:lnSpc>
                <a:spcPct val="90000"/>
              </a:lnSpc>
            </a:pPr>
            <a:r>
              <a:rPr lang="en-US" sz="2400" i="1">
                <a:solidFill>
                  <a:srgbClr val="FF0000"/>
                </a:solidFill>
              </a:rPr>
              <a:t>store and forward: </a:t>
            </a:r>
            <a:r>
              <a:rPr lang="en-US" sz="2400"/>
              <a:t>entire packet must  arrive at router before it can be transmitted on next link</a:t>
            </a:r>
          </a:p>
          <a:p>
            <a:pPr>
              <a:lnSpc>
                <a:spcPct val="90000"/>
              </a:lnSpc>
            </a:pPr>
            <a:r>
              <a:rPr lang="en-US" sz="2400"/>
              <a:t>delay = 3L/R (assuming zero propagation delay)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317750"/>
            <a:ext cx="3810000" cy="3930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Example: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L = 7.5 Mbits</a:t>
            </a:r>
          </a:p>
          <a:p>
            <a:pPr>
              <a:lnSpc>
                <a:spcPct val="90000"/>
              </a:lnSpc>
            </a:pPr>
            <a:r>
              <a:rPr lang="en-US" sz="2400"/>
              <a:t>R = 1.5 Mbps</a:t>
            </a:r>
          </a:p>
          <a:p>
            <a:pPr>
              <a:lnSpc>
                <a:spcPct val="90000"/>
              </a:lnSpc>
            </a:pPr>
            <a:r>
              <a:rPr lang="en-US" sz="2400"/>
              <a:t>transmission delay = 15 sec</a:t>
            </a:r>
          </a:p>
        </p:txBody>
      </p:sp>
      <p:sp>
        <p:nvSpPr>
          <p:cNvPr id="349189" name="Line 5"/>
          <p:cNvSpPr>
            <a:spLocks noChangeShapeType="1"/>
          </p:cNvSpPr>
          <p:nvPr/>
        </p:nvSpPr>
        <p:spPr bwMode="auto">
          <a:xfrm>
            <a:off x="2643188" y="1744663"/>
            <a:ext cx="3095625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9190" name="Object 6"/>
          <p:cNvGraphicFramePr>
            <a:graphicFrameLocks noChangeAspect="1"/>
          </p:cNvGraphicFramePr>
          <p:nvPr/>
        </p:nvGraphicFramePr>
        <p:xfrm>
          <a:off x="2044700" y="1382713"/>
          <a:ext cx="646113" cy="533400"/>
        </p:xfrm>
        <a:graphic>
          <a:graphicData uri="http://schemas.openxmlformats.org/presentationml/2006/ole">
            <p:oleObj spid="_x0000_s349190" name="Clip" r:id="rId4" imgW="1305000" imgH="1085760" progId="">
              <p:embed/>
            </p:oleObj>
          </a:graphicData>
        </a:graphic>
      </p:graphicFrame>
      <p:graphicFrame>
        <p:nvGraphicFramePr>
          <p:cNvPr id="349191" name="Object 7"/>
          <p:cNvGraphicFramePr>
            <a:graphicFrameLocks noChangeAspect="1"/>
          </p:cNvGraphicFramePr>
          <p:nvPr/>
        </p:nvGraphicFramePr>
        <p:xfrm>
          <a:off x="5662613" y="1425575"/>
          <a:ext cx="646112" cy="533400"/>
        </p:xfrm>
        <a:graphic>
          <a:graphicData uri="http://schemas.openxmlformats.org/presentationml/2006/ole">
            <p:oleObj spid="_x0000_s349191" name="Clip" r:id="rId5" imgW="1305000" imgH="1085760" progId="">
              <p:embed/>
            </p:oleObj>
          </a:graphicData>
        </a:graphic>
      </p:graphicFrame>
      <p:sp>
        <p:nvSpPr>
          <p:cNvPr id="349192" name="Text Box 8"/>
          <p:cNvSpPr txBox="1">
            <a:spLocks noChangeArrowheads="1"/>
          </p:cNvSpPr>
          <p:nvPr/>
        </p:nvSpPr>
        <p:spPr bwMode="auto">
          <a:xfrm>
            <a:off x="2849563" y="1719263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4022725" y="1703388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5202238" y="1709738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349195" name="Rectangle 11"/>
          <p:cNvSpPr>
            <a:spLocks noChangeArrowheads="1"/>
          </p:cNvSpPr>
          <p:nvPr/>
        </p:nvSpPr>
        <p:spPr bwMode="auto">
          <a:xfrm>
            <a:off x="2476500" y="1395413"/>
            <a:ext cx="485775" cy="293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Comic Sans MS" pitchFamily="66" charset="0"/>
              </a:rPr>
              <a:t>L</a:t>
            </a:r>
            <a:endParaRPr lang="en-US"/>
          </a:p>
        </p:txBody>
      </p:sp>
      <p:sp>
        <p:nvSpPr>
          <p:cNvPr id="349196" name="AutoShape 12"/>
          <p:cNvSpPr>
            <a:spLocks/>
          </p:cNvSpPr>
          <p:nvPr/>
        </p:nvSpPr>
        <p:spPr bwMode="auto">
          <a:xfrm>
            <a:off x="4379913" y="5307013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7" name="Text Box 13"/>
          <p:cNvSpPr txBox="1">
            <a:spLocks noChangeArrowheads="1"/>
          </p:cNvSpPr>
          <p:nvPr/>
        </p:nvSpPr>
        <p:spPr bwMode="auto">
          <a:xfrm>
            <a:off x="4537075" y="5529263"/>
            <a:ext cx="298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more on delay shortly …</a:t>
            </a:r>
          </a:p>
        </p:txBody>
      </p:sp>
      <p:grpSp>
        <p:nvGrpSpPr>
          <p:cNvPr id="349198" name="Group 14"/>
          <p:cNvGrpSpPr>
            <a:grpSpLocks/>
          </p:cNvGrpSpPr>
          <p:nvPr/>
        </p:nvGrpSpPr>
        <p:grpSpPr bwMode="auto">
          <a:xfrm>
            <a:off x="3282950" y="1528763"/>
            <a:ext cx="700088" cy="393700"/>
            <a:chOff x="3600" y="219"/>
            <a:chExt cx="360" cy="175"/>
          </a:xfrm>
        </p:grpSpPr>
        <p:sp>
          <p:nvSpPr>
            <p:cNvPr id="349199" name="Oval 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0" name="Line 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1" name="Line 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2" name="Rectangle 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9203" name="Oval 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9204" name="Group 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49205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6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7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208" name="Group 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49209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0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1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9212" name="Group 28"/>
          <p:cNvGrpSpPr>
            <a:grpSpLocks/>
          </p:cNvGrpSpPr>
          <p:nvPr/>
        </p:nvGrpSpPr>
        <p:grpSpPr bwMode="auto">
          <a:xfrm>
            <a:off x="4337050" y="1546225"/>
            <a:ext cx="700088" cy="393700"/>
            <a:chOff x="3600" y="219"/>
            <a:chExt cx="360" cy="175"/>
          </a:xfrm>
        </p:grpSpPr>
        <p:sp>
          <p:nvSpPr>
            <p:cNvPr id="349213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4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5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6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9217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9218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49219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0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1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222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49223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4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5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B818DA6-4F34-43CD-B39B-53FD4B77ADE6}" type="slidenum">
              <a:rPr lang="en-US"/>
              <a:pPr/>
              <a:t>68</a:t>
            </a:fld>
            <a:endParaRPr lang="en-US"/>
          </a:p>
        </p:txBody>
      </p:sp>
      <p:grpSp>
        <p:nvGrpSpPr>
          <p:cNvPr id="351234" name="Group 2"/>
          <p:cNvGrpSpPr>
            <a:grpSpLocks/>
          </p:cNvGrpSpPr>
          <p:nvPr/>
        </p:nvGrpSpPr>
        <p:grpSpPr bwMode="auto">
          <a:xfrm>
            <a:off x="5992813" y="3541713"/>
            <a:ext cx="1155700" cy="620712"/>
            <a:chOff x="3600" y="219"/>
            <a:chExt cx="360" cy="175"/>
          </a:xfrm>
        </p:grpSpPr>
        <p:sp>
          <p:nvSpPr>
            <p:cNvPr id="351235" name="Oval 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6" name="Line 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7" name="Line 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8" name="Rectangle 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1239" name="Oval 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1240" name="Group 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1241" name="Line 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2" name="Line 1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3" name="Line 1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1244" name="Group 1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1245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6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7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1248" name="Rectangle 1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/>
              <a:t>Packet switching versus circuit switching</a:t>
            </a:r>
            <a:endParaRPr lang="en-US"/>
          </a:p>
        </p:txBody>
      </p:sp>
      <p:sp>
        <p:nvSpPr>
          <p:cNvPr id="351249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r>
              <a:rPr lang="en-US" sz="2400"/>
              <a:t>1 Mb/s link</a:t>
            </a:r>
          </a:p>
          <a:p>
            <a:r>
              <a:rPr lang="en-US" sz="2400"/>
              <a:t>each user: </a:t>
            </a:r>
          </a:p>
          <a:p>
            <a:pPr lvl="1"/>
            <a:r>
              <a:rPr lang="en-US" sz="2000"/>
              <a:t>100 kb/s when “active”</a:t>
            </a:r>
          </a:p>
          <a:p>
            <a:pPr lvl="1"/>
            <a:r>
              <a:rPr lang="en-US" sz="2000"/>
              <a:t>active 10% of time</a:t>
            </a:r>
          </a:p>
          <a:p>
            <a:pPr lvl="1"/>
            <a:endParaRPr lang="en-US" sz="2000"/>
          </a:p>
          <a:p>
            <a:r>
              <a:rPr lang="en-US" sz="2400" i="1">
                <a:solidFill>
                  <a:srgbClr val="FF3300"/>
                </a:solidFill>
              </a:rPr>
              <a:t>circuit-switching: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10 users</a:t>
            </a:r>
          </a:p>
          <a:p>
            <a:r>
              <a:rPr lang="en-US" sz="2400" i="1">
                <a:solidFill>
                  <a:srgbClr val="FF3300"/>
                </a:solidFill>
              </a:rPr>
              <a:t>packet switching: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with 35 users, probability &gt; 10 active at same time is less than .0004</a:t>
            </a:r>
          </a:p>
          <a:p>
            <a:endParaRPr lang="en-US" sz="2400"/>
          </a:p>
        </p:txBody>
      </p:sp>
      <p:sp>
        <p:nvSpPr>
          <p:cNvPr id="351250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1293813"/>
            <a:ext cx="8715375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>
                <a:solidFill>
                  <a:srgbClr val="FF3300"/>
                </a:solidFill>
              </a:rPr>
              <a:t>Packet switching allows more users to use network!</a:t>
            </a:r>
          </a:p>
        </p:txBody>
      </p:sp>
      <p:sp>
        <p:nvSpPr>
          <p:cNvPr id="351251" name="Line 19"/>
          <p:cNvSpPr>
            <a:spLocks noChangeShapeType="1"/>
          </p:cNvSpPr>
          <p:nvPr/>
        </p:nvSpPr>
        <p:spPr bwMode="auto">
          <a:xfrm>
            <a:off x="4933950" y="3333750"/>
            <a:ext cx="838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2" name="Line 20"/>
          <p:cNvSpPr>
            <a:spLocks noChangeShapeType="1"/>
          </p:cNvSpPr>
          <p:nvPr/>
        </p:nvSpPr>
        <p:spPr bwMode="auto">
          <a:xfrm>
            <a:off x="5772150" y="37909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3" name="Line 21"/>
          <p:cNvSpPr>
            <a:spLocks noChangeShapeType="1"/>
          </p:cNvSpPr>
          <p:nvPr/>
        </p:nvSpPr>
        <p:spPr bwMode="auto">
          <a:xfrm>
            <a:off x="5772150" y="39433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4" name="Line 22"/>
          <p:cNvSpPr>
            <a:spLocks noChangeShapeType="1"/>
          </p:cNvSpPr>
          <p:nvPr/>
        </p:nvSpPr>
        <p:spPr bwMode="auto">
          <a:xfrm flipV="1">
            <a:off x="5010150" y="3943350"/>
            <a:ext cx="7620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5" name="Text Box 23"/>
          <p:cNvSpPr txBox="1">
            <a:spLocks noChangeArrowheads="1"/>
          </p:cNvSpPr>
          <p:nvPr/>
        </p:nvSpPr>
        <p:spPr bwMode="auto">
          <a:xfrm>
            <a:off x="3897313" y="3627438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N users</a:t>
            </a:r>
            <a:endParaRPr lang="en-US"/>
          </a:p>
        </p:txBody>
      </p:sp>
      <p:sp>
        <p:nvSpPr>
          <p:cNvPr id="351256" name="Text Box 24"/>
          <p:cNvSpPr txBox="1">
            <a:spLocks noChangeArrowheads="1"/>
          </p:cNvSpPr>
          <p:nvPr/>
        </p:nvSpPr>
        <p:spPr bwMode="auto">
          <a:xfrm>
            <a:off x="7096125" y="4075113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1 Mbps link</a:t>
            </a:r>
            <a:endParaRPr lang="en-US"/>
          </a:p>
        </p:txBody>
      </p:sp>
      <p:sp>
        <p:nvSpPr>
          <p:cNvPr id="351257" name="Line 25"/>
          <p:cNvSpPr>
            <a:spLocks noChangeShapeType="1"/>
          </p:cNvSpPr>
          <p:nvPr/>
        </p:nvSpPr>
        <p:spPr bwMode="auto">
          <a:xfrm>
            <a:off x="7077075" y="3857625"/>
            <a:ext cx="171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8" name="Text Box 26"/>
          <p:cNvSpPr txBox="1">
            <a:spLocks noChangeArrowheads="1"/>
          </p:cNvSpPr>
          <p:nvPr/>
        </p:nvSpPr>
        <p:spPr bwMode="auto">
          <a:xfrm>
            <a:off x="4468813" y="5330825"/>
            <a:ext cx="403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Q: how did we get value 0.0004?</a:t>
            </a:r>
          </a:p>
          <a:p>
            <a:r>
              <a:rPr lang="en-US" sz="2000">
                <a:latin typeface="Comic Sans MS" pitchFamily="66" charset="0"/>
              </a:rPr>
              <a:t>Use binomial distribution … </a:t>
            </a:r>
          </a:p>
        </p:txBody>
      </p:sp>
      <p:graphicFrame>
        <p:nvGraphicFramePr>
          <p:cNvPr id="351259" name="Object 27"/>
          <p:cNvGraphicFramePr>
            <a:graphicFrameLocks noChangeAspect="1"/>
          </p:cNvGraphicFramePr>
          <p:nvPr/>
        </p:nvGraphicFramePr>
        <p:xfrm>
          <a:off x="4379913" y="2946400"/>
          <a:ext cx="611187" cy="504825"/>
        </p:xfrm>
        <a:graphic>
          <a:graphicData uri="http://schemas.openxmlformats.org/presentationml/2006/ole">
            <p:oleObj spid="_x0000_s351259" name="Clip" r:id="rId4" imgW="1305000" imgH="1085760" progId="">
              <p:embed/>
            </p:oleObj>
          </a:graphicData>
        </a:graphic>
      </p:graphicFrame>
      <p:graphicFrame>
        <p:nvGraphicFramePr>
          <p:cNvPr id="351260" name="Object 28"/>
          <p:cNvGraphicFramePr>
            <a:graphicFrameLocks noChangeAspect="1"/>
          </p:cNvGraphicFramePr>
          <p:nvPr/>
        </p:nvGraphicFramePr>
        <p:xfrm>
          <a:off x="4465638" y="4294188"/>
          <a:ext cx="611187" cy="504825"/>
        </p:xfrm>
        <a:graphic>
          <a:graphicData uri="http://schemas.openxmlformats.org/presentationml/2006/ole">
            <p:oleObj spid="_x0000_s351260" name="Clip" r:id="rId5" imgW="1305000" imgH="1085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4E8BCAA1-FCC7-4EFD-85A0-1740B7D08045}" type="slidenum">
              <a:rPr lang="en-US"/>
              <a:pPr/>
              <a:t>69</a:t>
            </a:fld>
            <a:endParaRPr lang="en-US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/>
              <a:t>Probability Background:</a:t>
            </a:r>
            <a:br>
              <a:rPr lang="en-US" sz="3600"/>
            </a:br>
            <a:r>
              <a:rPr lang="en-US" sz="3600"/>
              <a:t>variables, stats and distributions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/>
              <a:t>Discrete random variables: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where </a:t>
            </a:r>
            <a:r>
              <a:rPr lang="en-US" i="1"/>
              <a:t>E</a:t>
            </a:r>
            <a:r>
              <a:rPr lang="en-US"/>
              <a:t>[</a:t>
            </a:r>
            <a:r>
              <a:rPr lang="en-US" i="1"/>
              <a:t>X</a:t>
            </a:r>
            <a:r>
              <a:rPr lang="en-US"/>
              <a:t>] is the expected (or mean) value</a:t>
            </a:r>
          </a:p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moment: </a:t>
            </a:r>
          </a:p>
          <a:p>
            <a:endParaRPr lang="en-US"/>
          </a:p>
        </p:txBody>
      </p:sp>
      <p:graphicFrame>
        <p:nvGraphicFramePr>
          <p:cNvPr id="404484" name="Object 4"/>
          <p:cNvGraphicFramePr>
            <a:graphicFrameLocks noChangeAspect="1"/>
          </p:cNvGraphicFramePr>
          <p:nvPr/>
        </p:nvGraphicFramePr>
        <p:xfrm>
          <a:off x="1219200" y="2168525"/>
          <a:ext cx="1981200" cy="712788"/>
        </p:xfrm>
        <a:graphic>
          <a:graphicData uri="http://schemas.openxmlformats.org/presentationml/2006/ole">
            <p:oleObj spid="_x0000_s404484" name="Equation" r:id="rId4" imgW="1028520" imgH="342720" progId="Equation.3">
              <p:embed/>
            </p:oleObj>
          </a:graphicData>
        </a:graphic>
      </p:graphicFrame>
      <p:graphicFrame>
        <p:nvGraphicFramePr>
          <p:cNvPr id="404485" name="Object 5"/>
          <p:cNvGraphicFramePr>
            <a:graphicFrameLocks noChangeAspect="1"/>
          </p:cNvGraphicFramePr>
          <p:nvPr/>
        </p:nvGraphicFramePr>
        <p:xfrm>
          <a:off x="1143000" y="3124200"/>
          <a:ext cx="2895600" cy="765175"/>
        </p:xfrm>
        <a:graphic>
          <a:graphicData uri="http://schemas.openxmlformats.org/presentationml/2006/ole">
            <p:oleObj spid="_x0000_s404485" name="Equation" r:id="rId5" imgW="1409400" imgH="342720" progId="Equation.3">
              <p:embed/>
            </p:oleObj>
          </a:graphicData>
        </a:graphic>
      </p:graphicFrame>
      <p:graphicFrame>
        <p:nvGraphicFramePr>
          <p:cNvPr id="404486" name="Object 6"/>
          <p:cNvGraphicFramePr>
            <a:graphicFrameLocks noChangeAspect="1"/>
          </p:cNvGraphicFramePr>
          <p:nvPr/>
        </p:nvGraphicFramePr>
        <p:xfrm>
          <a:off x="1143000" y="5257800"/>
          <a:ext cx="3886200" cy="839788"/>
        </p:xfrm>
        <a:graphic>
          <a:graphicData uri="http://schemas.openxmlformats.org/presentationml/2006/ole">
            <p:oleObj spid="_x0000_s404486" name="Equation" r:id="rId6" imgW="154908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29485A2-4BF8-4771-8D2C-F1B52A950F6F}" type="slidenum">
              <a:rPr lang="en-US"/>
              <a:pPr/>
              <a:t>7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1300"/>
            <a:ext cx="7772400" cy="1143000"/>
          </a:xfrm>
        </p:spPr>
        <p:txBody>
          <a:bodyPr/>
          <a:lstStyle/>
          <a:p>
            <a:r>
              <a:rPr lang="en-US"/>
              <a:t>Chapter 1: Introduction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7188" y="1371600"/>
            <a:ext cx="8786812" cy="5245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Overview:</a:t>
            </a:r>
            <a:endParaRPr lang="en-US"/>
          </a:p>
          <a:p>
            <a:r>
              <a:rPr lang="en-US" sz="2400"/>
              <a:t>what’s the Internet?</a:t>
            </a:r>
          </a:p>
          <a:p>
            <a:r>
              <a:rPr lang="en-US" sz="2400"/>
              <a:t>what’s a protocol?</a:t>
            </a:r>
          </a:p>
          <a:p>
            <a:r>
              <a:rPr lang="en-US" sz="2400"/>
              <a:t>network edge; hosts, access net, physical media</a:t>
            </a:r>
          </a:p>
          <a:p>
            <a:r>
              <a:rPr lang="en-US" sz="2400"/>
              <a:t>network core: Internet structure</a:t>
            </a:r>
          </a:p>
          <a:p>
            <a:r>
              <a:rPr lang="en-US" sz="2400"/>
              <a:t>protocol layers, service models</a:t>
            </a:r>
          </a:p>
          <a:p>
            <a:r>
              <a:rPr lang="en-US" sz="2400"/>
              <a:t>network core: packet/circuit switching,</a:t>
            </a:r>
          </a:p>
          <a:p>
            <a:r>
              <a:rPr lang="en-US" sz="2400"/>
              <a:t>performance: loss, delay, throughput</a:t>
            </a:r>
          </a:p>
          <a:p>
            <a:r>
              <a:rPr lang="en-US" sz="2400"/>
              <a:t>security</a:t>
            </a:r>
          </a:p>
          <a:p>
            <a:r>
              <a:rPr lang="en-US" sz="2400"/>
              <a:t>history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7ECB6D7-BB09-45A3-B1CB-444FB1605213}" type="slidenum">
              <a:rPr lang="en-US"/>
              <a:pPr/>
              <a:t>70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772400" cy="4114800"/>
          </a:xfrm>
        </p:spPr>
        <p:txBody>
          <a:bodyPr/>
          <a:lstStyle/>
          <a:p>
            <a:r>
              <a:rPr lang="en-US"/>
              <a:t>Continuous random variables:</a:t>
            </a:r>
          </a:p>
          <a:p>
            <a:endParaRPr lang="en-US"/>
          </a:p>
          <a:p>
            <a:r>
              <a:rPr lang="en-US"/>
              <a:t>where </a:t>
            </a:r>
            <a:r>
              <a:rPr lang="en-US" i="1"/>
              <a:t>F</a:t>
            </a:r>
            <a:r>
              <a:rPr lang="en-US"/>
              <a:t>[</a:t>
            </a:r>
            <a:r>
              <a:rPr lang="en-US" i="1"/>
              <a:t>x</a:t>
            </a:r>
            <a:r>
              <a:rPr lang="en-US"/>
              <a:t>] is the cumulative distribution, </a:t>
            </a:r>
            <a:r>
              <a:rPr lang="en-US" i="1"/>
              <a:t>f(y)</a:t>
            </a:r>
            <a:r>
              <a:rPr lang="en-US"/>
              <a:t> is the probability density function, </a:t>
            </a:r>
          </a:p>
          <a:p>
            <a:pPr lvl="1"/>
            <a:r>
              <a:rPr lang="en-US" i="1"/>
              <a:t>F</a:t>
            </a:r>
            <a:r>
              <a:rPr lang="en-US"/>
              <a:t>[-</a:t>
            </a:r>
            <a:r>
              <a:rPr lang="en-US">
                <a:sym typeface="Symbol" pitchFamily="18" charset="2"/>
              </a:rPr>
              <a:t></a:t>
            </a:r>
            <a:r>
              <a:rPr lang="en-US"/>
              <a:t>]=0, </a:t>
            </a:r>
            <a:r>
              <a:rPr lang="en-US" i="1"/>
              <a:t>F</a:t>
            </a:r>
            <a:r>
              <a:rPr lang="en-US"/>
              <a:t>[</a:t>
            </a:r>
            <a:r>
              <a:rPr lang="en-US">
                <a:sym typeface="Symbol" pitchFamily="18" charset="2"/>
              </a:rPr>
              <a:t></a:t>
            </a:r>
            <a:r>
              <a:rPr lang="en-US"/>
              <a:t>]=1</a:t>
            </a:r>
          </a:p>
          <a:p>
            <a:r>
              <a:rPr lang="en-US"/>
              <a:t>Variance: </a:t>
            </a:r>
          </a:p>
          <a:p>
            <a:pPr lvl="1"/>
            <a:r>
              <a:rPr lang="en-US"/>
              <a:t>Var[X]=E[(X-E[X])</a:t>
            </a:r>
            <a:r>
              <a:rPr lang="en-US" baseline="30000"/>
              <a:t>2</a:t>
            </a:r>
            <a:r>
              <a:rPr lang="en-US"/>
              <a:t>]=E[X</a:t>
            </a:r>
            <a:r>
              <a:rPr lang="en-US" baseline="30000"/>
              <a:t>2</a:t>
            </a:r>
            <a:r>
              <a:rPr lang="en-US"/>
              <a:t>]-(E[X])</a:t>
            </a:r>
            <a:r>
              <a:rPr lang="en-US" baseline="30000"/>
              <a:t>2</a:t>
            </a:r>
            <a:endParaRPr lang="en-US"/>
          </a:p>
          <a:p>
            <a:r>
              <a:rPr lang="en-US"/>
              <a:t>Standard deviation </a:t>
            </a:r>
          </a:p>
          <a:p>
            <a:endParaRPr lang="en-US"/>
          </a:p>
        </p:txBody>
      </p:sp>
      <p:graphicFrame>
        <p:nvGraphicFramePr>
          <p:cNvPr id="406531" name="Object 3"/>
          <p:cNvGraphicFramePr>
            <a:graphicFrameLocks noChangeAspect="1"/>
          </p:cNvGraphicFramePr>
          <p:nvPr/>
        </p:nvGraphicFramePr>
        <p:xfrm>
          <a:off x="1219200" y="1284288"/>
          <a:ext cx="3733800" cy="960437"/>
        </p:xfrm>
        <a:graphic>
          <a:graphicData uri="http://schemas.openxmlformats.org/presentationml/2006/ole">
            <p:oleObj spid="_x0000_s406531" name="Equation" r:id="rId4" imgW="1803240" imgH="469800" progId="Equation.3">
              <p:embed/>
            </p:oleObj>
          </a:graphicData>
        </a:graphic>
      </p:graphicFrame>
      <p:graphicFrame>
        <p:nvGraphicFramePr>
          <p:cNvPr id="406532" name="Object 4"/>
          <p:cNvGraphicFramePr>
            <a:graphicFrameLocks noChangeAspect="1"/>
          </p:cNvGraphicFramePr>
          <p:nvPr/>
        </p:nvGraphicFramePr>
        <p:xfrm>
          <a:off x="1447800" y="5303838"/>
          <a:ext cx="2743200" cy="741362"/>
        </p:xfrm>
        <a:graphic>
          <a:graphicData uri="http://schemas.openxmlformats.org/presentationml/2006/ole">
            <p:oleObj spid="_x0000_s406532" name="Equation" r:id="rId5" imgW="9270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413FAFA-82CA-4BC3-B9C6-15FA9DEB1B49}" type="slidenum">
              <a:rPr lang="en-US"/>
              <a:pPr/>
              <a:t>71</a:t>
            </a:fld>
            <a:endParaRPr 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Bernoulli experiment:</a:t>
            </a:r>
          </a:p>
          <a:p>
            <a:pPr lvl="1">
              <a:buFontTx/>
              <a:buChar char="-"/>
            </a:pPr>
            <a:r>
              <a:rPr lang="en-US"/>
              <a:t>probability of success p, failure q=1-p</a:t>
            </a:r>
          </a:p>
          <a:p>
            <a:pPr>
              <a:buFontTx/>
              <a:buChar char="-"/>
            </a:pPr>
            <a:r>
              <a:rPr lang="en-US"/>
              <a:t>Geometric distribution:</a:t>
            </a:r>
          </a:p>
          <a:p>
            <a:pPr lvl="1">
              <a:buFontTx/>
              <a:buChar char="-"/>
            </a:pPr>
            <a:r>
              <a:rPr lang="en-US"/>
              <a:t>X is the number of (independent identically distributed i.i.d.) Bernoulli experiments to get success</a:t>
            </a:r>
          </a:p>
          <a:p>
            <a:pPr lvl="1">
              <a:buFontTx/>
              <a:buChar char="-"/>
            </a:pPr>
            <a:r>
              <a:rPr lang="en-US"/>
              <a:t>Pr[X=k]=q</a:t>
            </a:r>
            <a:r>
              <a:rPr lang="en-US" baseline="30000"/>
              <a:t>k-1</a:t>
            </a:r>
            <a:r>
              <a:rPr lang="en-US"/>
              <a:t>p (1</a:t>
            </a:r>
            <a:r>
              <a:rPr lang="en-US" baseline="30000"/>
              <a:t>st</a:t>
            </a:r>
            <a:r>
              <a:rPr lang="en-US"/>
              <a:t> k-1 failures then success)</a:t>
            </a:r>
          </a:p>
          <a:p>
            <a:pPr lvl="1">
              <a:buFontTx/>
              <a:buChar char="-"/>
            </a:pPr>
            <a:r>
              <a:rPr lang="en-US"/>
              <a:t>E(X)=</a:t>
            </a:r>
            <a:r>
              <a:rPr lang="en-US">
                <a:sym typeface="Symbol" pitchFamily="18" charset="2"/>
              </a:rPr>
              <a:t></a:t>
            </a:r>
            <a:r>
              <a:rPr lang="en-US"/>
              <a:t>kPr[X=k]=1/p</a:t>
            </a:r>
          </a:p>
          <a:p>
            <a:pPr lvl="1">
              <a:buFontTx/>
              <a:buChar char="-"/>
            </a:pPr>
            <a:r>
              <a:rPr lang="en-US"/>
              <a:t>p=0.1, E(X)=1/p=10</a:t>
            </a:r>
          </a:p>
        </p:txBody>
      </p:sp>
      <p:pic>
        <p:nvPicPr>
          <p:cNvPr id="408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10000"/>
            <a:ext cx="3429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81EFBB2-A387-486C-95C8-02F0C1C39A49}" type="slidenum">
              <a:rPr lang="en-US"/>
              <a:pPr/>
              <a:t>72</a:t>
            </a:fld>
            <a:endParaRPr 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85800"/>
            <a:ext cx="70104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4FC9BBD-B823-4243-A679-3BA2CF6F0BB2}" type="slidenum">
              <a:rPr lang="en-US"/>
              <a:pPr/>
              <a:t>73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Binomial distribution:</a:t>
            </a:r>
          </a:p>
          <a:p>
            <a:pPr lvl="2"/>
            <a:r>
              <a:rPr lang="en-US" b="1" i="1"/>
              <a:t>x</a:t>
            </a:r>
            <a:r>
              <a:rPr lang="en-US"/>
              <a:t> is the number of successes in </a:t>
            </a:r>
            <a:r>
              <a:rPr lang="en-US" b="1" i="1"/>
              <a:t>n</a:t>
            </a:r>
            <a:r>
              <a:rPr lang="en-US"/>
              <a:t> Bernoulli experiments/trials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r>
              <a:rPr lang="en-US"/>
              <a:t>E[X]=</a:t>
            </a:r>
            <a:r>
              <a:rPr lang="en-US" i="1"/>
              <a:t>np</a:t>
            </a:r>
            <a:endParaRPr lang="en-US"/>
          </a:p>
        </p:txBody>
      </p:sp>
      <p:graphicFrame>
        <p:nvGraphicFramePr>
          <p:cNvPr id="412675" name="Object 3"/>
          <p:cNvGraphicFramePr>
            <a:graphicFrameLocks noChangeAspect="1"/>
          </p:cNvGraphicFramePr>
          <p:nvPr/>
        </p:nvGraphicFramePr>
        <p:xfrm>
          <a:off x="1676400" y="1447800"/>
          <a:ext cx="5638800" cy="963613"/>
        </p:xfrm>
        <a:graphic>
          <a:graphicData uri="http://schemas.openxmlformats.org/presentationml/2006/ole">
            <p:oleObj spid="_x0000_s412675" name="Equation" r:id="rId4" imgW="2400120" imgH="419040" progId="Equation.3">
              <p:embed/>
            </p:oleObj>
          </a:graphicData>
        </a:graphic>
      </p:graphicFrame>
      <p:pic>
        <p:nvPicPr>
          <p:cNvPr id="412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916238"/>
            <a:ext cx="58674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7FF62C0-8CFC-4D8C-A8A2-962E270E7776}" type="slidenum">
              <a:rPr lang="en-US"/>
              <a:pPr/>
              <a:t>74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8153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Exponential distribution:</a:t>
            </a:r>
          </a:p>
          <a:p>
            <a:r>
              <a:rPr lang="en-US"/>
              <a:t>F[x]=1-e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 baseline="30000"/>
              <a:t>x</a:t>
            </a:r>
            <a:r>
              <a:rPr lang="en-US"/>
              <a:t>, f(x)=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 baseline="30000"/>
              <a:t>x</a:t>
            </a:r>
            <a:r>
              <a:rPr lang="en-US"/>
              <a:t>, Pr[X&gt;x]=1-F[x]=e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 baseline="30000"/>
              <a:t>x</a:t>
            </a:r>
            <a:r>
              <a:rPr lang="en-US"/>
              <a:t>, E[X]=1/</a:t>
            </a:r>
            <a:r>
              <a:rPr lang="en-US">
                <a:sym typeface="Symbol" pitchFamily="18" charset="2"/>
              </a:rPr>
              <a:t></a:t>
            </a:r>
          </a:p>
        </p:txBody>
      </p:sp>
      <p:pic>
        <p:nvPicPr>
          <p:cNvPr id="414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86868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4724" name="Arc 4"/>
          <p:cNvSpPr>
            <a:spLocks/>
          </p:cNvSpPr>
          <p:nvPr/>
        </p:nvSpPr>
        <p:spPr bwMode="auto">
          <a:xfrm flipH="1">
            <a:off x="685800" y="1447800"/>
            <a:ext cx="304800" cy="1066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25" name="Line 5"/>
          <p:cNvSpPr>
            <a:spLocks noChangeShapeType="1"/>
          </p:cNvSpPr>
          <p:nvPr/>
        </p:nvSpPr>
        <p:spPr bwMode="auto">
          <a:xfrm>
            <a:off x="4267200" y="15240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F3E5E648-1E36-4205-AB25-2594023152D8}" type="slidenum">
              <a:rPr lang="en-US"/>
              <a:pPr/>
              <a:t>75</a:t>
            </a:fld>
            <a:endParaRPr 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"/>
            <a:ext cx="7772400" cy="4114800"/>
          </a:xfrm>
        </p:spPr>
        <p:txBody>
          <a:bodyPr/>
          <a:lstStyle/>
          <a:p>
            <a:r>
              <a:rPr lang="en-US"/>
              <a:t>Poisson Distribution:</a:t>
            </a:r>
          </a:p>
          <a:p>
            <a:r>
              <a:rPr lang="en-US"/>
              <a:t>Pr[X=k]= (</a:t>
            </a:r>
            <a:r>
              <a:rPr lang="en-US">
                <a:sym typeface="Symbol" pitchFamily="18" charset="2"/>
              </a:rPr>
              <a:t></a:t>
            </a:r>
            <a:r>
              <a:rPr lang="en-US" baseline="30000"/>
              <a:t>k</a:t>
            </a:r>
            <a:r>
              <a:rPr lang="en-US"/>
              <a:t>/k!) 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/>
              <a:t>,E[X]=Var[X]= </a:t>
            </a:r>
            <a:r>
              <a:rPr lang="en-US">
                <a:sym typeface="Symbol" pitchFamily="18" charset="2"/>
              </a:rPr>
              <a:t></a:t>
            </a:r>
            <a:endParaRPr lang="en-US"/>
          </a:p>
          <a:p>
            <a:r>
              <a:rPr lang="en-US"/>
              <a:t>Used in queuing theory:</a:t>
            </a:r>
          </a:p>
          <a:p>
            <a:pPr lvl="2">
              <a:buFontTx/>
              <a:buChar char="-"/>
            </a:pPr>
            <a:r>
              <a:rPr lang="en-US"/>
              <a:t>Pr[k items arriving in T interval]= ((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T)</a:t>
            </a:r>
            <a:r>
              <a:rPr lang="en-US" baseline="30000"/>
              <a:t>k</a:t>
            </a:r>
            <a:r>
              <a:rPr lang="en-US"/>
              <a:t>/k!) 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 baseline="30000"/>
              <a:t>T</a:t>
            </a:r>
            <a:r>
              <a:rPr lang="en-US"/>
              <a:t>,</a:t>
            </a:r>
          </a:p>
          <a:p>
            <a:pPr lvl="2">
              <a:buFontTx/>
              <a:buChar char="-"/>
            </a:pPr>
            <a:r>
              <a:rPr lang="en-US"/>
              <a:t>Expected number of items to arrive in T=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T, where 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 is the rate of arrival</a:t>
            </a:r>
          </a:p>
        </p:txBody>
      </p:sp>
      <p:pic>
        <p:nvPicPr>
          <p:cNvPr id="416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159125"/>
            <a:ext cx="47244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1371600" y="62484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861D2D7-2C3D-4E13-B788-4CBFD6644957}" type="slidenum">
              <a:rPr lang="en-US"/>
              <a:pPr/>
              <a:t>76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Poisson processes are used in M/M/1 and M/D/1 queuing models</a:t>
            </a:r>
          </a:p>
          <a:p>
            <a:pPr>
              <a:buFontTx/>
              <a:buChar char="-"/>
            </a:pPr>
            <a:r>
              <a:rPr lang="en-US"/>
              <a:t>Inter-arrival times Ta</a:t>
            </a:r>
          </a:p>
          <a:p>
            <a:pPr lvl="1">
              <a:buFontTx/>
              <a:buChar char="-"/>
            </a:pPr>
            <a:r>
              <a:rPr lang="en-US"/>
              <a:t>Pr[Ta&lt;t]=1-e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 baseline="30000"/>
              <a:t>t</a:t>
            </a:r>
            <a:r>
              <a:rPr lang="en-US"/>
              <a:t>, E[Ta]=1/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, is exponentially distributed</a:t>
            </a:r>
          </a:p>
          <a:p>
            <a:pPr>
              <a:buFontTx/>
              <a:buChar char="-"/>
            </a:pPr>
            <a:r>
              <a:rPr lang="en-US"/>
              <a:t>good for modeling human generated actions</a:t>
            </a:r>
          </a:p>
          <a:p>
            <a:pPr lvl="1">
              <a:buFontTx/>
              <a:buChar char="-"/>
            </a:pPr>
            <a:r>
              <a:rPr lang="en-US"/>
              <a:t>phone call arrivals</a:t>
            </a:r>
          </a:p>
          <a:p>
            <a:pPr lvl="1">
              <a:buFontTx/>
              <a:buChar char="-"/>
            </a:pPr>
            <a:r>
              <a:rPr lang="en-US"/>
              <a:t>call duration</a:t>
            </a:r>
          </a:p>
          <a:p>
            <a:pPr lvl="1">
              <a:buFontTx/>
              <a:buChar char="-"/>
            </a:pPr>
            <a:r>
              <a:rPr lang="en-US"/>
              <a:t>telnet/ftp session arrivals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0875549-77A5-490F-B162-28ABF1EEFF65}" type="slidenum">
              <a:rPr lang="en-US"/>
              <a:pPr/>
              <a:t>77</a:t>
            </a:fld>
            <a:endParaRPr lang="en-U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Autocorrelation function R(t1,t2) is a measure of the relationship between the instances of the stochastic process at time t1 &amp; t2 [x(t1) &amp; x(t2)]</a:t>
            </a:r>
          </a:p>
          <a:p>
            <a:pPr lvl="1">
              <a:buFontTx/>
              <a:buChar char="-"/>
            </a:pPr>
            <a:r>
              <a:rPr lang="en-US"/>
              <a:t>R(t1,t2)=E[x(t1).x(t2)]</a:t>
            </a:r>
          </a:p>
          <a:p>
            <a:pPr lvl="1">
              <a:buFontTx/>
              <a:buChar char="-"/>
            </a:pPr>
            <a:r>
              <a:rPr lang="en-US"/>
              <a:t>A related measure is the autocovariance C(t1,t2)=R(t1,t2)-</a:t>
            </a:r>
            <a:r>
              <a:rPr lang="en-US">
                <a:sym typeface="Symbol" pitchFamily="18" charset="2"/>
              </a:rPr>
              <a:t></a:t>
            </a:r>
            <a:r>
              <a:rPr lang="en-US"/>
              <a:t>(t1).</a:t>
            </a:r>
            <a:r>
              <a:rPr lang="en-US">
                <a:sym typeface="Symbol" pitchFamily="18" charset="2"/>
              </a:rPr>
              <a:t></a:t>
            </a:r>
            <a:r>
              <a:rPr lang="en-US"/>
              <a:t>(t2), where </a:t>
            </a:r>
            <a:r>
              <a:rPr lang="en-US">
                <a:sym typeface="Symbol" pitchFamily="18" charset="2"/>
              </a:rPr>
              <a:t></a:t>
            </a:r>
            <a:r>
              <a:rPr lang="en-US"/>
              <a:t>(t) is the mean of the stochastic process</a:t>
            </a:r>
          </a:p>
          <a:p>
            <a:pPr lvl="1">
              <a:buFontTx/>
              <a:buChar char="-"/>
            </a:pPr>
            <a:r>
              <a:rPr lang="en-US"/>
              <a:t>Autocorrelation measures the degree of dependence between instances of the stochastic process </a:t>
            </a:r>
          </a:p>
          <a:p>
            <a:pPr lvl="1">
              <a:buFontTx/>
              <a:buChar char="-"/>
            </a:pPr>
            <a:r>
              <a:rPr lang="en-US"/>
              <a:t>If R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0 as t2-t1 is large </a:t>
            </a:r>
            <a:r>
              <a:rPr lang="en-US">
                <a:sym typeface="Symbol" pitchFamily="18" charset="2"/>
              </a:rPr>
              <a:t> </a:t>
            </a:r>
            <a:r>
              <a:rPr lang="en-US"/>
              <a:t>no correlation between the different instants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short memory process</a:t>
            </a:r>
          </a:p>
          <a:p>
            <a:pPr lvl="1">
              <a:buFontTx/>
              <a:buChar char="-"/>
            </a:pPr>
            <a:r>
              <a:rPr lang="en-US"/>
              <a:t>If R is substantial for large </a:t>
            </a:r>
            <a:r>
              <a:rPr lang="en-US">
                <a:sym typeface="Symbol" pitchFamily="18" charset="2"/>
              </a:rPr>
              <a:t></a:t>
            </a:r>
            <a:r>
              <a:rPr lang="en-US"/>
              <a:t>t, then there is high correlation between values and this is considered a long memory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1980F83-3A1C-4A90-9220-8259DA6A684F}" type="slidenum">
              <a:rPr lang="en-US"/>
              <a:pPr/>
              <a:t>78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/>
              <a:t>Packet switching versus circuit switching</a:t>
            </a:r>
            <a:endParaRPr lang="en-US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8328025" cy="4648200"/>
          </a:xfrm>
        </p:spPr>
        <p:txBody>
          <a:bodyPr/>
          <a:lstStyle/>
          <a:p>
            <a:r>
              <a:rPr lang="en-US" sz="2400"/>
              <a:t>great for bursty data</a:t>
            </a:r>
          </a:p>
          <a:p>
            <a:pPr lvl="1"/>
            <a:r>
              <a:rPr lang="en-US"/>
              <a:t>resource sharing (scalable!)</a:t>
            </a:r>
          </a:p>
          <a:p>
            <a:pPr lvl="1"/>
            <a:r>
              <a:rPr lang="en-US"/>
              <a:t>simpler, no call setup, more robust (re-routing)</a:t>
            </a:r>
            <a:endParaRPr lang="en-US" sz="2000"/>
          </a:p>
          <a:p>
            <a:r>
              <a:rPr lang="en-US" sz="2400">
                <a:solidFill>
                  <a:srgbClr val="FF0000"/>
                </a:solidFill>
              </a:rPr>
              <a:t>excessive congestion:</a:t>
            </a:r>
            <a:r>
              <a:rPr lang="en-US" sz="2400"/>
              <a:t> packet delay and loss</a:t>
            </a:r>
          </a:p>
          <a:p>
            <a:pPr lvl="1"/>
            <a:r>
              <a:rPr lang="en-US"/>
              <a:t>Without admission control: protocols needed for reliable data transfer, congestion control</a:t>
            </a:r>
            <a:endParaRPr lang="en-US" sz="2000"/>
          </a:p>
          <a:p>
            <a:r>
              <a:rPr lang="en-US" sz="2400">
                <a:solidFill>
                  <a:srgbClr val="FF0000"/>
                </a:solidFill>
              </a:rPr>
              <a:t>Q: How to provide circuit-like behavior?</a:t>
            </a:r>
            <a:endParaRPr lang="en-US" sz="2400"/>
          </a:p>
          <a:p>
            <a:pPr lvl="1"/>
            <a:r>
              <a:rPr lang="en-US"/>
              <a:t>bandwidth guarantees needed for audio/video apps</a:t>
            </a:r>
          </a:p>
          <a:p>
            <a:pPr lvl="1"/>
            <a:r>
              <a:rPr lang="en-US"/>
              <a:t>still an unsolved problem (chapter 7), virtual circuit</a:t>
            </a:r>
            <a:endParaRPr lang="en-US" sz="2000"/>
          </a:p>
        </p:txBody>
      </p:sp>
      <p:sp>
        <p:nvSpPr>
          <p:cNvPr id="353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371600"/>
            <a:ext cx="762000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Is packet switching a “slam dunk winner?”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FDE6DA2-E824-451B-BC59-5CB86FF5BF75}" type="slidenum">
              <a:rPr lang="en-US"/>
              <a:pPr/>
              <a:t>79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1.4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C372785-C382-4AC9-8791-61E079621F26}" type="slidenum">
              <a:rPr lang="en-US"/>
              <a:pPr/>
              <a:t>8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1.1 What </a:t>
            </a:r>
            <a:r>
              <a:rPr lang="en-US" i="1">
                <a:solidFill>
                  <a:srgbClr val="FF0000"/>
                </a:solidFill>
              </a:rPr>
              <a:t>is</a:t>
            </a:r>
            <a:r>
              <a:rPr lang="en-US">
                <a:solidFill>
                  <a:srgbClr val="FF0000"/>
                </a:solidFill>
              </a:rPr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0000FF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BC91DF4-3E31-4BE1-A891-F33911DFF466}" type="slidenum">
              <a:rPr lang="en-US"/>
              <a:pPr/>
              <a:t>80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/>
              <a:t>How do loss and delay occur?</a:t>
            </a:r>
            <a:endParaRPr lang="en-US" sz="44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9438" y="1371600"/>
            <a:ext cx="8135937" cy="2114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packets </a:t>
            </a:r>
            <a:r>
              <a:rPr lang="en-US" i="1"/>
              <a:t>queue</a:t>
            </a:r>
            <a:r>
              <a:rPr lang="en-US"/>
              <a:t> in router buffers</a:t>
            </a:r>
            <a:r>
              <a:rPr lang="en-US" sz="2400"/>
              <a:t> </a:t>
            </a:r>
          </a:p>
          <a:p>
            <a:r>
              <a:rPr lang="en-US" sz="2400">
                <a:solidFill>
                  <a:srgbClr val="FF0000"/>
                </a:solidFill>
              </a:rPr>
              <a:t>packet arrival rate to link exceeds output link capacity</a:t>
            </a:r>
          </a:p>
          <a:p>
            <a:r>
              <a:rPr lang="en-US" sz="2400"/>
              <a:t>packets queue, wait for turn</a:t>
            </a:r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1298575" y="5156200"/>
          <a:ext cx="646113" cy="533400"/>
        </p:xfrm>
        <a:graphic>
          <a:graphicData uri="http://schemas.openxmlformats.org/presentationml/2006/ole">
            <p:oleObj spid="_x0000_s31749" name="Clip" r:id="rId4" imgW="1305000" imgH="1085760" progId="">
              <p:embed/>
            </p:oleObj>
          </a:graphicData>
        </a:graphic>
      </p:graphicFrame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2339975" y="49149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339975" y="48466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2349500" y="46180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53" name="Group 9"/>
          <p:cNvGrpSpPr>
            <a:grpSpLocks/>
          </p:cNvGrpSpPr>
          <p:nvPr/>
        </p:nvGrpSpPr>
        <p:grpSpPr bwMode="auto">
          <a:xfrm>
            <a:off x="2695575" y="4648200"/>
            <a:ext cx="498475" cy="119063"/>
            <a:chOff x="2208" y="2184"/>
            <a:chExt cx="176" cy="69"/>
          </a:xfrm>
        </p:grpSpPr>
        <p:grpSp>
          <p:nvGrpSpPr>
            <p:cNvPr id="31754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31755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6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7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58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31759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0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1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762" name="Oval 18"/>
          <p:cNvSpPr>
            <a:spLocks noChangeArrowheads="1"/>
          </p:cNvSpPr>
          <p:nvPr/>
        </p:nvSpPr>
        <p:spPr bwMode="auto">
          <a:xfrm>
            <a:off x="5435600" y="493395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5445125" y="4913313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5445125" y="4875213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5454650" y="4646613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767" name="Object 23"/>
          <p:cNvGraphicFramePr>
            <a:graphicFrameLocks noChangeAspect="1"/>
          </p:cNvGraphicFramePr>
          <p:nvPr/>
        </p:nvGraphicFramePr>
        <p:xfrm>
          <a:off x="984250" y="4146550"/>
          <a:ext cx="646113" cy="533400"/>
        </p:xfrm>
        <a:graphic>
          <a:graphicData uri="http://schemas.openxmlformats.org/presentationml/2006/ole">
            <p:oleObj spid="_x0000_s31767" name="Clip" r:id="rId5" imgW="1305000" imgH="1085760" progId="">
              <p:embed/>
            </p:oleObj>
          </a:graphicData>
        </a:graphic>
      </p:graphicFrame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1609725" y="45529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V="1">
            <a:off x="1914525" y="55387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3533775" y="49720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H="1">
            <a:off x="2114550" y="45434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2124075" y="49768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3200400" y="48434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3362325" y="48434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2147888" y="47434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8" name="Line 44"/>
          <p:cNvSpPr>
            <a:spLocks noChangeShapeType="1"/>
          </p:cNvSpPr>
          <p:nvPr/>
        </p:nvSpPr>
        <p:spPr bwMode="auto">
          <a:xfrm>
            <a:off x="2324100" y="484822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9" name="Line 45"/>
          <p:cNvSpPr>
            <a:spLocks noChangeShapeType="1"/>
          </p:cNvSpPr>
          <p:nvPr/>
        </p:nvSpPr>
        <p:spPr bwMode="auto">
          <a:xfrm flipV="1">
            <a:off x="1990725" y="5124450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>
            <a:off x="631825" y="41703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66"/>
                </a:solidFill>
                <a:latin typeface="Comic Sans MS" pitchFamily="66" charset="0"/>
              </a:rPr>
              <a:t>A</a:t>
            </a:r>
            <a:endParaRPr lang="en-US">
              <a:solidFill>
                <a:srgbClr val="00CC66"/>
              </a:solidFill>
            </a:endParaRPr>
          </a:p>
        </p:txBody>
      </p:sp>
      <p:sp>
        <p:nvSpPr>
          <p:cNvPr id="31792" name="Text Box 48"/>
          <p:cNvSpPr txBox="1">
            <a:spLocks noChangeArrowheads="1"/>
          </p:cNvSpPr>
          <p:nvPr/>
        </p:nvSpPr>
        <p:spPr bwMode="auto">
          <a:xfrm>
            <a:off x="908050" y="51895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1807" name="Rectangle 63"/>
          <p:cNvSpPr>
            <a:spLocks noChangeArrowheads="1"/>
          </p:cNvSpPr>
          <p:nvPr/>
        </p:nvSpPr>
        <p:spPr bwMode="auto">
          <a:xfrm>
            <a:off x="3490913" y="47815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837" name="Group 93"/>
          <p:cNvGrpSpPr>
            <a:grpSpLocks/>
          </p:cNvGrpSpPr>
          <p:nvPr/>
        </p:nvGrpSpPr>
        <p:grpSpPr bwMode="auto">
          <a:xfrm>
            <a:off x="3586163" y="3317875"/>
            <a:ext cx="4221162" cy="1454150"/>
            <a:chOff x="2259" y="2090"/>
            <a:chExt cx="2659" cy="916"/>
          </a:xfrm>
        </p:grpSpPr>
        <p:sp>
          <p:nvSpPr>
            <p:cNvPr id="31810" name="Text Box 66"/>
            <p:cNvSpPr txBox="1">
              <a:spLocks noChangeArrowheads="1"/>
            </p:cNvSpPr>
            <p:nvPr/>
          </p:nvSpPr>
          <p:spPr bwMode="auto">
            <a:xfrm>
              <a:off x="2602" y="2090"/>
              <a:ext cx="2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packet being transmitted 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(delay)</a:t>
              </a:r>
            </a:p>
          </p:txBody>
        </p:sp>
        <p:sp>
          <p:nvSpPr>
            <p:cNvPr id="31811" name="Line 67"/>
            <p:cNvSpPr>
              <a:spLocks noChangeShapeType="1"/>
            </p:cNvSpPr>
            <p:nvPr/>
          </p:nvSpPr>
          <p:spPr bwMode="auto">
            <a:xfrm rot="10800000" flipV="1">
              <a:off x="2259" y="2294"/>
              <a:ext cx="1059" cy="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838" name="Group 94"/>
          <p:cNvGrpSpPr>
            <a:grpSpLocks/>
          </p:cNvGrpSpPr>
          <p:nvPr/>
        </p:nvGrpSpPr>
        <p:grpSpPr bwMode="auto">
          <a:xfrm>
            <a:off x="3338513" y="5102225"/>
            <a:ext cx="3462337" cy="804863"/>
            <a:chOff x="2103" y="3214"/>
            <a:chExt cx="2181" cy="507"/>
          </a:xfrm>
        </p:grpSpPr>
        <p:sp>
          <p:nvSpPr>
            <p:cNvPr id="31816" name="Text Box 72"/>
            <p:cNvSpPr txBox="1">
              <a:spLocks noChangeArrowheads="1"/>
            </p:cNvSpPr>
            <p:nvPr/>
          </p:nvSpPr>
          <p:spPr bwMode="auto">
            <a:xfrm>
              <a:off x="2530" y="3490"/>
              <a:ext cx="17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packets queueing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 (delay)</a:t>
              </a:r>
              <a:endParaRPr lang="en-US" sz="1800"/>
            </a:p>
          </p:txBody>
        </p:sp>
        <p:sp>
          <p:nvSpPr>
            <p:cNvPr id="31817" name="Line 73"/>
            <p:cNvSpPr>
              <a:spLocks noChangeShapeType="1"/>
            </p:cNvSpPr>
            <p:nvPr/>
          </p:nvSpPr>
          <p:spPr bwMode="auto">
            <a:xfrm rot="-10800000">
              <a:off x="2103" y="3214"/>
              <a:ext cx="471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818" name="Group 74"/>
          <p:cNvGrpSpPr>
            <a:grpSpLocks/>
          </p:cNvGrpSpPr>
          <p:nvPr/>
        </p:nvGrpSpPr>
        <p:grpSpPr bwMode="auto">
          <a:xfrm>
            <a:off x="5781675" y="4705350"/>
            <a:ext cx="498475" cy="119063"/>
            <a:chOff x="2208" y="2184"/>
            <a:chExt cx="176" cy="69"/>
          </a:xfrm>
        </p:grpSpPr>
        <p:grpSp>
          <p:nvGrpSpPr>
            <p:cNvPr id="31819" name="Group 75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31820" name="Line 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1" name="Line 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2" name="Line 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823" name="Group 79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31824" name="Line 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5" name="Line 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6" name="Line 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828" name="Rectangle 84"/>
          <p:cNvSpPr>
            <a:spLocks noChangeArrowheads="1"/>
          </p:cNvSpPr>
          <p:nvPr/>
        </p:nvSpPr>
        <p:spPr bwMode="auto">
          <a:xfrm>
            <a:off x="1673225" y="4271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29" name="Line 85"/>
          <p:cNvSpPr>
            <a:spLocks noChangeShapeType="1"/>
          </p:cNvSpPr>
          <p:nvPr/>
        </p:nvSpPr>
        <p:spPr bwMode="auto">
          <a:xfrm>
            <a:off x="1803400" y="437832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30" name="Rectangle 86"/>
          <p:cNvSpPr>
            <a:spLocks noChangeArrowheads="1"/>
          </p:cNvSpPr>
          <p:nvPr/>
        </p:nvSpPr>
        <p:spPr bwMode="auto">
          <a:xfrm>
            <a:off x="1944688" y="53022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32" name="Rectangle 88"/>
          <p:cNvSpPr>
            <a:spLocks noChangeArrowheads="1"/>
          </p:cNvSpPr>
          <p:nvPr/>
        </p:nvSpPr>
        <p:spPr bwMode="auto">
          <a:xfrm>
            <a:off x="30607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833" name="Rectangle 89"/>
          <p:cNvSpPr>
            <a:spLocks noChangeArrowheads="1"/>
          </p:cNvSpPr>
          <p:nvPr/>
        </p:nvSpPr>
        <p:spPr bwMode="auto">
          <a:xfrm>
            <a:off x="29210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834" name="Rectangle 90"/>
          <p:cNvSpPr>
            <a:spLocks noChangeArrowheads="1"/>
          </p:cNvSpPr>
          <p:nvPr/>
        </p:nvSpPr>
        <p:spPr bwMode="auto">
          <a:xfrm>
            <a:off x="27813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31839" name="Group 95"/>
          <p:cNvGrpSpPr>
            <a:grpSpLocks/>
          </p:cNvGrpSpPr>
          <p:nvPr/>
        </p:nvGrpSpPr>
        <p:grpSpPr bwMode="auto">
          <a:xfrm>
            <a:off x="2517775" y="5064125"/>
            <a:ext cx="4621213" cy="1511300"/>
            <a:chOff x="1586" y="3190"/>
            <a:chExt cx="2911" cy="952"/>
          </a:xfrm>
        </p:grpSpPr>
        <p:sp>
          <p:nvSpPr>
            <p:cNvPr id="31835" name="Line 91"/>
            <p:cNvSpPr>
              <a:spLocks noChangeShapeType="1"/>
            </p:cNvSpPr>
            <p:nvPr/>
          </p:nvSpPr>
          <p:spPr bwMode="auto">
            <a:xfrm rot="10800000" flipH="1">
              <a:off x="1798" y="3190"/>
              <a:ext cx="105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6" name="Text Box 92"/>
            <p:cNvSpPr txBox="1">
              <a:spLocks noChangeArrowheads="1"/>
            </p:cNvSpPr>
            <p:nvPr/>
          </p:nvSpPr>
          <p:spPr bwMode="auto">
            <a:xfrm>
              <a:off x="1586" y="3738"/>
              <a:ext cx="291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free (available) buffers: arriving packets </a:t>
              </a:r>
            </a:p>
            <a:p>
              <a:r>
                <a:rPr lang="en-US" sz="1800">
                  <a:latin typeface="Comic Sans MS" pitchFamily="66" charset="0"/>
                </a:rPr>
                <a:t>dropped (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loss</a:t>
              </a:r>
              <a:r>
                <a:rPr lang="en-US" sz="1800">
                  <a:latin typeface="Comic Sans MS" pitchFamily="66" charset="0"/>
                </a:rPr>
                <a:t>) if no free buffers</a:t>
              </a:r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9CD0F32-F0DC-4917-AD41-E905AE4D59FF}" type="slidenum">
              <a:rPr lang="en-US"/>
              <a:pPr/>
              <a:t>81</a:t>
            </a:fld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/>
              <a:t>Four sources of packet delay</a:t>
            </a:r>
            <a:endParaRPr lang="en-US" sz="440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125" y="1628775"/>
            <a:ext cx="3810000" cy="133985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1. nodal processing: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check bit errors</a:t>
            </a:r>
          </a:p>
          <a:p>
            <a:pPr lvl="1"/>
            <a:r>
              <a:rPr lang="en-US" sz="2000"/>
              <a:t>determine output link</a:t>
            </a:r>
          </a:p>
        </p:txBody>
      </p:sp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631825" y="3965575"/>
            <a:ext cx="6021388" cy="2174875"/>
            <a:chOff x="494" y="2702"/>
            <a:chExt cx="3793" cy="1370"/>
          </a:xfrm>
        </p:grpSpPr>
        <p:graphicFrame>
          <p:nvGraphicFramePr>
            <p:cNvPr id="81926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p:oleObj spid="_x0000_s81926" name="Clip" r:id="rId4" imgW="1305000" imgH="1085760" progId="">
                <p:embed/>
              </p:oleObj>
            </a:graphicData>
          </a:graphic>
        </p:graphicFrame>
        <p:sp>
          <p:nvSpPr>
            <p:cNvPr id="81927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28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1929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930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81931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8193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3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4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935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8193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7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8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1939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0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1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1942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1943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p:oleObj spid="_x0000_s81943" name="Clip" r:id="rId5" imgW="1305000" imgH="1085760" progId="">
                <p:embed/>
              </p:oleObj>
            </a:graphicData>
          </a:graphic>
        </p:graphicFrame>
        <p:sp>
          <p:nvSpPr>
            <p:cNvPr id="81944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5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6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7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8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9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0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1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2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3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4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5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6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CC66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rgbClr val="00CC66"/>
                </a:solidFill>
              </a:endParaRPr>
            </a:p>
          </p:txBody>
        </p:sp>
        <p:sp>
          <p:nvSpPr>
            <p:cNvPr id="81957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1958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9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/>
            </a:p>
          </p:txBody>
        </p:sp>
        <p:sp>
          <p:nvSpPr>
            <p:cNvPr id="81960" name="Line 40"/>
            <p:cNvSpPr>
              <a:spLocks noChangeShapeType="1"/>
            </p:cNvSpPr>
            <p:nvPr/>
          </p:nvSpPr>
          <p:spPr bwMode="auto">
            <a:xfrm rot="-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1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/>
            </a:p>
          </p:txBody>
        </p:sp>
        <p:sp>
          <p:nvSpPr>
            <p:cNvPr id="81962" name="Line 42"/>
            <p:cNvSpPr>
              <a:spLocks noChangeShapeType="1"/>
            </p:cNvSpPr>
            <p:nvPr/>
          </p:nvSpPr>
          <p:spPr bwMode="auto">
            <a:xfrm rot="-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3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/>
            </a:p>
          </p:txBody>
        </p:sp>
        <p:sp>
          <p:nvSpPr>
            <p:cNvPr id="81964" name="Line 44"/>
            <p:cNvSpPr>
              <a:spLocks noChangeShapeType="1"/>
            </p:cNvSpPr>
            <p:nvPr/>
          </p:nvSpPr>
          <p:spPr bwMode="auto">
            <a:xfrm rot="-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5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6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 sz="1800"/>
            </a:p>
          </p:txBody>
        </p:sp>
        <p:sp>
          <p:nvSpPr>
            <p:cNvPr id="81967" name="Line 47"/>
            <p:cNvSpPr>
              <a:spLocks noChangeShapeType="1"/>
            </p:cNvSpPr>
            <p:nvPr/>
          </p:nvSpPr>
          <p:spPr bwMode="auto">
            <a:xfrm rot="-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968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81969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81970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1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2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973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81974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5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6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1978" name="Rectangle 58"/>
          <p:cNvSpPr>
            <a:spLocks noChangeArrowheads="1"/>
          </p:cNvSpPr>
          <p:nvPr/>
        </p:nvSpPr>
        <p:spPr bwMode="auto">
          <a:xfrm>
            <a:off x="4429125" y="1628775"/>
            <a:ext cx="3810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2. queueing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time waiting at output link for transmission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depends on congestion level of router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87F3DBB-0EE0-4422-B366-6F21E73107EA}" type="slidenum">
              <a:rPr lang="en-US"/>
              <a:pPr/>
              <a:t>82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 sz="3600"/>
              <a:t>Delay in packet-switched networks</a:t>
            </a: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71600"/>
            <a:ext cx="3810000" cy="25050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3. Transmission delay:</a:t>
            </a:r>
            <a:endParaRPr lang="en-US" sz="2400"/>
          </a:p>
          <a:p>
            <a:r>
              <a:rPr lang="en-US" sz="2400"/>
              <a:t>R=link bandwidth (bps)</a:t>
            </a:r>
          </a:p>
          <a:p>
            <a:r>
              <a:rPr lang="en-US" sz="2400"/>
              <a:t>L=packet length (bits)</a:t>
            </a:r>
          </a:p>
          <a:p>
            <a:r>
              <a:rPr lang="en-US" sz="2400"/>
              <a:t>time to send bits into link = L/R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76750" y="1362075"/>
            <a:ext cx="4152900" cy="2914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4. Propagation delay:</a:t>
            </a:r>
          </a:p>
          <a:p>
            <a:r>
              <a:rPr lang="en-US" sz="2400"/>
              <a:t>d = length of physical link</a:t>
            </a:r>
          </a:p>
          <a:p>
            <a:r>
              <a:rPr lang="en-US" sz="2400"/>
              <a:t>s = propagation speed in medium (~2x10</a:t>
            </a:r>
            <a:r>
              <a:rPr lang="en-US" sz="2400" baseline="30000"/>
              <a:t>8</a:t>
            </a:r>
            <a:r>
              <a:rPr lang="en-US" sz="2400"/>
              <a:t> m/sec)</a:t>
            </a:r>
          </a:p>
          <a:p>
            <a:r>
              <a:rPr lang="en-US" sz="2400"/>
              <a:t>propagation delay = d/s</a:t>
            </a:r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622300" y="4432300"/>
            <a:ext cx="6021388" cy="2174875"/>
            <a:chOff x="494" y="2702"/>
            <a:chExt cx="3793" cy="1370"/>
          </a:xfrm>
        </p:grpSpPr>
        <p:graphicFrame>
          <p:nvGraphicFramePr>
            <p:cNvPr id="32774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p:oleObj spid="_x0000_s32774" name="Clip" r:id="rId4" imgW="1305000" imgH="1085760" progId="">
                <p:embed/>
              </p:oleObj>
            </a:graphicData>
          </a:graphic>
        </p:graphicFrame>
        <p:sp>
          <p:nvSpPr>
            <p:cNvPr id="32775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777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78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32779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3278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1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2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83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3278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5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6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2787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8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790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2791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p:oleObj spid="_x0000_s32791" name="Clip" r:id="rId5" imgW="1305000" imgH="1085760" progId="">
                <p:embed/>
              </p:oleObj>
            </a:graphicData>
          </a:graphic>
        </p:graphicFrame>
        <p:sp>
          <p:nvSpPr>
            <p:cNvPr id="32792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4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CC66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rgbClr val="00CC66"/>
                </a:solidFill>
              </a:endParaRPr>
            </a:p>
          </p:txBody>
        </p:sp>
        <p:sp>
          <p:nvSpPr>
            <p:cNvPr id="32805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806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/>
            </a:p>
          </p:txBody>
        </p:sp>
        <p:sp>
          <p:nvSpPr>
            <p:cNvPr id="32808" name="Line 40"/>
            <p:cNvSpPr>
              <a:spLocks noChangeShapeType="1"/>
            </p:cNvSpPr>
            <p:nvPr/>
          </p:nvSpPr>
          <p:spPr bwMode="auto">
            <a:xfrm rot="-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9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/>
            </a:p>
          </p:txBody>
        </p:sp>
        <p:sp>
          <p:nvSpPr>
            <p:cNvPr id="32810" name="Line 42"/>
            <p:cNvSpPr>
              <a:spLocks noChangeShapeType="1"/>
            </p:cNvSpPr>
            <p:nvPr/>
          </p:nvSpPr>
          <p:spPr bwMode="auto">
            <a:xfrm rot="-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/>
            </a:p>
          </p:txBody>
        </p:sp>
        <p:sp>
          <p:nvSpPr>
            <p:cNvPr id="32812" name="Line 44"/>
            <p:cNvSpPr>
              <a:spLocks noChangeShapeType="1"/>
            </p:cNvSpPr>
            <p:nvPr/>
          </p:nvSpPr>
          <p:spPr bwMode="auto">
            <a:xfrm rot="-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3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4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 sz="1800"/>
            </a:p>
          </p:txBody>
        </p:sp>
        <p:sp>
          <p:nvSpPr>
            <p:cNvPr id="32815" name="Line 47"/>
            <p:cNvSpPr>
              <a:spLocks noChangeShapeType="1"/>
            </p:cNvSpPr>
            <p:nvPr/>
          </p:nvSpPr>
          <p:spPr bwMode="auto">
            <a:xfrm rot="-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816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32817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32818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9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0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21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32822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3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4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2825" name="Rectangle 57"/>
          <p:cNvSpPr>
            <a:spLocks noChangeArrowheads="1"/>
          </p:cNvSpPr>
          <p:nvPr/>
        </p:nvSpPr>
        <p:spPr bwMode="auto">
          <a:xfrm>
            <a:off x="4476750" y="3790950"/>
            <a:ext cx="38004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Note: </a:t>
            </a:r>
            <a:r>
              <a:rPr lang="en-US">
                <a:latin typeface="Comic Sans MS" pitchFamily="66" charset="0"/>
              </a:rPr>
              <a:t>s and R are </a:t>
            </a:r>
            <a:r>
              <a:rPr lang="en-US" i="1">
                <a:latin typeface="Comic Sans MS" pitchFamily="66" charset="0"/>
              </a:rPr>
              <a:t>very </a:t>
            </a:r>
            <a:r>
              <a:rPr lang="en-US">
                <a:latin typeface="Comic Sans MS" pitchFamily="66" charset="0"/>
              </a:rPr>
              <a:t>different quantities!</a:t>
            </a:r>
          </a:p>
        </p:txBody>
      </p:sp>
      <p:sp>
        <p:nvSpPr>
          <p:cNvPr id="32826" name="Rectangle 58"/>
          <p:cNvSpPr>
            <a:spLocks noChangeArrowheads="1"/>
          </p:cNvSpPr>
          <p:nvPr/>
        </p:nvSpPr>
        <p:spPr bwMode="auto">
          <a:xfrm>
            <a:off x="4476750" y="3800475"/>
            <a:ext cx="3676650" cy="8763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00BEB6C-4279-4F11-98E2-8BFACCFDAA03}" type="slidenum">
              <a:rPr lang="en-US"/>
              <a:pPr/>
              <a:t>83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Nodal delay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47938"/>
            <a:ext cx="7772400" cy="3700462"/>
          </a:xfrm>
        </p:spPr>
        <p:txBody>
          <a:bodyPr/>
          <a:lstStyle/>
          <a:p>
            <a:r>
              <a:rPr lang="en-US" sz="2400"/>
              <a:t>d</a:t>
            </a:r>
            <a:r>
              <a:rPr lang="en-US" sz="2400" baseline="-25000"/>
              <a:t>proc</a:t>
            </a:r>
            <a:r>
              <a:rPr lang="en-US" sz="2400"/>
              <a:t> = processing delay</a:t>
            </a:r>
          </a:p>
          <a:p>
            <a:pPr lvl="1"/>
            <a:r>
              <a:rPr lang="en-US" sz="2000"/>
              <a:t>typically a few microsecs or less</a:t>
            </a:r>
          </a:p>
          <a:p>
            <a:r>
              <a:rPr lang="en-US" sz="2400"/>
              <a:t>d</a:t>
            </a:r>
            <a:r>
              <a:rPr lang="en-US" sz="2400" baseline="-25000"/>
              <a:t>queue</a:t>
            </a:r>
            <a:r>
              <a:rPr lang="en-US" sz="2400"/>
              <a:t> = queuing delay</a:t>
            </a:r>
          </a:p>
          <a:p>
            <a:pPr lvl="1"/>
            <a:r>
              <a:rPr lang="en-US" sz="2000"/>
              <a:t>depends on congestion</a:t>
            </a:r>
          </a:p>
          <a:p>
            <a:r>
              <a:rPr lang="en-US" sz="2400"/>
              <a:t>d</a:t>
            </a:r>
            <a:r>
              <a:rPr lang="en-US" sz="2400" baseline="-25000"/>
              <a:t>trans</a:t>
            </a:r>
            <a:r>
              <a:rPr lang="en-US" sz="2400"/>
              <a:t> = transmission delay</a:t>
            </a:r>
          </a:p>
          <a:p>
            <a:pPr lvl="1"/>
            <a:r>
              <a:rPr lang="en-US" sz="2000"/>
              <a:t>= L/R, significant for low-speed links</a:t>
            </a:r>
          </a:p>
          <a:p>
            <a:r>
              <a:rPr lang="en-US" sz="2400"/>
              <a:t>d</a:t>
            </a:r>
            <a:r>
              <a:rPr lang="en-US" sz="2400" baseline="-25000"/>
              <a:t>prop</a:t>
            </a:r>
            <a:r>
              <a:rPr lang="en-US" sz="2400"/>
              <a:t> = propagation delay</a:t>
            </a:r>
          </a:p>
          <a:p>
            <a:pPr lvl="1"/>
            <a:r>
              <a:rPr lang="en-US" sz="2000"/>
              <a:t>a few microsecs to hundreds of msecs</a:t>
            </a:r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1887538" y="1371600"/>
          <a:ext cx="5314950" cy="635000"/>
        </p:xfrm>
        <a:graphic>
          <a:graphicData uri="http://schemas.openxmlformats.org/presentationml/2006/ole">
            <p:oleObj spid="_x0000_s96260" name="Equation" r:id="rId4" imgW="20062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60" descr="queueDe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3200" y="852488"/>
            <a:ext cx="49688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0563" y="1600200"/>
            <a:ext cx="3810000" cy="1781175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R: link bandwidth (bps)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L: packet length (bits)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a: average packet arrival rate</a:t>
            </a:r>
          </a:p>
        </p:txBody>
      </p:sp>
      <p:sp>
        <p:nvSpPr>
          <p:cNvPr id="75783" name="Rectangle 61"/>
          <p:cNvSpPr>
            <a:spLocks noChangeArrowheads="1"/>
          </p:cNvSpPr>
          <p:nvPr/>
        </p:nvSpPr>
        <p:spPr bwMode="auto">
          <a:xfrm>
            <a:off x="4187825" y="3451225"/>
            <a:ext cx="3810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traffic intensity </a:t>
            </a:r>
          </a:p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= La/R</a:t>
            </a:r>
          </a:p>
        </p:txBody>
      </p:sp>
      <p:sp>
        <p:nvSpPr>
          <p:cNvPr id="75784" name="Rectangle 62"/>
          <p:cNvSpPr>
            <a:spLocks noChangeArrowheads="1"/>
          </p:cNvSpPr>
          <p:nvPr/>
        </p:nvSpPr>
        <p:spPr bwMode="auto">
          <a:xfrm>
            <a:off x="488950" y="4352925"/>
            <a:ext cx="6972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La/R ~ 0: avg. queueing delay small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La/R -&gt; 1: avg. queueing delay large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La/R &gt; 1: more “work” arriving 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than can be serviced, average delay infinite!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>
              <a:latin typeface="Comic Sans MS" pitchFamily="66" charset="0"/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47BA3F93-FDB0-4A69-B593-8B8290D31BA1}" type="slidenum">
              <a:rPr lang="en-US" sz="1200">
                <a:latin typeface="Arial" charset="0"/>
              </a:rPr>
              <a:pPr algn="r"/>
              <a:t>84</a:t>
            </a:fld>
            <a:endParaRPr lang="en-US" sz="1200">
              <a:latin typeface="Arial" charset="0"/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4500563" y="868363"/>
            <a:ext cx="1271587" cy="427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Rectangle 61"/>
          <p:cNvSpPr>
            <a:spLocks noChangeArrowheads="1"/>
          </p:cNvSpPr>
          <p:nvPr/>
        </p:nvSpPr>
        <p:spPr bwMode="auto">
          <a:xfrm rot="16200000">
            <a:off x="3596482" y="2180431"/>
            <a:ext cx="2433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average  queueing delay</a:t>
            </a:r>
          </a:p>
        </p:txBody>
      </p:sp>
      <p:pic>
        <p:nvPicPr>
          <p:cNvPr id="7578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3463" y="4935538"/>
            <a:ext cx="15462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9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6800" y="4197350"/>
            <a:ext cx="148113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7554913" y="4146550"/>
            <a:ext cx="1100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La/R ~ 0</a:t>
            </a: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23825"/>
            <a:ext cx="7772400" cy="1143000"/>
          </a:xfrm>
        </p:spPr>
        <p:txBody>
          <a:bodyPr/>
          <a:lstStyle/>
          <a:p>
            <a:r>
              <a:rPr lang="en-US" sz="3600" smtClean="0">
                <a:solidFill>
                  <a:srgbClr val="000099"/>
                </a:solidFill>
              </a:rPr>
              <a:t>Queueing delay (revisited)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7885113" y="6115050"/>
            <a:ext cx="1109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La/R -&gt;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FD6DF2C-66E7-452D-A44A-CBD51E468D8A}" type="slidenum">
              <a:rPr lang="en-US"/>
              <a:pPr/>
              <a:t>85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“Real” Internet delays and routes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098800"/>
          </a:xfrm>
        </p:spPr>
        <p:txBody>
          <a:bodyPr/>
          <a:lstStyle/>
          <a:p>
            <a:r>
              <a:rPr lang="en-US" sz="2400"/>
              <a:t>What do “real” Internet delay &amp; loss look like? </a:t>
            </a:r>
          </a:p>
          <a:p>
            <a:r>
              <a:rPr lang="en-US" sz="2400" b="1" u="sng">
                <a:solidFill>
                  <a:srgbClr val="FF0000"/>
                </a:solidFill>
                <a:latin typeface="Courier" pitchFamily="49" charset="0"/>
              </a:rPr>
              <a:t>Traceroute</a:t>
            </a:r>
            <a:r>
              <a:rPr lang="en-US" sz="2400" u="sng">
                <a:solidFill>
                  <a:srgbClr val="FF0000"/>
                </a:solidFill>
              </a:rPr>
              <a:t> program:</a:t>
            </a:r>
            <a:r>
              <a:rPr lang="en-US" sz="2400"/>
              <a:t> provides delay measurement from source to router along end-end Internet path towards destination.  For all </a:t>
            </a:r>
            <a:r>
              <a:rPr lang="en-US" sz="2400" i="1"/>
              <a:t>i:</a:t>
            </a:r>
          </a:p>
          <a:p>
            <a:pPr lvl="1"/>
            <a:r>
              <a:rPr lang="en-US" sz="2000"/>
              <a:t>sends three packets that will reach router </a:t>
            </a:r>
            <a:r>
              <a:rPr lang="en-US" sz="2000" i="1"/>
              <a:t>i</a:t>
            </a:r>
            <a:r>
              <a:rPr lang="en-US" sz="2000"/>
              <a:t> on path towards destination</a:t>
            </a:r>
          </a:p>
          <a:p>
            <a:pPr lvl="1"/>
            <a:r>
              <a:rPr lang="en-US" sz="2000"/>
              <a:t>router </a:t>
            </a:r>
            <a:r>
              <a:rPr lang="en-US" sz="2000" i="1"/>
              <a:t>i</a:t>
            </a:r>
            <a:r>
              <a:rPr lang="en-US" sz="2000"/>
              <a:t> will return packets to sender</a:t>
            </a:r>
          </a:p>
          <a:p>
            <a:pPr lvl="1"/>
            <a:r>
              <a:rPr lang="en-US" sz="2000"/>
              <a:t>sender times interval between transmission and reply.</a:t>
            </a:r>
            <a:endParaRPr lang="en-US"/>
          </a:p>
          <a:p>
            <a:endParaRPr lang="en-US"/>
          </a:p>
        </p:txBody>
      </p:sp>
      <p:graphicFrame>
        <p:nvGraphicFramePr>
          <p:cNvPr id="82955" name="Object 11"/>
          <p:cNvGraphicFramePr>
            <a:graphicFrameLocks noChangeAspect="1"/>
          </p:cNvGraphicFramePr>
          <p:nvPr/>
        </p:nvGraphicFramePr>
        <p:xfrm>
          <a:off x="984250" y="5078413"/>
          <a:ext cx="415925" cy="319087"/>
        </p:xfrm>
        <a:graphic>
          <a:graphicData uri="http://schemas.openxmlformats.org/presentationml/2006/ole">
            <p:oleObj spid="_x0000_s82955" name="Clip" r:id="rId4" imgW="1305000" imgH="1085760" progId="">
              <p:embed/>
            </p:oleObj>
          </a:graphicData>
        </a:graphic>
      </p:graphicFrame>
      <p:sp>
        <p:nvSpPr>
          <p:cNvPr id="82982" name="Line 38"/>
          <p:cNvSpPr>
            <a:spLocks noChangeShapeType="1"/>
          </p:cNvSpPr>
          <p:nvPr/>
        </p:nvSpPr>
        <p:spPr bwMode="auto">
          <a:xfrm>
            <a:off x="1285875" y="531971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49" name="Line 105"/>
          <p:cNvSpPr>
            <a:spLocks noChangeShapeType="1"/>
          </p:cNvSpPr>
          <p:nvPr/>
        </p:nvSpPr>
        <p:spPr bwMode="auto">
          <a:xfrm flipV="1">
            <a:off x="2079625" y="537051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50" name="Line 106"/>
          <p:cNvSpPr>
            <a:spLocks noChangeShapeType="1"/>
          </p:cNvSpPr>
          <p:nvPr/>
        </p:nvSpPr>
        <p:spPr bwMode="auto">
          <a:xfrm>
            <a:off x="3014663" y="5354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52" name="Line 108"/>
          <p:cNvSpPr>
            <a:spLocks noChangeShapeType="1"/>
          </p:cNvSpPr>
          <p:nvPr/>
        </p:nvSpPr>
        <p:spPr bwMode="auto">
          <a:xfrm flipH="1">
            <a:off x="2776538" y="508635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57" name="Line 113"/>
          <p:cNvSpPr>
            <a:spLocks noChangeShapeType="1"/>
          </p:cNvSpPr>
          <p:nvPr/>
        </p:nvSpPr>
        <p:spPr bwMode="auto">
          <a:xfrm flipH="1">
            <a:off x="3990975" y="5414963"/>
            <a:ext cx="620713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088" name="Group 144"/>
          <p:cNvGrpSpPr>
            <a:grpSpLocks/>
          </p:cNvGrpSpPr>
          <p:nvPr/>
        </p:nvGrpSpPr>
        <p:grpSpPr bwMode="auto">
          <a:xfrm>
            <a:off x="1560513" y="5467350"/>
            <a:ext cx="501650" cy="233363"/>
            <a:chOff x="3600" y="219"/>
            <a:chExt cx="360" cy="175"/>
          </a:xfrm>
        </p:grpSpPr>
        <p:sp>
          <p:nvSpPr>
            <p:cNvPr id="83089" name="Oval 14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0" name="Line 14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1" name="Line 14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2" name="Rectangle 14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093" name="Oval 14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094" name="Group 15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95" name="Line 1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96" name="Line 1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97" name="Line 1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098" name="Group 15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99" name="Line 1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00" name="Line 1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01" name="Line 1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102" name="Group 158"/>
          <p:cNvGrpSpPr>
            <a:grpSpLocks/>
          </p:cNvGrpSpPr>
          <p:nvPr/>
        </p:nvGrpSpPr>
        <p:grpSpPr bwMode="auto">
          <a:xfrm>
            <a:off x="2513013" y="5238750"/>
            <a:ext cx="501650" cy="233363"/>
            <a:chOff x="3600" y="219"/>
            <a:chExt cx="360" cy="175"/>
          </a:xfrm>
        </p:grpSpPr>
        <p:sp>
          <p:nvSpPr>
            <p:cNvPr id="83103" name="Oval 15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4" name="Line 16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5" name="Line 16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6" name="Rectangle 16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107" name="Oval 16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108" name="Group 16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109" name="Line 1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0" name="Line 1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1" name="Line 1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112" name="Group 16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113" name="Line 1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4" name="Line 1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5" name="Line 1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130" name="Group 186"/>
          <p:cNvGrpSpPr>
            <a:grpSpLocks/>
          </p:cNvGrpSpPr>
          <p:nvPr/>
        </p:nvGrpSpPr>
        <p:grpSpPr bwMode="auto">
          <a:xfrm>
            <a:off x="3500438" y="5446713"/>
            <a:ext cx="500062" cy="233362"/>
            <a:chOff x="3600" y="219"/>
            <a:chExt cx="360" cy="175"/>
          </a:xfrm>
        </p:grpSpPr>
        <p:sp>
          <p:nvSpPr>
            <p:cNvPr id="83131" name="Oval 18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2" name="Line 18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3" name="Line 18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4" name="Rectangle 19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135" name="Oval 19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136" name="Group 19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137" name="Line 1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38" name="Line 1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39" name="Line 19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140" name="Group 19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141" name="Line 19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42" name="Line 19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43" name="Line 19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3204" name="Line 260"/>
          <p:cNvSpPr>
            <a:spLocks noChangeShapeType="1"/>
          </p:cNvSpPr>
          <p:nvPr/>
        </p:nvSpPr>
        <p:spPr bwMode="auto">
          <a:xfrm>
            <a:off x="5110163" y="53800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05" name="Line 261"/>
          <p:cNvSpPr>
            <a:spLocks noChangeShapeType="1"/>
          </p:cNvSpPr>
          <p:nvPr/>
        </p:nvSpPr>
        <p:spPr bwMode="auto">
          <a:xfrm flipH="1">
            <a:off x="6048375" y="5326063"/>
            <a:ext cx="55721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206" name="Group 262"/>
          <p:cNvGrpSpPr>
            <a:grpSpLocks/>
          </p:cNvGrpSpPr>
          <p:nvPr/>
        </p:nvGrpSpPr>
        <p:grpSpPr bwMode="auto">
          <a:xfrm>
            <a:off x="4608513" y="5264150"/>
            <a:ext cx="501650" cy="233363"/>
            <a:chOff x="3600" y="219"/>
            <a:chExt cx="360" cy="175"/>
          </a:xfrm>
        </p:grpSpPr>
        <p:sp>
          <p:nvSpPr>
            <p:cNvPr id="83207" name="Oval 26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08" name="Line 26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09" name="Line 26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10" name="Rectangle 26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211" name="Oval 26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212" name="Group 26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213" name="Line 2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4" name="Line 2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5" name="Line 2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216" name="Group 27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217" name="Line 2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8" name="Line 2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9" name="Line 2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220" name="Group 276"/>
          <p:cNvGrpSpPr>
            <a:grpSpLocks/>
          </p:cNvGrpSpPr>
          <p:nvPr/>
        </p:nvGrpSpPr>
        <p:grpSpPr bwMode="auto">
          <a:xfrm>
            <a:off x="5595938" y="5472113"/>
            <a:ext cx="500062" cy="233362"/>
            <a:chOff x="3600" y="219"/>
            <a:chExt cx="360" cy="175"/>
          </a:xfrm>
        </p:grpSpPr>
        <p:sp>
          <p:nvSpPr>
            <p:cNvPr id="83221" name="Oval 27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22" name="Line 27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23" name="Line 27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24" name="Rectangle 28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225" name="Oval 28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226" name="Group 28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227" name="Line 2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28" name="Line 2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29" name="Line 2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230" name="Group 28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231" name="Line 28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32" name="Line 28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33" name="Line 28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3234" name="Object 290"/>
          <p:cNvGraphicFramePr>
            <a:graphicFrameLocks noChangeAspect="1"/>
          </p:cNvGraphicFramePr>
          <p:nvPr/>
        </p:nvGraphicFramePr>
        <p:xfrm>
          <a:off x="6597650" y="5180013"/>
          <a:ext cx="415925" cy="319087"/>
        </p:xfrm>
        <a:graphic>
          <a:graphicData uri="http://schemas.openxmlformats.org/presentationml/2006/ole">
            <p:oleObj spid="_x0000_s83234" name="Clip" r:id="rId5" imgW="1305000" imgH="1085760" progId="">
              <p:embed/>
            </p:oleObj>
          </a:graphicData>
        </a:graphic>
      </p:graphicFrame>
      <p:sp>
        <p:nvSpPr>
          <p:cNvPr id="83235" name="Line 291"/>
          <p:cNvSpPr>
            <a:spLocks noChangeShapeType="1"/>
          </p:cNvSpPr>
          <p:nvPr/>
        </p:nvSpPr>
        <p:spPr bwMode="auto">
          <a:xfrm>
            <a:off x="2744788" y="548640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36" name="Line 292"/>
          <p:cNvSpPr>
            <a:spLocks noChangeShapeType="1"/>
          </p:cNvSpPr>
          <p:nvPr/>
        </p:nvSpPr>
        <p:spPr bwMode="auto">
          <a:xfrm>
            <a:off x="4668838" y="507365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38" name="Line 294"/>
          <p:cNvSpPr>
            <a:spLocks noChangeShapeType="1"/>
          </p:cNvSpPr>
          <p:nvPr/>
        </p:nvSpPr>
        <p:spPr bwMode="auto">
          <a:xfrm flipH="1">
            <a:off x="3386138" y="567690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39" name="Line 295"/>
          <p:cNvSpPr>
            <a:spLocks noChangeShapeType="1"/>
          </p:cNvSpPr>
          <p:nvPr/>
        </p:nvSpPr>
        <p:spPr bwMode="auto">
          <a:xfrm>
            <a:off x="3741738" y="5181600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295900"/>
            <a:ext cx="419100" cy="419100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228" y="220"/>
              </a:cxn>
              <a:cxn ang="0">
                <a:pos x="0" y="88"/>
              </a:cxn>
            </a:cxnLst>
            <a:rect l="0" t="0" r="r" b="b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0387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219700"/>
            <a:ext cx="1346200" cy="474663"/>
          </a:xfrm>
          <a:custGeom>
            <a:avLst/>
            <a:gdLst/>
            <a:ahLst/>
            <a:cxnLst>
              <a:cxn ang="0">
                <a:pos x="76" y="76"/>
              </a:cxn>
              <a:cxn ang="0">
                <a:pos x="324" y="216"/>
              </a:cxn>
              <a:cxn ang="0">
                <a:pos x="820" y="76"/>
              </a:cxn>
              <a:cxn ang="0">
                <a:pos x="340" y="296"/>
              </a:cxn>
              <a:cxn ang="0">
                <a:pos x="0" y="96"/>
              </a:cxn>
            </a:cxnLst>
            <a:rect l="0" t="0" r="r" b="b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1958975" y="552767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83247" name="Freeform 303"/>
          <p:cNvSpPr>
            <a:spLocks/>
          </p:cNvSpPr>
          <p:nvPr/>
        </p:nvSpPr>
        <p:spPr bwMode="auto">
          <a:xfrm>
            <a:off x="1276350" y="5273675"/>
            <a:ext cx="2247900" cy="403225"/>
          </a:xfrm>
          <a:custGeom>
            <a:avLst/>
            <a:gdLst/>
            <a:ahLst/>
            <a:cxnLst>
              <a:cxn ang="0">
                <a:pos x="76" y="30"/>
              </a:cxn>
              <a:cxn ang="0">
                <a:pos x="324" y="170"/>
              </a:cxn>
              <a:cxn ang="0">
                <a:pos x="896" y="2"/>
              </a:cxn>
              <a:cxn ang="0">
                <a:pos x="1400" y="182"/>
              </a:cxn>
              <a:cxn ang="0">
                <a:pos x="896" y="74"/>
              </a:cxn>
              <a:cxn ang="0">
                <a:pos x="340" y="250"/>
              </a:cxn>
              <a:cxn ang="0">
                <a:pos x="0" y="50"/>
              </a:cxn>
            </a:cxnLst>
            <a:rect l="0" t="0" r="r" b="b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0133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43" grpId="0" animBg="1"/>
      <p:bldP spid="83244" grpId="0"/>
      <p:bldP spid="83245" grpId="0" animBg="1"/>
      <p:bldP spid="83246" grpId="0"/>
      <p:bldP spid="83247" grpId="0" animBg="1"/>
      <p:bldP spid="8324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D2864A9-8366-4C0E-85F2-51C2E135EF68}" type="slidenum">
              <a:rPr lang="en-US"/>
              <a:pPr/>
              <a:t>86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“Real” Internet delays and routes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704850" y="2338388"/>
            <a:ext cx="82296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  cs-gw (128.119.240.254)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2  border1-rt-fa5-1-0.gw.umass.edu (128.119.3.145)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3  cht-vbns.gw.umass.edu (128.119.3.130)  6 ms 5 ms 5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4  jn1-at1-0-0-19.wor.vbns.net (204.147.132.129)  16 ms 11 ms 13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5  jn1-so7-0-0-0.wae.vbns.net (204.147.136.136)  21 ms 18 ms 18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6  abilene-vbns.abilene.ucaid.edu (198.32.11.9)  22 ms  18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7  nycm-wash.abilene.ucaid.edu (198.32.8.46)  22 ms  22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8  62.40.103.253 (62.40.103.253)  104 ms 109 ms 106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9  de2-1.de1.de.geant.net (62.40.96.129)  109 ms 102 ms 104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10  de.fr1.fr.geant.net (62.40.96.50)  113 ms 121 ms 114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11  renater-gw.fr1.fr.geant.net (62.40.103.54)  112 ms  114 ms  112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12  nio-n2.cssi.renater.fr (193.51.206.13)  111 ms  114 ms  116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13  nice.cssi.renater.fr (195.220.98.102)  123 ms  125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14  r3t2-nice.cssi.renater.fr (195.220.98.110)  126 ms  126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15  eurecom-valbonne.r3t2.ft.net (193.48.50.54)  135 ms  128 ms  133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16  194.214.211.25 (194.214.211.25)  126 ms  128 ms  126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17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18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19  fantasia.eurecom.fr (193.55.113.142)  132 ms  128 ms  136</a:t>
            </a:r>
            <a:r>
              <a:rPr lang="en-US"/>
              <a:t> </a:t>
            </a:r>
            <a:r>
              <a:rPr lang="en-US" sz="1600"/>
              <a:t>ms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725488" y="1312863"/>
            <a:ext cx="819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traceroute:</a:t>
            </a:r>
            <a:r>
              <a:rPr lang="en-US">
                <a:latin typeface="Comic Sans MS" pitchFamily="66" charset="0"/>
              </a:rPr>
              <a:t> gaia.cs.umass.edu to www.eurecom.fr</a:t>
            </a: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1611313" y="5634038"/>
            <a:ext cx="1231900" cy="84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578350" y="1738313"/>
            <a:ext cx="456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Three delay measurements from </a:t>
            </a:r>
          </a:p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gaia.cs.umass.edu to cs-gw.cs.umass.edu </a:t>
            </a: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V="1">
            <a:off x="3471863" y="1965325"/>
            <a:ext cx="671512" cy="412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 flipV="1">
            <a:off x="4011613" y="1954213"/>
            <a:ext cx="139700" cy="404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 flipH="1" flipV="1">
            <a:off x="4146550" y="1963738"/>
            <a:ext cx="366713" cy="390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 flipV="1">
            <a:off x="4138613" y="1970088"/>
            <a:ext cx="37782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2571750" y="5564188"/>
            <a:ext cx="6286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* means no response (probe lost, router not replying)</a:t>
            </a:r>
          </a:p>
        </p:txBody>
      </p:sp>
      <p:sp>
        <p:nvSpPr>
          <p:cNvPr id="60430" name="Freeform 14"/>
          <p:cNvSpPr>
            <a:spLocks/>
          </p:cNvSpPr>
          <p:nvPr/>
        </p:nvSpPr>
        <p:spPr bwMode="auto">
          <a:xfrm>
            <a:off x="6092825" y="3651250"/>
            <a:ext cx="1012825" cy="246063"/>
          </a:xfrm>
          <a:custGeom>
            <a:avLst/>
            <a:gdLst/>
            <a:ahLst/>
            <a:cxnLst>
              <a:cxn ang="0">
                <a:pos x="593" y="0"/>
              </a:cxn>
              <a:cxn ang="0">
                <a:pos x="623" y="38"/>
              </a:cxn>
              <a:cxn ang="0">
                <a:pos x="608" y="123"/>
              </a:cxn>
              <a:cxn ang="0">
                <a:pos x="446" y="154"/>
              </a:cxn>
              <a:cxn ang="0">
                <a:pos x="0" y="130"/>
              </a:cxn>
            </a:cxnLst>
            <a:rect l="0" t="0" r="r" b="b"/>
            <a:pathLst>
              <a:path w="638" h="155">
                <a:moveTo>
                  <a:pt x="593" y="0"/>
                </a:moveTo>
                <a:cubicBezTo>
                  <a:pt x="607" y="9"/>
                  <a:pt x="621" y="18"/>
                  <a:pt x="623" y="38"/>
                </a:cubicBezTo>
                <a:cubicBezTo>
                  <a:pt x="625" y="58"/>
                  <a:pt x="638" y="104"/>
                  <a:pt x="608" y="123"/>
                </a:cubicBezTo>
                <a:cubicBezTo>
                  <a:pt x="578" y="142"/>
                  <a:pt x="547" y="153"/>
                  <a:pt x="446" y="154"/>
                </a:cubicBezTo>
                <a:cubicBezTo>
                  <a:pt x="345" y="155"/>
                  <a:pt x="72" y="133"/>
                  <a:pt x="0" y="13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7137400" y="3436938"/>
            <a:ext cx="178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trans-oceanic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link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79138B2-2B57-46C3-BCF9-96BC8236C556}" type="slidenum">
              <a:rPr lang="en-US"/>
              <a:pPr/>
              <a:t>87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Packet loss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546225"/>
            <a:ext cx="8394700" cy="4648200"/>
          </a:xfrm>
        </p:spPr>
        <p:txBody>
          <a:bodyPr/>
          <a:lstStyle/>
          <a:p>
            <a:r>
              <a:rPr lang="en-US"/>
              <a:t>queue (aka buffer) preceding link in buffer has finite capacity</a:t>
            </a:r>
          </a:p>
          <a:p>
            <a:r>
              <a:rPr lang="en-US"/>
              <a:t>packet arriving to full queue dropped (aka lost)</a:t>
            </a:r>
          </a:p>
          <a:p>
            <a:r>
              <a:rPr lang="en-US"/>
              <a:t>lost packet may be retransmitted by previous node, by source end system, or not at all</a:t>
            </a:r>
          </a:p>
        </p:txBody>
      </p:sp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2051050" y="5346700"/>
          <a:ext cx="646113" cy="533400"/>
        </p:xfrm>
        <a:graphic>
          <a:graphicData uri="http://schemas.openxmlformats.org/presentationml/2006/ole">
            <p:oleObj spid="_x0000_s97285" name="Clip" r:id="rId4" imgW="1305000" imgH="1085760" progId="">
              <p:embed/>
            </p:oleObj>
          </a:graphicData>
        </a:graphic>
      </p:graphicFrame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3092450" y="51054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3092450" y="50371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3101975" y="48085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7289" name="Group 9"/>
          <p:cNvGrpSpPr>
            <a:grpSpLocks/>
          </p:cNvGrpSpPr>
          <p:nvPr/>
        </p:nvGrpSpPr>
        <p:grpSpPr bwMode="auto">
          <a:xfrm>
            <a:off x="3448050" y="4838700"/>
            <a:ext cx="498475" cy="119063"/>
            <a:chOff x="2208" y="2184"/>
            <a:chExt cx="176" cy="69"/>
          </a:xfrm>
        </p:grpSpPr>
        <p:grpSp>
          <p:nvGrpSpPr>
            <p:cNvPr id="97290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97291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2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3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294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97295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6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7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97302" name="Object 22"/>
          <p:cNvGraphicFramePr>
            <a:graphicFrameLocks noChangeAspect="1"/>
          </p:cNvGraphicFramePr>
          <p:nvPr/>
        </p:nvGraphicFramePr>
        <p:xfrm>
          <a:off x="1736725" y="4337050"/>
          <a:ext cx="646113" cy="533400"/>
        </p:xfrm>
        <a:graphic>
          <a:graphicData uri="http://schemas.openxmlformats.org/presentationml/2006/ole">
            <p:oleObj spid="_x0000_s97302" name="Clip" r:id="rId5" imgW="1305000" imgH="1085760" progId="">
              <p:embed/>
            </p:oleObj>
          </a:graphicData>
        </a:graphic>
      </p:graphicFrame>
      <p:sp>
        <p:nvSpPr>
          <p:cNvPr id="97303" name="Line 23"/>
          <p:cNvSpPr>
            <a:spLocks noChangeShapeType="1"/>
          </p:cNvSpPr>
          <p:nvPr/>
        </p:nvSpPr>
        <p:spPr bwMode="auto">
          <a:xfrm>
            <a:off x="2362200" y="47434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 flipV="1">
            <a:off x="2667000" y="57292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5" name="Line 25"/>
          <p:cNvSpPr>
            <a:spLocks noChangeShapeType="1"/>
          </p:cNvSpPr>
          <p:nvPr/>
        </p:nvSpPr>
        <p:spPr bwMode="auto">
          <a:xfrm>
            <a:off x="4286250" y="51625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6" name="Line 26"/>
          <p:cNvSpPr>
            <a:spLocks noChangeShapeType="1"/>
          </p:cNvSpPr>
          <p:nvPr/>
        </p:nvSpPr>
        <p:spPr bwMode="auto">
          <a:xfrm flipH="1">
            <a:off x="2867025" y="47339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7" name="Line 27"/>
          <p:cNvSpPr>
            <a:spLocks noChangeShapeType="1"/>
          </p:cNvSpPr>
          <p:nvPr/>
        </p:nvSpPr>
        <p:spPr bwMode="auto">
          <a:xfrm>
            <a:off x="2876550" y="51673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5205413" y="49625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395287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4114800" y="5033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2805113" y="52085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2" name="Freeform 32"/>
          <p:cNvSpPr>
            <a:spLocks/>
          </p:cNvSpPr>
          <p:nvPr/>
        </p:nvSpPr>
        <p:spPr bwMode="auto">
          <a:xfrm>
            <a:off x="2903538" y="5087938"/>
            <a:ext cx="228600" cy="103187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0" y="0"/>
              </a:cxn>
              <a:cxn ang="0">
                <a:pos x="111" y="1"/>
              </a:cxn>
            </a:cxnLst>
            <a:rect l="0" t="0" r="r" b="b"/>
            <a:pathLst>
              <a:path w="111" h="67">
                <a:moveTo>
                  <a:pt x="0" y="67"/>
                </a:moveTo>
                <a:lnTo>
                  <a:pt x="0" y="0"/>
                </a:lnTo>
                <a:lnTo>
                  <a:pt x="111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 flipV="1">
            <a:off x="2809875" y="54514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1384300" y="43608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97316" name="Text Box 36"/>
          <p:cNvSpPr txBox="1">
            <a:spLocks noChangeArrowheads="1"/>
          </p:cNvSpPr>
          <p:nvPr/>
        </p:nvSpPr>
        <p:spPr bwMode="auto">
          <a:xfrm>
            <a:off x="1660525" y="53800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97320" name="Text Box 40"/>
          <p:cNvSpPr txBox="1">
            <a:spLocks noChangeArrowheads="1"/>
          </p:cNvSpPr>
          <p:nvPr/>
        </p:nvSpPr>
        <p:spPr bwMode="auto">
          <a:xfrm>
            <a:off x="4765675" y="4203700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being transmitted</a:t>
            </a:r>
            <a:endParaRPr lang="en-US" sz="1800"/>
          </a:p>
        </p:txBody>
      </p:sp>
      <p:sp>
        <p:nvSpPr>
          <p:cNvPr id="97321" name="Line 41"/>
          <p:cNvSpPr>
            <a:spLocks noChangeShapeType="1"/>
          </p:cNvSpPr>
          <p:nvPr/>
        </p:nvSpPr>
        <p:spPr bwMode="auto">
          <a:xfrm rot="10800000" flipV="1">
            <a:off x="4283075" y="4495800"/>
            <a:ext cx="727075" cy="5778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6" name="Rectangle 56"/>
          <p:cNvSpPr>
            <a:spLocks noChangeArrowheads="1"/>
          </p:cNvSpPr>
          <p:nvPr/>
        </p:nvSpPr>
        <p:spPr bwMode="auto">
          <a:xfrm>
            <a:off x="3789363" y="50323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7" name="Rectangle 57"/>
          <p:cNvSpPr>
            <a:spLocks noChangeArrowheads="1"/>
          </p:cNvSpPr>
          <p:nvPr/>
        </p:nvSpPr>
        <p:spPr bwMode="auto">
          <a:xfrm>
            <a:off x="36274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8" name="Rectangle 58"/>
          <p:cNvSpPr>
            <a:spLocks noChangeArrowheads="1"/>
          </p:cNvSpPr>
          <p:nvPr/>
        </p:nvSpPr>
        <p:spPr bwMode="auto">
          <a:xfrm>
            <a:off x="34623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9" name="Rectangle 59"/>
          <p:cNvSpPr>
            <a:spLocks noChangeArrowheads="1"/>
          </p:cNvSpPr>
          <p:nvPr/>
        </p:nvSpPr>
        <p:spPr bwMode="auto">
          <a:xfrm>
            <a:off x="3298825" y="503237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1" name="Rectangle 61"/>
          <p:cNvSpPr>
            <a:spLocks noChangeArrowheads="1"/>
          </p:cNvSpPr>
          <p:nvPr/>
        </p:nvSpPr>
        <p:spPr bwMode="auto">
          <a:xfrm>
            <a:off x="313372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2" name="Rectangle 62"/>
          <p:cNvSpPr>
            <a:spLocks noChangeArrowheads="1"/>
          </p:cNvSpPr>
          <p:nvPr/>
        </p:nvSpPr>
        <p:spPr bwMode="auto">
          <a:xfrm>
            <a:off x="3105150" y="5010150"/>
            <a:ext cx="1171575" cy="24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3" name="Line 63"/>
          <p:cNvSpPr>
            <a:spLocks noChangeShapeType="1"/>
          </p:cNvSpPr>
          <p:nvPr/>
        </p:nvSpPr>
        <p:spPr bwMode="auto">
          <a:xfrm rot="-10800000">
            <a:off x="3008313" y="5448300"/>
            <a:ext cx="771525" cy="396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4" name="Text Box 64"/>
          <p:cNvSpPr txBox="1">
            <a:spLocks noChangeArrowheads="1"/>
          </p:cNvSpPr>
          <p:nvPr/>
        </p:nvSpPr>
        <p:spPr bwMode="auto">
          <a:xfrm>
            <a:off x="3708400" y="5661025"/>
            <a:ext cx="2078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arriving to</a:t>
            </a:r>
          </a:p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full buffer</a:t>
            </a:r>
            <a:r>
              <a:rPr lang="en-US" sz="1800">
                <a:latin typeface="Comic Sans MS" pitchFamily="66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is </a:t>
            </a:r>
            <a:r>
              <a:rPr lang="en-US" sz="1800" i="1">
                <a:solidFill>
                  <a:srgbClr val="FF0000"/>
                </a:solidFill>
                <a:latin typeface="Comic Sans MS" pitchFamily="66" charset="0"/>
              </a:rPr>
              <a:t>lost</a:t>
            </a:r>
          </a:p>
        </p:txBody>
      </p:sp>
      <p:sp>
        <p:nvSpPr>
          <p:cNvPr id="97345" name="Text Box 65"/>
          <p:cNvSpPr txBox="1">
            <a:spLocks noChangeArrowheads="1"/>
          </p:cNvSpPr>
          <p:nvPr/>
        </p:nvSpPr>
        <p:spPr bwMode="auto">
          <a:xfrm>
            <a:off x="2946400" y="4022725"/>
            <a:ext cx="1639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buffer </a:t>
            </a:r>
          </a:p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(waiting area)</a:t>
            </a:r>
            <a:endParaRPr lang="en-US" sz="1800"/>
          </a:p>
        </p:txBody>
      </p:sp>
      <p:sp>
        <p:nvSpPr>
          <p:cNvPr id="97346" name="Line 66"/>
          <p:cNvSpPr>
            <a:spLocks noChangeShapeType="1"/>
          </p:cNvSpPr>
          <p:nvPr/>
        </p:nvSpPr>
        <p:spPr bwMode="auto">
          <a:xfrm>
            <a:off x="3238500" y="4619625"/>
            <a:ext cx="0" cy="3333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7C60927-AF77-4558-87B7-DBEFD25540AD}" type="slidenum">
              <a:rPr lang="en-US"/>
              <a:pPr/>
              <a:t>88</a:t>
            </a:fld>
            <a:endParaRPr lang="en-US"/>
          </a:p>
        </p:txBody>
      </p:sp>
      <p:sp>
        <p:nvSpPr>
          <p:cNvPr id="255297" name="Line 321"/>
          <p:cNvSpPr>
            <a:spLocks noChangeShapeType="1"/>
          </p:cNvSpPr>
          <p:nvPr/>
        </p:nvSpPr>
        <p:spPr bwMode="auto">
          <a:xfrm>
            <a:off x="1441450" y="4530725"/>
            <a:ext cx="631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Throughput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7772400" cy="4648200"/>
          </a:xfrm>
        </p:spPr>
        <p:txBody>
          <a:bodyPr/>
          <a:lstStyle/>
          <a:p>
            <a:r>
              <a:rPr lang="en-US" i="1">
                <a:solidFill>
                  <a:srgbClr val="FF3300"/>
                </a:solidFill>
              </a:rPr>
              <a:t>throughput:</a:t>
            </a:r>
            <a:r>
              <a:rPr lang="en-US"/>
              <a:t> rate (bits/time unit) at which bits transferred between sender/receiver</a:t>
            </a:r>
          </a:p>
          <a:p>
            <a:pPr lvl="1"/>
            <a:r>
              <a:rPr lang="en-US" i="1">
                <a:solidFill>
                  <a:srgbClr val="FF3300"/>
                </a:solidFill>
              </a:rPr>
              <a:t>instantaneous</a:t>
            </a:r>
            <a:r>
              <a:rPr lang="en-US" i="1"/>
              <a:t>:</a:t>
            </a:r>
            <a:r>
              <a:rPr lang="en-US"/>
              <a:t> rate at given point in time</a:t>
            </a:r>
          </a:p>
          <a:p>
            <a:pPr lvl="1"/>
            <a:r>
              <a:rPr lang="en-US" i="1">
                <a:solidFill>
                  <a:srgbClr val="FF3300"/>
                </a:solidFill>
              </a:rPr>
              <a:t>average:</a:t>
            </a:r>
            <a:r>
              <a:rPr lang="en-US"/>
              <a:t> rate over long(er) period of time</a:t>
            </a:r>
          </a:p>
        </p:txBody>
      </p:sp>
      <p:grpSp>
        <p:nvGrpSpPr>
          <p:cNvPr id="255222" name="Group 246"/>
          <p:cNvGrpSpPr>
            <a:grpSpLocks/>
          </p:cNvGrpSpPr>
          <p:nvPr/>
        </p:nvGrpSpPr>
        <p:grpSpPr bwMode="auto">
          <a:xfrm>
            <a:off x="3806825" y="4394200"/>
            <a:ext cx="1055688" cy="360363"/>
            <a:chOff x="3600" y="219"/>
            <a:chExt cx="360" cy="175"/>
          </a:xfrm>
        </p:grpSpPr>
        <p:sp>
          <p:nvSpPr>
            <p:cNvPr id="255223" name="Oval 2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24" name="Line 2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25" name="Line 2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26" name="Rectangle 2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5227" name="Oval 2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5228" name="Group 2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5229" name="Line 2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0" name="Line 2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1" name="Line 2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5232" name="Group 2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5233" name="Line 2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4" name="Line 2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5" name="Line 2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55247" name="Object 271"/>
          <p:cNvGraphicFramePr>
            <a:graphicFrameLocks noChangeAspect="1"/>
          </p:cNvGraphicFramePr>
          <p:nvPr/>
        </p:nvGraphicFramePr>
        <p:xfrm>
          <a:off x="7721600" y="4062413"/>
          <a:ext cx="785813" cy="655637"/>
        </p:xfrm>
        <a:graphic>
          <a:graphicData uri="http://schemas.openxmlformats.org/presentationml/2006/ole">
            <p:oleObj spid="_x0000_s255247" name="Clip" r:id="rId4" imgW="1305000" imgH="1085760" progId="">
              <p:embed/>
            </p:oleObj>
          </a:graphicData>
        </a:graphic>
      </p:graphicFrame>
      <p:grpSp>
        <p:nvGrpSpPr>
          <p:cNvPr id="255276" name="Group 300"/>
          <p:cNvGrpSpPr>
            <a:grpSpLocks/>
          </p:cNvGrpSpPr>
          <p:nvPr/>
        </p:nvGrpSpPr>
        <p:grpSpPr bwMode="auto">
          <a:xfrm>
            <a:off x="942975" y="3981450"/>
            <a:ext cx="374650" cy="838200"/>
            <a:chOff x="4180" y="783"/>
            <a:chExt cx="150" cy="307"/>
          </a:xfrm>
        </p:grpSpPr>
        <p:sp>
          <p:nvSpPr>
            <p:cNvPr id="255277" name="AutoShape 30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78" name="Rectangle 30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79" name="Rectangle 30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0" name="AutoShape 30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1" name="Line 30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2" name="Line 30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3" name="Rectangle 30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4" name="Rectangle 30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5301" name="Text Box 325"/>
          <p:cNvSpPr txBox="1">
            <a:spLocks noChangeArrowheads="1"/>
          </p:cNvSpPr>
          <p:nvPr/>
        </p:nvSpPr>
        <p:spPr bwMode="auto">
          <a:xfrm>
            <a:off x="242888" y="5043488"/>
            <a:ext cx="2127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server, with</a:t>
            </a:r>
          </a:p>
          <a:p>
            <a:pPr algn="ctr"/>
            <a:r>
              <a:rPr lang="en-US" sz="2000">
                <a:latin typeface="Comic Sans MS" pitchFamily="66" charset="0"/>
              </a:rPr>
              <a:t>file of F bits </a:t>
            </a:r>
          </a:p>
          <a:p>
            <a:pPr algn="ctr"/>
            <a:r>
              <a:rPr lang="en-US" sz="2000">
                <a:latin typeface="Comic Sans MS" pitchFamily="66" charset="0"/>
              </a:rPr>
              <a:t>to send to client</a:t>
            </a:r>
          </a:p>
        </p:txBody>
      </p:sp>
      <p:sp>
        <p:nvSpPr>
          <p:cNvPr id="255303" name="AutoShape 327"/>
          <p:cNvSpPr>
            <a:spLocks noChangeArrowheads="1"/>
          </p:cNvSpPr>
          <p:nvPr/>
        </p:nvSpPr>
        <p:spPr bwMode="auto">
          <a:xfrm>
            <a:off x="419100" y="3641725"/>
            <a:ext cx="449263" cy="581025"/>
          </a:xfrm>
          <a:prstGeom prst="can">
            <a:avLst>
              <a:gd name="adj" fmla="val 261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304" name="Text Box 328"/>
          <p:cNvSpPr txBox="1">
            <a:spLocks noChangeArrowheads="1"/>
          </p:cNvSpPr>
          <p:nvPr/>
        </p:nvSpPr>
        <p:spPr bwMode="auto">
          <a:xfrm>
            <a:off x="2674938" y="4973638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255305" name="Text Box 329"/>
          <p:cNvSpPr txBox="1">
            <a:spLocks noChangeArrowheads="1"/>
          </p:cNvSpPr>
          <p:nvPr/>
        </p:nvSpPr>
        <p:spPr bwMode="auto">
          <a:xfrm>
            <a:off x="5543550" y="4970463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c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grpSp>
        <p:nvGrpSpPr>
          <p:cNvPr id="255314" name="Group 338"/>
          <p:cNvGrpSpPr>
            <a:grpSpLocks/>
          </p:cNvGrpSpPr>
          <p:nvPr/>
        </p:nvGrpSpPr>
        <p:grpSpPr bwMode="auto">
          <a:xfrm>
            <a:off x="1404938" y="4371975"/>
            <a:ext cx="3568700" cy="1676400"/>
            <a:chOff x="913" y="2726"/>
            <a:chExt cx="2248" cy="1056"/>
          </a:xfrm>
        </p:grpSpPr>
        <p:grpSp>
          <p:nvGrpSpPr>
            <p:cNvPr id="255311" name="Group 335"/>
            <p:cNvGrpSpPr>
              <a:grpSpLocks/>
            </p:cNvGrpSpPr>
            <p:nvPr/>
          </p:nvGrpSpPr>
          <p:grpSpPr bwMode="auto">
            <a:xfrm>
              <a:off x="913" y="2726"/>
              <a:ext cx="1463" cy="247"/>
              <a:chOff x="2249" y="3430"/>
              <a:chExt cx="1389" cy="256"/>
            </a:xfrm>
          </p:grpSpPr>
          <p:sp>
            <p:nvSpPr>
              <p:cNvPr id="255309" name="Oval 33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08" name="Rectangle 332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07" name="Oval 331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10" name="Rectangle 334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5312" name="Text Box 336"/>
            <p:cNvSpPr txBox="1">
              <a:spLocks noChangeArrowheads="1"/>
            </p:cNvSpPr>
            <p:nvPr/>
          </p:nvSpPr>
          <p:spPr bwMode="auto">
            <a:xfrm>
              <a:off x="1392" y="3148"/>
              <a:ext cx="1769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255313" name="Line 337"/>
          <p:cNvSpPr>
            <a:spLocks noChangeShapeType="1"/>
          </p:cNvSpPr>
          <p:nvPr/>
        </p:nvSpPr>
        <p:spPr bwMode="auto">
          <a:xfrm flipH="1" flipV="1">
            <a:off x="2801938" y="4614863"/>
            <a:ext cx="477837" cy="45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323" name="Line 347"/>
          <p:cNvSpPr>
            <a:spLocks noChangeShapeType="1"/>
          </p:cNvSpPr>
          <p:nvPr/>
        </p:nvSpPr>
        <p:spPr bwMode="auto">
          <a:xfrm flipH="1" flipV="1">
            <a:off x="5834063" y="4557713"/>
            <a:ext cx="479425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325" name="AutoShape 349"/>
          <p:cNvSpPr>
            <a:spLocks noChangeArrowheads="1"/>
          </p:cNvSpPr>
          <p:nvPr/>
        </p:nvSpPr>
        <p:spPr bwMode="auto">
          <a:xfrm flipV="1">
            <a:off x="508000" y="4064000"/>
            <a:ext cx="974725" cy="72072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326" name="AutoShape 350"/>
          <p:cNvSpPr>
            <a:spLocks noChangeArrowheads="1"/>
          </p:cNvSpPr>
          <p:nvPr/>
        </p:nvSpPr>
        <p:spPr bwMode="auto">
          <a:xfrm>
            <a:off x="7286625" y="4325938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5324" name="Group 348"/>
          <p:cNvGrpSpPr>
            <a:grpSpLocks/>
          </p:cNvGrpSpPr>
          <p:nvPr/>
        </p:nvGrpSpPr>
        <p:grpSpPr bwMode="auto">
          <a:xfrm>
            <a:off x="4910138" y="4248150"/>
            <a:ext cx="3178175" cy="1822450"/>
            <a:chOff x="3093" y="2676"/>
            <a:chExt cx="2002" cy="1148"/>
          </a:xfrm>
        </p:grpSpPr>
        <p:grpSp>
          <p:nvGrpSpPr>
            <p:cNvPr id="255317" name="Group 341"/>
            <p:cNvGrpSpPr>
              <a:grpSpLocks/>
            </p:cNvGrpSpPr>
            <p:nvPr/>
          </p:nvGrpSpPr>
          <p:grpSpPr bwMode="auto">
            <a:xfrm>
              <a:off x="3093" y="2676"/>
              <a:ext cx="1765" cy="366"/>
              <a:chOff x="2249" y="3430"/>
              <a:chExt cx="1389" cy="256"/>
            </a:xfrm>
          </p:grpSpPr>
          <p:sp>
            <p:nvSpPr>
              <p:cNvPr id="255318" name="Oval 342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19" name="Rectangle 343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20" name="Oval 344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21" name="Rectangle 345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5322" name="Text Box 346"/>
            <p:cNvSpPr txBox="1">
              <a:spLocks noChangeArrowheads="1"/>
            </p:cNvSpPr>
            <p:nvPr/>
          </p:nvSpPr>
          <p:spPr bwMode="auto">
            <a:xfrm>
              <a:off x="3235" y="3190"/>
              <a:ext cx="1860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255327" name="AutoShape 351"/>
          <p:cNvSpPr>
            <a:spLocks noChangeArrowheads="1"/>
          </p:cNvSpPr>
          <p:nvPr/>
        </p:nvSpPr>
        <p:spPr bwMode="auto">
          <a:xfrm>
            <a:off x="3708400" y="4319588"/>
            <a:ext cx="1484313" cy="485775"/>
          </a:xfrm>
          <a:prstGeom prst="rightArrow">
            <a:avLst>
              <a:gd name="adj1" fmla="val 50000"/>
              <a:gd name="adj2" fmla="val 763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328" name="Line 352"/>
          <p:cNvSpPr>
            <a:spLocks noChangeShapeType="1"/>
          </p:cNvSpPr>
          <p:nvPr/>
        </p:nvSpPr>
        <p:spPr bwMode="auto">
          <a:xfrm>
            <a:off x="1030288" y="48768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329" name="Text Box 353"/>
          <p:cNvSpPr txBox="1">
            <a:spLocks noChangeArrowheads="1"/>
          </p:cNvSpPr>
          <p:nvPr/>
        </p:nvSpPr>
        <p:spPr bwMode="auto">
          <a:xfrm>
            <a:off x="0" y="5067300"/>
            <a:ext cx="2319338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server sends bits </a:t>
            </a:r>
          </a:p>
          <a:p>
            <a:pPr algn="ctr"/>
            <a:r>
              <a:rPr lang="en-US" sz="2000">
                <a:latin typeface="Comic Sans MS" pitchFamily="66" charset="0"/>
              </a:rPr>
              <a:t>(fluid) into pipe</a:t>
            </a:r>
          </a:p>
          <a:p>
            <a:pPr algn="ctr"/>
            <a:endParaRPr lang="en-US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329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43369D7-7971-4E28-8437-667C63277ADE}" type="slidenum">
              <a:rPr lang="en-US"/>
              <a:pPr/>
              <a:t>89</a:t>
            </a:fld>
            <a:endParaRPr lang="en-US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Throughput (more)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8150225" cy="554038"/>
          </a:xfrm>
        </p:spPr>
        <p:txBody>
          <a:bodyPr/>
          <a:lstStyle/>
          <a:p>
            <a:r>
              <a:rPr lang="en-US" i="1">
                <a:solidFill>
                  <a:srgbClr val="FF3300"/>
                </a:solidFill>
              </a:rPr>
              <a:t>R</a:t>
            </a:r>
            <a:r>
              <a:rPr lang="en-US" i="1" baseline="-25000">
                <a:solidFill>
                  <a:srgbClr val="FF3300"/>
                </a:solidFill>
              </a:rPr>
              <a:t>s</a:t>
            </a:r>
            <a:r>
              <a:rPr lang="en-US" i="1">
                <a:solidFill>
                  <a:srgbClr val="FF3300"/>
                </a:solidFill>
              </a:rPr>
              <a:t> &lt; R</a:t>
            </a:r>
            <a:r>
              <a:rPr lang="en-US" i="1" baseline="-25000">
                <a:solidFill>
                  <a:srgbClr val="FF3300"/>
                </a:solidFill>
              </a:rPr>
              <a:t>c</a:t>
            </a:r>
            <a:r>
              <a:rPr lang="en-US" i="1">
                <a:solidFill>
                  <a:srgbClr val="FF3300"/>
                </a:solidFill>
              </a:rPr>
              <a:t>  </a:t>
            </a:r>
            <a:r>
              <a:rPr lang="en-US"/>
              <a:t>What is average end-end throughput?</a:t>
            </a:r>
          </a:p>
        </p:txBody>
      </p:sp>
      <p:sp>
        <p:nvSpPr>
          <p:cNvPr id="256002" name="Line 2"/>
          <p:cNvSpPr>
            <a:spLocks noChangeShapeType="1"/>
          </p:cNvSpPr>
          <p:nvPr/>
        </p:nvSpPr>
        <p:spPr bwMode="auto">
          <a:xfrm>
            <a:off x="2112963" y="2741613"/>
            <a:ext cx="581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6005" name="Group 5"/>
          <p:cNvGrpSpPr>
            <a:grpSpLocks/>
          </p:cNvGrpSpPr>
          <p:nvPr/>
        </p:nvGrpSpPr>
        <p:grpSpPr bwMode="auto">
          <a:xfrm>
            <a:off x="4289425" y="2633663"/>
            <a:ext cx="971550" cy="282575"/>
            <a:chOff x="3600" y="219"/>
            <a:chExt cx="360" cy="175"/>
          </a:xfrm>
        </p:grpSpPr>
        <p:sp>
          <p:nvSpPr>
            <p:cNvPr id="256006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7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8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9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6010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011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6012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3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4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015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6016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7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8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56019" name="Object 19"/>
          <p:cNvGraphicFramePr>
            <a:graphicFrameLocks noChangeAspect="1"/>
          </p:cNvGraphicFramePr>
          <p:nvPr/>
        </p:nvGraphicFramePr>
        <p:xfrm>
          <a:off x="8104188" y="2454275"/>
          <a:ext cx="722312" cy="512763"/>
        </p:xfrm>
        <a:graphic>
          <a:graphicData uri="http://schemas.openxmlformats.org/presentationml/2006/ole">
            <p:oleObj spid="_x0000_s256019" name="Clip" r:id="rId4" imgW="1305000" imgH="1085760" progId="">
              <p:embed/>
            </p:oleObj>
          </a:graphicData>
        </a:graphic>
      </p:graphicFrame>
      <p:grpSp>
        <p:nvGrpSpPr>
          <p:cNvPr id="256020" name="Group 20"/>
          <p:cNvGrpSpPr>
            <a:grpSpLocks/>
          </p:cNvGrpSpPr>
          <p:nvPr/>
        </p:nvGrpSpPr>
        <p:grpSpPr bwMode="auto">
          <a:xfrm>
            <a:off x="1655763" y="2311400"/>
            <a:ext cx="344487" cy="655638"/>
            <a:chOff x="4180" y="783"/>
            <a:chExt cx="150" cy="307"/>
          </a:xfrm>
        </p:grpSpPr>
        <p:sp>
          <p:nvSpPr>
            <p:cNvPr id="256021" name="AutoShape 2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2" name="Rectangle 2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3" name="Rectangle 2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4" name="AutoShape 2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5" name="Line 2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6" name="Line 2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7" name="Rectangle 2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8" name="Rectangle 2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0" name="AutoShape 30"/>
          <p:cNvSpPr>
            <a:spLocks noChangeArrowheads="1"/>
          </p:cNvSpPr>
          <p:nvPr/>
        </p:nvSpPr>
        <p:spPr bwMode="auto">
          <a:xfrm>
            <a:off x="1173163" y="2044700"/>
            <a:ext cx="412750" cy="455613"/>
          </a:xfrm>
          <a:prstGeom prst="can">
            <a:avLst>
              <a:gd name="adj" fmla="val 223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34" name="Group 34"/>
          <p:cNvGrpSpPr>
            <a:grpSpLocks/>
          </p:cNvGrpSpPr>
          <p:nvPr/>
        </p:nvGrpSpPr>
        <p:grpSpPr bwMode="auto">
          <a:xfrm>
            <a:off x="2066925" y="2606675"/>
            <a:ext cx="2136775" cy="307975"/>
            <a:chOff x="2249" y="3430"/>
            <a:chExt cx="1389" cy="256"/>
          </a:xfrm>
        </p:grpSpPr>
        <p:sp>
          <p:nvSpPr>
            <p:cNvPr id="256035" name="Oval 35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6" name="Rectangle 36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7" name="Oval 37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8" name="Rectangle 38"/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9" name="Text Box 39"/>
          <p:cNvSpPr txBox="1">
            <a:spLocks noChangeArrowheads="1"/>
          </p:cNvSpPr>
          <p:nvPr/>
        </p:nvSpPr>
        <p:spPr bwMode="auto">
          <a:xfrm>
            <a:off x="1855788" y="2562225"/>
            <a:ext cx="258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 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256042" name="AutoShape 42"/>
          <p:cNvSpPr>
            <a:spLocks noChangeArrowheads="1"/>
          </p:cNvSpPr>
          <p:nvPr/>
        </p:nvSpPr>
        <p:spPr bwMode="auto">
          <a:xfrm flipV="1">
            <a:off x="1255713" y="2374900"/>
            <a:ext cx="895350" cy="56515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43" name="AutoShape 43"/>
          <p:cNvSpPr>
            <a:spLocks noChangeArrowheads="1"/>
          </p:cNvSpPr>
          <p:nvPr/>
        </p:nvSpPr>
        <p:spPr bwMode="auto">
          <a:xfrm>
            <a:off x="7489825" y="2581275"/>
            <a:ext cx="817563" cy="379413"/>
          </a:xfrm>
          <a:prstGeom prst="rightArrow">
            <a:avLst>
              <a:gd name="adj1" fmla="val 50000"/>
              <a:gd name="adj2" fmla="val 538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54" name="Group 54"/>
          <p:cNvGrpSpPr>
            <a:grpSpLocks/>
          </p:cNvGrpSpPr>
          <p:nvPr/>
        </p:nvGrpSpPr>
        <p:grpSpPr bwMode="auto">
          <a:xfrm>
            <a:off x="5440363" y="2473325"/>
            <a:ext cx="2790825" cy="569913"/>
            <a:chOff x="3130" y="3069"/>
            <a:chExt cx="1911" cy="366"/>
          </a:xfrm>
        </p:grpSpPr>
        <p:grpSp>
          <p:nvGrpSpPr>
            <p:cNvPr id="256045" name="Group 45"/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256046" name="Oval 46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7" name="Rectangle 47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8" name="Oval 48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9" name="Rectangle 49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50" name="Text Box 50"/>
            <p:cNvSpPr txBox="1">
              <a:spLocks noChangeArrowheads="1"/>
            </p:cNvSpPr>
            <p:nvPr/>
          </p:nvSpPr>
          <p:spPr bwMode="auto">
            <a:xfrm>
              <a:off x="3181" y="3135"/>
              <a:ext cx="186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</p:grpSp>
      <p:sp>
        <p:nvSpPr>
          <p:cNvPr id="256051" name="AutoShape 51"/>
          <p:cNvSpPr>
            <a:spLocks noChangeArrowheads="1"/>
          </p:cNvSpPr>
          <p:nvPr/>
        </p:nvSpPr>
        <p:spPr bwMode="auto">
          <a:xfrm>
            <a:off x="4198938" y="2574925"/>
            <a:ext cx="1365250" cy="381000"/>
          </a:xfrm>
          <a:prstGeom prst="rightArrow">
            <a:avLst>
              <a:gd name="adj1" fmla="val 50000"/>
              <a:gd name="adj2" fmla="val 89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109" name="Group 109"/>
          <p:cNvGrpSpPr>
            <a:grpSpLocks/>
          </p:cNvGrpSpPr>
          <p:nvPr/>
        </p:nvGrpSpPr>
        <p:grpSpPr bwMode="auto">
          <a:xfrm>
            <a:off x="555625" y="3341688"/>
            <a:ext cx="8307388" cy="1536700"/>
            <a:chOff x="350" y="2105"/>
            <a:chExt cx="5233" cy="968"/>
          </a:xfrm>
        </p:grpSpPr>
        <p:sp>
          <p:nvSpPr>
            <p:cNvPr id="256056" name="Rectangle 56"/>
            <p:cNvSpPr>
              <a:spLocks noChangeArrowheads="1"/>
            </p:cNvSpPr>
            <p:nvPr/>
          </p:nvSpPr>
          <p:spPr bwMode="auto">
            <a:xfrm>
              <a:off x="350" y="2105"/>
              <a:ext cx="507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s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&gt; 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c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 </a:t>
              </a:r>
              <a:r>
                <a:rPr lang="en-US" sz="2800">
                  <a:latin typeface="Comic Sans MS" pitchFamily="66" charset="0"/>
                </a:rPr>
                <a:t>What is average end-end throughput?</a:t>
              </a:r>
            </a:p>
          </p:txBody>
        </p:sp>
        <p:sp>
          <p:nvSpPr>
            <p:cNvPr id="256057" name="Line 57"/>
            <p:cNvSpPr>
              <a:spLocks noChangeShapeType="1"/>
            </p:cNvSpPr>
            <p:nvPr/>
          </p:nvSpPr>
          <p:spPr bwMode="auto">
            <a:xfrm>
              <a:off x="1354" y="2920"/>
              <a:ext cx="3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058" name="Group 58"/>
            <p:cNvGrpSpPr>
              <a:grpSpLocks/>
            </p:cNvGrpSpPr>
            <p:nvPr/>
          </p:nvGrpSpPr>
          <p:grpSpPr bwMode="auto">
            <a:xfrm>
              <a:off x="2725" y="2852"/>
              <a:ext cx="612" cy="178"/>
              <a:chOff x="3600" y="219"/>
              <a:chExt cx="360" cy="175"/>
            </a:xfrm>
          </p:grpSpPr>
          <p:sp>
            <p:nvSpPr>
              <p:cNvPr id="256059" name="Oval 5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60" name="Line 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61" name="Line 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62" name="Rectangle 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56063" name="Oval 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6064" name="Group 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6065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66" name="Line 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67" name="Line 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6068" name="Group 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6069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70" name="Line 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71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256072" name="Object 72"/>
            <p:cNvGraphicFramePr>
              <a:graphicFrameLocks noChangeAspect="1"/>
            </p:cNvGraphicFramePr>
            <p:nvPr/>
          </p:nvGraphicFramePr>
          <p:xfrm>
            <a:off x="5128" y="2739"/>
            <a:ext cx="455" cy="323"/>
          </p:xfrm>
          <a:graphic>
            <a:graphicData uri="http://schemas.openxmlformats.org/presentationml/2006/ole">
              <p:oleObj spid="_x0000_s256072" name="Clip" r:id="rId5" imgW="1305000" imgH="1085760" progId="">
                <p:embed/>
              </p:oleObj>
            </a:graphicData>
          </a:graphic>
        </p:graphicFrame>
        <p:grpSp>
          <p:nvGrpSpPr>
            <p:cNvPr id="256073" name="Group 73"/>
            <p:cNvGrpSpPr>
              <a:grpSpLocks/>
            </p:cNvGrpSpPr>
            <p:nvPr/>
          </p:nvGrpSpPr>
          <p:grpSpPr bwMode="auto">
            <a:xfrm>
              <a:off x="1066" y="2649"/>
              <a:ext cx="217" cy="413"/>
              <a:chOff x="4180" y="783"/>
              <a:chExt cx="150" cy="307"/>
            </a:xfrm>
          </p:grpSpPr>
          <p:sp>
            <p:nvSpPr>
              <p:cNvPr id="256074" name="AutoShape 7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5" name="Rectangle 7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6" name="Rectangle 7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7" name="AutoShape 7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8" name="Line 7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9" name="Line 7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0" name="Rectangle 8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1" name="Rectangle 8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82" name="AutoShape 82"/>
            <p:cNvSpPr>
              <a:spLocks noChangeArrowheads="1"/>
            </p:cNvSpPr>
            <p:nvPr/>
          </p:nvSpPr>
          <p:spPr bwMode="auto">
            <a:xfrm>
              <a:off x="762" y="2481"/>
              <a:ext cx="260" cy="287"/>
            </a:xfrm>
            <a:prstGeom prst="can">
              <a:avLst>
                <a:gd name="adj" fmla="val 223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0" name="AutoShape 90"/>
            <p:cNvSpPr>
              <a:spLocks noChangeArrowheads="1"/>
            </p:cNvSpPr>
            <p:nvPr/>
          </p:nvSpPr>
          <p:spPr bwMode="auto">
            <a:xfrm>
              <a:off x="4741" y="2819"/>
              <a:ext cx="515" cy="239"/>
            </a:xfrm>
            <a:prstGeom prst="rightArrow">
              <a:avLst>
                <a:gd name="adj1" fmla="val 50000"/>
                <a:gd name="adj2" fmla="val 538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092" name="Group 92"/>
            <p:cNvGrpSpPr>
              <a:grpSpLocks/>
            </p:cNvGrpSpPr>
            <p:nvPr/>
          </p:nvGrpSpPr>
          <p:grpSpPr bwMode="auto">
            <a:xfrm>
              <a:off x="1328" y="2714"/>
              <a:ext cx="1347" cy="359"/>
              <a:chOff x="2249" y="3430"/>
              <a:chExt cx="1389" cy="256"/>
            </a:xfrm>
          </p:grpSpPr>
          <p:sp>
            <p:nvSpPr>
              <p:cNvPr id="256093" name="Oval 9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4" name="Rectangle 94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5" name="Oval 95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6" name="Rectangle 96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97" name="Text Box 97"/>
            <p:cNvSpPr txBox="1">
              <a:spLocks noChangeArrowheads="1"/>
            </p:cNvSpPr>
            <p:nvPr/>
          </p:nvSpPr>
          <p:spPr bwMode="auto">
            <a:xfrm>
              <a:off x="1313" y="2788"/>
              <a:ext cx="14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grpSp>
          <p:nvGrpSpPr>
            <p:cNvPr id="256083" name="Group 83"/>
            <p:cNvGrpSpPr>
              <a:grpSpLocks/>
            </p:cNvGrpSpPr>
            <p:nvPr/>
          </p:nvGrpSpPr>
          <p:grpSpPr bwMode="auto">
            <a:xfrm>
              <a:off x="3419" y="2835"/>
              <a:ext cx="1621" cy="194"/>
              <a:chOff x="2249" y="3430"/>
              <a:chExt cx="1389" cy="256"/>
            </a:xfrm>
          </p:grpSpPr>
          <p:sp>
            <p:nvSpPr>
              <p:cNvPr id="256084" name="Oval 84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5" name="Rectangle 85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6" name="Oval 86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7" name="Rectangle 87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88" name="Text Box 88"/>
            <p:cNvSpPr txBox="1">
              <a:spLocks noChangeArrowheads="1"/>
            </p:cNvSpPr>
            <p:nvPr/>
          </p:nvSpPr>
          <p:spPr bwMode="auto">
            <a:xfrm>
              <a:off x="3475" y="2807"/>
              <a:ext cx="16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sp>
          <p:nvSpPr>
            <p:cNvPr id="256098" name="AutoShape 98"/>
            <p:cNvSpPr>
              <a:spLocks noChangeArrowheads="1"/>
            </p:cNvSpPr>
            <p:nvPr/>
          </p:nvSpPr>
          <p:spPr bwMode="auto">
            <a:xfrm>
              <a:off x="2668" y="2815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9" name="AutoShape 89"/>
            <p:cNvSpPr>
              <a:spLocks noChangeArrowheads="1"/>
            </p:cNvSpPr>
            <p:nvPr/>
          </p:nvSpPr>
          <p:spPr bwMode="auto">
            <a:xfrm flipV="1">
              <a:off x="814" y="2689"/>
              <a:ext cx="564" cy="35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108" name="Group 108"/>
          <p:cNvGrpSpPr>
            <a:grpSpLocks/>
          </p:cNvGrpSpPr>
          <p:nvPr/>
        </p:nvGrpSpPr>
        <p:grpSpPr bwMode="auto">
          <a:xfrm>
            <a:off x="203200" y="5191125"/>
            <a:ext cx="8607425" cy="1211263"/>
            <a:chOff x="128" y="3270"/>
            <a:chExt cx="5422" cy="763"/>
          </a:xfrm>
        </p:grpSpPr>
        <p:sp>
          <p:nvSpPr>
            <p:cNvPr id="256102" name="Rectangle 102"/>
            <p:cNvSpPr>
              <a:spLocks noChangeArrowheads="1"/>
            </p:cNvSpPr>
            <p:nvPr/>
          </p:nvSpPr>
          <p:spPr bwMode="auto">
            <a:xfrm>
              <a:off x="128" y="3393"/>
              <a:ext cx="5403" cy="6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1" name="Text Box 101"/>
            <p:cNvSpPr txBox="1">
              <a:spLocks noChangeArrowheads="1"/>
            </p:cNvSpPr>
            <p:nvPr/>
          </p:nvSpPr>
          <p:spPr bwMode="auto">
            <a:xfrm>
              <a:off x="208" y="3585"/>
              <a:ext cx="53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link on end-end path that constrains  end-end throughput</a:t>
              </a:r>
            </a:p>
          </p:txBody>
        </p:sp>
        <p:sp>
          <p:nvSpPr>
            <p:cNvPr id="256104" name="Text Box 104"/>
            <p:cNvSpPr txBox="1">
              <a:spLocks noChangeArrowheads="1"/>
            </p:cNvSpPr>
            <p:nvPr/>
          </p:nvSpPr>
          <p:spPr bwMode="auto">
            <a:xfrm>
              <a:off x="322" y="3270"/>
              <a:ext cx="171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FF3300"/>
                  </a:solidFill>
                  <a:latin typeface="Comic Sans MS" pitchFamily="66" charset="0"/>
                </a:rPr>
                <a:t>bottleneck link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D567B84-003C-47B9-94D3-2BB156A36CAE}" type="slidenum">
              <a:rPr lang="en-US"/>
              <a:pPr/>
              <a:t>9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95250"/>
            <a:ext cx="8382000" cy="1143000"/>
          </a:xfrm>
        </p:spPr>
        <p:txBody>
          <a:bodyPr/>
          <a:lstStyle/>
          <a:p>
            <a:r>
              <a:rPr lang="en-US" sz="3200"/>
              <a:t>What’s the Internet: “nuts and bolts” view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20800" y="1300163"/>
            <a:ext cx="3779838" cy="2036762"/>
          </a:xfrm>
          <a:ln/>
        </p:spPr>
        <p:txBody>
          <a:bodyPr/>
          <a:lstStyle/>
          <a:p>
            <a:r>
              <a:rPr lang="en-US" sz="2400"/>
              <a:t>millions of connected computing devices: </a:t>
            </a:r>
            <a:r>
              <a:rPr lang="en-US" sz="2400" i="1">
                <a:solidFill>
                  <a:srgbClr val="FF0000"/>
                </a:solidFill>
              </a:rPr>
              <a:t>hosts = end systems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000"/>
              <a:t> </a:t>
            </a:r>
            <a:r>
              <a:rPr lang="en-US"/>
              <a:t>run </a:t>
            </a:r>
            <a:r>
              <a:rPr lang="en-US" i="1">
                <a:solidFill>
                  <a:srgbClr val="FF0000"/>
                </a:solidFill>
              </a:rPr>
              <a:t>network apps</a:t>
            </a:r>
            <a:endParaRPr lang="en-US"/>
          </a:p>
        </p:txBody>
      </p:sp>
      <p:grpSp>
        <p:nvGrpSpPr>
          <p:cNvPr id="4358" name="Group 262"/>
          <p:cNvGrpSpPr>
            <a:grpSpLocks/>
          </p:cNvGrpSpPr>
          <p:nvPr/>
        </p:nvGrpSpPr>
        <p:grpSpPr bwMode="auto">
          <a:xfrm>
            <a:off x="4989513" y="1319213"/>
            <a:ext cx="3470275" cy="4489450"/>
            <a:chOff x="3177" y="1065"/>
            <a:chExt cx="2186" cy="2828"/>
          </a:xfrm>
        </p:grpSpPr>
        <p:sp>
          <p:nvSpPr>
            <p:cNvPr id="4359" name="Freeform 263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60" name="Freeform 264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61" name="Freeform 265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62" name="Group 266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4363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4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4365" name="Group 269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4366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7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8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9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0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1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2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3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4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5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6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7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8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9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80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381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382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3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4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5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86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387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8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9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0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91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392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3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4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5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96" name="Group 300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4397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4398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9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400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4401" name="Group 305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4402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402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4403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403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4404" name="Group 308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4405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09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10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11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2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4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15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6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18" name="Group 322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4419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23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24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25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7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8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29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1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32" name="Group 336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4433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37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38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39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0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1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42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43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4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5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46" name="Group 350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4447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8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9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0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51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52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53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4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5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56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57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8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9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60" name="Group 364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4461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2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3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65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66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67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8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9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70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71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2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3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74" name="Group 378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4475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6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7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8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79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80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81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2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3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84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85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6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7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88" name="Group 392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4489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0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1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2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93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94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95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6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7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98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99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0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1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02" name="Group 406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4503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4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5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07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08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09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0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1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12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13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4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5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16" name="Group 420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4517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21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22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23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4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5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26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27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8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9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30" name="Line 434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Line 435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2" name="Line 436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Line 437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4" name="Line 438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35" name="Group 439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4536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536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4537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537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4538" name="Group 442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4539" name="Picture 44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4540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1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2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3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4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5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6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7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8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9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0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1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2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3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4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5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4556" name="Object 460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p:oleObj spid="_x0000_s4556" name="Clip" r:id="rId11" imgW="1305000" imgH="1085760" progId="">
                <p:embed/>
              </p:oleObj>
            </a:graphicData>
          </a:graphic>
        </p:graphicFrame>
        <p:sp>
          <p:nvSpPr>
            <p:cNvPr id="4557" name="Line 461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58" name="Line 462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59" name="Freeform 463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60" name="Line 464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61" name="Group 465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4562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3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4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5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6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7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8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9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70" name="Line 474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1" name="Line 475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72" name="Group 476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4573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4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5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6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77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78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79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0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1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82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83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4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5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86" name="Group 490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4587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8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9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90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91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92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93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4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5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96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97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8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9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00" name="Group 504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4601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2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3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4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05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06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607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8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10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611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614" name="Line 518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5" name="Line 519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6" name="Line 520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7" name="Line 521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8" name="Line 522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9" name="Line 523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0" name="Line 524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1" name="Line 525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2" name="Line 526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3" name="Line 527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624" name="Object 528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p:oleObj spid="_x0000_s4624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4625" name="Object 529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p:oleObj spid="_x0000_s4625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4626" name="Object 530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p:oleObj spid="_x0000_s4626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4627" name="Object 531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p:oleObj spid="_x0000_s4627" name="Clip" r:id="rId15" imgW="1305000" imgH="1085760" progId="">
                <p:embed/>
              </p:oleObj>
            </a:graphicData>
          </a:graphic>
        </p:graphicFrame>
        <p:grpSp>
          <p:nvGrpSpPr>
            <p:cNvPr id="4628" name="Group 532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4629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629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4630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630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4631" name="Group 535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4632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632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4633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633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4634" name="Group 538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4635" name="Picture 539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4636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7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8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9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0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1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2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3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4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5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6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7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8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0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1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52" name="Line 556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53" name="Line 557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54" name="Group 558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4655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6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7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8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9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0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1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2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63" name="Line 567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4" name="Line 568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5" name="Line 569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6" name="Line 570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7" name="Line 571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8" name="Line 572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9" name="Line 573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0" name="Line 574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1" name="Line 575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2" name="Line 576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3" name="Line 577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4" name="Text Box 578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4675" name="Text Box 579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4676" name="Text Box 580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4677" name="Text Box 581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4678" name="Text Box 582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  <p:grpSp>
        <p:nvGrpSpPr>
          <p:cNvPr id="4770" name="Group 674"/>
          <p:cNvGrpSpPr>
            <a:grpSpLocks/>
          </p:cNvGrpSpPr>
          <p:nvPr/>
        </p:nvGrpSpPr>
        <p:grpSpPr bwMode="auto">
          <a:xfrm>
            <a:off x="465138" y="5464175"/>
            <a:ext cx="800100" cy="506413"/>
            <a:chOff x="293" y="3442"/>
            <a:chExt cx="504" cy="319"/>
          </a:xfrm>
        </p:grpSpPr>
        <p:grpSp>
          <p:nvGrpSpPr>
            <p:cNvPr id="4681" name="Group 585"/>
            <p:cNvGrpSpPr>
              <a:grpSpLocks/>
            </p:cNvGrpSpPr>
            <p:nvPr/>
          </p:nvGrpSpPr>
          <p:grpSpPr bwMode="auto">
            <a:xfrm>
              <a:off x="383" y="3442"/>
              <a:ext cx="228" cy="108"/>
              <a:chOff x="3600" y="219"/>
              <a:chExt cx="360" cy="175"/>
            </a:xfrm>
          </p:grpSpPr>
          <p:sp>
            <p:nvSpPr>
              <p:cNvPr id="4682" name="Oval 58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3" name="Line 58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4" name="Line 58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5" name="Rectangle 58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86" name="Oval 59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87" name="Group 59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688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89" name="Line 59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0" name="Line 59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91" name="Group 59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692" name="Line 5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3" name="Line 5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4" name="Line 5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758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router</a:t>
              </a:r>
            </a:p>
          </p:txBody>
        </p:sp>
      </p:grpSp>
      <p:grpSp>
        <p:nvGrpSpPr>
          <p:cNvPr id="4768" name="Group 672"/>
          <p:cNvGrpSpPr>
            <a:grpSpLocks/>
          </p:cNvGrpSpPr>
          <p:nvPr/>
        </p:nvGrpSpPr>
        <p:grpSpPr bwMode="auto">
          <a:xfrm>
            <a:off x="146050" y="1325563"/>
            <a:ext cx="1458913" cy="1893887"/>
            <a:chOff x="92" y="835"/>
            <a:chExt cx="919" cy="1193"/>
          </a:xfrm>
        </p:grpSpPr>
        <p:grpSp>
          <p:nvGrpSpPr>
            <p:cNvPr id="4695" name="Group 599"/>
            <p:cNvGrpSpPr>
              <a:grpSpLocks/>
            </p:cNvGrpSpPr>
            <p:nvPr/>
          </p:nvGrpSpPr>
          <p:grpSpPr bwMode="auto">
            <a:xfrm>
              <a:off x="92" y="1416"/>
              <a:ext cx="220" cy="245"/>
              <a:chOff x="2870" y="1518"/>
              <a:chExt cx="292" cy="320"/>
            </a:xfrm>
          </p:grpSpPr>
          <p:graphicFrame>
            <p:nvGraphicFramePr>
              <p:cNvPr id="4696" name="Object 60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696" name="Clip" r:id="rId20" imgW="819000" imgH="847800" progId="">
                  <p:embed/>
                </p:oleObj>
              </a:graphicData>
            </a:graphic>
          </p:graphicFrame>
          <p:graphicFrame>
            <p:nvGraphicFramePr>
              <p:cNvPr id="4697" name="Object 60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697" name="Clip" r:id="rId21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4698" name="Object 602"/>
            <p:cNvGraphicFramePr>
              <a:graphicFrameLocks noChangeAspect="1"/>
            </p:cNvGraphicFramePr>
            <p:nvPr/>
          </p:nvGraphicFramePr>
          <p:xfrm>
            <a:off x="131" y="843"/>
            <a:ext cx="207" cy="173"/>
          </p:xfrm>
          <a:graphic>
            <a:graphicData uri="http://schemas.openxmlformats.org/presentationml/2006/ole">
              <p:oleObj spid="_x0000_s4698" name="Clip" r:id="rId22" imgW="1305000" imgH="1085760" progId="">
                <p:embed/>
              </p:oleObj>
            </a:graphicData>
          </a:graphic>
        </p:graphicFrame>
        <p:grpSp>
          <p:nvGrpSpPr>
            <p:cNvPr id="4699" name="Group 603"/>
            <p:cNvGrpSpPr>
              <a:grpSpLocks/>
            </p:cNvGrpSpPr>
            <p:nvPr/>
          </p:nvGrpSpPr>
          <p:grpSpPr bwMode="auto">
            <a:xfrm>
              <a:off x="171" y="1105"/>
              <a:ext cx="148" cy="241"/>
              <a:chOff x="4180" y="783"/>
              <a:chExt cx="150" cy="307"/>
            </a:xfrm>
          </p:grpSpPr>
          <p:sp>
            <p:nvSpPr>
              <p:cNvPr id="4700" name="AutoShape 60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1" name="Rectangle 60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2" name="Rectangle 60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3" name="AutoShape 60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4" name="Line 60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5" name="Line 60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6" name="Rectangle 6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7" name="Rectangle 6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757" name="Picture 661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2" y="1763"/>
              <a:ext cx="232" cy="168"/>
            </a:xfrm>
            <a:prstGeom prst="rect">
              <a:avLst/>
            </a:prstGeom>
            <a:noFill/>
          </p:spPr>
        </p:pic>
        <p:sp>
          <p:nvSpPr>
            <p:cNvPr id="4759" name="Text Box 663"/>
            <p:cNvSpPr txBox="1">
              <a:spLocks noChangeArrowheads="1"/>
            </p:cNvSpPr>
            <p:nvPr/>
          </p:nvSpPr>
          <p:spPr bwMode="auto">
            <a:xfrm>
              <a:off x="348" y="835"/>
              <a:ext cx="2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PC</a:t>
              </a:r>
            </a:p>
          </p:txBody>
        </p:sp>
        <p:sp>
          <p:nvSpPr>
            <p:cNvPr id="4760" name="Text Box 664"/>
            <p:cNvSpPr txBox="1">
              <a:spLocks noChangeArrowheads="1"/>
            </p:cNvSpPr>
            <p:nvPr/>
          </p:nvSpPr>
          <p:spPr bwMode="auto">
            <a:xfrm>
              <a:off x="334" y="1107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server</a:t>
              </a:r>
            </a:p>
          </p:txBody>
        </p:sp>
        <p:sp>
          <p:nvSpPr>
            <p:cNvPr id="4761" name="Text Box 665"/>
            <p:cNvSpPr txBox="1">
              <a:spLocks noChangeArrowheads="1"/>
            </p:cNvSpPr>
            <p:nvPr/>
          </p:nvSpPr>
          <p:spPr bwMode="auto">
            <a:xfrm>
              <a:off x="345" y="1437"/>
              <a:ext cx="60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laptop</a:t>
              </a:r>
            </a:p>
          </p:txBody>
        </p:sp>
        <p:sp>
          <p:nvSpPr>
            <p:cNvPr id="4763" name="Text Box 667"/>
            <p:cNvSpPr txBox="1">
              <a:spLocks noChangeArrowheads="1"/>
            </p:cNvSpPr>
            <p:nvPr/>
          </p:nvSpPr>
          <p:spPr bwMode="auto">
            <a:xfrm>
              <a:off x="359" y="1738"/>
              <a:ext cx="65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cellular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handheld</a:t>
              </a:r>
            </a:p>
          </p:txBody>
        </p:sp>
      </p:grpSp>
      <p:grpSp>
        <p:nvGrpSpPr>
          <p:cNvPr id="4769" name="Group 673"/>
          <p:cNvGrpSpPr>
            <a:grpSpLocks/>
          </p:cNvGrpSpPr>
          <p:nvPr/>
        </p:nvGrpSpPr>
        <p:grpSpPr bwMode="auto">
          <a:xfrm>
            <a:off x="338138" y="3865563"/>
            <a:ext cx="1431925" cy="992187"/>
            <a:chOff x="213" y="2435"/>
            <a:chExt cx="902" cy="625"/>
          </a:xfrm>
        </p:grpSpPr>
        <p:grpSp>
          <p:nvGrpSpPr>
            <p:cNvPr id="4708" name="Group 612"/>
            <p:cNvGrpSpPr>
              <a:grpSpLocks/>
            </p:cNvGrpSpPr>
            <p:nvPr/>
          </p:nvGrpSpPr>
          <p:grpSpPr bwMode="auto">
            <a:xfrm>
              <a:off x="213" y="2446"/>
              <a:ext cx="149" cy="213"/>
              <a:chOff x="2556" y="2689"/>
              <a:chExt cx="183" cy="255"/>
            </a:xfrm>
          </p:grpSpPr>
          <p:pic>
            <p:nvPicPr>
              <p:cNvPr id="4709" name="Picture 61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4710" name="Freeform 61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" name="Freeform 61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" name="Freeform 61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" name="Freeform 61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" name="Freeform 61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" name="Freeform 61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" name="Freeform 62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" name="Freeform 62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" name="Freeform 62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" name="Freeform 62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" name="Freeform 62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" name="Freeform 62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" name="Freeform 62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3" name="Freeform 62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" name="Freeform 62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" name="Freeform 62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26" name="Group 630"/>
            <p:cNvGrpSpPr>
              <a:grpSpLocks/>
            </p:cNvGrpSpPr>
            <p:nvPr/>
          </p:nvGrpSpPr>
          <p:grpSpPr bwMode="auto">
            <a:xfrm>
              <a:off x="382" y="2435"/>
              <a:ext cx="139" cy="238"/>
              <a:chOff x="3796" y="1043"/>
              <a:chExt cx="865" cy="1237"/>
            </a:xfrm>
          </p:grpSpPr>
          <p:sp>
            <p:nvSpPr>
              <p:cNvPr id="4727" name="Line 63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28" name="Line 63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29" name="Line 63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0" name="Line 63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1" name="Line 63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2" name="Line 63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3" name="Line 63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4" name="Line 63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5" name="Line 63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6" name="Line 64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7" name="Line 64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8" name="Line 64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9" name="Line 64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40" name="Line 64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41" name="Line 64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742" name="Group 6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743" name="Line 64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4" name="Line 6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5" name="Line 64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6" name="Line 6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747" name="Group 6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748" name="Line 6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9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0" name="Line 6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1" name="Line 6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752" name="Group 6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753" name="Line 6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4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5" name="Line 6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6" name="Line 6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762" name="Text Box 666"/>
            <p:cNvSpPr txBox="1">
              <a:spLocks noChangeArrowheads="1"/>
            </p:cNvSpPr>
            <p:nvPr/>
          </p:nvSpPr>
          <p:spPr bwMode="auto">
            <a:xfrm>
              <a:off x="564" y="2770"/>
              <a:ext cx="44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links</a:t>
              </a:r>
            </a:p>
          </p:txBody>
        </p:sp>
        <p:sp>
          <p:nvSpPr>
            <p:cNvPr id="4764" name="Line 668"/>
            <p:cNvSpPr>
              <a:spLocks noChangeShapeType="1"/>
            </p:cNvSpPr>
            <p:nvPr/>
          </p:nvSpPr>
          <p:spPr bwMode="auto">
            <a:xfrm>
              <a:off x="243" y="2838"/>
              <a:ext cx="2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65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46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access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points</a:t>
              </a:r>
            </a:p>
          </p:txBody>
        </p:sp>
      </p:grp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381125" y="3289300"/>
            <a:ext cx="336867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communication links</a:t>
            </a: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fiber, copper, radio, satellite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transmission rate (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bandwidth</a:t>
            </a:r>
            <a:r>
              <a:rPr lang="en-US">
                <a:latin typeface="Comic Sans MS" pitchFamily="66" charset="0"/>
              </a:rPr>
              <a:t>)</a:t>
            </a: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439863" y="5307013"/>
            <a:ext cx="518795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routers:</a:t>
            </a:r>
            <a:r>
              <a:rPr lang="en-US">
                <a:latin typeface="Comic Sans MS" pitchFamily="66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forward packets (chunks of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766" grpId="0"/>
      <p:bldP spid="476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5334C49-26BF-4003-8C95-5F3B0A8B4E95}" type="slidenum">
              <a:rPr lang="en-US"/>
              <a:pPr/>
              <a:t>90</a:t>
            </a:fld>
            <a:endParaRPr lang="en-US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4000"/>
            <a:ext cx="7772400" cy="1143000"/>
          </a:xfrm>
        </p:spPr>
        <p:txBody>
          <a:bodyPr/>
          <a:lstStyle/>
          <a:p>
            <a:r>
              <a:rPr lang="en-US"/>
              <a:t>Throughput: Internet scenario</a:t>
            </a:r>
          </a:p>
        </p:txBody>
      </p:sp>
      <p:sp>
        <p:nvSpPr>
          <p:cNvPr id="257068" name="Text Box 44"/>
          <p:cNvSpPr txBox="1">
            <a:spLocks noChangeArrowheads="1"/>
          </p:cNvSpPr>
          <p:nvPr/>
        </p:nvSpPr>
        <p:spPr bwMode="auto">
          <a:xfrm>
            <a:off x="4384675" y="5672138"/>
            <a:ext cx="4464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10 connections (fairly) share backbone bottleneck link R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257320" name="Freeform 296"/>
          <p:cNvSpPr>
            <a:spLocks/>
          </p:cNvSpPr>
          <p:nvPr/>
        </p:nvSpPr>
        <p:spPr bwMode="auto">
          <a:xfrm>
            <a:off x="4883150" y="2720975"/>
            <a:ext cx="3127375" cy="1498600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45" name="AutoShape 21"/>
          <p:cNvSpPr>
            <a:spLocks noChangeArrowheads="1"/>
          </p:cNvSpPr>
          <p:nvPr/>
        </p:nvSpPr>
        <p:spPr bwMode="auto">
          <a:xfrm>
            <a:off x="4595813" y="2386013"/>
            <a:ext cx="312737" cy="152400"/>
          </a:xfrm>
          <a:prstGeom prst="parallelogram">
            <a:avLst>
              <a:gd name="adj" fmla="val 79053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6" name="Rectangle 22"/>
          <p:cNvSpPr>
            <a:spLocks noChangeArrowheads="1"/>
          </p:cNvSpPr>
          <p:nvPr/>
        </p:nvSpPr>
        <p:spPr bwMode="auto">
          <a:xfrm>
            <a:off x="4754563" y="1882775"/>
            <a:ext cx="144462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7" name="Rectangle 23"/>
          <p:cNvSpPr>
            <a:spLocks noChangeArrowheads="1"/>
          </p:cNvSpPr>
          <p:nvPr/>
        </p:nvSpPr>
        <p:spPr bwMode="auto">
          <a:xfrm>
            <a:off x="4595813" y="2025650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8" name="AutoShape 24"/>
          <p:cNvSpPr>
            <a:spLocks noChangeArrowheads="1"/>
          </p:cNvSpPr>
          <p:nvPr/>
        </p:nvSpPr>
        <p:spPr bwMode="auto">
          <a:xfrm>
            <a:off x="4595813" y="1878013"/>
            <a:ext cx="312737" cy="153987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9" name="Line 25"/>
          <p:cNvSpPr>
            <a:spLocks noChangeShapeType="1"/>
          </p:cNvSpPr>
          <p:nvPr/>
        </p:nvSpPr>
        <p:spPr bwMode="auto">
          <a:xfrm>
            <a:off x="4908550" y="1889125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0" name="Line 26"/>
          <p:cNvSpPr>
            <a:spLocks noChangeShapeType="1"/>
          </p:cNvSpPr>
          <p:nvPr/>
        </p:nvSpPr>
        <p:spPr bwMode="auto">
          <a:xfrm flipH="1">
            <a:off x="4795838" y="2386013"/>
            <a:ext cx="112712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1" name="Rectangle 27"/>
          <p:cNvSpPr>
            <a:spLocks noChangeArrowheads="1"/>
          </p:cNvSpPr>
          <p:nvPr/>
        </p:nvSpPr>
        <p:spPr bwMode="auto">
          <a:xfrm>
            <a:off x="4622800" y="2093913"/>
            <a:ext cx="131763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2" name="Rectangle 28"/>
          <p:cNvSpPr>
            <a:spLocks noChangeArrowheads="1"/>
          </p:cNvSpPr>
          <p:nvPr/>
        </p:nvSpPr>
        <p:spPr bwMode="auto">
          <a:xfrm>
            <a:off x="4641850" y="2181225"/>
            <a:ext cx="98425" cy="10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9" name="Text Box 35"/>
          <p:cNvSpPr txBox="1">
            <a:spLocks noChangeArrowheads="1"/>
          </p:cNvSpPr>
          <p:nvPr/>
        </p:nvSpPr>
        <p:spPr bwMode="auto">
          <a:xfrm>
            <a:off x="4746625" y="2344738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064" name="Oval 40"/>
          <p:cNvSpPr>
            <a:spLocks noChangeArrowheads="1"/>
          </p:cNvSpPr>
          <p:nvPr/>
        </p:nvSpPr>
        <p:spPr bwMode="auto">
          <a:xfrm rot="5400000">
            <a:off x="6611144" y="3772694"/>
            <a:ext cx="50800" cy="525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65" name="Rectangle 41"/>
          <p:cNvSpPr>
            <a:spLocks noChangeArrowheads="1"/>
          </p:cNvSpPr>
          <p:nvPr/>
        </p:nvSpPr>
        <p:spPr bwMode="auto">
          <a:xfrm rot="5400000">
            <a:off x="6144419" y="3278982"/>
            <a:ext cx="984250" cy="525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66" name="Oval 42"/>
          <p:cNvSpPr>
            <a:spLocks noChangeArrowheads="1"/>
          </p:cNvSpPr>
          <p:nvPr/>
        </p:nvSpPr>
        <p:spPr bwMode="auto">
          <a:xfrm rot="5400000">
            <a:off x="6615113" y="2794000"/>
            <a:ext cx="52387" cy="5254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67" name="Rectangle 43"/>
          <p:cNvSpPr>
            <a:spLocks noChangeArrowheads="1"/>
          </p:cNvSpPr>
          <p:nvPr/>
        </p:nvSpPr>
        <p:spPr bwMode="auto">
          <a:xfrm rot="5400000">
            <a:off x="6615113" y="3765550"/>
            <a:ext cx="31750" cy="51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7453" name="Object 429"/>
          <p:cNvGraphicFramePr>
            <a:graphicFrameLocks noChangeAspect="1"/>
          </p:cNvGraphicFramePr>
          <p:nvPr/>
        </p:nvGraphicFramePr>
        <p:xfrm>
          <a:off x="4524375" y="4532313"/>
          <a:ext cx="546100" cy="530225"/>
        </p:xfrm>
        <a:graphic>
          <a:graphicData uri="http://schemas.openxmlformats.org/presentationml/2006/ole">
            <p:oleObj spid="_x0000_s257453" name="Clip" r:id="rId4" imgW="1305000" imgH="1085760" progId="">
              <p:embed/>
            </p:oleObj>
          </a:graphicData>
        </a:graphic>
      </p:graphicFrame>
      <p:sp>
        <p:nvSpPr>
          <p:cNvPr id="257055" name="Oval 31"/>
          <p:cNvSpPr>
            <a:spLocks noChangeArrowheads="1"/>
          </p:cNvSpPr>
          <p:nvPr/>
        </p:nvSpPr>
        <p:spPr bwMode="auto">
          <a:xfrm rot="1792560">
            <a:off x="5621338" y="2668588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6" name="Rectangle 32"/>
          <p:cNvSpPr>
            <a:spLocks noChangeArrowheads="1"/>
          </p:cNvSpPr>
          <p:nvPr/>
        </p:nvSpPr>
        <p:spPr bwMode="auto">
          <a:xfrm rot="1792560">
            <a:off x="4956175" y="2465388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7" name="Oval 33"/>
          <p:cNvSpPr>
            <a:spLocks noChangeArrowheads="1"/>
          </p:cNvSpPr>
          <p:nvPr/>
        </p:nvSpPr>
        <p:spPr bwMode="auto">
          <a:xfrm rot="1792560">
            <a:off x="4991100" y="22653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8" name="Rectangle 34"/>
          <p:cNvSpPr>
            <a:spLocks noChangeArrowheads="1"/>
          </p:cNvSpPr>
          <p:nvPr/>
        </p:nvSpPr>
        <p:spPr bwMode="auto">
          <a:xfrm rot="1792560">
            <a:off x="5618163" y="2665413"/>
            <a:ext cx="23812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0" name="Line 456"/>
          <p:cNvSpPr>
            <a:spLocks noChangeShapeType="1"/>
          </p:cNvSpPr>
          <p:nvPr/>
        </p:nvSpPr>
        <p:spPr bwMode="auto">
          <a:xfrm rot="1792560">
            <a:off x="4827588" y="2536825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483" name="AutoShape 459"/>
          <p:cNvSpPr>
            <a:spLocks noChangeArrowheads="1"/>
          </p:cNvSpPr>
          <p:nvPr/>
        </p:nvSpPr>
        <p:spPr bwMode="auto">
          <a:xfrm>
            <a:off x="5184775" y="1943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4" name="Rectangle 460"/>
          <p:cNvSpPr>
            <a:spLocks noChangeArrowheads="1"/>
          </p:cNvSpPr>
          <p:nvPr/>
        </p:nvSpPr>
        <p:spPr bwMode="auto">
          <a:xfrm>
            <a:off x="5343525" y="1439863"/>
            <a:ext cx="144463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5" name="Rectangle 461"/>
          <p:cNvSpPr>
            <a:spLocks noChangeArrowheads="1"/>
          </p:cNvSpPr>
          <p:nvPr/>
        </p:nvSpPr>
        <p:spPr bwMode="auto">
          <a:xfrm>
            <a:off x="5186363" y="1584325"/>
            <a:ext cx="198437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6" name="AutoShape 462"/>
          <p:cNvSpPr>
            <a:spLocks noChangeArrowheads="1"/>
          </p:cNvSpPr>
          <p:nvPr/>
        </p:nvSpPr>
        <p:spPr bwMode="auto">
          <a:xfrm>
            <a:off x="5184775" y="1435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7" name="Line 463"/>
          <p:cNvSpPr>
            <a:spLocks noChangeShapeType="1"/>
          </p:cNvSpPr>
          <p:nvPr/>
        </p:nvSpPr>
        <p:spPr bwMode="auto">
          <a:xfrm>
            <a:off x="5497513" y="1446213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8" name="Line 464"/>
          <p:cNvSpPr>
            <a:spLocks noChangeShapeType="1"/>
          </p:cNvSpPr>
          <p:nvPr/>
        </p:nvSpPr>
        <p:spPr bwMode="auto">
          <a:xfrm flipH="1">
            <a:off x="5384800" y="1943100"/>
            <a:ext cx="112713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9" name="Rectangle 465"/>
          <p:cNvSpPr>
            <a:spLocks noChangeArrowheads="1"/>
          </p:cNvSpPr>
          <p:nvPr/>
        </p:nvSpPr>
        <p:spPr bwMode="auto">
          <a:xfrm>
            <a:off x="5211763" y="1651000"/>
            <a:ext cx="131762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0" name="Rectangle 466"/>
          <p:cNvSpPr>
            <a:spLocks noChangeArrowheads="1"/>
          </p:cNvSpPr>
          <p:nvPr/>
        </p:nvSpPr>
        <p:spPr bwMode="auto">
          <a:xfrm>
            <a:off x="5230813" y="1739900"/>
            <a:ext cx="100012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3" name="Oval 469"/>
          <p:cNvSpPr>
            <a:spLocks noChangeArrowheads="1"/>
          </p:cNvSpPr>
          <p:nvPr/>
        </p:nvSpPr>
        <p:spPr bwMode="auto">
          <a:xfrm rot="2768172">
            <a:off x="6130925" y="2671763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4" name="Rectangle 470"/>
          <p:cNvSpPr>
            <a:spLocks noChangeArrowheads="1"/>
          </p:cNvSpPr>
          <p:nvPr/>
        </p:nvSpPr>
        <p:spPr bwMode="auto">
          <a:xfrm rot="2768172">
            <a:off x="5409407" y="2339181"/>
            <a:ext cx="915988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5" name="Oval 471"/>
          <p:cNvSpPr>
            <a:spLocks noChangeArrowheads="1"/>
          </p:cNvSpPr>
          <p:nvPr/>
        </p:nvSpPr>
        <p:spPr bwMode="auto">
          <a:xfrm rot="2768172">
            <a:off x="5561013" y="201295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6" name="Rectangle 472"/>
          <p:cNvSpPr>
            <a:spLocks noChangeArrowheads="1"/>
          </p:cNvSpPr>
          <p:nvPr/>
        </p:nvSpPr>
        <p:spPr bwMode="auto">
          <a:xfrm rot="2768172">
            <a:off x="6130925" y="2663825"/>
            <a:ext cx="30163" cy="138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7" name="Line 473"/>
          <p:cNvSpPr>
            <a:spLocks noChangeShapeType="1"/>
          </p:cNvSpPr>
          <p:nvPr/>
        </p:nvSpPr>
        <p:spPr bwMode="auto">
          <a:xfrm rot="2768172">
            <a:off x="5253037" y="2395538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00" name="Oval 476"/>
          <p:cNvSpPr>
            <a:spLocks noChangeArrowheads="1"/>
          </p:cNvSpPr>
          <p:nvPr/>
        </p:nvSpPr>
        <p:spPr bwMode="auto">
          <a:xfrm rot="19807440" flipH="1">
            <a:off x="5084763" y="4521200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1" name="Rectangle 477"/>
          <p:cNvSpPr>
            <a:spLocks noChangeArrowheads="1"/>
          </p:cNvSpPr>
          <p:nvPr/>
        </p:nvSpPr>
        <p:spPr bwMode="auto">
          <a:xfrm rot="19807440" flipH="1">
            <a:off x="5057775" y="4318000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2" name="Oval 478"/>
          <p:cNvSpPr>
            <a:spLocks noChangeArrowheads="1"/>
          </p:cNvSpPr>
          <p:nvPr/>
        </p:nvSpPr>
        <p:spPr bwMode="auto">
          <a:xfrm rot="19807440" flipH="1">
            <a:off x="5716588" y="4117975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3" name="Rectangle 479"/>
          <p:cNvSpPr>
            <a:spLocks noChangeArrowheads="1"/>
          </p:cNvSpPr>
          <p:nvPr/>
        </p:nvSpPr>
        <p:spPr bwMode="auto">
          <a:xfrm rot="19807440" flipH="1">
            <a:off x="5100638" y="4518025"/>
            <a:ext cx="23812" cy="153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4" name="Line 480"/>
          <p:cNvSpPr>
            <a:spLocks noChangeShapeType="1"/>
          </p:cNvSpPr>
          <p:nvPr/>
        </p:nvSpPr>
        <p:spPr bwMode="auto">
          <a:xfrm rot="19807440" flipH="1">
            <a:off x="4962525" y="4389438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07" name="Oval 483"/>
          <p:cNvSpPr>
            <a:spLocks noChangeArrowheads="1"/>
          </p:cNvSpPr>
          <p:nvPr/>
        </p:nvSpPr>
        <p:spPr bwMode="auto">
          <a:xfrm rot="18831828" flipV="1">
            <a:off x="6338888" y="4294188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8" name="Rectangle 484"/>
          <p:cNvSpPr>
            <a:spLocks noChangeArrowheads="1"/>
          </p:cNvSpPr>
          <p:nvPr/>
        </p:nvSpPr>
        <p:spPr bwMode="auto">
          <a:xfrm rot="18831828" flipV="1">
            <a:off x="5616575" y="4625975"/>
            <a:ext cx="917575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9" name="Oval 485"/>
          <p:cNvSpPr>
            <a:spLocks noChangeArrowheads="1"/>
          </p:cNvSpPr>
          <p:nvPr/>
        </p:nvSpPr>
        <p:spPr bwMode="auto">
          <a:xfrm rot="18831828" flipV="1">
            <a:off x="5770563" y="495300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0" name="Rectangle 486"/>
          <p:cNvSpPr>
            <a:spLocks noChangeArrowheads="1"/>
          </p:cNvSpPr>
          <p:nvPr/>
        </p:nvSpPr>
        <p:spPr bwMode="auto">
          <a:xfrm rot="18831828" flipV="1">
            <a:off x="6338888" y="4303713"/>
            <a:ext cx="30162" cy="138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1" name="Line 487"/>
          <p:cNvSpPr>
            <a:spLocks noChangeShapeType="1"/>
          </p:cNvSpPr>
          <p:nvPr/>
        </p:nvSpPr>
        <p:spPr bwMode="auto">
          <a:xfrm rot="18831828" flipV="1">
            <a:off x="5461000" y="4711701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57512" name="Object 488"/>
          <p:cNvGraphicFramePr>
            <a:graphicFrameLocks noChangeAspect="1"/>
          </p:cNvGraphicFramePr>
          <p:nvPr/>
        </p:nvGraphicFramePr>
        <p:xfrm>
          <a:off x="5189538" y="4987925"/>
          <a:ext cx="544512" cy="530225"/>
        </p:xfrm>
        <a:graphic>
          <a:graphicData uri="http://schemas.openxmlformats.org/presentationml/2006/ole">
            <p:oleObj spid="_x0000_s257512" name="Clip" r:id="rId5" imgW="1305000" imgH="1085760" progId="">
              <p:embed/>
            </p:oleObj>
          </a:graphicData>
        </a:graphic>
      </p:graphicFrame>
      <p:sp>
        <p:nvSpPr>
          <p:cNvPr id="257514" name="AutoShape 490"/>
          <p:cNvSpPr>
            <a:spLocks noChangeArrowheads="1"/>
          </p:cNvSpPr>
          <p:nvPr/>
        </p:nvSpPr>
        <p:spPr bwMode="auto">
          <a:xfrm>
            <a:off x="8074025" y="2266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5" name="Rectangle 491"/>
          <p:cNvSpPr>
            <a:spLocks noChangeArrowheads="1"/>
          </p:cNvSpPr>
          <p:nvPr/>
        </p:nvSpPr>
        <p:spPr bwMode="auto">
          <a:xfrm>
            <a:off x="8232775" y="1763713"/>
            <a:ext cx="144463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6" name="Rectangle 492"/>
          <p:cNvSpPr>
            <a:spLocks noChangeArrowheads="1"/>
          </p:cNvSpPr>
          <p:nvPr/>
        </p:nvSpPr>
        <p:spPr bwMode="auto">
          <a:xfrm>
            <a:off x="8075613" y="1908175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7" name="AutoShape 493"/>
          <p:cNvSpPr>
            <a:spLocks noChangeArrowheads="1"/>
          </p:cNvSpPr>
          <p:nvPr/>
        </p:nvSpPr>
        <p:spPr bwMode="auto">
          <a:xfrm>
            <a:off x="8074025" y="1758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8" name="Line 494"/>
          <p:cNvSpPr>
            <a:spLocks noChangeShapeType="1"/>
          </p:cNvSpPr>
          <p:nvPr/>
        </p:nvSpPr>
        <p:spPr bwMode="auto">
          <a:xfrm>
            <a:off x="8388350" y="1770063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9" name="Line 495"/>
          <p:cNvSpPr>
            <a:spLocks noChangeShapeType="1"/>
          </p:cNvSpPr>
          <p:nvPr/>
        </p:nvSpPr>
        <p:spPr bwMode="auto">
          <a:xfrm flipH="1">
            <a:off x="8275638" y="2266950"/>
            <a:ext cx="112712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0" name="Rectangle 496"/>
          <p:cNvSpPr>
            <a:spLocks noChangeArrowheads="1"/>
          </p:cNvSpPr>
          <p:nvPr/>
        </p:nvSpPr>
        <p:spPr bwMode="auto">
          <a:xfrm>
            <a:off x="8102600" y="1974850"/>
            <a:ext cx="130175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1" name="Rectangle 497"/>
          <p:cNvSpPr>
            <a:spLocks noChangeArrowheads="1"/>
          </p:cNvSpPr>
          <p:nvPr/>
        </p:nvSpPr>
        <p:spPr bwMode="auto">
          <a:xfrm>
            <a:off x="8120063" y="2063750"/>
            <a:ext cx="100012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4" name="Oval 500"/>
          <p:cNvSpPr>
            <a:spLocks noChangeArrowheads="1"/>
          </p:cNvSpPr>
          <p:nvPr/>
        </p:nvSpPr>
        <p:spPr bwMode="auto">
          <a:xfrm rot="19807440" flipH="1">
            <a:off x="7291388" y="2640013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5" name="Rectangle 501"/>
          <p:cNvSpPr>
            <a:spLocks noChangeArrowheads="1"/>
          </p:cNvSpPr>
          <p:nvPr/>
        </p:nvSpPr>
        <p:spPr bwMode="auto">
          <a:xfrm rot="19807440" flipH="1">
            <a:off x="7264400" y="2436813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6" name="Oval 502"/>
          <p:cNvSpPr>
            <a:spLocks noChangeArrowheads="1"/>
          </p:cNvSpPr>
          <p:nvPr/>
        </p:nvSpPr>
        <p:spPr bwMode="auto">
          <a:xfrm rot="19807440" flipH="1">
            <a:off x="7923213" y="2236788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7" name="Rectangle 503"/>
          <p:cNvSpPr>
            <a:spLocks noChangeArrowheads="1"/>
          </p:cNvSpPr>
          <p:nvPr/>
        </p:nvSpPr>
        <p:spPr bwMode="auto">
          <a:xfrm rot="19807440" flipH="1">
            <a:off x="7307263" y="2636838"/>
            <a:ext cx="25400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8" name="Line 504"/>
          <p:cNvSpPr>
            <a:spLocks noChangeShapeType="1"/>
          </p:cNvSpPr>
          <p:nvPr/>
        </p:nvSpPr>
        <p:spPr bwMode="auto">
          <a:xfrm rot="19807440" flipH="1">
            <a:off x="7169150" y="2508250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31" name="Oval 507"/>
          <p:cNvSpPr>
            <a:spLocks noChangeArrowheads="1"/>
          </p:cNvSpPr>
          <p:nvPr/>
        </p:nvSpPr>
        <p:spPr bwMode="auto">
          <a:xfrm rot="1792560">
            <a:off x="8048625" y="4600575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32" name="Rectangle 508"/>
          <p:cNvSpPr>
            <a:spLocks noChangeArrowheads="1"/>
          </p:cNvSpPr>
          <p:nvPr/>
        </p:nvSpPr>
        <p:spPr bwMode="auto">
          <a:xfrm rot="1792560">
            <a:off x="7381875" y="4395788"/>
            <a:ext cx="731838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33" name="Oval 509"/>
          <p:cNvSpPr>
            <a:spLocks noChangeArrowheads="1"/>
          </p:cNvSpPr>
          <p:nvPr/>
        </p:nvSpPr>
        <p:spPr bwMode="auto">
          <a:xfrm rot="1792560">
            <a:off x="7416800" y="41957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34" name="Rectangle 510"/>
          <p:cNvSpPr>
            <a:spLocks noChangeArrowheads="1"/>
          </p:cNvSpPr>
          <p:nvPr/>
        </p:nvSpPr>
        <p:spPr bwMode="auto">
          <a:xfrm rot="1792560">
            <a:off x="8043863" y="4597400"/>
            <a:ext cx="254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35" name="Line 511"/>
          <p:cNvSpPr>
            <a:spLocks noChangeShapeType="1"/>
          </p:cNvSpPr>
          <p:nvPr/>
        </p:nvSpPr>
        <p:spPr bwMode="auto">
          <a:xfrm rot="1792560">
            <a:off x="7243763" y="4495800"/>
            <a:ext cx="1062037" cy="12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57536" name="Object 512"/>
          <p:cNvGraphicFramePr>
            <a:graphicFrameLocks noChangeAspect="1"/>
          </p:cNvGraphicFramePr>
          <p:nvPr/>
        </p:nvGraphicFramePr>
        <p:xfrm>
          <a:off x="8077200" y="4799013"/>
          <a:ext cx="546100" cy="530225"/>
        </p:xfrm>
        <a:graphic>
          <a:graphicData uri="http://schemas.openxmlformats.org/presentationml/2006/ole">
            <p:oleObj spid="_x0000_s257536" name="Clip" r:id="rId6" imgW="1305000" imgH="1085760" progId="">
              <p:embed/>
            </p:oleObj>
          </a:graphicData>
        </a:graphic>
      </p:graphicFrame>
      <p:sp>
        <p:nvSpPr>
          <p:cNvPr id="257537" name="Text Box 513"/>
          <p:cNvSpPr txBox="1">
            <a:spLocks noChangeArrowheads="1"/>
          </p:cNvSpPr>
          <p:nvPr/>
        </p:nvSpPr>
        <p:spPr bwMode="auto">
          <a:xfrm>
            <a:off x="5716588" y="1903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38" name="Text Box 514"/>
          <p:cNvSpPr txBox="1">
            <a:spLocks noChangeArrowheads="1"/>
          </p:cNvSpPr>
          <p:nvPr/>
        </p:nvSpPr>
        <p:spPr bwMode="auto">
          <a:xfrm>
            <a:off x="7543800" y="2411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39" name="Freeform 515"/>
          <p:cNvSpPr>
            <a:spLocks/>
          </p:cNvSpPr>
          <p:nvPr/>
        </p:nvSpPr>
        <p:spPr bwMode="auto">
          <a:xfrm>
            <a:off x="5710238" y="2771775"/>
            <a:ext cx="800100" cy="1381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9" y="63"/>
              </a:cxn>
              <a:cxn ang="0">
                <a:pos x="299" y="112"/>
              </a:cxn>
              <a:cxn ang="0">
                <a:pos x="392" y="121"/>
              </a:cxn>
              <a:cxn ang="0">
                <a:pos x="479" y="145"/>
              </a:cxn>
              <a:cxn ang="0">
                <a:pos x="490" y="772"/>
              </a:cxn>
              <a:cxn ang="0">
                <a:pos x="406" y="839"/>
              </a:cxn>
              <a:cxn ang="0">
                <a:pos x="286" y="833"/>
              </a:cxn>
              <a:cxn ang="0">
                <a:pos x="192" y="828"/>
              </a:cxn>
              <a:cxn ang="0">
                <a:pos x="84" y="870"/>
              </a:cxn>
            </a:cxnLst>
            <a:rect l="0" t="0" r="r" b="b"/>
            <a:pathLst>
              <a:path w="504" h="870">
                <a:moveTo>
                  <a:pt x="0" y="0"/>
                </a:moveTo>
                <a:cubicBezTo>
                  <a:pt x="21" y="11"/>
                  <a:pt x="79" y="44"/>
                  <a:pt x="129" y="63"/>
                </a:cubicBezTo>
                <a:cubicBezTo>
                  <a:pt x="179" y="82"/>
                  <a:pt x="255" y="102"/>
                  <a:pt x="299" y="112"/>
                </a:cubicBezTo>
                <a:cubicBezTo>
                  <a:pt x="343" y="122"/>
                  <a:pt x="362" y="116"/>
                  <a:pt x="392" y="121"/>
                </a:cubicBezTo>
                <a:cubicBezTo>
                  <a:pt x="417" y="124"/>
                  <a:pt x="469" y="100"/>
                  <a:pt x="479" y="145"/>
                </a:cubicBezTo>
                <a:cubicBezTo>
                  <a:pt x="490" y="191"/>
                  <a:pt x="504" y="700"/>
                  <a:pt x="490" y="772"/>
                </a:cubicBezTo>
                <a:cubicBezTo>
                  <a:pt x="477" y="845"/>
                  <a:pt x="447" y="842"/>
                  <a:pt x="406" y="839"/>
                </a:cubicBezTo>
                <a:cubicBezTo>
                  <a:pt x="365" y="836"/>
                  <a:pt x="323" y="835"/>
                  <a:pt x="286" y="833"/>
                </a:cubicBezTo>
                <a:cubicBezTo>
                  <a:pt x="250" y="831"/>
                  <a:pt x="226" y="822"/>
                  <a:pt x="192" y="828"/>
                </a:cubicBezTo>
                <a:cubicBezTo>
                  <a:pt x="158" y="834"/>
                  <a:pt x="107" y="861"/>
                  <a:pt x="84" y="87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40" name="Text Box 516"/>
          <p:cNvSpPr txBox="1">
            <a:spLocks noChangeArrowheads="1"/>
          </p:cNvSpPr>
          <p:nvPr/>
        </p:nvSpPr>
        <p:spPr bwMode="auto">
          <a:xfrm>
            <a:off x="4724400" y="39608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41" name="Freeform 517"/>
          <p:cNvSpPr>
            <a:spLocks/>
          </p:cNvSpPr>
          <p:nvPr/>
        </p:nvSpPr>
        <p:spPr bwMode="auto">
          <a:xfrm>
            <a:off x="6173788" y="2749550"/>
            <a:ext cx="431800" cy="1570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2" y="80"/>
              </a:cxn>
              <a:cxn ang="0">
                <a:pos x="257" y="147"/>
              </a:cxn>
              <a:cxn ang="0">
                <a:pos x="268" y="774"/>
              </a:cxn>
              <a:cxn ang="0">
                <a:pos x="257" y="875"/>
              </a:cxn>
              <a:cxn ang="0">
                <a:pos x="242" y="908"/>
              </a:cxn>
              <a:cxn ang="0">
                <a:pos x="167" y="989"/>
              </a:cxn>
            </a:cxnLst>
            <a:rect l="0" t="0" r="r" b="b"/>
            <a:pathLst>
              <a:path w="272" h="989">
                <a:moveTo>
                  <a:pt x="0" y="0"/>
                </a:moveTo>
                <a:cubicBezTo>
                  <a:pt x="15" y="13"/>
                  <a:pt x="49" y="56"/>
                  <a:pt x="92" y="80"/>
                </a:cubicBezTo>
                <a:cubicBezTo>
                  <a:pt x="231" y="84"/>
                  <a:pt x="204" y="89"/>
                  <a:pt x="257" y="147"/>
                </a:cubicBezTo>
                <a:cubicBezTo>
                  <a:pt x="270" y="295"/>
                  <a:pt x="272" y="652"/>
                  <a:pt x="268" y="774"/>
                </a:cubicBezTo>
                <a:cubicBezTo>
                  <a:pt x="268" y="895"/>
                  <a:pt x="261" y="853"/>
                  <a:pt x="257" y="875"/>
                </a:cubicBezTo>
                <a:cubicBezTo>
                  <a:pt x="251" y="894"/>
                  <a:pt x="257" y="889"/>
                  <a:pt x="242" y="908"/>
                </a:cubicBezTo>
                <a:cubicBezTo>
                  <a:pt x="227" y="927"/>
                  <a:pt x="183" y="972"/>
                  <a:pt x="167" y="989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42" name="Freeform 518"/>
          <p:cNvSpPr>
            <a:spLocks/>
          </p:cNvSpPr>
          <p:nvPr/>
        </p:nvSpPr>
        <p:spPr bwMode="auto">
          <a:xfrm>
            <a:off x="6757988" y="2733675"/>
            <a:ext cx="638175" cy="1538288"/>
          </a:xfrm>
          <a:custGeom>
            <a:avLst/>
            <a:gdLst/>
            <a:ahLst/>
            <a:cxnLst>
              <a:cxn ang="0">
                <a:pos x="306" y="0"/>
              </a:cxn>
              <a:cxn ang="0">
                <a:pos x="240" y="36"/>
              </a:cxn>
              <a:cxn ang="0">
                <a:pos x="174" y="72"/>
              </a:cxn>
              <a:cxn ang="0">
                <a:pos x="90" y="119"/>
              </a:cxn>
              <a:cxn ang="0">
                <a:pos x="25" y="178"/>
              </a:cxn>
              <a:cxn ang="0">
                <a:pos x="14" y="804"/>
              </a:cxn>
              <a:cxn ang="0">
                <a:pos x="98" y="871"/>
              </a:cxn>
              <a:cxn ang="0">
                <a:pos x="261" y="900"/>
              </a:cxn>
              <a:cxn ang="0">
                <a:pos x="402" y="969"/>
              </a:cxn>
            </a:cxnLst>
            <a:rect l="0" t="0" r="r" b="b"/>
            <a:pathLst>
              <a:path w="402" h="969">
                <a:moveTo>
                  <a:pt x="306" y="0"/>
                </a:moveTo>
                <a:cubicBezTo>
                  <a:pt x="295" y="5"/>
                  <a:pt x="262" y="24"/>
                  <a:pt x="240" y="36"/>
                </a:cubicBezTo>
                <a:cubicBezTo>
                  <a:pt x="218" y="48"/>
                  <a:pt x="199" y="58"/>
                  <a:pt x="174" y="72"/>
                </a:cubicBezTo>
                <a:cubicBezTo>
                  <a:pt x="149" y="86"/>
                  <a:pt x="115" y="101"/>
                  <a:pt x="90" y="119"/>
                </a:cubicBezTo>
                <a:cubicBezTo>
                  <a:pt x="64" y="136"/>
                  <a:pt x="72" y="127"/>
                  <a:pt x="25" y="178"/>
                </a:cubicBezTo>
                <a:cubicBezTo>
                  <a:pt x="14" y="223"/>
                  <a:pt x="0" y="732"/>
                  <a:pt x="14" y="804"/>
                </a:cubicBezTo>
                <a:cubicBezTo>
                  <a:pt x="27" y="877"/>
                  <a:pt x="53" y="854"/>
                  <a:pt x="98" y="871"/>
                </a:cubicBezTo>
                <a:cubicBezTo>
                  <a:pt x="144" y="888"/>
                  <a:pt x="209" y="884"/>
                  <a:pt x="261" y="900"/>
                </a:cubicBezTo>
                <a:cubicBezTo>
                  <a:pt x="312" y="916"/>
                  <a:pt x="373" y="955"/>
                  <a:pt x="402" y="969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43" name="Text Box 519"/>
          <p:cNvSpPr txBox="1">
            <a:spLocks noChangeArrowheads="1"/>
          </p:cNvSpPr>
          <p:nvPr/>
        </p:nvSpPr>
        <p:spPr bwMode="auto">
          <a:xfrm>
            <a:off x="5983288" y="4498975"/>
            <a:ext cx="676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44" name="Text Box 520"/>
          <p:cNvSpPr txBox="1">
            <a:spLocks noChangeArrowheads="1"/>
          </p:cNvSpPr>
          <p:nvPr/>
        </p:nvSpPr>
        <p:spPr bwMode="auto">
          <a:xfrm>
            <a:off x="7670800" y="39862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45" name="Text Box 521"/>
          <p:cNvSpPr txBox="1">
            <a:spLocks noChangeArrowheads="1"/>
          </p:cNvSpPr>
          <p:nvPr/>
        </p:nvSpPr>
        <p:spPr bwMode="auto">
          <a:xfrm>
            <a:off x="6699250" y="3357563"/>
            <a:ext cx="67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</a:p>
        </p:txBody>
      </p:sp>
      <p:sp>
        <p:nvSpPr>
          <p:cNvPr id="257547" name="Rectangle 523"/>
          <p:cNvSpPr>
            <a:spLocks noGrp="1" noChangeArrowheads="1"/>
          </p:cNvSpPr>
          <p:nvPr>
            <p:ph type="body" idx="1"/>
          </p:nvPr>
        </p:nvSpPr>
        <p:spPr>
          <a:xfrm>
            <a:off x="533400" y="2171700"/>
            <a:ext cx="3759200" cy="4076700"/>
          </a:xfrm>
        </p:spPr>
        <p:txBody>
          <a:bodyPr/>
          <a:lstStyle/>
          <a:p>
            <a:r>
              <a:rPr lang="en-US"/>
              <a:t>per-connection end-end throughput: min(R</a:t>
            </a:r>
            <a:r>
              <a:rPr lang="en-US" baseline="-25000"/>
              <a:t>c</a:t>
            </a:r>
            <a:r>
              <a:rPr lang="en-US"/>
              <a:t>,R</a:t>
            </a:r>
            <a:r>
              <a:rPr lang="en-US" baseline="-25000"/>
              <a:t>s</a:t>
            </a:r>
            <a:r>
              <a:rPr lang="en-US"/>
              <a:t>,R/10)</a:t>
            </a:r>
          </a:p>
          <a:p>
            <a:r>
              <a:rPr lang="en-US"/>
              <a:t>in practice: R</a:t>
            </a:r>
            <a:r>
              <a:rPr lang="en-US" baseline="-25000"/>
              <a:t>c</a:t>
            </a:r>
            <a:r>
              <a:rPr lang="en-US"/>
              <a:t> or R</a:t>
            </a:r>
            <a:r>
              <a:rPr lang="en-US" baseline="-25000"/>
              <a:t>s</a:t>
            </a:r>
            <a:r>
              <a:rPr lang="en-US"/>
              <a:t> is often bottleneck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7116932-5886-4B5B-922C-8CD9A0EAFB5E}" type="slidenum">
              <a:rPr lang="en-US"/>
              <a:pPr/>
              <a:t>91</a:t>
            </a:fld>
            <a:endParaRPr lang="en-US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 </a:t>
            </a:r>
            <a:r>
              <a:rPr lang="en-US"/>
              <a:t>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1.6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00013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Network Security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7772400" cy="5119688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mtClean="0">
                <a:solidFill>
                  <a:srgbClr val="FF0000"/>
                </a:solidFill>
              </a:rPr>
              <a:t>field of network security: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how bad guys can attack computer networks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how we can defend networks against attacks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how to design architectures that are immune to attacks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mtClean="0">
                <a:solidFill>
                  <a:srgbClr val="FF0000"/>
                </a:solidFill>
              </a:rPr>
              <a:t>Internet not originally designed with (much) security in mind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i="1" smtClean="0"/>
              <a:t>original vision:</a:t>
            </a:r>
            <a:r>
              <a:rPr lang="en-US" smtClean="0"/>
              <a:t> “a group of mutually trusting users attached to a transparent network” </a:t>
            </a:r>
            <a:r>
              <a:rPr lang="en-US" smtClean="0">
                <a:sym typeface="Wingdings" pitchFamily="2" charset="2"/>
              </a:rPr>
              <a:t></a:t>
            </a:r>
            <a:endParaRPr lang="en-US" smtClean="0"/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Internet protocol designers playing “catch-up”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security considerations in all layers!</a:t>
            </a:r>
          </a:p>
          <a:p>
            <a:endParaRPr lang="en-US" smtClean="0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4F8A402D-C5E3-4621-8401-4B36279623BB}" type="slidenum">
              <a:rPr lang="en-US" sz="1200">
                <a:latin typeface="Arial" charset="0"/>
              </a:rPr>
              <a:pPr algn="r"/>
              <a:t>92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" y="128588"/>
            <a:ext cx="8996363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Bad guys: put malware into hosts via Internet</a:t>
            </a:r>
          </a:p>
        </p:txBody>
      </p:sp>
      <p:sp>
        <p:nvSpPr>
          <p:cNvPr id="8704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4675" y="1489075"/>
            <a:ext cx="7710488" cy="4772025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malware can get in host from a </a:t>
            </a:r>
            <a:r>
              <a:rPr lang="en-US" sz="2400" smtClean="0">
                <a:solidFill>
                  <a:srgbClr val="000099"/>
                </a:solidFill>
              </a:rPr>
              <a:t>virus, worm,</a:t>
            </a:r>
            <a:r>
              <a:rPr lang="en-US" sz="2400" smtClean="0"/>
              <a:t> or </a:t>
            </a:r>
            <a:r>
              <a:rPr lang="en-US" sz="2400" smtClean="0">
                <a:solidFill>
                  <a:srgbClr val="000099"/>
                </a:solidFill>
              </a:rPr>
              <a:t>Trojan horse.</a:t>
            </a: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>
                <a:solidFill>
                  <a:srgbClr val="000099"/>
                </a:solidFill>
              </a:rPr>
              <a:t>spyware malware</a:t>
            </a:r>
            <a:r>
              <a:rPr lang="en-US" sz="2400" smtClean="0"/>
              <a:t> can record keystrokes, web sites visited, upload info to collection site.</a:t>
            </a:r>
            <a:br>
              <a:rPr lang="en-US" sz="2400" smtClean="0"/>
            </a:br>
            <a:endParaRPr lang="en-US" sz="2400" smtClean="0"/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infected host can be enrolled in  </a:t>
            </a:r>
            <a:r>
              <a:rPr lang="en-US" sz="2400" smtClean="0">
                <a:solidFill>
                  <a:srgbClr val="000099"/>
                </a:solidFill>
              </a:rPr>
              <a:t>botnet,</a:t>
            </a:r>
            <a:r>
              <a:rPr lang="en-US" sz="2400" smtClean="0"/>
              <a:t> used for spam and DDoS attacks.</a:t>
            </a:r>
            <a:br>
              <a:rPr lang="en-US" sz="2400" smtClean="0"/>
            </a:br>
            <a:endParaRPr lang="en-US" sz="2400" smtClean="0"/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malware often </a:t>
            </a:r>
            <a:r>
              <a:rPr lang="en-US" sz="2400" smtClean="0">
                <a:solidFill>
                  <a:srgbClr val="000099"/>
                </a:solidFill>
              </a:rPr>
              <a:t>self-replicating</a:t>
            </a:r>
            <a:r>
              <a:rPr lang="en-US" sz="2400" smtClean="0"/>
              <a:t>: from one infected host, seeks entry into other hosts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BEA7F2A7-5BA3-410D-B703-F91680FF274F}" type="slidenum">
              <a:rPr lang="en-US" sz="1200">
                <a:latin typeface="Arial" charset="0"/>
              </a:rPr>
              <a:pPr algn="r"/>
              <a:t>93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8000" y="1155700"/>
            <a:ext cx="3863975" cy="4772025"/>
          </a:xfrm>
        </p:spPr>
        <p:txBody>
          <a:bodyPr/>
          <a:lstStyle/>
          <a:p>
            <a:pPr marL="119063" indent="-119063">
              <a:buFont typeface="Wingdings" pitchFamily="2" charset="2"/>
              <a:buNone/>
            </a:pPr>
            <a:r>
              <a:rPr lang="en-US" sz="2400" smtClean="0">
                <a:solidFill>
                  <a:srgbClr val="FF3300"/>
                </a:solidFill>
              </a:rPr>
              <a:t>Trojan horse</a:t>
            </a:r>
          </a:p>
          <a:p>
            <a:pPr marL="463550" lvl="1" indent="-230188"/>
            <a:r>
              <a:rPr lang="en-US" sz="2000" smtClean="0"/>
              <a:t>hidden part of some otherwise useful software</a:t>
            </a:r>
          </a:p>
          <a:p>
            <a:pPr marL="463550" lvl="1" indent="-230188"/>
            <a:r>
              <a:rPr lang="en-US" sz="2000" smtClean="0"/>
              <a:t>today often in Web page (Active-X, plugin)</a:t>
            </a:r>
          </a:p>
          <a:p>
            <a:pPr marL="119063" indent="-119063"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virus</a:t>
            </a:r>
          </a:p>
          <a:p>
            <a:pPr marL="463550" lvl="1" indent="-230188"/>
            <a:r>
              <a:rPr lang="en-US" sz="2000" smtClean="0"/>
              <a:t>infection by receiving object (e.g., e-mail attachment), actively executing</a:t>
            </a:r>
          </a:p>
          <a:p>
            <a:pPr marL="463550" lvl="1" indent="-230188"/>
            <a:r>
              <a:rPr lang="en-US" sz="2000" smtClean="0"/>
              <a:t>self-replicating: propagate itself to other hosts, users</a:t>
            </a:r>
          </a:p>
        </p:txBody>
      </p:sp>
      <p:sp>
        <p:nvSpPr>
          <p:cNvPr id="88070" name="Rectangle 4"/>
          <p:cNvSpPr>
            <a:spLocks noChangeArrowheads="1"/>
          </p:cNvSpPr>
          <p:nvPr/>
        </p:nvSpPr>
        <p:spPr bwMode="auto">
          <a:xfrm>
            <a:off x="4352925" y="1182688"/>
            <a:ext cx="4452938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9063" indent="-119063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worm</a:t>
            </a:r>
            <a:r>
              <a:rPr lang="en-US">
                <a:solidFill>
                  <a:srgbClr val="FF3300"/>
                </a:solidFill>
                <a:latin typeface="Comic Sans MS" pitchFamily="66" charset="0"/>
              </a:rPr>
              <a:t>:</a:t>
            </a:r>
          </a:p>
          <a:p>
            <a:pPr marL="463550" lvl="1" indent="-230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infection by passively receiving object that gets itself executed</a:t>
            </a:r>
          </a:p>
          <a:p>
            <a:pPr marL="463550" lvl="1" indent="-230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self- replicating: propagates to other hosts, users</a:t>
            </a:r>
          </a:p>
        </p:txBody>
      </p:sp>
      <p:pic>
        <p:nvPicPr>
          <p:cNvPr id="880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0450" y="3454400"/>
            <a:ext cx="35020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2" name="Text Box 6"/>
          <p:cNvSpPr txBox="1">
            <a:spLocks noChangeArrowheads="1"/>
          </p:cNvSpPr>
          <p:nvPr/>
        </p:nvSpPr>
        <p:spPr bwMode="auto">
          <a:xfrm>
            <a:off x="4554538" y="3389313"/>
            <a:ext cx="4176712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Sapphire Worm: aggregate scans/sec</a:t>
            </a:r>
          </a:p>
          <a:p>
            <a:pPr algn="ctr"/>
            <a:r>
              <a:rPr lang="en-US" sz="1400">
                <a:latin typeface="Arial" charset="0"/>
              </a:rPr>
              <a:t> in first 5 minutes of outbreak (CAIDA, UWisc data)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29525" y="6529388"/>
            <a:ext cx="1452563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9931BA0B-4FAA-46CB-97D2-0C9EE33E1425}" type="slidenum">
              <a:rPr lang="en-US" sz="1200">
                <a:latin typeface="Arial" charset="0"/>
              </a:rPr>
              <a:pPr algn="r"/>
              <a:t>94</a:t>
            </a:fld>
            <a:endParaRPr lang="en-US" sz="1200">
              <a:latin typeface="Arial" charset="0"/>
            </a:endParaRPr>
          </a:p>
        </p:txBody>
      </p:sp>
      <p:sp>
        <p:nvSpPr>
          <p:cNvPr id="88075" name="Rectangle 2"/>
          <p:cNvSpPr>
            <a:spLocks noChangeArrowheads="1"/>
          </p:cNvSpPr>
          <p:nvPr/>
        </p:nvSpPr>
        <p:spPr bwMode="auto">
          <a:xfrm>
            <a:off x="92075" y="128588"/>
            <a:ext cx="8996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>
                <a:solidFill>
                  <a:srgbClr val="000099"/>
                </a:solidFill>
                <a:latin typeface="Comic Sans MS" pitchFamily="66" charset="0"/>
              </a:rPr>
              <a:t>Bad guys: put malware into hosts via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212850"/>
            <a:ext cx="8132763" cy="11715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Denial of Service (DoS):</a:t>
            </a:r>
            <a:r>
              <a:rPr lang="en-US" sz="2400" smtClean="0"/>
              <a:t> attackers make resources (server, bandwidth) unavailable to legitimate traffic by overwhelming resource with bogus traffic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420688" y="2652713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Comic Sans MS" pitchFamily="66" charset="0"/>
              </a:rPr>
              <a:t>1.</a:t>
            </a:r>
            <a:r>
              <a:rPr lang="en-US">
                <a:latin typeface="Comic Sans MS" pitchFamily="66" charset="0"/>
              </a:rPr>
              <a:t> select target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381000" y="3171825"/>
            <a:ext cx="3795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Comic Sans MS" pitchFamily="66" charset="0"/>
              </a:rPr>
              <a:t>2.</a:t>
            </a:r>
            <a:r>
              <a:rPr lang="en-US">
                <a:latin typeface="Comic Sans MS" pitchFamily="66" charset="0"/>
              </a:rPr>
              <a:t> break into hosts around the network (see botnet)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2"/>
            </a:pPr>
            <a:endParaRPr lang="en-US">
              <a:latin typeface="Comic Sans MS" pitchFamily="66" charset="0"/>
            </a:endParaRP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395288" y="4306888"/>
            <a:ext cx="411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Comic Sans MS" pitchFamily="66" charset="0"/>
              </a:rPr>
              <a:t>3.</a:t>
            </a:r>
            <a:r>
              <a:rPr lang="en-US">
                <a:latin typeface="Comic Sans MS" pitchFamily="66" charset="0"/>
              </a:rPr>
              <a:t> send packets to target from compromised hosts</a:t>
            </a: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6334125" y="3954463"/>
            <a:ext cx="949325" cy="1260475"/>
            <a:chOff x="3922" y="2417"/>
            <a:chExt cx="598" cy="794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4049" y="2417"/>
              <a:ext cx="233" cy="530"/>
              <a:chOff x="5086" y="1108"/>
              <a:chExt cx="198" cy="417"/>
            </a:xfrm>
          </p:grpSpPr>
          <p:sp>
            <p:nvSpPr>
              <p:cNvPr id="28718" name="AutoShape 8"/>
              <p:cNvSpPr>
                <a:spLocks noChangeArrowheads="1"/>
              </p:cNvSpPr>
              <p:nvPr/>
            </p:nvSpPr>
            <p:spPr bwMode="auto">
              <a:xfrm>
                <a:off x="5086" y="1428"/>
                <a:ext cx="198" cy="97"/>
              </a:xfrm>
              <a:prstGeom prst="parallelogram">
                <a:avLst>
                  <a:gd name="adj" fmla="val 78635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9" name="Rectangle 9"/>
              <p:cNvSpPr>
                <a:spLocks noChangeArrowheads="1"/>
              </p:cNvSpPr>
              <p:nvPr/>
            </p:nvSpPr>
            <p:spPr bwMode="auto">
              <a:xfrm>
                <a:off x="5186" y="1111"/>
                <a:ext cx="91" cy="320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0" name="Rectangle 10"/>
              <p:cNvSpPr>
                <a:spLocks noChangeArrowheads="1"/>
              </p:cNvSpPr>
              <p:nvPr/>
            </p:nvSpPr>
            <p:spPr bwMode="auto">
              <a:xfrm>
                <a:off x="5087" y="1202"/>
                <a:ext cx="126" cy="320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1" name="AutoShape 11"/>
              <p:cNvSpPr>
                <a:spLocks noChangeArrowheads="1"/>
              </p:cNvSpPr>
              <p:nvPr/>
            </p:nvSpPr>
            <p:spPr bwMode="auto">
              <a:xfrm>
                <a:off x="5086" y="1108"/>
                <a:ext cx="198" cy="97"/>
              </a:xfrm>
              <a:prstGeom prst="parallelogram">
                <a:avLst>
                  <a:gd name="adj" fmla="val 78635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2" name="Line 12"/>
              <p:cNvSpPr>
                <a:spLocks noChangeShapeType="1"/>
              </p:cNvSpPr>
              <p:nvPr/>
            </p:nvSpPr>
            <p:spPr bwMode="auto">
              <a:xfrm>
                <a:off x="5284" y="1115"/>
                <a:ext cx="0" cy="3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3" name="Line 13"/>
              <p:cNvSpPr>
                <a:spLocks noChangeShapeType="1"/>
              </p:cNvSpPr>
              <p:nvPr/>
            </p:nvSpPr>
            <p:spPr bwMode="auto">
              <a:xfrm flipH="1">
                <a:off x="5213" y="1428"/>
                <a:ext cx="71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4" name="Rectangle 14"/>
              <p:cNvSpPr>
                <a:spLocks noChangeArrowheads="1"/>
              </p:cNvSpPr>
              <p:nvPr/>
            </p:nvSpPr>
            <p:spPr bwMode="auto">
              <a:xfrm>
                <a:off x="5104" y="1244"/>
                <a:ext cx="82" cy="1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5" name="Rectangle 15"/>
              <p:cNvSpPr>
                <a:spLocks noChangeArrowheads="1"/>
              </p:cNvSpPr>
              <p:nvPr/>
            </p:nvSpPr>
            <p:spPr bwMode="auto">
              <a:xfrm>
                <a:off x="5115" y="1300"/>
                <a:ext cx="63" cy="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96" name="Text Box 21"/>
            <p:cNvSpPr txBox="1">
              <a:spLocks noChangeArrowheads="1"/>
            </p:cNvSpPr>
            <p:nvPr/>
          </p:nvSpPr>
          <p:spPr bwMode="auto">
            <a:xfrm>
              <a:off x="3922" y="2961"/>
              <a:ext cx="5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target</a:t>
              </a:r>
            </a:p>
          </p:txBody>
        </p:sp>
      </p:grpSp>
      <p:grpSp>
        <p:nvGrpSpPr>
          <p:cNvPr id="4" name="Group 88"/>
          <p:cNvGrpSpPr>
            <a:grpSpLocks/>
          </p:cNvGrpSpPr>
          <p:nvPr/>
        </p:nvGrpSpPr>
        <p:grpSpPr bwMode="auto">
          <a:xfrm>
            <a:off x="4519613" y="2862263"/>
            <a:ext cx="3582987" cy="3559175"/>
            <a:chOff x="2847" y="1803"/>
            <a:chExt cx="2257" cy="2242"/>
          </a:xfrm>
        </p:grpSpPr>
        <p:graphicFrame>
          <p:nvGraphicFramePr>
            <p:cNvPr id="28674" name="Object 19"/>
            <p:cNvGraphicFramePr>
              <a:graphicFrameLocks noChangeAspect="1"/>
            </p:cNvGraphicFramePr>
            <p:nvPr/>
          </p:nvGraphicFramePr>
          <p:xfrm>
            <a:off x="4540" y="1803"/>
            <a:ext cx="344" cy="334"/>
          </p:xfrm>
          <a:graphic>
            <a:graphicData uri="http://schemas.openxmlformats.org/presentationml/2006/ole">
              <p:oleObj spid="_x0000_s427010" name="Clip" r:id="rId3" imgW="1305000" imgH="1085760" progId="">
                <p:embed/>
              </p:oleObj>
            </a:graphicData>
          </a:graphic>
        </p:graphicFrame>
        <p:graphicFrame>
          <p:nvGraphicFramePr>
            <p:cNvPr id="28675" name="Object 24"/>
            <p:cNvGraphicFramePr>
              <a:graphicFrameLocks noChangeAspect="1"/>
            </p:cNvGraphicFramePr>
            <p:nvPr/>
          </p:nvGraphicFramePr>
          <p:xfrm>
            <a:off x="3921" y="1887"/>
            <a:ext cx="344" cy="334"/>
          </p:xfrm>
          <a:graphic>
            <a:graphicData uri="http://schemas.openxmlformats.org/presentationml/2006/ole">
              <p:oleObj spid="_x0000_s427011" name="Clip" r:id="rId4" imgW="1305000" imgH="1085760" progId="">
                <p:embed/>
              </p:oleObj>
            </a:graphicData>
          </a:graphic>
        </p:graphicFrame>
        <p:graphicFrame>
          <p:nvGraphicFramePr>
            <p:cNvPr id="28676" name="Object 43"/>
            <p:cNvGraphicFramePr>
              <a:graphicFrameLocks noChangeAspect="1"/>
            </p:cNvGraphicFramePr>
            <p:nvPr/>
          </p:nvGraphicFramePr>
          <p:xfrm>
            <a:off x="3301" y="1905"/>
            <a:ext cx="344" cy="334"/>
          </p:xfrm>
          <a:graphic>
            <a:graphicData uri="http://schemas.openxmlformats.org/presentationml/2006/ole">
              <p:oleObj spid="_x0000_s427012" name="Clip" r:id="rId5" imgW="1305000" imgH="1085760" progId="">
                <p:embed/>
              </p:oleObj>
            </a:graphicData>
          </a:graphic>
        </p:graphicFrame>
        <p:graphicFrame>
          <p:nvGraphicFramePr>
            <p:cNvPr id="28677" name="Object 44"/>
            <p:cNvGraphicFramePr>
              <a:graphicFrameLocks noChangeAspect="1"/>
            </p:cNvGraphicFramePr>
            <p:nvPr/>
          </p:nvGraphicFramePr>
          <p:xfrm>
            <a:off x="3580" y="2323"/>
            <a:ext cx="344" cy="334"/>
          </p:xfrm>
          <a:graphic>
            <a:graphicData uri="http://schemas.openxmlformats.org/presentationml/2006/ole">
              <p:oleObj spid="_x0000_s427013" name="Clip" r:id="rId6" imgW="1305000" imgH="1085760" progId="">
                <p:embed/>
              </p:oleObj>
            </a:graphicData>
          </a:graphic>
        </p:graphicFrame>
        <p:graphicFrame>
          <p:nvGraphicFramePr>
            <p:cNvPr id="28678" name="Object 45"/>
            <p:cNvGraphicFramePr>
              <a:graphicFrameLocks noChangeAspect="1"/>
            </p:cNvGraphicFramePr>
            <p:nvPr/>
          </p:nvGraphicFramePr>
          <p:xfrm>
            <a:off x="4706" y="2324"/>
            <a:ext cx="344" cy="334"/>
          </p:xfrm>
          <a:graphic>
            <a:graphicData uri="http://schemas.openxmlformats.org/presentationml/2006/ole">
              <p:oleObj spid="_x0000_s427014" name="Clip" r:id="rId7" imgW="1305000" imgH="1085760" progId="">
                <p:embed/>
              </p:oleObj>
            </a:graphicData>
          </a:graphic>
        </p:graphicFrame>
        <p:graphicFrame>
          <p:nvGraphicFramePr>
            <p:cNvPr id="28679" name="Object 46"/>
            <p:cNvGraphicFramePr>
              <a:graphicFrameLocks noChangeAspect="1"/>
            </p:cNvGraphicFramePr>
            <p:nvPr/>
          </p:nvGraphicFramePr>
          <p:xfrm>
            <a:off x="4760" y="3283"/>
            <a:ext cx="344" cy="334"/>
          </p:xfrm>
          <a:graphic>
            <a:graphicData uri="http://schemas.openxmlformats.org/presentationml/2006/ole">
              <p:oleObj spid="_x0000_s427015" name="Clip" r:id="rId8" imgW="1305000" imgH="1085760" progId="">
                <p:embed/>
              </p:oleObj>
            </a:graphicData>
          </a:graphic>
        </p:graphicFrame>
        <p:graphicFrame>
          <p:nvGraphicFramePr>
            <p:cNvPr id="28680" name="Object 47"/>
            <p:cNvGraphicFramePr>
              <a:graphicFrameLocks noChangeAspect="1"/>
            </p:cNvGraphicFramePr>
            <p:nvPr/>
          </p:nvGraphicFramePr>
          <p:xfrm>
            <a:off x="2847" y="2350"/>
            <a:ext cx="344" cy="334"/>
          </p:xfrm>
          <a:graphic>
            <a:graphicData uri="http://schemas.openxmlformats.org/presentationml/2006/ole">
              <p:oleObj spid="_x0000_s427016" name="Clip" r:id="rId9" imgW="1305000" imgH="1085760" progId="">
                <p:embed/>
              </p:oleObj>
            </a:graphicData>
          </a:graphic>
        </p:graphicFrame>
        <p:graphicFrame>
          <p:nvGraphicFramePr>
            <p:cNvPr id="28681" name="Object 48"/>
            <p:cNvGraphicFramePr>
              <a:graphicFrameLocks noChangeAspect="1"/>
            </p:cNvGraphicFramePr>
            <p:nvPr/>
          </p:nvGraphicFramePr>
          <p:xfrm>
            <a:off x="3257" y="2812"/>
            <a:ext cx="344" cy="334"/>
          </p:xfrm>
          <a:graphic>
            <a:graphicData uri="http://schemas.openxmlformats.org/presentationml/2006/ole">
              <p:oleObj spid="_x0000_s427017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28682" name="Object 49"/>
            <p:cNvGraphicFramePr>
              <a:graphicFrameLocks noChangeAspect="1"/>
            </p:cNvGraphicFramePr>
            <p:nvPr/>
          </p:nvGraphicFramePr>
          <p:xfrm>
            <a:off x="3572" y="3205"/>
            <a:ext cx="344" cy="334"/>
          </p:xfrm>
          <a:graphic>
            <a:graphicData uri="http://schemas.openxmlformats.org/presentationml/2006/ole">
              <p:oleObj spid="_x0000_s427018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28683" name="Object 50"/>
            <p:cNvGraphicFramePr>
              <a:graphicFrameLocks noChangeAspect="1"/>
            </p:cNvGraphicFramePr>
            <p:nvPr/>
          </p:nvGraphicFramePr>
          <p:xfrm>
            <a:off x="4740" y="2760"/>
            <a:ext cx="344" cy="334"/>
          </p:xfrm>
          <a:graphic>
            <a:graphicData uri="http://schemas.openxmlformats.org/presentationml/2006/ole">
              <p:oleObj spid="_x0000_s427019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28684" name="Object 51"/>
            <p:cNvGraphicFramePr>
              <a:graphicFrameLocks noChangeAspect="1"/>
            </p:cNvGraphicFramePr>
            <p:nvPr/>
          </p:nvGraphicFramePr>
          <p:xfrm>
            <a:off x="4140" y="3450"/>
            <a:ext cx="344" cy="334"/>
          </p:xfrm>
          <a:graphic>
            <a:graphicData uri="http://schemas.openxmlformats.org/presentationml/2006/ole">
              <p:oleObj spid="_x0000_s427020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28685" name="Object 52"/>
            <p:cNvGraphicFramePr>
              <a:graphicFrameLocks noChangeAspect="1"/>
            </p:cNvGraphicFramePr>
            <p:nvPr/>
          </p:nvGraphicFramePr>
          <p:xfrm>
            <a:off x="3746" y="3711"/>
            <a:ext cx="344" cy="334"/>
          </p:xfrm>
          <a:graphic>
            <a:graphicData uri="http://schemas.openxmlformats.org/presentationml/2006/ole">
              <p:oleObj spid="_x0000_s427021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28686" name="Object 53"/>
            <p:cNvGraphicFramePr>
              <a:graphicFrameLocks noChangeAspect="1"/>
            </p:cNvGraphicFramePr>
            <p:nvPr/>
          </p:nvGraphicFramePr>
          <p:xfrm>
            <a:off x="2978" y="3380"/>
            <a:ext cx="344" cy="334"/>
          </p:xfrm>
          <a:graphic>
            <a:graphicData uri="http://schemas.openxmlformats.org/presentationml/2006/ole">
              <p:oleObj spid="_x0000_s427022" name="Clip" r:id="rId15" imgW="1305000" imgH="1085760" progId="">
                <p:embed/>
              </p:oleObj>
            </a:graphicData>
          </a:graphic>
        </p:graphicFrame>
      </p:grp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F881B2B3-3839-4385-802E-78DB80DF49CF}" type="slidenum">
              <a:rPr lang="en-US" sz="1200">
                <a:latin typeface="Arial" charset="0"/>
              </a:rPr>
              <a:pPr algn="r"/>
              <a:t>95</a:t>
            </a:fld>
            <a:endParaRPr lang="en-US" sz="1200">
              <a:latin typeface="Arial" charset="0"/>
            </a:endParaRPr>
          </a:p>
        </p:txBody>
      </p:sp>
      <p:sp>
        <p:nvSpPr>
          <p:cNvPr id="28728" name="Rectangle 2"/>
          <p:cNvSpPr>
            <a:spLocks noChangeArrowheads="1"/>
          </p:cNvSpPr>
          <p:nvPr/>
        </p:nvSpPr>
        <p:spPr bwMode="auto">
          <a:xfrm>
            <a:off x="22225" y="187325"/>
            <a:ext cx="91217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>
                <a:solidFill>
                  <a:srgbClr val="000099"/>
                </a:solidFill>
                <a:latin typeface="Comic Sans MS" pitchFamily="66" charset="0"/>
              </a:rPr>
              <a:t>Bad guys: </a:t>
            </a:r>
            <a:r>
              <a:rPr lang="en-US" sz="2800" u="sng">
                <a:solidFill>
                  <a:srgbClr val="000099"/>
                </a:solidFill>
                <a:latin typeface="Comic Sans MS" pitchFamily="66" charset="0"/>
              </a:rPr>
              <a:t>attack server, network infrastructure</a:t>
            </a:r>
          </a:p>
        </p:txBody>
      </p: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4635500" y="2895600"/>
            <a:ext cx="3525838" cy="3408363"/>
            <a:chOff x="2920" y="1824"/>
            <a:chExt cx="2221" cy="2147"/>
          </a:xfrm>
        </p:grpSpPr>
        <p:pic>
          <p:nvPicPr>
            <p:cNvPr id="28762" name="Picture 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967" y="192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3" name="Picture 5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321" y="192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4" name="Picture 5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920" y="2376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5" name="Picture 5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70" y="2803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6" name="Picture 5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20" y="3230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7" name="Picture 5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787" y="369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8" name="Picture 59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844" y="3308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9" name="Picture 6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758" y="2339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70" name="Picture 6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014" y="3395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71" name="Picture 6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552" y="1824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</p:grpSp>
      <p:grpSp>
        <p:nvGrpSpPr>
          <p:cNvPr id="7" name="Group 100"/>
          <p:cNvGrpSpPr>
            <a:grpSpLocks/>
          </p:cNvGrpSpPr>
          <p:nvPr/>
        </p:nvGrpSpPr>
        <p:grpSpPr bwMode="auto">
          <a:xfrm>
            <a:off x="5127625" y="3265488"/>
            <a:ext cx="2720975" cy="2674937"/>
            <a:chOff x="328" y="1974"/>
            <a:chExt cx="1714" cy="1685"/>
          </a:xfrm>
        </p:grpSpPr>
        <p:sp>
          <p:nvSpPr>
            <p:cNvPr id="28773" name="Line 63"/>
            <p:cNvSpPr>
              <a:spLocks noChangeShapeType="1"/>
            </p:cNvSpPr>
            <p:nvPr/>
          </p:nvSpPr>
          <p:spPr bwMode="auto">
            <a:xfrm flipV="1">
              <a:off x="750" y="2680"/>
              <a:ext cx="436" cy="16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Line 64"/>
            <p:cNvSpPr>
              <a:spLocks noChangeShapeType="1"/>
            </p:cNvSpPr>
            <p:nvPr/>
          </p:nvSpPr>
          <p:spPr bwMode="auto">
            <a:xfrm flipV="1">
              <a:off x="1003" y="2889"/>
              <a:ext cx="226" cy="3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5" name="Line 65"/>
            <p:cNvSpPr>
              <a:spLocks noChangeShapeType="1"/>
            </p:cNvSpPr>
            <p:nvPr/>
          </p:nvSpPr>
          <p:spPr bwMode="auto">
            <a:xfrm flipH="1" flipV="1">
              <a:off x="1447" y="2829"/>
              <a:ext cx="595" cy="4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Line 66"/>
            <p:cNvSpPr>
              <a:spLocks noChangeShapeType="1"/>
            </p:cNvSpPr>
            <p:nvPr/>
          </p:nvSpPr>
          <p:spPr bwMode="auto">
            <a:xfrm>
              <a:off x="1325" y="1974"/>
              <a:ext cx="16" cy="4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Line 67"/>
            <p:cNvSpPr>
              <a:spLocks noChangeShapeType="1"/>
            </p:cNvSpPr>
            <p:nvPr/>
          </p:nvSpPr>
          <p:spPr bwMode="auto">
            <a:xfrm flipH="1">
              <a:off x="1419" y="2430"/>
              <a:ext cx="473" cy="18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8" name="Line 68"/>
            <p:cNvSpPr>
              <a:spLocks noChangeShapeType="1"/>
            </p:cNvSpPr>
            <p:nvPr/>
          </p:nvSpPr>
          <p:spPr bwMode="auto">
            <a:xfrm>
              <a:off x="328" y="2502"/>
              <a:ext cx="879" cy="1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9" name="Line 69"/>
            <p:cNvSpPr>
              <a:spLocks noChangeShapeType="1"/>
            </p:cNvSpPr>
            <p:nvPr/>
          </p:nvSpPr>
          <p:spPr bwMode="auto">
            <a:xfrm flipV="1">
              <a:off x="389" y="2781"/>
              <a:ext cx="800" cy="64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Line 70"/>
            <p:cNvSpPr>
              <a:spLocks noChangeShapeType="1"/>
            </p:cNvSpPr>
            <p:nvPr/>
          </p:nvSpPr>
          <p:spPr bwMode="auto">
            <a:xfrm flipH="1">
              <a:off x="1442" y="2042"/>
              <a:ext cx="352" cy="39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1" name="Line 71"/>
            <p:cNvSpPr>
              <a:spLocks noChangeShapeType="1"/>
            </p:cNvSpPr>
            <p:nvPr/>
          </p:nvSpPr>
          <p:spPr bwMode="auto">
            <a:xfrm flipV="1">
              <a:off x="1084" y="3001"/>
              <a:ext cx="198" cy="6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2" name="Line 72"/>
            <p:cNvSpPr>
              <a:spLocks noChangeShapeType="1"/>
            </p:cNvSpPr>
            <p:nvPr/>
          </p:nvSpPr>
          <p:spPr bwMode="auto">
            <a:xfrm>
              <a:off x="752" y="2157"/>
              <a:ext cx="416" cy="2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3" name="Line 73"/>
            <p:cNvSpPr>
              <a:spLocks noChangeShapeType="1"/>
            </p:cNvSpPr>
            <p:nvPr/>
          </p:nvSpPr>
          <p:spPr bwMode="auto">
            <a:xfrm flipH="1" flipV="1">
              <a:off x="1499" y="2707"/>
              <a:ext cx="419" cy="1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build="p" autoUpdateAnimBg="0"/>
      <p:bldP spid="281605" grpId="0" autoUpdateAnimBg="0"/>
      <p:bldP spid="281606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1143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The bad guys can sniff packets</a:t>
            </a:r>
          </a:p>
        </p:txBody>
      </p:sp>
      <p:sp>
        <p:nvSpPr>
          <p:cNvPr id="2970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93713" y="1355725"/>
            <a:ext cx="8077200" cy="1484313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FF0000"/>
                </a:solidFill>
              </a:rPr>
              <a:t>Packet sniffing: </a:t>
            </a:r>
          </a:p>
          <a:p>
            <a:pPr lvl="1"/>
            <a:r>
              <a:rPr lang="en-US" smtClean="0"/>
              <a:t>broadcast media (shared Ethernet, wireless)</a:t>
            </a:r>
          </a:p>
          <a:p>
            <a:pPr lvl="1"/>
            <a:r>
              <a:rPr lang="en-US" smtClean="0"/>
              <a:t>promiscuous network interface reads/records all packets (e.g., including passwords!) passing by</a:t>
            </a:r>
          </a:p>
        </p:txBody>
      </p:sp>
      <p:graphicFrame>
        <p:nvGraphicFramePr>
          <p:cNvPr id="29698" name="Object 18"/>
          <p:cNvGraphicFramePr>
            <a:graphicFrameLocks noChangeAspect="1"/>
          </p:cNvGraphicFramePr>
          <p:nvPr/>
        </p:nvGraphicFramePr>
        <p:xfrm>
          <a:off x="6294438" y="4791075"/>
          <a:ext cx="668337" cy="530225"/>
        </p:xfrm>
        <a:graphic>
          <a:graphicData uri="http://schemas.openxmlformats.org/presentationml/2006/ole">
            <p:oleObj spid="_x0000_s428034" name="ClipArt" r:id="rId3" imgW="1305000" imgH="1085760" progId="">
              <p:embed/>
            </p:oleObj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905000" y="3360738"/>
            <a:ext cx="384175" cy="723900"/>
            <a:chOff x="4180" y="783"/>
            <a:chExt cx="150" cy="307"/>
          </a:xfrm>
        </p:grpSpPr>
        <p:sp>
          <p:nvSpPr>
            <p:cNvPr id="29736" name="AutoShape 2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Rectangle 2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" name="Rectangle 2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" name="AutoShape 2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" name="Line 2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" name="Line 2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Rectangle 2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3" name="Rectangle 2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859088" y="4851400"/>
            <a:ext cx="642937" cy="328613"/>
            <a:chOff x="3600" y="219"/>
            <a:chExt cx="360" cy="175"/>
          </a:xfrm>
        </p:grpSpPr>
        <p:sp>
          <p:nvSpPr>
            <p:cNvPr id="29723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727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9733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4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5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9730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1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2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9699" name="Object 42"/>
          <p:cNvGraphicFramePr>
            <a:graphicFrameLocks noChangeAspect="1"/>
          </p:cNvGraphicFramePr>
          <p:nvPr/>
        </p:nvGraphicFramePr>
        <p:xfrm>
          <a:off x="4437063" y="3422650"/>
          <a:ext cx="668337" cy="530225"/>
        </p:xfrm>
        <a:graphic>
          <a:graphicData uri="http://schemas.openxmlformats.org/presentationml/2006/ole">
            <p:oleObj spid="_x0000_s428035" name="ClipArt" r:id="rId4" imgW="1305000" imgH="1085760" progId="">
              <p:embed/>
            </p:oleObj>
          </a:graphicData>
        </a:graphic>
      </p:graphicFrame>
      <p:sp>
        <p:nvSpPr>
          <p:cNvPr id="29706" name="Freeform 43"/>
          <p:cNvSpPr>
            <a:spLocks/>
          </p:cNvSpPr>
          <p:nvPr/>
        </p:nvSpPr>
        <p:spPr bwMode="auto">
          <a:xfrm>
            <a:off x="2005013" y="4086225"/>
            <a:ext cx="4587875" cy="728663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8 h 459"/>
              <a:gd name="T4" fmla="*/ 4587875 w 2620"/>
              <a:gd name="T5" fmla="*/ 401638 h 459"/>
              <a:gd name="T6" fmla="*/ 4587875 w 2620"/>
              <a:gd name="T7" fmla="*/ 728663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Freeform 44"/>
          <p:cNvSpPr>
            <a:spLocks/>
          </p:cNvSpPr>
          <p:nvPr/>
        </p:nvSpPr>
        <p:spPr bwMode="auto">
          <a:xfrm>
            <a:off x="4837113" y="3956050"/>
            <a:ext cx="4762" cy="522288"/>
          </a:xfrm>
          <a:custGeom>
            <a:avLst/>
            <a:gdLst>
              <a:gd name="T0" fmla="*/ 0 w 3"/>
              <a:gd name="T1" fmla="*/ 522288 h 329"/>
              <a:gd name="T2" fmla="*/ 4762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45"/>
          <p:cNvSpPr>
            <a:spLocks noChangeShapeType="1"/>
          </p:cNvSpPr>
          <p:nvPr/>
        </p:nvSpPr>
        <p:spPr bwMode="auto">
          <a:xfrm flipV="1">
            <a:off x="3179763" y="44783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46"/>
          <p:cNvSpPr>
            <a:spLocks noChangeShapeType="1"/>
          </p:cNvSpPr>
          <p:nvPr/>
        </p:nvSpPr>
        <p:spPr bwMode="auto">
          <a:xfrm flipV="1">
            <a:off x="3198813" y="51895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Text Box 47"/>
          <p:cNvSpPr txBox="1">
            <a:spLocks noChangeArrowheads="1"/>
          </p:cNvSpPr>
          <p:nvPr/>
        </p:nvSpPr>
        <p:spPr bwMode="auto">
          <a:xfrm>
            <a:off x="1452563" y="337502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29711" name="Text Box 48"/>
          <p:cNvSpPr txBox="1">
            <a:spLocks noChangeArrowheads="1"/>
          </p:cNvSpPr>
          <p:nvPr/>
        </p:nvSpPr>
        <p:spPr bwMode="auto">
          <a:xfrm>
            <a:off x="6937375" y="48387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29712" name="Text Box 49"/>
          <p:cNvSpPr txBox="1">
            <a:spLocks noChangeArrowheads="1"/>
          </p:cNvSpPr>
          <p:nvPr/>
        </p:nvSpPr>
        <p:spPr bwMode="auto">
          <a:xfrm>
            <a:off x="5046663" y="3352800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3833813" y="4605338"/>
            <a:ext cx="2295525" cy="336550"/>
            <a:chOff x="2418" y="3342"/>
            <a:chExt cx="1446" cy="212"/>
          </a:xfrm>
        </p:grpSpPr>
        <p:sp>
          <p:nvSpPr>
            <p:cNvPr id="29718" name="Rectangle 51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Line 52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Line 53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Line 54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Text Box 55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src:B dest:A     payload</a:t>
              </a:r>
              <a:endParaRPr lang="en-US" sz="1600"/>
            </a:p>
          </p:txBody>
        </p:sp>
      </p:grpSp>
      <p:sp>
        <p:nvSpPr>
          <p:cNvPr id="29714" name="Freeform 56"/>
          <p:cNvSpPr>
            <a:spLocks/>
          </p:cNvSpPr>
          <p:nvPr/>
        </p:nvSpPr>
        <p:spPr bwMode="auto">
          <a:xfrm>
            <a:off x="3802063" y="4560888"/>
            <a:ext cx="2635250" cy="241300"/>
          </a:xfrm>
          <a:custGeom>
            <a:avLst/>
            <a:gdLst>
              <a:gd name="T0" fmla="*/ 2635250 w 1660"/>
              <a:gd name="T1" fmla="*/ 241300 h 152"/>
              <a:gd name="T2" fmla="*/ 2635250 w 1660"/>
              <a:gd name="T3" fmla="*/ 0 h 152"/>
              <a:gd name="T4" fmla="*/ 0 w 1660"/>
              <a:gd name="T5" fmla="*/ 6350 h 152"/>
              <a:gd name="T6" fmla="*/ 0 60000 65536"/>
              <a:gd name="T7" fmla="*/ 0 60000 65536"/>
              <a:gd name="T8" fmla="*/ 0 60000 65536"/>
              <a:gd name="T9" fmla="*/ 0 w 1660"/>
              <a:gd name="T10" fmla="*/ 0 h 152"/>
              <a:gd name="T11" fmla="*/ 1660 w 166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0" h="152">
                <a:moveTo>
                  <a:pt x="1660" y="152"/>
                </a:moveTo>
                <a:lnTo>
                  <a:pt x="1660" y="0"/>
                </a:lnTo>
                <a:lnTo>
                  <a:pt x="0" y="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Line 57"/>
          <p:cNvSpPr>
            <a:spLocks noChangeShapeType="1"/>
          </p:cNvSpPr>
          <p:nvPr/>
        </p:nvSpPr>
        <p:spPr bwMode="auto">
          <a:xfrm flipV="1">
            <a:off x="4945063" y="3957638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Rectangle 59"/>
          <p:cNvSpPr>
            <a:spLocks noChangeArrowheads="1"/>
          </p:cNvSpPr>
          <p:nvPr/>
        </p:nvSpPr>
        <p:spPr bwMode="auto">
          <a:xfrm>
            <a:off x="596900" y="5480050"/>
            <a:ext cx="7772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Wireshark software used for end-of-chapter labs is a (free) packet-sniffer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>
              <a:latin typeface="Comic Sans MS" pitchFamily="66" charset="0"/>
            </a:endParaRPr>
          </a:p>
        </p:txBody>
      </p:sp>
      <p:pic>
        <p:nvPicPr>
          <p:cNvPr id="29717" name="Picture 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7075" y="34194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2B476EB8-BB02-40F1-BA7F-1FDA23B9CD72}" type="slidenum">
              <a:rPr lang="en-US" sz="1200">
                <a:latin typeface="Arial" charset="0"/>
              </a:rPr>
              <a:pPr algn="r"/>
              <a:t>96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000099"/>
                </a:solidFill>
              </a:rPr>
              <a:t>The bad guys can use false source addresses</a:t>
            </a:r>
          </a:p>
        </p:txBody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558925"/>
            <a:ext cx="8077200" cy="1484313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FF0000"/>
                </a:solidFill>
              </a:rPr>
              <a:t>IP spoofing:</a:t>
            </a:r>
            <a:r>
              <a:rPr lang="en-US" i="1" smtClean="0">
                <a:solidFill>
                  <a:srgbClr val="FF3300"/>
                </a:solidFill>
              </a:rPr>
              <a:t> </a:t>
            </a:r>
            <a:r>
              <a:rPr lang="en-US" sz="2400" smtClean="0"/>
              <a:t>send packet with false source address</a:t>
            </a:r>
          </a:p>
        </p:txBody>
      </p:sp>
      <p:graphicFrame>
        <p:nvGraphicFramePr>
          <p:cNvPr id="30722" name="Object 45"/>
          <p:cNvGraphicFramePr>
            <a:graphicFrameLocks noChangeAspect="1"/>
          </p:cNvGraphicFramePr>
          <p:nvPr/>
        </p:nvGraphicFramePr>
        <p:xfrm>
          <a:off x="6411913" y="3773488"/>
          <a:ext cx="668337" cy="530225"/>
        </p:xfrm>
        <a:graphic>
          <a:graphicData uri="http://schemas.openxmlformats.org/presentationml/2006/ole">
            <p:oleObj spid="_x0000_s429058" name="ClipArt" r:id="rId3" imgW="1305000" imgH="1085760" progId="">
              <p:embed/>
            </p:oleObj>
          </a:graphicData>
        </a:graphic>
      </p:graphicFrame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022475" y="2343150"/>
            <a:ext cx="384175" cy="723900"/>
            <a:chOff x="4180" y="783"/>
            <a:chExt cx="150" cy="307"/>
          </a:xfrm>
        </p:grpSpPr>
        <p:sp>
          <p:nvSpPr>
            <p:cNvPr id="30758" name="AutoShape 4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9" name="Rectangle 4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0" name="Rectangle 4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1" name="AutoShape 5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2" name="Line 5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3" name="Line 5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4" name="Rectangle 5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5" name="Rectangle 5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2976563" y="3833813"/>
            <a:ext cx="642937" cy="328612"/>
            <a:chOff x="3600" y="219"/>
            <a:chExt cx="360" cy="175"/>
          </a:xfrm>
        </p:grpSpPr>
        <p:sp>
          <p:nvSpPr>
            <p:cNvPr id="30745" name="Oval 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Line 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Rectangle 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749" name="Oval 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0755" name="Line 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6" name="Line 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7" name="Line 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0752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3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4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0723" name="Object 69"/>
          <p:cNvGraphicFramePr>
            <a:graphicFrameLocks noChangeAspect="1"/>
          </p:cNvGraphicFramePr>
          <p:nvPr/>
        </p:nvGraphicFramePr>
        <p:xfrm>
          <a:off x="4554538" y="2405063"/>
          <a:ext cx="668337" cy="530225"/>
        </p:xfrm>
        <a:graphic>
          <a:graphicData uri="http://schemas.openxmlformats.org/presentationml/2006/ole">
            <p:oleObj spid="_x0000_s429059" name="ClipArt" r:id="rId4" imgW="1305000" imgH="1085760" progId="">
              <p:embed/>
            </p:oleObj>
          </a:graphicData>
        </a:graphic>
      </p:graphicFrame>
      <p:sp>
        <p:nvSpPr>
          <p:cNvPr id="30730" name="Freeform 70"/>
          <p:cNvSpPr>
            <a:spLocks/>
          </p:cNvSpPr>
          <p:nvPr/>
        </p:nvSpPr>
        <p:spPr bwMode="auto">
          <a:xfrm>
            <a:off x="2122488" y="3068638"/>
            <a:ext cx="4587875" cy="728662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8 h 459"/>
              <a:gd name="T4" fmla="*/ 4587875 w 2620"/>
              <a:gd name="T5" fmla="*/ 401638 h 459"/>
              <a:gd name="T6" fmla="*/ 4587875 w 2620"/>
              <a:gd name="T7" fmla="*/ 728663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Freeform 71"/>
          <p:cNvSpPr>
            <a:spLocks/>
          </p:cNvSpPr>
          <p:nvPr/>
        </p:nvSpPr>
        <p:spPr bwMode="auto">
          <a:xfrm>
            <a:off x="4954588" y="2938463"/>
            <a:ext cx="4762" cy="522287"/>
          </a:xfrm>
          <a:custGeom>
            <a:avLst/>
            <a:gdLst>
              <a:gd name="T0" fmla="*/ 0 w 3"/>
              <a:gd name="T1" fmla="*/ 522288 h 329"/>
              <a:gd name="T2" fmla="*/ 4762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72"/>
          <p:cNvSpPr>
            <a:spLocks noChangeShapeType="1"/>
          </p:cNvSpPr>
          <p:nvPr/>
        </p:nvSpPr>
        <p:spPr bwMode="auto">
          <a:xfrm flipV="1">
            <a:off x="3297238" y="3460750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73"/>
          <p:cNvSpPr>
            <a:spLocks noChangeShapeType="1"/>
          </p:cNvSpPr>
          <p:nvPr/>
        </p:nvSpPr>
        <p:spPr bwMode="auto">
          <a:xfrm flipV="1">
            <a:off x="3316288" y="4171950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Text Box 74"/>
          <p:cNvSpPr txBox="1">
            <a:spLocks noChangeArrowheads="1"/>
          </p:cNvSpPr>
          <p:nvPr/>
        </p:nvSpPr>
        <p:spPr bwMode="auto">
          <a:xfrm>
            <a:off x="1570038" y="235743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30735" name="Text Box 75"/>
          <p:cNvSpPr txBox="1">
            <a:spLocks noChangeArrowheads="1"/>
          </p:cNvSpPr>
          <p:nvPr/>
        </p:nvSpPr>
        <p:spPr bwMode="auto">
          <a:xfrm>
            <a:off x="7054850" y="382111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30736" name="Text Box 76"/>
          <p:cNvSpPr txBox="1">
            <a:spLocks noChangeArrowheads="1"/>
          </p:cNvSpPr>
          <p:nvPr/>
        </p:nvSpPr>
        <p:spPr bwMode="auto">
          <a:xfrm>
            <a:off x="5164138" y="2335213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sp>
        <p:nvSpPr>
          <p:cNvPr id="30737" name="Freeform 77"/>
          <p:cNvSpPr>
            <a:spLocks/>
          </p:cNvSpPr>
          <p:nvPr/>
        </p:nvSpPr>
        <p:spPr bwMode="auto">
          <a:xfrm>
            <a:off x="2132013" y="2916238"/>
            <a:ext cx="2967037" cy="704850"/>
          </a:xfrm>
          <a:custGeom>
            <a:avLst/>
            <a:gdLst>
              <a:gd name="T0" fmla="*/ 2967037 w 1869"/>
              <a:gd name="T1" fmla="*/ 0 h 444"/>
              <a:gd name="T2" fmla="*/ 2967037 w 1869"/>
              <a:gd name="T3" fmla="*/ 704850 h 444"/>
              <a:gd name="T4" fmla="*/ 0 w 1869"/>
              <a:gd name="T5" fmla="*/ 704850 h 444"/>
              <a:gd name="T6" fmla="*/ 0 60000 65536"/>
              <a:gd name="T7" fmla="*/ 0 60000 65536"/>
              <a:gd name="T8" fmla="*/ 0 60000 65536"/>
              <a:gd name="T9" fmla="*/ 0 w 1869"/>
              <a:gd name="T10" fmla="*/ 0 h 444"/>
              <a:gd name="T11" fmla="*/ 1869 w 1869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" h="444">
                <a:moveTo>
                  <a:pt x="1869" y="0"/>
                </a:moveTo>
                <a:lnTo>
                  <a:pt x="1869" y="444"/>
                </a:lnTo>
                <a:lnTo>
                  <a:pt x="0" y="44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78"/>
          <p:cNvGrpSpPr>
            <a:grpSpLocks/>
          </p:cNvGrpSpPr>
          <p:nvPr/>
        </p:nvGrpSpPr>
        <p:grpSpPr bwMode="auto">
          <a:xfrm>
            <a:off x="2598738" y="3398838"/>
            <a:ext cx="2295525" cy="336550"/>
            <a:chOff x="2418" y="3342"/>
            <a:chExt cx="1446" cy="212"/>
          </a:xfrm>
        </p:grpSpPr>
        <p:sp>
          <p:nvSpPr>
            <p:cNvPr id="30740" name="Rectangle 79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Line 80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Line 81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Line 82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Text Box 83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src:B</a:t>
              </a:r>
              <a:r>
                <a:rPr lang="en-US" sz="1600">
                  <a:latin typeface="Arial" charset="0"/>
                </a:rPr>
                <a:t> dest:A     payload</a:t>
              </a:r>
              <a:endParaRPr lang="en-US" sz="1600"/>
            </a:p>
          </p:txBody>
        </p:sp>
      </p:grpSp>
      <p:pic>
        <p:nvPicPr>
          <p:cNvPr id="30739" name="Picture 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0750" y="2430463"/>
            <a:ext cx="471488" cy="4429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CE65A6D8-0806-47E4-AFF1-6F1EE35A80B0}" type="slidenum">
              <a:rPr lang="en-US" sz="1200">
                <a:latin typeface="Arial" charset="0"/>
              </a:rPr>
              <a:pPr algn="r"/>
              <a:t>97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3" y="128588"/>
            <a:ext cx="8308975" cy="1143000"/>
          </a:xfrm>
        </p:spPr>
        <p:txBody>
          <a:bodyPr/>
          <a:lstStyle/>
          <a:p>
            <a:r>
              <a:rPr lang="en-US" sz="3600" smtClean="0">
                <a:solidFill>
                  <a:srgbClr val="000099"/>
                </a:solidFill>
              </a:rPr>
              <a:t>The bad guys can record and playback</a:t>
            </a:r>
          </a:p>
        </p:txBody>
      </p:sp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85863"/>
            <a:ext cx="8077200" cy="1484312"/>
          </a:xfrm>
          <a:noFill/>
        </p:spPr>
        <p:txBody>
          <a:bodyPr/>
          <a:lstStyle/>
          <a:p>
            <a:pPr marL="225425" indent="-225425">
              <a:buFont typeface="Wingdings" pitchFamily="2" charset="2"/>
              <a:buNone/>
            </a:pPr>
            <a:r>
              <a:rPr lang="en-US" i="1" smtClean="0">
                <a:solidFill>
                  <a:srgbClr val="FF0000"/>
                </a:solidFill>
              </a:rPr>
              <a:t>record-and-playback</a:t>
            </a:r>
            <a:r>
              <a:rPr lang="en-US" sz="2400" smtClean="0">
                <a:solidFill>
                  <a:srgbClr val="FF0000"/>
                </a:solidFill>
              </a:rPr>
              <a:t>:</a:t>
            </a:r>
            <a:r>
              <a:rPr lang="en-US" sz="2400" smtClean="0"/>
              <a:t> sniff sensitive info (e.g., password), and use later</a:t>
            </a:r>
          </a:p>
          <a:p>
            <a:pPr marL="628650" lvl="1" indent="-284163"/>
            <a:r>
              <a:rPr lang="en-US" smtClean="0"/>
              <a:t>password holder </a:t>
            </a:r>
            <a:r>
              <a:rPr lang="en-US" i="1" smtClean="0"/>
              <a:t>is </a:t>
            </a:r>
            <a:r>
              <a:rPr lang="en-US" smtClean="0"/>
              <a:t>that user from system point of view</a:t>
            </a:r>
          </a:p>
        </p:txBody>
      </p:sp>
      <p:graphicFrame>
        <p:nvGraphicFramePr>
          <p:cNvPr id="31746" name="Object 43"/>
          <p:cNvGraphicFramePr>
            <a:graphicFrameLocks noChangeAspect="1"/>
          </p:cNvGraphicFramePr>
          <p:nvPr/>
        </p:nvGraphicFramePr>
        <p:xfrm>
          <a:off x="5991225" y="4868863"/>
          <a:ext cx="668338" cy="530225"/>
        </p:xfrm>
        <a:graphic>
          <a:graphicData uri="http://schemas.openxmlformats.org/presentationml/2006/ole">
            <p:oleObj spid="_x0000_s430082" name="ClipArt" r:id="rId3" imgW="1305000" imgH="1085760" progId="">
              <p:embed/>
            </p:oleObj>
          </a:graphicData>
        </a:graphic>
      </p:graphicFrame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601788" y="3438525"/>
            <a:ext cx="384175" cy="723900"/>
            <a:chOff x="4180" y="783"/>
            <a:chExt cx="150" cy="307"/>
          </a:xfrm>
        </p:grpSpPr>
        <p:sp>
          <p:nvSpPr>
            <p:cNvPr id="31784" name="AutoShape 4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5" name="Rectangle 4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6" name="Rectangle 4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7" name="AutoShape 4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8" name="Line 4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9" name="Line 5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0" name="Rectangle 5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1" name="Rectangle 5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555875" y="4929188"/>
            <a:ext cx="642938" cy="328612"/>
            <a:chOff x="3600" y="219"/>
            <a:chExt cx="360" cy="175"/>
          </a:xfrm>
        </p:grpSpPr>
        <p:sp>
          <p:nvSpPr>
            <p:cNvPr id="31771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775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781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2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3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778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9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0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1747" name="Object 67"/>
          <p:cNvGraphicFramePr>
            <a:graphicFrameLocks noChangeAspect="1"/>
          </p:cNvGraphicFramePr>
          <p:nvPr/>
        </p:nvGraphicFramePr>
        <p:xfrm>
          <a:off x="4133850" y="3500438"/>
          <a:ext cx="668338" cy="530225"/>
        </p:xfrm>
        <a:graphic>
          <a:graphicData uri="http://schemas.openxmlformats.org/presentationml/2006/ole">
            <p:oleObj spid="_x0000_s430083" name="ClipArt" r:id="rId4" imgW="1305000" imgH="1085760" progId="">
              <p:embed/>
            </p:oleObj>
          </a:graphicData>
        </a:graphic>
      </p:graphicFrame>
      <p:sp>
        <p:nvSpPr>
          <p:cNvPr id="31754" name="Freeform 68"/>
          <p:cNvSpPr>
            <a:spLocks/>
          </p:cNvSpPr>
          <p:nvPr/>
        </p:nvSpPr>
        <p:spPr bwMode="auto">
          <a:xfrm>
            <a:off x="1701800" y="4164013"/>
            <a:ext cx="4587875" cy="728662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7 h 459"/>
              <a:gd name="T4" fmla="*/ 4587875 w 2620"/>
              <a:gd name="T5" fmla="*/ 401637 h 459"/>
              <a:gd name="T6" fmla="*/ 4587875 w 2620"/>
              <a:gd name="T7" fmla="*/ 728662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Freeform 69"/>
          <p:cNvSpPr>
            <a:spLocks/>
          </p:cNvSpPr>
          <p:nvPr/>
        </p:nvSpPr>
        <p:spPr bwMode="auto">
          <a:xfrm>
            <a:off x="4533900" y="4033838"/>
            <a:ext cx="4763" cy="522287"/>
          </a:xfrm>
          <a:custGeom>
            <a:avLst/>
            <a:gdLst>
              <a:gd name="T0" fmla="*/ 0 w 3"/>
              <a:gd name="T1" fmla="*/ 522287 h 329"/>
              <a:gd name="T2" fmla="*/ 4763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70"/>
          <p:cNvSpPr>
            <a:spLocks noChangeShapeType="1"/>
          </p:cNvSpPr>
          <p:nvPr/>
        </p:nvSpPr>
        <p:spPr bwMode="auto">
          <a:xfrm flipV="1">
            <a:off x="2876550" y="4556125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Line 71"/>
          <p:cNvSpPr>
            <a:spLocks noChangeShapeType="1"/>
          </p:cNvSpPr>
          <p:nvPr/>
        </p:nvSpPr>
        <p:spPr bwMode="auto">
          <a:xfrm flipV="1">
            <a:off x="2895600" y="5267325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Text Box 72"/>
          <p:cNvSpPr txBox="1">
            <a:spLocks noChangeArrowheads="1"/>
          </p:cNvSpPr>
          <p:nvPr/>
        </p:nvSpPr>
        <p:spPr bwMode="auto">
          <a:xfrm>
            <a:off x="1149350" y="345281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31759" name="Text Box 73"/>
          <p:cNvSpPr txBox="1">
            <a:spLocks noChangeArrowheads="1"/>
          </p:cNvSpPr>
          <p:nvPr/>
        </p:nvSpPr>
        <p:spPr bwMode="auto">
          <a:xfrm>
            <a:off x="6634163" y="4916488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31760" name="Text Box 74"/>
          <p:cNvSpPr txBox="1">
            <a:spLocks noChangeArrowheads="1"/>
          </p:cNvSpPr>
          <p:nvPr/>
        </p:nvSpPr>
        <p:spPr bwMode="auto">
          <a:xfrm>
            <a:off x="4257675" y="3070225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4692650" y="4249738"/>
            <a:ext cx="3538538" cy="290512"/>
            <a:chOff x="3114" y="3021"/>
            <a:chExt cx="2229" cy="183"/>
          </a:xfrm>
        </p:grpSpPr>
        <p:sp>
          <p:nvSpPr>
            <p:cNvPr id="31767" name="Rectangle 76"/>
            <p:cNvSpPr>
              <a:spLocks noChangeArrowheads="1"/>
            </p:cNvSpPr>
            <p:nvPr/>
          </p:nvSpPr>
          <p:spPr bwMode="auto">
            <a:xfrm>
              <a:off x="3114" y="3021"/>
              <a:ext cx="2229" cy="18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8" name="Line 77"/>
            <p:cNvSpPr>
              <a:spLocks noChangeShapeType="1"/>
            </p:cNvSpPr>
            <p:nvPr/>
          </p:nvSpPr>
          <p:spPr bwMode="auto">
            <a:xfrm>
              <a:off x="3435" y="3027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Line 78"/>
            <p:cNvSpPr>
              <a:spLocks noChangeShapeType="1"/>
            </p:cNvSpPr>
            <p:nvPr/>
          </p:nvSpPr>
          <p:spPr bwMode="auto">
            <a:xfrm>
              <a:off x="3837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Line 79"/>
            <p:cNvSpPr>
              <a:spLocks noChangeShapeType="1"/>
            </p:cNvSpPr>
            <p:nvPr/>
          </p:nvSpPr>
          <p:spPr bwMode="auto">
            <a:xfrm>
              <a:off x="3972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62" name="Text Box 80"/>
          <p:cNvSpPr txBox="1">
            <a:spLocks noChangeArrowheads="1"/>
          </p:cNvSpPr>
          <p:nvPr/>
        </p:nvSpPr>
        <p:spPr bwMode="auto">
          <a:xfrm>
            <a:off x="4619625" y="4225925"/>
            <a:ext cx="386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src:B dest:A     user: B; password: foo</a:t>
            </a:r>
            <a:endParaRPr lang="en-US" sz="1600"/>
          </a:p>
        </p:txBody>
      </p:sp>
      <p:sp>
        <p:nvSpPr>
          <p:cNvPr id="31763" name="Freeform 81"/>
          <p:cNvSpPr>
            <a:spLocks/>
          </p:cNvSpPr>
          <p:nvPr/>
        </p:nvSpPr>
        <p:spPr bwMode="auto">
          <a:xfrm>
            <a:off x="1624013" y="4205288"/>
            <a:ext cx="4510087" cy="674687"/>
          </a:xfrm>
          <a:custGeom>
            <a:avLst/>
            <a:gdLst>
              <a:gd name="T0" fmla="*/ 4510087 w 2841"/>
              <a:gd name="T1" fmla="*/ 674687 h 425"/>
              <a:gd name="T2" fmla="*/ 4510087 w 2841"/>
              <a:gd name="T3" fmla="*/ 433387 h 425"/>
              <a:gd name="T4" fmla="*/ 0 w 2841"/>
              <a:gd name="T5" fmla="*/ 430212 h 425"/>
              <a:gd name="T6" fmla="*/ 0 w 2841"/>
              <a:gd name="T7" fmla="*/ 0 h 425"/>
              <a:gd name="T8" fmla="*/ 0 60000 65536"/>
              <a:gd name="T9" fmla="*/ 0 60000 65536"/>
              <a:gd name="T10" fmla="*/ 0 60000 65536"/>
              <a:gd name="T11" fmla="*/ 0 60000 65536"/>
              <a:gd name="T12" fmla="*/ 0 w 2841"/>
              <a:gd name="T13" fmla="*/ 0 h 425"/>
              <a:gd name="T14" fmla="*/ 2841 w 2841"/>
              <a:gd name="T15" fmla="*/ 425 h 4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1" h="425">
                <a:moveTo>
                  <a:pt x="2841" y="425"/>
                </a:moveTo>
                <a:lnTo>
                  <a:pt x="2841" y="273"/>
                </a:lnTo>
                <a:lnTo>
                  <a:pt x="0" y="271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Line 82"/>
          <p:cNvSpPr>
            <a:spLocks noChangeShapeType="1"/>
          </p:cNvSpPr>
          <p:nvPr/>
        </p:nvSpPr>
        <p:spPr bwMode="auto">
          <a:xfrm flipV="1">
            <a:off x="4641850" y="4035425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65" name="Picture 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8150" y="34829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pic>
        <p:nvPicPr>
          <p:cNvPr id="31766" name="Picture 85" descr="EN00179_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9138" y="3738563"/>
            <a:ext cx="6810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D114D8A0-C463-4AD8-A683-F89CF08ECCA7}" type="slidenum">
              <a:rPr lang="en-US" sz="1200">
                <a:latin typeface="Arial" charset="0"/>
              </a:rPr>
              <a:pPr algn="r"/>
              <a:t>98</a:t>
            </a:fld>
            <a:endParaRPr lang="en-US" sz="1200">
              <a:latin typeface="Arial" charset="0"/>
            </a:endParaRPr>
          </a:p>
        </p:txBody>
      </p:sp>
      <p:sp>
        <p:nvSpPr>
          <p:cNvPr id="31794" name="Text Box 50"/>
          <p:cNvSpPr txBox="1">
            <a:spLocks noChangeArrowheads="1"/>
          </p:cNvSpPr>
          <p:nvPr/>
        </p:nvSpPr>
        <p:spPr bwMode="auto">
          <a:xfrm>
            <a:off x="1119188" y="5862638"/>
            <a:ext cx="6964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Comic Sans MS" pitchFamily="66" charset="0"/>
              </a:rPr>
              <a:t>… lots more on security (throughout, Chapter 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C600F2F-438E-4207-B487-702C5DC597CF}" type="slidenum">
              <a:rPr lang="en-US"/>
              <a:pPr/>
              <a:t>99</a:t>
            </a:fld>
            <a:endParaRPr lang="en-US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Security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7772400" cy="5119688"/>
          </a:xfrm>
        </p:spPr>
        <p:txBody>
          <a:bodyPr/>
          <a:lstStyle/>
          <a:p>
            <a:r>
              <a:rPr lang="en-US"/>
              <a:t>chapter 8: focus on security</a:t>
            </a:r>
          </a:p>
          <a:p>
            <a:r>
              <a:rPr lang="en-US"/>
              <a:t>crypographic techniques: obvious uses and not so obvious uses</a:t>
            </a:r>
          </a:p>
          <a:p>
            <a:r>
              <a:rPr lang="en-US"/>
              <a:t>provides challenging issues, esp. for emerging mobile networks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10263</TotalTime>
  <Words>6113</Words>
  <Application>Microsoft Office PowerPoint</Application>
  <PresentationFormat>On-screen Show (4:3)</PresentationFormat>
  <Paragraphs>1495</Paragraphs>
  <Slides>106</Slides>
  <Notes>96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106</vt:i4>
      </vt:variant>
    </vt:vector>
  </HeadingPairs>
  <TitlesOfParts>
    <vt:vector size="112" baseType="lpstr">
      <vt:lpstr>Default Design</vt:lpstr>
      <vt:lpstr>Clip</vt:lpstr>
      <vt:lpstr>Picture</vt:lpstr>
      <vt:lpstr>Document</vt:lpstr>
      <vt:lpstr>Equation</vt:lpstr>
      <vt:lpstr>ClipArt</vt:lpstr>
      <vt:lpstr>CNT 5106C Computer Networks</vt:lpstr>
      <vt:lpstr>Course Outline</vt:lpstr>
      <vt:lpstr>(Open) Questions to think about:</vt:lpstr>
      <vt:lpstr>Intro &amp; Motivation</vt:lpstr>
      <vt:lpstr>Topics (Chapters) to Cover</vt:lpstr>
      <vt:lpstr>Slide 6</vt:lpstr>
      <vt:lpstr>Chapter 1: Introduction</vt:lpstr>
      <vt:lpstr>Chapter 1: roadmap</vt:lpstr>
      <vt:lpstr>What’s the Internet: “nuts and bolts” view</vt:lpstr>
      <vt:lpstr>What’s the Internet: “nuts and bolts” view</vt:lpstr>
      <vt:lpstr>What’s the Internet: a service view</vt:lpstr>
      <vt:lpstr>What’s a protocol?</vt:lpstr>
      <vt:lpstr>What’s a protocol?</vt:lpstr>
      <vt:lpstr>Chapter 1: roadmap</vt:lpstr>
      <vt:lpstr>A closer look at network structure:</vt:lpstr>
      <vt:lpstr>The network edge:</vt:lpstr>
      <vt:lpstr>Network edge: reliable data transfer service</vt:lpstr>
      <vt:lpstr>Network edge: best effort (unreliable) data transfer service</vt:lpstr>
      <vt:lpstr>Access networks and physical media</vt:lpstr>
      <vt:lpstr>Residential access: point to point access</vt:lpstr>
      <vt:lpstr>Residential access: cable modems</vt:lpstr>
      <vt:lpstr>Residential access: cable modems</vt:lpstr>
      <vt:lpstr>Cable Network Architecture: Overview</vt:lpstr>
      <vt:lpstr>Cable Network Architecture: Overview</vt:lpstr>
      <vt:lpstr>Cable Network Architecture: Overview</vt:lpstr>
      <vt:lpstr>Cable Network Architecture: Overview</vt:lpstr>
      <vt:lpstr>Ethernet Internet access</vt:lpstr>
      <vt:lpstr>Wireless access networks</vt:lpstr>
      <vt:lpstr>Home networks</vt:lpstr>
      <vt:lpstr>Physical Media</vt:lpstr>
      <vt:lpstr>Physical Media: coax, fiber</vt:lpstr>
      <vt:lpstr>Physical media: radio</vt:lpstr>
      <vt:lpstr>Chapter 1: roadmap</vt:lpstr>
      <vt:lpstr>Slide 34</vt:lpstr>
      <vt:lpstr>Internet structure: network of networks</vt:lpstr>
      <vt:lpstr>Tier-1 ISP: e.g., Sprint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Hierarchy</vt:lpstr>
      <vt:lpstr>Hierarchical Architecture (+s, -s)</vt:lpstr>
      <vt:lpstr>Slide 43</vt:lpstr>
      <vt:lpstr>Slide 44</vt:lpstr>
      <vt:lpstr>Slide 45</vt:lpstr>
      <vt:lpstr>Slide 46</vt:lpstr>
      <vt:lpstr>Chapter 1: roadmap</vt:lpstr>
      <vt:lpstr>Protocol “Layers”</vt:lpstr>
      <vt:lpstr>Why layering?</vt:lpstr>
      <vt:lpstr>Internet protocol stack</vt:lpstr>
      <vt:lpstr>ISO/OSI reference model</vt:lpstr>
      <vt:lpstr>Encapsulation</vt:lpstr>
      <vt:lpstr>Slide 53</vt:lpstr>
      <vt:lpstr>Slide 54</vt:lpstr>
      <vt:lpstr>Slide 55</vt:lpstr>
      <vt:lpstr>Slide 56</vt:lpstr>
      <vt:lpstr>Layering &amp; protocol stacks: (the protocol hour glass – thin waste)</vt:lpstr>
      <vt:lpstr>Chapter 1: roadmap</vt:lpstr>
      <vt:lpstr>The Network Core</vt:lpstr>
      <vt:lpstr>Network Core: Circuit Switching</vt:lpstr>
      <vt:lpstr>Network Core: Circuit Switching</vt:lpstr>
      <vt:lpstr>Circuit Switching: FDM and TDM</vt:lpstr>
      <vt:lpstr>Numerical example</vt:lpstr>
      <vt:lpstr>Internet Design Goals/Principles</vt:lpstr>
      <vt:lpstr>Network Core: Packet Switching</vt:lpstr>
      <vt:lpstr>Packet Switching: Statistical Multiplexing</vt:lpstr>
      <vt:lpstr>Packet-switching: store-and-forward</vt:lpstr>
      <vt:lpstr>Packet switching versus circuit switching</vt:lpstr>
      <vt:lpstr>Probability Background: variables, stats and distributions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Packet switching versus circuit switching</vt:lpstr>
      <vt:lpstr>Chapter 1: roadmap</vt:lpstr>
      <vt:lpstr>How do loss and delay occur?</vt:lpstr>
      <vt:lpstr>Four sources of packet delay</vt:lpstr>
      <vt:lpstr>Delay in packet-switched networks</vt:lpstr>
      <vt:lpstr>Nodal delay</vt:lpstr>
      <vt:lpstr>Queueing delay (revisited)</vt:lpstr>
      <vt:lpstr>“Real” Internet delays and routes</vt:lpstr>
      <vt:lpstr>“Real” Internet delays and routes</vt:lpstr>
      <vt:lpstr>Packet loss</vt:lpstr>
      <vt:lpstr>Throughput</vt:lpstr>
      <vt:lpstr>Throughput (more)</vt:lpstr>
      <vt:lpstr>Throughput: Internet scenario</vt:lpstr>
      <vt:lpstr>Chapter 1: roadmap</vt:lpstr>
      <vt:lpstr>Network Security</vt:lpstr>
      <vt:lpstr>Bad guys: put malware into hosts via Internet</vt:lpstr>
      <vt:lpstr>Slide 94</vt:lpstr>
      <vt:lpstr>Slide 95</vt:lpstr>
      <vt:lpstr>The bad guys can sniff packets</vt:lpstr>
      <vt:lpstr>The bad guys can use false source addresses</vt:lpstr>
      <vt:lpstr>The bad guys can record and playback</vt:lpstr>
      <vt:lpstr>Network Security</vt:lpstr>
      <vt:lpstr>Chapter 1: roadmap</vt:lpstr>
      <vt:lpstr>Internet History</vt:lpstr>
      <vt:lpstr>Internet History</vt:lpstr>
      <vt:lpstr>Internet History</vt:lpstr>
      <vt:lpstr>Internet History</vt:lpstr>
      <vt:lpstr>Internet History</vt:lpstr>
      <vt:lpstr>Introduction: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Edition: Chapter 1</dc:title>
  <dc:creator>Jim Kurose and Keith Ross</dc:creator>
  <cp:lastModifiedBy>helmy</cp:lastModifiedBy>
  <cp:revision>170</cp:revision>
  <dcterms:created xsi:type="dcterms:W3CDTF">1999-10-08T19:08:27Z</dcterms:created>
  <dcterms:modified xsi:type="dcterms:W3CDTF">2012-08-27T19:03:51Z</dcterms:modified>
</cp:coreProperties>
</file>