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embeddings/Microsoft_Equation3.bin" ContentType="application/vnd.openxmlformats-officedocument.oleObject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9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Default Extension="vml" ContentType="application/vnd.openxmlformats-officedocument.vmlDrawing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slideLayouts/slideLayout24.xml" ContentType="application/vnd.openxmlformats-officedocument.presentationml.slideLayout+xml"/>
  <Override PartName="/ppt/embeddings/oleObject1.bin" ContentType="application/vnd.openxmlformats-officedocument.oleObject"/>
  <Override PartName="/ppt/embeddings/oleObject13.bin" ContentType="application/vnd.openxmlformats-officedocument.oleObject"/>
  <Override PartName="/ppt/embeddings/oleObject23.bin" ContentType="application/vnd.openxmlformats-officedocument.oleObject"/>
  <Default Extension="jpeg" ContentType="image/jpeg"/>
  <Override PartName="/ppt/notesSlides/notesSlide11.xml" ContentType="application/vnd.openxmlformats-officedocument.presentationml.notesSlide+xml"/>
  <Override PartName="/ppt/embeddings/oleObject33.bin" ContentType="application/vnd.openxmlformats-officedocument.oleObject"/>
  <Override PartName="/ppt/slides/slide13.xml" ContentType="application/vnd.openxmlformats-officedocument.presentationml.slide+xml"/>
  <Override PartName="/ppt/notesSlides/notesSlide21.xml" ContentType="application/vnd.openxmlformats-officedocument.presentationml.notesSlide+xml"/>
  <Override PartName="/ppt/embeddings/oleObject7.bin" ContentType="application/vnd.openxmlformats-officedocument.oleObject"/>
  <Override PartName="/ppt/slides/slide23.xml" ContentType="application/vnd.openxmlformats-officedocument.presentationml.slide+xml"/>
  <Override PartName="/ppt/embeddings/oleObject19.bin" ContentType="application/vnd.openxmlformats-officedocument.oleObject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embeddings/oleObject29.bin" ContentType="application/vnd.openxmlformats-officedocument.oleObject"/>
  <Override PartName="/ppt/slideLayouts/slideLayout5.xml" ContentType="application/vnd.openxmlformats-officedocument.presentationml.slideLayout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3.xml" ContentType="application/vnd.openxmlformats-officedocument.presentationml.notesSlide+xml"/>
  <Override PartName="/ppt/slideLayouts/slideLayout25.xml" ContentType="application/vnd.openxmlformats-officedocument.presentationml.slideLayout+xml"/>
  <Default Extension="emf" ContentType="image/x-emf"/>
  <Override PartName="/ppt/embeddings/oleObject2.bin" ContentType="application/vnd.openxmlformats-officedocument.oleObject"/>
  <Override PartName="/ppt/charts/chart1.xml" ContentType="application/vnd.openxmlformats-officedocument.drawingml.chart+xml"/>
  <Override PartName="/ppt/embeddings/oleObject14.bin" ContentType="application/vnd.openxmlformats-officedocument.oleObject"/>
  <Override PartName="/ppt/embeddings/oleObject24.bin" ContentType="application/vnd.openxmlformats-officedocument.oleObject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embeddings/oleObject34.bin" ContentType="application/vnd.openxmlformats-officedocument.oleObject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embeddings/oleObject8.bin" ContentType="application/vnd.openxmlformats-officedocument.oleObject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tableStyles.xml" ContentType="application/vnd.openxmlformats-officedocument.presentationml.tableStyles+xml"/>
  <Override PartName="/ppt/slides/slide43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5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Layouts/slideLayout30.xml" ContentType="application/vnd.openxmlformats-officedocument.presentationml.slideLayout+xml"/>
  <Override PartName="/ppt/slides/slide49.xml" ContentType="application/vnd.openxmlformats-officedocument.presentationml.slide+xml"/>
  <Override PartName="/ppt/embeddings/oleObject10.bin" ContentType="application/vnd.openxmlformats-officedocument.oleObject"/>
  <Override PartName="/ppt/slides/slide58.xml" ContentType="application/vnd.openxmlformats-officedocument.presentationml.slide+xml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slideLayouts/slideLayout26.xml" ContentType="application/vnd.openxmlformats-officedocument.presentationml.slideLayout+xml"/>
  <Override PartName="/ppt/embeddings/oleObject3.bin" ContentType="application/vnd.openxmlformats-officedocument.oleObject"/>
  <Override PartName="/ppt/embeddings/oleObject15.bin" ContentType="application/vnd.openxmlformats-officedocument.oleObject"/>
  <Default Extension="xlsx" ContentType="application/vnd.openxmlformats-officedocument.spreadsheetml.sheet"/>
  <Override PartName="/ppt/embeddings/oleObject25.bin" ContentType="application/vnd.openxmlformats-officedocument.oleObject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Default Extension="gif" ContentType="image/gif"/>
  <Override PartName="/ppt/embeddings/oleObject35.bin" ContentType="application/vnd.openxmlformats-officedocument.oleObject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embeddings/oleObject9.bin" ContentType="application/vnd.openxmlformats-officedocument.oleObject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Default Extension="docx" ContentType="application/vnd.openxmlformats-officedocument.wordprocessingml.document"/>
  <Override PartName="/ppt/slides/slide44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3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31.xml" ContentType="application/vnd.openxmlformats-officedocument.presentationml.slideLayout+xml"/>
  <Override PartName="/ppt/embeddings/oleObject11.bin" ContentType="application/vnd.openxmlformats-officedocument.oleObject"/>
  <Override PartName="/ppt/slides/slide59.xml" ContentType="application/vnd.openxmlformats-officedocument.presentationml.slide+xml"/>
  <Override PartName="/ppt/embeddings/oleObject20.bin" ContentType="application/vnd.openxmlformats-officedocument.oleObject"/>
  <Override PartName="/ppt/slideLayouts/slideLayout18.xml" ContentType="application/vnd.openxmlformats-officedocument.presentationml.slideLayout+xml"/>
  <Override PartName="/ppt/embeddings/oleObject30.bin" ContentType="application/vnd.openxmlformats-officedocument.oleObject"/>
  <Override PartName="/ppt/notesSlides/notesSlide5.xml" ContentType="application/vnd.openxmlformats-officedocument.presentationml.notesSlide+xml"/>
  <Override PartName="/ppt/slideLayouts/slideLayout27.xml" ContentType="application/vnd.openxmlformats-officedocument.presentationml.slideLayout+xml"/>
  <Override PartName="/ppt/slides/slide10.xml" ContentType="application/vnd.openxmlformats-officedocument.presentationml.slide+xml"/>
  <Override PartName="/ppt/embeddings/oleObject4.bin" ContentType="application/vnd.openxmlformats-officedocument.oleObject"/>
  <Override PartName="/ppt/slides/slide20.xml" ContentType="application/vnd.openxmlformats-officedocument.presentationml.slide+xml"/>
  <Override PartName="/ppt/embeddings/oleObject16.bin" ContentType="application/vnd.openxmlformats-officedocument.oleObject"/>
  <Override PartName="/ppt/slides/slide1.xml" ContentType="application/vnd.openxmlformats-officedocument.presentationml.slide+xml"/>
  <Override PartName="/ppt/embeddings/oleObject26.bin" ContentType="application/vnd.openxmlformats-officedocument.oleObject"/>
  <Override PartName="/ppt/slideLayouts/slideLayout2.xml" ContentType="application/vnd.openxmlformats-officedocument.presentationml.slideLayout+xml"/>
  <Override PartName="/ppt/embeddings/oleObject36.bin" ContentType="application/vnd.openxmlformats-officedocument.oleObject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4.xml" ContentType="application/vnd.openxmlformats-officedocument.presentationml.notesSlide+xml"/>
  <Override PartName="/ppt/viewProps.xml" ContentType="application/vnd.openxmlformats-officedocument.presentationml.viewProps+xml"/>
  <Override PartName="/ppt/embeddings/Microsoft_Equation1.bin" ContentType="application/vnd.openxmlformats-officedocument.oleObject"/>
  <Override PartName="/ppt/slides/slide26.xml" ContentType="application/vnd.openxmlformats-officedocument.presentationml.slide+xml"/>
  <Default Extension="rels" ContentType="application/vnd.openxmlformats-package.relationships+xml"/>
  <Default Extension="wmf" ContentType="image/x-wmf"/>
  <Override PartName="/ppt/slides/slide7.xml" ContentType="application/vnd.openxmlformats-officedocument.presentationml.slide+xml"/>
  <Override PartName="/ppt/slides/slide3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embeddings/oleObject12.bin" ContentType="application/vnd.openxmlformats-officedocument.oleObject"/>
  <Default Extension="tiff" ContentType="image/tiff"/>
  <Override PartName="/ppt/embeddings/oleObject21.bin" ContentType="application/vnd.openxmlformats-officedocument.oleObject"/>
  <Override PartName="/ppt/slideLayouts/slideLayout19.xml" ContentType="application/vnd.openxmlformats-officedocument.presentationml.slideLayout+xml"/>
  <Override PartName="/ppt/embeddings/oleObject31.bin" ContentType="application/vnd.openxmlformats-officedocument.oleObject"/>
  <Override PartName="/ppt/notesSlides/notesSlide6.xml" ContentType="application/vnd.openxmlformats-officedocument.presentationml.notesSlide+xml"/>
  <Override PartName="/ppt/slideLayouts/slideLayout28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slides/slide21.xml" ContentType="application/vnd.openxmlformats-officedocument.presentationml.slide+xml"/>
  <Override PartName="/ppt/embeddings/oleObject17.bin" ContentType="application/vnd.openxmlformats-officedocument.oleObject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embeddings/oleObject27.bin" ContentType="application/vnd.openxmlformats-officedocument.oleObject"/>
  <Override PartName="/ppt/handoutMasters/handoutMaster1.xml" ContentType="application/vnd.openxmlformats-officedocument.presentationml.handoutMaster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embeddings/Microsoft_Equation2.bin" ContentType="application/vnd.openxmlformats-officedocument.oleObject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3.xml" ContentType="application/vnd.openxmlformats-officedocument.presentationml.slideLayout+xml"/>
  <Override PartName="/ppt/embeddings/oleObject22.bin" ContentType="application/vnd.openxmlformats-officedocument.oleObject"/>
  <Override PartName="/ppt/embeddings/oleObject32.bin" ContentType="application/vnd.openxmlformats-officedocument.oleObject"/>
  <Override PartName="/ppt/notesSlides/notesSlide7.xml" ContentType="application/vnd.openxmlformats-officedocument.presentationml.notesSlide+xml"/>
  <Override PartName="/ppt/slideLayouts/slideLayout29.xml" ContentType="application/vnd.openxmlformats-officedocument.presentationml.slideLayout+xml"/>
  <Override PartName="/ppt/slides/slide12.xml" ContentType="application/vnd.openxmlformats-officedocument.presentationml.slide+xml"/>
  <Override PartName="/ppt/notesSlides/notesSlide20.xml" ContentType="application/vnd.openxmlformats-officedocument.presentationml.notesSlide+xml"/>
  <Override PartName="/ppt/embeddings/oleObject6.bin" ContentType="application/vnd.openxmlformats-officedocument.oleObject"/>
  <Override PartName="/ppt/slides/slide22.xml" ContentType="application/vnd.openxmlformats-officedocument.presentationml.slide+xml"/>
  <Override PartName="/ppt/embeddings/oleObject18.bin" ContentType="application/vnd.openxmlformats-officedocument.oleObject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embeddings/oleObject28.bin" ContentType="application/vnd.openxmlformats-officedocument.oleObject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485" r:id="rId2"/>
    <p:sldId id="514" r:id="rId3"/>
    <p:sldId id="493" r:id="rId4"/>
    <p:sldId id="258" r:id="rId5"/>
    <p:sldId id="637" r:id="rId6"/>
    <p:sldId id="311" r:id="rId7"/>
    <p:sldId id="494" r:id="rId8"/>
    <p:sldId id="410" r:id="rId9"/>
    <p:sldId id="421" r:id="rId10"/>
    <p:sldId id="389" r:id="rId11"/>
    <p:sldId id="390" r:id="rId12"/>
    <p:sldId id="506" r:id="rId13"/>
    <p:sldId id="651" r:id="rId14"/>
    <p:sldId id="500" r:id="rId15"/>
    <p:sldId id="538" r:id="rId16"/>
    <p:sldId id="540" r:id="rId17"/>
    <p:sldId id="676" r:id="rId18"/>
    <p:sldId id="542" r:id="rId19"/>
    <p:sldId id="702" r:id="rId20"/>
    <p:sldId id="703" r:id="rId21"/>
    <p:sldId id="704" r:id="rId22"/>
    <p:sldId id="705" r:id="rId23"/>
    <p:sldId id="706" r:id="rId24"/>
    <p:sldId id="708" r:id="rId25"/>
    <p:sldId id="714" r:id="rId26"/>
    <p:sldId id="718" r:id="rId27"/>
    <p:sldId id="662" r:id="rId28"/>
    <p:sldId id="649" r:id="rId29"/>
    <p:sldId id="677" r:id="rId30"/>
    <p:sldId id="481" r:id="rId31"/>
    <p:sldId id="731" r:id="rId32"/>
    <p:sldId id="690" r:id="rId33"/>
    <p:sldId id="691" r:id="rId34"/>
    <p:sldId id="692" r:id="rId35"/>
    <p:sldId id="693" r:id="rId36"/>
    <p:sldId id="694" r:id="rId37"/>
    <p:sldId id="695" r:id="rId38"/>
    <p:sldId id="709" r:id="rId39"/>
    <p:sldId id="710" r:id="rId40"/>
    <p:sldId id="711" r:id="rId41"/>
    <p:sldId id="712" r:id="rId42"/>
    <p:sldId id="696" r:id="rId43"/>
    <p:sldId id="697" r:id="rId44"/>
    <p:sldId id="698" r:id="rId45"/>
    <p:sldId id="699" r:id="rId46"/>
    <p:sldId id="700" r:id="rId47"/>
    <p:sldId id="701" r:id="rId48"/>
    <p:sldId id="724" r:id="rId49"/>
    <p:sldId id="725" r:id="rId50"/>
    <p:sldId id="726" r:id="rId51"/>
    <p:sldId id="727" r:id="rId52"/>
    <p:sldId id="728" r:id="rId53"/>
    <p:sldId id="729" r:id="rId54"/>
    <p:sldId id="730" r:id="rId55"/>
    <p:sldId id="552" r:id="rId56"/>
    <p:sldId id="581" r:id="rId57"/>
    <p:sldId id="582" r:id="rId58"/>
    <p:sldId id="584" r:id="rId59"/>
    <p:sldId id="488" r:id="rId60"/>
    <p:sldId id="317" r:id="rId61"/>
    <p:sldId id="686" r:id="rId62"/>
    <p:sldId id="687" r:id="rId63"/>
    <p:sldId id="688" r:id="rId64"/>
    <p:sldId id="689" r:id="rId6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0054A8"/>
    <a:srgbClr val="0066CC"/>
    <a:srgbClr val="003399"/>
    <a:srgbClr val="456B4F"/>
    <a:srgbClr val="339933"/>
    <a:srgbClr val="CC00CC"/>
    <a:srgbClr val="238D44"/>
    <a:srgbClr val="ED0000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1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handoutMaster" Target="handoutMasters/handoutMaster1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COBRA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latin typeface="Bookman Old Style"/>
                    <a:cs typeface="Bookman Old Style"/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Overhead (Community)</c:v>
                </c:pt>
                <c:pt idx="1">
                  <c:v>Latency (Community)</c:v>
                </c:pt>
                <c:pt idx="2">
                  <c:v>Delivery  (Community)</c:v>
                </c:pt>
                <c:pt idx="3">
                  <c:v>Overhead (Encounter)</c:v>
                </c:pt>
                <c:pt idx="4">
                  <c:v>Latency (Encounter)</c:v>
                </c:pt>
                <c:pt idx="5">
                  <c:v>Delivery  (Encounter)</c:v>
                </c:pt>
                <c:pt idx="6">
                  <c:v>Clusters sizes</c:v>
                </c:pt>
                <c:pt idx="7">
                  <c:v>Membership</c:v>
                </c:pt>
                <c:pt idx="8">
                  <c:v>Similarity pairs</c:v>
                </c:pt>
                <c:pt idx="9">
                  <c:v>Similarity stability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25.0</c:v>
                </c:pt>
                <c:pt idx="1">
                  <c:v>5.0</c:v>
                </c:pt>
                <c:pt idx="2">
                  <c:v>10.0</c:v>
                </c:pt>
                <c:pt idx="3">
                  <c:v>10.0</c:v>
                </c:pt>
                <c:pt idx="4">
                  <c:v>10.0</c:v>
                </c:pt>
                <c:pt idx="5">
                  <c:v>5.0</c:v>
                </c:pt>
                <c:pt idx="6">
                  <c:v>12.0</c:v>
                </c:pt>
                <c:pt idx="7">
                  <c:v>10.0</c:v>
                </c:pt>
                <c:pt idx="8">
                  <c:v>15.0</c:v>
                </c:pt>
                <c:pt idx="9">
                  <c:v>15.0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Others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latin typeface="Bookman Old Style"/>
                    <a:cs typeface="Bookman Old Style"/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Overhead (Community)</c:v>
                </c:pt>
                <c:pt idx="1">
                  <c:v>Latency (Community)</c:v>
                </c:pt>
                <c:pt idx="2">
                  <c:v>Delivery  (Community)</c:v>
                </c:pt>
                <c:pt idx="3">
                  <c:v>Overhead (Encounter)</c:v>
                </c:pt>
                <c:pt idx="4">
                  <c:v>Latency (Encounter)</c:v>
                </c:pt>
                <c:pt idx="5">
                  <c:v>Delivery  (Encounter)</c:v>
                </c:pt>
                <c:pt idx="6">
                  <c:v>Clusters sizes</c:v>
                </c:pt>
                <c:pt idx="7">
                  <c:v>Membership</c:v>
                </c:pt>
                <c:pt idx="8">
                  <c:v>Similarity pairs</c:v>
                </c:pt>
                <c:pt idx="9">
                  <c:v>Similarity stability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40.0</c:v>
                </c:pt>
                <c:pt idx="1">
                  <c:v>50.0</c:v>
                </c:pt>
                <c:pt idx="2">
                  <c:v>20.0</c:v>
                </c:pt>
                <c:pt idx="3">
                  <c:v>20.0</c:v>
                </c:pt>
                <c:pt idx="4">
                  <c:v>20.0</c:v>
                </c:pt>
                <c:pt idx="5">
                  <c:v>30.0</c:v>
                </c:pt>
                <c:pt idx="6">
                  <c:v>85.0</c:v>
                </c:pt>
                <c:pt idx="7">
                  <c:v>80.0</c:v>
                </c:pt>
                <c:pt idx="8">
                  <c:v>90.0</c:v>
                </c:pt>
                <c:pt idx="9">
                  <c:v>90.0</c:v>
                </c:pt>
              </c:numCache>
            </c:numRef>
          </c:val>
        </c:ser>
        <c:dLbls>
          <c:showVal val="1"/>
        </c:dLbls>
        <c:gapWidth val="75"/>
        <c:axId val="721691160"/>
        <c:axId val="923408984"/>
      </c:barChart>
      <c:catAx>
        <c:axId val="72169116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2000">
                <a:latin typeface="Bookman Old Style"/>
                <a:cs typeface="Bookman Old Style"/>
              </a:defRPr>
            </a:pPr>
            <a:endParaRPr lang="en-US"/>
          </a:p>
        </c:txPr>
        <c:crossAx val="923408984"/>
        <c:crosses val="autoZero"/>
        <c:auto val="1"/>
        <c:lblAlgn val="ctr"/>
        <c:lblOffset val="100"/>
      </c:catAx>
      <c:valAx>
        <c:axId val="923408984"/>
        <c:scaling>
          <c:orientation val="minMax"/>
        </c:scaling>
        <c:axPos val="b"/>
        <c:numFmt formatCode="General" sourceLinked="1"/>
        <c:majorTickMark val="none"/>
        <c:tickLblPos val="nextTo"/>
        <c:crossAx val="721691160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Relationship Id="rId2" Type="http://schemas.openxmlformats.org/officeDocument/2006/relationships/image" Target="../media/image5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59A86E-E5DD-46BF-A002-4F02CFB49E57}" type="datetime1">
              <a:rPr lang="en-US"/>
              <a:pPr/>
              <a:t>5/18/13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507173-43E1-4031-ACE8-02DC29F9EA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54FD17-8542-49F2-8103-FF5E55564C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6B101-5F39-482E-B16B-5CFF054B04AC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136D5-D352-4840-BC29-D75313D34420}" type="slidenum">
              <a:rPr lang="en-US"/>
              <a:pPr/>
              <a:t>12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832F2-755C-46E0-A5CD-840528FA3E1D}" type="slidenum">
              <a:rPr lang="en-US"/>
              <a:pPr/>
              <a:t>30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92D007-71BF-4AB7-8AD1-AA5C27CA6042}" type="slidenum">
              <a:rPr lang="en-US"/>
              <a:pPr/>
              <a:t>33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4175B-E308-4B95-9579-C669976FE609}" type="slidenum">
              <a:rPr lang="en-US"/>
              <a:pPr/>
              <a:t>34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AF567-798E-4E30-92C5-6AADE99BDFFB}" type="slidenum">
              <a:rPr lang="en-US">
                <a:latin typeface="Times New Roman" pitchFamily="-111" charset="0"/>
              </a:rPr>
              <a:pPr/>
              <a:t>35</a:t>
            </a:fld>
            <a:endParaRPr lang="en-US">
              <a:latin typeface="Times New Roman" pitchFamily="-111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75EE61-04B8-4169-9ADE-62D2DE4655AC}" type="slidenum">
              <a:rPr lang="en-US"/>
              <a:pPr/>
              <a:t>36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92D45-0151-4DB8-B425-DECD7EEC167E}" type="slidenum">
              <a:rPr lang="en-US"/>
              <a:pPr/>
              <a:t>37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DB2484-9475-478E-BD8F-A030375A9B60}" type="slidenum">
              <a:rPr lang="en-US"/>
              <a:pPr/>
              <a:t>38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62660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64988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19F11-6201-4331-94AF-D7EF66E30030}" type="slidenum">
              <a:rPr lang="en-US"/>
              <a:pPr/>
              <a:t>4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20553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6D0D16-51CD-4156-A086-98CD82D2E4BE}" type="slidenum">
              <a:rPr lang="en-US"/>
              <a:pPr/>
              <a:t>45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69489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69240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EC632-BC95-44CC-A5CE-B8E884998582}" type="slidenum">
              <a:rPr lang="en-US"/>
              <a:pPr/>
              <a:t>59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7A9CB-4E87-4077-94E8-90C37FBC1654}" type="slidenum">
              <a:rPr lang="en-US"/>
              <a:pPr/>
              <a:t>60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table shows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and 3</a:t>
            </a:r>
            <a:r>
              <a:rPr lang="en-US" baseline="30000" dirty="0" smtClean="0"/>
              <a:t>rd</a:t>
            </a:r>
            <a:r>
              <a:rPr lang="en-US" baseline="0" dirty="0" smtClean="0"/>
              <a:t> best fits and last two columns shows the models at 3 and 5% deviation.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find that memory less models failed to capture the statistical properties of empirical distribution and heavy tailed distributions like Weibull are better at modeling the densities.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Btw, many current studies assume exponential or Poisson process.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2B234-3914-DE41-B072-23D4CA3260FA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7619174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does it mean to be invariant ? and why does it is have an effect ? why its important 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Network performance degrades gradually with increasing self-similarity. The more self-similar the traffic, the longer the queue size. The queue length distribution of self-similar traffic decays more slowly than with Poisson sources.</a:t>
            </a:r>
          </a:p>
          <a:p>
            <a:endParaRPr lang="en-US" dirty="0" smtClean="0"/>
          </a:p>
          <a:p>
            <a:r>
              <a:rPr lang="en-US" dirty="0" smtClean="0"/>
              <a:t>Self-similar traffic exhibits the persistence of clustering which has a negative impact on network performance.</a:t>
            </a:r>
          </a:p>
          <a:p>
            <a:endParaRPr lang="en-US" dirty="0" smtClean="0"/>
          </a:p>
          <a:p>
            <a:r>
              <a:rPr lang="en-US" dirty="0" smtClean="0"/>
              <a:t>With Poisson traffic (found in conventional telephony networks), clustering occurs in the short term but </a:t>
            </a:r>
            <a:r>
              <a:rPr lang="en-US" dirty="0" err="1" smtClean="0"/>
              <a:t>smooths</a:t>
            </a:r>
            <a:r>
              <a:rPr lang="en-US" dirty="0" smtClean="0"/>
              <a:t> out over the long term.</a:t>
            </a:r>
          </a:p>
          <a:p>
            <a:r>
              <a:rPr lang="en-US" dirty="0" smtClean="0"/>
              <a:t>With self-similar traffic, the bursty </a:t>
            </a:r>
            <a:r>
              <a:rPr lang="en-US" dirty="0" err="1" smtClean="0"/>
              <a:t>behaviour</a:t>
            </a:r>
            <a:r>
              <a:rPr lang="en-US" dirty="0" smtClean="0"/>
              <a:t> may itself be bursty, which exacerbates the clustering phenomena, and degrades network performance. [11]</a:t>
            </a:r>
          </a:p>
          <a:p>
            <a:r>
              <a:rPr lang="en-US" dirty="0" smtClean="0"/>
              <a:t>Many aspects of network quality of service depend on coping with traffic peaks that might cause network failures, such as</a:t>
            </a:r>
            <a:r>
              <a:rPr lang="en-US" baseline="0" dirty="0" smtClean="0"/>
              <a:t> </a:t>
            </a:r>
            <a:r>
              <a:rPr lang="en-US" dirty="0" smtClean="0"/>
              <a:t>Cell/packet loss and queue overflow</a:t>
            </a:r>
            <a:r>
              <a:rPr lang="en-US" baseline="0" dirty="0" smtClean="0"/>
              <a:t> </a:t>
            </a:r>
            <a:r>
              <a:rPr lang="en-US" dirty="0" smtClean="0"/>
              <a:t>Violation of delay bounds e.g. in video</a:t>
            </a:r>
          </a:p>
          <a:p>
            <a:r>
              <a:rPr lang="en-US" dirty="0" smtClean="0"/>
              <a:t>Worst cases in statistical multiplexing</a:t>
            </a:r>
            <a:r>
              <a:rPr lang="en-US" baseline="0" dirty="0" smtClean="0"/>
              <a:t> </a:t>
            </a:r>
            <a:r>
              <a:rPr lang="en-US" dirty="0" smtClean="0"/>
              <a:t>Poisson processes are well-behaved because they are stateless, and peak loading is not sustained, so queues do not fill. With long-range order, peaks last longer and have greater impact: the equilibrium shifts for a while. [12]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general,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range dependence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referred when the auto-correlation function decays 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polynomially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opposed to exponential as a function of 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788715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4BF8D-3878-4109-BA6D-B85CA4F011A1}" type="slidenum">
              <a:rPr lang="en-US"/>
              <a:pPr/>
              <a:t>5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4A9A6-7FD3-44C6-91A1-15E4C8F386CD}" type="slidenum">
              <a:rPr lang="en-US"/>
              <a:pPr/>
              <a:t>6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ED6DA3-15D0-4153-BF19-49FF5BBA9DAE}" type="slidenum">
              <a:rPr lang="en-US"/>
              <a:pPr/>
              <a:t>7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FA1925-8D70-4BC5-A71F-63004B406A82}" type="slidenum">
              <a:rPr lang="en-US"/>
              <a:pPr/>
              <a:t>8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2DD99-344D-4109-BA6F-7A5DAFD13530}" type="slidenum">
              <a:rPr lang="en-US"/>
              <a:pPr/>
              <a:t>9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B0E6F3-7C75-40D8-A283-1B3867997804}" type="slidenum">
              <a:rPr lang="en-US"/>
              <a:pPr/>
              <a:t>10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11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FF9FC-9BA6-4D89-8197-5ACD7D5F7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B010-35B1-46F7-B671-CEE4E809B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13327-E252-4B64-93CB-96431E8A1C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E8561-C5DE-4EB2-889B-5D77B23BAC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BEF797-752D-4C4B-8278-E2494AEF18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72B729-DB02-43EF-B2D1-DE727B3C4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93DE-DED9-4AA6-9933-9CAA0DE57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2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5/18/13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BB0D8-A1DF-4A16-885A-5761A4607F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3D98-89CB-4297-8C05-265159F71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54FA-012A-45ED-8324-2236770B8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302ED-9B6E-404F-A699-C5424E0A2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AE912-2B82-496C-939A-B9E219580E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C2EFC-E9B5-43BF-BE46-05B353FE4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image" Target="../media/image1.png"/><Relationship Id="rId34" Type="http://schemas.openxmlformats.org/officeDocument/2006/relationships/image" Target="../media/image2.png"/><Relationship Id="rId3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E9BC5E-C7E5-4FE0-944F-291DBA8C3B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2514600" y="0"/>
            <a:ext cx="6629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-111" charset="0"/>
              <a:ea typeface="+mn-ea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33"/>
          <a:srcRect/>
          <a:stretch>
            <a:fillRect/>
          </a:stretch>
        </p:blipFill>
        <p:spPr bwMode="auto">
          <a:xfrm>
            <a:off x="0" y="0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network-lab-logo"/>
          <p:cNvPicPr>
            <a:picLocks noChangeAspect="1" noChangeArrowheads="1"/>
          </p:cNvPicPr>
          <p:nvPr userDrawn="1"/>
        </p:nvPicPr>
        <p:blipFill>
          <a:blip r:embed="rId34"/>
          <a:srcRect/>
          <a:stretch>
            <a:fillRect/>
          </a:stretch>
        </p:blipFill>
        <p:spPr bwMode="auto">
          <a:xfrm>
            <a:off x="8610600" y="0"/>
            <a:ext cx="533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Gators"/>
          <p:cNvPicPr>
            <a:picLocks noChangeAspect="1" noChangeArrowheads="1"/>
          </p:cNvPicPr>
          <p:nvPr userDrawn="1"/>
        </p:nvPicPr>
        <p:blipFill>
          <a:blip r:embed="rId35"/>
          <a:srcRect/>
          <a:stretch>
            <a:fillRect/>
          </a:stretch>
        </p:blipFill>
        <p:spPr bwMode="auto">
          <a:xfrm>
            <a:off x="2590800" y="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9" r:id="rId14"/>
    <p:sldLayoutId id="2147483671" r:id="rId15"/>
    <p:sldLayoutId id="2147483673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4" r:id="rId23"/>
    <p:sldLayoutId id="2147483686" r:id="rId24"/>
    <p:sldLayoutId id="2147483690" r:id="rId25"/>
    <p:sldLayoutId id="2147483696" r:id="rId26"/>
    <p:sldLayoutId id="2147483697" r:id="rId27"/>
    <p:sldLayoutId id="2147483698" r:id="rId28"/>
    <p:sldLayoutId id="2147483699" r:id="rId29"/>
    <p:sldLayoutId id="2147483700" r:id="rId30"/>
    <p:sldLayoutId id="2147483701" r:id="rId3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oleObject1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56.png"/><Relationship Id="rId5" Type="http://schemas.openxmlformats.org/officeDocument/2006/relationships/oleObject" Target="../embeddings/Microsoft_Equation3.bin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4.png"/><Relationship Id="rId3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67.tiff"/><Relationship Id="rId3" Type="http://schemas.openxmlformats.org/officeDocument/2006/relationships/image" Target="../media/image68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68.tiff"/><Relationship Id="rId3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f"/><Relationship Id="rId4" Type="http://schemas.openxmlformats.org/officeDocument/2006/relationships/image" Target="../media/image72.tiff"/><Relationship Id="rId5" Type="http://schemas.openxmlformats.org/officeDocument/2006/relationships/image" Target="../media/image73.tiff"/><Relationship Id="rId6" Type="http://schemas.openxmlformats.org/officeDocument/2006/relationships/image" Target="../media/image68.tiff"/><Relationship Id="rId7" Type="http://schemas.openxmlformats.org/officeDocument/2006/relationships/image" Target="../media/image67.tiff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70.tiff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jpeg"/><Relationship Id="rId12" Type="http://schemas.openxmlformats.org/officeDocument/2006/relationships/image" Target="../media/image21.jpeg"/><Relationship Id="rId13" Type="http://schemas.openxmlformats.org/officeDocument/2006/relationships/image" Target="../media/image22.jpeg"/><Relationship Id="rId14" Type="http://schemas.openxmlformats.org/officeDocument/2006/relationships/image" Target="../media/image23.jpeg"/><Relationship Id="rId15" Type="http://schemas.openxmlformats.org/officeDocument/2006/relationships/image" Target="../media/image24.jpeg"/><Relationship Id="rId16" Type="http://schemas.openxmlformats.org/officeDocument/2006/relationships/image" Target="../media/image25.png"/><Relationship Id="rId17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jpeg"/><Relationship Id="rId5" Type="http://schemas.openxmlformats.org/officeDocument/2006/relationships/image" Target="../media/image14.png"/><Relationship Id="rId6" Type="http://schemas.openxmlformats.org/officeDocument/2006/relationships/image" Target="../media/image15.jpeg"/><Relationship Id="rId7" Type="http://schemas.openxmlformats.org/officeDocument/2006/relationships/image" Target="../media/image16.jpeg"/><Relationship Id="rId8" Type="http://schemas.openxmlformats.org/officeDocument/2006/relationships/image" Target="../media/image17.jpeg"/><Relationship Id="rId9" Type="http://schemas.openxmlformats.org/officeDocument/2006/relationships/image" Target="../media/image18.jpeg"/><Relationship Id="rId10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78.png"/><Relationship Id="rId3" Type="http://schemas.openxmlformats.org/officeDocument/2006/relationships/image" Target="../media/image7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jpeg"/><Relationship Id="rId3" Type="http://schemas.openxmlformats.org/officeDocument/2006/relationships/image" Target="../media/image8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oleObject2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jpeg"/><Relationship Id="rId5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4" Type="http://schemas.openxmlformats.org/officeDocument/2006/relationships/image" Target="../media/image100.wmf"/><Relationship Id="rId5" Type="http://schemas.openxmlformats.org/officeDocument/2006/relationships/image" Target="../media/image101.png"/><Relationship Id="rId6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4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4" Type="http://schemas.openxmlformats.org/officeDocument/2006/relationships/image" Target="../media/image106.em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chart" Target="../charts/char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3" Type="http://schemas.openxmlformats.org/officeDocument/2006/relationships/image" Target="../media/image11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1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20" Type="http://schemas.openxmlformats.org/officeDocument/2006/relationships/image" Target="../media/image48.jpeg"/><Relationship Id="rId21" Type="http://schemas.openxmlformats.org/officeDocument/2006/relationships/image" Target="../media/image49.jpeg"/><Relationship Id="rId22" Type="http://schemas.openxmlformats.org/officeDocument/2006/relationships/image" Target="../media/image50.gif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1" Type="http://schemas.openxmlformats.org/officeDocument/2006/relationships/image" Target="../media/image39.png"/><Relationship Id="rId12" Type="http://schemas.openxmlformats.org/officeDocument/2006/relationships/image" Target="../media/image40.png"/><Relationship Id="rId13" Type="http://schemas.openxmlformats.org/officeDocument/2006/relationships/image" Target="../media/image41.png"/><Relationship Id="rId14" Type="http://schemas.openxmlformats.org/officeDocument/2006/relationships/image" Target="../media/image42.jpeg"/><Relationship Id="rId15" Type="http://schemas.openxmlformats.org/officeDocument/2006/relationships/image" Target="../media/image43.jpeg"/><Relationship Id="rId16" Type="http://schemas.openxmlformats.org/officeDocument/2006/relationships/image" Target="../media/image44.jpe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11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11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11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1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31.xml"/><Relationship Id="rId3" Type="http://schemas.openxmlformats.org/officeDocument/2006/relationships/package" Target="../embeddings/Microsoft_Word_Document2.docx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jpeg"/><Relationship Id="rId3" Type="http://schemas.openxmlformats.org/officeDocument/2006/relationships/image" Target="../media/image121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jpeg"/><Relationship Id="rId3" Type="http://schemas.openxmlformats.org/officeDocument/2006/relationships/image" Target="../media/image12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4" Type="http://schemas.openxmlformats.org/officeDocument/2006/relationships/image" Target="../media/image126.jpeg"/><Relationship Id="rId5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jpe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20" Type="http://schemas.openxmlformats.org/officeDocument/2006/relationships/oleObject" Target="../embeddings/oleObject14.bin"/><Relationship Id="rId21" Type="http://schemas.openxmlformats.org/officeDocument/2006/relationships/oleObject" Target="../embeddings/oleObject15.bin"/><Relationship Id="rId22" Type="http://schemas.openxmlformats.org/officeDocument/2006/relationships/oleObject" Target="../embeddings/oleObject16.bin"/><Relationship Id="rId23" Type="http://schemas.openxmlformats.org/officeDocument/2006/relationships/image" Target="../media/image134.png"/><Relationship Id="rId24" Type="http://schemas.openxmlformats.org/officeDocument/2006/relationships/image" Target="../media/image135.jpeg"/><Relationship Id="rId25" Type="http://schemas.openxmlformats.org/officeDocument/2006/relationships/image" Target="../media/image136.jpeg"/><Relationship Id="rId10" Type="http://schemas.openxmlformats.org/officeDocument/2006/relationships/oleObject" Target="../embeddings/oleObject4.bin"/><Relationship Id="rId11" Type="http://schemas.openxmlformats.org/officeDocument/2006/relationships/oleObject" Target="../embeddings/oleObject5.bin"/><Relationship Id="rId12" Type="http://schemas.openxmlformats.org/officeDocument/2006/relationships/oleObject" Target="../embeddings/oleObject6.bin"/><Relationship Id="rId13" Type="http://schemas.openxmlformats.org/officeDocument/2006/relationships/oleObject" Target="../embeddings/oleObject7.bin"/><Relationship Id="rId14" Type="http://schemas.openxmlformats.org/officeDocument/2006/relationships/oleObject" Target="../embeddings/oleObject8.bin"/><Relationship Id="rId15" Type="http://schemas.openxmlformats.org/officeDocument/2006/relationships/oleObject" Target="../embeddings/oleObject9.bin"/><Relationship Id="rId16" Type="http://schemas.openxmlformats.org/officeDocument/2006/relationships/oleObject" Target="../embeddings/oleObject10.bin"/><Relationship Id="rId17" Type="http://schemas.openxmlformats.org/officeDocument/2006/relationships/oleObject" Target="../embeddings/oleObject11.bin"/><Relationship Id="rId18" Type="http://schemas.openxmlformats.org/officeDocument/2006/relationships/oleObject" Target="../embeddings/oleObject12.bin"/><Relationship Id="rId19" Type="http://schemas.openxmlformats.org/officeDocument/2006/relationships/oleObject" Target="../embeddings/oleObject13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4.xml"/><Relationship Id="rId4" Type="http://schemas.openxmlformats.org/officeDocument/2006/relationships/image" Target="../media/image129.wmf"/><Relationship Id="rId5" Type="http://schemas.openxmlformats.org/officeDocument/2006/relationships/image" Target="../media/image130.wmf"/><Relationship Id="rId6" Type="http://schemas.openxmlformats.org/officeDocument/2006/relationships/image" Target="../media/image131.wmf"/><Relationship Id="rId7" Type="http://schemas.openxmlformats.org/officeDocument/2006/relationships/image" Target="../media/image132.wmf"/><Relationship Id="rId8" Type="http://schemas.openxmlformats.org/officeDocument/2006/relationships/image" Target="../media/image13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20" Type="http://schemas.openxmlformats.org/officeDocument/2006/relationships/oleObject" Target="../embeddings/oleObject32.bin"/><Relationship Id="rId21" Type="http://schemas.openxmlformats.org/officeDocument/2006/relationships/oleObject" Target="../embeddings/oleObject33.bin"/><Relationship Id="rId22" Type="http://schemas.openxmlformats.org/officeDocument/2006/relationships/oleObject" Target="../embeddings/oleObject34.bin"/><Relationship Id="rId23" Type="http://schemas.openxmlformats.org/officeDocument/2006/relationships/oleObject" Target="../embeddings/oleObject35.bin"/><Relationship Id="rId24" Type="http://schemas.openxmlformats.org/officeDocument/2006/relationships/oleObject" Target="../embeddings/oleObject36.bin"/><Relationship Id="rId10" Type="http://schemas.openxmlformats.org/officeDocument/2006/relationships/oleObject" Target="../embeddings/oleObject22.bin"/><Relationship Id="rId11" Type="http://schemas.openxmlformats.org/officeDocument/2006/relationships/oleObject" Target="../embeddings/oleObject23.bin"/><Relationship Id="rId12" Type="http://schemas.openxmlformats.org/officeDocument/2006/relationships/oleObject" Target="../embeddings/oleObject24.bin"/><Relationship Id="rId13" Type="http://schemas.openxmlformats.org/officeDocument/2006/relationships/oleObject" Target="../embeddings/oleObject25.bin"/><Relationship Id="rId14" Type="http://schemas.openxmlformats.org/officeDocument/2006/relationships/oleObject" Target="../embeddings/oleObject26.bin"/><Relationship Id="rId15" Type="http://schemas.openxmlformats.org/officeDocument/2006/relationships/oleObject" Target="../embeddings/oleObject27.bin"/><Relationship Id="rId16" Type="http://schemas.openxmlformats.org/officeDocument/2006/relationships/oleObject" Target="../embeddings/oleObject28.bin"/><Relationship Id="rId17" Type="http://schemas.openxmlformats.org/officeDocument/2006/relationships/oleObject" Target="../embeddings/oleObject29.bin"/><Relationship Id="rId18" Type="http://schemas.openxmlformats.org/officeDocument/2006/relationships/oleObject" Target="../embeddings/oleObject30.bin"/><Relationship Id="rId19" Type="http://schemas.openxmlformats.org/officeDocument/2006/relationships/oleObject" Target="../embeddings/oleObject31.bin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137.jpeg"/><Relationship Id="rId5" Type="http://schemas.openxmlformats.org/officeDocument/2006/relationships/oleObject" Target="../embeddings/oleObject17.bin"/><Relationship Id="rId6" Type="http://schemas.openxmlformats.org/officeDocument/2006/relationships/oleObject" Target="../embeddings/oleObject18.bin"/><Relationship Id="rId7" Type="http://schemas.openxmlformats.org/officeDocument/2006/relationships/oleObject" Target="../embeddings/oleObject19.bin"/><Relationship Id="rId8" Type="http://schemas.openxmlformats.org/officeDocument/2006/relationships/oleObject" Target="../embeddings/oleObject20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8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emf"/><Relationship Id="rId4" Type="http://schemas.openxmlformats.org/officeDocument/2006/relationships/image" Target="../media/image14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41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4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2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200400"/>
            <a:ext cx="86868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Ahmed </a:t>
            </a:r>
            <a:r>
              <a:rPr lang="en-US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</a:t>
            </a:r>
            <a:endParaRPr lang="en-US" baseline="30000" dirty="0" smtClean="0"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Computer and Information Science and Engineering (</a:t>
            </a:r>
            <a:r>
              <a:rPr lang="en-US" sz="3000" baseline="30000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CISE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) Department</a:t>
            </a:r>
            <a:r>
              <a:rPr lang="en-US" sz="3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University of Florida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helmy@ufl.edu , </a:t>
            </a:r>
            <a:r>
              <a:rPr lang="en-US" sz="30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http://www.cise.ufl.edu/~helmy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28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Founder &amp; Director: Wireless Mobile Networking Lab </a:t>
            </a:r>
            <a:r>
              <a:rPr lang="en-US" sz="28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http://nile.cise.ufl.edu</a:t>
            </a:r>
          </a:p>
        </p:txBody>
      </p:sp>
      <p:sp>
        <p:nvSpPr>
          <p:cNvPr id="1741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8458200" cy="1752600"/>
          </a:xfrm>
          <a:noFill/>
        </p:spPr>
        <p:txBody>
          <a:bodyPr/>
          <a:lstStyle/>
          <a:p>
            <a:r>
              <a:rPr lang="en-US" i="1" dirty="0" smtClean="0">
                <a:ea typeface="ＭＳ Ｐゴシック" pitchFamily="-111" charset="-128"/>
              </a:rPr>
              <a:t/>
            </a:r>
            <a:br>
              <a:rPr lang="en-US" i="1" dirty="0" smtClean="0">
                <a:ea typeface="ＭＳ Ｐゴシック" pitchFamily="-111" charset="-128"/>
              </a:rPr>
            </a:br>
            <a:r>
              <a:rPr lang="en-US" sz="4000" i="1" dirty="0" smtClean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200" i="1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Data-Driven</a:t>
            </a:r>
            <a:r>
              <a:rPr lang="en-US" sz="32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 Analysis, Mining &amp; Modeling of Mobile Network (WLAN) Usage</a:t>
            </a:r>
            <a:r>
              <a:rPr lang="en-US" sz="2800" dirty="0" smtClean="0"/>
              <a:t>	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i="1" u="sng" dirty="0" smtClean="0">
              <a:solidFill>
                <a:srgbClr val="0000FF"/>
              </a:solidFill>
              <a:latin typeface="Times New Roman" pitchFamily="18" charset="0"/>
              <a:ea typeface="ＭＳ Ｐゴシック" pitchFamily="-111" charset="-128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66800" y="5562600"/>
            <a:ext cx="7239001" cy="914400"/>
            <a:chOff x="1142999" y="5715000"/>
            <a:chExt cx="7239001" cy="914400"/>
          </a:xfrm>
        </p:grpSpPr>
        <p:grpSp>
          <p:nvGrpSpPr>
            <p:cNvPr id="17412" name="Group 8"/>
            <p:cNvGrpSpPr>
              <a:grpSpLocks/>
            </p:cNvGrpSpPr>
            <p:nvPr/>
          </p:nvGrpSpPr>
          <p:grpSpPr bwMode="auto">
            <a:xfrm>
              <a:off x="1142999" y="5715000"/>
              <a:ext cx="6037263" cy="914400"/>
              <a:chOff x="685805" y="5791200"/>
              <a:chExt cx="6036799" cy="914400"/>
            </a:xfrm>
          </p:grpSpPr>
          <p:pic>
            <p:nvPicPr>
              <p:cNvPr id="17413" name="Picture 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33600" y="5791200"/>
                <a:ext cx="876300" cy="876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4" name="Picture 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352800" y="5943600"/>
                <a:ext cx="1054100" cy="5665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Picture 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724400" y="5943600"/>
                <a:ext cx="822731" cy="68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6" name="Picture 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715000" y="5943600"/>
                <a:ext cx="1007604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TextBox 7"/>
              <p:cNvSpPr txBox="1">
                <a:spLocks noChangeArrowheads="1"/>
              </p:cNvSpPr>
              <p:nvPr/>
            </p:nvSpPr>
            <p:spPr bwMode="auto">
              <a:xfrm>
                <a:off x="685805" y="6019800"/>
                <a:ext cx="122983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Times New Roman" pitchFamily="-111" charset="0"/>
                  </a:rPr>
                  <a:t>Funded by:</a:t>
                </a:r>
              </a:p>
            </p:txBody>
          </p:sp>
        </p:grpSp>
        <p:pic>
          <p:nvPicPr>
            <p:cNvPr id="10" name="Picture 9" descr="t-labs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9000" y="6019801"/>
              <a:ext cx="1143000" cy="5088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TW" sz="36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Representation of User Association Patterns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Summarize user association per day by a vector</a:t>
            </a:r>
          </a:p>
          <a:p>
            <a:pPr lvl="1" eaLnBrk="1" hangingPunct="1"/>
            <a:r>
              <a:rPr lang="en-US" altLang="zh-TW" sz="2000" i="1" dirty="0" smtClean="0">
                <a:ea typeface="新細明體" pitchFamily="-111" charset="-120"/>
              </a:rPr>
              <a:t>a</a:t>
            </a:r>
            <a:r>
              <a:rPr lang="en-US" altLang="zh-TW" sz="2000" dirty="0" smtClean="0">
                <a:ea typeface="新細明體" pitchFamily="-111" charset="-120"/>
              </a:rPr>
              <a:t> = {</a:t>
            </a:r>
            <a:r>
              <a:rPr lang="en-US" altLang="zh-TW" sz="2000" i="1" dirty="0" err="1" smtClean="0">
                <a:ea typeface="新細明體" pitchFamily="-111" charset="-120"/>
              </a:rPr>
              <a:t>a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: fraction of online time user </a:t>
            </a:r>
            <a:r>
              <a:rPr lang="en-US" altLang="zh-TW" sz="2000" i="1" dirty="0" err="1" smtClean="0">
                <a:ea typeface="新細明體" pitchFamily="-111" charset="-120"/>
              </a:rPr>
              <a:t>i</a:t>
            </a:r>
            <a:r>
              <a:rPr lang="en-US" altLang="zh-TW" sz="2000" dirty="0" smtClean="0">
                <a:ea typeface="新細明體" pitchFamily="-111" charset="-120"/>
              </a:rPr>
              <a:t> spends at </a:t>
            </a:r>
            <a:r>
              <a:rPr lang="en-US" altLang="zh-TW" sz="2000" dirty="0" err="1" smtClean="0">
                <a:ea typeface="新細明體" pitchFamily="-111" charset="-120"/>
              </a:rPr>
              <a:t>AP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on day </a:t>
            </a:r>
            <a:r>
              <a:rPr lang="en-US" altLang="zh-TW" sz="2000" i="1" dirty="0" smtClean="0">
                <a:ea typeface="新細明體" pitchFamily="-111" charset="-120"/>
              </a:rPr>
              <a:t>d</a:t>
            </a:r>
            <a:r>
              <a:rPr lang="en-US" altLang="zh-TW" sz="2000" dirty="0" smtClean="0">
                <a:ea typeface="新細明體" pitchFamily="-111" charset="-120"/>
              </a:rPr>
              <a:t>}</a:t>
            </a:r>
          </a:p>
          <a:p>
            <a:pPr lvl="1" eaLnBrk="1" hangingPunct="1"/>
            <a:endParaRPr lang="en-US" altLang="zh-TW" sz="20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endParaRPr lang="en-US" altLang="zh-TW" sz="25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 long-run mobility in “</a:t>
            </a:r>
            <a:r>
              <a:rPr lang="en-US" altLang="zh-TW" b="1" i="1" dirty="0" smtClean="0">
                <a:solidFill>
                  <a:srgbClr val="FF0000"/>
                </a:solidFill>
                <a:latin typeface="Times New Roman" pitchFamily="-111" charset="0"/>
                <a:ea typeface="新細明體" pitchFamily="-111" charset="-120"/>
              </a:rPr>
              <a:t>association matrix</a:t>
            </a: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”</a:t>
            </a:r>
          </a:p>
        </p:txBody>
      </p:sp>
      <p:grpSp>
        <p:nvGrpSpPr>
          <p:cNvPr id="59398" name="Group 4"/>
          <p:cNvGrpSpPr>
            <a:grpSpLocks/>
          </p:cNvGrpSpPr>
          <p:nvPr/>
        </p:nvGrpSpPr>
        <p:grpSpPr bwMode="auto">
          <a:xfrm>
            <a:off x="8145463" y="5835650"/>
            <a:ext cx="998537" cy="1022350"/>
            <a:chOff x="4512" y="3504"/>
            <a:chExt cx="629" cy="644"/>
          </a:xfrm>
        </p:grpSpPr>
        <p:sp>
          <p:nvSpPr>
            <p:cNvPr id="59406" name="AutoShape 5"/>
            <p:cNvSpPr>
              <a:spLocks noChangeArrowheads="1"/>
            </p:cNvSpPr>
            <p:nvPr/>
          </p:nvSpPr>
          <p:spPr bwMode="auto">
            <a:xfrm>
              <a:off x="4627" y="3504"/>
              <a:ext cx="365" cy="444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7" name="Text Box 6"/>
            <p:cNvSpPr txBox="1">
              <a:spLocks noChangeArrowheads="1"/>
            </p:cNvSpPr>
            <p:nvPr/>
          </p:nvSpPr>
          <p:spPr bwMode="auto">
            <a:xfrm>
              <a:off x="4512" y="3936"/>
              <a:ext cx="62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 i="1">
                  <a:latin typeface="Times New Roman" pitchFamily="-111" charset="0"/>
                  <a:cs typeface="Times New Roman" pitchFamily="-111" charset="0"/>
                </a:rPr>
                <a:t>R</a:t>
              </a:r>
              <a:r>
                <a:rPr lang="en-US" altLang="zh-TW" sz="1600">
                  <a:latin typeface="Times New Roman" pitchFamily="-111" charset="0"/>
                  <a:cs typeface="Times New Roman" pitchFamily="-111" charset="0"/>
                </a:rPr>
                <a:t>epresent</a:t>
              </a:r>
            </a:p>
          </p:txBody>
        </p:sp>
        <p:graphicFrame>
          <p:nvGraphicFramePr>
            <p:cNvPr id="59395" name="Object 3"/>
            <p:cNvGraphicFramePr>
              <a:graphicFrameLocks noChangeAspect="1"/>
            </p:cNvGraphicFramePr>
            <p:nvPr/>
          </p:nvGraphicFramePr>
          <p:xfrm>
            <a:off x="4627" y="3527"/>
            <a:ext cx="365" cy="409"/>
          </p:xfrm>
          <a:graphic>
            <a:graphicData uri="http://schemas.openxmlformats.org/presentationml/2006/ole">
              <p:oleObj spid="_x0000_s59395" name="方程式" r:id="rId4" imgW="838080" imgH="698400" progId="Equation.3">
                <p:embed/>
              </p:oleObj>
            </a:graphicData>
          </a:graphic>
        </p:graphicFrame>
      </p:grpSp>
      <p:grpSp>
        <p:nvGrpSpPr>
          <p:cNvPr id="59399" name="Group 15"/>
          <p:cNvGrpSpPr>
            <a:grpSpLocks/>
          </p:cNvGrpSpPr>
          <p:nvPr/>
        </p:nvGrpSpPr>
        <p:grpSpPr bwMode="auto">
          <a:xfrm>
            <a:off x="838200" y="2514600"/>
            <a:ext cx="7813675" cy="1006475"/>
            <a:chOff x="990600" y="3048000"/>
            <a:chExt cx="7813675" cy="1006475"/>
          </a:xfrm>
        </p:grpSpPr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990600" y="3048000"/>
              <a:ext cx="2551113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Office, </a:t>
              </a:r>
              <a:r>
                <a:rPr lang="en-US" altLang="zh-TW" sz="2000" dirty="0" err="1">
                  <a:cs typeface="Arial" charset="0"/>
                </a:rPr>
                <a:t>10AM</a:t>
              </a:r>
              <a:r>
                <a:rPr lang="en-US" altLang="zh-TW" sz="2000" dirty="0">
                  <a:cs typeface="Arial" charset="0"/>
                </a:rPr>
                <a:t> -</a:t>
              </a:r>
              <a:r>
                <a:rPr lang="en-US" altLang="zh-TW" sz="2000" dirty="0" err="1">
                  <a:cs typeface="Arial" charset="0"/>
                </a:rPr>
                <a:t>12PM</a:t>
              </a:r>
              <a:endParaRPr lang="en-US" altLang="zh-TW" sz="2000" dirty="0">
                <a:cs typeface="Arial" charset="0"/>
              </a:endParaRPr>
            </a:p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Library, </a:t>
              </a:r>
              <a:r>
                <a:rPr lang="en-US" altLang="zh-TW" sz="2000" dirty="0" err="1">
                  <a:cs typeface="Arial" charset="0"/>
                </a:rPr>
                <a:t>3PM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4PM</a:t>
              </a:r>
              <a:r>
                <a:rPr lang="en-US" altLang="zh-TW" sz="2000" dirty="0">
                  <a:cs typeface="Arial" charset="0"/>
                </a:rPr>
                <a:t/>
              </a:r>
              <a:br>
                <a:rPr lang="en-US" altLang="zh-TW" sz="2000" dirty="0">
                  <a:cs typeface="Arial" charset="0"/>
                </a:rPr>
              </a:br>
              <a:r>
                <a:rPr lang="en-US" altLang="zh-TW" sz="2000" dirty="0">
                  <a:cs typeface="Arial" charset="0"/>
                </a:rPr>
                <a:t>-Class, </a:t>
              </a:r>
              <a:r>
                <a:rPr lang="en-US" altLang="zh-TW" sz="2000" dirty="0" err="1">
                  <a:cs typeface="Arial" charset="0"/>
                </a:rPr>
                <a:t>6PM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8PM</a:t>
              </a:r>
              <a:endParaRPr lang="en-US" altLang="zh-TW" sz="2000" dirty="0">
                <a:cs typeface="Arial" charset="0"/>
              </a:endParaRPr>
            </a:p>
          </p:txBody>
        </p:sp>
        <p:grpSp>
          <p:nvGrpSpPr>
            <p:cNvPr id="59403" name="Group 9"/>
            <p:cNvGrpSpPr>
              <a:grpSpLocks/>
            </p:cNvGrpSpPr>
            <p:nvPr/>
          </p:nvGrpSpPr>
          <p:grpSpPr bwMode="auto">
            <a:xfrm>
              <a:off x="3581400" y="3200400"/>
              <a:ext cx="5222875" cy="701675"/>
              <a:chOff x="2304" y="1872"/>
              <a:chExt cx="3290" cy="442"/>
            </a:xfrm>
          </p:grpSpPr>
          <p:sp>
            <p:nvSpPr>
              <p:cNvPr id="59404" name="Text Box 10"/>
              <p:cNvSpPr txBox="1">
                <a:spLocks noChangeArrowheads="1"/>
              </p:cNvSpPr>
              <p:nvPr/>
            </p:nvSpPr>
            <p:spPr bwMode="auto">
              <a:xfrm>
                <a:off x="2928" y="1872"/>
                <a:ext cx="2666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2000">
                    <a:cs typeface="Arial" charset="0"/>
                  </a:rPr>
                  <a:t>Association vector: </a:t>
                </a:r>
                <a:br>
                  <a:rPr lang="en-US" altLang="zh-TW" sz="2000">
                    <a:cs typeface="Arial" charset="0"/>
                  </a:rPr>
                </a:br>
                <a:r>
                  <a:rPr lang="en-US" altLang="zh-TW" sz="2000">
                    <a:cs typeface="Arial" charset="0"/>
                  </a:rPr>
                  <a:t>(library, office, class) =(0.2, 0.4, 0.4)</a:t>
                </a:r>
                <a:endParaRPr lang="zh-TW" altLang="en-US" sz="2000">
                  <a:ea typeface="新細明體" pitchFamily="-111" charset="-120"/>
                </a:endParaRPr>
              </a:p>
            </p:txBody>
          </p:sp>
          <p:sp>
            <p:nvSpPr>
              <p:cNvPr id="59405" name="AutoShape 11"/>
              <p:cNvSpPr>
                <a:spLocks noChangeArrowheads="1"/>
              </p:cNvSpPr>
              <p:nvPr/>
            </p:nvSpPr>
            <p:spPr bwMode="auto">
              <a:xfrm>
                <a:off x="2304" y="1872"/>
                <a:ext cx="672" cy="384"/>
              </a:xfrm>
              <a:prstGeom prst="rightArrow">
                <a:avLst>
                  <a:gd name="adj1" fmla="val 50000"/>
                  <a:gd name="adj2" fmla="val 4375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9400" name="TextBox 12"/>
          <p:cNvSpPr txBox="1">
            <a:spLocks noChangeArrowheads="1"/>
          </p:cNvSpPr>
          <p:nvPr/>
        </p:nvSpPr>
        <p:spPr bwMode="auto">
          <a:xfrm>
            <a:off x="457200" y="1066800"/>
            <a:ext cx="8017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* W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. Hsu, D.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Dutta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A.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“Mining Behavioral Groups in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WLANs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”, 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ACM </a:t>
            </a:r>
            <a:r>
              <a:rPr lang="en-US" sz="1600" i="1" dirty="0" err="1">
                <a:latin typeface="Times New Roman" pitchFamily="-111" charset="0"/>
                <a:cs typeface="Times New Roman" pitchFamily="-111" charset="0"/>
              </a:rPr>
              <a:t>MobiCom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2007, </a:t>
            </a:r>
          </a:p>
          <a:p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IEEE Transactions on Mobile Computing (TMC),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Vol. 11, No. 11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Nov.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2012.</a:t>
            </a:r>
            <a:endParaRPr lang="en-US" sz="1600" dirty="0">
              <a:latin typeface="Times New Roman" pitchFamily="-111" charset="0"/>
              <a:cs typeface="Times New Roman" pitchFamily="-111" charset="0"/>
            </a:endParaRPr>
          </a:p>
        </p:txBody>
      </p:sp>
      <p:graphicFrame>
        <p:nvGraphicFramePr>
          <p:cNvPr id="59394" name="Object 3162"/>
          <p:cNvGraphicFramePr>
            <a:graphicFrameLocks noChangeAspect="1"/>
          </p:cNvGraphicFramePr>
          <p:nvPr/>
        </p:nvGraphicFramePr>
        <p:xfrm>
          <a:off x="1371600" y="3962400"/>
          <a:ext cx="5486400" cy="2211388"/>
        </p:xfrm>
        <a:graphic>
          <a:graphicData uri="http://schemas.openxmlformats.org/presentationml/2006/ole">
            <p:oleObj spid="_x0000_s59394" name="Visio" r:id="rId5" imgW="11645900" imgH="4711700" progId="">
              <p:embed/>
            </p:oleObj>
          </a:graphicData>
        </a:graphic>
      </p:graphicFrame>
      <p:sp>
        <p:nvSpPr>
          <p:cNvPr id="59401" name="TextBox 4"/>
          <p:cNvSpPr txBox="1">
            <a:spLocks noChangeArrowheads="1"/>
          </p:cNvSpPr>
          <p:nvPr/>
        </p:nvSpPr>
        <p:spPr bwMode="auto">
          <a:xfrm>
            <a:off x="990600" y="6248400"/>
            <a:ext cx="69376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Example </a:t>
            </a:r>
            <a:r>
              <a:rPr lang="en-US" sz="1600" b="1" i="1" dirty="0">
                <a:solidFill>
                  <a:srgbClr val="FF0000"/>
                </a:solidFill>
                <a:latin typeface="Times New Roman" pitchFamily="-111" charset="0"/>
                <a:cs typeface="Times New Roman" pitchFamily="-111" charset="0"/>
              </a:rPr>
              <a:t>association matrix 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to describe a given user’s location visiting preference</a:t>
            </a:r>
            <a:endParaRPr lang="en-US" sz="1600" dirty="0">
              <a:cs typeface="Times New Roman" pitchFamily="-11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61442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486400" y="2971800"/>
            <a:ext cx="1621130" cy="902732"/>
            <a:chOff x="5943600" y="2971800"/>
            <a:chExt cx="1621130" cy="902732"/>
          </a:xfrm>
        </p:grpSpPr>
        <p:sp>
          <p:nvSpPr>
            <p:cNvPr id="19" name="Oval 18"/>
            <p:cNvSpPr/>
            <p:nvPr/>
          </p:nvSpPr>
          <p:spPr>
            <a:xfrm>
              <a:off x="7086600" y="3352800"/>
              <a:ext cx="152400" cy="152400"/>
            </a:xfrm>
            <a:prstGeom prst="ellipse">
              <a:avLst/>
            </a:prstGeom>
            <a:solidFill>
              <a:srgbClr val="238D4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246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43600" y="350520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9000" y="304800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5400000" flipH="1" flipV="1">
              <a:off x="7010400" y="31242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6248400" y="33528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400800" y="3124200"/>
              <a:ext cx="762000" cy="228600"/>
            </a:xfrm>
            <a:prstGeom prst="line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8800" y="281940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i="1" dirty="0">
              <a:solidFill>
                <a:srgbClr val="ED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39000" y="27432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Multi-dimensional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Behavioral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endParaRPr lang="en-US" sz="16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User Groups in </a:t>
            </a:r>
            <a:r>
              <a:rPr lang="en-US" altLang="zh-TW" sz="3200" u="sng" dirty="0" err="1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WLANs</a:t>
            </a:r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- Observations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868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200" dirty="0" smtClean="0">
                <a:latin typeface="Times New Roman" pitchFamily="-111" charset="0"/>
                <a:ea typeface="新細明體" pitchFamily="-111" charset="-120"/>
              </a:rPr>
              <a:t>Hundreds of distinct similarity groups - Skewed group size distribution 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65540" name="Picture 4" descr="group_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37160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Box 4"/>
          <p:cNvSpPr txBox="1">
            <a:spLocks noChangeArrowheads="1"/>
          </p:cNvSpPr>
          <p:nvPr/>
        </p:nvSpPr>
        <p:spPr bwMode="auto">
          <a:xfrm>
            <a:off x="8077200" y="6324600"/>
            <a:ext cx="89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Videos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0200" y="1600200"/>
            <a:ext cx="2286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“Power-law ‘like’ distribution</a:t>
            </a:r>
          </a:p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of cluster/group sizes”</a:t>
            </a:r>
          </a:p>
          <a:p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932237"/>
            <a:ext cx="88392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 bwMode="auto">
          <a:xfrm>
            <a:off x="457200" y="3200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ＭＳ Ｐゴシック" charset="-128"/>
              </a:rPr>
              <a:t>Behavioral Similarity Graphs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596390"/>
            <a:ext cx="9144000" cy="2616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-111" charset="0"/>
              </a:rPr>
              <a:t>* G</a:t>
            </a:r>
            <a:r>
              <a:rPr lang="en-US" sz="1100" dirty="0">
                <a:latin typeface="Times New Roman" pitchFamily="-111" charset="0"/>
              </a:rPr>
              <a:t>. </a:t>
            </a:r>
            <a:r>
              <a:rPr lang="en-US" sz="1100" dirty="0" err="1">
                <a:latin typeface="Times New Roman" pitchFamily="-111" charset="0"/>
              </a:rPr>
              <a:t>Thakur</a:t>
            </a:r>
            <a:r>
              <a:rPr lang="en-US" sz="1100" dirty="0">
                <a:latin typeface="Times New Roman" pitchFamily="-111" charset="0"/>
              </a:rPr>
              <a:t>, A. </a:t>
            </a:r>
            <a:r>
              <a:rPr lang="en-US" sz="1100" dirty="0" err="1">
                <a:latin typeface="Times New Roman" pitchFamily="-111" charset="0"/>
              </a:rPr>
              <a:t>Helmy</a:t>
            </a:r>
            <a:r>
              <a:rPr lang="en-US" sz="1100" dirty="0">
                <a:latin typeface="Times New Roman" pitchFamily="-111" charset="0"/>
              </a:rPr>
              <a:t>, W. Hsu, “Similarity analysis and modeling of similarity in mobile societies: The missing link”, </a:t>
            </a:r>
            <a:r>
              <a:rPr lang="en-US" sz="1100" i="1" dirty="0" smtClean="0">
                <a:latin typeface="Times New Roman" pitchFamily="-111" charset="0"/>
              </a:rPr>
              <a:t>ACM </a:t>
            </a:r>
            <a:r>
              <a:rPr lang="en-US" sz="1100" i="1" dirty="0" err="1" smtClean="0">
                <a:latin typeface="Times New Roman" pitchFamily="-111" charset="0"/>
              </a:rPr>
              <a:t>MobiCom</a:t>
            </a:r>
            <a:r>
              <a:rPr lang="en-US" sz="1100" i="1" dirty="0" smtClean="0">
                <a:latin typeface="Times New Roman" pitchFamily="-111" charset="0"/>
              </a:rPr>
              <a:t> CHANTS </a:t>
            </a:r>
            <a:r>
              <a:rPr lang="en-US" sz="1100" dirty="0" smtClean="0">
                <a:latin typeface="Times New Roman" pitchFamily="-111" charset="0"/>
              </a:rPr>
              <a:t>2010</a:t>
            </a:r>
            <a:endParaRPr lang="en-US" sz="1100" dirty="0">
              <a:latin typeface="Times New Roman" pitchFamily="-111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172200"/>
            <a:ext cx="835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(a) Dartmouth Campus		(b) MIT Campus	(c)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Campus	        (d) USC Campus 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file-cast-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" y="762000"/>
            <a:ext cx="8561134" cy="541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5791200"/>
            <a:ext cx="84429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Instead of using a destination address (e.g.,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unicast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broadcast), destination is defined by the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target interest profiles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 Destination(s) match based on a similarity score, inferred based on user behavioral aspects . 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6550223"/>
            <a:ext cx="85857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>
                <a:latin typeface="Times New Roman" pitchFamily="-111" charset="0"/>
                <a:cs typeface="Times New Roman" pitchFamily="-111" charset="0"/>
              </a:rPr>
              <a:t>* W</a:t>
            </a:r>
            <a:r>
              <a:rPr lang="en-US" altLang="zh-TW" sz="1400" dirty="0" smtClean="0">
                <a:latin typeface="Times New Roman" pitchFamily="-111" charset="0"/>
                <a:cs typeface="Times New Roman" pitchFamily="-111" charset="0"/>
              </a:rPr>
              <a:t>. Hsu, D. </a:t>
            </a:r>
            <a:r>
              <a:rPr lang="en-US" altLang="zh-TW" sz="1400" dirty="0" err="1" smtClean="0">
                <a:latin typeface="Times New Roman" pitchFamily="-111" charset="0"/>
                <a:cs typeface="Times New Roman" pitchFamily="-111" charset="0"/>
              </a:rPr>
              <a:t>Dutta</a:t>
            </a:r>
            <a:r>
              <a:rPr lang="en-US" altLang="zh-TW" sz="1400" dirty="0" smtClean="0">
                <a:latin typeface="Times New Roman" pitchFamily="-111" charset="0"/>
                <a:cs typeface="Times New Roman" pitchFamily="-111" charset="0"/>
              </a:rPr>
              <a:t>, A. Helmy, </a:t>
            </a:r>
            <a:r>
              <a:rPr lang="en-US" altLang="zh-TW" sz="1400" i="1" dirty="0" smtClean="0">
                <a:latin typeface="Times New Roman" pitchFamily="-111" charset="0"/>
                <a:cs typeface="Times New Roman" pitchFamily="-111" charset="0"/>
              </a:rPr>
              <a:t>ACM </a:t>
            </a:r>
            <a:r>
              <a:rPr lang="en-US" altLang="zh-TW" sz="1400" i="1" dirty="0" err="1" smtClean="0">
                <a:latin typeface="Times New Roman" pitchFamily="-111" charset="0"/>
                <a:cs typeface="Times New Roman" pitchFamily="-111" charset="0"/>
              </a:rPr>
              <a:t>Mobicom</a:t>
            </a:r>
            <a:r>
              <a:rPr lang="en-US" altLang="zh-TW" sz="1400" i="1" dirty="0" smtClean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altLang="zh-TW" sz="1400" dirty="0" smtClean="0">
                <a:latin typeface="Times New Roman" pitchFamily="-111" charset="0"/>
                <a:cs typeface="Times New Roman" pitchFamily="-111" charset="0"/>
              </a:rPr>
              <a:t>2007, </a:t>
            </a:r>
            <a:r>
              <a:rPr lang="en-US" altLang="zh-TW" sz="1400" i="1" dirty="0" smtClean="0">
                <a:latin typeface="Times New Roman" pitchFamily="-111" charset="0"/>
                <a:cs typeface="Times New Roman" pitchFamily="-111" charset="0"/>
              </a:rPr>
              <a:t>WCNC</a:t>
            </a:r>
            <a:r>
              <a:rPr lang="en-US" altLang="zh-TW" sz="1400" dirty="0" smtClean="0">
                <a:latin typeface="Times New Roman" pitchFamily="-111" charset="0"/>
                <a:cs typeface="Times New Roman" pitchFamily="-111" charset="0"/>
              </a:rPr>
              <a:t> 2008, </a:t>
            </a:r>
            <a:r>
              <a:rPr lang="en-US" altLang="zh-TW" sz="1400" i="1" dirty="0" err="1" smtClean="0">
                <a:latin typeface="Times New Roman" pitchFamily="-111" charset="0"/>
                <a:cs typeface="Times New Roman" pitchFamily="-111" charset="0"/>
              </a:rPr>
              <a:t>AdHoc</a:t>
            </a:r>
            <a:r>
              <a:rPr lang="en-US" altLang="zh-TW" sz="1400" i="1" dirty="0" smtClean="0">
                <a:latin typeface="Times New Roman" pitchFamily="-111" charset="0"/>
                <a:cs typeface="Times New Roman" pitchFamily="-111" charset="0"/>
              </a:rPr>
              <a:t> Nets </a:t>
            </a:r>
            <a:r>
              <a:rPr lang="en-US" altLang="zh-TW" sz="1400" i="1" dirty="0" err="1" smtClean="0">
                <a:latin typeface="Times New Roman" pitchFamily="-111" charset="0"/>
                <a:cs typeface="Times New Roman" pitchFamily="-111" charset="0"/>
              </a:rPr>
              <a:t>Jrnl</a:t>
            </a:r>
            <a:r>
              <a:rPr lang="en-US" altLang="zh-TW" sz="1400" i="1" dirty="0" smtClean="0">
                <a:latin typeface="Times New Roman" pitchFamily="-111" charset="0"/>
                <a:cs typeface="Times New Roman" pitchFamily="-111" charset="0"/>
              </a:rPr>
              <a:t> Nov </a:t>
            </a:r>
            <a:r>
              <a:rPr lang="en-US" altLang="zh-TW" sz="1400" i="1" dirty="0" smtClean="0">
                <a:latin typeface="Times New Roman" pitchFamily="-111" charset="0"/>
                <a:cs typeface="Times New Roman" pitchFamily="-111" charset="0"/>
              </a:rPr>
              <a:t>2012, IEEE TMC Nov 2012</a:t>
            </a:r>
            <a:endParaRPr lang="en-U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533400"/>
            <a:ext cx="2179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u="sng" dirty="0" smtClean="0">
                <a:solidFill>
                  <a:srgbClr val="FF0000"/>
                </a:solidFill>
                <a:latin typeface="Times New Roman"/>
                <a:cs typeface="Times New Roman"/>
              </a:rPr>
              <a:t>Profile-cast:</a:t>
            </a:r>
            <a:r>
              <a:rPr lang="en-US" sz="2800" baseline="30000" dirty="0" smtClean="0">
                <a:latin typeface="Times New Roman"/>
                <a:cs typeface="Times New Roman"/>
              </a:rPr>
              <a:t>*</a:t>
            </a:r>
            <a:endParaRPr lang="en-US" sz="2800" baseline="30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Mining for Interest: Behavior Beyond Mobility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User’s web access and traffic patterns, applications used represent other dimensions of interest and behavior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Further analysis of network measurements (e.g., </a:t>
            </a:r>
            <a:r>
              <a:rPr lang="en-US" sz="2400" b="1" i="1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 can reveal behavioral characteristics in these dimensions</a:t>
            </a:r>
          </a:p>
          <a:p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traces are orders of magnitude larger than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millions,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billions)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Challenge: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from ‘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big data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’ to information and knowledge</a:t>
            </a:r>
          </a:p>
        </p:txBody>
      </p:sp>
      <p:pic>
        <p:nvPicPr>
          <p:cNvPr id="8294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69342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43000" y="4876800"/>
            <a:ext cx="69342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38400" y="5410200"/>
            <a:ext cx="120898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starting Mar 11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5410200"/>
            <a:ext cx="6934200" cy="228600"/>
          </a:xfrm>
          <a:prstGeom prst="rect">
            <a:avLst/>
          </a:prstGeom>
          <a:noFill/>
          <a:ln w="38100">
            <a:solidFill>
              <a:srgbClr val="ED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62200" y="5715000"/>
            <a:ext cx="481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Table I. Wireless Network Traces (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MobiLib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3" y="1304144"/>
            <a:ext cx="4255880" cy="282335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2" y="4257926"/>
            <a:ext cx="8664481" cy="2179265"/>
          </a:xfrm>
          <a:prstGeom prst="rect">
            <a:avLst/>
          </a:prstGeom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457200" y="457200"/>
            <a:ext cx="647004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COLLECTION 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8"/>
            <a:ext cx="4154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Billions of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netflow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records</a:t>
            </a:r>
          </a:p>
          <a:p>
            <a:pPr lvl="1"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3 billion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Feb-Apr 2008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DHCP: IP to user assignments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AP logs: Location of access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External info: 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domain resolution/building map</a:t>
            </a:r>
          </a:p>
          <a:p>
            <a:pPr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19600" y="1185888"/>
            <a:ext cx="4504764" cy="158271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7500" y="6261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162300" y="46275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992618" y="46148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nt Arrow 12"/>
          <p:cNvSpPr/>
          <p:nvPr/>
        </p:nvSpPr>
        <p:spPr>
          <a:xfrm flipH="1">
            <a:off x="3028950" y="4289676"/>
            <a:ext cx="3429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14400" y="4127500"/>
            <a:ext cx="2089150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User’s Device MAC 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15018" y="4127500"/>
            <a:ext cx="1738382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Web Domain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6034018" y="4273550"/>
            <a:ext cx="3556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04800" y="457200"/>
            <a:ext cx="6022523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PROCESSING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2" y="1198587"/>
            <a:ext cx="43197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05CA4"/>
                </a:solidFill>
                <a:latin typeface="Times New Roman"/>
                <a:cs typeface="Times New Roman"/>
              </a:rPr>
              <a:t>Integration 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To find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user, domain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building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each flow record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solidFill>
                  <a:srgbClr val="105CA4"/>
                </a:solidFill>
                <a:latin typeface="Times New Roman"/>
                <a:cs typeface="Times New Roman"/>
              </a:rPr>
              <a:t>Aggregation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For Top 100 active domains ,  22816 users, 79 buildings on:</a:t>
            </a: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lvl="1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Total online time (per min) 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[Number of Flows] </a:t>
            </a:r>
          </a:p>
          <a:p>
            <a:pPr lvl="1">
              <a:buFont typeface="Arial"/>
              <a:buChar char="•"/>
            </a:pPr>
            <a:endParaRPr lang="en-US" sz="20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2" y="1308099"/>
            <a:ext cx="4293981" cy="281940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406900" y="2743200"/>
            <a:ext cx="2501900" cy="144425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8"/>
          <p:cNvGrpSpPr/>
          <p:nvPr/>
        </p:nvGrpSpPr>
        <p:grpSpPr>
          <a:xfrm>
            <a:off x="396357" y="4525441"/>
            <a:ext cx="8286705" cy="1848974"/>
            <a:chOff x="1715825" y="31177722"/>
            <a:chExt cx="8668937" cy="1770393"/>
          </a:xfrm>
        </p:grpSpPr>
        <p:grpSp>
          <p:nvGrpSpPr>
            <p:cNvPr id="3" name="Group 168"/>
            <p:cNvGrpSpPr/>
            <p:nvPr/>
          </p:nvGrpSpPr>
          <p:grpSpPr>
            <a:xfrm>
              <a:off x="1715825" y="31177722"/>
              <a:ext cx="4108155" cy="1764522"/>
              <a:chOff x="3746402" y="30477020"/>
              <a:chExt cx="3340198" cy="1764522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3746402" y="30793695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1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0" name="Double Bracket 39"/>
              <p:cNvSpPr/>
              <p:nvPr/>
            </p:nvSpPr>
            <p:spPr>
              <a:xfrm>
                <a:off x="4483100" y="30784800"/>
                <a:ext cx="2603500" cy="1440353"/>
              </a:xfrm>
              <a:prstGeom prst="bracketPair">
                <a:avLst>
                  <a:gd name="adj" fmla="val 520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746402" y="31099983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2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746402" y="31917376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n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483100" y="30477020"/>
                <a:ext cx="2603500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domain 1  domain 2  … domain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m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746402" y="31433159"/>
                <a:ext cx="736698" cy="574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  <a:endParaRPr lang="en-US" sz="11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329500" y="31063371"/>
                <a:ext cx="1498678" cy="795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 err="1" smtClean="0">
                    <a:latin typeface="Times New Roman"/>
                    <a:cs typeface="Times New Roman"/>
                  </a:rPr>
                  <a:t>x(i,j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): percentage of online time for user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i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 at domain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j</a:t>
                </a:r>
                <a:endParaRPr lang="en-US" sz="1600" i="1" dirty="0">
                  <a:latin typeface="Times New Roman"/>
                  <a:cs typeface="Times New Roman"/>
                </a:endParaRPr>
              </a:p>
            </p:txBody>
          </p:sp>
        </p:grpSp>
        <p:grpSp>
          <p:nvGrpSpPr>
            <p:cNvPr id="4" name="Group 178"/>
            <p:cNvGrpSpPr/>
            <p:nvPr/>
          </p:nvGrpSpPr>
          <p:grpSpPr>
            <a:xfrm>
              <a:off x="6276609" y="31183589"/>
              <a:ext cx="4108157" cy="1764526"/>
              <a:chOff x="7475779" y="30629415"/>
              <a:chExt cx="3340199" cy="1764526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7475779" y="30946094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1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3" name="Double Bracket 32"/>
              <p:cNvSpPr/>
              <p:nvPr/>
            </p:nvSpPr>
            <p:spPr>
              <a:xfrm>
                <a:off x="8212478" y="30937200"/>
                <a:ext cx="2603500" cy="1440353"/>
              </a:xfrm>
              <a:prstGeom prst="bracketPair">
                <a:avLst>
                  <a:gd name="adj" fmla="val 520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475780" y="31252382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2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475780" y="32069775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n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212478" y="30629415"/>
                <a:ext cx="2603500" cy="324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building 1  building 2 …building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k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475780" y="31585552"/>
                <a:ext cx="736698" cy="574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  <a:endParaRPr lang="en-US" sz="11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058878" y="31215761"/>
                <a:ext cx="1498678" cy="795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 err="1" smtClean="0">
                    <a:latin typeface="Times New Roman"/>
                    <a:cs typeface="Times New Roman"/>
                  </a:rPr>
                  <a:t>x(i,j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): percentage of online time for user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i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 at building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j</a:t>
                </a:r>
                <a:endParaRPr lang="en-US" sz="1600" i="1" dirty="0">
                  <a:latin typeface="Times New Roman"/>
                  <a:cs typeface="Times New Roman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81000" y="457200"/>
            <a:ext cx="6427601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7"/>
            <a:ext cx="83089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black to white: values from min to max. </a:t>
            </a:r>
          </a:p>
          <a:p>
            <a:pPr>
              <a:spcAft>
                <a:spcPts val="3000"/>
              </a:spcAft>
              <a:buFont typeface="Arial"/>
              <a:buChar char="•"/>
            </a:pPr>
            <a:endParaRPr lang="en-US" sz="26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Documents:MATLAB:Final Pics:normMar.tif"/>
          <p:cNvPicPr/>
          <p:nvPr/>
        </p:nvPicPr>
        <p:blipFill>
          <a:blip r:embed="rId2"/>
          <a:srcRect l="9142" t="2893" r="8238"/>
          <a:stretch>
            <a:fillRect/>
          </a:stretch>
        </p:blipFill>
        <p:spPr bwMode="auto">
          <a:xfrm>
            <a:off x="259976" y="2310014"/>
            <a:ext cx="8588188" cy="411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21000" y="1109687"/>
            <a:ext cx="832716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Information Theoretic Co-clustering [1] for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simultaneous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clustering of mobile users and web domains and discovering behavioral groups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(e.g., Mac users who frequently visit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washingtonpost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and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cnet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799" y="3111500"/>
            <a:ext cx="8022771" cy="228600"/>
          </a:xfrm>
          <a:prstGeom prst="rect">
            <a:avLst/>
          </a:prstGeom>
          <a:noFill/>
          <a:ln w="38100" cmpd="sng">
            <a:solidFill>
              <a:srgbClr val="CCFFCC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rcRect l="11409" t="6424" r="9167" b="9011"/>
          <a:stretch>
            <a:fillRect/>
          </a:stretch>
        </p:blipFill>
        <p:spPr bwMode="auto">
          <a:xfrm>
            <a:off x="152400" y="2438400"/>
            <a:ext cx="8550181" cy="360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21000" y="2366714"/>
            <a:ext cx="5740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Interest (Association) level matrix:  </a:t>
            </a:r>
            <a:b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Shows how different groups of users are interested in different groups of domain.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519446"/>
            <a:ext cx="7646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Helmy,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Ranka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Somaya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ACM MSWIM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2010,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MSWIM 2011, MSWIM 2012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91135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 [8]</a:t>
            </a:r>
            <a:endParaRPr lang="en-US" sz="2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0091" y="40685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 rot="16200000">
            <a:off x="3984250" y="2630882"/>
            <a:ext cx="184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behavioral groups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/>
          <p:nvPr/>
        </p:nvPicPr>
        <p:blipFill>
          <a:blip r:embed="rId2"/>
          <a:srcRect l="11409" t="6424" r="9167" b="9011"/>
          <a:stretch>
            <a:fillRect/>
          </a:stretch>
        </p:blipFill>
        <p:spPr bwMode="auto">
          <a:xfrm rot="5400000">
            <a:off x="4741291" y="2140780"/>
            <a:ext cx="4244784" cy="354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6125766" y="1413836"/>
            <a:ext cx="1306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User groups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rcRect l="51992"/>
          <a:stretch>
            <a:fillRect/>
          </a:stretch>
        </p:blipFill>
        <p:spPr>
          <a:xfrm>
            <a:off x="648000" y="1263463"/>
            <a:ext cx="4229960" cy="394900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32979" y="3628062"/>
            <a:ext cx="8103021" cy="33056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33699" y="4741939"/>
            <a:ext cx="8102301" cy="479600"/>
          </a:xfrm>
          <a:prstGeom prst="roundRect">
            <a:avLst/>
          </a:prstGeom>
          <a:solidFill>
            <a:srgbClr val="008000">
              <a:alpha val="10000"/>
            </a:srgbClr>
          </a:solidFill>
          <a:ln w="412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8013465" y="3717759"/>
            <a:ext cx="1614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Domain groups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457200" y="6019800"/>
            <a:ext cx="8382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Users can be modeled using few (~10) clusters with clearly disjoint and meaningful profiles. This behavior is very stable (with ~90% similarity) from month to month.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99584" y="1198586"/>
            <a:ext cx="8221803" cy="5324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Using the same column &amp; row ordering of users  &amp; domains </a:t>
            </a: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2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1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endParaRPr lang="en-US" sz="8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spcAft>
                <a:spcPts val="600"/>
              </a:spcAft>
            </a:pPr>
            <a:r>
              <a:rPr lang="en-US" sz="2400" b="1" i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Trends are relatively stable from one month to another</a:t>
            </a:r>
          </a:p>
          <a:p>
            <a:pPr algn="ctr"/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Interest level matrix for Feb. is 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92.25%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 for Apr. is </a:t>
            </a:r>
            <a:r>
              <a:rPr lang="en-US" sz="2400" b="1" i="1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89.18%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similar to that of March.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533400" y="457200"/>
            <a:ext cx="5466142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GLOBAL STABILITY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A27A-C060-4D4D-9C65-1C9A7E4B0864}" type="datetime1">
              <a:rPr lang="en-US" smtClean="0"/>
              <a:pPr/>
              <a:t>5/20/13</a:t>
            </a:fld>
            <a:endParaRPr lang="en-US" dirty="0"/>
          </a:p>
        </p:txBody>
      </p:sp>
      <p:pic>
        <p:nvPicPr>
          <p:cNvPr id="8" name="Picture 7" descr=":::Documents:Research:Heatmap:Afeb.tif"/>
          <p:cNvPicPr/>
          <p:nvPr/>
        </p:nvPicPr>
        <p:blipFill>
          <a:blip r:embed="rId2"/>
          <a:srcRect l="10687" t="5385" r="8771" b="8077"/>
          <a:stretch>
            <a:fillRect/>
          </a:stretch>
        </p:blipFill>
        <p:spPr bwMode="auto">
          <a:xfrm>
            <a:off x="406701" y="3546570"/>
            <a:ext cx="2582961" cy="13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:::Documents:MATLAB:Final Pics:normFeb.tif"/>
          <p:cNvPicPr/>
          <p:nvPr/>
        </p:nvPicPr>
        <p:blipFill>
          <a:blip r:embed="rId3"/>
          <a:srcRect l="9073" r="8682"/>
          <a:stretch>
            <a:fillRect/>
          </a:stretch>
        </p:blipFill>
        <p:spPr bwMode="auto">
          <a:xfrm>
            <a:off x="406701" y="1828403"/>
            <a:ext cx="2582961" cy="171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:::Documents:MATLAB:Final Pics:normApr.tif"/>
          <p:cNvPicPr/>
          <p:nvPr/>
        </p:nvPicPr>
        <p:blipFill>
          <a:blip r:embed="rId4"/>
          <a:srcRect l="10244" r="8993"/>
          <a:stretch>
            <a:fillRect/>
          </a:stretch>
        </p:blipFill>
        <p:spPr bwMode="auto">
          <a:xfrm>
            <a:off x="6172711" y="1841443"/>
            <a:ext cx="2512529" cy="171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:::Documents:Research:Heatmap:Aapr.tif"/>
          <p:cNvPicPr/>
          <p:nvPr/>
        </p:nvPicPr>
        <p:blipFill>
          <a:blip r:embed="rId5"/>
          <a:srcRect l="10754" t="3878" r="8856" b="7035"/>
          <a:stretch>
            <a:fillRect/>
          </a:stretch>
        </p:blipFill>
        <p:spPr bwMode="auto">
          <a:xfrm>
            <a:off x="6172711" y="3538320"/>
            <a:ext cx="2512529" cy="1287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1119666" y="48257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Feb. 2008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85406" y="48257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Apr. 2008</a:t>
            </a:r>
            <a:endParaRPr lang="en-US" dirty="0">
              <a:solidFill>
                <a:srgbClr val="0D0D0D"/>
              </a:solidFill>
            </a:endParaRPr>
          </a:p>
        </p:txBody>
      </p:sp>
      <p:pic>
        <p:nvPicPr>
          <p:cNvPr id="14" name="Picture 13"/>
          <p:cNvPicPr/>
          <p:nvPr/>
        </p:nvPicPr>
        <p:blipFill>
          <a:blip r:embed="rId6"/>
          <a:srcRect l="11409" t="6424" r="9167" b="9011"/>
          <a:stretch>
            <a:fillRect/>
          </a:stretch>
        </p:blipFill>
        <p:spPr bwMode="auto">
          <a:xfrm>
            <a:off x="3320863" y="3525620"/>
            <a:ext cx="2546537" cy="1300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:::Documents:MATLAB:Final Pics:normMar.tif"/>
          <p:cNvPicPr/>
          <p:nvPr/>
        </p:nvPicPr>
        <p:blipFill>
          <a:blip r:embed="rId7"/>
          <a:srcRect l="9142" t="2893" r="8238"/>
          <a:stretch>
            <a:fillRect/>
          </a:stretch>
        </p:blipFill>
        <p:spPr bwMode="auto">
          <a:xfrm>
            <a:off x="3307976" y="1879543"/>
            <a:ext cx="2559424" cy="168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4037022" y="4825755"/>
            <a:ext cx="1133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Mar. 2008</a:t>
            </a:r>
            <a:endParaRPr lang="en-US" dirty="0">
              <a:solidFill>
                <a:srgbClr val="0D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Screen shot 2013-05-07 at 12.11.0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743200"/>
            <a:ext cx="907728" cy="1676400"/>
          </a:xfrm>
          <a:prstGeom prst="rect">
            <a:avLst/>
          </a:prstGeom>
        </p:spPr>
      </p:pic>
      <p:pic>
        <p:nvPicPr>
          <p:cNvPr id="61" name="Picture 60" descr="Screen shot 2013-05-07 at 12.09.0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743200"/>
            <a:ext cx="860552" cy="1600200"/>
          </a:xfrm>
          <a:prstGeom prst="rect">
            <a:avLst/>
          </a:prstGeom>
        </p:spPr>
      </p:pic>
      <p:pic>
        <p:nvPicPr>
          <p:cNvPr id="54" name="Picture 53" descr="ipad-smart-c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0"/>
            <a:ext cx="3810000" cy="2072640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762000" y="1066800"/>
            <a:ext cx="914400" cy="1724799"/>
            <a:chOff x="533400" y="755552"/>
            <a:chExt cx="1066800" cy="1870751"/>
          </a:xfrm>
        </p:grpSpPr>
        <p:pic>
          <p:nvPicPr>
            <p:cNvPr id="7" name="Picture 6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755552"/>
              <a:ext cx="1066800" cy="172708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622300" y="2325864"/>
              <a:ext cx="927100" cy="3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28800" y="1066800"/>
            <a:ext cx="990600" cy="1724799"/>
            <a:chOff x="1676400" y="685800"/>
            <a:chExt cx="1115343" cy="2009130"/>
          </a:xfrm>
        </p:grpSpPr>
        <p:pic>
          <p:nvPicPr>
            <p:cNvPr id="8" name="Picture 7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62196" y="2372268"/>
              <a:ext cx="953347" cy="32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Droid 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010400" y="4648200"/>
            <a:ext cx="1600200" cy="2209800"/>
            <a:chOff x="533400" y="3352800"/>
            <a:chExt cx="1876356" cy="2715399"/>
          </a:xfrm>
        </p:grpSpPr>
        <p:pic>
          <p:nvPicPr>
            <p:cNvPr id="15" name="Picture 14" descr="apple_ipad_2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3400" y="3352800"/>
              <a:ext cx="1876356" cy="250431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43000" y="5791200"/>
              <a:ext cx="4972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Pad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33800" y="4724400"/>
            <a:ext cx="2838843" cy="1953399"/>
            <a:chOff x="5257800" y="4267200"/>
            <a:chExt cx="2838843" cy="1953399"/>
          </a:xfrm>
        </p:grpSpPr>
        <p:pic>
          <p:nvPicPr>
            <p:cNvPr id="17" name="Picture 16" descr="XOOM_Front_Home_CES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57800" y="4267200"/>
              <a:ext cx="2838843" cy="180618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486400" y="5943600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Motorola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Xoom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05400" y="1219200"/>
            <a:ext cx="1208985" cy="1877199"/>
            <a:chOff x="5029200" y="838200"/>
            <a:chExt cx="1208985" cy="1877199"/>
          </a:xfrm>
        </p:grpSpPr>
        <p:pic>
          <p:nvPicPr>
            <p:cNvPr id="11" name="Picture 10" descr="blackberry-bold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29200" y="838200"/>
              <a:ext cx="1143000" cy="160989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5029200" y="2438400"/>
              <a:ext cx="1208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Blackberry Bold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3801" y="3048000"/>
            <a:ext cx="914400" cy="1648599"/>
            <a:chOff x="3657601" y="2667000"/>
            <a:chExt cx="914400" cy="1648599"/>
          </a:xfrm>
        </p:grpSpPr>
        <p:pic>
          <p:nvPicPr>
            <p:cNvPr id="13" name="Picture 12" descr="NexusS_front_338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57601" y="2667000"/>
              <a:ext cx="914400" cy="1443383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810000" y="4038600"/>
              <a:ext cx="70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Nexus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57600" y="1219200"/>
            <a:ext cx="1600199" cy="1877199"/>
            <a:chOff x="3581400" y="838200"/>
            <a:chExt cx="1600199" cy="1877199"/>
          </a:xfrm>
        </p:grpSpPr>
        <p:pic>
          <p:nvPicPr>
            <p:cNvPr id="10" name="Picture 9" descr="White-HTC-EVO-4G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81400" y="838200"/>
              <a:ext cx="1600199" cy="152370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886200" y="2438400"/>
              <a:ext cx="8467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HTC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EVO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3048000"/>
            <a:ext cx="939097" cy="1648599"/>
            <a:chOff x="4648200" y="2667000"/>
            <a:chExt cx="939097" cy="1648599"/>
          </a:xfrm>
        </p:grpSpPr>
        <p:pic>
          <p:nvPicPr>
            <p:cNvPr id="14" name="Picture 13" descr="motorola_atrix_338.jp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48200" y="2667000"/>
              <a:ext cx="939097" cy="1510145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800600" y="4038600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Atrix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00801" y="1219200"/>
            <a:ext cx="1828800" cy="1800999"/>
            <a:chOff x="6324601" y="838200"/>
            <a:chExt cx="1828800" cy="1800999"/>
          </a:xfrm>
        </p:grpSpPr>
        <p:pic>
          <p:nvPicPr>
            <p:cNvPr id="12" name="Picture 11" descr="palm_pre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24601" y="838200"/>
              <a:ext cx="1828800" cy="1553747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705600" y="2362200"/>
              <a:ext cx="7457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Palm Pre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19400" y="2971800"/>
            <a:ext cx="838200" cy="1724799"/>
            <a:chOff x="2743200" y="2590800"/>
            <a:chExt cx="838200" cy="1724799"/>
          </a:xfrm>
        </p:grpSpPr>
        <p:pic>
          <p:nvPicPr>
            <p:cNvPr id="33" name="Picture 32" descr="Bionic.jp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743200" y="2590800"/>
              <a:ext cx="838200" cy="152400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819400" y="40386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Bionic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71800" y="1143000"/>
            <a:ext cx="935286" cy="1877199"/>
            <a:chOff x="2895600" y="762000"/>
            <a:chExt cx="935286" cy="1877199"/>
          </a:xfrm>
        </p:grpSpPr>
        <p:pic>
          <p:nvPicPr>
            <p:cNvPr id="9" name="Picture 8" descr="Samsung-Fascinate-a-Galaxy-S-Smartphone.jp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95600" y="762000"/>
              <a:ext cx="935286" cy="164005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895600" y="2362200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Galaxy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19800" y="3048000"/>
            <a:ext cx="1163172" cy="1822610"/>
            <a:chOff x="533400" y="838200"/>
            <a:chExt cx="1252646" cy="1976839"/>
          </a:xfrm>
        </p:grpSpPr>
        <p:pic>
          <p:nvPicPr>
            <p:cNvPr id="49" name="Picture 48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838200"/>
              <a:ext cx="1066800" cy="172708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761999" y="2514600"/>
              <a:ext cx="1024047" cy="3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239000" y="3048000"/>
            <a:ext cx="990600" cy="1774916"/>
            <a:chOff x="1676400" y="685800"/>
            <a:chExt cx="1115343" cy="2166987"/>
          </a:xfrm>
        </p:grpSpPr>
        <p:pic>
          <p:nvPicPr>
            <p:cNvPr id="52" name="Picture 51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752600" y="2514600"/>
              <a:ext cx="993037" cy="33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 Droid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>
            <a:off x="60960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59" name="Rounded Rectangle 58"/>
          <p:cNvSpPr/>
          <p:nvPr/>
        </p:nvSpPr>
        <p:spPr>
          <a:xfrm>
            <a:off x="73152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1676400"/>
            <a:ext cx="7712368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~7 Billion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mobile network subscriptions globally !! (Jan 2014,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predicted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9600" y="533400"/>
            <a:ext cx="7813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New Generations of Powerful Mobile Devices</a:t>
            </a:r>
            <a:endParaRPr lang="en-US" sz="32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Picture 56" descr="Screen shot 2013-05-07 at 12.12.22 PM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2400" y="2819400"/>
            <a:ext cx="886597" cy="160020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304800" y="2514600"/>
            <a:ext cx="8229600" cy="175432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Capabilities of </a:t>
            </a:r>
            <a:r>
              <a:rPr lang="en-US" dirty="0" err="1" smtClean="0"/>
              <a:t>smartphones</a:t>
            </a:r>
            <a:r>
              <a:rPr lang="en-US" dirty="0" smtClean="0"/>
              <a:t>: </a:t>
            </a:r>
          </a:p>
          <a:p>
            <a:r>
              <a:rPr lang="en-US" dirty="0" smtClean="0"/>
              <a:t>I- Sensors: accelerometer, gyro, proximity, compass, barometer, camera(s), </a:t>
            </a:r>
            <a:r>
              <a:rPr lang="en-US" dirty="0" err="1" smtClean="0"/>
              <a:t>mic</a:t>
            </a:r>
            <a:r>
              <a:rPr lang="en-US" dirty="0" smtClean="0"/>
              <a:t>, touch, GPS … </a:t>
            </a:r>
          </a:p>
          <a:p>
            <a:r>
              <a:rPr lang="en-US" dirty="0" smtClean="0"/>
              <a:t>II- Storage:1-3 GB RAM, Internal: 16-64 GB, External: 32-64 GB</a:t>
            </a:r>
          </a:p>
          <a:p>
            <a:r>
              <a:rPr lang="en-US" dirty="0" smtClean="0"/>
              <a:t>III- Computing: quad/</a:t>
            </a:r>
            <a:r>
              <a:rPr lang="en-US" dirty="0" err="1" smtClean="0"/>
              <a:t>octa</a:t>
            </a:r>
            <a:r>
              <a:rPr lang="en-US" dirty="0" smtClean="0"/>
              <a:t>-core 1-2GHz CPU, GPU</a:t>
            </a:r>
          </a:p>
          <a:p>
            <a:r>
              <a:rPr lang="en-US" dirty="0" smtClean="0"/>
              <a:t>IV- Communication: cellular 3G-4G/LTE, </a:t>
            </a:r>
            <a:r>
              <a:rPr lang="en-US" dirty="0" err="1" smtClean="0"/>
              <a:t>WiFi-AP/direct/adhoc</a:t>
            </a:r>
            <a:r>
              <a:rPr lang="en-US" dirty="0" smtClean="0"/>
              <a:t>, Bluetooth, NFC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1981200" y="4343400"/>
            <a:ext cx="710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4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6800" y="4343400"/>
            <a:ext cx="8300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Galaxy S4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8600" y="4343400"/>
            <a:ext cx="85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Lumia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920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64" descr="Screen shot 2013-05-07 at 12.09.55 PM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29200" y="4648200"/>
            <a:ext cx="1271587" cy="20574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257800" y="6581001"/>
            <a:ext cx="706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7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533400" y="533400"/>
            <a:ext cx="547823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LOCATION-BASED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5059" y="2104341"/>
            <a:ext cx="270171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  <a:buFont typeface="Arial"/>
              <a:buChar char="•"/>
            </a:pPr>
            <a:endParaRPr lang="en-US" sz="21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800"/>
              </a:spcAft>
            </a:pPr>
            <a:endParaRPr lang="en-US" sz="21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2E08-AF9C-4246-ADB5-6DC8B2540C41}" type="datetime1">
              <a:rPr lang="en-US" smtClean="0"/>
              <a:pPr/>
              <a:t>5/20/13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>
          <a:xfrm>
            <a:off x="272676" y="2813219"/>
            <a:ext cx="2284944" cy="2741590"/>
          </a:xfrm>
          <a:prstGeom prst="rect">
            <a:avLst/>
          </a:prstGeom>
        </p:spPr>
      </p:pic>
      <p:grpSp>
        <p:nvGrpSpPr>
          <p:cNvPr id="2" name="Group 28"/>
          <p:cNvGrpSpPr/>
          <p:nvPr/>
        </p:nvGrpSpPr>
        <p:grpSpPr>
          <a:xfrm>
            <a:off x="2464220" y="2260599"/>
            <a:ext cx="6578179" cy="3730230"/>
            <a:chOff x="2464220" y="1955801"/>
            <a:chExt cx="6578179" cy="4100878"/>
          </a:xfrm>
        </p:grpSpPr>
        <p:sp>
          <p:nvSpPr>
            <p:cNvPr id="20" name="TextBox 19"/>
            <p:cNvSpPr txBox="1"/>
            <p:nvPr/>
          </p:nvSpPr>
          <p:spPr>
            <a:xfrm rot="16200000">
              <a:off x="2051623" y="3346734"/>
              <a:ext cx="11021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Dissimilarity</a:t>
              </a:r>
              <a:endParaRPr lang="en-US" sz="1200" dirty="0"/>
            </a:p>
          </p:txBody>
        </p:sp>
        <p:grpSp>
          <p:nvGrpSpPr>
            <p:cNvPr id="3" name="Group 27"/>
            <p:cNvGrpSpPr/>
            <p:nvPr/>
          </p:nvGrpSpPr>
          <p:grpSpPr>
            <a:xfrm>
              <a:off x="2675682" y="1955801"/>
              <a:ext cx="6366717" cy="4100878"/>
              <a:chOff x="2675682" y="1739901"/>
              <a:chExt cx="6366717" cy="4100878"/>
            </a:xfrm>
          </p:grpSpPr>
          <p:grpSp>
            <p:nvGrpSpPr>
              <p:cNvPr id="4" name="Group 2"/>
              <p:cNvGrpSpPr>
                <a:grpSpLocks/>
              </p:cNvGrpSpPr>
              <p:nvPr/>
            </p:nvGrpSpPr>
            <p:grpSpPr bwMode="auto">
              <a:xfrm>
                <a:off x="2675682" y="1739901"/>
                <a:ext cx="6366717" cy="3783644"/>
                <a:chOff x="1150" y="1440"/>
                <a:chExt cx="9965" cy="5934"/>
              </a:xfrm>
            </p:grpSpPr>
            <p:pic>
              <p:nvPicPr>
                <p:cNvPr id="31747" name="Picture 3" descr=":::Documents:MATLAB:Final Pics:BMar3D.tif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150" y="1440"/>
                  <a:ext cx="9965" cy="5222"/>
                </a:xfrm>
                <a:prstGeom prst="rect">
                  <a:avLst/>
                </a:prstGeom>
                <a:noFill/>
              </p:spPr>
            </p:pic>
            <p:pic>
              <p:nvPicPr>
                <p:cNvPr id="31748" name="Picture 4" descr=":::Documents:MATLAB:Final Pics:legend.tiff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151" y="6664"/>
                  <a:ext cx="9917" cy="710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18" name="Rounded Rectangle 17"/>
              <p:cNvSpPr/>
              <p:nvPr/>
            </p:nvSpPr>
            <p:spPr>
              <a:xfrm rot="1469389">
                <a:off x="3910430" y="3553053"/>
                <a:ext cx="3352603" cy="362136"/>
              </a:xfrm>
              <a:prstGeom prst="roundRect">
                <a:avLst>
                  <a:gd name="adj" fmla="val 49299"/>
                </a:avLst>
              </a:prstGeom>
              <a:solidFill>
                <a:srgbClr val="008000">
                  <a:alpha val="10000"/>
                </a:srgbClr>
              </a:solidFill>
              <a:ln w="412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" name="Curved Connector 22"/>
              <p:cNvCxnSpPr>
                <a:stCxn id="17" idx="3"/>
              </p:cNvCxnSpPr>
              <p:nvPr/>
            </p:nvCxnSpPr>
            <p:spPr>
              <a:xfrm flipV="1">
                <a:off x="6062133" y="4467403"/>
                <a:ext cx="736600" cy="894032"/>
              </a:xfrm>
              <a:prstGeom prst="curvedConnector2">
                <a:avLst/>
              </a:prstGeom>
              <a:ln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 rot="1494540">
                <a:off x="3254984" y="4307859"/>
                <a:ext cx="1010073" cy="30452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Buildings IDs</a:t>
                </a:r>
                <a:endParaRPr lang="en-US" sz="1200" dirty="0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 rot="20216342">
                <a:off x="7084033" y="4479061"/>
                <a:ext cx="998232" cy="30452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Buildings IDs</a:t>
                </a:r>
                <a:endParaRPr lang="en-US" sz="1200" dirty="0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 rot="20351520">
                <a:off x="3961161" y="3478079"/>
                <a:ext cx="3514787" cy="348653"/>
              </a:xfrm>
              <a:prstGeom prst="roundRect">
                <a:avLst>
                  <a:gd name="adj" fmla="val 50000"/>
                </a:avLst>
              </a:prstGeom>
              <a:solidFill>
                <a:srgbClr val="008000">
                  <a:alpha val="10000"/>
                </a:srgbClr>
              </a:solidFill>
              <a:ln w="412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675682" y="4774047"/>
                <a:ext cx="1745995" cy="2876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Clusters of buildings (A .. J)</a:t>
                </a:r>
                <a:endParaRPr lang="en-US" sz="1100" dirty="0"/>
              </a:p>
            </p:txBody>
          </p:sp>
          <p:cxnSp>
            <p:nvCxnSpPr>
              <p:cNvPr id="36" name="Shape 35"/>
              <p:cNvCxnSpPr/>
              <p:nvPr/>
            </p:nvCxnSpPr>
            <p:spPr>
              <a:xfrm rot="16200000" flipH="1">
                <a:off x="3504234" y="4972153"/>
                <a:ext cx="115227" cy="191434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urved Connector 29"/>
              <p:cNvCxnSpPr>
                <a:stCxn id="17" idx="1"/>
              </p:cNvCxnSpPr>
              <p:nvPr/>
            </p:nvCxnSpPr>
            <p:spPr>
              <a:xfrm rot="10800000">
                <a:off x="4421682" y="4276633"/>
                <a:ext cx="505919" cy="1084803"/>
              </a:xfrm>
              <a:prstGeom prst="curvedConnector2">
                <a:avLst/>
              </a:prstGeom>
              <a:ln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/>
              <p:cNvSpPr txBox="1"/>
              <p:nvPr/>
            </p:nvSpPr>
            <p:spPr>
              <a:xfrm>
                <a:off x="2792020" y="5553175"/>
                <a:ext cx="1344574" cy="2876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Building IDs (1 .. 79)</a:t>
                </a:r>
                <a:endParaRPr lang="en-US" sz="1100" dirty="0"/>
              </a:p>
            </p:txBody>
          </p:sp>
          <p:cxnSp>
            <p:nvCxnSpPr>
              <p:cNvPr id="46" name="Elbow Connector 45"/>
              <p:cNvCxnSpPr/>
              <p:nvPr/>
            </p:nvCxnSpPr>
            <p:spPr>
              <a:xfrm flipV="1">
                <a:off x="3146981" y="5504971"/>
                <a:ext cx="193298" cy="96408"/>
              </a:xfrm>
              <a:prstGeom prst="bentConnector3">
                <a:avLst>
                  <a:gd name="adj1" fmla="val -4751"/>
                </a:avLst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>
                <a:off x="4239392" y="5553175"/>
                <a:ext cx="1489512" cy="2876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Building Abbreviations</a:t>
                </a:r>
                <a:endParaRPr lang="en-US" sz="1100" dirty="0"/>
              </a:p>
            </p:txBody>
          </p:sp>
          <p:cxnSp>
            <p:nvCxnSpPr>
              <p:cNvPr id="56" name="Straight Arrow Connector 55"/>
              <p:cNvCxnSpPr/>
              <p:nvPr/>
            </p:nvCxnSpPr>
            <p:spPr>
              <a:xfrm rot="5400000" flipH="1" flipV="1">
                <a:off x="4494523" y="5489981"/>
                <a:ext cx="246506" cy="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ounded Rectangle 16"/>
              <p:cNvSpPr/>
              <p:nvPr/>
            </p:nvSpPr>
            <p:spPr>
              <a:xfrm>
                <a:off x="4927600" y="5169695"/>
                <a:ext cx="1134533" cy="383480"/>
              </a:xfrm>
              <a:prstGeom prst="roundRect">
                <a:avLst>
                  <a:gd name="adj" fmla="val 44841"/>
                </a:avLst>
              </a:prstGeom>
              <a:solidFill>
                <a:srgbClr val="008000">
                  <a:alpha val="10000"/>
                </a:srgbClr>
              </a:solidFill>
              <a:ln w="41275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1" name="Rectangle 30"/>
          <p:cNvSpPr/>
          <p:nvPr/>
        </p:nvSpPr>
        <p:spPr>
          <a:xfrm>
            <a:off x="272676" y="1181011"/>
            <a:ext cx="85881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How similar behavioral groups inside different locations and their web visitation patterns are  </a:t>
            </a:r>
          </a:p>
          <a:p>
            <a:pPr algn="just">
              <a:buFont typeface="Arial"/>
              <a:buChar char="•"/>
            </a:pPr>
            <a:r>
              <a:rPr 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Build an interest level matrix for all buildings </a:t>
            </a:r>
            <a:r>
              <a:rPr lang="en-US" sz="22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(context descriptor) &amp;</a:t>
            </a:r>
            <a:r>
              <a:rPr lang="en-US" sz="22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find similarities using hierarchical clustering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65200" y="5967185"/>
            <a:ext cx="756920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3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Many of buildings in the same category are clustered together</a:t>
            </a:r>
            <a:r>
              <a:rPr lang="en-US" sz="23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28600" y="457200"/>
            <a:ext cx="67056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SELF-ORGANIZING MAP (SOM) MODEL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0382" y="1198587"/>
            <a:ext cx="658541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SOM [2] is formed by a set of nodes in a 2D space. Each node learns a minor trend (by updating a weight vector)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Trends are learned by iterative mapping of visitation pattern vectors onto the nodes.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Special characteristic of SOM:</a:t>
            </a:r>
          </a:p>
          <a:p>
            <a:pPr lvl="1">
              <a:spcAft>
                <a:spcPts val="5400"/>
              </a:spcAft>
            </a:pP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Similarity of trends is reflected by their proximity on the map</a:t>
            </a:r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.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8" name="Picture 7" descr=":som_clust-20.tif"/>
          <p:cNvPicPr/>
          <p:nvPr/>
        </p:nvPicPr>
        <p:blipFill>
          <a:blip r:embed="rId2" cstate="print"/>
          <a:srcRect l="33390" t="7555" r="29526" b="9746"/>
          <a:stretch>
            <a:fillRect/>
          </a:stretch>
        </p:blipFill>
        <p:spPr bwMode="auto">
          <a:xfrm>
            <a:off x="7080250" y="1198587"/>
            <a:ext cx="1812363" cy="220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399582" y="4600575"/>
            <a:ext cx="6636218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en-US" sz="26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Therefore, each region, (which can be obtained by clustering of nodes)  shows a major trend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0600" y="60198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 S. </a:t>
            </a:r>
            <a:r>
              <a:rPr lang="en-US" sz="1200" dirty="0" err="1" smtClean="0">
                <a:latin typeface="Times New Roman"/>
                <a:cs typeface="Times New Roman"/>
              </a:rPr>
              <a:t>Moghaddam</a:t>
            </a:r>
            <a:r>
              <a:rPr lang="en-US" sz="1200" dirty="0" smtClean="0">
                <a:latin typeface="Times New Roman"/>
                <a:cs typeface="Times New Roman"/>
              </a:rPr>
              <a:t>, A. Helmy, “</a:t>
            </a:r>
            <a:r>
              <a:rPr lang="en-US" sz="1200" dirty="0" err="1" smtClean="0">
                <a:latin typeface="Times New Roman"/>
                <a:cs typeface="Times New Roman"/>
              </a:rPr>
              <a:t>Spatio</a:t>
            </a:r>
            <a:r>
              <a:rPr lang="en-US" sz="1200" dirty="0" smtClean="0">
                <a:latin typeface="Times New Roman"/>
                <a:cs typeface="Times New Roman"/>
              </a:rPr>
              <a:t>-Temporal Modeling of Wireless Users Internet Access Patterns Using </a:t>
            </a:r>
            <a:r>
              <a:rPr lang="en-US" sz="1200" dirty="0" err="1" smtClean="0">
                <a:latin typeface="Times New Roman"/>
                <a:cs typeface="Times New Roman"/>
              </a:rPr>
              <a:t>SOMs</a:t>
            </a:r>
            <a:r>
              <a:rPr lang="en-US" sz="1200" dirty="0" smtClean="0">
                <a:latin typeface="Times New Roman"/>
                <a:cs typeface="Times New Roman"/>
              </a:rPr>
              <a:t>”,</a:t>
            </a:r>
          </a:p>
          <a:p>
            <a:pPr>
              <a:spcAft>
                <a:spcPts val="0"/>
              </a:spcAft>
            </a:pPr>
            <a:r>
              <a:rPr lang="en-US" sz="1200" b="1" i="1" dirty="0" smtClean="0">
                <a:latin typeface="Times New Roman"/>
                <a:cs typeface="Times New Roman"/>
              </a:rPr>
              <a:t>IEEE INFOCOM </a:t>
            </a:r>
            <a:r>
              <a:rPr lang="en-US" sz="1200" b="1" i="1" dirty="0" smtClean="0">
                <a:latin typeface="Times New Roman"/>
                <a:cs typeface="Times New Roman"/>
              </a:rPr>
              <a:t>2011 (</a:t>
            </a:r>
            <a:r>
              <a:rPr lang="en-US" sz="1200" i="1" dirty="0" smtClean="0">
                <a:latin typeface="Times New Roman"/>
                <a:cs typeface="Times New Roman"/>
              </a:rPr>
              <a:t>earlier</a:t>
            </a:r>
            <a:r>
              <a:rPr lang="en-US" sz="1200" b="1" i="1" dirty="0" smtClean="0">
                <a:latin typeface="Times New Roman"/>
                <a:cs typeface="Times New Roman"/>
              </a:rPr>
              <a:t> </a:t>
            </a:r>
            <a:r>
              <a:rPr lang="en-US" sz="1200" dirty="0" smtClean="0">
                <a:latin typeface="Times New Roman"/>
                <a:cs typeface="Times New Roman"/>
              </a:rPr>
              <a:t> </a:t>
            </a:r>
            <a:r>
              <a:rPr lang="en-US" sz="1200" b="1" dirty="0" smtClean="0">
                <a:latin typeface="Times New Roman"/>
                <a:cs typeface="Times New Roman"/>
              </a:rPr>
              <a:t>IEEE </a:t>
            </a:r>
            <a:r>
              <a:rPr lang="en-US" sz="1200" b="1" i="1" dirty="0" smtClean="0">
                <a:latin typeface="Times New Roman"/>
                <a:cs typeface="Times New Roman"/>
              </a:rPr>
              <a:t>MASS SCENES </a:t>
            </a:r>
            <a:r>
              <a:rPr lang="en-US" sz="1200" b="1" i="1" dirty="0" smtClean="0">
                <a:latin typeface="Times New Roman"/>
                <a:cs typeface="Times New Roman"/>
              </a:rPr>
              <a:t>2010 &amp; ACM MOBICOM </a:t>
            </a:r>
            <a:r>
              <a:rPr lang="en-US" sz="1200" i="1" dirty="0" smtClean="0">
                <a:latin typeface="Times New Roman"/>
                <a:cs typeface="Times New Roman"/>
              </a:rPr>
              <a:t>poster</a:t>
            </a:r>
            <a:r>
              <a:rPr lang="en-US" sz="1200" b="1" i="1" dirty="0" smtClean="0">
                <a:latin typeface="Times New Roman"/>
                <a:cs typeface="Times New Roman"/>
              </a:rPr>
              <a:t> 2010</a:t>
            </a:r>
            <a:r>
              <a:rPr lang="en-US" sz="1200" b="1" i="1" dirty="0" smtClean="0">
                <a:latin typeface="Times New Roman"/>
                <a:cs typeface="Times New Roman"/>
              </a:rPr>
              <a:t>)</a:t>
            </a:r>
            <a:endParaRPr lang="en-US" sz="1200" dirty="0" smtClean="0">
              <a:latin typeface="Times New Roman"/>
              <a:cs typeface="Times New Roman"/>
            </a:endParaRPr>
          </a:p>
          <a:p>
            <a:r>
              <a:rPr lang="en-US" sz="1200" dirty="0" smtClean="0">
                <a:latin typeface="Times New Roman"/>
                <a:cs typeface="Times New Roman"/>
              </a:rPr>
              <a:t>* S</a:t>
            </a:r>
            <a:r>
              <a:rPr lang="en-US" sz="1200" dirty="0" smtClean="0">
                <a:latin typeface="Times New Roman"/>
                <a:cs typeface="Times New Roman"/>
              </a:rPr>
              <a:t>. </a:t>
            </a:r>
            <a:r>
              <a:rPr lang="en-US" sz="1200" dirty="0" err="1" smtClean="0">
                <a:latin typeface="Times New Roman"/>
                <a:cs typeface="Times New Roman"/>
              </a:rPr>
              <a:t>Moghaddam</a:t>
            </a:r>
            <a:r>
              <a:rPr lang="en-US" sz="1200" dirty="0" smtClean="0">
                <a:latin typeface="Times New Roman"/>
                <a:cs typeface="Times New Roman"/>
              </a:rPr>
              <a:t>, A. Helmy,</a:t>
            </a:r>
            <a:r>
              <a:rPr lang="en-US" sz="1200" dirty="0" smtClean="0">
                <a:latin typeface="Times New Roman"/>
                <a:cs typeface="Times New Roman"/>
              </a:rPr>
              <a:t> “Multidimensional </a:t>
            </a:r>
            <a:r>
              <a:rPr lang="en-US" sz="1200" dirty="0" smtClean="0">
                <a:latin typeface="Times New Roman"/>
                <a:cs typeface="Times New Roman"/>
              </a:rPr>
              <a:t>Modeling and Analysis of Wireless Users Online Activity and Mobility: A Neural Network Map </a:t>
            </a:r>
            <a:r>
              <a:rPr lang="en-US" sz="1200" dirty="0" smtClean="0">
                <a:latin typeface="Times New Roman"/>
                <a:cs typeface="Times New Roman"/>
              </a:rPr>
              <a:t>Approach”, </a:t>
            </a:r>
            <a:r>
              <a:rPr lang="en-US" sz="1200" b="1" i="1" dirty="0" smtClean="0">
                <a:latin typeface="Times New Roman"/>
                <a:cs typeface="Times New Roman"/>
              </a:rPr>
              <a:t>ACM </a:t>
            </a:r>
            <a:r>
              <a:rPr lang="en-US" sz="1200" b="1" i="1" dirty="0" err="1" smtClean="0">
                <a:latin typeface="Times New Roman"/>
                <a:cs typeface="Times New Roman"/>
              </a:rPr>
              <a:t>MSWiM</a:t>
            </a:r>
            <a:r>
              <a:rPr lang="en-US" sz="1200" b="1" i="1" dirty="0" smtClean="0">
                <a:latin typeface="Times New Roman"/>
                <a:cs typeface="Times New Roman"/>
              </a:rPr>
              <a:t> 2011 </a:t>
            </a:r>
            <a:endParaRPr lang="en-US" sz="12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990600" y="6019800"/>
            <a:ext cx="6019800" cy="1588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78179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INTEREST &amp; CORRELATION ANALYSIS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5284" y="1198586"/>
            <a:ext cx="5061415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Feature map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: 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projection of the SOM on any of domains 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shows how users in different regions are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interested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 that domain (location)</a:t>
            </a:r>
          </a:p>
          <a:p>
            <a:pPr algn="just"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Red: high interest, Blue: low interest 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871" y="1150207"/>
            <a:ext cx="3834397" cy="51877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A27A-C060-4D4D-9C65-1C9A7E4B0864}" type="datetime1">
              <a:rPr lang="en-US" smtClean="0"/>
              <a:pPr/>
              <a:t>5/20/13</a:t>
            </a:fld>
            <a:endParaRPr lang="en-US"/>
          </a:p>
        </p:txBody>
      </p:sp>
      <p:grpSp>
        <p:nvGrpSpPr>
          <p:cNvPr id="2" name="Group 15"/>
          <p:cNvGrpSpPr/>
          <p:nvPr/>
        </p:nvGrpSpPr>
        <p:grpSpPr>
          <a:xfrm>
            <a:off x="1054100" y="1175607"/>
            <a:ext cx="6997700" cy="5162300"/>
            <a:chOff x="1054100" y="1175607"/>
            <a:chExt cx="6997700" cy="5162300"/>
          </a:xfrm>
        </p:grpSpPr>
        <p:sp>
          <p:nvSpPr>
            <p:cNvPr id="11" name="Rounded Rectangle 10"/>
            <p:cNvSpPr/>
            <p:nvPr/>
          </p:nvSpPr>
          <p:spPr>
            <a:xfrm>
              <a:off x="5113263" y="1175607"/>
              <a:ext cx="2938537" cy="1329317"/>
            </a:xfrm>
            <a:prstGeom prst="roundRect">
              <a:avLst/>
            </a:prstGeom>
            <a:noFill/>
            <a:ln w="76200" cmpd="sng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1054100" y="1840265"/>
              <a:ext cx="4134536" cy="4497642"/>
              <a:chOff x="1054100" y="1840265"/>
              <a:chExt cx="4134536" cy="4497642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054100" y="5630021"/>
                <a:ext cx="4134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000" dirty="0" smtClean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Major interest of users in Orange region: advertisement / marketing</a:t>
                </a:r>
              </a:p>
            </p:txBody>
          </p:sp>
          <p:pic>
            <p:nvPicPr>
              <p:cNvPr id="9" name="Picture 8" descr=":som_clust-20.tif"/>
              <p:cNvPicPr/>
              <p:nvPr/>
            </p:nvPicPr>
            <p:blipFill>
              <a:blip r:embed="rId3" cstate="print"/>
              <a:srcRect l="33390" t="7555" r="29526" b="9746"/>
              <a:stretch>
                <a:fillRect/>
              </a:stretch>
            </p:blipFill>
            <p:spPr bwMode="auto">
              <a:xfrm>
                <a:off x="1772912" y="3490033"/>
                <a:ext cx="1699631" cy="20320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Oval 9"/>
              <p:cNvSpPr/>
              <p:nvPr/>
            </p:nvSpPr>
            <p:spPr>
              <a:xfrm>
                <a:off x="2613778" y="4857740"/>
                <a:ext cx="737809" cy="810381"/>
              </a:xfrm>
              <a:prstGeom prst="ellipse">
                <a:avLst/>
              </a:prstGeom>
              <a:noFill/>
              <a:ln w="76200" cmpd="tri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" name="Curved Connector 11"/>
              <p:cNvCxnSpPr>
                <a:stCxn id="11" idx="1"/>
                <a:endCxn id="10" idx="6"/>
              </p:cNvCxnSpPr>
              <p:nvPr/>
            </p:nvCxnSpPr>
            <p:spPr>
              <a:xfrm rot="10800000" flipV="1">
                <a:off x="3351587" y="1840265"/>
                <a:ext cx="1761676" cy="3422665"/>
              </a:xfrm>
              <a:prstGeom prst="curvedConnector3">
                <a:avLst>
                  <a:gd name="adj1" fmla="val 50000"/>
                </a:avLst>
              </a:prstGeom>
              <a:ln>
                <a:solidFill>
                  <a:srgbClr val="FF0000"/>
                </a:solidFill>
                <a:headEnd type="arrow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533400"/>
            <a:ext cx="662939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INTEREST &amp; CORRELATION ANALYSIS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9976" y="1198586"/>
            <a:ext cx="489229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Similar feature maps =&gt;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Correlations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Mcafee</a:t>
            </a: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Hackerwatch</a:t>
            </a: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Netflix, iTunes (partial)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Apple, Mac,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Washingtonpost</a:t>
            </a: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Cnet</a:t>
            </a: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Microsoft, Windows Media,  Microsoftoffice2007 (partial)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6A27A-C060-4D4D-9C65-1C9A7E4B0864}" type="datetime1">
              <a:rPr lang="en-US" smtClean="0"/>
              <a:pPr/>
              <a:t>5/20/13</a:t>
            </a:fld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5076071" y="1150207"/>
            <a:ext cx="3834397" cy="5187700"/>
            <a:chOff x="4987171" y="1150207"/>
            <a:chExt cx="3834397" cy="5187700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87171" y="1150207"/>
              <a:ext cx="3834397" cy="518770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5063371" y="2425700"/>
              <a:ext cx="1845429" cy="1206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896100" y="2425700"/>
              <a:ext cx="1845429" cy="1206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068818" y="3632200"/>
              <a:ext cx="3672711" cy="1206500"/>
            </a:xfrm>
            <a:prstGeom prst="rect">
              <a:avLst/>
            </a:prstGeom>
            <a:noFill/>
            <a:ln w="3492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63371" y="1198586"/>
              <a:ext cx="2797929" cy="12065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5132318" y="4864100"/>
            <a:ext cx="2805182" cy="1206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7"/>
          <p:cNvGrpSpPr/>
          <p:nvPr/>
        </p:nvGrpSpPr>
        <p:grpSpPr>
          <a:xfrm>
            <a:off x="5076071" y="1150207"/>
            <a:ext cx="3834397" cy="5187700"/>
            <a:chOff x="4987171" y="1150207"/>
            <a:chExt cx="3834397" cy="51877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87171" y="1150207"/>
              <a:ext cx="3834397" cy="518770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7808896" y="1197973"/>
              <a:ext cx="923772" cy="120232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063372" y="2425700"/>
              <a:ext cx="923772" cy="2438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999843" y="3644900"/>
              <a:ext cx="923772" cy="2438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259976" y="3644900"/>
            <a:ext cx="45720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Inverted maps =&gt;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Anti-correlations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Apple,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Mcafee</a:t>
            </a:r>
            <a:endParaRPr lang="en-US" sz="20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>
              <a:spcAft>
                <a:spcPts val="24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Mac,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Windowsmedia</a:t>
            </a: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Different maps =&gt; </a:t>
            </a: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Anomalies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Doubleclick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533400"/>
            <a:ext cx="706482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EXTENSION 2: MULTI-ASPECT MODELING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4" y="1113920"/>
            <a:ext cx="44391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Original SOM technique works for 2D input data (e.g., users website visitation or location visitations) </a:t>
            </a:r>
          </a:p>
          <a:p>
            <a:pPr algn="just"/>
            <a:endParaRPr lang="en-US" sz="2800" dirty="0" smtClean="0">
              <a:solidFill>
                <a:srgbClr val="000000"/>
              </a:solidFill>
              <a:effectLst>
                <a:glow rad="101600">
                  <a:schemeClr val="bg1">
                    <a:alpha val="75000"/>
                  </a:schemeClr>
                </a:glow>
              </a:effectLst>
              <a:latin typeface="Times New Roman"/>
              <a:cs typeface="Times New Roman"/>
            </a:endParaRPr>
          </a:p>
          <a:p>
            <a:pPr algn="just"/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Our extension provides 3D mo</a:t>
            </a: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deling capability </a:t>
            </a:r>
            <a:r>
              <a:rPr lang="en-US" sz="28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  <a:latin typeface="Times New Roman"/>
                <a:cs typeface="Times New Roman"/>
              </a:rPr>
              <a:t>based on users, domains and buildings</a:t>
            </a:r>
          </a:p>
          <a:p>
            <a:pPr lvl="1" algn="just">
              <a:buFont typeface="Arial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input a visitation matrix instead of a vector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0" y="1640344"/>
            <a:ext cx="4030608" cy="39279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28600" y="533400"/>
            <a:ext cx="69342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SIMULATION MODEL OF </a:t>
            </a:r>
            <a:r>
              <a:rPr lang="en-US" sz="26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ACTIVITIES </a:t>
            </a:r>
            <a:endParaRPr lang="en-US" sz="26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5232" y="1066800"/>
            <a:ext cx="8759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 smtClean="0">
                <a:latin typeface="Times New Roman"/>
                <a:cs typeface="Times New Roman"/>
              </a:rPr>
              <a:t>Available tools (e.g. NS2) do not support simulation of users activities </a:t>
            </a:r>
          </a:p>
          <a:p>
            <a:pPr>
              <a:spcAft>
                <a:spcPts val="600"/>
              </a:spcAft>
            </a:pPr>
            <a:endParaRPr lang="en-US" sz="1400" dirty="0" smtClean="0">
              <a:latin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en-US" sz="2400" dirty="0" smtClean="0">
                <a:latin typeface="Times New Roman"/>
                <a:cs typeface="Times New Roman"/>
              </a:rPr>
              <a:t>Gaussian </a:t>
            </a:r>
            <a:r>
              <a:rPr lang="en-US" sz="2400" dirty="0">
                <a:latin typeface="Times New Roman"/>
                <a:cs typeface="Times New Roman"/>
              </a:rPr>
              <a:t>Mixture Model (GMM</a:t>
            </a:r>
            <a:r>
              <a:rPr lang="en-US" sz="2400" dirty="0" smtClean="0">
                <a:latin typeface="Times New Roman"/>
                <a:cs typeface="Times New Roman"/>
              </a:rPr>
              <a:t>) [3] </a:t>
            </a:r>
            <a:r>
              <a:rPr lang="en-US" sz="2400" dirty="0">
                <a:latin typeface="Times New Roman"/>
                <a:cs typeface="Times New Roman"/>
              </a:rPr>
              <a:t>forms a set of components capturing the major characteristics of users </a:t>
            </a:r>
            <a:r>
              <a:rPr lang="en-US" sz="2400" dirty="0" smtClean="0">
                <a:latin typeface="Times New Roman"/>
                <a:cs typeface="Times New Roman"/>
              </a:rPr>
              <a:t>activities</a:t>
            </a: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:Desktop:gmmsim-dc-b5.t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8940" y="2614706"/>
            <a:ext cx="4916019" cy="3663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59976" y="2927809"/>
            <a:ext cx="38189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These components are used for simulation of activities.</a:t>
            </a:r>
            <a:endParaRPr lang="en-US" sz="2400" dirty="0"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endParaRPr lang="en-US" sz="2400" dirty="0" smtClean="0"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Simulation </a:t>
            </a:r>
            <a:r>
              <a:rPr lang="en-US" sz="24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Accuracy</a:t>
            </a:r>
            <a:r>
              <a:rPr lang="en-US" sz="2400" dirty="0" smtClean="0">
                <a:latin typeface="Times New Roman"/>
                <a:cs typeface="Times New Roman"/>
              </a:rPr>
              <a:t>: </a:t>
            </a:r>
            <a:r>
              <a:rPr lang="en-US" sz="2400" dirty="0">
                <a:latin typeface="Times New Roman"/>
                <a:cs typeface="Times New Roman"/>
              </a:rPr>
              <a:t>~ 90%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 smtClean="0">
                <a:latin typeface="Times New Roman"/>
                <a:cs typeface="Times New Roman"/>
              </a:rPr>
              <a:t>Based on </a:t>
            </a:r>
            <a:r>
              <a:rPr lang="en-US" sz="2400" dirty="0">
                <a:latin typeface="Times New Roman"/>
                <a:cs typeface="Times New Roman"/>
              </a:rPr>
              <a:t>Pearson's chi-square </a:t>
            </a:r>
            <a:r>
              <a:rPr lang="en-US" sz="2400" dirty="0" smtClean="0">
                <a:latin typeface="Times New Roman"/>
                <a:cs typeface="Times New Roman"/>
              </a:rPr>
              <a:t>test [4]</a:t>
            </a:r>
            <a:endParaRPr lang="en-US" sz="2400" dirty="0"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6172200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/>
                <a:cs typeface="Times New Roman"/>
              </a:rPr>
              <a:t>* S. </a:t>
            </a:r>
            <a:r>
              <a:rPr lang="en-US" sz="1400" dirty="0" err="1" smtClean="0">
                <a:latin typeface="Times New Roman"/>
                <a:cs typeface="Times New Roman"/>
              </a:rPr>
              <a:t>Moghaddam</a:t>
            </a:r>
            <a:r>
              <a:rPr lang="en-US" sz="1400" dirty="0" smtClean="0">
                <a:latin typeface="Times New Roman"/>
                <a:cs typeface="Times New Roman"/>
              </a:rPr>
              <a:t>, A. Helmy, “SPIRIT</a:t>
            </a:r>
            <a:r>
              <a:rPr lang="en-US" sz="1400" dirty="0" smtClean="0">
                <a:latin typeface="Times New Roman"/>
                <a:cs typeface="Times New Roman"/>
              </a:rPr>
              <a:t>: A Simulation Paradigm for Realistic Design of Mature Mobile </a:t>
            </a:r>
            <a:r>
              <a:rPr lang="en-US" sz="1400" dirty="0" smtClean="0">
                <a:latin typeface="Times New Roman"/>
                <a:cs typeface="Times New Roman"/>
              </a:rPr>
              <a:t>Societies”, </a:t>
            </a:r>
            <a:r>
              <a:rPr lang="en-US" sz="1400" b="1" i="1" dirty="0" smtClean="0">
                <a:latin typeface="Times New Roman"/>
                <a:cs typeface="Times New Roman"/>
              </a:rPr>
              <a:t>IEEE </a:t>
            </a:r>
            <a:r>
              <a:rPr lang="en-US" sz="1400" b="1" i="1" dirty="0" smtClean="0">
                <a:latin typeface="Times New Roman"/>
                <a:cs typeface="Times New Roman"/>
              </a:rPr>
              <a:t>IWCMC 2011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3410988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450105" y="4583209"/>
            <a:ext cx="2563130" cy="19389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500" b="1" dirty="0" smtClean="0">
                <a:latin typeface="Times New Roman"/>
                <a:cs typeface="Times New Roman"/>
              </a:rPr>
              <a:t>W</a:t>
            </a:r>
            <a:r>
              <a:rPr lang="en-US" sz="1500" b="1" dirty="0">
                <a:latin typeface="Times New Roman"/>
                <a:cs typeface="Times New Roman"/>
              </a:rPr>
              <a:t>: </a:t>
            </a:r>
            <a:r>
              <a:rPr lang="en-US" sz="1500" dirty="0" err="1" smtClean="0">
                <a:latin typeface="Times New Roman"/>
                <a:cs typeface="Times New Roman"/>
              </a:rPr>
              <a:t>Weibull</a:t>
            </a:r>
            <a:endParaRPr lang="en-US" sz="1500" dirty="0">
              <a:latin typeface="Times New Roman"/>
              <a:cs typeface="Times New Roman"/>
            </a:endParaRPr>
          </a:p>
          <a:p>
            <a:r>
              <a:rPr lang="en-US" sz="1500" b="1" dirty="0">
                <a:latin typeface="Times New Roman"/>
                <a:cs typeface="Times New Roman"/>
              </a:rPr>
              <a:t>L:</a:t>
            </a:r>
            <a:r>
              <a:rPr lang="en-US" sz="1500" dirty="0">
                <a:latin typeface="Times New Roman"/>
                <a:cs typeface="Times New Roman"/>
              </a:rPr>
              <a:t> Log-normal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V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Generalized Extreme </a:t>
            </a:r>
            <a:r>
              <a:rPr lang="en-US" sz="1500" dirty="0" smtClean="0">
                <a:latin typeface="Times New Roman"/>
                <a:cs typeface="Times New Roman"/>
              </a:rPr>
              <a:t>Value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P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smtClean="0">
                <a:latin typeface="Times New Roman"/>
                <a:cs typeface="Times New Roman"/>
              </a:rPr>
              <a:t>Poisson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G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smtClean="0">
                <a:latin typeface="Times New Roman"/>
                <a:cs typeface="Times New Roman"/>
              </a:rPr>
              <a:t>Gamma</a:t>
            </a:r>
          </a:p>
          <a:p>
            <a:r>
              <a:rPr lang="en-US" sz="1500" b="1" dirty="0" smtClean="0">
                <a:latin typeface="Times New Roman"/>
                <a:cs typeface="Times New Roman"/>
              </a:rPr>
              <a:t>R</a:t>
            </a:r>
            <a:r>
              <a:rPr lang="en-US" sz="1500" b="1" dirty="0">
                <a:latin typeface="Times New Roman"/>
                <a:cs typeface="Times New Roman"/>
              </a:rPr>
              <a:t>: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smtClean="0">
                <a:latin typeface="Times New Roman"/>
                <a:cs typeface="Times New Roman"/>
              </a:rPr>
              <a:t>Rayleigh</a:t>
            </a:r>
          </a:p>
          <a:p>
            <a:r>
              <a:rPr lang="en-US" sz="1500" b="1" dirty="0">
                <a:latin typeface="Times New Roman"/>
                <a:cs typeface="Times New Roman"/>
              </a:rPr>
              <a:t>X:</a:t>
            </a:r>
            <a:r>
              <a:rPr lang="en-US" sz="1500" dirty="0">
                <a:latin typeface="Times New Roman"/>
                <a:cs typeface="Times New Roman"/>
              </a:rPr>
              <a:t> Exponential</a:t>
            </a:r>
          </a:p>
          <a:p>
            <a:r>
              <a:rPr lang="en-US" sz="1500" b="1" dirty="0">
                <a:latin typeface="Times New Roman"/>
                <a:cs typeface="Times New Roman"/>
              </a:rPr>
              <a:t>T:</a:t>
            </a:r>
            <a:r>
              <a:rPr lang="en-US" sz="1500" dirty="0">
                <a:latin typeface="Times New Roman"/>
                <a:cs typeface="Times New Roman"/>
              </a:rPr>
              <a:t> Generalized </a:t>
            </a:r>
            <a:r>
              <a:rPr lang="en-US" sz="1500" dirty="0" smtClean="0">
                <a:latin typeface="Times New Roman"/>
                <a:cs typeface="Times New Roman"/>
              </a:rPr>
              <a:t>Pareto</a:t>
            </a:r>
            <a:endParaRPr lang="en-US" sz="1500" dirty="0">
              <a:latin typeface="Times New Roman"/>
              <a:cs typeface="Times New Roman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78149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DOMAIN-BASED TRAFFIC </a:t>
            </a: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MODELING</a:t>
            </a:r>
            <a:r>
              <a:rPr lang="en-US" sz="1900" baseline="300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*</a:t>
            </a:r>
            <a:endParaRPr lang="en-US" sz="1900" baseline="300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pic>
        <p:nvPicPr>
          <p:cNvPr id="12" name="Picture 11" descr="Mac HD 1:Users:Aeon:Desktop:New Charts:dom1.t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41" y="1118462"/>
            <a:ext cx="9144000" cy="1740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Mac HD 1:Users:Aeon:Desktop:New Charts:dom2.t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05957"/>
            <a:ext cx="9144000" cy="171748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213960" y="5001556"/>
            <a:ext cx="6071794" cy="892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800000"/>
                </a:solidFill>
                <a:latin typeface="Times New Roman"/>
                <a:cs typeface="Times New Roman"/>
              </a:rPr>
              <a:t>Weibull</a:t>
            </a:r>
            <a:r>
              <a:rPr lang="en-US" sz="20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:</a:t>
            </a:r>
            <a:r>
              <a:rPr lang="en-US" sz="2000" dirty="0" smtClean="0">
                <a:latin typeface="Times New Roman"/>
                <a:cs typeface="Times New Roman"/>
              </a:rPr>
              <a:t> 25%     </a:t>
            </a:r>
            <a:r>
              <a:rPr lang="en-US" sz="20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Lognormal:</a:t>
            </a:r>
            <a:r>
              <a:rPr lang="en-US" sz="2000" dirty="0" smtClean="0">
                <a:latin typeface="Times New Roman"/>
                <a:cs typeface="Times New Roman"/>
              </a:rPr>
              <a:t> 23% </a:t>
            </a:r>
          </a:p>
          <a:p>
            <a:r>
              <a:rPr lang="en-US" sz="20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Generalized Extreme Value: </a:t>
            </a:r>
            <a:r>
              <a:rPr lang="en-US" sz="2000" dirty="0" smtClean="0">
                <a:latin typeface="Times New Roman"/>
                <a:cs typeface="Times New Roman"/>
              </a:rPr>
              <a:t>21%</a:t>
            </a:r>
          </a:p>
          <a:p>
            <a:endParaRPr lang="en-US" sz="12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12789" y="5738139"/>
            <a:ext cx="4963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>
                <a:latin typeface="Times New Roman"/>
                <a:cs typeface="Times New Roman"/>
              </a:rPr>
              <a:t>More </a:t>
            </a:r>
            <a:r>
              <a:rPr lang="en-US" sz="2200" b="1" dirty="0">
                <a:solidFill>
                  <a:srgbClr val="800000"/>
                </a:solidFill>
                <a:latin typeface="Times New Roman"/>
                <a:cs typeface="Times New Roman"/>
              </a:rPr>
              <a:t>Stable:</a:t>
            </a:r>
            <a:r>
              <a:rPr lang="en-US" sz="2200" dirty="0">
                <a:latin typeface="Times New Roman"/>
                <a:cs typeface="Times New Roman"/>
              </a:rPr>
              <a:t> 43% follow the same best fit across different days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5625" y="4556623"/>
            <a:ext cx="61901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/>
                <a:cs typeface="Times New Roman"/>
              </a:rPr>
              <a:t>Best fits for </a:t>
            </a:r>
            <a:r>
              <a:rPr lang="en-US" sz="2200" dirty="0" smtClean="0">
                <a:latin typeface="Times New Roman"/>
                <a:cs typeface="Times New Roman"/>
              </a:rPr>
              <a:t>different domains during 3 different days </a:t>
            </a:r>
            <a:endParaRPr lang="en-US" sz="2200" dirty="0"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827" y="6464808"/>
            <a:ext cx="8929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 S</a:t>
            </a:r>
            <a:r>
              <a:rPr lang="en-US" sz="1200" dirty="0" smtClean="0">
                <a:latin typeface="Times New Roman"/>
                <a:cs typeface="Times New Roman"/>
              </a:rPr>
              <a:t>. </a:t>
            </a:r>
            <a:r>
              <a:rPr lang="en-US" sz="1200" dirty="0" err="1" smtClean="0">
                <a:latin typeface="Times New Roman"/>
                <a:cs typeface="Times New Roman"/>
              </a:rPr>
              <a:t>Moghaddam</a:t>
            </a:r>
            <a:r>
              <a:rPr lang="en-US" sz="1200" dirty="0" smtClean="0">
                <a:latin typeface="Times New Roman"/>
                <a:cs typeface="Times New Roman"/>
              </a:rPr>
              <a:t>, </a:t>
            </a:r>
            <a:r>
              <a:rPr lang="en-US" sz="1200" dirty="0" err="1" smtClean="0">
                <a:latin typeface="Times New Roman"/>
                <a:cs typeface="Times New Roman"/>
              </a:rPr>
              <a:t>A.Helmy</a:t>
            </a:r>
            <a:r>
              <a:rPr lang="en-US" sz="1200" dirty="0" smtClean="0">
                <a:latin typeface="Times New Roman"/>
                <a:cs typeface="Times New Roman"/>
              </a:rPr>
              <a:t>, S. </a:t>
            </a:r>
            <a:r>
              <a:rPr lang="en-US" sz="1200" dirty="0" err="1" smtClean="0">
                <a:latin typeface="Times New Roman"/>
                <a:cs typeface="Times New Roman"/>
              </a:rPr>
              <a:t>Ranka</a:t>
            </a:r>
            <a:r>
              <a:rPr lang="en-US" sz="1200" dirty="0" smtClean="0">
                <a:latin typeface="Times New Roman"/>
                <a:cs typeface="Times New Roman"/>
              </a:rPr>
              <a:t>, “Behavior</a:t>
            </a:r>
            <a:r>
              <a:rPr lang="en-US" sz="1200" dirty="0" smtClean="0">
                <a:latin typeface="Times New Roman"/>
                <a:cs typeface="Times New Roman"/>
              </a:rPr>
              <a:t>-aware Traffic Modeling of Mobile </a:t>
            </a:r>
            <a:r>
              <a:rPr lang="en-US" sz="1200" dirty="0" smtClean="0">
                <a:latin typeface="Times New Roman"/>
                <a:cs typeface="Times New Roman"/>
              </a:rPr>
              <a:t>Internet”, SRC, </a:t>
            </a:r>
            <a:r>
              <a:rPr lang="en-US" sz="1200" b="1" i="1" dirty="0" smtClean="0">
                <a:latin typeface="Times New Roman"/>
                <a:cs typeface="Times New Roman"/>
              </a:rPr>
              <a:t>ACM </a:t>
            </a:r>
            <a:r>
              <a:rPr lang="en-US" sz="1200" b="1" i="1" dirty="0" smtClean="0">
                <a:latin typeface="Times New Roman"/>
                <a:cs typeface="Times New Roman"/>
              </a:rPr>
              <a:t>MOBICOM </a:t>
            </a:r>
            <a:r>
              <a:rPr lang="en-US" sz="1200" b="1" dirty="0" smtClean="0">
                <a:latin typeface="Times New Roman"/>
                <a:cs typeface="Times New Roman"/>
              </a:rPr>
              <a:t>2011</a:t>
            </a:r>
            <a:r>
              <a:rPr lang="en-US" sz="1200" dirty="0" smtClean="0">
                <a:latin typeface="Times New Roman"/>
                <a:cs typeface="Times New Roman"/>
              </a:rPr>
              <a:t> </a:t>
            </a:r>
          </a:p>
          <a:p>
            <a:r>
              <a:rPr lang="en-US" sz="1200" dirty="0" smtClean="0">
                <a:latin typeface="Times New Roman"/>
                <a:cs typeface="Times New Roman"/>
              </a:rPr>
              <a:t>* </a:t>
            </a:r>
            <a:r>
              <a:rPr lang="en-US" sz="1200" dirty="0" err="1" smtClean="0">
                <a:latin typeface="Times New Roman"/>
                <a:cs typeface="Times New Roman"/>
              </a:rPr>
              <a:t>S.Moghaddam</a:t>
            </a:r>
            <a:r>
              <a:rPr lang="en-US" sz="1200" dirty="0" smtClean="0">
                <a:latin typeface="Times New Roman"/>
                <a:cs typeface="Times New Roman"/>
              </a:rPr>
              <a:t>, Y. </a:t>
            </a:r>
            <a:r>
              <a:rPr lang="en-US" sz="1200" dirty="0" err="1" smtClean="0">
                <a:latin typeface="Times New Roman"/>
                <a:cs typeface="Times New Roman"/>
              </a:rPr>
              <a:t>Parthasarathy</a:t>
            </a:r>
            <a:r>
              <a:rPr lang="en-US" sz="1200" dirty="0" smtClean="0">
                <a:latin typeface="Times New Roman"/>
                <a:cs typeface="Times New Roman"/>
              </a:rPr>
              <a:t>, A. Dobra, A. </a:t>
            </a:r>
            <a:r>
              <a:rPr lang="en-US" sz="1200" dirty="0" smtClean="0">
                <a:latin typeface="Times New Roman"/>
                <a:cs typeface="Times New Roman"/>
              </a:rPr>
              <a:t>Helmy, “Efficient </a:t>
            </a:r>
            <a:r>
              <a:rPr lang="en-US" sz="1200" dirty="0" smtClean="0">
                <a:latin typeface="Times New Roman"/>
                <a:cs typeface="Times New Roman"/>
              </a:rPr>
              <a:t>Large-Scale Data-driven Network </a:t>
            </a:r>
            <a:r>
              <a:rPr lang="en-US" sz="1200" dirty="0" smtClean="0">
                <a:latin typeface="Times New Roman"/>
                <a:cs typeface="Times New Roman"/>
              </a:rPr>
              <a:t>Mining”, demo, </a:t>
            </a:r>
            <a:r>
              <a:rPr lang="en-US" sz="1200" b="1" i="1" dirty="0" smtClean="0">
                <a:latin typeface="Times New Roman"/>
                <a:cs typeface="Times New Roman"/>
              </a:rPr>
              <a:t>IEEE </a:t>
            </a:r>
            <a:r>
              <a:rPr lang="en-US" sz="1200" b="1" i="1" dirty="0" smtClean="0">
                <a:latin typeface="Times New Roman"/>
                <a:cs typeface="Times New Roman"/>
              </a:rPr>
              <a:t>INFOCOM</a:t>
            </a:r>
            <a:r>
              <a:rPr lang="en-US" sz="1200" b="1" dirty="0" smtClean="0">
                <a:latin typeface="Times New Roman"/>
                <a:cs typeface="Times New Roman"/>
              </a:rPr>
              <a:t> 2012</a:t>
            </a:r>
            <a:r>
              <a:rPr lang="en-US" sz="1200" dirty="0" smtClean="0">
                <a:latin typeface="Times New Roman"/>
                <a:cs typeface="Times New Roman"/>
              </a:rPr>
              <a:t/>
            </a:r>
            <a:br>
              <a:rPr lang="en-US" sz="1200" dirty="0" smtClean="0">
                <a:latin typeface="Times New Roman"/>
                <a:cs typeface="Times New Roman"/>
              </a:rPr>
            </a:br>
            <a:endParaRPr lang="en-US" sz="1200" dirty="0" smtClean="0">
              <a:latin typeface="Times New Roman"/>
              <a:cs typeface="Times New Roman"/>
            </a:endParaRPr>
          </a:p>
          <a:p>
            <a:endParaRPr lang="en-US" dirty="0"/>
          </a:p>
        </p:txBody>
      </p:sp>
    </p:spTree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Scaling Computation over Big Data</a:t>
            </a:r>
            <a:endParaRPr lang="ar-EG" sz="36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876714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1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Scale of analytics and data mining*: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2011: 3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data,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MySQL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 &gt;$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25K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&lt;TB,   &gt;3 months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2012: 30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data,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DataPath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12K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~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2TB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&lt;72 seconds !!</a:t>
            </a:r>
            <a:endParaRPr lang="ar-EG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352401"/>
            <a:ext cx="908780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*S.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Y.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Parthsarathy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A. Dobra, A.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Demo: “Efficient Large-scale Data-driven Network Mining”,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IEEE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INFOCOM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Apr. 2012</a:t>
            </a:r>
            <a:endParaRPr lang="ar-EG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248400"/>
            <a:ext cx="8915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SC01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0"/>
            <a:ext cx="4191000" cy="2357438"/>
          </a:xfrm>
          <a:prstGeom prst="rect">
            <a:avLst/>
          </a:prstGeom>
        </p:spPr>
      </p:pic>
      <p:pic>
        <p:nvPicPr>
          <p:cNvPr id="9" name="Picture 8" descr="DSC011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33800"/>
            <a:ext cx="4343400" cy="2443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2590800"/>
            <a:ext cx="723505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Anecdotal evidence: ~40 times faster than 100 node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hadoop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cluster, ~$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0.5M</a:t>
            </a:r>
            <a:endParaRPr lang="ar-E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414087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The magic box: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16 Cores, </a:t>
            </a:r>
            <a:r>
              <a:rPr lang="en-US" dirty="0" err="1" smtClean="0">
                <a:latin typeface="Times New Roman"/>
                <a:cs typeface="Times New Roman"/>
              </a:rPr>
              <a:t>64GB</a:t>
            </a:r>
            <a:r>
              <a:rPr lang="en-US" dirty="0" smtClean="0">
                <a:latin typeface="Times New Roman"/>
                <a:cs typeface="Times New Roman"/>
              </a:rPr>
              <a:t> ram and 2 </a:t>
            </a:r>
            <a:r>
              <a:rPr lang="en-US" dirty="0" err="1" smtClean="0">
                <a:latin typeface="Times New Roman"/>
                <a:cs typeface="Times New Roman"/>
              </a:rPr>
              <a:t>SSD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1TB</a:t>
            </a:r>
            <a:r>
              <a:rPr lang="en-US" dirty="0" smtClean="0">
                <a:latin typeface="Times New Roman"/>
                <a:cs typeface="Times New Roman"/>
              </a:rPr>
              <a:t> disks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6705600" cy="533400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Vehicular Mobility Sensing at Planet Scale</a:t>
            </a:r>
            <a:endParaRPr lang="en-US" sz="3200" u="sng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953000"/>
            <a:ext cx="3505200" cy="144780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Imagery data from webcams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Estimate traffic density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Spatio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-temporal analysis, modeling</a:t>
            </a:r>
          </a:p>
        </p:txBody>
      </p:sp>
      <p:pic>
        <p:nvPicPr>
          <p:cNvPr id="242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105400"/>
            <a:ext cx="57150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838200"/>
            <a:ext cx="2657475" cy="213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200400"/>
            <a:ext cx="35814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00800" y="2895600"/>
            <a:ext cx="231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Vehicular Tracing System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4724400"/>
            <a:ext cx="2211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Traffic density estimates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838200"/>
            <a:ext cx="4724400" cy="219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6396335"/>
            <a:ext cx="312634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IEEE INFOCOM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NetSciCom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2012, GI 2013. </a:t>
            </a:r>
          </a:p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ACM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MobiSys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HotPlanet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</a:t>
            </a:r>
            <a:endParaRPr lang="ar-EG" sz="12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" y="6400800"/>
            <a:ext cx="2667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05600" y="533400"/>
            <a:ext cx="2364750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G.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Thakur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P.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Hui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A. Helmy</a:t>
            </a:r>
            <a:endParaRPr lang="ar-EG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971800"/>
            <a:ext cx="5562600" cy="210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vice-2012-10-24-1632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217532" y="1694288"/>
            <a:ext cx="2698279" cy="4796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Times New Roman"/>
                <a:cs typeface="Times New Roman"/>
              </a:rPr>
              <a:t>Social Discovery: </a:t>
            </a:r>
            <a:r>
              <a:rPr lang="en-US" sz="3600" i="1" dirty="0" err="1" smtClean="0">
                <a:latin typeface="Times New Roman"/>
                <a:cs typeface="Times New Roman"/>
              </a:rPr>
              <a:t>iTrust/ConnectEnc</a:t>
            </a:r>
            <a:r>
              <a:rPr lang="en-US" sz="2000" i="1" baseline="30000" dirty="0" smtClean="0">
                <a:latin typeface="Times New Roman"/>
                <a:cs typeface="Times New Roman"/>
              </a:rPr>
              <a:t>*</a:t>
            </a:r>
            <a:r>
              <a:rPr lang="en-US" sz="3600" i="1" dirty="0" smtClean="0">
                <a:latin typeface="Times New Roman"/>
                <a:cs typeface="Times New Roman"/>
              </a:rPr>
              <a:t/>
            </a:r>
            <a:br>
              <a:rPr lang="en-US" sz="3600" i="1" dirty="0" smtClean="0">
                <a:latin typeface="Times New Roman"/>
                <a:cs typeface="Times New Roman"/>
              </a:rPr>
            </a:br>
            <a:r>
              <a:rPr lang="en-US" sz="2000" dirty="0" smtClean="0">
                <a:latin typeface="Times New Roman"/>
                <a:cs typeface="Times New Roman"/>
              </a:rPr>
              <a:t>(downloadable from </a:t>
            </a:r>
            <a:r>
              <a:rPr lang="en-US" sz="2000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www.cise.ufl.edu/~helmy</a:t>
            </a:r>
            <a:r>
              <a:rPr lang="en-US" sz="2000" i="1" dirty="0" smtClean="0">
                <a:latin typeface="Times New Roman"/>
                <a:cs typeface="Times New Roman"/>
              </a:rPr>
              <a:t> , or </a:t>
            </a:r>
            <a:r>
              <a:rPr lang="en-US" sz="2000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google</a:t>
            </a:r>
            <a:r>
              <a:rPr lang="en-US" sz="20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itrust-uf</a:t>
            </a:r>
            <a:r>
              <a:rPr lang="en-US" sz="20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)</a:t>
            </a:r>
            <a:endParaRPr lang="en-US" sz="2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BC92-980E-7A40-A635-4234B7FFB091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4" descr="screenshot_itrust_12_anno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943600" y="1694288"/>
            <a:ext cx="2672440" cy="471607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 descr="screenshot_itrust_1_annot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57199" y="1694287"/>
            <a:ext cx="2760333" cy="487117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419600" y="2057400"/>
            <a:ext cx="1524000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19598" y="3352800"/>
            <a:ext cx="1524001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52800" y="5562600"/>
            <a:ext cx="2438400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19599" y="4495800"/>
            <a:ext cx="1444256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168495" y="2376644"/>
            <a:ext cx="1181899" cy="2137721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3400" y="6550223"/>
            <a:ext cx="7718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</a:t>
            </a:r>
            <a:r>
              <a:rPr lang="en-US" sz="1400" dirty="0" smtClean="0">
                <a:latin typeface="Times New Roman"/>
                <a:cs typeface="Times New Roman"/>
              </a:rPr>
              <a:t> U. Kumar, A. Helmy, “Discovering Trustworthy Social Spaces", </a:t>
            </a:r>
            <a:r>
              <a:rPr lang="en-US" sz="1400" i="1" dirty="0" smtClean="0">
                <a:latin typeface="Times New Roman"/>
                <a:cs typeface="Times New Roman"/>
              </a:rPr>
              <a:t>ACM </a:t>
            </a:r>
            <a:r>
              <a:rPr lang="en-US" sz="1400" i="1" dirty="0" err="1" smtClean="0">
                <a:latin typeface="Times New Roman"/>
                <a:cs typeface="Times New Roman"/>
              </a:rPr>
              <a:t>SenSys</a:t>
            </a:r>
            <a:r>
              <a:rPr lang="en-US" sz="1400" i="1" dirty="0" smtClean="0">
                <a:latin typeface="Times New Roman"/>
                <a:cs typeface="Times New Roman"/>
              </a:rPr>
              <a:t> - </a:t>
            </a:r>
            <a:r>
              <a:rPr lang="en-US" sz="1400" i="1" dirty="0" err="1" smtClean="0">
                <a:latin typeface="Times New Roman"/>
                <a:cs typeface="Times New Roman"/>
              </a:rPr>
              <a:t>PhoneSense</a:t>
            </a:r>
            <a:r>
              <a:rPr lang="en-US" sz="1400" dirty="0" smtClean="0">
                <a:latin typeface="Times New Roman"/>
                <a:cs typeface="Times New Roman"/>
              </a:rPr>
              <a:t>, Nov 2012.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15" name="Picture 14" descr="screenshot_graphs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388310" y="1425596"/>
            <a:ext cx="2755690" cy="4899004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70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Emerging Behavior-Aware Services</a:t>
            </a:r>
          </a:p>
        </p:txBody>
      </p:sp>
      <p:sp>
        <p:nvSpPr>
          <p:cNvPr id="21507" name="Content Placeholder 12"/>
          <p:cNvSpPr>
            <a:spLocks noGrp="1"/>
          </p:cNvSpPr>
          <p:nvPr>
            <p:ph idx="1"/>
          </p:nvPr>
        </p:nvSpPr>
        <p:spPr>
          <a:xfrm>
            <a:off x="381000" y="1905000"/>
            <a:ext cx="7924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Tight coupling between users, devices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Devices can infer user preferences, behavior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Capabilities: </a:t>
            </a:r>
            <a:r>
              <a:rPr lang="en-US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comp.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</a:rPr>
              <a:t>storage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CC00CC"/>
                </a:solidFill>
                <a:latin typeface="Times New Roman" pitchFamily="-111" charset="0"/>
                <a:ea typeface="ＭＳ Ｐゴシック" pitchFamily="-111" charset="-128"/>
              </a:rPr>
              <a:t>sensing</a:t>
            </a:r>
          </a:p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New generation of behavior-aware protocols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Behavior: mobility, interest, trust, friendship,… 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Apps: interest-cast, participatory sensing, crowd sourcing, mobile social nets, alert systems, …</a:t>
            </a:r>
          </a:p>
        </p:txBody>
      </p:sp>
      <p:pic>
        <p:nvPicPr>
          <p:cNvPr id="21509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5638800"/>
            <a:ext cx="177864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623339"/>
            <a:ext cx="1981200" cy="123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2362200" y="5638800"/>
            <a:ext cx="467147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  <a:latin typeface="Times New Roman" pitchFamily="-111" charset="0"/>
              </a:rPr>
              <a:t>New paradigms of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communication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,</a:t>
            </a:r>
          </a:p>
          <a:p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computation, storage and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sensing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?!</a:t>
            </a:r>
            <a:endParaRPr lang="en-US" sz="2400" i="1" dirty="0">
              <a:solidFill>
                <a:srgbClr val="0000FF"/>
              </a:solidFill>
              <a:latin typeface="Times New Roman" pitchFamily="-111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086600" y="990600"/>
            <a:ext cx="2057400" cy="1447800"/>
            <a:chOff x="7467600" y="1295400"/>
            <a:chExt cx="1524000" cy="1143000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67600" y="1295400"/>
              <a:ext cx="1524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68227" y="1460653"/>
              <a:ext cx="651253" cy="47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/>
          <p:nvPr/>
        </p:nvGrpSpPr>
        <p:grpSpPr>
          <a:xfrm>
            <a:off x="3657600" y="1295400"/>
            <a:ext cx="5334000" cy="4343400"/>
            <a:chOff x="7467600" y="1295400"/>
            <a:chExt cx="1524000" cy="114300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67600" y="1295400"/>
              <a:ext cx="1524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68227" y="1460653"/>
              <a:ext cx="651253" cy="47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TW" u="sng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Thank you!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371600"/>
            <a:ext cx="74676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Ahmed </a:t>
            </a:r>
            <a:r>
              <a:rPr lang="en-US" altLang="zh-TW" sz="2800" dirty="0" err="1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</a:t>
            </a: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 </a:t>
            </a: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helmy@ufl.edu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URL: www.cise.ufl.edu/~helmy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NOMADS, 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: nile.cise.ufl.edu/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endParaRPr lang="ar-EG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 dirty="0" smtClean="0">
              <a:solidFill>
                <a:srgbClr val="0000FF"/>
              </a:solidFill>
              <a:latin typeface="Times New Roman" pitchFamily="18" charset="0"/>
              <a:ea typeface="新細明體" pitchFamily="-111" charset="-120"/>
              <a:cs typeface="Times New Roman" pitchFamily="18" charset="0"/>
            </a:endParaRPr>
          </a:p>
        </p:txBody>
      </p:sp>
      <p:pic>
        <p:nvPicPr>
          <p:cNvPr id="100356" name="Picture 4" descr="network-lab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572000"/>
            <a:ext cx="12954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G_80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409950"/>
            <a:ext cx="3962400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6488668"/>
            <a:ext cx="409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Thanks to my students and collaborators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6324600"/>
            <a:ext cx="1491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latin typeface="Times New Roman"/>
                <a:cs typeface="Times New Roman"/>
              </a:rPr>
              <a:t>MobiCom</a:t>
            </a:r>
            <a:r>
              <a:rPr lang="en-US" sz="1000" dirty="0" smtClean="0">
                <a:latin typeface="Times New Roman"/>
                <a:cs typeface="Times New Roman"/>
              </a:rPr>
              <a:t> 2010, Chicago</a:t>
            </a:r>
            <a:endParaRPr lang="en-US" sz="1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971800"/>
            <a:ext cx="8229600" cy="1143000"/>
          </a:xfrm>
        </p:spPr>
        <p:txBody>
          <a:bodyPr/>
          <a:lstStyle/>
          <a:p>
            <a:r>
              <a:rPr lang="en-US" dirty="0" smtClean="0"/>
              <a:t>Backup &amp; Extra Slides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Emerging </a:t>
            </a:r>
            <a:r>
              <a:rPr lang="en-US" sz="36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Human</a:t>
            </a:r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Sensor Networks</a:t>
            </a:r>
            <a:endParaRPr lang="en-US" sz="36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5626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Sensing the Human Society: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Characterizing human behavior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Mobility, location visitation, encounters, activity patterns (network-related or otherwise), health related, ...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Mostly facilitated using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Humans as Sensors: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Participatory sensing, crowd sourcing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Utilizing sensors carried to sense environment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Pollution, crime-watch, re-cycling, traffic/congestion…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Can we use behavioral characteristics (from 1) to recruit human sensors &amp; adapt (in 2)?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Paradigm Shift in Protocol Design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3810000"/>
            <a:ext cx="7543800" cy="914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Use of unrealistic models results in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suboptimal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performance or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failures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due to lack of context in the design phase</a:t>
            </a:r>
          </a:p>
        </p:txBody>
      </p:sp>
      <p:graphicFrame>
        <p:nvGraphicFramePr>
          <p:cNvPr id="94255" name="Group 47"/>
          <p:cNvGraphicFramePr>
            <a:graphicFrameLocks noGrp="1"/>
          </p:cNvGraphicFramePr>
          <p:nvPr>
            <p:ph sz="quarter" idx="2"/>
          </p:nvPr>
        </p:nvGraphicFramePr>
        <p:xfrm>
          <a:off x="2971800" y="1600200"/>
          <a:ext cx="4038600" cy="2239328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Design general purpose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Evaluate using generic models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(random mobility, exp. traffic, 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Deployment context: Modify to improve performance and failures for specific 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4268" name="Group 60"/>
          <p:cNvGraphicFramePr>
            <a:graphicFrameLocks noGrp="1"/>
          </p:cNvGraphicFramePr>
          <p:nvPr>
            <p:ph sz="quarter" idx="3"/>
          </p:nvPr>
        </p:nvGraphicFramePr>
        <p:xfrm>
          <a:off x="3048000" y="4419600"/>
          <a:ext cx="4038600" cy="1982153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Trace, analyze deployment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Drive design of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‘application class’-specific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 parameterized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Utilize insights from context analysis to fine-tune protocol parameters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2" name="Rectangle 50"/>
          <p:cNvSpPr>
            <a:spLocks noChangeArrowheads="1"/>
          </p:cNvSpPr>
          <p:nvPr/>
        </p:nvSpPr>
        <p:spPr bwMode="auto">
          <a:xfrm>
            <a:off x="685800" y="15240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Used to:</a:t>
            </a:r>
          </a:p>
        </p:txBody>
      </p:sp>
      <p:sp>
        <p:nvSpPr>
          <p:cNvPr id="94259" name="Rectangle 51"/>
          <p:cNvSpPr>
            <a:spLocks noChangeArrowheads="1"/>
          </p:cNvSpPr>
          <p:nvPr/>
        </p:nvSpPr>
        <p:spPr bwMode="auto">
          <a:xfrm>
            <a:off x="685800" y="4343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Propose to:</a:t>
            </a:r>
          </a:p>
        </p:txBody>
      </p:sp>
      <p:sp>
        <p:nvSpPr>
          <p:cNvPr id="94260" name="AutoShape 52"/>
          <p:cNvSpPr>
            <a:spLocks noChangeArrowheads="1"/>
          </p:cNvSpPr>
          <p:nvPr/>
        </p:nvSpPr>
        <p:spPr bwMode="auto">
          <a:xfrm>
            <a:off x="7239000" y="15240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62" name="AutoShape 54"/>
          <p:cNvSpPr>
            <a:spLocks noChangeArrowheads="1"/>
          </p:cNvSpPr>
          <p:nvPr/>
        </p:nvSpPr>
        <p:spPr bwMode="auto">
          <a:xfrm flipH="1" flipV="1">
            <a:off x="2286000" y="13716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  <p:bldP spid="94259" grpId="0"/>
      <p:bldP spid="94260" grpId="0" animBg="1"/>
      <p:bldP spid="9426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610600" cy="1470025"/>
          </a:xfrm>
        </p:spPr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 – Individual Mobility</a:t>
            </a:r>
          </a:p>
        </p:txBody>
      </p:sp>
      <p:sp>
        <p:nvSpPr>
          <p:cNvPr id="32771" name="AutoShape 4"/>
          <p:cNvSpPr>
            <a:spLocks noChangeArrowheads="1"/>
          </p:cNvSpPr>
          <p:nvPr/>
        </p:nvSpPr>
        <p:spPr bwMode="auto">
          <a:xfrm>
            <a:off x="2119313" y="3032125"/>
            <a:ext cx="1508125" cy="3070225"/>
          </a:xfrm>
          <a:prstGeom prst="flowChartAlternateProcess">
            <a:avLst/>
          </a:pr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4612" name="Freeform 4"/>
          <p:cNvSpPr>
            <a:spLocks/>
          </p:cNvSpPr>
          <p:nvPr/>
        </p:nvSpPr>
        <p:spPr bwMode="auto">
          <a:xfrm>
            <a:off x="3859213" y="1989138"/>
            <a:ext cx="1141413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6" y="1140"/>
              </a:cxn>
              <a:cxn ang="0">
                <a:pos x="2126" y="1122"/>
              </a:cxn>
              <a:cxn ang="0">
                <a:pos x="2064" y="1090"/>
              </a:cxn>
              <a:cxn ang="0">
                <a:pos x="1998" y="1063"/>
              </a:cxn>
              <a:cxn ang="0">
                <a:pos x="1932" y="1041"/>
              </a:cxn>
              <a:cxn ang="0">
                <a:pos x="1863" y="1022"/>
              </a:cxn>
              <a:cxn ang="0">
                <a:pos x="1794" y="1009"/>
              </a:cxn>
              <a:cxn ang="0">
                <a:pos x="1724" y="999"/>
              </a:cxn>
              <a:cxn ang="0">
                <a:pos x="1653" y="995"/>
              </a:cxn>
              <a:cxn ang="0">
                <a:pos x="1581" y="995"/>
              </a:cxn>
              <a:cxn ang="0">
                <a:pos x="1510" y="999"/>
              </a:cxn>
              <a:cxn ang="0">
                <a:pos x="1440" y="1009"/>
              </a:cxn>
              <a:cxn ang="0">
                <a:pos x="1370" y="1022"/>
              </a:cxn>
              <a:cxn ang="0">
                <a:pos x="1302" y="1041"/>
              </a:cxn>
              <a:cxn ang="0">
                <a:pos x="1236" y="1063"/>
              </a:cxn>
              <a:cxn ang="0">
                <a:pos x="1170" y="1090"/>
              </a:cxn>
              <a:cxn ang="0">
                <a:pos x="1108" y="1122"/>
              </a:cxn>
              <a:cxn ang="0">
                <a:pos x="1048" y="1157"/>
              </a:cxn>
              <a:cxn ang="0">
                <a:pos x="984" y="1189"/>
              </a:cxn>
              <a:cxn ang="0">
                <a:pos x="920" y="1216"/>
              </a:cxn>
              <a:cxn ang="0">
                <a:pos x="854" y="1239"/>
              </a:cxn>
              <a:cxn ang="0">
                <a:pos x="785" y="1256"/>
              </a:cxn>
              <a:cxn ang="0">
                <a:pos x="716" y="1270"/>
              </a:cxn>
              <a:cxn ang="0">
                <a:pos x="645" y="1279"/>
              </a:cxn>
              <a:cxn ang="0">
                <a:pos x="575" y="1283"/>
              </a:cxn>
              <a:cxn ang="0">
                <a:pos x="503" y="1283"/>
              </a:cxn>
              <a:cxn ang="0">
                <a:pos x="432" y="1279"/>
              </a:cxn>
              <a:cxn ang="0">
                <a:pos x="362" y="1270"/>
              </a:cxn>
              <a:cxn ang="0">
                <a:pos x="292" y="1256"/>
              </a:cxn>
              <a:cxn ang="0">
                <a:pos x="224" y="1239"/>
              </a:cxn>
              <a:cxn ang="0">
                <a:pos x="156" y="1216"/>
              </a:cxn>
              <a:cxn ang="0">
                <a:pos x="92" y="1189"/>
              </a:cxn>
              <a:cxn ang="0">
                <a:pos x="29" y="1157"/>
              </a:cxn>
              <a:cxn ang="0">
                <a:pos x="0" y="1140"/>
              </a:cxn>
            </a:cxnLst>
            <a:rect l="0" t="0" r="r" b="b"/>
            <a:pathLst>
              <a:path w="2156" h="1284">
                <a:moveTo>
                  <a:pt x="0" y="1140"/>
                </a:moveTo>
                <a:lnTo>
                  <a:pt x="0" y="0"/>
                </a:lnTo>
                <a:lnTo>
                  <a:pt x="2156" y="0"/>
                </a:lnTo>
                <a:lnTo>
                  <a:pt x="2156" y="1140"/>
                </a:lnTo>
                <a:lnTo>
                  <a:pt x="2156" y="1140"/>
                </a:lnTo>
                <a:lnTo>
                  <a:pt x="2126" y="1122"/>
                </a:lnTo>
                <a:lnTo>
                  <a:pt x="2095" y="1105"/>
                </a:lnTo>
                <a:lnTo>
                  <a:pt x="2064" y="1090"/>
                </a:lnTo>
                <a:lnTo>
                  <a:pt x="2031" y="1076"/>
                </a:lnTo>
                <a:lnTo>
                  <a:pt x="1998" y="1063"/>
                </a:lnTo>
                <a:lnTo>
                  <a:pt x="1966" y="1051"/>
                </a:lnTo>
                <a:lnTo>
                  <a:pt x="1932" y="1041"/>
                </a:lnTo>
                <a:lnTo>
                  <a:pt x="1898" y="1030"/>
                </a:lnTo>
                <a:lnTo>
                  <a:pt x="1863" y="1022"/>
                </a:lnTo>
                <a:lnTo>
                  <a:pt x="1829" y="1015"/>
                </a:lnTo>
                <a:lnTo>
                  <a:pt x="1794" y="1009"/>
                </a:lnTo>
                <a:lnTo>
                  <a:pt x="1759" y="1003"/>
                </a:lnTo>
                <a:lnTo>
                  <a:pt x="1724" y="999"/>
                </a:lnTo>
                <a:lnTo>
                  <a:pt x="1688" y="997"/>
                </a:lnTo>
                <a:lnTo>
                  <a:pt x="1653" y="995"/>
                </a:lnTo>
                <a:lnTo>
                  <a:pt x="1616" y="995"/>
                </a:lnTo>
                <a:lnTo>
                  <a:pt x="1581" y="995"/>
                </a:lnTo>
                <a:lnTo>
                  <a:pt x="1546" y="997"/>
                </a:lnTo>
                <a:lnTo>
                  <a:pt x="1510" y="999"/>
                </a:lnTo>
                <a:lnTo>
                  <a:pt x="1475" y="1003"/>
                </a:lnTo>
                <a:lnTo>
                  <a:pt x="1440" y="1009"/>
                </a:lnTo>
                <a:lnTo>
                  <a:pt x="1405" y="1015"/>
                </a:lnTo>
                <a:lnTo>
                  <a:pt x="1370" y="1022"/>
                </a:lnTo>
                <a:lnTo>
                  <a:pt x="1336" y="1030"/>
                </a:lnTo>
                <a:lnTo>
                  <a:pt x="1302" y="1041"/>
                </a:lnTo>
                <a:lnTo>
                  <a:pt x="1268" y="1051"/>
                </a:lnTo>
                <a:lnTo>
                  <a:pt x="1236" y="1063"/>
                </a:lnTo>
                <a:lnTo>
                  <a:pt x="1203" y="1076"/>
                </a:lnTo>
                <a:lnTo>
                  <a:pt x="1170" y="1090"/>
                </a:lnTo>
                <a:lnTo>
                  <a:pt x="1139" y="1105"/>
                </a:lnTo>
                <a:lnTo>
                  <a:pt x="1108" y="1122"/>
                </a:lnTo>
                <a:lnTo>
                  <a:pt x="1078" y="1140"/>
                </a:lnTo>
                <a:lnTo>
                  <a:pt x="1048" y="1157"/>
                </a:lnTo>
                <a:lnTo>
                  <a:pt x="1016" y="1174"/>
                </a:lnTo>
                <a:lnTo>
                  <a:pt x="984" y="1189"/>
                </a:lnTo>
                <a:lnTo>
                  <a:pt x="953" y="1203"/>
                </a:lnTo>
                <a:lnTo>
                  <a:pt x="920" y="1216"/>
                </a:lnTo>
                <a:lnTo>
                  <a:pt x="886" y="1228"/>
                </a:lnTo>
                <a:lnTo>
                  <a:pt x="854" y="1239"/>
                </a:lnTo>
                <a:lnTo>
                  <a:pt x="820" y="1248"/>
                </a:lnTo>
                <a:lnTo>
                  <a:pt x="785" y="1256"/>
                </a:lnTo>
                <a:lnTo>
                  <a:pt x="751" y="1263"/>
                </a:lnTo>
                <a:lnTo>
                  <a:pt x="716" y="1270"/>
                </a:lnTo>
                <a:lnTo>
                  <a:pt x="681" y="1275"/>
                </a:lnTo>
                <a:lnTo>
                  <a:pt x="645" y="1279"/>
                </a:lnTo>
                <a:lnTo>
                  <a:pt x="610" y="1282"/>
                </a:lnTo>
                <a:lnTo>
                  <a:pt x="575" y="1283"/>
                </a:lnTo>
                <a:lnTo>
                  <a:pt x="538" y="1284"/>
                </a:lnTo>
                <a:lnTo>
                  <a:pt x="503" y="1283"/>
                </a:lnTo>
                <a:lnTo>
                  <a:pt x="467" y="1282"/>
                </a:lnTo>
                <a:lnTo>
                  <a:pt x="432" y="1279"/>
                </a:lnTo>
                <a:lnTo>
                  <a:pt x="397" y="1275"/>
                </a:lnTo>
                <a:lnTo>
                  <a:pt x="362" y="1270"/>
                </a:lnTo>
                <a:lnTo>
                  <a:pt x="327" y="1263"/>
                </a:lnTo>
                <a:lnTo>
                  <a:pt x="292" y="1256"/>
                </a:lnTo>
                <a:lnTo>
                  <a:pt x="258" y="1248"/>
                </a:lnTo>
                <a:lnTo>
                  <a:pt x="224" y="1239"/>
                </a:lnTo>
                <a:lnTo>
                  <a:pt x="190" y="1228"/>
                </a:lnTo>
                <a:lnTo>
                  <a:pt x="156" y="1216"/>
                </a:lnTo>
                <a:lnTo>
                  <a:pt x="124" y="1203"/>
                </a:lnTo>
                <a:lnTo>
                  <a:pt x="92" y="1189"/>
                </a:lnTo>
                <a:lnTo>
                  <a:pt x="61" y="1174"/>
                </a:lnTo>
                <a:lnTo>
                  <a:pt x="29" y="1157"/>
                </a:lnTo>
                <a:lnTo>
                  <a:pt x="0" y="1140"/>
                </a:lnTo>
                <a:lnTo>
                  <a:pt x="0" y="1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3" name="Freeform 5"/>
          <p:cNvSpPr>
            <a:spLocks/>
          </p:cNvSpPr>
          <p:nvPr/>
        </p:nvSpPr>
        <p:spPr bwMode="auto">
          <a:xfrm>
            <a:off x="3859213" y="1989138"/>
            <a:ext cx="1141413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6" y="1140"/>
              </a:cxn>
              <a:cxn ang="0">
                <a:pos x="2126" y="1122"/>
              </a:cxn>
              <a:cxn ang="0">
                <a:pos x="2064" y="1090"/>
              </a:cxn>
              <a:cxn ang="0">
                <a:pos x="1998" y="1063"/>
              </a:cxn>
              <a:cxn ang="0">
                <a:pos x="1932" y="1041"/>
              </a:cxn>
              <a:cxn ang="0">
                <a:pos x="1863" y="1022"/>
              </a:cxn>
              <a:cxn ang="0">
                <a:pos x="1794" y="1009"/>
              </a:cxn>
              <a:cxn ang="0">
                <a:pos x="1724" y="999"/>
              </a:cxn>
              <a:cxn ang="0">
                <a:pos x="1653" y="995"/>
              </a:cxn>
              <a:cxn ang="0">
                <a:pos x="1581" y="995"/>
              </a:cxn>
              <a:cxn ang="0">
                <a:pos x="1510" y="999"/>
              </a:cxn>
              <a:cxn ang="0">
                <a:pos x="1440" y="1009"/>
              </a:cxn>
              <a:cxn ang="0">
                <a:pos x="1370" y="1022"/>
              </a:cxn>
              <a:cxn ang="0">
                <a:pos x="1302" y="1041"/>
              </a:cxn>
              <a:cxn ang="0">
                <a:pos x="1236" y="1063"/>
              </a:cxn>
              <a:cxn ang="0">
                <a:pos x="1170" y="1090"/>
              </a:cxn>
              <a:cxn ang="0">
                <a:pos x="1108" y="1122"/>
              </a:cxn>
              <a:cxn ang="0">
                <a:pos x="1048" y="1157"/>
              </a:cxn>
              <a:cxn ang="0">
                <a:pos x="984" y="1189"/>
              </a:cxn>
              <a:cxn ang="0">
                <a:pos x="920" y="1216"/>
              </a:cxn>
              <a:cxn ang="0">
                <a:pos x="854" y="1239"/>
              </a:cxn>
              <a:cxn ang="0">
                <a:pos x="785" y="1256"/>
              </a:cxn>
              <a:cxn ang="0">
                <a:pos x="716" y="1270"/>
              </a:cxn>
              <a:cxn ang="0">
                <a:pos x="645" y="1279"/>
              </a:cxn>
              <a:cxn ang="0">
                <a:pos x="575" y="1283"/>
              </a:cxn>
              <a:cxn ang="0">
                <a:pos x="503" y="1283"/>
              </a:cxn>
              <a:cxn ang="0">
                <a:pos x="432" y="1279"/>
              </a:cxn>
              <a:cxn ang="0">
                <a:pos x="362" y="1270"/>
              </a:cxn>
              <a:cxn ang="0">
                <a:pos x="292" y="1256"/>
              </a:cxn>
              <a:cxn ang="0">
                <a:pos x="224" y="1239"/>
              </a:cxn>
              <a:cxn ang="0">
                <a:pos x="156" y="1216"/>
              </a:cxn>
              <a:cxn ang="0">
                <a:pos x="92" y="1189"/>
              </a:cxn>
              <a:cxn ang="0">
                <a:pos x="29" y="1157"/>
              </a:cxn>
              <a:cxn ang="0">
                <a:pos x="0" y="1140"/>
              </a:cxn>
            </a:cxnLst>
            <a:rect l="0" t="0" r="r" b="b"/>
            <a:pathLst>
              <a:path w="2156" h="1284">
                <a:moveTo>
                  <a:pt x="0" y="1140"/>
                </a:moveTo>
                <a:lnTo>
                  <a:pt x="0" y="0"/>
                </a:lnTo>
                <a:lnTo>
                  <a:pt x="2156" y="0"/>
                </a:lnTo>
                <a:lnTo>
                  <a:pt x="2156" y="1140"/>
                </a:lnTo>
                <a:lnTo>
                  <a:pt x="2156" y="1140"/>
                </a:lnTo>
                <a:lnTo>
                  <a:pt x="2126" y="1122"/>
                </a:lnTo>
                <a:lnTo>
                  <a:pt x="2095" y="1105"/>
                </a:lnTo>
                <a:lnTo>
                  <a:pt x="2064" y="1090"/>
                </a:lnTo>
                <a:lnTo>
                  <a:pt x="2031" y="1076"/>
                </a:lnTo>
                <a:lnTo>
                  <a:pt x="1998" y="1063"/>
                </a:lnTo>
                <a:lnTo>
                  <a:pt x="1966" y="1051"/>
                </a:lnTo>
                <a:lnTo>
                  <a:pt x="1932" y="1041"/>
                </a:lnTo>
                <a:lnTo>
                  <a:pt x="1898" y="1030"/>
                </a:lnTo>
                <a:lnTo>
                  <a:pt x="1863" y="1022"/>
                </a:lnTo>
                <a:lnTo>
                  <a:pt x="1829" y="1015"/>
                </a:lnTo>
                <a:lnTo>
                  <a:pt x="1794" y="1009"/>
                </a:lnTo>
                <a:lnTo>
                  <a:pt x="1759" y="1003"/>
                </a:lnTo>
                <a:lnTo>
                  <a:pt x="1724" y="999"/>
                </a:lnTo>
                <a:lnTo>
                  <a:pt x="1688" y="997"/>
                </a:lnTo>
                <a:lnTo>
                  <a:pt x="1653" y="995"/>
                </a:lnTo>
                <a:lnTo>
                  <a:pt x="1616" y="995"/>
                </a:lnTo>
                <a:lnTo>
                  <a:pt x="1581" y="995"/>
                </a:lnTo>
                <a:lnTo>
                  <a:pt x="1546" y="997"/>
                </a:lnTo>
                <a:lnTo>
                  <a:pt x="1510" y="999"/>
                </a:lnTo>
                <a:lnTo>
                  <a:pt x="1475" y="1003"/>
                </a:lnTo>
                <a:lnTo>
                  <a:pt x="1440" y="1009"/>
                </a:lnTo>
                <a:lnTo>
                  <a:pt x="1405" y="1015"/>
                </a:lnTo>
                <a:lnTo>
                  <a:pt x="1370" y="1022"/>
                </a:lnTo>
                <a:lnTo>
                  <a:pt x="1336" y="1030"/>
                </a:lnTo>
                <a:lnTo>
                  <a:pt x="1302" y="1041"/>
                </a:lnTo>
                <a:lnTo>
                  <a:pt x="1268" y="1051"/>
                </a:lnTo>
                <a:lnTo>
                  <a:pt x="1236" y="1063"/>
                </a:lnTo>
                <a:lnTo>
                  <a:pt x="1203" y="1076"/>
                </a:lnTo>
                <a:lnTo>
                  <a:pt x="1170" y="1090"/>
                </a:lnTo>
                <a:lnTo>
                  <a:pt x="1139" y="1105"/>
                </a:lnTo>
                <a:lnTo>
                  <a:pt x="1108" y="1122"/>
                </a:lnTo>
                <a:lnTo>
                  <a:pt x="1078" y="1140"/>
                </a:lnTo>
                <a:lnTo>
                  <a:pt x="1048" y="1157"/>
                </a:lnTo>
                <a:lnTo>
                  <a:pt x="1016" y="1174"/>
                </a:lnTo>
                <a:lnTo>
                  <a:pt x="984" y="1189"/>
                </a:lnTo>
                <a:lnTo>
                  <a:pt x="953" y="1203"/>
                </a:lnTo>
                <a:lnTo>
                  <a:pt x="920" y="1216"/>
                </a:lnTo>
                <a:lnTo>
                  <a:pt x="886" y="1228"/>
                </a:lnTo>
                <a:lnTo>
                  <a:pt x="854" y="1239"/>
                </a:lnTo>
                <a:lnTo>
                  <a:pt x="820" y="1248"/>
                </a:lnTo>
                <a:lnTo>
                  <a:pt x="785" y="1256"/>
                </a:lnTo>
                <a:lnTo>
                  <a:pt x="751" y="1263"/>
                </a:lnTo>
                <a:lnTo>
                  <a:pt x="716" y="1270"/>
                </a:lnTo>
                <a:lnTo>
                  <a:pt x="681" y="1275"/>
                </a:lnTo>
                <a:lnTo>
                  <a:pt x="645" y="1279"/>
                </a:lnTo>
                <a:lnTo>
                  <a:pt x="610" y="1282"/>
                </a:lnTo>
                <a:lnTo>
                  <a:pt x="575" y="1283"/>
                </a:lnTo>
                <a:lnTo>
                  <a:pt x="538" y="1284"/>
                </a:lnTo>
                <a:lnTo>
                  <a:pt x="503" y="1283"/>
                </a:lnTo>
                <a:lnTo>
                  <a:pt x="467" y="1282"/>
                </a:lnTo>
                <a:lnTo>
                  <a:pt x="432" y="1279"/>
                </a:lnTo>
                <a:lnTo>
                  <a:pt x="397" y="1275"/>
                </a:lnTo>
                <a:lnTo>
                  <a:pt x="362" y="1270"/>
                </a:lnTo>
                <a:lnTo>
                  <a:pt x="327" y="1263"/>
                </a:lnTo>
                <a:lnTo>
                  <a:pt x="292" y="1256"/>
                </a:lnTo>
                <a:lnTo>
                  <a:pt x="258" y="1248"/>
                </a:lnTo>
                <a:lnTo>
                  <a:pt x="224" y="1239"/>
                </a:lnTo>
                <a:lnTo>
                  <a:pt x="190" y="1228"/>
                </a:lnTo>
                <a:lnTo>
                  <a:pt x="156" y="1216"/>
                </a:lnTo>
                <a:lnTo>
                  <a:pt x="124" y="1203"/>
                </a:lnTo>
                <a:lnTo>
                  <a:pt x="92" y="1189"/>
                </a:lnTo>
                <a:lnTo>
                  <a:pt x="61" y="1174"/>
                </a:lnTo>
                <a:lnTo>
                  <a:pt x="29" y="1157"/>
                </a:lnTo>
                <a:lnTo>
                  <a:pt x="0" y="1140"/>
                </a:lnTo>
                <a:lnTo>
                  <a:pt x="0" y="1140"/>
                </a:lnTo>
              </a:path>
            </a:pathLst>
          </a:custGeom>
          <a:noFill/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4" name="Rectangle 6"/>
          <p:cNvSpPr>
            <a:spLocks noChangeArrowheads="1"/>
          </p:cNvSpPr>
          <p:nvPr/>
        </p:nvSpPr>
        <p:spPr bwMode="auto">
          <a:xfrm>
            <a:off x="4151313" y="2152650"/>
            <a:ext cx="53816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Traces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5" name="Rectangle 7"/>
          <p:cNvSpPr>
            <a:spLocks noChangeArrowheads="1"/>
          </p:cNvSpPr>
          <p:nvPr/>
        </p:nvSpPr>
        <p:spPr bwMode="auto">
          <a:xfrm>
            <a:off x="2332038" y="3255963"/>
            <a:ext cx="1177925" cy="760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6" name="Rectangle 8"/>
          <p:cNvSpPr>
            <a:spLocks noChangeArrowheads="1"/>
          </p:cNvSpPr>
          <p:nvPr/>
        </p:nvSpPr>
        <p:spPr bwMode="auto">
          <a:xfrm>
            <a:off x="2332038" y="3255963"/>
            <a:ext cx="1177925" cy="760413"/>
          </a:xfrm>
          <a:prstGeom prst="rect">
            <a:avLst/>
          </a:prstGeom>
          <a:noFill/>
          <a:ln w="1588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7" name="Rectangle 9"/>
          <p:cNvSpPr>
            <a:spLocks noChangeArrowheads="1"/>
          </p:cNvSpPr>
          <p:nvPr/>
        </p:nvSpPr>
        <p:spPr bwMode="auto">
          <a:xfrm>
            <a:off x="2490788" y="3435350"/>
            <a:ext cx="795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Individual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8" name="Rectangle 10"/>
          <p:cNvSpPr>
            <a:spLocks noChangeArrowheads="1"/>
          </p:cNvSpPr>
          <p:nvPr/>
        </p:nvSpPr>
        <p:spPr bwMode="auto">
          <a:xfrm>
            <a:off x="2365375" y="3636963"/>
            <a:ext cx="10048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user mobility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9" name="Rectangle 11"/>
          <p:cNvSpPr>
            <a:spLocks noChangeArrowheads="1"/>
          </p:cNvSpPr>
          <p:nvPr/>
        </p:nvSpPr>
        <p:spPr bwMode="auto">
          <a:xfrm>
            <a:off x="1000125" y="3536950"/>
            <a:ext cx="93186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Observation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0" name="Rectangle 12"/>
          <p:cNvSpPr>
            <a:spLocks noChangeArrowheads="1"/>
          </p:cNvSpPr>
          <p:nvPr/>
        </p:nvSpPr>
        <p:spPr bwMode="auto">
          <a:xfrm>
            <a:off x="1087438" y="5113338"/>
            <a:ext cx="9017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Application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1" name="Rectangle 13"/>
          <p:cNvSpPr>
            <a:spLocks noChangeArrowheads="1"/>
          </p:cNvSpPr>
          <p:nvPr/>
        </p:nvSpPr>
        <p:spPr bwMode="auto">
          <a:xfrm>
            <a:off x="3822700" y="3255963"/>
            <a:ext cx="1177925" cy="760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2" name="Rectangle 14"/>
          <p:cNvSpPr>
            <a:spLocks noChangeArrowheads="1"/>
          </p:cNvSpPr>
          <p:nvPr/>
        </p:nvSpPr>
        <p:spPr bwMode="auto">
          <a:xfrm>
            <a:off x="3822700" y="3255963"/>
            <a:ext cx="1177925" cy="760413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3" name="Rectangle 15"/>
          <p:cNvSpPr>
            <a:spLocks noChangeArrowheads="1"/>
          </p:cNvSpPr>
          <p:nvPr/>
        </p:nvSpPr>
        <p:spPr bwMode="auto">
          <a:xfrm>
            <a:off x="3903663" y="3333750"/>
            <a:ext cx="9271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User groups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4" name="Rectangle 16"/>
          <p:cNvSpPr>
            <a:spLocks noChangeArrowheads="1"/>
          </p:cNvSpPr>
          <p:nvPr/>
        </p:nvSpPr>
        <p:spPr bwMode="auto">
          <a:xfrm>
            <a:off x="4176713" y="3536950"/>
            <a:ext cx="4667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 the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5" name="Rectangle 17"/>
          <p:cNvSpPr>
            <a:spLocks noChangeArrowheads="1"/>
          </p:cNvSpPr>
          <p:nvPr/>
        </p:nvSpPr>
        <p:spPr bwMode="auto">
          <a:xfrm>
            <a:off x="3963988" y="3738563"/>
            <a:ext cx="8255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population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6" name="Rectangle 18"/>
          <p:cNvSpPr>
            <a:spLocks noChangeArrowheads="1"/>
          </p:cNvSpPr>
          <p:nvPr/>
        </p:nvSpPr>
        <p:spPr bwMode="auto">
          <a:xfrm>
            <a:off x="5314950" y="3257550"/>
            <a:ext cx="1176338" cy="758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7" name="Rectangle 19"/>
          <p:cNvSpPr>
            <a:spLocks noChangeArrowheads="1"/>
          </p:cNvSpPr>
          <p:nvPr/>
        </p:nvSpPr>
        <p:spPr bwMode="auto">
          <a:xfrm>
            <a:off x="5314950" y="3257550"/>
            <a:ext cx="1176338" cy="758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8" name="Rectangle 20"/>
          <p:cNvSpPr>
            <a:spLocks noChangeArrowheads="1"/>
          </p:cNvSpPr>
          <p:nvPr/>
        </p:nvSpPr>
        <p:spPr bwMode="auto">
          <a:xfrm>
            <a:off x="5473700" y="3333750"/>
            <a:ext cx="795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Encounter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9" name="Rectangle 21"/>
          <p:cNvSpPr>
            <a:spLocks noChangeArrowheads="1"/>
          </p:cNvSpPr>
          <p:nvPr/>
        </p:nvSpPr>
        <p:spPr bwMode="auto">
          <a:xfrm>
            <a:off x="5464175" y="3536950"/>
            <a:ext cx="8096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patterns in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30" name="Rectangle 22"/>
          <p:cNvSpPr>
            <a:spLocks noChangeArrowheads="1"/>
          </p:cNvSpPr>
          <p:nvPr/>
        </p:nvSpPr>
        <p:spPr bwMode="auto">
          <a:xfrm>
            <a:off x="5405438" y="3738563"/>
            <a:ext cx="9080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the network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31" name="Line 23"/>
          <p:cNvSpPr>
            <a:spLocks noChangeShapeType="1"/>
          </p:cNvSpPr>
          <p:nvPr/>
        </p:nvSpPr>
        <p:spPr bwMode="auto">
          <a:xfrm flipH="1">
            <a:off x="3001963" y="2592388"/>
            <a:ext cx="1428750" cy="62865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2" name="Freeform 24"/>
          <p:cNvSpPr>
            <a:spLocks/>
          </p:cNvSpPr>
          <p:nvPr/>
        </p:nvSpPr>
        <p:spPr bwMode="auto">
          <a:xfrm>
            <a:off x="2921000" y="3176588"/>
            <a:ext cx="119063" cy="79375"/>
          </a:xfrm>
          <a:custGeom>
            <a:avLst/>
            <a:gdLst/>
            <a:ahLst/>
            <a:cxnLst>
              <a:cxn ang="0">
                <a:pos x="225" y="144"/>
              </a:cxn>
              <a:cxn ang="0">
                <a:pos x="0" y="150"/>
              </a:cxn>
              <a:cxn ang="0">
                <a:pos x="128" y="0"/>
              </a:cxn>
              <a:cxn ang="0">
                <a:pos x="225" y="144"/>
              </a:cxn>
            </a:cxnLst>
            <a:rect l="0" t="0" r="r" b="b"/>
            <a:pathLst>
              <a:path w="225" h="150">
                <a:moveTo>
                  <a:pt x="225" y="144"/>
                </a:moveTo>
                <a:lnTo>
                  <a:pt x="0" y="150"/>
                </a:lnTo>
                <a:lnTo>
                  <a:pt x="128" y="0"/>
                </a:lnTo>
                <a:lnTo>
                  <a:pt x="225" y="14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3" name="Line 25"/>
          <p:cNvSpPr>
            <a:spLocks noChangeShapeType="1"/>
          </p:cNvSpPr>
          <p:nvPr/>
        </p:nvSpPr>
        <p:spPr bwMode="auto">
          <a:xfrm flipH="1">
            <a:off x="4414838" y="2592388"/>
            <a:ext cx="15875" cy="5889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4" name="Freeform 26"/>
          <p:cNvSpPr>
            <a:spLocks/>
          </p:cNvSpPr>
          <p:nvPr/>
        </p:nvSpPr>
        <p:spPr bwMode="auto">
          <a:xfrm>
            <a:off x="4360863" y="3170238"/>
            <a:ext cx="106363" cy="85725"/>
          </a:xfrm>
          <a:custGeom>
            <a:avLst/>
            <a:gdLst/>
            <a:ahLst/>
            <a:cxnLst>
              <a:cxn ang="0">
                <a:pos x="202" y="4"/>
              </a:cxn>
              <a:cxn ang="0">
                <a:pos x="97" y="164"/>
              </a:cxn>
              <a:cxn ang="0">
                <a:pos x="0" y="0"/>
              </a:cxn>
              <a:cxn ang="0">
                <a:pos x="202" y="4"/>
              </a:cxn>
            </a:cxnLst>
            <a:rect l="0" t="0" r="r" b="b"/>
            <a:pathLst>
              <a:path w="202" h="164">
                <a:moveTo>
                  <a:pt x="202" y="4"/>
                </a:moveTo>
                <a:lnTo>
                  <a:pt x="97" y="164"/>
                </a:lnTo>
                <a:lnTo>
                  <a:pt x="0" y="0"/>
                </a:lnTo>
                <a:lnTo>
                  <a:pt x="202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5" name="Line 27"/>
          <p:cNvSpPr>
            <a:spLocks noChangeShapeType="1"/>
          </p:cNvSpPr>
          <p:nvPr/>
        </p:nvSpPr>
        <p:spPr bwMode="auto">
          <a:xfrm>
            <a:off x="4430713" y="2592388"/>
            <a:ext cx="1390650" cy="6270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6" name="Freeform 28"/>
          <p:cNvSpPr>
            <a:spLocks/>
          </p:cNvSpPr>
          <p:nvPr/>
        </p:nvSpPr>
        <p:spPr bwMode="auto">
          <a:xfrm>
            <a:off x="5784850" y="3176588"/>
            <a:ext cx="119063" cy="79375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225" y="150"/>
              </a:cxn>
              <a:cxn ang="0">
                <a:pos x="0" y="142"/>
              </a:cxn>
              <a:cxn ang="0">
                <a:pos x="98" y="0"/>
              </a:cxn>
            </a:cxnLst>
            <a:rect l="0" t="0" r="r" b="b"/>
            <a:pathLst>
              <a:path w="225" h="150">
                <a:moveTo>
                  <a:pt x="98" y="0"/>
                </a:moveTo>
                <a:lnTo>
                  <a:pt x="225" y="150"/>
                </a:lnTo>
                <a:lnTo>
                  <a:pt x="0" y="142"/>
                </a:lnTo>
                <a:lnTo>
                  <a:pt x="9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7" name="Rectangle 29"/>
          <p:cNvSpPr>
            <a:spLocks noChangeArrowheads="1"/>
          </p:cNvSpPr>
          <p:nvPr/>
        </p:nvSpPr>
        <p:spPr bwMode="auto">
          <a:xfrm>
            <a:off x="2332038" y="4649788"/>
            <a:ext cx="1177925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8" name="Rectangle 30"/>
          <p:cNvSpPr>
            <a:spLocks noChangeArrowheads="1"/>
          </p:cNvSpPr>
          <p:nvPr/>
        </p:nvSpPr>
        <p:spPr bwMode="auto">
          <a:xfrm>
            <a:off x="2332038" y="4649788"/>
            <a:ext cx="1177925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9" name="Rectangle 31"/>
          <p:cNvSpPr>
            <a:spLocks noChangeArrowheads="1"/>
          </p:cNvSpPr>
          <p:nvPr/>
        </p:nvSpPr>
        <p:spPr bwMode="auto">
          <a:xfrm>
            <a:off x="2554288" y="4954588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Mobility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0" name="Rectangle 32"/>
          <p:cNvSpPr>
            <a:spLocks noChangeArrowheads="1"/>
          </p:cNvSpPr>
          <p:nvPr/>
        </p:nvSpPr>
        <p:spPr bwMode="auto">
          <a:xfrm>
            <a:off x="2659063" y="5157788"/>
            <a:ext cx="51117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model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1" name="Rectangle 33"/>
          <p:cNvSpPr>
            <a:spLocks noChangeArrowheads="1"/>
          </p:cNvSpPr>
          <p:nvPr/>
        </p:nvSpPr>
        <p:spPr bwMode="auto">
          <a:xfrm>
            <a:off x="3822700" y="4649788"/>
            <a:ext cx="1177925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2" name="Rectangle 34"/>
          <p:cNvSpPr>
            <a:spLocks noChangeArrowheads="1"/>
          </p:cNvSpPr>
          <p:nvPr/>
        </p:nvSpPr>
        <p:spPr bwMode="auto">
          <a:xfrm>
            <a:off x="3822700" y="4649788"/>
            <a:ext cx="1177925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3" name="Rectangle 35"/>
          <p:cNvSpPr>
            <a:spLocks noChangeArrowheads="1"/>
          </p:cNvSpPr>
          <p:nvPr/>
        </p:nvSpPr>
        <p:spPr bwMode="auto">
          <a:xfrm>
            <a:off x="3929063" y="4954588"/>
            <a:ext cx="8826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Profile-cast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4" name="Rectangle 36"/>
          <p:cNvSpPr>
            <a:spLocks noChangeArrowheads="1"/>
          </p:cNvSpPr>
          <p:nvPr/>
        </p:nvSpPr>
        <p:spPr bwMode="auto">
          <a:xfrm>
            <a:off x="4062413" y="5157788"/>
            <a:ext cx="6588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protocol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5" name="Rectangle 37"/>
          <p:cNvSpPr>
            <a:spLocks noChangeArrowheads="1"/>
          </p:cNvSpPr>
          <p:nvPr/>
        </p:nvSpPr>
        <p:spPr bwMode="auto">
          <a:xfrm>
            <a:off x="5275263" y="4649788"/>
            <a:ext cx="1255713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6" name="Rectangle 38"/>
          <p:cNvSpPr>
            <a:spLocks noChangeArrowheads="1"/>
          </p:cNvSpPr>
          <p:nvPr/>
        </p:nvSpPr>
        <p:spPr bwMode="auto">
          <a:xfrm>
            <a:off x="5275263" y="4649788"/>
            <a:ext cx="1255713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7" name="Rectangle 39"/>
          <p:cNvSpPr>
            <a:spLocks noChangeArrowheads="1"/>
          </p:cNvSpPr>
          <p:nvPr/>
        </p:nvSpPr>
        <p:spPr bwMode="auto">
          <a:xfrm>
            <a:off x="5356225" y="4752975"/>
            <a:ext cx="990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SmallWorld-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8" name="Rectangle 40"/>
          <p:cNvSpPr>
            <a:spLocks noChangeArrowheads="1"/>
          </p:cNvSpPr>
          <p:nvPr/>
        </p:nvSpPr>
        <p:spPr bwMode="auto">
          <a:xfrm>
            <a:off x="5665788" y="4954588"/>
            <a:ext cx="4714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based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9" name="Rectangle 41"/>
          <p:cNvSpPr>
            <a:spLocks noChangeArrowheads="1"/>
          </p:cNvSpPr>
          <p:nvPr/>
        </p:nvSpPr>
        <p:spPr bwMode="auto">
          <a:xfrm>
            <a:off x="5548313" y="5157788"/>
            <a:ext cx="6667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message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50" name="Rectangle 42"/>
          <p:cNvSpPr>
            <a:spLocks noChangeArrowheads="1"/>
          </p:cNvSpPr>
          <p:nvPr/>
        </p:nvSpPr>
        <p:spPr bwMode="auto">
          <a:xfrm>
            <a:off x="5321300" y="5360988"/>
            <a:ext cx="1049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dissemination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51" name="Line 43"/>
          <p:cNvSpPr>
            <a:spLocks noChangeShapeType="1"/>
          </p:cNvSpPr>
          <p:nvPr/>
        </p:nvSpPr>
        <p:spPr bwMode="auto">
          <a:xfrm>
            <a:off x="2921000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2" name="Freeform 44"/>
          <p:cNvSpPr>
            <a:spLocks/>
          </p:cNvSpPr>
          <p:nvPr/>
        </p:nvSpPr>
        <p:spPr bwMode="auto">
          <a:xfrm>
            <a:off x="2867025" y="4564063"/>
            <a:ext cx="106363" cy="85725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02" y="163"/>
              </a:cxn>
              <a:cxn ang="0">
                <a:pos x="0" y="0"/>
              </a:cxn>
              <a:cxn ang="0">
                <a:pos x="202" y="0"/>
              </a:cxn>
            </a:cxnLst>
            <a:rect l="0" t="0" r="r" b="b"/>
            <a:pathLst>
              <a:path w="202" h="163">
                <a:moveTo>
                  <a:pt x="202" y="0"/>
                </a:moveTo>
                <a:lnTo>
                  <a:pt x="102" y="163"/>
                </a:lnTo>
                <a:lnTo>
                  <a:pt x="0" y="0"/>
                </a:lnTo>
                <a:lnTo>
                  <a:pt x="20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3" name="Line 45"/>
          <p:cNvSpPr>
            <a:spLocks noChangeShapeType="1"/>
          </p:cNvSpPr>
          <p:nvPr/>
        </p:nvSpPr>
        <p:spPr bwMode="auto">
          <a:xfrm>
            <a:off x="4411663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4" name="Freeform 46"/>
          <p:cNvSpPr>
            <a:spLocks/>
          </p:cNvSpPr>
          <p:nvPr/>
        </p:nvSpPr>
        <p:spPr bwMode="auto">
          <a:xfrm>
            <a:off x="4357688" y="4564063"/>
            <a:ext cx="107950" cy="85725"/>
          </a:xfrm>
          <a:custGeom>
            <a:avLst/>
            <a:gdLst/>
            <a:ahLst/>
            <a:cxnLst>
              <a:cxn ang="0">
                <a:pos x="203" y="0"/>
              </a:cxn>
              <a:cxn ang="0">
                <a:pos x="102" y="163"/>
              </a:cxn>
              <a:cxn ang="0">
                <a:pos x="0" y="0"/>
              </a:cxn>
              <a:cxn ang="0">
                <a:pos x="203" y="0"/>
              </a:cxn>
            </a:cxnLst>
            <a:rect l="0" t="0" r="r" b="b"/>
            <a:pathLst>
              <a:path w="203" h="163">
                <a:moveTo>
                  <a:pt x="203" y="0"/>
                </a:moveTo>
                <a:lnTo>
                  <a:pt x="102" y="163"/>
                </a:lnTo>
                <a:lnTo>
                  <a:pt x="0" y="0"/>
                </a:lnTo>
                <a:lnTo>
                  <a:pt x="20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5" name="Line 47"/>
          <p:cNvSpPr>
            <a:spLocks noChangeShapeType="1"/>
          </p:cNvSpPr>
          <p:nvPr/>
        </p:nvSpPr>
        <p:spPr bwMode="auto">
          <a:xfrm>
            <a:off x="5903913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6" name="Freeform 48"/>
          <p:cNvSpPr>
            <a:spLocks/>
          </p:cNvSpPr>
          <p:nvPr/>
        </p:nvSpPr>
        <p:spPr bwMode="auto">
          <a:xfrm>
            <a:off x="5849938" y="4564063"/>
            <a:ext cx="106363" cy="85725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01" y="163"/>
              </a:cxn>
              <a:cxn ang="0">
                <a:pos x="0" y="0"/>
              </a:cxn>
              <a:cxn ang="0">
                <a:pos x="202" y="0"/>
              </a:cxn>
            </a:cxnLst>
            <a:rect l="0" t="0" r="r" b="b"/>
            <a:pathLst>
              <a:path w="202" h="163">
                <a:moveTo>
                  <a:pt x="202" y="0"/>
                </a:moveTo>
                <a:lnTo>
                  <a:pt x="101" y="163"/>
                </a:lnTo>
                <a:lnTo>
                  <a:pt x="0" y="0"/>
                </a:lnTo>
                <a:lnTo>
                  <a:pt x="20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7" name="Line 49"/>
          <p:cNvSpPr>
            <a:spLocks noChangeShapeType="1"/>
          </p:cNvSpPr>
          <p:nvPr/>
        </p:nvSpPr>
        <p:spPr bwMode="auto">
          <a:xfrm>
            <a:off x="2403475" y="5853113"/>
            <a:ext cx="4056063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8" name="Freeform 50"/>
          <p:cNvSpPr>
            <a:spLocks/>
          </p:cNvSpPr>
          <p:nvPr/>
        </p:nvSpPr>
        <p:spPr bwMode="auto">
          <a:xfrm>
            <a:off x="2332038" y="5819775"/>
            <a:ext cx="80963" cy="66675"/>
          </a:xfrm>
          <a:custGeom>
            <a:avLst/>
            <a:gdLst/>
            <a:ahLst/>
            <a:cxnLst>
              <a:cxn ang="0">
                <a:pos x="154" y="125"/>
              </a:cxn>
              <a:cxn ang="0">
                <a:pos x="0" y="62"/>
              </a:cxn>
              <a:cxn ang="0">
                <a:pos x="154" y="0"/>
              </a:cxn>
              <a:cxn ang="0">
                <a:pos x="154" y="125"/>
              </a:cxn>
            </a:cxnLst>
            <a:rect l="0" t="0" r="r" b="b"/>
            <a:pathLst>
              <a:path w="154" h="125">
                <a:moveTo>
                  <a:pt x="154" y="125"/>
                </a:moveTo>
                <a:lnTo>
                  <a:pt x="0" y="62"/>
                </a:lnTo>
                <a:lnTo>
                  <a:pt x="154" y="0"/>
                </a:lnTo>
                <a:lnTo>
                  <a:pt x="154" y="1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9" name="Freeform 51"/>
          <p:cNvSpPr>
            <a:spLocks/>
          </p:cNvSpPr>
          <p:nvPr/>
        </p:nvSpPr>
        <p:spPr bwMode="auto">
          <a:xfrm>
            <a:off x="6450013" y="5819775"/>
            <a:ext cx="80963" cy="66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4" y="62"/>
              </a:cxn>
              <a:cxn ang="0">
                <a:pos x="0" y="125"/>
              </a:cxn>
              <a:cxn ang="0">
                <a:pos x="0" y="0"/>
              </a:cxn>
            </a:cxnLst>
            <a:rect l="0" t="0" r="r" b="b"/>
            <a:pathLst>
              <a:path w="154" h="125">
                <a:moveTo>
                  <a:pt x="0" y="0"/>
                </a:moveTo>
                <a:lnTo>
                  <a:pt x="154" y="62"/>
                </a:lnTo>
                <a:lnTo>
                  <a:pt x="0" y="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60" name="Rectangle 52"/>
          <p:cNvSpPr>
            <a:spLocks noChangeArrowheads="1"/>
          </p:cNvSpPr>
          <p:nvPr/>
        </p:nvSpPr>
        <p:spPr bwMode="auto">
          <a:xfrm>
            <a:off x="1843088" y="5911850"/>
            <a:ext cx="9509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Microscopic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1" name="Rectangle 53"/>
          <p:cNvSpPr>
            <a:spLocks noChangeArrowheads="1"/>
          </p:cNvSpPr>
          <p:nvPr/>
        </p:nvSpPr>
        <p:spPr bwMode="auto">
          <a:xfrm>
            <a:off x="2000250" y="6115050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behavior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2" name="Rectangle 54"/>
          <p:cNvSpPr>
            <a:spLocks noChangeArrowheads="1"/>
          </p:cNvSpPr>
          <p:nvPr/>
        </p:nvSpPr>
        <p:spPr bwMode="auto">
          <a:xfrm>
            <a:off x="5994400" y="5911850"/>
            <a:ext cx="9794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Macroscopic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3" name="Rectangle 55"/>
          <p:cNvSpPr>
            <a:spLocks noChangeArrowheads="1"/>
          </p:cNvSpPr>
          <p:nvPr/>
        </p:nvSpPr>
        <p:spPr bwMode="auto">
          <a:xfrm>
            <a:off x="6169025" y="6115050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behavior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510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u="sng">
                <a:solidFill>
                  <a:srgbClr val="0000FF"/>
                </a:solidFill>
                <a:latin typeface="Comic Sans MS" pitchFamily="-111" charset="0"/>
              </a:rPr>
              <a:t>Classification of Mobility Models</a:t>
            </a:r>
            <a:endParaRPr lang="en-US" sz="2400">
              <a:solidFill>
                <a:srgbClr val="0000FF"/>
              </a:solidFill>
            </a:endParaRP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52400" y="1524000"/>
          <a:ext cx="8001000" cy="4419600"/>
        </p:xfrm>
        <a:graphic>
          <a:graphicData uri="http://schemas.openxmlformats.org/presentationml/2006/ole">
            <p:oleObj spid="_x0000_s362498" name="Picture" r:id="rId4" imgW="2734200" imgH="1828440" progId="Word.Picture.8">
              <p:embed/>
            </p:oleObj>
          </a:graphicData>
        </a:graphic>
      </p:graphicFrame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33400" y="5934670"/>
            <a:ext cx="830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*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A.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"A Survey of Mobility Modeling and Analysis in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Wireles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Networks", Book Chapter in the book "Wireless Ad Hoc and Sensor Networks”,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Kluwer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Academic Publishers, June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2004 &amp; Book Chapter on “Vehicular Mobility”, 2011.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762000" y="5943600"/>
            <a:ext cx="7543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5"/>
          <p:cNvGrpSpPr/>
          <p:nvPr/>
        </p:nvGrpSpPr>
        <p:grpSpPr>
          <a:xfrm>
            <a:off x="6270625" y="533400"/>
            <a:ext cx="2873375" cy="1376363"/>
            <a:chOff x="6270625" y="533400"/>
            <a:chExt cx="2873375" cy="137636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7162800" y="609600"/>
              <a:ext cx="1447800" cy="1143000"/>
              <a:chOff x="4368" y="1296"/>
              <a:chExt cx="1104" cy="912"/>
            </a:xfrm>
          </p:grpSpPr>
          <p:sp>
            <p:nvSpPr>
              <p:cNvPr id="34827" name="Line 5"/>
              <p:cNvSpPr>
                <a:spLocks noChangeShapeType="1"/>
              </p:cNvSpPr>
              <p:nvPr/>
            </p:nvSpPr>
            <p:spPr bwMode="auto">
              <a:xfrm flipV="1">
                <a:off x="4704" y="1296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8" name="Line 6"/>
              <p:cNvSpPr>
                <a:spLocks noChangeShapeType="1"/>
              </p:cNvSpPr>
              <p:nvPr/>
            </p:nvSpPr>
            <p:spPr bwMode="auto">
              <a:xfrm>
                <a:off x="4704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9" name="Line 7"/>
              <p:cNvSpPr>
                <a:spLocks noChangeShapeType="1"/>
              </p:cNvSpPr>
              <p:nvPr/>
            </p:nvSpPr>
            <p:spPr bwMode="auto">
              <a:xfrm flipH="1">
                <a:off x="4368" y="1872"/>
                <a:ext cx="336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4823" name="TextBox 33"/>
            <p:cNvSpPr txBox="1">
              <a:spLocks noChangeArrowheads="1"/>
            </p:cNvSpPr>
            <p:nvPr/>
          </p:nvSpPr>
          <p:spPr bwMode="auto">
            <a:xfrm>
              <a:off x="7620000" y="533400"/>
              <a:ext cx="9017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</a:rPr>
                <a:t>Geographic </a:t>
              </a:r>
            </a:p>
            <a:p>
              <a:r>
                <a:rPr lang="en-US" sz="1200">
                  <a:latin typeface="Times New Roman" pitchFamily="-111" charset="0"/>
                </a:rPr>
                <a:t>Restriction</a:t>
              </a:r>
            </a:p>
          </p:txBody>
        </p:sp>
        <p:sp>
          <p:nvSpPr>
            <p:cNvPr id="34824" name="TextBox 35"/>
            <p:cNvSpPr txBox="1">
              <a:spLocks noChangeArrowheads="1"/>
            </p:cNvSpPr>
            <p:nvPr/>
          </p:nvSpPr>
          <p:spPr bwMode="auto">
            <a:xfrm>
              <a:off x="8253413" y="1295400"/>
              <a:ext cx="890587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Times New Roman" pitchFamily="-111" charset="0"/>
                </a:rPr>
                <a:t>Spatial </a:t>
              </a:r>
            </a:p>
            <a:p>
              <a:r>
                <a:rPr lang="en-US" sz="1200" dirty="0">
                  <a:latin typeface="Times New Roman" pitchFamily="-111" charset="0"/>
                </a:rPr>
                <a:t>Correlation</a:t>
              </a:r>
            </a:p>
          </p:txBody>
        </p:sp>
        <p:sp>
          <p:nvSpPr>
            <p:cNvPr id="34825" name="TextBox 36"/>
            <p:cNvSpPr txBox="1">
              <a:spLocks noChangeArrowheads="1"/>
            </p:cNvSpPr>
            <p:nvPr/>
          </p:nvSpPr>
          <p:spPr bwMode="auto">
            <a:xfrm>
              <a:off x="6324600" y="1447800"/>
              <a:ext cx="8905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</a:rPr>
                <a:t>Temporal</a:t>
              </a:r>
            </a:p>
            <a:p>
              <a:r>
                <a:rPr lang="en-US" sz="1200">
                  <a:latin typeface="Times New Roman" pitchFamily="-111" charset="0"/>
                </a:rPr>
                <a:t>Correlation</a:t>
              </a:r>
            </a:p>
          </p:txBody>
        </p:sp>
        <p:sp>
          <p:nvSpPr>
            <p:cNvPr id="34826" name="TextBox 37"/>
            <p:cNvSpPr txBox="1">
              <a:spLocks noChangeArrowheads="1"/>
            </p:cNvSpPr>
            <p:nvPr/>
          </p:nvSpPr>
          <p:spPr bwMode="auto">
            <a:xfrm>
              <a:off x="6270625" y="609600"/>
              <a:ext cx="84296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FF"/>
                  </a:solidFill>
                  <a:latin typeface="Times New Roman" pitchFamily="-111" charset="0"/>
                </a:rPr>
                <a:t>Mobility </a:t>
              </a:r>
            </a:p>
            <a:p>
              <a:pPr algn="ctr"/>
              <a:r>
                <a:rPr lang="en-US" sz="1400" b="1" dirty="0">
                  <a:solidFill>
                    <a:srgbClr val="0000FF"/>
                  </a:solidFill>
                  <a:latin typeface="Times New Roman" pitchFamily="-111" charset="0"/>
                </a:rPr>
                <a:t>Space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048000" y="2133600"/>
            <a:ext cx="1752600" cy="213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76600" y="4191000"/>
            <a:ext cx="15240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800600" y="2133600"/>
            <a:ext cx="1676400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77000" y="2133600"/>
            <a:ext cx="1676400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0438" y="3962400"/>
            <a:ext cx="36147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zh-TW" sz="3600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Spatio-temporal Mobility in WLANs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76800" cy="4525963"/>
          </a:xfrm>
        </p:spPr>
        <p:txBody>
          <a:bodyPr/>
          <a:lstStyle/>
          <a:p>
            <a:pPr eaLnBrk="1" hangingPunct="1"/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Simple existing models</a:t>
            </a:r>
            <a:br>
              <a:rPr lang="en-US" altLang="zh-TW" sz="240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are very different</a:t>
            </a:r>
            <a:br>
              <a:rPr lang="en-US" altLang="zh-TW" sz="240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from the spatio-temporal characteristics in WLANs </a:t>
            </a:r>
          </a:p>
          <a:p>
            <a:pPr eaLnBrk="1" hangingPunct="1"/>
            <a:endParaRPr lang="en-US" altLang="zh-TW" sz="2400" smtClean="0">
              <a:ea typeface="新細明體" pitchFamily="-111" charset="-120"/>
            </a:endParaRPr>
          </a:p>
          <a:p>
            <a:pPr eaLnBrk="1" hangingPunct="1"/>
            <a:endParaRPr lang="zh-TW" altLang="en-US" smtClean="0">
              <a:ea typeface="新細明體" pitchFamily="-111" charset="-12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52400" y="6265863"/>
            <a:ext cx="838200" cy="592137"/>
            <a:chOff x="432" y="2064"/>
            <a:chExt cx="765" cy="494"/>
          </a:xfrm>
        </p:grpSpPr>
        <p:sp>
          <p:nvSpPr>
            <p:cNvPr id="36879" name="Text Box 5"/>
            <p:cNvSpPr txBox="1">
              <a:spLocks noChangeArrowheads="1"/>
            </p:cNvSpPr>
            <p:nvPr/>
          </p:nvSpPr>
          <p:spPr bwMode="auto">
            <a:xfrm>
              <a:off x="432" y="2352"/>
              <a:ext cx="765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1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1000">
                  <a:latin typeface="Times New Roman" pitchFamily="-111" charset="0"/>
                  <a:cs typeface="Times New Roman" pitchFamily="-111" charset="0"/>
                </a:rPr>
                <a:t>haracterize</a:t>
              </a: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624" y="2064"/>
              <a:ext cx="422" cy="245"/>
              <a:chOff x="2880" y="2400"/>
              <a:chExt cx="960" cy="576"/>
            </a:xfrm>
          </p:grpSpPr>
          <p:sp>
            <p:nvSpPr>
              <p:cNvPr id="36881" name="Line 7"/>
              <p:cNvSpPr>
                <a:spLocks noChangeShapeType="1"/>
              </p:cNvSpPr>
              <p:nvPr/>
            </p:nvSpPr>
            <p:spPr bwMode="auto">
              <a:xfrm flipV="1">
                <a:off x="2880" y="2400"/>
                <a:ext cx="0" cy="57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2" name="Line 8"/>
              <p:cNvSpPr>
                <a:spLocks noChangeShapeType="1"/>
              </p:cNvSpPr>
              <p:nvPr/>
            </p:nvSpPr>
            <p:spPr bwMode="auto">
              <a:xfrm>
                <a:off x="2880" y="2976"/>
                <a:ext cx="96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Freeform 9"/>
              <p:cNvSpPr>
                <a:spLocks/>
              </p:cNvSpPr>
              <p:nvPr/>
            </p:nvSpPr>
            <p:spPr bwMode="auto">
              <a:xfrm>
                <a:off x="2889" y="2510"/>
                <a:ext cx="891" cy="393"/>
              </a:xfrm>
              <a:custGeom>
                <a:avLst/>
                <a:gdLst>
                  <a:gd name="T0" fmla="*/ 0 w 891"/>
                  <a:gd name="T1" fmla="*/ 217 h 393"/>
                  <a:gd name="T2" fmla="*/ 153 w 891"/>
                  <a:gd name="T3" fmla="*/ 226 h 393"/>
                  <a:gd name="T4" fmla="*/ 189 w 891"/>
                  <a:gd name="T5" fmla="*/ 145 h 393"/>
                  <a:gd name="T6" fmla="*/ 306 w 891"/>
                  <a:gd name="T7" fmla="*/ 19 h 393"/>
                  <a:gd name="T8" fmla="*/ 342 w 891"/>
                  <a:gd name="T9" fmla="*/ 190 h 393"/>
                  <a:gd name="T10" fmla="*/ 369 w 891"/>
                  <a:gd name="T11" fmla="*/ 208 h 393"/>
                  <a:gd name="T12" fmla="*/ 558 w 891"/>
                  <a:gd name="T13" fmla="*/ 253 h 393"/>
                  <a:gd name="T14" fmla="*/ 594 w 891"/>
                  <a:gd name="T15" fmla="*/ 244 h 393"/>
                  <a:gd name="T16" fmla="*/ 612 w 891"/>
                  <a:gd name="T17" fmla="*/ 217 h 393"/>
                  <a:gd name="T18" fmla="*/ 666 w 891"/>
                  <a:gd name="T19" fmla="*/ 181 h 393"/>
                  <a:gd name="T20" fmla="*/ 729 w 891"/>
                  <a:gd name="T21" fmla="*/ 262 h 393"/>
                  <a:gd name="T22" fmla="*/ 738 w 891"/>
                  <a:gd name="T23" fmla="*/ 361 h 393"/>
                  <a:gd name="T24" fmla="*/ 891 w 891"/>
                  <a:gd name="T25" fmla="*/ 388 h 39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91"/>
                  <a:gd name="T40" fmla="*/ 0 h 393"/>
                  <a:gd name="T41" fmla="*/ 891 w 891"/>
                  <a:gd name="T42" fmla="*/ 393 h 39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91" h="393">
                    <a:moveTo>
                      <a:pt x="0" y="217"/>
                    </a:moveTo>
                    <a:cubicBezTo>
                      <a:pt x="85" y="245"/>
                      <a:pt x="35" y="237"/>
                      <a:pt x="153" y="226"/>
                    </a:cubicBezTo>
                    <a:cubicBezTo>
                      <a:pt x="174" y="162"/>
                      <a:pt x="160" y="188"/>
                      <a:pt x="189" y="145"/>
                    </a:cubicBezTo>
                    <a:cubicBezTo>
                      <a:pt x="200" y="0"/>
                      <a:pt x="172" y="4"/>
                      <a:pt x="306" y="19"/>
                    </a:cubicBezTo>
                    <a:cubicBezTo>
                      <a:pt x="334" y="75"/>
                      <a:pt x="320" y="134"/>
                      <a:pt x="342" y="190"/>
                    </a:cubicBezTo>
                    <a:cubicBezTo>
                      <a:pt x="346" y="200"/>
                      <a:pt x="360" y="202"/>
                      <a:pt x="369" y="208"/>
                    </a:cubicBezTo>
                    <a:cubicBezTo>
                      <a:pt x="430" y="300"/>
                      <a:pt x="346" y="265"/>
                      <a:pt x="558" y="253"/>
                    </a:cubicBezTo>
                    <a:cubicBezTo>
                      <a:pt x="570" y="250"/>
                      <a:pt x="584" y="251"/>
                      <a:pt x="594" y="244"/>
                    </a:cubicBezTo>
                    <a:cubicBezTo>
                      <a:pt x="603" y="238"/>
                      <a:pt x="605" y="225"/>
                      <a:pt x="612" y="217"/>
                    </a:cubicBezTo>
                    <a:cubicBezTo>
                      <a:pt x="638" y="186"/>
                      <a:pt x="633" y="192"/>
                      <a:pt x="666" y="181"/>
                    </a:cubicBezTo>
                    <a:cubicBezTo>
                      <a:pt x="731" y="207"/>
                      <a:pt x="709" y="202"/>
                      <a:pt x="729" y="262"/>
                    </a:cubicBezTo>
                    <a:cubicBezTo>
                      <a:pt x="732" y="295"/>
                      <a:pt x="728" y="329"/>
                      <a:pt x="738" y="361"/>
                    </a:cubicBezTo>
                    <a:cubicBezTo>
                      <a:pt x="748" y="393"/>
                      <a:pt x="862" y="388"/>
                      <a:pt x="891" y="38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3581400"/>
            <a:ext cx="4171950" cy="2470150"/>
            <a:chOff x="144" y="2448"/>
            <a:chExt cx="2628" cy="1556"/>
          </a:xfrm>
        </p:grpSpPr>
        <p:sp>
          <p:nvSpPr>
            <p:cNvPr id="36876" name="Text Box 11"/>
            <p:cNvSpPr txBox="1">
              <a:spLocks noChangeArrowheads="1"/>
            </p:cNvSpPr>
            <p:nvPr/>
          </p:nvSpPr>
          <p:spPr bwMode="auto">
            <a:xfrm rot="-5400000">
              <a:off x="-504" y="3096"/>
              <a:ext cx="14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TW" sz="1400">
                  <a:latin typeface="Times New Roman" pitchFamily="-111" charset="0"/>
                  <a:cs typeface="Times New Roman" pitchFamily="-111" charset="0"/>
                </a:rPr>
                <a:t>Prob.(online time fraction &gt; x)</a:t>
              </a:r>
            </a:p>
          </p:txBody>
        </p:sp>
        <p:pic>
          <p:nvPicPr>
            <p:cNvPr id="36877" name="Picture 12" descr="indi-active-all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6" y="2592"/>
              <a:ext cx="2208" cy="1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 Box 13"/>
            <p:cNvSpPr txBox="1">
              <a:spLocks noChangeArrowheads="1"/>
            </p:cNvSpPr>
            <p:nvPr/>
          </p:nvSpPr>
          <p:spPr bwMode="auto">
            <a:xfrm>
              <a:off x="1296" y="2448"/>
              <a:ext cx="14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>
                  <a:cs typeface="Arial" charset="0"/>
                </a:rPr>
                <a:t>On/off activity pattern</a:t>
              </a:r>
            </a:p>
          </p:txBody>
        </p:sp>
      </p:grpSp>
      <p:sp>
        <p:nvSpPr>
          <p:cNvPr id="36871" name="Text Box 19"/>
          <p:cNvSpPr txBox="1">
            <a:spLocks noChangeArrowheads="1"/>
          </p:cNvSpPr>
          <p:nvPr/>
        </p:nvSpPr>
        <p:spPr bwMode="auto">
          <a:xfrm>
            <a:off x="6019800" y="4038600"/>
            <a:ext cx="1833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400">
                <a:solidFill>
                  <a:srgbClr val="0000FF"/>
                </a:solidFill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6872" name="TextBox 20"/>
          <p:cNvSpPr txBox="1">
            <a:spLocks noChangeArrowheads="1"/>
          </p:cNvSpPr>
          <p:nvPr/>
        </p:nvSpPr>
        <p:spPr bwMode="auto">
          <a:xfrm>
            <a:off x="4800600" y="3505200"/>
            <a:ext cx="3794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Times New Roman" pitchFamily="-111" charset="0"/>
              </a:rPr>
              <a:t>95% on-line time at 5 most visited APs</a:t>
            </a:r>
          </a:p>
        </p:txBody>
      </p:sp>
      <p:sp>
        <p:nvSpPr>
          <p:cNvPr id="36873" name="TextBox 21"/>
          <p:cNvSpPr txBox="1">
            <a:spLocks noChangeArrowheads="1"/>
          </p:cNvSpPr>
          <p:nvPr/>
        </p:nvSpPr>
        <p:spPr bwMode="auto">
          <a:xfrm>
            <a:off x="4800600" y="6488113"/>
            <a:ext cx="3736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Times New Roman" pitchFamily="-111" charset="0"/>
              </a:rPr>
              <a:t>Periodic repetition peaks daily/weekly</a:t>
            </a:r>
          </a:p>
        </p:txBody>
      </p:sp>
      <p:pic>
        <p:nvPicPr>
          <p:cNvPr id="36874" name="Picture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1066800"/>
            <a:ext cx="37576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Text Box 16"/>
          <p:cNvSpPr txBox="1">
            <a:spLocks noChangeArrowheads="1"/>
          </p:cNvSpPr>
          <p:nvPr/>
        </p:nvSpPr>
        <p:spPr bwMode="auto">
          <a:xfrm>
            <a:off x="5486400" y="1066800"/>
            <a:ext cx="2514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>
                <a:solidFill>
                  <a:srgbClr val="0000FF"/>
                </a:solidFill>
                <a:latin typeface="Times New Roman" pitchFamily="-111" charset="0"/>
                <a:cs typeface="Arial" charset="0"/>
              </a:rPr>
              <a:t>Skewed location preference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zh-TW" sz="3000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The </a:t>
            </a:r>
            <a:r>
              <a:rPr lang="en-US" altLang="zh-TW" sz="3000" i="1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TVC</a:t>
            </a:r>
            <a:r>
              <a:rPr lang="en-US" altLang="zh-TW" sz="3000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Model: Reproducing Mobility Characteristics</a:t>
            </a:r>
          </a:p>
        </p:txBody>
      </p:sp>
      <p:sp>
        <p:nvSpPr>
          <p:cNvPr id="38915" name="Text Box 8"/>
          <p:cNvSpPr txBox="1">
            <a:spLocks noChangeArrowheads="1"/>
          </p:cNvSpPr>
          <p:nvPr/>
        </p:nvSpPr>
        <p:spPr bwMode="auto">
          <a:xfrm>
            <a:off x="4425950" y="6457950"/>
            <a:ext cx="4718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-111" charset="0"/>
                <a:cs typeface="Arial" charset="0"/>
              </a:rPr>
              <a:t>* Model-simplified: single community per node. Model-complex: multiple communities</a:t>
            </a:r>
          </a:p>
          <a:p>
            <a:r>
              <a:rPr lang="en-US" sz="1000">
                <a:latin typeface="Times New Roman" pitchFamily="-111" charset="0"/>
                <a:cs typeface="Arial" charset="0"/>
              </a:rPr>
              <a:t>** Similar matches achieved for USC and Dartmouth traces</a:t>
            </a:r>
          </a:p>
        </p:txBody>
      </p:sp>
      <p:pic>
        <p:nvPicPr>
          <p:cNvPr id="38916" name="Picture 4" descr="pref_model_vs_trace_n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219200"/>
            <a:ext cx="396240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NSI_model_vs_trace_ne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86200"/>
            <a:ext cx="4267200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181600" y="990600"/>
            <a:ext cx="3467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Skewed location visiting preference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867400" y="3810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8920" name="TextBox 8"/>
          <p:cNvSpPr txBox="1">
            <a:spLocks noChangeArrowheads="1"/>
          </p:cNvSpPr>
          <p:nvPr/>
        </p:nvSpPr>
        <p:spPr bwMode="auto">
          <a:xfrm>
            <a:off x="6934200" y="3505200"/>
            <a:ext cx="654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imes New Roman" pitchFamily="-111" charset="0"/>
                <a:cs typeface="Times New Roman" pitchFamily="-111" charset="0"/>
              </a:rPr>
              <a:t>CCDF</a:t>
            </a:r>
          </a:p>
        </p:txBody>
      </p:sp>
      <p:sp>
        <p:nvSpPr>
          <p:cNvPr id="38921" name="TextBox 12"/>
          <p:cNvSpPr txBox="1">
            <a:spLocks noChangeArrowheads="1"/>
          </p:cNvSpPr>
          <p:nvPr/>
        </p:nvSpPr>
        <p:spPr bwMode="auto">
          <a:xfrm>
            <a:off x="152400" y="1295400"/>
            <a:ext cx="4648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-111" charset="0"/>
              </a:rPr>
              <a:t>Time-Variant Community (</a:t>
            </a:r>
            <a:r>
              <a:rPr lang="en-US" b="1" i="1">
                <a:latin typeface="Times New Roman" pitchFamily="-111" charset="0"/>
              </a:rPr>
              <a:t>TVC</a:t>
            </a:r>
            <a:r>
              <a:rPr lang="en-US">
                <a:latin typeface="Times New Roman" pitchFamily="-111" charset="0"/>
              </a:rPr>
              <a:t>) Model:</a:t>
            </a:r>
          </a:p>
          <a:p>
            <a:r>
              <a:rPr lang="en-US">
                <a:latin typeface="Times New Roman" pitchFamily="-111" charset="0"/>
              </a:rPr>
              <a:t>1- Assigns communities (locations) to users </a:t>
            </a:r>
          </a:p>
          <a:p>
            <a:r>
              <a:rPr lang="en-US">
                <a:latin typeface="Times New Roman" pitchFamily="-111" charset="0"/>
              </a:rPr>
              <a:t>to re-produce location visiting preference</a:t>
            </a:r>
          </a:p>
          <a:p>
            <a:r>
              <a:rPr lang="en-US">
                <a:latin typeface="Times New Roman" pitchFamily="-111" charset="0"/>
              </a:rPr>
              <a:t>2- Varies temporal assignment of communities to re-produce the periodic re-appearance</a:t>
            </a:r>
          </a:p>
        </p:txBody>
      </p:sp>
      <p:sp>
        <p:nvSpPr>
          <p:cNvPr id="38922" name="TextBox 13"/>
          <p:cNvSpPr txBox="1">
            <a:spLocks noChangeArrowheads="1"/>
          </p:cNvSpPr>
          <p:nvPr/>
        </p:nvSpPr>
        <p:spPr bwMode="auto">
          <a:xfrm>
            <a:off x="304800" y="6172200"/>
            <a:ext cx="3052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>
                <a:latin typeface="Times New Roman" pitchFamily="-111" charset="0"/>
              </a:rPr>
              <a:t>IEEE INFOCOM </a:t>
            </a:r>
            <a:r>
              <a:rPr lang="en-US" sz="1400">
                <a:latin typeface="Times New Roman" pitchFamily="-111" charset="0"/>
              </a:rPr>
              <a:t>2007</a:t>
            </a:r>
          </a:p>
          <a:p>
            <a:r>
              <a:rPr lang="en-US" sz="1400" i="1">
                <a:latin typeface="Times New Roman" pitchFamily="-111" charset="0"/>
              </a:rPr>
              <a:t>IEEE/ACM Trans. on Networking </a:t>
            </a:r>
            <a:r>
              <a:rPr lang="en-US" sz="1400">
                <a:latin typeface="Times New Roman" pitchFamily="-111" charset="0"/>
              </a:rPr>
              <a:t>2009</a:t>
            </a:r>
          </a:p>
        </p:txBody>
      </p:sp>
      <p:pic>
        <p:nvPicPr>
          <p:cNvPr id="38923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971800"/>
            <a:ext cx="43434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5334000"/>
            <a:ext cx="41148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500" i="1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Profile-cast: </a:t>
            </a:r>
            <a:r>
              <a:rPr lang="en-US" altLang="zh-TW" sz="35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A New Communication Paradigm</a:t>
            </a:r>
            <a:r>
              <a:rPr lang="en-US" altLang="zh-TW" sz="4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4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W. Hsu, D. </a:t>
            </a:r>
            <a:r>
              <a:rPr lang="en-US" altLang="zh-TW" sz="1600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Dutta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, A. Helmy, 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ACM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Mobicom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2007, 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WCNC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2008,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AdHoc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Nets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Jrnl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Nov 2012</a:t>
            </a:r>
            <a:endParaRPr lang="zh-TW" altLang="en-US" sz="1600" dirty="0" smtClean="0">
              <a:solidFill>
                <a:schemeClr val="tx1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0574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Sending messages to others with similar behavior, without knowing their identity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Announcements to users with specific behavioral profile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V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Interest-based ads, similarity resource discovery</a:t>
            </a:r>
          </a:p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Case study: Delay Tolerant Networks (</a:t>
            </a:r>
            <a:r>
              <a:rPr lang="en-US" altLang="zh-TW" sz="2800" dirty="0" err="1" smtClean="0">
                <a:latin typeface="Times New Roman" pitchFamily="-111" charset="0"/>
                <a:ea typeface="新細明體" pitchFamily="-111" charset="-120"/>
              </a:rPr>
              <a:t>DTNs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</a:t>
            </a: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2362200" y="6172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A</a:t>
            </a: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5562600" y="4953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B</a:t>
            </a:r>
          </a:p>
        </p:txBody>
      </p:sp>
      <p:sp>
        <p:nvSpPr>
          <p:cNvPr id="69638" name="Oval 6"/>
          <p:cNvSpPr>
            <a:spLocks noChangeArrowheads="1"/>
          </p:cNvSpPr>
          <p:nvPr/>
        </p:nvSpPr>
        <p:spPr bwMode="auto">
          <a:xfrm>
            <a:off x="1600200" y="5410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E</a:t>
            </a:r>
          </a:p>
        </p:txBody>
      </p:sp>
      <p:sp>
        <p:nvSpPr>
          <p:cNvPr id="69639" name="Oval 7"/>
          <p:cNvSpPr>
            <a:spLocks noChangeArrowheads="1"/>
          </p:cNvSpPr>
          <p:nvPr/>
        </p:nvSpPr>
        <p:spPr bwMode="auto">
          <a:xfrm>
            <a:off x="61722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C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241675" y="5181600"/>
            <a:ext cx="1898650" cy="457200"/>
            <a:chOff x="1274" y="1440"/>
            <a:chExt cx="1196" cy="288"/>
          </a:xfrm>
        </p:grpSpPr>
        <p:sp>
          <p:nvSpPr>
            <p:cNvPr id="69657" name="Line 9"/>
            <p:cNvSpPr>
              <a:spLocks noChangeShapeType="1"/>
            </p:cNvSpPr>
            <p:nvPr/>
          </p:nvSpPr>
          <p:spPr bwMode="auto">
            <a:xfrm flipV="1">
              <a:off x="1824" y="1440"/>
              <a:ext cx="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8" name="Text Box 10"/>
            <p:cNvSpPr txBox="1">
              <a:spLocks noChangeArrowheads="1"/>
            </p:cNvSpPr>
            <p:nvPr/>
          </p:nvSpPr>
          <p:spPr bwMode="auto">
            <a:xfrm>
              <a:off x="1274" y="1463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Is B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111250" y="5105400"/>
            <a:ext cx="1898650" cy="519113"/>
            <a:chOff x="-68" y="1392"/>
            <a:chExt cx="1196" cy="327"/>
          </a:xfrm>
        </p:grpSpPr>
        <p:sp>
          <p:nvSpPr>
            <p:cNvPr id="69655" name="Text Box 12"/>
            <p:cNvSpPr txBox="1">
              <a:spLocks noChangeArrowheads="1"/>
            </p:cNvSpPr>
            <p:nvPr/>
          </p:nvSpPr>
          <p:spPr bwMode="auto">
            <a:xfrm>
              <a:off x="-68" y="1488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Is E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  <p:sp>
          <p:nvSpPr>
            <p:cNvPr id="69656" name="Line 13"/>
            <p:cNvSpPr>
              <a:spLocks noChangeShapeType="1"/>
            </p:cNvSpPr>
            <p:nvPr/>
          </p:nvSpPr>
          <p:spPr bwMode="auto">
            <a:xfrm flipH="1">
              <a:off x="384" y="1392"/>
              <a:ext cx="144" cy="24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642" name="Oval 14"/>
          <p:cNvSpPr>
            <a:spLocks noChangeArrowheads="1"/>
          </p:cNvSpPr>
          <p:nvPr/>
        </p:nvSpPr>
        <p:spPr bwMode="auto">
          <a:xfrm>
            <a:off x="6934200" y="5410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D</a:t>
            </a: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638800" y="5181600"/>
            <a:ext cx="2139950" cy="946150"/>
            <a:chOff x="2784" y="1440"/>
            <a:chExt cx="1348" cy="596"/>
          </a:xfrm>
        </p:grpSpPr>
        <p:sp>
          <p:nvSpPr>
            <p:cNvPr id="69651" name="Line 16"/>
            <p:cNvSpPr>
              <a:spLocks noChangeShapeType="1"/>
            </p:cNvSpPr>
            <p:nvPr/>
          </p:nvSpPr>
          <p:spPr bwMode="auto">
            <a:xfrm flipV="1">
              <a:off x="3216" y="1440"/>
              <a:ext cx="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2" name="Text Box 17"/>
            <p:cNvSpPr txBox="1">
              <a:spLocks noChangeArrowheads="1"/>
            </p:cNvSpPr>
            <p:nvPr/>
          </p:nvSpPr>
          <p:spPr bwMode="auto">
            <a:xfrm>
              <a:off x="3168" y="153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?</a:t>
              </a:r>
            </a:p>
          </p:txBody>
        </p:sp>
        <p:sp>
          <p:nvSpPr>
            <p:cNvPr id="69653" name="Line 18"/>
            <p:cNvSpPr>
              <a:spLocks noChangeShapeType="1"/>
            </p:cNvSpPr>
            <p:nvPr/>
          </p:nvSpPr>
          <p:spPr bwMode="auto">
            <a:xfrm flipV="1">
              <a:off x="3216" y="1680"/>
              <a:ext cx="384" cy="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4" name="Text Box 19"/>
            <p:cNvSpPr txBox="1">
              <a:spLocks noChangeArrowheads="1"/>
            </p:cNvSpPr>
            <p:nvPr/>
          </p:nvSpPr>
          <p:spPr bwMode="auto">
            <a:xfrm>
              <a:off x="2784" y="1632"/>
              <a:ext cx="134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en-US">
                <a:cs typeface="Arial" charset="0"/>
              </a:endParaRPr>
            </a:p>
            <a:p>
              <a:pPr algn="ctr"/>
              <a:r>
                <a:rPr lang="en-US">
                  <a:cs typeface="Arial" charset="0"/>
                </a:rPr>
                <a:t>Is C/D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219200" y="1524000"/>
            <a:ext cx="2547938" cy="369888"/>
            <a:chOff x="533400" y="4724400"/>
            <a:chExt cx="2548088" cy="369332"/>
          </a:xfrm>
        </p:grpSpPr>
        <p:sp>
          <p:nvSpPr>
            <p:cNvPr id="69649" name="TextBox 22"/>
            <p:cNvSpPr txBox="1">
              <a:spLocks noChangeArrowheads="1"/>
            </p:cNvSpPr>
            <p:nvPr/>
          </p:nvSpPr>
          <p:spPr bwMode="auto">
            <a:xfrm>
              <a:off x="533400" y="4724400"/>
              <a:ext cx="1018841" cy="369332"/>
            </a:xfrm>
            <a:prstGeom prst="rect">
              <a:avLst/>
            </a:prstGeom>
            <a:noFill/>
            <a:ln w="9525">
              <a:solidFill>
                <a:srgbClr val="0066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Payload</a:t>
              </a:r>
            </a:p>
          </p:txBody>
        </p:sp>
        <p:sp>
          <p:nvSpPr>
            <p:cNvPr id="69650" name="TextBox 23"/>
            <p:cNvSpPr txBox="1">
              <a:spLocks noChangeArrowheads="1"/>
            </p:cNvSpPr>
            <p:nvPr/>
          </p:nvSpPr>
          <p:spPr bwMode="auto">
            <a:xfrm>
              <a:off x="1524000" y="4724400"/>
              <a:ext cx="1557488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Dest Address</a:t>
              </a: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4648200" y="1524000"/>
            <a:ext cx="2535238" cy="369888"/>
            <a:chOff x="533400" y="4724400"/>
            <a:chExt cx="2535239" cy="369332"/>
          </a:xfrm>
        </p:grpSpPr>
        <p:sp>
          <p:nvSpPr>
            <p:cNvPr id="69647" name="TextBox 26"/>
            <p:cNvSpPr txBox="1">
              <a:spLocks noChangeArrowheads="1"/>
            </p:cNvSpPr>
            <p:nvPr/>
          </p:nvSpPr>
          <p:spPr bwMode="auto">
            <a:xfrm>
              <a:off x="533400" y="4724400"/>
              <a:ext cx="1018841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Payload</a:t>
              </a:r>
            </a:p>
          </p:txBody>
        </p:sp>
        <p:sp>
          <p:nvSpPr>
            <p:cNvPr id="69648" name="TextBox 27"/>
            <p:cNvSpPr txBox="1">
              <a:spLocks noChangeArrowheads="1"/>
            </p:cNvSpPr>
            <p:nvPr/>
          </p:nvSpPr>
          <p:spPr bwMode="auto">
            <a:xfrm>
              <a:off x="1524000" y="4724400"/>
              <a:ext cx="1544639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Target Profile</a:t>
              </a:r>
            </a:p>
          </p:txBody>
        </p:sp>
      </p:grpSp>
      <p:sp>
        <p:nvSpPr>
          <p:cNvPr id="29" name="Striped Right Arrow 28"/>
          <p:cNvSpPr>
            <a:spLocks noChangeArrowheads="1"/>
          </p:cNvSpPr>
          <p:nvPr/>
        </p:nvSpPr>
        <p:spPr bwMode="auto">
          <a:xfrm>
            <a:off x="3810000" y="1600200"/>
            <a:ext cx="762000" cy="304800"/>
          </a:xfrm>
          <a:custGeom>
            <a:avLst/>
            <a:gdLst>
              <a:gd name="T0" fmla="*/ 609600 w 762000"/>
              <a:gd name="T1" fmla="*/ 0 h 304800"/>
              <a:gd name="T2" fmla="*/ 0 w 762000"/>
              <a:gd name="T3" fmla="*/ 152400 h 304800"/>
              <a:gd name="T4" fmla="*/ 609600 w 762000"/>
              <a:gd name="T5" fmla="*/ 304800 h 304800"/>
              <a:gd name="T6" fmla="*/ 762000 w 762000"/>
              <a:gd name="T7" fmla="*/ 152400 h 304800"/>
              <a:gd name="T8" fmla="*/ 3 60000 65536"/>
              <a:gd name="T9" fmla="*/ 2 60000 65536"/>
              <a:gd name="T10" fmla="*/ 1 60000 65536"/>
              <a:gd name="T11" fmla="*/ 0 60000 65536"/>
              <a:gd name="T12" fmla="*/ 47625 w 762000"/>
              <a:gd name="T13" fmla="*/ 76200 h 304800"/>
              <a:gd name="T14" fmla="*/ 685800 w 762000"/>
              <a:gd name="T15" fmla="*/ 228600 h 30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2000" h="304800">
                <a:moveTo>
                  <a:pt x="0" y="76200"/>
                </a:moveTo>
                <a:lnTo>
                  <a:pt x="9525" y="76200"/>
                </a:lnTo>
                <a:lnTo>
                  <a:pt x="9525" y="228600"/>
                </a:lnTo>
                <a:lnTo>
                  <a:pt x="0" y="228600"/>
                </a:lnTo>
                <a:close/>
                <a:moveTo>
                  <a:pt x="19050" y="76200"/>
                </a:moveTo>
                <a:lnTo>
                  <a:pt x="38100" y="76200"/>
                </a:lnTo>
                <a:lnTo>
                  <a:pt x="38100" y="228600"/>
                </a:lnTo>
                <a:lnTo>
                  <a:pt x="19050" y="228600"/>
                </a:lnTo>
                <a:close/>
                <a:moveTo>
                  <a:pt x="47625" y="76200"/>
                </a:moveTo>
                <a:lnTo>
                  <a:pt x="609600" y="76200"/>
                </a:lnTo>
                <a:lnTo>
                  <a:pt x="609600" y="0"/>
                </a:lnTo>
                <a:lnTo>
                  <a:pt x="762000" y="152400"/>
                </a:lnTo>
                <a:lnTo>
                  <a:pt x="609600" y="304800"/>
                </a:lnTo>
                <a:lnTo>
                  <a:pt x="609600" y="228600"/>
                </a:lnTo>
                <a:lnTo>
                  <a:pt x="47625" y="22860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556E-6 C -0.00243 -0.02291 -0.00469 -0.04559 0.025 -0.05832 C 0.05469 -0.07106 0.1526 -0.07337 0.17813 -0.07638 " pathEditMode="relative" ptsTypes="aaA">
                                      <p:cBhvr>
                                        <p:cTn id="6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11111E-6 C -0.02362 -0.01898 -0.04706 -0.03796 -0.07709 -0.03889 C -0.10713 -0.03981 -0.16303 -0.01111 -0.18022 -0.00555 " pathEditMode="relative" ptsTypes="aaA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12 -0.07639 C 0.18784 -0.05787 0.19774 -0.03912 0.23333 -0.02639 C 0.26892 -0.01365 0.36336 0.00764 0.39166 1.11111E-6 C 0.41996 -0.00764 0.40121 -0.05833 0.40312 -0.07222 C 0.40503 -0.08611 0.40399 -0.08472 0.40312 -0.08333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21 -0.00555 C -0.21979 0.0169 -0.2592 0.03936 -0.29479 0.03889 C -0.33038 0.03843 -0.37726 -0.00046 -0.39375 -0.00833 " pathEditMode="relative" ptsTypes="aaA">
                                      <p:cBhvr>
                                        <p:cTn id="1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0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4592"/>
            <a:ext cx="8229600" cy="960917"/>
          </a:xfrm>
        </p:spPr>
        <p:txBody>
          <a:bodyPr/>
          <a:lstStyle/>
          <a:p>
            <a:r>
              <a:rPr lang="en-US" sz="4000" u="none" dirty="0" smtClean="0"/>
              <a:t>COBRA design architecture</a:t>
            </a:r>
            <a:endParaRPr lang="en-US" sz="4000" u="none" dirty="0"/>
          </a:p>
        </p:txBody>
      </p:sp>
      <p:pic>
        <p:nvPicPr>
          <p:cNvPr id="6" name="Content Placeholder 5" descr="cobra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37774" r="-37774"/>
          <a:stretch>
            <a:fillRect/>
          </a:stretch>
        </p:blipFill>
        <p:spPr>
          <a:xfrm>
            <a:off x="1585999" y="1746340"/>
            <a:ext cx="8773582" cy="4938712"/>
          </a:xfrm>
        </p:spPr>
      </p:pic>
      <p:pic>
        <p:nvPicPr>
          <p:cNvPr id="4" name="Picture 3" descr="MIDAS-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128" y="1866971"/>
            <a:ext cx="3313303" cy="27432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mtClean="0"/>
          </a:p>
          <a:p>
            <a:fld id="{0F09C719-480F-CC40-B7BA-7C00D711E88F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96471" y="790708"/>
            <a:ext cx="7560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>
                <a:solidFill>
                  <a:srgbClr val="0000FF"/>
                </a:solidFill>
                <a:latin typeface="Bookman Old Style"/>
                <a:cs typeface="Bookman Old Style"/>
              </a:rPr>
              <a:t>CO</a:t>
            </a:r>
            <a:r>
              <a:rPr lang="en-US" sz="2400" b="1" dirty="0" err="1">
                <a:solidFill>
                  <a:srgbClr val="0000FF"/>
                </a:solidFill>
                <a:latin typeface="Bookman Old Style"/>
                <a:cs typeface="Bookman Old Style"/>
              </a:rPr>
              <a:t>llective</a:t>
            </a:r>
            <a:r>
              <a:rPr lang="en-US" sz="2400" b="1" dirty="0">
                <a:solidFill>
                  <a:srgbClr val="0000FF"/>
                </a:solidFill>
                <a:latin typeface="Bookman Old Style"/>
                <a:cs typeface="Bookman Old Style"/>
              </a:rPr>
              <a:t> </a:t>
            </a:r>
            <a:r>
              <a:rPr lang="en-US" sz="2400" b="1" u="sng" dirty="0">
                <a:solidFill>
                  <a:srgbClr val="0000FF"/>
                </a:solidFill>
                <a:latin typeface="Bookman Old Style"/>
                <a:cs typeface="Bookman Old Style"/>
              </a:rPr>
              <a:t>B</a:t>
            </a:r>
            <a:r>
              <a:rPr lang="en-US" sz="2400" b="1" dirty="0">
                <a:solidFill>
                  <a:srgbClr val="0000FF"/>
                </a:solidFill>
                <a:latin typeface="Bookman Old Style"/>
                <a:cs typeface="Bookman Old Style"/>
              </a:rPr>
              <a:t>ehavior based on </a:t>
            </a:r>
            <a: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</a:br>
            <a:r>
              <a:rPr lang="en-US" sz="2400" b="1" u="sng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R</a:t>
            </a:r>
            <a: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ealistic </a:t>
            </a:r>
            <a:r>
              <a:rPr lang="en-US" sz="2400" b="1" u="sng" dirty="0">
                <a:solidFill>
                  <a:srgbClr val="0000FF"/>
                </a:solidFill>
                <a:latin typeface="Bookman Old Style"/>
                <a:cs typeface="Bookman Old Style"/>
              </a:rPr>
              <a:t>A</a:t>
            </a:r>
            <a:r>
              <a:rPr lang="en-US" sz="2400" b="1" dirty="0">
                <a:solidFill>
                  <a:srgbClr val="0000FF"/>
                </a:solidFill>
                <a:latin typeface="Bookman Old Style"/>
                <a:cs typeface="Bookman Old Style"/>
              </a:rPr>
              <a:t>spects of human </a:t>
            </a:r>
            <a: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mobility</a:t>
            </a:r>
            <a:endParaRPr lang="en-US" sz="2400" b="1" dirty="0">
              <a:solidFill>
                <a:srgbClr val="0000FF"/>
              </a:solidFill>
              <a:latin typeface="Bookman Old Style"/>
              <a:cs typeface="Bookman Old Style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584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Main Research Questions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257800"/>
          </a:xfrm>
        </p:spPr>
        <p:txBody>
          <a:bodyPr/>
          <a:lstStyle/>
          <a:p>
            <a:pPr eaLnBrk="1" hangingPunct="1"/>
            <a:r>
              <a:rPr lang="en-US" sz="2800" i="1" dirty="0" err="1" smtClean="0">
                <a:solidFill>
                  <a:schemeClr val="accent2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Q1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: How to gain insight into deployment context?</a:t>
            </a:r>
          </a:p>
          <a:p>
            <a:pPr eaLnBrk="1" hangingPunct="1"/>
            <a:r>
              <a:rPr lang="en-US" sz="2800" i="1" dirty="0" err="1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Q2</a:t>
            </a:r>
            <a:r>
              <a:rPr lang="en-US" sz="2800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: How to utilize insight to design future services?</a:t>
            </a:r>
          </a:p>
          <a:p>
            <a:pPr algn="ctr" eaLnBrk="1" hangingPunct="1">
              <a:buFontTx/>
              <a:buNone/>
            </a:pPr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Approach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Extensive trace-based analysis to identify dominant trends &amp; characteristics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Analyze user behavioral patterns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I. Individual user behavior and mobility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II. Collective user behavior: grouping, encounters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Integrate findings in modeling and protocol design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I. User mobility modeling  – II. Behavioral grouping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III. Information dissemination in mobile societies, </a:t>
            </a:r>
            <a:r>
              <a:rPr lang="en-US" sz="2400" i="1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profile-cast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mit_sim_cluster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429307" y="1160864"/>
            <a:ext cx="4572000" cy="2458791"/>
          </a:xfrm>
          <a:prstGeom prst="rect">
            <a:avLst/>
          </a:prstGeom>
        </p:spPr>
      </p:pic>
      <p:pic>
        <p:nvPicPr>
          <p:cNvPr id="26" name="Picture 25" descr="mit_sim1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3197" y="1222111"/>
            <a:ext cx="4250705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559971" cy="1058907"/>
          </a:xfrm>
        </p:spPr>
        <p:txBody>
          <a:bodyPr>
            <a:normAutofit/>
          </a:bodyPr>
          <a:lstStyle/>
          <a:p>
            <a:pPr algn="ctr"/>
            <a:r>
              <a:rPr lang="en-US" sz="4000" b="0" u="none" dirty="0" smtClean="0"/>
              <a:t>Protocol </a:t>
            </a:r>
            <a:r>
              <a:rPr lang="en-US" sz="4000" b="0" dirty="0" smtClean="0">
                <a:solidFill>
                  <a:srgbClr val="FF0000"/>
                </a:solidFill>
              </a:rPr>
              <a:t>In</a:t>
            </a:r>
            <a:r>
              <a:rPr lang="en-US" sz="4000" b="0" u="none" dirty="0" smtClean="0"/>
              <a:t>dependent analysis</a:t>
            </a:r>
            <a:endParaRPr lang="en-US" sz="4000" b="0" u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04549" y="4003006"/>
            <a:ext cx="8620509" cy="2927643"/>
          </a:xfrm>
        </p:spPr>
        <p:txBody>
          <a:bodyPr>
            <a:norm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Similarity distribution</a:t>
            </a:r>
          </a:p>
          <a:p>
            <a:pPr marL="742950" lvl="1" indent="-285750">
              <a:buFont typeface="Arial"/>
              <a:buChar char="•"/>
            </a:pPr>
            <a:r>
              <a:rPr lang="en-US" sz="2600" dirty="0" smtClean="0"/>
              <a:t>COBRA captures &gt; 95% of similar user pairs.</a:t>
            </a:r>
          </a:p>
          <a:p>
            <a:pPr marL="742950" lvl="1" indent="-285750">
              <a:buFont typeface="Arial"/>
              <a:buChar char="•"/>
            </a:pPr>
            <a:r>
              <a:rPr lang="en-US" sz="2600" dirty="0" smtClean="0"/>
              <a:t> Other models </a:t>
            </a:r>
            <a:r>
              <a:rPr lang="en-US" sz="2600" dirty="0"/>
              <a:t>largely deviate.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Clustering </a:t>
            </a:r>
          </a:p>
          <a:p>
            <a:pPr marL="742950" lvl="1" indent="-285750">
              <a:buFont typeface="Arial"/>
              <a:buChar char="•"/>
            </a:pPr>
            <a:r>
              <a:rPr lang="en-US" sz="2600" dirty="0" smtClean="0"/>
              <a:t>COBRA- </a:t>
            </a:r>
            <a:r>
              <a:rPr lang="en-US" sz="2600" dirty="0"/>
              <a:t>Membership and cluster size are</a:t>
            </a:r>
            <a:r>
              <a:rPr lang="en-US" sz="2600" dirty="0" smtClean="0"/>
              <a:t> closely correlated with real traces.  </a:t>
            </a:r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203055" y="1353302"/>
            <a:ext cx="1" cy="1852643"/>
          </a:xfrm>
          <a:prstGeom prst="straightConnector1">
            <a:avLst/>
          </a:prstGeom>
          <a:ln w="28575" cmpd="sng">
            <a:solidFill>
              <a:srgbClr val="8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74672" y="1615602"/>
            <a:ext cx="60885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800000"/>
                </a:solidFill>
              </a:rPr>
              <a:t>Gap</a:t>
            </a:r>
            <a:endParaRPr lang="en-US" sz="2400" b="1" dirty="0">
              <a:solidFill>
                <a:srgbClr val="80000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5400000" flipH="1" flipV="1">
            <a:off x="8134256" y="2381344"/>
            <a:ext cx="1257488" cy="1588"/>
          </a:xfrm>
          <a:prstGeom prst="straightConnector1">
            <a:avLst/>
          </a:prstGeom>
          <a:ln w="28575" cmpd="sng">
            <a:solidFill>
              <a:srgbClr val="8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110844" y="1928595"/>
            <a:ext cx="69787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800000"/>
                </a:solidFill>
              </a:rPr>
              <a:t>Gap</a:t>
            </a:r>
            <a:endParaRPr lang="en-US" sz="2400" b="1" dirty="0">
              <a:solidFill>
                <a:srgbClr val="80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3246697" y="3022892"/>
            <a:ext cx="667891" cy="158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59045" y="836355"/>
            <a:ext cx="787896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>
                <a:solidFill>
                  <a:srgbClr val="FF0000"/>
                </a:solidFill>
              </a:rPr>
              <a:t>Trace</a:t>
            </a:r>
            <a:endParaRPr lang="en-US" sz="1800" b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 bwMode="auto">
          <a:xfrm>
            <a:off x="452993" y="1205687"/>
            <a:ext cx="315072" cy="194647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 bwMode="auto">
          <a:xfrm flipH="1" flipV="1">
            <a:off x="945281" y="1528197"/>
            <a:ext cx="264954" cy="53032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 bwMode="auto">
          <a:xfrm flipH="1" flipV="1">
            <a:off x="1210234" y="2930420"/>
            <a:ext cx="337889" cy="184944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558890" y="2058521"/>
            <a:ext cx="1031051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/>
              <a:t>COBRA</a:t>
            </a:r>
            <a:endParaRPr lang="en-US" sz="1800" b="1" dirty="0"/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8275253" y="3405107"/>
            <a:ext cx="787896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>
                <a:solidFill>
                  <a:srgbClr val="FF0000"/>
                </a:solidFill>
              </a:rPr>
              <a:t>Trace</a:t>
            </a:r>
            <a:endParaRPr lang="en-US" sz="1800" b="1" dirty="0">
              <a:solidFill>
                <a:srgbClr val="FF0000"/>
              </a:solidFill>
            </a:endParaRPr>
          </a:p>
        </p:txBody>
      </p:sp>
      <p:cxnSp>
        <p:nvCxnSpPr>
          <p:cNvPr id="35" name="Straight Arrow Connector 34"/>
          <p:cNvCxnSpPr>
            <a:stCxn id="34" idx="0"/>
          </p:cNvCxnSpPr>
          <p:nvPr/>
        </p:nvCxnSpPr>
        <p:spPr bwMode="auto">
          <a:xfrm flipV="1">
            <a:off x="8669201" y="2993011"/>
            <a:ext cx="184343" cy="41209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 bwMode="auto">
          <a:xfrm flipH="1">
            <a:off x="8624378" y="1118965"/>
            <a:ext cx="184343" cy="496637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 bwMode="auto">
          <a:xfrm flipV="1">
            <a:off x="6995896" y="1928596"/>
            <a:ext cx="175869" cy="499257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19"/>
          <p:cNvSpPr txBox="1">
            <a:spLocks noChangeArrowheads="1"/>
          </p:cNvSpPr>
          <p:nvPr/>
        </p:nvSpPr>
        <p:spPr bwMode="auto">
          <a:xfrm>
            <a:off x="6359054" y="2449447"/>
            <a:ext cx="1031051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/>
              <a:t>COBRA</a:t>
            </a:r>
            <a:endParaRPr lang="en-US" sz="1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558890" y="3508111"/>
            <a:ext cx="2975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Similarity gap &gt; 95% </a:t>
            </a:r>
            <a:endParaRPr lang="en-US" sz="2000" b="1" dirty="0">
              <a:solidFill>
                <a:srgbClr val="0000FF"/>
              </a:solidFill>
              <a:latin typeface="Bookman Old Style"/>
              <a:cs typeface="Bookman Old Style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fld id="{0F09C719-480F-CC40-B7BA-7C00D711E88F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301307" y="3500127"/>
            <a:ext cx="2780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Clustering matches  </a:t>
            </a:r>
            <a:endParaRPr lang="en-US" sz="2000" b="1" dirty="0">
              <a:solidFill>
                <a:srgbClr val="0000FF"/>
              </a:solidFill>
              <a:latin typeface="Bookman Old Style"/>
              <a:cs typeface="Bookman Old Style"/>
            </a:endParaRPr>
          </a:p>
        </p:txBody>
      </p:sp>
      <p:sp>
        <p:nvSpPr>
          <p:cNvPr id="38" name="TextBox 19"/>
          <p:cNvSpPr txBox="1">
            <a:spLocks noChangeArrowheads="1"/>
          </p:cNvSpPr>
          <p:nvPr/>
        </p:nvSpPr>
        <p:spPr bwMode="auto">
          <a:xfrm>
            <a:off x="8081585" y="831535"/>
            <a:ext cx="979487" cy="369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0000FF"/>
                </a:solidFill>
              </a:rPr>
              <a:t>Models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1849576" y="2013675"/>
            <a:ext cx="1250198" cy="1"/>
          </a:xfrm>
          <a:prstGeom prst="straightConnector1">
            <a:avLst/>
          </a:prstGeom>
          <a:ln w="28575" cmpd="sng">
            <a:solidFill>
              <a:srgbClr val="8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55960" y="2798464"/>
            <a:ext cx="1690737" cy="52322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0000FF"/>
                </a:solidFill>
              </a:rPr>
              <a:t>RD-P, SMOOTH, </a:t>
            </a:r>
          </a:p>
          <a:p>
            <a:pPr eaLnBrk="1" hangingPunct="1"/>
            <a:r>
              <a:rPr lang="en-US" sz="1400" b="1" dirty="0" smtClean="0">
                <a:solidFill>
                  <a:srgbClr val="0000FF"/>
                </a:solidFill>
              </a:rPr>
              <a:t>RD, TVC (Models)</a:t>
            </a:r>
            <a:endParaRPr lang="en-US" sz="1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9651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81000" y="219456"/>
            <a:ext cx="8229600" cy="863526"/>
          </a:xfrm>
        </p:spPr>
        <p:txBody>
          <a:bodyPr>
            <a:normAutofit/>
          </a:bodyPr>
          <a:lstStyle/>
          <a:p>
            <a:r>
              <a:rPr lang="en-US" sz="4000" u="none" dirty="0" smtClean="0"/>
              <a:t>Protocol Dependent analysis </a:t>
            </a:r>
            <a:endParaRPr lang="en-US" sz="4000" u="non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half" idx="1"/>
          </p:nvPr>
        </p:nvSpPr>
        <p:spPr>
          <a:xfrm>
            <a:off x="37844" y="3880187"/>
            <a:ext cx="4590709" cy="28658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378" b="1" dirty="0" smtClean="0">
                <a:solidFill>
                  <a:srgbClr val="0000FF"/>
                </a:solidFill>
              </a:rPr>
              <a:t>Non-community based</a:t>
            </a:r>
          </a:p>
          <a:p>
            <a:r>
              <a:rPr lang="en-US" sz="2400" dirty="0" smtClean="0"/>
              <a:t>Deviation - </a:t>
            </a:r>
            <a:r>
              <a:rPr lang="en-US" sz="2400" b="1" dirty="0" smtClean="0"/>
              <a:t>Delivery</a:t>
            </a:r>
          </a:p>
          <a:p>
            <a:pPr lvl="1"/>
            <a:r>
              <a:rPr lang="en-US" sz="2000" dirty="0" smtClean="0"/>
              <a:t>COBRA  &lt; </a:t>
            </a:r>
            <a:r>
              <a:rPr lang="en-US" sz="2000" b="1" dirty="0" smtClean="0">
                <a:solidFill>
                  <a:srgbClr val="008000"/>
                </a:solidFill>
              </a:rPr>
              <a:t>5%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/>
              <a:t>others  &gt; </a:t>
            </a:r>
            <a:r>
              <a:rPr lang="en-US" sz="2000" b="1" dirty="0" smtClean="0">
                <a:solidFill>
                  <a:srgbClr val="FF0000"/>
                </a:solidFill>
              </a:rPr>
              <a:t>30%</a:t>
            </a:r>
          </a:p>
          <a:p>
            <a:r>
              <a:rPr lang="en-US" sz="2400" dirty="0" smtClean="0"/>
              <a:t>Deviation – </a:t>
            </a:r>
            <a:r>
              <a:rPr lang="en-US" sz="2400" b="1" dirty="0" smtClean="0"/>
              <a:t>Latency</a:t>
            </a:r>
          </a:p>
          <a:p>
            <a:pPr lvl="1"/>
            <a:r>
              <a:rPr lang="en-US" sz="2000" dirty="0" smtClean="0"/>
              <a:t>COBRA  &lt; </a:t>
            </a:r>
            <a:r>
              <a:rPr lang="en-US" sz="2100" b="1" dirty="0" smtClean="0">
                <a:solidFill>
                  <a:srgbClr val="008000"/>
                </a:solidFill>
              </a:rPr>
              <a:t>10</a:t>
            </a:r>
            <a:r>
              <a:rPr lang="en-US" sz="2100" b="1" dirty="0">
                <a:solidFill>
                  <a:srgbClr val="008000"/>
                </a:solidFill>
              </a:rPr>
              <a:t>%</a:t>
            </a:r>
            <a:r>
              <a:rPr lang="en-US" sz="2000" dirty="0" smtClean="0"/>
              <a:t>, others  &gt; </a:t>
            </a:r>
            <a:r>
              <a:rPr lang="en-US" sz="2000" b="1" dirty="0">
                <a:solidFill>
                  <a:srgbClr val="FF0000"/>
                </a:solidFill>
              </a:rPr>
              <a:t>20%</a:t>
            </a:r>
          </a:p>
          <a:p>
            <a:r>
              <a:rPr lang="en-US" sz="2400" dirty="0" smtClean="0"/>
              <a:t>Deviation – </a:t>
            </a:r>
            <a:r>
              <a:rPr lang="en-US" sz="2400" b="1" dirty="0" smtClean="0"/>
              <a:t>Overhead</a:t>
            </a:r>
          </a:p>
          <a:p>
            <a:pPr lvl="1"/>
            <a:r>
              <a:rPr lang="en-US" sz="2000" dirty="0" smtClean="0"/>
              <a:t>COBRA &lt; </a:t>
            </a:r>
            <a:r>
              <a:rPr lang="en-US" sz="2100" b="1" dirty="0">
                <a:solidFill>
                  <a:srgbClr val="008000"/>
                </a:solidFill>
              </a:rPr>
              <a:t>10%</a:t>
            </a:r>
            <a:r>
              <a:rPr lang="en-US" sz="2000" dirty="0" smtClean="0"/>
              <a:t>, others &gt; </a:t>
            </a:r>
            <a:r>
              <a:rPr lang="en-US" sz="2000" b="1" dirty="0">
                <a:solidFill>
                  <a:srgbClr val="FF0000"/>
                </a:solidFill>
              </a:rPr>
              <a:t>20%</a:t>
            </a:r>
          </a:p>
          <a:p>
            <a:pPr lvl="1"/>
            <a:endParaRPr lang="en-US" sz="20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4562671" y="3898064"/>
            <a:ext cx="4921429" cy="320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2200" b="1" dirty="0" smtClean="0">
                <a:solidFill>
                  <a:srgbClr val="0000FF"/>
                </a:solidFill>
              </a:rPr>
              <a:t>Community-based (bubble rap)</a:t>
            </a:r>
          </a:p>
          <a:p>
            <a:r>
              <a:rPr lang="en-US" sz="2000" dirty="0" smtClean="0"/>
              <a:t>Deviation – </a:t>
            </a:r>
            <a:r>
              <a:rPr lang="en-US" sz="2000" b="1" dirty="0" smtClean="0"/>
              <a:t>Delivery</a:t>
            </a:r>
          </a:p>
          <a:p>
            <a:pPr lvl="1"/>
            <a:r>
              <a:rPr lang="en-US" sz="2000" i="1" dirty="0" smtClean="0"/>
              <a:t>COBRA</a:t>
            </a:r>
            <a:r>
              <a:rPr lang="en-US" sz="2000" dirty="0" smtClean="0"/>
              <a:t> &lt; </a:t>
            </a:r>
            <a:r>
              <a:rPr lang="en-US" sz="1900" b="1" dirty="0">
                <a:solidFill>
                  <a:srgbClr val="008000"/>
                </a:solidFill>
              </a:rPr>
              <a:t>10%</a:t>
            </a:r>
            <a:r>
              <a:rPr lang="en-US" sz="2000" dirty="0" smtClean="0"/>
              <a:t>, others &gt; </a:t>
            </a:r>
            <a:r>
              <a:rPr lang="en-US" sz="2000" b="1" dirty="0" smtClean="0">
                <a:solidFill>
                  <a:srgbClr val="FF0000"/>
                </a:solidFill>
              </a:rPr>
              <a:t>20%</a:t>
            </a:r>
          </a:p>
          <a:p>
            <a:r>
              <a:rPr lang="en-US" sz="2000" dirty="0" smtClean="0"/>
              <a:t>Deviation – </a:t>
            </a:r>
            <a:r>
              <a:rPr lang="en-US" sz="2000" b="1" dirty="0" smtClean="0"/>
              <a:t>Latency</a:t>
            </a:r>
          </a:p>
          <a:p>
            <a:pPr lvl="1"/>
            <a:r>
              <a:rPr lang="en-US" sz="2000" i="1" dirty="0" smtClean="0"/>
              <a:t>COBRA</a:t>
            </a:r>
            <a:r>
              <a:rPr lang="en-US" sz="2000" dirty="0" smtClean="0"/>
              <a:t>  &lt; </a:t>
            </a:r>
            <a:r>
              <a:rPr lang="en-US" sz="1900" b="1" dirty="0">
                <a:solidFill>
                  <a:srgbClr val="008000"/>
                </a:solidFill>
              </a:rPr>
              <a:t>5%</a:t>
            </a:r>
            <a:r>
              <a:rPr lang="en-US" sz="2000" dirty="0" smtClean="0"/>
              <a:t>, others &gt; </a:t>
            </a:r>
            <a:r>
              <a:rPr lang="en-US" sz="2000" b="1" dirty="0" smtClean="0">
                <a:solidFill>
                  <a:srgbClr val="FF0000"/>
                </a:solidFill>
              </a:rPr>
              <a:t>50%</a:t>
            </a:r>
          </a:p>
          <a:p>
            <a:r>
              <a:rPr lang="en-US" sz="2000" dirty="0" smtClean="0"/>
              <a:t>Deviation – </a:t>
            </a:r>
            <a:r>
              <a:rPr lang="en-US" sz="2000" b="1" dirty="0" smtClean="0"/>
              <a:t>Overhead</a:t>
            </a:r>
          </a:p>
          <a:p>
            <a:pPr lvl="1"/>
            <a:r>
              <a:rPr lang="en-US" sz="2000" i="1" dirty="0" smtClean="0"/>
              <a:t>COBRA</a:t>
            </a:r>
            <a:r>
              <a:rPr lang="en-US" sz="2000" dirty="0" smtClean="0"/>
              <a:t>  &lt; </a:t>
            </a:r>
            <a:r>
              <a:rPr lang="en-US" sz="1900" b="1" dirty="0">
                <a:solidFill>
                  <a:srgbClr val="008000"/>
                </a:solidFill>
              </a:rPr>
              <a:t>25%</a:t>
            </a:r>
            <a:r>
              <a:rPr lang="en-US" sz="2000" dirty="0" smtClean="0"/>
              <a:t>, others &gt; </a:t>
            </a:r>
            <a:r>
              <a:rPr lang="en-US" sz="2000" b="1" dirty="0" smtClean="0">
                <a:solidFill>
                  <a:srgbClr val="FF0000"/>
                </a:solidFill>
              </a:rPr>
              <a:t>40%</a:t>
            </a:r>
          </a:p>
          <a:p>
            <a:pPr lvl="1"/>
            <a:endParaRPr lang="en-US" sz="20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fld id="{0F09C719-480F-CC40-B7BA-7C00D711E88F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8" name="Picture 7" descr="Screen shot 2013-05-06 at 3.37.2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4400"/>
            <a:ext cx="4715665" cy="2951988"/>
          </a:xfrm>
          <a:prstGeom prst="rect">
            <a:avLst/>
          </a:prstGeom>
        </p:spPr>
      </p:pic>
      <p:pic>
        <p:nvPicPr>
          <p:cNvPr id="10" name="Picture 9" descr="Screen shot 2013-05-06 at 3.45.34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665" y="914400"/>
            <a:ext cx="4476303" cy="2786888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57200" y="10668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828800" y="10668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276600" y="10668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105400" y="12192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162800" y="1447800"/>
            <a:ext cx="6858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669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i="1" u="sng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Profile-cast </a:t>
            </a:r>
            <a:r>
              <a:rPr lang="en-US" sz="3400" u="sng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CSI protocol: Target-mode</a:t>
            </a:r>
          </a:p>
        </p:txBody>
      </p:sp>
      <p:pic>
        <p:nvPicPr>
          <p:cNvPr id="111619" name="Picture 55" descr="fig2poster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71575"/>
            <a:ext cx="701040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14400" y="5943600"/>
            <a:ext cx="3657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4876800"/>
            <a:ext cx="17526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81200" y="5181600"/>
            <a:ext cx="10668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3886200"/>
            <a:ext cx="12954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971800" y="3352800"/>
            <a:ext cx="1295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66800" y="3200400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95400" y="2667000"/>
            <a:ext cx="914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1905000"/>
            <a:ext cx="17526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828800" y="1905000"/>
            <a:ext cx="762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14400" y="1219200"/>
            <a:ext cx="3657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343400" y="1905000"/>
            <a:ext cx="365760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72000" y="4191000"/>
            <a:ext cx="32766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648200" y="1295400"/>
            <a:ext cx="3276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962400" y="22098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634" name="TextBox 18"/>
          <p:cNvSpPr txBox="1">
            <a:spLocks noChangeArrowheads="1"/>
          </p:cNvSpPr>
          <p:nvPr/>
        </p:nvSpPr>
        <p:spPr bwMode="auto">
          <a:xfrm>
            <a:off x="3657600" y="6172200"/>
            <a:ext cx="5326063" cy="2762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Sim (BP(A), P(T)) = similarity of node’s behavioral profile to the target profile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24600" y="5638800"/>
            <a:ext cx="5334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" y="1524000"/>
            <a:ext cx="2362200" cy="2286000"/>
            <a:chOff x="384" y="576"/>
            <a:chExt cx="1488" cy="1440"/>
          </a:xfrm>
        </p:grpSpPr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384" y="576"/>
              <a:ext cx="1488" cy="144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1248" y="960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960" y="672"/>
              <a:ext cx="693" cy="826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72" y="528"/>
                </a:cxn>
                <a:cxn ang="0">
                  <a:pos x="180" y="51"/>
                </a:cxn>
                <a:cxn ang="0">
                  <a:pos x="288" y="33"/>
                </a:cxn>
                <a:cxn ang="0">
                  <a:pos x="540" y="33"/>
                </a:cxn>
                <a:cxn ang="0">
                  <a:pos x="648" y="114"/>
                </a:cxn>
                <a:cxn ang="0">
                  <a:pos x="666" y="420"/>
                </a:cxn>
                <a:cxn ang="0">
                  <a:pos x="684" y="474"/>
                </a:cxn>
                <a:cxn ang="0">
                  <a:pos x="693" y="501"/>
                </a:cxn>
                <a:cxn ang="0">
                  <a:pos x="684" y="663"/>
                </a:cxn>
                <a:cxn ang="0">
                  <a:pos x="639" y="744"/>
                </a:cxn>
                <a:cxn ang="0">
                  <a:pos x="378" y="816"/>
                </a:cxn>
                <a:cxn ang="0">
                  <a:pos x="243" y="807"/>
                </a:cxn>
                <a:cxn ang="0">
                  <a:pos x="162" y="753"/>
                </a:cxn>
                <a:cxn ang="0">
                  <a:pos x="63" y="681"/>
                </a:cxn>
                <a:cxn ang="0">
                  <a:pos x="27" y="591"/>
                </a:cxn>
                <a:cxn ang="0">
                  <a:pos x="0" y="573"/>
                </a:cxn>
              </a:cxnLst>
              <a:rect l="0" t="0" r="r" b="b"/>
              <a:pathLst>
                <a:path w="693" h="826">
                  <a:moveTo>
                    <a:pt x="0" y="573"/>
                  </a:moveTo>
                  <a:cubicBezTo>
                    <a:pt x="43" y="562"/>
                    <a:pt x="58" y="571"/>
                    <a:pt x="72" y="528"/>
                  </a:cubicBezTo>
                  <a:cubicBezTo>
                    <a:pt x="74" y="445"/>
                    <a:pt x="21" y="119"/>
                    <a:pt x="180" y="51"/>
                  </a:cubicBezTo>
                  <a:cubicBezTo>
                    <a:pt x="204" y="41"/>
                    <a:pt x="272" y="35"/>
                    <a:pt x="288" y="33"/>
                  </a:cubicBezTo>
                  <a:cubicBezTo>
                    <a:pt x="370" y="0"/>
                    <a:pt x="455" y="12"/>
                    <a:pt x="540" y="33"/>
                  </a:cubicBezTo>
                  <a:cubicBezTo>
                    <a:pt x="579" y="59"/>
                    <a:pt x="610" y="89"/>
                    <a:pt x="648" y="114"/>
                  </a:cubicBezTo>
                  <a:cubicBezTo>
                    <a:pt x="688" y="235"/>
                    <a:pt x="638" y="76"/>
                    <a:pt x="666" y="420"/>
                  </a:cubicBezTo>
                  <a:cubicBezTo>
                    <a:pt x="668" y="439"/>
                    <a:pt x="678" y="456"/>
                    <a:pt x="684" y="474"/>
                  </a:cubicBezTo>
                  <a:cubicBezTo>
                    <a:pt x="687" y="483"/>
                    <a:pt x="693" y="501"/>
                    <a:pt x="693" y="501"/>
                  </a:cubicBezTo>
                  <a:cubicBezTo>
                    <a:pt x="690" y="555"/>
                    <a:pt x="689" y="609"/>
                    <a:pt x="684" y="663"/>
                  </a:cubicBezTo>
                  <a:cubicBezTo>
                    <a:pt x="681" y="691"/>
                    <a:pt x="650" y="727"/>
                    <a:pt x="639" y="744"/>
                  </a:cubicBezTo>
                  <a:cubicBezTo>
                    <a:pt x="584" y="826"/>
                    <a:pt x="466" y="809"/>
                    <a:pt x="378" y="816"/>
                  </a:cubicBezTo>
                  <a:cubicBezTo>
                    <a:pt x="333" y="813"/>
                    <a:pt x="287" y="814"/>
                    <a:pt x="243" y="807"/>
                  </a:cubicBezTo>
                  <a:cubicBezTo>
                    <a:pt x="213" y="802"/>
                    <a:pt x="193" y="763"/>
                    <a:pt x="162" y="753"/>
                  </a:cubicBezTo>
                  <a:cubicBezTo>
                    <a:pt x="135" y="712"/>
                    <a:pt x="102" y="707"/>
                    <a:pt x="63" y="681"/>
                  </a:cubicBezTo>
                  <a:cubicBezTo>
                    <a:pt x="43" y="651"/>
                    <a:pt x="41" y="612"/>
                    <a:pt x="27" y="591"/>
                  </a:cubicBezTo>
                  <a:cubicBezTo>
                    <a:pt x="21" y="582"/>
                    <a:pt x="9" y="579"/>
                    <a:pt x="0" y="573"/>
                  </a:cubicBezTo>
                  <a:close/>
                </a:path>
              </a:pathLst>
            </a:custGeom>
            <a:noFill/>
            <a:ln w="25400" cap="flat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82"/>
          <p:cNvGrpSpPr>
            <a:grpSpLocks/>
          </p:cNvGrpSpPr>
          <p:nvPr/>
        </p:nvGrpSpPr>
        <p:grpSpPr bwMode="auto">
          <a:xfrm>
            <a:off x="3276600" y="1600200"/>
            <a:ext cx="2209800" cy="2209800"/>
            <a:chOff x="2064" y="1008"/>
            <a:chExt cx="1392" cy="1392"/>
          </a:xfrm>
        </p:grpSpPr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 flipV="1">
              <a:off x="3024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 flipV="1">
              <a:off x="2976" y="105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H="1" flipV="1">
              <a:off x="2736" y="1056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 flipH="1" flipV="1">
              <a:off x="2640" y="1056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 flipH="1" flipV="1">
              <a:off x="2400" y="1104"/>
              <a:ext cx="43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 flipH="1">
              <a:off x="2208" y="1152"/>
              <a:ext cx="336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V="1">
              <a:off x="2496" y="1008"/>
              <a:ext cx="9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 flipH="1" flipV="1">
              <a:off x="2112" y="1008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 flipH="1">
              <a:off x="2160" y="120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 flipH="1" flipV="1">
              <a:off x="2592" y="1296"/>
              <a:ext cx="33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Line 23"/>
            <p:cNvSpPr>
              <a:spLocks noChangeShapeType="1"/>
            </p:cNvSpPr>
            <p:nvPr/>
          </p:nvSpPr>
          <p:spPr bwMode="auto">
            <a:xfrm flipH="1">
              <a:off x="2448" y="1344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Line 24"/>
            <p:cNvSpPr>
              <a:spLocks noChangeShapeType="1"/>
            </p:cNvSpPr>
            <p:nvPr/>
          </p:nvSpPr>
          <p:spPr bwMode="auto">
            <a:xfrm flipH="1" flipV="1">
              <a:off x="2496" y="1296"/>
              <a:ext cx="4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Line 25"/>
            <p:cNvSpPr>
              <a:spLocks noChangeShapeType="1"/>
            </p:cNvSpPr>
            <p:nvPr/>
          </p:nvSpPr>
          <p:spPr bwMode="auto">
            <a:xfrm flipV="1">
              <a:off x="3024" y="1248"/>
              <a:ext cx="38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Line 26"/>
            <p:cNvSpPr>
              <a:spLocks noChangeShapeType="1"/>
            </p:cNvSpPr>
            <p:nvPr/>
          </p:nvSpPr>
          <p:spPr bwMode="auto">
            <a:xfrm flipV="1">
              <a:off x="3168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Line 27"/>
            <p:cNvSpPr>
              <a:spLocks noChangeShapeType="1"/>
            </p:cNvSpPr>
            <p:nvPr/>
          </p:nvSpPr>
          <p:spPr bwMode="auto">
            <a:xfrm flipH="1">
              <a:off x="2160" y="1488"/>
              <a:ext cx="76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Line 28"/>
            <p:cNvSpPr>
              <a:spLocks noChangeShapeType="1"/>
            </p:cNvSpPr>
            <p:nvPr/>
          </p:nvSpPr>
          <p:spPr bwMode="auto">
            <a:xfrm flipV="1">
              <a:off x="2304" y="1344"/>
              <a:ext cx="4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Line 29"/>
            <p:cNvSpPr>
              <a:spLocks noChangeShapeType="1"/>
            </p:cNvSpPr>
            <p:nvPr/>
          </p:nvSpPr>
          <p:spPr bwMode="auto">
            <a:xfrm>
              <a:off x="3072" y="1488"/>
              <a:ext cx="288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Line 30"/>
            <p:cNvSpPr>
              <a:spLocks noChangeShapeType="1"/>
            </p:cNvSpPr>
            <p:nvPr/>
          </p:nvSpPr>
          <p:spPr bwMode="auto">
            <a:xfrm flipV="1">
              <a:off x="3216" y="129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 flipH="1" flipV="1">
              <a:off x="2400" y="1728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Line 32"/>
            <p:cNvSpPr>
              <a:spLocks noChangeShapeType="1"/>
            </p:cNvSpPr>
            <p:nvPr/>
          </p:nvSpPr>
          <p:spPr bwMode="auto">
            <a:xfrm>
              <a:off x="3024" y="1536"/>
              <a:ext cx="336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 flipH="1">
              <a:off x="2208" y="1536"/>
              <a:ext cx="672" cy="6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>
              <a:off x="2976" y="1584"/>
              <a:ext cx="240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Line 35"/>
            <p:cNvSpPr>
              <a:spLocks noChangeShapeType="1"/>
            </p:cNvSpPr>
            <p:nvPr/>
          </p:nvSpPr>
          <p:spPr bwMode="auto">
            <a:xfrm flipH="1">
              <a:off x="2400" y="1728"/>
              <a:ext cx="14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Line 36"/>
            <p:cNvSpPr>
              <a:spLocks noChangeShapeType="1"/>
            </p:cNvSpPr>
            <p:nvPr/>
          </p:nvSpPr>
          <p:spPr bwMode="auto">
            <a:xfrm flipH="1" flipV="1">
              <a:off x="2064" y="182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Line 37"/>
            <p:cNvSpPr>
              <a:spLocks noChangeShapeType="1"/>
            </p:cNvSpPr>
            <p:nvPr/>
          </p:nvSpPr>
          <p:spPr bwMode="auto">
            <a:xfrm flipH="1">
              <a:off x="2112" y="1824"/>
              <a:ext cx="144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Line 38"/>
            <p:cNvSpPr>
              <a:spLocks noChangeShapeType="1"/>
            </p:cNvSpPr>
            <p:nvPr/>
          </p:nvSpPr>
          <p:spPr bwMode="auto">
            <a:xfrm>
              <a:off x="2688" y="1728"/>
              <a:ext cx="48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Line 39"/>
            <p:cNvSpPr>
              <a:spLocks noChangeShapeType="1"/>
            </p:cNvSpPr>
            <p:nvPr/>
          </p:nvSpPr>
          <p:spPr bwMode="auto">
            <a:xfrm>
              <a:off x="2880" y="1728"/>
              <a:ext cx="96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Line 40"/>
            <p:cNvSpPr>
              <a:spLocks noChangeShapeType="1"/>
            </p:cNvSpPr>
            <p:nvPr/>
          </p:nvSpPr>
          <p:spPr bwMode="auto">
            <a:xfrm>
              <a:off x="3072" y="177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Line 41"/>
            <p:cNvSpPr>
              <a:spLocks noChangeShapeType="1"/>
            </p:cNvSpPr>
            <p:nvPr/>
          </p:nvSpPr>
          <p:spPr bwMode="auto">
            <a:xfrm>
              <a:off x="3216" y="1920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0" name="Line 42"/>
            <p:cNvSpPr>
              <a:spLocks noChangeShapeType="1"/>
            </p:cNvSpPr>
            <p:nvPr/>
          </p:nvSpPr>
          <p:spPr bwMode="auto">
            <a:xfrm>
              <a:off x="3216" y="2160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Line 43"/>
            <p:cNvSpPr>
              <a:spLocks noChangeShapeType="1"/>
            </p:cNvSpPr>
            <p:nvPr/>
          </p:nvSpPr>
          <p:spPr bwMode="auto">
            <a:xfrm flipV="1">
              <a:off x="3312" y="1824"/>
              <a:ext cx="144" cy="4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2" name="Line 44"/>
            <p:cNvSpPr>
              <a:spLocks noChangeShapeType="1"/>
            </p:cNvSpPr>
            <p:nvPr/>
          </p:nvSpPr>
          <p:spPr bwMode="auto">
            <a:xfrm>
              <a:off x="2448" y="1968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3" name="Line 45"/>
            <p:cNvSpPr>
              <a:spLocks noChangeShapeType="1"/>
            </p:cNvSpPr>
            <p:nvPr/>
          </p:nvSpPr>
          <p:spPr bwMode="auto">
            <a:xfrm flipV="1">
              <a:off x="2448" y="192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>
              <a:off x="2544" y="2064"/>
              <a:ext cx="96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5" name="Line 47"/>
            <p:cNvSpPr>
              <a:spLocks noChangeShapeType="1"/>
            </p:cNvSpPr>
            <p:nvPr/>
          </p:nvSpPr>
          <p:spPr bwMode="auto">
            <a:xfrm flipV="1">
              <a:off x="2784" y="2112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6" name="Line 48"/>
            <p:cNvSpPr>
              <a:spLocks noChangeShapeType="1"/>
            </p:cNvSpPr>
            <p:nvPr/>
          </p:nvSpPr>
          <p:spPr bwMode="auto">
            <a:xfrm flipH="1">
              <a:off x="2736" y="1536"/>
              <a:ext cx="192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7" name="Line 49"/>
            <p:cNvSpPr>
              <a:spLocks noChangeShapeType="1"/>
            </p:cNvSpPr>
            <p:nvPr/>
          </p:nvSpPr>
          <p:spPr bwMode="auto">
            <a:xfrm flipH="1">
              <a:off x="2688" y="2112"/>
              <a:ext cx="192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8" name="Line 50"/>
            <p:cNvSpPr>
              <a:spLocks noChangeShapeType="1"/>
            </p:cNvSpPr>
            <p:nvPr/>
          </p:nvSpPr>
          <p:spPr bwMode="auto">
            <a:xfrm>
              <a:off x="2928" y="2112"/>
              <a:ext cx="192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9" name="Line 51"/>
            <p:cNvSpPr>
              <a:spLocks noChangeShapeType="1"/>
            </p:cNvSpPr>
            <p:nvPr/>
          </p:nvSpPr>
          <p:spPr bwMode="auto">
            <a:xfrm flipH="1">
              <a:off x="2256" y="2208"/>
              <a:ext cx="19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0" name="Line 52"/>
            <p:cNvSpPr>
              <a:spLocks noChangeShapeType="1"/>
            </p:cNvSpPr>
            <p:nvPr/>
          </p:nvSpPr>
          <p:spPr bwMode="auto">
            <a:xfrm flipH="1">
              <a:off x="2160" y="2064"/>
              <a:ext cx="288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1" name="Line 53"/>
            <p:cNvSpPr>
              <a:spLocks noChangeShapeType="1"/>
            </p:cNvSpPr>
            <p:nvPr/>
          </p:nvSpPr>
          <p:spPr bwMode="auto">
            <a:xfrm>
              <a:off x="2784" y="2256"/>
              <a:ext cx="288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07" name="Freeform 59"/>
          <p:cNvSpPr>
            <a:spLocks/>
          </p:cNvSpPr>
          <p:nvPr/>
        </p:nvSpPr>
        <p:spPr bwMode="auto">
          <a:xfrm>
            <a:off x="6932613" y="1585913"/>
            <a:ext cx="1497012" cy="1577975"/>
          </a:xfrm>
          <a:custGeom>
            <a:avLst/>
            <a:gdLst/>
            <a:ahLst/>
            <a:cxnLst>
              <a:cxn ang="0">
                <a:pos x="79" y="513"/>
              </a:cxn>
              <a:cxn ang="0">
                <a:pos x="214" y="54"/>
              </a:cxn>
              <a:cxn ang="0">
                <a:pos x="250" y="18"/>
              </a:cxn>
              <a:cxn ang="0">
                <a:pos x="304" y="0"/>
              </a:cxn>
              <a:cxn ang="0">
                <a:pos x="610" y="27"/>
              </a:cxn>
              <a:cxn ang="0">
                <a:pos x="718" y="81"/>
              </a:cxn>
              <a:cxn ang="0">
                <a:pos x="808" y="117"/>
              </a:cxn>
              <a:cxn ang="0">
                <a:pos x="826" y="144"/>
              </a:cxn>
              <a:cxn ang="0">
                <a:pos x="835" y="522"/>
              </a:cxn>
              <a:cxn ang="0">
                <a:pos x="862" y="531"/>
              </a:cxn>
              <a:cxn ang="0">
                <a:pos x="943" y="684"/>
              </a:cxn>
              <a:cxn ang="0">
                <a:pos x="925" y="801"/>
              </a:cxn>
              <a:cxn ang="0">
                <a:pos x="808" y="891"/>
              </a:cxn>
              <a:cxn ang="0">
                <a:pos x="754" y="927"/>
              </a:cxn>
              <a:cxn ang="0">
                <a:pos x="619" y="954"/>
              </a:cxn>
              <a:cxn ang="0">
                <a:pos x="331" y="972"/>
              </a:cxn>
              <a:cxn ang="0">
                <a:pos x="97" y="927"/>
              </a:cxn>
              <a:cxn ang="0">
                <a:pos x="106" y="810"/>
              </a:cxn>
              <a:cxn ang="0">
                <a:pos x="124" y="774"/>
              </a:cxn>
              <a:cxn ang="0">
                <a:pos x="61" y="666"/>
              </a:cxn>
              <a:cxn ang="0">
                <a:pos x="61" y="513"/>
              </a:cxn>
              <a:cxn ang="0">
                <a:pos x="79" y="486"/>
              </a:cxn>
              <a:cxn ang="0">
                <a:pos x="79" y="513"/>
              </a:cxn>
            </a:cxnLst>
            <a:rect l="0" t="0" r="r" b="b"/>
            <a:pathLst>
              <a:path w="943" h="994">
                <a:moveTo>
                  <a:pt x="79" y="513"/>
                </a:moveTo>
                <a:cubicBezTo>
                  <a:pt x="85" y="257"/>
                  <a:pt x="0" y="125"/>
                  <a:pt x="214" y="54"/>
                </a:cubicBezTo>
                <a:cubicBezTo>
                  <a:pt x="226" y="42"/>
                  <a:pt x="235" y="27"/>
                  <a:pt x="250" y="18"/>
                </a:cubicBezTo>
                <a:cubicBezTo>
                  <a:pt x="266" y="8"/>
                  <a:pt x="304" y="0"/>
                  <a:pt x="304" y="0"/>
                </a:cubicBezTo>
                <a:cubicBezTo>
                  <a:pt x="448" y="6"/>
                  <a:pt x="492" y="12"/>
                  <a:pt x="610" y="27"/>
                </a:cubicBezTo>
                <a:cubicBezTo>
                  <a:pt x="650" y="40"/>
                  <a:pt x="678" y="68"/>
                  <a:pt x="718" y="81"/>
                </a:cubicBezTo>
                <a:cubicBezTo>
                  <a:pt x="739" y="143"/>
                  <a:pt x="709" y="81"/>
                  <a:pt x="808" y="117"/>
                </a:cubicBezTo>
                <a:cubicBezTo>
                  <a:pt x="818" y="121"/>
                  <a:pt x="820" y="135"/>
                  <a:pt x="826" y="144"/>
                </a:cubicBezTo>
                <a:cubicBezTo>
                  <a:pt x="829" y="270"/>
                  <a:pt x="823" y="397"/>
                  <a:pt x="835" y="522"/>
                </a:cubicBezTo>
                <a:cubicBezTo>
                  <a:pt x="836" y="531"/>
                  <a:pt x="855" y="524"/>
                  <a:pt x="862" y="531"/>
                </a:cubicBezTo>
                <a:cubicBezTo>
                  <a:pt x="898" y="567"/>
                  <a:pt x="927" y="637"/>
                  <a:pt x="943" y="684"/>
                </a:cubicBezTo>
                <a:cubicBezTo>
                  <a:pt x="942" y="697"/>
                  <a:pt x="941" y="773"/>
                  <a:pt x="925" y="801"/>
                </a:cubicBezTo>
                <a:cubicBezTo>
                  <a:pt x="889" y="866"/>
                  <a:pt x="867" y="858"/>
                  <a:pt x="808" y="891"/>
                </a:cubicBezTo>
                <a:cubicBezTo>
                  <a:pt x="789" y="902"/>
                  <a:pt x="772" y="915"/>
                  <a:pt x="754" y="927"/>
                </a:cubicBezTo>
                <a:cubicBezTo>
                  <a:pt x="723" y="947"/>
                  <a:pt x="649" y="952"/>
                  <a:pt x="619" y="954"/>
                </a:cubicBezTo>
                <a:cubicBezTo>
                  <a:pt x="523" y="961"/>
                  <a:pt x="427" y="966"/>
                  <a:pt x="331" y="972"/>
                </a:cubicBezTo>
                <a:cubicBezTo>
                  <a:pt x="241" y="985"/>
                  <a:pt x="164" y="994"/>
                  <a:pt x="97" y="927"/>
                </a:cubicBezTo>
                <a:cubicBezTo>
                  <a:pt x="100" y="888"/>
                  <a:pt x="99" y="849"/>
                  <a:pt x="106" y="810"/>
                </a:cubicBezTo>
                <a:cubicBezTo>
                  <a:pt x="108" y="797"/>
                  <a:pt x="123" y="787"/>
                  <a:pt x="124" y="774"/>
                </a:cubicBezTo>
                <a:cubicBezTo>
                  <a:pt x="129" y="711"/>
                  <a:pt x="114" y="684"/>
                  <a:pt x="61" y="666"/>
                </a:cubicBezTo>
                <a:cubicBezTo>
                  <a:pt x="41" y="605"/>
                  <a:pt x="42" y="621"/>
                  <a:pt x="61" y="513"/>
                </a:cubicBezTo>
                <a:cubicBezTo>
                  <a:pt x="63" y="502"/>
                  <a:pt x="68" y="486"/>
                  <a:pt x="79" y="486"/>
                </a:cubicBezTo>
                <a:cubicBezTo>
                  <a:pt x="88" y="486"/>
                  <a:pt x="79" y="504"/>
                  <a:pt x="79" y="513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7086600" y="1676400"/>
            <a:ext cx="1295400" cy="1447800"/>
            <a:chOff x="4464" y="1056"/>
            <a:chExt cx="816" cy="912"/>
          </a:xfrm>
        </p:grpSpPr>
        <p:sp>
          <p:nvSpPr>
            <p:cNvPr id="2108" name="Line 60"/>
            <p:cNvSpPr>
              <a:spLocks noChangeShapeType="1"/>
            </p:cNvSpPr>
            <p:nvPr/>
          </p:nvSpPr>
          <p:spPr bwMode="auto">
            <a:xfrm flipV="1">
              <a:off x="4896" y="1296"/>
              <a:ext cx="28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9" name="Line 61"/>
            <p:cNvSpPr>
              <a:spLocks noChangeShapeType="1"/>
            </p:cNvSpPr>
            <p:nvPr/>
          </p:nvSpPr>
          <p:spPr bwMode="auto">
            <a:xfrm flipV="1">
              <a:off x="4896" y="1104"/>
              <a:ext cx="192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Line 62"/>
            <p:cNvSpPr>
              <a:spLocks noChangeShapeType="1"/>
            </p:cNvSpPr>
            <p:nvPr/>
          </p:nvSpPr>
          <p:spPr bwMode="auto">
            <a:xfrm>
              <a:off x="4992" y="1392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1" name="Line 63"/>
            <p:cNvSpPr>
              <a:spLocks noChangeShapeType="1"/>
            </p:cNvSpPr>
            <p:nvPr/>
          </p:nvSpPr>
          <p:spPr bwMode="auto">
            <a:xfrm>
              <a:off x="4896" y="1488"/>
              <a:ext cx="288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Line 64"/>
            <p:cNvSpPr>
              <a:spLocks noChangeShapeType="1"/>
            </p:cNvSpPr>
            <p:nvPr/>
          </p:nvSpPr>
          <p:spPr bwMode="auto">
            <a:xfrm>
              <a:off x="5040" y="1536"/>
              <a:ext cx="48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Line 65"/>
            <p:cNvSpPr>
              <a:spLocks noChangeShapeType="1"/>
            </p:cNvSpPr>
            <p:nvPr/>
          </p:nvSpPr>
          <p:spPr bwMode="auto">
            <a:xfrm flipH="1">
              <a:off x="4656" y="1536"/>
              <a:ext cx="192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Line 66"/>
            <p:cNvSpPr>
              <a:spLocks noChangeShapeType="1"/>
            </p:cNvSpPr>
            <p:nvPr/>
          </p:nvSpPr>
          <p:spPr bwMode="auto">
            <a:xfrm flipH="1" flipV="1">
              <a:off x="4464" y="1440"/>
              <a:ext cx="33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Line 67"/>
            <p:cNvSpPr>
              <a:spLocks noChangeShapeType="1"/>
            </p:cNvSpPr>
            <p:nvPr/>
          </p:nvSpPr>
          <p:spPr bwMode="auto">
            <a:xfrm flipH="1" flipV="1">
              <a:off x="4800" y="1056"/>
              <a:ext cx="48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Line 68"/>
            <p:cNvSpPr>
              <a:spLocks noChangeShapeType="1"/>
            </p:cNvSpPr>
            <p:nvPr/>
          </p:nvSpPr>
          <p:spPr bwMode="auto">
            <a:xfrm flipH="1" flipV="1">
              <a:off x="4464" y="1152"/>
              <a:ext cx="336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Line 69"/>
            <p:cNvSpPr>
              <a:spLocks noChangeShapeType="1"/>
            </p:cNvSpPr>
            <p:nvPr/>
          </p:nvSpPr>
          <p:spPr bwMode="auto">
            <a:xfrm flipV="1">
              <a:off x="4560" y="1056"/>
              <a:ext cx="144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8" name="Line 70"/>
            <p:cNvSpPr>
              <a:spLocks noChangeShapeType="1"/>
            </p:cNvSpPr>
            <p:nvPr/>
          </p:nvSpPr>
          <p:spPr bwMode="auto">
            <a:xfrm flipV="1">
              <a:off x="4704" y="1152"/>
              <a:ext cx="48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9" name="Line 71"/>
            <p:cNvSpPr>
              <a:spLocks noChangeShapeType="1"/>
            </p:cNvSpPr>
            <p:nvPr/>
          </p:nvSpPr>
          <p:spPr bwMode="auto">
            <a:xfrm flipV="1">
              <a:off x="4848" y="1104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0" name="Line 72"/>
            <p:cNvSpPr>
              <a:spLocks noChangeShapeType="1"/>
            </p:cNvSpPr>
            <p:nvPr/>
          </p:nvSpPr>
          <p:spPr bwMode="auto">
            <a:xfrm flipH="1" flipV="1">
              <a:off x="4560" y="1344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1" name="Line 73"/>
            <p:cNvSpPr>
              <a:spLocks noChangeShapeType="1"/>
            </p:cNvSpPr>
            <p:nvPr/>
          </p:nvSpPr>
          <p:spPr bwMode="auto">
            <a:xfrm flipH="1">
              <a:off x="4512" y="1584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2" name="Line 74"/>
            <p:cNvSpPr>
              <a:spLocks noChangeShapeType="1"/>
            </p:cNvSpPr>
            <p:nvPr/>
          </p:nvSpPr>
          <p:spPr bwMode="auto">
            <a:xfrm flipH="1">
              <a:off x="4560" y="1584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3" name="Line 75"/>
            <p:cNvSpPr>
              <a:spLocks noChangeShapeType="1"/>
            </p:cNvSpPr>
            <p:nvPr/>
          </p:nvSpPr>
          <p:spPr bwMode="auto">
            <a:xfrm>
              <a:off x="4704" y="1728"/>
              <a:ext cx="144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4" name="Line 76"/>
            <p:cNvSpPr>
              <a:spLocks noChangeShapeType="1"/>
            </p:cNvSpPr>
            <p:nvPr/>
          </p:nvSpPr>
          <p:spPr bwMode="auto">
            <a:xfrm>
              <a:off x="4752" y="1680"/>
              <a:ext cx="192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5" name="Line 77"/>
            <p:cNvSpPr>
              <a:spLocks noChangeShapeType="1"/>
            </p:cNvSpPr>
            <p:nvPr/>
          </p:nvSpPr>
          <p:spPr bwMode="auto">
            <a:xfrm>
              <a:off x="4896" y="1536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6" name="Line 78"/>
            <p:cNvSpPr>
              <a:spLocks noChangeShapeType="1"/>
            </p:cNvSpPr>
            <p:nvPr/>
          </p:nvSpPr>
          <p:spPr bwMode="auto">
            <a:xfrm>
              <a:off x="5088" y="1728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7" name="Line 79"/>
            <p:cNvSpPr>
              <a:spLocks noChangeShapeType="1"/>
            </p:cNvSpPr>
            <p:nvPr/>
          </p:nvSpPr>
          <p:spPr bwMode="auto">
            <a:xfrm flipH="1">
              <a:off x="4992" y="1680"/>
              <a:ext cx="48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8" name="Line 80"/>
            <p:cNvSpPr>
              <a:spLocks noChangeShapeType="1"/>
            </p:cNvSpPr>
            <p:nvPr/>
          </p:nvSpPr>
          <p:spPr bwMode="auto">
            <a:xfrm flipH="1">
              <a:off x="4560" y="1824"/>
              <a:ext cx="240" cy="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35" name="Freeform 87"/>
          <p:cNvSpPr>
            <a:spLocks/>
          </p:cNvSpPr>
          <p:nvPr/>
        </p:nvSpPr>
        <p:spPr bwMode="auto">
          <a:xfrm>
            <a:off x="2017713" y="4586288"/>
            <a:ext cx="1538287" cy="1673225"/>
          </a:xfrm>
          <a:custGeom>
            <a:avLst/>
            <a:gdLst/>
            <a:ahLst/>
            <a:cxnLst>
              <a:cxn ang="0">
                <a:pos x="695" y="289"/>
              </a:cxn>
              <a:cxn ang="0">
                <a:pos x="566" y="219"/>
              </a:cxn>
              <a:cxn ang="0">
                <a:pos x="546" y="190"/>
              </a:cxn>
              <a:cxn ang="0">
                <a:pos x="517" y="170"/>
              </a:cxn>
              <a:cxn ang="0">
                <a:pos x="497" y="100"/>
              </a:cxn>
              <a:cxn ang="0">
                <a:pos x="507" y="41"/>
              </a:cxn>
              <a:cxn ang="0">
                <a:pos x="606" y="1"/>
              </a:cxn>
              <a:cxn ang="0">
                <a:pos x="735" y="11"/>
              </a:cxn>
              <a:cxn ang="0">
                <a:pos x="745" y="70"/>
              </a:cxn>
              <a:cxn ang="0">
                <a:pos x="636" y="100"/>
              </a:cxn>
              <a:cxn ang="0">
                <a:pos x="576" y="229"/>
              </a:cxn>
              <a:cxn ang="0">
                <a:pos x="546" y="319"/>
              </a:cxn>
              <a:cxn ang="0">
                <a:pos x="536" y="349"/>
              </a:cxn>
              <a:cxn ang="0">
                <a:pos x="527" y="428"/>
              </a:cxn>
              <a:cxn ang="0">
                <a:pos x="834" y="587"/>
              </a:cxn>
              <a:cxn ang="0">
                <a:pos x="874" y="696"/>
              </a:cxn>
              <a:cxn ang="0">
                <a:pos x="725" y="1004"/>
              </a:cxn>
              <a:cxn ang="0">
                <a:pos x="695" y="994"/>
              </a:cxn>
              <a:cxn ang="0">
                <a:pos x="596" y="905"/>
              </a:cxn>
              <a:cxn ang="0">
                <a:pos x="566" y="875"/>
              </a:cxn>
              <a:cxn ang="0">
                <a:pos x="507" y="855"/>
              </a:cxn>
              <a:cxn ang="0">
                <a:pos x="477" y="825"/>
              </a:cxn>
              <a:cxn ang="0">
                <a:pos x="417" y="805"/>
              </a:cxn>
              <a:cxn ang="0">
                <a:pos x="338" y="835"/>
              </a:cxn>
              <a:cxn ang="0">
                <a:pos x="298" y="895"/>
              </a:cxn>
              <a:cxn ang="0">
                <a:pos x="278" y="925"/>
              </a:cxn>
              <a:cxn ang="0">
                <a:pos x="268" y="1044"/>
              </a:cxn>
              <a:cxn ang="0">
                <a:pos x="308" y="1054"/>
              </a:cxn>
              <a:cxn ang="0">
                <a:pos x="407" y="1014"/>
              </a:cxn>
              <a:cxn ang="0">
                <a:pos x="378" y="805"/>
              </a:cxn>
              <a:cxn ang="0">
                <a:pos x="209" y="706"/>
              </a:cxn>
              <a:cxn ang="0">
                <a:pos x="149" y="656"/>
              </a:cxn>
              <a:cxn ang="0">
                <a:pos x="109" y="597"/>
              </a:cxn>
              <a:cxn ang="0">
                <a:pos x="70" y="488"/>
              </a:cxn>
              <a:cxn ang="0">
                <a:pos x="80" y="170"/>
              </a:cxn>
              <a:cxn ang="0">
                <a:pos x="189" y="209"/>
              </a:cxn>
              <a:cxn ang="0">
                <a:pos x="109" y="686"/>
              </a:cxn>
              <a:cxn ang="0">
                <a:pos x="80" y="795"/>
              </a:cxn>
              <a:cxn ang="0">
                <a:pos x="60" y="875"/>
              </a:cxn>
              <a:cxn ang="0">
                <a:pos x="40" y="905"/>
              </a:cxn>
              <a:cxn ang="0">
                <a:pos x="10" y="1004"/>
              </a:cxn>
              <a:cxn ang="0">
                <a:pos x="0" y="1034"/>
              </a:cxn>
            </a:cxnLst>
            <a:rect l="0" t="0" r="r" b="b"/>
            <a:pathLst>
              <a:path w="969" h="1054">
                <a:moveTo>
                  <a:pt x="695" y="289"/>
                </a:moveTo>
                <a:cubicBezTo>
                  <a:pt x="635" y="274"/>
                  <a:pt x="619" y="237"/>
                  <a:pt x="566" y="219"/>
                </a:cubicBezTo>
                <a:cubicBezTo>
                  <a:pt x="559" y="209"/>
                  <a:pt x="554" y="198"/>
                  <a:pt x="546" y="190"/>
                </a:cubicBezTo>
                <a:cubicBezTo>
                  <a:pt x="538" y="182"/>
                  <a:pt x="523" y="180"/>
                  <a:pt x="517" y="170"/>
                </a:cubicBezTo>
                <a:cubicBezTo>
                  <a:pt x="504" y="150"/>
                  <a:pt x="505" y="123"/>
                  <a:pt x="497" y="100"/>
                </a:cubicBezTo>
                <a:cubicBezTo>
                  <a:pt x="500" y="80"/>
                  <a:pt x="498" y="59"/>
                  <a:pt x="507" y="41"/>
                </a:cubicBezTo>
                <a:cubicBezTo>
                  <a:pt x="521" y="13"/>
                  <a:pt x="580" y="10"/>
                  <a:pt x="606" y="1"/>
                </a:cubicBezTo>
                <a:cubicBezTo>
                  <a:pt x="649" y="4"/>
                  <a:pt x="693" y="0"/>
                  <a:pt x="735" y="11"/>
                </a:cubicBezTo>
                <a:cubicBezTo>
                  <a:pt x="756" y="17"/>
                  <a:pt x="763" y="58"/>
                  <a:pt x="745" y="70"/>
                </a:cubicBezTo>
                <a:cubicBezTo>
                  <a:pt x="725" y="84"/>
                  <a:pt x="661" y="95"/>
                  <a:pt x="636" y="100"/>
                </a:cubicBezTo>
                <a:cubicBezTo>
                  <a:pt x="621" y="145"/>
                  <a:pt x="593" y="184"/>
                  <a:pt x="576" y="229"/>
                </a:cubicBezTo>
                <a:cubicBezTo>
                  <a:pt x="565" y="258"/>
                  <a:pt x="556" y="289"/>
                  <a:pt x="546" y="319"/>
                </a:cubicBezTo>
                <a:cubicBezTo>
                  <a:pt x="543" y="329"/>
                  <a:pt x="536" y="349"/>
                  <a:pt x="536" y="349"/>
                </a:cubicBezTo>
                <a:cubicBezTo>
                  <a:pt x="533" y="375"/>
                  <a:pt x="527" y="401"/>
                  <a:pt x="527" y="428"/>
                </a:cubicBezTo>
                <a:cubicBezTo>
                  <a:pt x="527" y="634"/>
                  <a:pt x="612" y="570"/>
                  <a:pt x="834" y="587"/>
                </a:cubicBezTo>
                <a:cubicBezTo>
                  <a:pt x="848" y="628"/>
                  <a:pt x="865" y="651"/>
                  <a:pt x="874" y="696"/>
                </a:cubicBezTo>
                <a:cubicBezTo>
                  <a:pt x="863" y="1035"/>
                  <a:pt x="969" y="1033"/>
                  <a:pt x="725" y="1004"/>
                </a:cubicBezTo>
                <a:cubicBezTo>
                  <a:pt x="715" y="1003"/>
                  <a:pt x="705" y="997"/>
                  <a:pt x="695" y="994"/>
                </a:cubicBezTo>
                <a:cubicBezTo>
                  <a:pt x="658" y="966"/>
                  <a:pt x="631" y="934"/>
                  <a:pt x="596" y="905"/>
                </a:cubicBezTo>
                <a:cubicBezTo>
                  <a:pt x="585" y="896"/>
                  <a:pt x="578" y="882"/>
                  <a:pt x="566" y="875"/>
                </a:cubicBezTo>
                <a:cubicBezTo>
                  <a:pt x="548" y="865"/>
                  <a:pt x="507" y="855"/>
                  <a:pt x="507" y="855"/>
                </a:cubicBezTo>
                <a:cubicBezTo>
                  <a:pt x="497" y="845"/>
                  <a:pt x="489" y="832"/>
                  <a:pt x="477" y="825"/>
                </a:cubicBezTo>
                <a:cubicBezTo>
                  <a:pt x="459" y="815"/>
                  <a:pt x="417" y="805"/>
                  <a:pt x="417" y="805"/>
                </a:cubicBezTo>
                <a:cubicBezTo>
                  <a:pt x="387" y="811"/>
                  <a:pt x="360" y="810"/>
                  <a:pt x="338" y="835"/>
                </a:cubicBezTo>
                <a:cubicBezTo>
                  <a:pt x="322" y="853"/>
                  <a:pt x="311" y="875"/>
                  <a:pt x="298" y="895"/>
                </a:cubicBezTo>
                <a:cubicBezTo>
                  <a:pt x="291" y="905"/>
                  <a:pt x="278" y="925"/>
                  <a:pt x="278" y="925"/>
                </a:cubicBezTo>
                <a:cubicBezTo>
                  <a:pt x="273" y="948"/>
                  <a:pt x="242" y="1023"/>
                  <a:pt x="268" y="1044"/>
                </a:cubicBezTo>
                <a:cubicBezTo>
                  <a:pt x="279" y="1053"/>
                  <a:pt x="295" y="1051"/>
                  <a:pt x="308" y="1054"/>
                </a:cubicBezTo>
                <a:cubicBezTo>
                  <a:pt x="345" y="1042"/>
                  <a:pt x="375" y="1036"/>
                  <a:pt x="407" y="1014"/>
                </a:cubicBezTo>
                <a:cubicBezTo>
                  <a:pt x="450" y="949"/>
                  <a:pt x="441" y="849"/>
                  <a:pt x="378" y="805"/>
                </a:cubicBezTo>
                <a:cubicBezTo>
                  <a:pt x="354" y="736"/>
                  <a:pt x="273" y="722"/>
                  <a:pt x="209" y="706"/>
                </a:cubicBezTo>
                <a:cubicBezTo>
                  <a:pt x="191" y="688"/>
                  <a:pt x="166" y="675"/>
                  <a:pt x="149" y="656"/>
                </a:cubicBezTo>
                <a:cubicBezTo>
                  <a:pt x="133" y="638"/>
                  <a:pt x="109" y="597"/>
                  <a:pt x="109" y="597"/>
                </a:cubicBezTo>
                <a:cubicBezTo>
                  <a:pt x="99" y="558"/>
                  <a:pt x="83" y="525"/>
                  <a:pt x="70" y="488"/>
                </a:cubicBezTo>
                <a:cubicBezTo>
                  <a:pt x="73" y="382"/>
                  <a:pt x="45" y="270"/>
                  <a:pt x="80" y="170"/>
                </a:cubicBezTo>
                <a:cubicBezTo>
                  <a:pt x="133" y="19"/>
                  <a:pt x="185" y="199"/>
                  <a:pt x="189" y="209"/>
                </a:cubicBezTo>
                <a:cubicBezTo>
                  <a:pt x="185" y="324"/>
                  <a:pt x="187" y="569"/>
                  <a:pt x="109" y="686"/>
                </a:cubicBezTo>
                <a:cubicBezTo>
                  <a:pt x="100" y="723"/>
                  <a:pt x="90" y="759"/>
                  <a:pt x="80" y="795"/>
                </a:cubicBezTo>
                <a:cubicBezTo>
                  <a:pt x="73" y="822"/>
                  <a:pt x="75" y="852"/>
                  <a:pt x="60" y="875"/>
                </a:cubicBezTo>
                <a:cubicBezTo>
                  <a:pt x="53" y="885"/>
                  <a:pt x="45" y="894"/>
                  <a:pt x="40" y="905"/>
                </a:cubicBezTo>
                <a:cubicBezTo>
                  <a:pt x="21" y="948"/>
                  <a:pt x="22" y="963"/>
                  <a:pt x="10" y="1004"/>
                </a:cubicBezTo>
                <a:cubicBezTo>
                  <a:pt x="7" y="1014"/>
                  <a:pt x="0" y="1034"/>
                  <a:pt x="0" y="1034"/>
                </a:cubicBezTo>
              </a:path>
            </a:pathLst>
          </a:cu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103"/>
          <p:cNvGrpSpPr>
            <a:grpSpLocks/>
          </p:cNvGrpSpPr>
          <p:nvPr/>
        </p:nvGrpSpPr>
        <p:grpSpPr bwMode="auto">
          <a:xfrm>
            <a:off x="6022975" y="4572000"/>
            <a:ext cx="1008063" cy="1103313"/>
            <a:chOff x="3794" y="2880"/>
            <a:chExt cx="635" cy="695"/>
          </a:xfrm>
        </p:grpSpPr>
        <p:sp>
          <p:nvSpPr>
            <p:cNvPr id="2140" name="Freeform 92"/>
            <p:cNvSpPr>
              <a:spLocks/>
            </p:cNvSpPr>
            <p:nvPr/>
          </p:nvSpPr>
          <p:spPr bwMode="auto">
            <a:xfrm>
              <a:off x="3904" y="3000"/>
              <a:ext cx="207" cy="104"/>
            </a:xfrm>
            <a:custGeom>
              <a:avLst/>
              <a:gdLst/>
              <a:ahLst/>
              <a:cxnLst>
                <a:cxn ang="0">
                  <a:pos x="208" y="106"/>
                </a:cxn>
                <a:cxn ang="0">
                  <a:pos x="149" y="77"/>
                </a:cxn>
                <a:cxn ang="0">
                  <a:pos x="129" y="47"/>
                </a:cxn>
                <a:cxn ang="0">
                  <a:pos x="109" y="7"/>
                </a:cxn>
                <a:cxn ang="0">
                  <a:pos x="119" y="37"/>
                </a:cxn>
                <a:cxn ang="0">
                  <a:pos x="10" y="47"/>
                </a:cxn>
                <a:cxn ang="0">
                  <a:pos x="0" y="17"/>
                </a:cxn>
              </a:cxnLst>
              <a:rect l="0" t="0" r="r" b="b"/>
              <a:pathLst>
                <a:path w="208" h="106">
                  <a:moveTo>
                    <a:pt x="208" y="106"/>
                  </a:moveTo>
                  <a:cubicBezTo>
                    <a:pt x="186" y="98"/>
                    <a:pt x="167" y="94"/>
                    <a:pt x="149" y="77"/>
                  </a:cubicBezTo>
                  <a:cubicBezTo>
                    <a:pt x="140" y="69"/>
                    <a:pt x="135" y="57"/>
                    <a:pt x="129" y="47"/>
                  </a:cubicBezTo>
                  <a:cubicBezTo>
                    <a:pt x="122" y="34"/>
                    <a:pt x="120" y="18"/>
                    <a:pt x="109" y="7"/>
                  </a:cubicBezTo>
                  <a:cubicBezTo>
                    <a:pt x="102" y="0"/>
                    <a:pt x="116" y="27"/>
                    <a:pt x="119" y="37"/>
                  </a:cubicBezTo>
                  <a:cubicBezTo>
                    <a:pt x="79" y="64"/>
                    <a:pt x="75" y="76"/>
                    <a:pt x="10" y="47"/>
                  </a:cubicBezTo>
                  <a:cubicBezTo>
                    <a:pt x="0" y="43"/>
                    <a:pt x="0" y="17"/>
                    <a:pt x="0" y="17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1" name="Freeform 93"/>
            <p:cNvSpPr>
              <a:spLocks/>
            </p:cNvSpPr>
            <p:nvPr/>
          </p:nvSpPr>
          <p:spPr bwMode="auto">
            <a:xfrm>
              <a:off x="4052" y="2880"/>
              <a:ext cx="209" cy="248"/>
            </a:xfrm>
            <a:custGeom>
              <a:avLst/>
              <a:gdLst/>
              <a:ahLst/>
              <a:cxnLst>
                <a:cxn ang="0">
                  <a:pos x="89" y="248"/>
                </a:cxn>
                <a:cxn ang="0">
                  <a:pos x="139" y="50"/>
                </a:cxn>
                <a:cxn ang="0">
                  <a:pos x="198" y="60"/>
                </a:cxn>
                <a:cxn ang="0">
                  <a:pos x="189" y="109"/>
                </a:cxn>
                <a:cxn ang="0">
                  <a:pos x="99" y="99"/>
                </a:cxn>
                <a:cxn ang="0">
                  <a:pos x="0" y="0"/>
                </a:cxn>
              </a:cxnLst>
              <a:rect l="0" t="0" r="r" b="b"/>
              <a:pathLst>
                <a:path w="209" h="248">
                  <a:moveTo>
                    <a:pt x="89" y="248"/>
                  </a:moveTo>
                  <a:cubicBezTo>
                    <a:pt x="95" y="157"/>
                    <a:pt x="70" y="96"/>
                    <a:pt x="139" y="50"/>
                  </a:cubicBezTo>
                  <a:cubicBezTo>
                    <a:pt x="159" y="53"/>
                    <a:pt x="185" y="45"/>
                    <a:pt x="198" y="60"/>
                  </a:cubicBezTo>
                  <a:cubicBezTo>
                    <a:pt x="209" y="73"/>
                    <a:pt x="204" y="103"/>
                    <a:pt x="189" y="109"/>
                  </a:cubicBezTo>
                  <a:cubicBezTo>
                    <a:pt x="161" y="120"/>
                    <a:pt x="129" y="102"/>
                    <a:pt x="99" y="99"/>
                  </a:cubicBezTo>
                  <a:cubicBezTo>
                    <a:pt x="60" y="73"/>
                    <a:pt x="34" y="34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2" name="Freeform 94"/>
            <p:cNvSpPr>
              <a:spLocks/>
            </p:cNvSpPr>
            <p:nvPr/>
          </p:nvSpPr>
          <p:spPr bwMode="auto">
            <a:xfrm>
              <a:off x="3794" y="3174"/>
              <a:ext cx="248" cy="252"/>
            </a:xfrm>
            <a:custGeom>
              <a:avLst/>
              <a:gdLst/>
              <a:ahLst/>
              <a:cxnLst>
                <a:cxn ang="0">
                  <a:pos x="248" y="34"/>
                </a:cxn>
                <a:cxn ang="0">
                  <a:pos x="99" y="14"/>
                </a:cxn>
                <a:cxn ang="0">
                  <a:pos x="20" y="163"/>
                </a:cxn>
                <a:cxn ang="0">
                  <a:pos x="10" y="212"/>
                </a:cxn>
                <a:cxn ang="0">
                  <a:pos x="0" y="252"/>
                </a:cxn>
              </a:cxnLst>
              <a:rect l="0" t="0" r="r" b="b"/>
              <a:pathLst>
                <a:path w="248" h="252">
                  <a:moveTo>
                    <a:pt x="248" y="34"/>
                  </a:moveTo>
                  <a:cubicBezTo>
                    <a:pt x="161" y="5"/>
                    <a:pt x="222" y="0"/>
                    <a:pt x="99" y="14"/>
                  </a:cubicBezTo>
                  <a:cubicBezTo>
                    <a:pt x="57" y="72"/>
                    <a:pt x="40" y="96"/>
                    <a:pt x="20" y="163"/>
                  </a:cubicBezTo>
                  <a:cubicBezTo>
                    <a:pt x="15" y="179"/>
                    <a:pt x="14" y="196"/>
                    <a:pt x="10" y="212"/>
                  </a:cubicBezTo>
                  <a:cubicBezTo>
                    <a:pt x="7" y="225"/>
                    <a:pt x="0" y="252"/>
                    <a:pt x="0" y="252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3" name="Freeform 95"/>
            <p:cNvSpPr>
              <a:spLocks/>
            </p:cNvSpPr>
            <p:nvPr/>
          </p:nvSpPr>
          <p:spPr bwMode="auto">
            <a:xfrm>
              <a:off x="4151" y="3039"/>
              <a:ext cx="278" cy="199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90" y="99"/>
                </a:cxn>
                <a:cxn ang="0">
                  <a:pos x="278" y="0"/>
                </a:cxn>
              </a:cxnLst>
              <a:rect l="0" t="0" r="r" b="b"/>
              <a:pathLst>
                <a:path w="278" h="199">
                  <a:moveTo>
                    <a:pt x="0" y="199"/>
                  </a:moveTo>
                  <a:cubicBezTo>
                    <a:pt x="15" y="155"/>
                    <a:pt x="56" y="130"/>
                    <a:pt x="90" y="99"/>
                  </a:cubicBezTo>
                  <a:cubicBezTo>
                    <a:pt x="159" y="37"/>
                    <a:pt x="179" y="0"/>
                    <a:pt x="278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4" name="Freeform 96"/>
            <p:cNvSpPr>
              <a:spLocks/>
            </p:cNvSpPr>
            <p:nvPr/>
          </p:nvSpPr>
          <p:spPr bwMode="auto">
            <a:xfrm>
              <a:off x="3838" y="2900"/>
              <a:ext cx="224" cy="288"/>
            </a:xfrm>
            <a:custGeom>
              <a:avLst/>
              <a:gdLst/>
              <a:ahLst/>
              <a:cxnLst>
                <a:cxn ang="0">
                  <a:pos x="224" y="288"/>
                </a:cxn>
                <a:cxn ang="0">
                  <a:pos x="55" y="248"/>
                </a:cxn>
                <a:cxn ang="0">
                  <a:pos x="5" y="179"/>
                </a:cxn>
                <a:cxn ang="0">
                  <a:pos x="15" y="0"/>
                </a:cxn>
              </a:cxnLst>
              <a:rect l="0" t="0" r="r" b="b"/>
              <a:pathLst>
                <a:path w="224" h="288">
                  <a:moveTo>
                    <a:pt x="224" y="288"/>
                  </a:moveTo>
                  <a:cubicBezTo>
                    <a:pt x="166" y="278"/>
                    <a:pt x="112" y="262"/>
                    <a:pt x="55" y="248"/>
                  </a:cubicBezTo>
                  <a:cubicBezTo>
                    <a:pt x="39" y="224"/>
                    <a:pt x="8" y="207"/>
                    <a:pt x="5" y="179"/>
                  </a:cubicBezTo>
                  <a:cubicBezTo>
                    <a:pt x="0" y="119"/>
                    <a:pt x="15" y="0"/>
                    <a:pt x="15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5" name="Freeform 97"/>
            <p:cNvSpPr>
              <a:spLocks/>
            </p:cNvSpPr>
            <p:nvPr/>
          </p:nvSpPr>
          <p:spPr bwMode="auto">
            <a:xfrm>
              <a:off x="3863" y="3262"/>
              <a:ext cx="189" cy="244"/>
            </a:xfrm>
            <a:custGeom>
              <a:avLst/>
              <a:gdLst/>
              <a:ahLst/>
              <a:cxnLst>
                <a:cxn ang="0">
                  <a:pos x="189" y="5"/>
                </a:cxn>
                <a:cxn ang="0">
                  <a:pos x="149" y="25"/>
                </a:cxn>
                <a:cxn ang="0">
                  <a:pos x="90" y="45"/>
                </a:cxn>
                <a:cxn ang="0">
                  <a:pos x="70" y="15"/>
                </a:cxn>
                <a:cxn ang="0">
                  <a:pos x="99" y="5"/>
                </a:cxn>
                <a:cxn ang="0">
                  <a:pos x="109" y="35"/>
                </a:cxn>
                <a:cxn ang="0">
                  <a:pos x="90" y="154"/>
                </a:cxn>
                <a:cxn ang="0">
                  <a:pos x="0" y="244"/>
                </a:cxn>
              </a:cxnLst>
              <a:rect l="0" t="0" r="r" b="b"/>
              <a:pathLst>
                <a:path w="189" h="244">
                  <a:moveTo>
                    <a:pt x="189" y="5"/>
                  </a:moveTo>
                  <a:cubicBezTo>
                    <a:pt x="176" y="12"/>
                    <a:pt x="163" y="19"/>
                    <a:pt x="149" y="25"/>
                  </a:cubicBezTo>
                  <a:cubicBezTo>
                    <a:pt x="130" y="33"/>
                    <a:pt x="90" y="45"/>
                    <a:pt x="90" y="45"/>
                  </a:cubicBezTo>
                  <a:cubicBezTo>
                    <a:pt x="83" y="35"/>
                    <a:pt x="67" y="27"/>
                    <a:pt x="70" y="15"/>
                  </a:cubicBezTo>
                  <a:cubicBezTo>
                    <a:pt x="72" y="5"/>
                    <a:pt x="90" y="0"/>
                    <a:pt x="99" y="5"/>
                  </a:cubicBezTo>
                  <a:cubicBezTo>
                    <a:pt x="108" y="10"/>
                    <a:pt x="106" y="25"/>
                    <a:pt x="109" y="35"/>
                  </a:cubicBezTo>
                  <a:cubicBezTo>
                    <a:pt x="103" y="75"/>
                    <a:pt x="102" y="116"/>
                    <a:pt x="90" y="154"/>
                  </a:cubicBezTo>
                  <a:cubicBezTo>
                    <a:pt x="82" y="181"/>
                    <a:pt x="32" y="244"/>
                    <a:pt x="0" y="244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6" name="Freeform 98"/>
            <p:cNvSpPr>
              <a:spLocks/>
            </p:cNvSpPr>
            <p:nvPr/>
          </p:nvSpPr>
          <p:spPr bwMode="auto">
            <a:xfrm>
              <a:off x="4121" y="3167"/>
              <a:ext cx="286" cy="120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59" y="90"/>
                </a:cxn>
                <a:cxn ang="0">
                  <a:pos x="169" y="61"/>
                </a:cxn>
                <a:cxn ang="0">
                  <a:pos x="209" y="51"/>
                </a:cxn>
                <a:cxn ang="0">
                  <a:pos x="269" y="120"/>
                </a:cxn>
              </a:cxnLst>
              <a:rect l="0" t="0" r="r" b="b"/>
              <a:pathLst>
                <a:path w="286" h="120">
                  <a:moveTo>
                    <a:pt x="0" y="90"/>
                  </a:moveTo>
                  <a:cubicBezTo>
                    <a:pt x="60" y="110"/>
                    <a:pt x="66" y="116"/>
                    <a:pt x="159" y="90"/>
                  </a:cubicBezTo>
                  <a:cubicBezTo>
                    <a:pt x="169" y="87"/>
                    <a:pt x="161" y="67"/>
                    <a:pt x="169" y="61"/>
                  </a:cubicBezTo>
                  <a:cubicBezTo>
                    <a:pt x="180" y="53"/>
                    <a:pt x="196" y="54"/>
                    <a:pt x="209" y="51"/>
                  </a:cubicBezTo>
                  <a:cubicBezTo>
                    <a:pt x="286" y="0"/>
                    <a:pt x="269" y="50"/>
                    <a:pt x="269" y="12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7" name="Freeform 99"/>
            <p:cNvSpPr>
              <a:spLocks/>
            </p:cNvSpPr>
            <p:nvPr/>
          </p:nvSpPr>
          <p:spPr bwMode="auto">
            <a:xfrm>
              <a:off x="4006" y="3277"/>
              <a:ext cx="155" cy="21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36" y="219"/>
                </a:cxn>
                <a:cxn ang="0">
                  <a:pos x="6" y="159"/>
                </a:cxn>
                <a:cxn ang="0">
                  <a:pos x="36" y="149"/>
                </a:cxn>
                <a:cxn ang="0">
                  <a:pos x="155" y="169"/>
                </a:cxn>
              </a:cxnLst>
              <a:rect l="0" t="0" r="r" b="b"/>
              <a:pathLst>
                <a:path w="155" h="219">
                  <a:moveTo>
                    <a:pt x="86" y="0"/>
                  </a:moveTo>
                  <a:cubicBezTo>
                    <a:pt x="80" y="93"/>
                    <a:pt x="110" y="170"/>
                    <a:pt x="36" y="219"/>
                  </a:cubicBezTo>
                  <a:cubicBezTo>
                    <a:pt x="33" y="214"/>
                    <a:pt x="0" y="171"/>
                    <a:pt x="6" y="159"/>
                  </a:cubicBezTo>
                  <a:cubicBezTo>
                    <a:pt x="11" y="150"/>
                    <a:pt x="26" y="152"/>
                    <a:pt x="36" y="149"/>
                  </a:cubicBezTo>
                  <a:cubicBezTo>
                    <a:pt x="115" y="175"/>
                    <a:pt x="75" y="169"/>
                    <a:pt x="155" y="169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8" name="Freeform 100"/>
            <p:cNvSpPr>
              <a:spLocks/>
            </p:cNvSpPr>
            <p:nvPr/>
          </p:nvSpPr>
          <p:spPr bwMode="auto">
            <a:xfrm>
              <a:off x="4138" y="3277"/>
              <a:ext cx="192" cy="1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3" y="119"/>
                </a:cxn>
                <a:cxn ang="0">
                  <a:pos x="192" y="10"/>
                </a:cxn>
              </a:cxnLst>
              <a:rect l="0" t="0" r="r" b="b"/>
              <a:pathLst>
                <a:path w="192" h="119">
                  <a:moveTo>
                    <a:pt x="3" y="0"/>
                  </a:moveTo>
                  <a:cubicBezTo>
                    <a:pt x="14" y="87"/>
                    <a:pt x="0" y="98"/>
                    <a:pt x="83" y="119"/>
                  </a:cubicBezTo>
                  <a:cubicBezTo>
                    <a:pt x="191" y="105"/>
                    <a:pt x="192" y="118"/>
                    <a:pt x="192" y="1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9" name="Freeform 101"/>
            <p:cNvSpPr>
              <a:spLocks/>
            </p:cNvSpPr>
            <p:nvPr/>
          </p:nvSpPr>
          <p:spPr bwMode="auto">
            <a:xfrm>
              <a:off x="3930" y="2910"/>
              <a:ext cx="112" cy="258"/>
            </a:xfrm>
            <a:custGeom>
              <a:avLst/>
              <a:gdLst/>
              <a:ahLst/>
              <a:cxnLst>
                <a:cxn ang="0">
                  <a:pos x="112" y="258"/>
                </a:cxn>
                <a:cxn ang="0">
                  <a:pos x="42" y="0"/>
                </a:cxn>
              </a:cxnLst>
              <a:rect l="0" t="0" r="r" b="b"/>
              <a:pathLst>
                <a:path w="112" h="258">
                  <a:moveTo>
                    <a:pt x="112" y="258"/>
                  </a:moveTo>
                  <a:cubicBezTo>
                    <a:pt x="0" y="221"/>
                    <a:pt x="42" y="99"/>
                    <a:pt x="42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0" name="Freeform 102"/>
            <p:cNvSpPr>
              <a:spLocks/>
            </p:cNvSpPr>
            <p:nvPr/>
          </p:nvSpPr>
          <p:spPr bwMode="auto">
            <a:xfrm>
              <a:off x="4111" y="3297"/>
              <a:ext cx="130" cy="2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278"/>
                </a:cxn>
              </a:cxnLst>
              <a:rect l="0" t="0" r="r" b="b"/>
              <a:pathLst>
                <a:path w="130" h="278">
                  <a:moveTo>
                    <a:pt x="0" y="0"/>
                  </a:moveTo>
                  <a:cubicBezTo>
                    <a:pt x="85" y="85"/>
                    <a:pt x="130" y="155"/>
                    <a:pt x="130" y="278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52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Mobility Profile-cast (intra-group)</a:t>
            </a:r>
          </a:p>
        </p:txBody>
      </p:sp>
      <p:sp>
        <p:nvSpPr>
          <p:cNvPr id="2153" name="Text Box 105"/>
          <p:cNvSpPr txBox="1">
            <a:spLocks noChangeArrowheads="1"/>
          </p:cNvSpPr>
          <p:nvPr/>
        </p:nvSpPr>
        <p:spPr bwMode="auto">
          <a:xfrm>
            <a:off x="1066800" y="1143000"/>
            <a:ext cx="6667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Goal</a:t>
            </a:r>
          </a:p>
        </p:txBody>
      </p:sp>
      <p:grpSp>
        <p:nvGrpSpPr>
          <p:cNvPr id="6" name="Group 111"/>
          <p:cNvGrpSpPr>
            <a:grpSpLocks/>
          </p:cNvGrpSpPr>
          <p:nvPr/>
        </p:nvGrpSpPr>
        <p:grpSpPr bwMode="auto">
          <a:xfrm>
            <a:off x="3200400" y="1143000"/>
            <a:ext cx="2362200" cy="2667000"/>
            <a:chOff x="2016" y="720"/>
            <a:chExt cx="1488" cy="1680"/>
          </a:xfrm>
        </p:grpSpPr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2016" y="960"/>
              <a:ext cx="1488" cy="1440"/>
              <a:chOff x="384" y="576"/>
              <a:chExt cx="1488" cy="1440"/>
            </a:xfrm>
          </p:grpSpPr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9" name="Text Box 11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4" name="Text Box 106"/>
            <p:cNvSpPr txBox="1">
              <a:spLocks noChangeArrowheads="1"/>
            </p:cNvSpPr>
            <p:nvPr/>
          </p:nvSpPr>
          <p:spPr bwMode="auto">
            <a:xfrm>
              <a:off x="2448" y="720"/>
              <a:ext cx="668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Flooding</a:t>
              </a:r>
            </a:p>
          </p:txBody>
        </p:sp>
      </p:grpSp>
      <p:grpSp>
        <p:nvGrpSpPr>
          <p:cNvPr id="8" name="Group 112"/>
          <p:cNvGrpSpPr>
            <a:grpSpLocks/>
          </p:cNvGrpSpPr>
          <p:nvPr/>
        </p:nvGrpSpPr>
        <p:grpSpPr bwMode="auto">
          <a:xfrm>
            <a:off x="5943609" y="1143000"/>
            <a:ext cx="2930529" cy="2667000"/>
            <a:chOff x="3744" y="720"/>
            <a:chExt cx="1846" cy="1680"/>
          </a:xfrm>
        </p:grpSpPr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3888" y="960"/>
              <a:ext cx="1488" cy="1440"/>
              <a:chOff x="384" y="576"/>
              <a:chExt cx="1488" cy="1440"/>
            </a:xfrm>
          </p:grpSpPr>
          <p:sp>
            <p:nvSpPr>
              <p:cNvPr id="2103" name="Rectangle 55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4" name="Text Box 56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5" name="Text Box 107"/>
            <p:cNvSpPr txBox="1">
              <a:spLocks noChangeArrowheads="1"/>
            </p:cNvSpPr>
            <p:nvPr/>
          </p:nvSpPr>
          <p:spPr bwMode="auto">
            <a:xfrm>
              <a:off x="3744" y="720"/>
              <a:ext cx="1846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 smtClean="0"/>
                <a:t>Profile-cast (group-spread)</a:t>
              </a:r>
              <a:endParaRPr lang="en-US" dirty="0"/>
            </a:p>
          </p:txBody>
        </p:sp>
      </p:grpSp>
      <p:grpSp>
        <p:nvGrpSpPr>
          <p:cNvPr id="10" name="Group 113"/>
          <p:cNvGrpSpPr>
            <a:grpSpLocks/>
          </p:cNvGrpSpPr>
          <p:nvPr/>
        </p:nvGrpSpPr>
        <p:grpSpPr bwMode="auto">
          <a:xfrm>
            <a:off x="1524000" y="3886200"/>
            <a:ext cx="2673350" cy="2667000"/>
            <a:chOff x="960" y="2448"/>
            <a:chExt cx="1684" cy="1680"/>
          </a:xfrm>
        </p:grpSpPr>
        <p:grpSp>
          <p:nvGrpSpPr>
            <p:cNvPr id="11" name="Group 83"/>
            <p:cNvGrpSpPr>
              <a:grpSpLocks/>
            </p:cNvGrpSpPr>
            <p:nvPr/>
          </p:nvGrpSpPr>
          <p:grpSpPr bwMode="auto">
            <a:xfrm>
              <a:off x="1056" y="2688"/>
              <a:ext cx="1488" cy="1440"/>
              <a:chOff x="384" y="576"/>
              <a:chExt cx="1488" cy="1440"/>
            </a:xfrm>
          </p:grpSpPr>
          <p:sp>
            <p:nvSpPr>
              <p:cNvPr id="2132" name="Rectangle 84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3" name="Text Box 85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34" name="Freeform 86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6" name="Text Box 108"/>
            <p:cNvSpPr txBox="1">
              <a:spLocks noChangeArrowheads="1"/>
            </p:cNvSpPr>
            <p:nvPr/>
          </p:nvSpPr>
          <p:spPr bwMode="auto">
            <a:xfrm>
              <a:off x="960" y="2448"/>
              <a:ext cx="1684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Single long random walk</a:t>
              </a:r>
            </a:p>
          </p:txBody>
        </p:sp>
      </p:grpSp>
      <p:grpSp>
        <p:nvGrpSpPr>
          <p:cNvPr id="12" name="Group 114"/>
          <p:cNvGrpSpPr>
            <a:grpSpLocks/>
          </p:cNvGrpSpPr>
          <p:nvPr/>
        </p:nvGrpSpPr>
        <p:grpSpPr bwMode="auto">
          <a:xfrm>
            <a:off x="4724400" y="3886200"/>
            <a:ext cx="3016250" cy="2667000"/>
            <a:chOff x="2976" y="2448"/>
            <a:chExt cx="1900" cy="1680"/>
          </a:xfrm>
        </p:grpSpPr>
        <p:grpSp>
          <p:nvGrpSpPr>
            <p:cNvPr id="13" name="Group 88"/>
            <p:cNvGrpSpPr>
              <a:grpSpLocks/>
            </p:cNvGrpSpPr>
            <p:nvPr/>
          </p:nvGrpSpPr>
          <p:grpSpPr bwMode="auto">
            <a:xfrm>
              <a:off x="3120" y="2688"/>
              <a:ext cx="1488" cy="1440"/>
              <a:chOff x="384" y="576"/>
              <a:chExt cx="1488" cy="1440"/>
            </a:xfrm>
          </p:grpSpPr>
          <p:sp>
            <p:nvSpPr>
              <p:cNvPr id="2137" name="Rectangle 89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8" name="Text Box 90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39" name="Freeform 91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8" name="Text Box 110"/>
            <p:cNvSpPr txBox="1">
              <a:spLocks noChangeArrowheads="1"/>
            </p:cNvSpPr>
            <p:nvPr/>
          </p:nvSpPr>
          <p:spPr bwMode="auto">
            <a:xfrm>
              <a:off x="2976" y="2448"/>
              <a:ext cx="190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Multiple short random walks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7" grpId="0" animBg="1"/>
      <p:bldP spid="213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Mobility Profile-cast (inter-group)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276600" y="1600200"/>
            <a:ext cx="2209800" cy="2209800"/>
            <a:chOff x="2064" y="1008"/>
            <a:chExt cx="1392" cy="1392"/>
          </a:xfrm>
        </p:grpSpPr>
        <p:sp>
          <p:nvSpPr>
            <p:cNvPr id="4109" name="Line 13"/>
            <p:cNvSpPr>
              <a:spLocks noChangeShapeType="1"/>
            </p:cNvSpPr>
            <p:nvPr/>
          </p:nvSpPr>
          <p:spPr bwMode="auto">
            <a:xfrm flipV="1">
              <a:off x="3024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Line 14"/>
            <p:cNvSpPr>
              <a:spLocks noChangeShapeType="1"/>
            </p:cNvSpPr>
            <p:nvPr/>
          </p:nvSpPr>
          <p:spPr bwMode="auto">
            <a:xfrm flipV="1">
              <a:off x="2976" y="105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Line 15"/>
            <p:cNvSpPr>
              <a:spLocks noChangeShapeType="1"/>
            </p:cNvSpPr>
            <p:nvPr/>
          </p:nvSpPr>
          <p:spPr bwMode="auto">
            <a:xfrm flipH="1" flipV="1">
              <a:off x="2736" y="1056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2" name="Line 16"/>
            <p:cNvSpPr>
              <a:spLocks noChangeShapeType="1"/>
            </p:cNvSpPr>
            <p:nvPr/>
          </p:nvSpPr>
          <p:spPr bwMode="auto">
            <a:xfrm flipH="1" flipV="1">
              <a:off x="2640" y="1056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Line 17"/>
            <p:cNvSpPr>
              <a:spLocks noChangeShapeType="1"/>
            </p:cNvSpPr>
            <p:nvPr/>
          </p:nvSpPr>
          <p:spPr bwMode="auto">
            <a:xfrm flipH="1" flipV="1">
              <a:off x="2400" y="1104"/>
              <a:ext cx="43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Line 18"/>
            <p:cNvSpPr>
              <a:spLocks noChangeShapeType="1"/>
            </p:cNvSpPr>
            <p:nvPr/>
          </p:nvSpPr>
          <p:spPr bwMode="auto">
            <a:xfrm flipH="1">
              <a:off x="2208" y="1152"/>
              <a:ext cx="336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 flipV="1">
              <a:off x="2496" y="1008"/>
              <a:ext cx="9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Line 20"/>
            <p:cNvSpPr>
              <a:spLocks noChangeShapeType="1"/>
            </p:cNvSpPr>
            <p:nvPr/>
          </p:nvSpPr>
          <p:spPr bwMode="auto">
            <a:xfrm flipH="1" flipV="1">
              <a:off x="2112" y="1008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Line 21"/>
            <p:cNvSpPr>
              <a:spLocks noChangeShapeType="1"/>
            </p:cNvSpPr>
            <p:nvPr/>
          </p:nvSpPr>
          <p:spPr bwMode="auto">
            <a:xfrm flipH="1">
              <a:off x="2160" y="120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8" name="Line 22"/>
            <p:cNvSpPr>
              <a:spLocks noChangeShapeType="1"/>
            </p:cNvSpPr>
            <p:nvPr/>
          </p:nvSpPr>
          <p:spPr bwMode="auto">
            <a:xfrm flipH="1" flipV="1">
              <a:off x="2592" y="1296"/>
              <a:ext cx="33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Line 23"/>
            <p:cNvSpPr>
              <a:spLocks noChangeShapeType="1"/>
            </p:cNvSpPr>
            <p:nvPr/>
          </p:nvSpPr>
          <p:spPr bwMode="auto">
            <a:xfrm flipH="1">
              <a:off x="2448" y="1344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Line 24"/>
            <p:cNvSpPr>
              <a:spLocks noChangeShapeType="1"/>
            </p:cNvSpPr>
            <p:nvPr/>
          </p:nvSpPr>
          <p:spPr bwMode="auto">
            <a:xfrm flipH="1" flipV="1">
              <a:off x="2496" y="1296"/>
              <a:ext cx="4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1" name="Line 25"/>
            <p:cNvSpPr>
              <a:spLocks noChangeShapeType="1"/>
            </p:cNvSpPr>
            <p:nvPr/>
          </p:nvSpPr>
          <p:spPr bwMode="auto">
            <a:xfrm flipV="1">
              <a:off x="3024" y="1248"/>
              <a:ext cx="38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2" name="Line 26"/>
            <p:cNvSpPr>
              <a:spLocks noChangeShapeType="1"/>
            </p:cNvSpPr>
            <p:nvPr/>
          </p:nvSpPr>
          <p:spPr bwMode="auto">
            <a:xfrm flipV="1">
              <a:off x="3168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3" name="Line 27"/>
            <p:cNvSpPr>
              <a:spLocks noChangeShapeType="1"/>
            </p:cNvSpPr>
            <p:nvPr/>
          </p:nvSpPr>
          <p:spPr bwMode="auto">
            <a:xfrm flipH="1">
              <a:off x="2160" y="1488"/>
              <a:ext cx="76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4" name="Line 28"/>
            <p:cNvSpPr>
              <a:spLocks noChangeShapeType="1"/>
            </p:cNvSpPr>
            <p:nvPr/>
          </p:nvSpPr>
          <p:spPr bwMode="auto">
            <a:xfrm flipV="1">
              <a:off x="2304" y="1344"/>
              <a:ext cx="4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5" name="Line 29"/>
            <p:cNvSpPr>
              <a:spLocks noChangeShapeType="1"/>
            </p:cNvSpPr>
            <p:nvPr/>
          </p:nvSpPr>
          <p:spPr bwMode="auto">
            <a:xfrm>
              <a:off x="3072" y="1488"/>
              <a:ext cx="288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6" name="Line 30"/>
            <p:cNvSpPr>
              <a:spLocks noChangeShapeType="1"/>
            </p:cNvSpPr>
            <p:nvPr/>
          </p:nvSpPr>
          <p:spPr bwMode="auto">
            <a:xfrm flipV="1">
              <a:off x="3216" y="129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7" name="Line 31"/>
            <p:cNvSpPr>
              <a:spLocks noChangeShapeType="1"/>
            </p:cNvSpPr>
            <p:nvPr/>
          </p:nvSpPr>
          <p:spPr bwMode="auto">
            <a:xfrm flipH="1" flipV="1">
              <a:off x="2400" y="1728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8" name="Line 32"/>
            <p:cNvSpPr>
              <a:spLocks noChangeShapeType="1"/>
            </p:cNvSpPr>
            <p:nvPr/>
          </p:nvSpPr>
          <p:spPr bwMode="auto">
            <a:xfrm>
              <a:off x="3024" y="1536"/>
              <a:ext cx="336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9" name="Line 33"/>
            <p:cNvSpPr>
              <a:spLocks noChangeShapeType="1"/>
            </p:cNvSpPr>
            <p:nvPr/>
          </p:nvSpPr>
          <p:spPr bwMode="auto">
            <a:xfrm flipH="1">
              <a:off x="2208" y="1536"/>
              <a:ext cx="672" cy="6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0" name="Line 34"/>
            <p:cNvSpPr>
              <a:spLocks noChangeShapeType="1"/>
            </p:cNvSpPr>
            <p:nvPr/>
          </p:nvSpPr>
          <p:spPr bwMode="auto">
            <a:xfrm>
              <a:off x="2976" y="1584"/>
              <a:ext cx="240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1" name="Line 35"/>
            <p:cNvSpPr>
              <a:spLocks noChangeShapeType="1"/>
            </p:cNvSpPr>
            <p:nvPr/>
          </p:nvSpPr>
          <p:spPr bwMode="auto">
            <a:xfrm flipH="1">
              <a:off x="2400" y="1728"/>
              <a:ext cx="14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 flipH="1" flipV="1">
              <a:off x="2064" y="182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3" name="Line 37"/>
            <p:cNvSpPr>
              <a:spLocks noChangeShapeType="1"/>
            </p:cNvSpPr>
            <p:nvPr/>
          </p:nvSpPr>
          <p:spPr bwMode="auto">
            <a:xfrm flipH="1">
              <a:off x="2112" y="1824"/>
              <a:ext cx="144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4" name="Line 38"/>
            <p:cNvSpPr>
              <a:spLocks noChangeShapeType="1"/>
            </p:cNvSpPr>
            <p:nvPr/>
          </p:nvSpPr>
          <p:spPr bwMode="auto">
            <a:xfrm>
              <a:off x="2688" y="1728"/>
              <a:ext cx="48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5" name="Line 39"/>
            <p:cNvSpPr>
              <a:spLocks noChangeShapeType="1"/>
            </p:cNvSpPr>
            <p:nvPr/>
          </p:nvSpPr>
          <p:spPr bwMode="auto">
            <a:xfrm>
              <a:off x="2880" y="1728"/>
              <a:ext cx="96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6" name="Line 40"/>
            <p:cNvSpPr>
              <a:spLocks noChangeShapeType="1"/>
            </p:cNvSpPr>
            <p:nvPr/>
          </p:nvSpPr>
          <p:spPr bwMode="auto">
            <a:xfrm>
              <a:off x="3072" y="177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7" name="Line 41"/>
            <p:cNvSpPr>
              <a:spLocks noChangeShapeType="1"/>
            </p:cNvSpPr>
            <p:nvPr/>
          </p:nvSpPr>
          <p:spPr bwMode="auto">
            <a:xfrm>
              <a:off x="3216" y="1920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8" name="Line 42"/>
            <p:cNvSpPr>
              <a:spLocks noChangeShapeType="1"/>
            </p:cNvSpPr>
            <p:nvPr/>
          </p:nvSpPr>
          <p:spPr bwMode="auto">
            <a:xfrm>
              <a:off x="3216" y="2160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9" name="Line 43"/>
            <p:cNvSpPr>
              <a:spLocks noChangeShapeType="1"/>
            </p:cNvSpPr>
            <p:nvPr/>
          </p:nvSpPr>
          <p:spPr bwMode="auto">
            <a:xfrm flipV="1">
              <a:off x="3312" y="1824"/>
              <a:ext cx="144" cy="4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0" name="Line 44"/>
            <p:cNvSpPr>
              <a:spLocks noChangeShapeType="1"/>
            </p:cNvSpPr>
            <p:nvPr/>
          </p:nvSpPr>
          <p:spPr bwMode="auto">
            <a:xfrm>
              <a:off x="2448" y="1968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1" name="Line 45"/>
            <p:cNvSpPr>
              <a:spLocks noChangeShapeType="1"/>
            </p:cNvSpPr>
            <p:nvPr/>
          </p:nvSpPr>
          <p:spPr bwMode="auto">
            <a:xfrm flipV="1">
              <a:off x="2448" y="192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2" name="Line 46"/>
            <p:cNvSpPr>
              <a:spLocks noChangeShapeType="1"/>
            </p:cNvSpPr>
            <p:nvPr/>
          </p:nvSpPr>
          <p:spPr bwMode="auto">
            <a:xfrm>
              <a:off x="2544" y="2064"/>
              <a:ext cx="96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3" name="Line 47"/>
            <p:cNvSpPr>
              <a:spLocks noChangeShapeType="1"/>
            </p:cNvSpPr>
            <p:nvPr/>
          </p:nvSpPr>
          <p:spPr bwMode="auto">
            <a:xfrm flipV="1">
              <a:off x="2784" y="2112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4" name="Line 48"/>
            <p:cNvSpPr>
              <a:spLocks noChangeShapeType="1"/>
            </p:cNvSpPr>
            <p:nvPr/>
          </p:nvSpPr>
          <p:spPr bwMode="auto">
            <a:xfrm flipH="1">
              <a:off x="2736" y="1536"/>
              <a:ext cx="192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5" name="Line 49"/>
            <p:cNvSpPr>
              <a:spLocks noChangeShapeType="1"/>
            </p:cNvSpPr>
            <p:nvPr/>
          </p:nvSpPr>
          <p:spPr bwMode="auto">
            <a:xfrm flipH="1">
              <a:off x="2688" y="2112"/>
              <a:ext cx="192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6" name="Line 50"/>
            <p:cNvSpPr>
              <a:spLocks noChangeShapeType="1"/>
            </p:cNvSpPr>
            <p:nvPr/>
          </p:nvSpPr>
          <p:spPr bwMode="auto">
            <a:xfrm>
              <a:off x="2928" y="2112"/>
              <a:ext cx="192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7" name="Line 51"/>
            <p:cNvSpPr>
              <a:spLocks noChangeShapeType="1"/>
            </p:cNvSpPr>
            <p:nvPr/>
          </p:nvSpPr>
          <p:spPr bwMode="auto">
            <a:xfrm flipH="1">
              <a:off x="2256" y="2208"/>
              <a:ext cx="19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8" name="Line 52"/>
            <p:cNvSpPr>
              <a:spLocks noChangeShapeType="1"/>
            </p:cNvSpPr>
            <p:nvPr/>
          </p:nvSpPr>
          <p:spPr bwMode="auto">
            <a:xfrm flipH="1">
              <a:off x="2160" y="2064"/>
              <a:ext cx="288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9" name="Line 53"/>
            <p:cNvSpPr>
              <a:spLocks noChangeShapeType="1"/>
            </p:cNvSpPr>
            <p:nvPr/>
          </p:nvSpPr>
          <p:spPr bwMode="auto">
            <a:xfrm>
              <a:off x="2784" y="2256"/>
              <a:ext cx="288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54" name="Freeform 58"/>
          <p:cNvSpPr>
            <a:spLocks/>
          </p:cNvSpPr>
          <p:nvPr/>
        </p:nvSpPr>
        <p:spPr bwMode="auto">
          <a:xfrm>
            <a:off x="152400" y="5181600"/>
            <a:ext cx="1371600" cy="1425575"/>
          </a:xfrm>
          <a:custGeom>
            <a:avLst/>
            <a:gdLst/>
            <a:ahLst/>
            <a:cxnLst>
              <a:cxn ang="0">
                <a:pos x="79" y="513"/>
              </a:cxn>
              <a:cxn ang="0">
                <a:pos x="214" y="54"/>
              </a:cxn>
              <a:cxn ang="0">
                <a:pos x="250" y="18"/>
              </a:cxn>
              <a:cxn ang="0">
                <a:pos x="304" y="0"/>
              </a:cxn>
              <a:cxn ang="0">
                <a:pos x="610" y="27"/>
              </a:cxn>
              <a:cxn ang="0">
                <a:pos x="718" y="81"/>
              </a:cxn>
              <a:cxn ang="0">
                <a:pos x="808" y="117"/>
              </a:cxn>
              <a:cxn ang="0">
                <a:pos x="826" y="144"/>
              </a:cxn>
              <a:cxn ang="0">
                <a:pos x="835" y="522"/>
              </a:cxn>
              <a:cxn ang="0">
                <a:pos x="862" y="531"/>
              </a:cxn>
              <a:cxn ang="0">
                <a:pos x="943" y="684"/>
              </a:cxn>
              <a:cxn ang="0">
                <a:pos x="925" y="801"/>
              </a:cxn>
              <a:cxn ang="0">
                <a:pos x="808" y="891"/>
              </a:cxn>
              <a:cxn ang="0">
                <a:pos x="754" y="927"/>
              </a:cxn>
              <a:cxn ang="0">
                <a:pos x="619" y="954"/>
              </a:cxn>
              <a:cxn ang="0">
                <a:pos x="331" y="972"/>
              </a:cxn>
              <a:cxn ang="0">
                <a:pos x="97" y="927"/>
              </a:cxn>
              <a:cxn ang="0">
                <a:pos x="106" y="810"/>
              </a:cxn>
              <a:cxn ang="0">
                <a:pos x="124" y="774"/>
              </a:cxn>
              <a:cxn ang="0">
                <a:pos x="61" y="666"/>
              </a:cxn>
              <a:cxn ang="0">
                <a:pos x="61" y="513"/>
              </a:cxn>
              <a:cxn ang="0">
                <a:pos x="79" y="486"/>
              </a:cxn>
              <a:cxn ang="0">
                <a:pos x="79" y="513"/>
              </a:cxn>
            </a:cxnLst>
            <a:rect l="0" t="0" r="r" b="b"/>
            <a:pathLst>
              <a:path w="943" h="994">
                <a:moveTo>
                  <a:pt x="79" y="513"/>
                </a:moveTo>
                <a:cubicBezTo>
                  <a:pt x="85" y="257"/>
                  <a:pt x="0" y="125"/>
                  <a:pt x="214" y="54"/>
                </a:cubicBezTo>
                <a:cubicBezTo>
                  <a:pt x="226" y="42"/>
                  <a:pt x="235" y="27"/>
                  <a:pt x="250" y="18"/>
                </a:cubicBezTo>
                <a:cubicBezTo>
                  <a:pt x="266" y="8"/>
                  <a:pt x="304" y="0"/>
                  <a:pt x="304" y="0"/>
                </a:cubicBezTo>
                <a:cubicBezTo>
                  <a:pt x="448" y="6"/>
                  <a:pt x="492" y="12"/>
                  <a:pt x="610" y="27"/>
                </a:cubicBezTo>
                <a:cubicBezTo>
                  <a:pt x="650" y="40"/>
                  <a:pt x="678" y="68"/>
                  <a:pt x="718" y="81"/>
                </a:cubicBezTo>
                <a:cubicBezTo>
                  <a:pt x="739" y="143"/>
                  <a:pt x="709" y="81"/>
                  <a:pt x="808" y="117"/>
                </a:cubicBezTo>
                <a:cubicBezTo>
                  <a:pt x="818" y="121"/>
                  <a:pt x="820" y="135"/>
                  <a:pt x="826" y="144"/>
                </a:cubicBezTo>
                <a:cubicBezTo>
                  <a:pt x="829" y="270"/>
                  <a:pt x="823" y="397"/>
                  <a:pt x="835" y="522"/>
                </a:cubicBezTo>
                <a:cubicBezTo>
                  <a:pt x="836" y="531"/>
                  <a:pt x="855" y="524"/>
                  <a:pt x="862" y="531"/>
                </a:cubicBezTo>
                <a:cubicBezTo>
                  <a:pt x="898" y="567"/>
                  <a:pt x="927" y="637"/>
                  <a:pt x="943" y="684"/>
                </a:cubicBezTo>
                <a:cubicBezTo>
                  <a:pt x="942" y="697"/>
                  <a:pt x="941" y="773"/>
                  <a:pt x="925" y="801"/>
                </a:cubicBezTo>
                <a:cubicBezTo>
                  <a:pt x="889" y="866"/>
                  <a:pt x="867" y="858"/>
                  <a:pt x="808" y="891"/>
                </a:cubicBezTo>
                <a:cubicBezTo>
                  <a:pt x="789" y="902"/>
                  <a:pt x="772" y="915"/>
                  <a:pt x="754" y="927"/>
                </a:cubicBezTo>
                <a:cubicBezTo>
                  <a:pt x="723" y="947"/>
                  <a:pt x="649" y="952"/>
                  <a:pt x="619" y="954"/>
                </a:cubicBezTo>
                <a:cubicBezTo>
                  <a:pt x="523" y="961"/>
                  <a:pt x="427" y="966"/>
                  <a:pt x="331" y="972"/>
                </a:cubicBezTo>
                <a:cubicBezTo>
                  <a:pt x="241" y="985"/>
                  <a:pt x="164" y="994"/>
                  <a:pt x="97" y="927"/>
                </a:cubicBezTo>
                <a:cubicBezTo>
                  <a:pt x="100" y="888"/>
                  <a:pt x="99" y="849"/>
                  <a:pt x="106" y="810"/>
                </a:cubicBezTo>
                <a:cubicBezTo>
                  <a:pt x="108" y="797"/>
                  <a:pt x="123" y="787"/>
                  <a:pt x="124" y="774"/>
                </a:cubicBezTo>
                <a:cubicBezTo>
                  <a:pt x="129" y="711"/>
                  <a:pt x="114" y="684"/>
                  <a:pt x="61" y="666"/>
                </a:cubicBezTo>
                <a:cubicBezTo>
                  <a:pt x="41" y="605"/>
                  <a:pt x="42" y="621"/>
                  <a:pt x="61" y="513"/>
                </a:cubicBezTo>
                <a:cubicBezTo>
                  <a:pt x="63" y="502"/>
                  <a:pt x="68" y="486"/>
                  <a:pt x="79" y="486"/>
                </a:cubicBezTo>
                <a:cubicBezTo>
                  <a:pt x="88" y="486"/>
                  <a:pt x="79" y="504"/>
                  <a:pt x="79" y="513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81" name="Freeform 85"/>
          <p:cNvSpPr>
            <a:spLocks/>
          </p:cNvSpPr>
          <p:nvPr/>
        </p:nvSpPr>
        <p:spPr bwMode="auto">
          <a:xfrm>
            <a:off x="3421063" y="4662488"/>
            <a:ext cx="1538287" cy="1673225"/>
          </a:xfrm>
          <a:custGeom>
            <a:avLst/>
            <a:gdLst/>
            <a:ahLst/>
            <a:cxnLst>
              <a:cxn ang="0">
                <a:pos x="695" y="289"/>
              </a:cxn>
              <a:cxn ang="0">
                <a:pos x="566" y="219"/>
              </a:cxn>
              <a:cxn ang="0">
                <a:pos x="546" y="190"/>
              </a:cxn>
              <a:cxn ang="0">
                <a:pos x="517" y="170"/>
              </a:cxn>
              <a:cxn ang="0">
                <a:pos x="497" y="100"/>
              </a:cxn>
              <a:cxn ang="0">
                <a:pos x="507" y="41"/>
              </a:cxn>
              <a:cxn ang="0">
                <a:pos x="606" y="1"/>
              </a:cxn>
              <a:cxn ang="0">
                <a:pos x="735" y="11"/>
              </a:cxn>
              <a:cxn ang="0">
                <a:pos x="745" y="70"/>
              </a:cxn>
              <a:cxn ang="0">
                <a:pos x="636" y="100"/>
              </a:cxn>
              <a:cxn ang="0">
                <a:pos x="576" y="229"/>
              </a:cxn>
              <a:cxn ang="0">
                <a:pos x="546" y="319"/>
              </a:cxn>
              <a:cxn ang="0">
                <a:pos x="536" y="349"/>
              </a:cxn>
              <a:cxn ang="0">
                <a:pos x="527" y="428"/>
              </a:cxn>
              <a:cxn ang="0">
                <a:pos x="834" y="587"/>
              </a:cxn>
              <a:cxn ang="0">
                <a:pos x="874" y="696"/>
              </a:cxn>
              <a:cxn ang="0">
                <a:pos x="725" y="1004"/>
              </a:cxn>
              <a:cxn ang="0">
                <a:pos x="695" y="994"/>
              </a:cxn>
              <a:cxn ang="0">
                <a:pos x="596" y="905"/>
              </a:cxn>
              <a:cxn ang="0">
                <a:pos x="566" y="875"/>
              </a:cxn>
              <a:cxn ang="0">
                <a:pos x="507" y="855"/>
              </a:cxn>
              <a:cxn ang="0">
                <a:pos x="477" y="825"/>
              </a:cxn>
              <a:cxn ang="0">
                <a:pos x="417" y="805"/>
              </a:cxn>
              <a:cxn ang="0">
                <a:pos x="338" y="835"/>
              </a:cxn>
              <a:cxn ang="0">
                <a:pos x="298" y="895"/>
              </a:cxn>
              <a:cxn ang="0">
                <a:pos x="278" y="925"/>
              </a:cxn>
              <a:cxn ang="0">
                <a:pos x="268" y="1044"/>
              </a:cxn>
              <a:cxn ang="0">
                <a:pos x="308" y="1054"/>
              </a:cxn>
              <a:cxn ang="0">
                <a:pos x="407" y="1014"/>
              </a:cxn>
              <a:cxn ang="0">
                <a:pos x="378" y="805"/>
              </a:cxn>
              <a:cxn ang="0">
                <a:pos x="209" y="706"/>
              </a:cxn>
              <a:cxn ang="0">
                <a:pos x="149" y="656"/>
              </a:cxn>
              <a:cxn ang="0">
                <a:pos x="109" y="597"/>
              </a:cxn>
              <a:cxn ang="0">
                <a:pos x="70" y="488"/>
              </a:cxn>
              <a:cxn ang="0">
                <a:pos x="80" y="170"/>
              </a:cxn>
              <a:cxn ang="0">
                <a:pos x="189" y="209"/>
              </a:cxn>
              <a:cxn ang="0">
                <a:pos x="109" y="686"/>
              </a:cxn>
              <a:cxn ang="0">
                <a:pos x="80" y="795"/>
              </a:cxn>
              <a:cxn ang="0">
                <a:pos x="60" y="875"/>
              </a:cxn>
              <a:cxn ang="0">
                <a:pos x="40" y="905"/>
              </a:cxn>
              <a:cxn ang="0">
                <a:pos x="10" y="1004"/>
              </a:cxn>
              <a:cxn ang="0">
                <a:pos x="0" y="1034"/>
              </a:cxn>
            </a:cxnLst>
            <a:rect l="0" t="0" r="r" b="b"/>
            <a:pathLst>
              <a:path w="969" h="1054">
                <a:moveTo>
                  <a:pt x="695" y="289"/>
                </a:moveTo>
                <a:cubicBezTo>
                  <a:pt x="635" y="274"/>
                  <a:pt x="619" y="237"/>
                  <a:pt x="566" y="219"/>
                </a:cubicBezTo>
                <a:cubicBezTo>
                  <a:pt x="559" y="209"/>
                  <a:pt x="554" y="198"/>
                  <a:pt x="546" y="190"/>
                </a:cubicBezTo>
                <a:cubicBezTo>
                  <a:pt x="538" y="182"/>
                  <a:pt x="523" y="180"/>
                  <a:pt x="517" y="170"/>
                </a:cubicBezTo>
                <a:cubicBezTo>
                  <a:pt x="504" y="150"/>
                  <a:pt x="505" y="123"/>
                  <a:pt x="497" y="100"/>
                </a:cubicBezTo>
                <a:cubicBezTo>
                  <a:pt x="500" y="80"/>
                  <a:pt x="498" y="59"/>
                  <a:pt x="507" y="41"/>
                </a:cubicBezTo>
                <a:cubicBezTo>
                  <a:pt x="521" y="13"/>
                  <a:pt x="580" y="10"/>
                  <a:pt x="606" y="1"/>
                </a:cubicBezTo>
                <a:cubicBezTo>
                  <a:pt x="649" y="4"/>
                  <a:pt x="693" y="0"/>
                  <a:pt x="735" y="11"/>
                </a:cubicBezTo>
                <a:cubicBezTo>
                  <a:pt x="756" y="17"/>
                  <a:pt x="763" y="58"/>
                  <a:pt x="745" y="70"/>
                </a:cubicBezTo>
                <a:cubicBezTo>
                  <a:pt x="725" y="84"/>
                  <a:pt x="661" y="95"/>
                  <a:pt x="636" y="100"/>
                </a:cubicBezTo>
                <a:cubicBezTo>
                  <a:pt x="621" y="145"/>
                  <a:pt x="593" y="184"/>
                  <a:pt x="576" y="229"/>
                </a:cubicBezTo>
                <a:cubicBezTo>
                  <a:pt x="565" y="258"/>
                  <a:pt x="556" y="289"/>
                  <a:pt x="546" y="319"/>
                </a:cubicBezTo>
                <a:cubicBezTo>
                  <a:pt x="543" y="329"/>
                  <a:pt x="536" y="349"/>
                  <a:pt x="536" y="349"/>
                </a:cubicBezTo>
                <a:cubicBezTo>
                  <a:pt x="533" y="375"/>
                  <a:pt x="527" y="401"/>
                  <a:pt x="527" y="428"/>
                </a:cubicBezTo>
                <a:cubicBezTo>
                  <a:pt x="527" y="634"/>
                  <a:pt x="612" y="570"/>
                  <a:pt x="834" y="587"/>
                </a:cubicBezTo>
                <a:cubicBezTo>
                  <a:pt x="848" y="628"/>
                  <a:pt x="865" y="651"/>
                  <a:pt x="874" y="696"/>
                </a:cubicBezTo>
                <a:cubicBezTo>
                  <a:pt x="863" y="1035"/>
                  <a:pt x="969" y="1033"/>
                  <a:pt x="725" y="1004"/>
                </a:cubicBezTo>
                <a:cubicBezTo>
                  <a:pt x="715" y="1003"/>
                  <a:pt x="705" y="997"/>
                  <a:pt x="695" y="994"/>
                </a:cubicBezTo>
                <a:cubicBezTo>
                  <a:pt x="658" y="966"/>
                  <a:pt x="631" y="934"/>
                  <a:pt x="596" y="905"/>
                </a:cubicBezTo>
                <a:cubicBezTo>
                  <a:pt x="585" y="896"/>
                  <a:pt x="578" y="882"/>
                  <a:pt x="566" y="875"/>
                </a:cubicBezTo>
                <a:cubicBezTo>
                  <a:pt x="548" y="865"/>
                  <a:pt x="507" y="855"/>
                  <a:pt x="507" y="855"/>
                </a:cubicBezTo>
                <a:cubicBezTo>
                  <a:pt x="497" y="845"/>
                  <a:pt x="489" y="832"/>
                  <a:pt x="477" y="825"/>
                </a:cubicBezTo>
                <a:cubicBezTo>
                  <a:pt x="459" y="815"/>
                  <a:pt x="417" y="805"/>
                  <a:pt x="417" y="805"/>
                </a:cubicBezTo>
                <a:cubicBezTo>
                  <a:pt x="387" y="811"/>
                  <a:pt x="360" y="810"/>
                  <a:pt x="338" y="835"/>
                </a:cubicBezTo>
                <a:cubicBezTo>
                  <a:pt x="322" y="853"/>
                  <a:pt x="311" y="875"/>
                  <a:pt x="298" y="895"/>
                </a:cubicBezTo>
                <a:cubicBezTo>
                  <a:pt x="291" y="905"/>
                  <a:pt x="278" y="925"/>
                  <a:pt x="278" y="925"/>
                </a:cubicBezTo>
                <a:cubicBezTo>
                  <a:pt x="273" y="948"/>
                  <a:pt x="242" y="1023"/>
                  <a:pt x="268" y="1044"/>
                </a:cubicBezTo>
                <a:cubicBezTo>
                  <a:pt x="279" y="1053"/>
                  <a:pt x="295" y="1051"/>
                  <a:pt x="308" y="1054"/>
                </a:cubicBezTo>
                <a:cubicBezTo>
                  <a:pt x="345" y="1042"/>
                  <a:pt x="375" y="1036"/>
                  <a:pt x="407" y="1014"/>
                </a:cubicBezTo>
                <a:cubicBezTo>
                  <a:pt x="450" y="949"/>
                  <a:pt x="441" y="849"/>
                  <a:pt x="378" y="805"/>
                </a:cubicBezTo>
                <a:cubicBezTo>
                  <a:pt x="354" y="736"/>
                  <a:pt x="273" y="722"/>
                  <a:pt x="209" y="706"/>
                </a:cubicBezTo>
                <a:cubicBezTo>
                  <a:pt x="191" y="688"/>
                  <a:pt x="166" y="675"/>
                  <a:pt x="149" y="656"/>
                </a:cubicBezTo>
                <a:cubicBezTo>
                  <a:pt x="133" y="638"/>
                  <a:pt x="109" y="597"/>
                  <a:pt x="109" y="597"/>
                </a:cubicBezTo>
                <a:cubicBezTo>
                  <a:pt x="99" y="558"/>
                  <a:pt x="83" y="525"/>
                  <a:pt x="70" y="488"/>
                </a:cubicBezTo>
                <a:cubicBezTo>
                  <a:pt x="73" y="382"/>
                  <a:pt x="45" y="270"/>
                  <a:pt x="80" y="170"/>
                </a:cubicBezTo>
                <a:cubicBezTo>
                  <a:pt x="133" y="19"/>
                  <a:pt x="185" y="199"/>
                  <a:pt x="189" y="209"/>
                </a:cubicBezTo>
                <a:cubicBezTo>
                  <a:pt x="185" y="324"/>
                  <a:pt x="187" y="569"/>
                  <a:pt x="109" y="686"/>
                </a:cubicBezTo>
                <a:cubicBezTo>
                  <a:pt x="100" y="723"/>
                  <a:pt x="90" y="759"/>
                  <a:pt x="80" y="795"/>
                </a:cubicBezTo>
                <a:cubicBezTo>
                  <a:pt x="73" y="822"/>
                  <a:pt x="75" y="852"/>
                  <a:pt x="60" y="875"/>
                </a:cubicBezTo>
                <a:cubicBezTo>
                  <a:pt x="53" y="885"/>
                  <a:pt x="45" y="894"/>
                  <a:pt x="40" y="905"/>
                </a:cubicBezTo>
                <a:cubicBezTo>
                  <a:pt x="21" y="948"/>
                  <a:pt x="22" y="963"/>
                  <a:pt x="10" y="1004"/>
                </a:cubicBezTo>
                <a:cubicBezTo>
                  <a:pt x="7" y="1014"/>
                  <a:pt x="0" y="1034"/>
                  <a:pt x="0" y="1034"/>
                </a:cubicBezTo>
              </a:path>
            </a:pathLst>
          </a:cu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90"/>
          <p:cNvGrpSpPr>
            <a:grpSpLocks/>
          </p:cNvGrpSpPr>
          <p:nvPr/>
        </p:nvGrpSpPr>
        <p:grpSpPr bwMode="auto">
          <a:xfrm>
            <a:off x="7318375" y="4648200"/>
            <a:ext cx="1008063" cy="1103313"/>
            <a:chOff x="3794" y="2880"/>
            <a:chExt cx="635" cy="695"/>
          </a:xfrm>
        </p:grpSpPr>
        <p:sp>
          <p:nvSpPr>
            <p:cNvPr id="4187" name="Freeform 91"/>
            <p:cNvSpPr>
              <a:spLocks/>
            </p:cNvSpPr>
            <p:nvPr/>
          </p:nvSpPr>
          <p:spPr bwMode="auto">
            <a:xfrm>
              <a:off x="3904" y="3000"/>
              <a:ext cx="207" cy="104"/>
            </a:xfrm>
            <a:custGeom>
              <a:avLst/>
              <a:gdLst/>
              <a:ahLst/>
              <a:cxnLst>
                <a:cxn ang="0">
                  <a:pos x="208" y="106"/>
                </a:cxn>
                <a:cxn ang="0">
                  <a:pos x="149" y="77"/>
                </a:cxn>
                <a:cxn ang="0">
                  <a:pos x="129" y="47"/>
                </a:cxn>
                <a:cxn ang="0">
                  <a:pos x="109" y="7"/>
                </a:cxn>
                <a:cxn ang="0">
                  <a:pos x="119" y="37"/>
                </a:cxn>
                <a:cxn ang="0">
                  <a:pos x="10" y="47"/>
                </a:cxn>
                <a:cxn ang="0">
                  <a:pos x="0" y="17"/>
                </a:cxn>
              </a:cxnLst>
              <a:rect l="0" t="0" r="r" b="b"/>
              <a:pathLst>
                <a:path w="208" h="106">
                  <a:moveTo>
                    <a:pt x="208" y="106"/>
                  </a:moveTo>
                  <a:cubicBezTo>
                    <a:pt x="186" y="98"/>
                    <a:pt x="167" y="94"/>
                    <a:pt x="149" y="77"/>
                  </a:cubicBezTo>
                  <a:cubicBezTo>
                    <a:pt x="140" y="69"/>
                    <a:pt x="135" y="57"/>
                    <a:pt x="129" y="47"/>
                  </a:cubicBezTo>
                  <a:cubicBezTo>
                    <a:pt x="122" y="34"/>
                    <a:pt x="120" y="18"/>
                    <a:pt x="109" y="7"/>
                  </a:cubicBezTo>
                  <a:cubicBezTo>
                    <a:pt x="102" y="0"/>
                    <a:pt x="116" y="27"/>
                    <a:pt x="119" y="37"/>
                  </a:cubicBezTo>
                  <a:cubicBezTo>
                    <a:pt x="79" y="64"/>
                    <a:pt x="75" y="76"/>
                    <a:pt x="10" y="47"/>
                  </a:cubicBezTo>
                  <a:cubicBezTo>
                    <a:pt x="0" y="43"/>
                    <a:pt x="0" y="17"/>
                    <a:pt x="0" y="17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8" name="Freeform 92"/>
            <p:cNvSpPr>
              <a:spLocks/>
            </p:cNvSpPr>
            <p:nvPr/>
          </p:nvSpPr>
          <p:spPr bwMode="auto">
            <a:xfrm>
              <a:off x="4052" y="2880"/>
              <a:ext cx="209" cy="248"/>
            </a:xfrm>
            <a:custGeom>
              <a:avLst/>
              <a:gdLst/>
              <a:ahLst/>
              <a:cxnLst>
                <a:cxn ang="0">
                  <a:pos x="89" y="248"/>
                </a:cxn>
                <a:cxn ang="0">
                  <a:pos x="139" y="50"/>
                </a:cxn>
                <a:cxn ang="0">
                  <a:pos x="198" y="60"/>
                </a:cxn>
                <a:cxn ang="0">
                  <a:pos x="189" y="109"/>
                </a:cxn>
                <a:cxn ang="0">
                  <a:pos x="99" y="99"/>
                </a:cxn>
                <a:cxn ang="0">
                  <a:pos x="0" y="0"/>
                </a:cxn>
              </a:cxnLst>
              <a:rect l="0" t="0" r="r" b="b"/>
              <a:pathLst>
                <a:path w="209" h="248">
                  <a:moveTo>
                    <a:pt x="89" y="248"/>
                  </a:moveTo>
                  <a:cubicBezTo>
                    <a:pt x="95" y="157"/>
                    <a:pt x="70" y="96"/>
                    <a:pt x="139" y="50"/>
                  </a:cubicBezTo>
                  <a:cubicBezTo>
                    <a:pt x="159" y="53"/>
                    <a:pt x="185" y="45"/>
                    <a:pt x="198" y="60"/>
                  </a:cubicBezTo>
                  <a:cubicBezTo>
                    <a:pt x="209" y="73"/>
                    <a:pt x="204" y="103"/>
                    <a:pt x="189" y="109"/>
                  </a:cubicBezTo>
                  <a:cubicBezTo>
                    <a:pt x="161" y="120"/>
                    <a:pt x="129" y="102"/>
                    <a:pt x="99" y="99"/>
                  </a:cubicBezTo>
                  <a:cubicBezTo>
                    <a:pt x="60" y="73"/>
                    <a:pt x="34" y="34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9" name="Freeform 93"/>
            <p:cNvSpPr>
              <a:spLocks/>
            </p:cNvSpPr>
            <p:nvPr/>
          </p:nvSpPr>
          <p:spPr bwMode="auto">
            <a:xfrm>
              <a:off x="3794" y="3174"/>
              <a:ext cx="248" cy="252"/>
            </a:xfrm>
            <a:custGeom>
              <a:avLst/>
              <a:gdLst/>
              <a:ahLst/>
              <a:cxnLst>
                <a:cxn ang="0">
                  <a:pos x="248" y="34"/>
                </a:cxn>
                <a:cxn ang="0">
                  <a:pos x="99" y="14"/>
                </a:cxn>
                <a:cxn ang="0">
                  <a:pos x="20" y="163"/>
                </a:cxn>
                <a:cxn ang="0">
                  <a:pos x="10" y="212"/>
                </a:cxn>
                <a:cxn ang="0">
                  <a:pos x="0" y="252"/>
                </a:cxn>
              </a:cxnLst>
              <a:rect l="0" t="0" r="r" b="b"/>
              <a:pathLst>
                <a:path w="248" h="252">
                  <a:moveTo>
                    <a:pt x="248" y="34"/>
                  </a:moveTo>
                  <a:cubicBezTo>
                    <a:pt x="161" y="5"/>
                    <a:pt x="222" y="0"/>
                    <a:pt x="99" y="14"/>
                  </a:cubicBezTo>
                  <a:cubicBezTo>
                    <a:pt x="57" y="72"/>
                    <a:pt x="40" y="96"/>
                    <a:pt x="20" y="163"/>
                  </a:cubicBezTo>
                  <a:cubicBezTo>
                    <a:pt x="15" y="179"/>
                    <a:pt x="14" y="196"/>
                    <a:pt x="10" y="212"/>
                  </a:cubicBezTo>
                  <a:cubicBezTo>
                    <a:pt x="7" y="225"/>
                    <a:pt x="0" y="252"/>
                    <a:pt x="0" y="252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0" name="Freeform 94"/>
            <p:cNvSpPr>
              <a:spLocks/>
            </p:cNvSpPr>
            <p:nvPr/>
          </p:nvSpPr>
          <p:spPr bwMode="auto">
            <a:xfrm>
              <a:off x="4151" y="3039"/>
              <a:ext cx="278" cy="199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90" y="99"/>
                </a:cxn>
                <a:cxn ang="0">
                  <a:pos x="278" y="0"/>
                </a:cxn>
              </a:cxnLst>
              <a:rect l="0" t="0" r="r" b="b"/>
              <a:pathLst>
                <a:path w="278" h="199">
                  <a:moveTo>
                    <a:pt x="0" y="199"/>
                  </a:moveTo>
                  <a:cubicBezTo>
                    <a:pt x="15" y="155"/>
                    <a:pt x="56" y="130"/>
                    <a:pt x="90" y="99"/>
                  </a:cubicBezTo>
                  <a:cubicBezTo>
                    <a:pt x="159" y="37"/>
                    <a:pt x="179" y="0"/>
                    <a:pt x="278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1" name="Freeform 95"/>
            <p:cNvSpPr>
              <a:spLocks/>
            </p:cNvSpPr>
            <p:nvPr/>
          </p:nvSpPr>
          <p:spPr bwMode="auto">
            <a:xfrm>
              <a:off x="3838" y="2900"/>
              <a:ext cx="224" cy="288"/>
            </a:xfrm>
            <a:custGeom>
              <a:avLst/>
              <a:gdLst/>
              <a:ahLst/>
              <a:cxnLst>
                <a:cxn ang="0">
                  <a:pos x="224" y="288"/>
                </a:cxn>
                <a:cxn ang="0">
                  <a:pos x="55" y="248"/>
                </a:cxn>
                <a:cxn ang="0">
                  <a:pos x="5" y="179"/>
                </a:cxn>
                <a:cxn ang="0">
                  <a:pos x="15" y="0"/>
                </a:cxn>
              </a:cxnLst>
              <a:rect l="0" t="0" r="r" b="b"/>
              <a:pathLst>
                <a:path w="224" h="288">
                  <a:moveTo>
                    <a:pt x="224" y="288"/>
                  </a:moveTo>
                  <a:cubicBezTo>
                    <a:pt x="166" y="278"/>
                    <a:pt x="112" y="262"/>
                    <a:pt x="55" y="248"/>
                  </a:cubicBezTo>
                  <a:cubicBezTo>
                    <a:pt x="39" y="224"/>
                    <a:pt x="8" y="207"/>
                    <a:pt x="5" y="179"/>
                  </a:cubicBezTo>
                  <a:cubicBezTo>
                    <a:pt x="0" y="119"/>
                    <a:pt x="15" y="0"/>
                    <a:pt x="15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2" name="Freeform 96"/>
            <p:cNvSpPr>
              <a:spLocks/>
            </p:cNvSpPr>
            <p:nvPr/>
          </p:nvSpPr>
          <p:spPr bwMode="auto">
            <a:xfrm>
              <a:off x="3863" y="3262"/>
              <a:ext cx="189" cy="244"/>
            </a:xfrm>
            <a:custGeom>
              <a:avLst/>
              <a:gdLst/>
              <a:ahLst/>
              <a:cxnLst>
                <a:cxn ang="0">
                  <a:pos x="189" y="5"/>
                </a:cxn>
                <a:cxn ang="0">
                  <a:pos x="149" y="25"/>
                </a:cxn>
                <a:cxn ang="0">
                  <a:pos x="90" y="45"/>
                </a:cxn>
                <a:cxn ang="0">
                  <a:pos x="70" y="15"/>
                </a:cxn>
                <a:cxn ang="0">
                  <a:pos x="99" y="5"/>
                </a:cxn>
                <a:cxn ang="0">
                  <a:pos x="109" y="35"/>
                </a:cxn>
                <a:cxn ang="0">
                  <a:pos x="90" y="154"/>
                </a:cxn>
                <a:cxn ang="0">
                  <a:pos x="0" y="244"/>
                </a:cxn>
              </a:cxnLst>
              <a:rect l="0" t="0" r="r" b="b"/>
              <a:pathLst>
                <a:path w="189" h="244">
                  <a:moveTo>
                    <a:pt x="189" y="5"/>
                  </a:moveTo>
                  <a:cubicBezTo>
                    <a:pt x="176" y="12"/>
                    <a:pt x="163" y="19"/>
                    <a:pt x="149" y="25"/>
                  </a:cubicBezTo>
                  <a:cubicBezTo>
                    <a:pt x="130" y="33"/>
                    <a:pt x="90" y="45"/>
                    <a:pt x="90" y="45"/>
                  </a:cubicBezTo>
                  <a:cubicBezTo>
                    <a:pt x="83" y="35"/>
                    <a:pt x="67" y="27"/>
                    <a:pt x="70" y="15"/>
                  </a:cubicBezTo>
                  <a:cubicBezTo>
                    <a:pt x="72" y="5"/>
                    <a:pt x="90" y="0"/>
                    <a:pt x="99" y="5"/>
                  </a:cubicBezTo>
                  <a:cubicBezTo>
                    <a:pt x="108" y="10"/>
                    <a:pt x="106" y="25"/>
                    <a:pt x="109" y="35"/>
                  </a:cubicBezTo>
                  <a:cubicBezTo>
                    <a:pt x="103" y="75"/>
                    <a:pt x="102" y="116"/>
                    <a:pt x="90" y="154"/>
                  </a:cubicBezTo>
                  <a:cubicBezTo>
                    <a:pt x="82" y="181"/>
                    <a:pt x="32" y="244"/>
                    <a:pt x="0" y="244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3" name="Freeform 97"/>
            <p:cNvSpPr>
              <a:spLocks/>
            </p:cNvSpPr>
            <p:nvPr/>
          </p:nvSpPr>
          <p:spPr bwMode="auto">
            <a:xfrm>
              <a:off x="4121" y="3167"/>
              <a:ext cx="286" cy="120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59" y="90"/>
                </a:cxn>
                <a:cxn ang="0">
                  <a:pos x="169" y="61"/>
                </a:cxn>
                <a:cxn ang="0">
                  <a:pos x="209" y="51"/>
                </a:cxn>
                <a:cxn ang="0">
                  <a:pos x="269" y="120"/>
                </a:cxn>
              </a:cxnLst>
              <a:rect l="0" t="0" r="r" b="b"/>
              <a:pathLst>
                <a:path w="286" h="120">
                  <a:moveTo>
                    <a:pt x="0" y="90"/>
                  </a:moveTo>
                  <a:cubicBezTo>
                    <a:pt x="60" y="110"/>
                    <a:pt x="66" y="116"/>
                    <a:pt x="159" y="90"/>
                  </a:cubicBezTo>
                  <a:cubicBezTo>
                    <a:pt x="169" y="87"/>
                    <a:pt x="161" y="67"/>
                    <a:pt x="169" y="61"/>
                  </a:cubicBezTo>
                  <a:cubicBezTo>
                    <a:pt x="180" y="53"/>
                    <a:pt x="196" y="54"/>
                    <a:pt x="209" y="51"/>
                  </a:cubicBezTo>
                  <a:cubicBezTo>
                    <a:pt x="286" y="0"/>
                    <a:pt x="269" y="50"/>
                    <a:pt x="269" y="12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4" name="Freeform 98"/>
            <p:cNvSpPr>
              <a:spLocks/>
            </p:cNvSpPr>
            <p:nvPr/>
          </p:nvSpPr>
          <p:spPr bwMode="auto">
            <a:xfrm>
              <a:off x="4006" y="3277"/>
              <a:ext cx="155" cy="21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36" y="219"/>
                </a:cxn>
                <a:cxn ang="0">
                  <a:pos x="6" y="159"/>
                </a:cxn>
                <a:cxn ang="0">
                  <a:pos x="36" y="149"/>
                </a:cxn>
                <a:cxn ang="0">
                  <a:pos x="155" y="169"/>
                </a:cxn>
              </a:cxnLst>
              <a:rect l="0" t="0" r="r" b="b"/>
              <a:pathLst>
                <a:path w="155" h="219">
                  <a:moveTo>
                    <a:pt x="86" y="0"/>
                  </a:moveTo>
                  <a:cubicBezTo>
                    <a:pt x="80" y="93"/>
                    <a:pt x="110" y="170"/>
                    <a:pt x="36" y="219"/>
                  </a:cubicBezTo>
                  <a:cubicBezTo>
                    <a:pt x="33" y="214"/>
                    <a:pt x="0" y="171"/>
                    <a:pt x="6" y="159"/>
                  </a:cubicBezTo>
                  <a:cubicBezTo>
                    <a:pt x="11" y="150"/>
                    <a:pt x="26" y="152"/>
                    <a:pt x="36" y="149"/>
                  </a:cubicBezTo>
                  <a:cubicBezTo>
                    <a:pt x="115" y="175"/>
                    <a:pt x="75" y="169"/>
                    <a:pt x="155" y="169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5" name="Freeform 99"/>
            <p:cNvSpPr>
              <a:spLocks/>
            </p:cNvSpPr>
            <p:nvPr/>
          </p:nvSpPr>
          <p:spPr bwMode="auto">
            <a:xfrm>
              <a:off x="4138" y="3277"/>
              <a:ext cx="192" cy="1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3" y="119"/>
                </a:cxn>
                <a:cxn ang="0">
                  <a:pos x="192" y="10"/>
                </a:cxn>
              </a:cxnLst>
              <a:rect l="0" t="0" r="r" b="b"/>
              <a:pathLst>
                <a:path w="192" h="119">
                  <a:moveTo>
                    <a:pt x="3" y="0"/>
                  </a:moveTo>
                  <a:cubicBezTo>
                    <a:pt x="14" y="87"/>
                    <a:pt x="0" y="98"/>
                    <a:pt x="83" y="119"/>
                  </a:cubicBezTo>
                  <a:cubicBezTo>
                    <a:pt x="191" y="105"/>
                    <a:pt x="192" y="118"/>
                    <a:pt x="192" y="1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6" name="Freeform 100"/>
            <p:cNvSpPr>
              <a:spLocks/>
            </p:cNvSpPr>
            <p:nvPr/>
          </p:nvSpPr>
          <p:spPr bwMode="auto">
            <a:xfrm>
              <a:off x="3930" y="2910"/>
              <a:ext cx="112" cy="258"/>
            </a:xfrm>
            <a:custGeom>
              <a:avLst/>
              <a:gdLst/>
              <a:ahLst/>
              <a:cxnLst>
                <a:cxn ang="0">
                  <a:pos x="112" y="258"/>
                </a:cxn>
                <a:cxn ang="0">
                  <a:pos x="42" y="0"/>
                </a:cxn>
              </a:cxnLst>
              <a:rect l="0" t="0" r="r" b="b"/>
              <a:pathLst>
                <a:path w="112" h="258">
                  <a:moveTo>
                    <a:pt x="112" y="258"/>
                  </a:moveTo>
                  <a:cubicBezTo>
                    <a:pt x="0" y="221"/>
                    <a:pt x="42" y="99"/>
                    <a:pt x="42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7" name="Freeform 101"/>
            <p:cNvSpPr>
              <a:spLocks/>
            </p:cNvSpPr>
            <p:nvPr/>
          </p:nvSpPr>
          <p:spPr bwMode="auto">
            <a:xfrm>
              <a:off x="4111" y="3297"/>
              <a:ext cx="130" cy="2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278"/>
                </a:cxn>
              </a:cxnLst>
              <a:rect l="0" t="0" r="r" b="b"/>
              <a:pathLst>
                <a:path w="130" h="278">
                  <a:moveTo>
                    <a:pt x="0" y="0"/>
                  </a:moveTo>
                  <a:cubicBezTo>
                    <a:pt x="85" y="85"/>
                    <a:pt x="130" y="155"/>
                    <a:pt x="130" y="278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43"/>
          <p:cNvGrpSpPr>
            <a:grpSpLocks/>
          </p:cNvGrpSpPr>
          <p:nvPr/>
        </p:nvGrpSpPr>
        <p:grpSpPr bwMode="auto">
          <a:xfrm>
            <a:off x="1143000" y="5257800"/>
            <a:ext cx="609600" cy="685800"/>
            <a:chOff x="4464" y="1536"/>
            <a:chExt cx="384" cy="432"/>
          </a:xfrm>
        </p:grpSpPr>
        <p:sp>
          <p:nvSpPr>
            <p:cNvPr id="4207" name="Line 111"/>
            <p:cNvSpPr>
              <a:spLocks noChangeShapeType="1"/>
            </p:cNvSpPr>
            <p:nvPr/>
          </p:nvSpPr>
          <p:spPr bwMode="auto">
            <a:xfrm>
              <a:off x="4848" y="1536"/>
              <a:ext cx="0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8" name="Line 112"/>
            <p:cNvSpPr>
              <a:spLocks noChangeShapeType="1"/>
            </p:cNvSpPr>
            <p:nvPr/>
          </p:nvSpPr>
          <p:spPr bwMode="auto">
            <a:xfrm flipH="1">
              <a:off x="4704" y="1776"/>
              <a:ext cx="96" cy="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9" name="Line 113"/>
            <p:cNvSpPr>
              <a:spLocks noChangeShapeType="1"/>
            </p:cNvSpPr>
            <p:nvPr/>
          </p:nvSpPr>
          <p:spPr bwMode="auto">
            <a:xfrm flipH="1">
              <a:off x="4464" y="1920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6" name="Oval 120"/>
            <p:cNvSpPr>
              <a:spLocks noChangeArrowheads="1"/>
            </p:cNvSpPr>
            <p:nvPr/>
          </p:nvSpPr>
          <p:spPr bwMode="auto">
            <a:xfrm>
              <a:off x="4800" y="1728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7" name="Oval 121"/>
            <p:cNvSpPr>
              <a:spLocks noChangeArrowheads="1"/>
            </p:cNvSpPr>
            <p:nvPr/>
          </p:nvSpPr>
          <p:spPr bwMode="auto">
            <a:xfrm>
              <a:off x="4656" y="1872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126"/>
          <p:cNvGrpSpPr>
            <a:grpSpLocks/>
          </p:cNvGrpSpPr>
          <p:nvPr/>
        </p:nvGrpSpPr>
        <p:grpSpPr bwMode="auto">
          <a:xfrm>
            <a:off x="228600" y="1524000"/>
            <a:ext cx="2362200" cy="2286000"/>
            <a:chOff x="144" y="960"/>
            <a:chExt cx="1488" cy="1440"/>
          </a:xfrm>
        </p:grpSpPr>
        <p:grpSp>
          <p:nvGrpSpPr>
            <p:cNvPr id="6" name="Group 102"/>
            <p:cNvGrpSpPr>
              <a:grpSpLocks/>
            </p:cNvGrpSpPr>
            <p:nvPr/>
          </p:nvGrpSpPr>
          <p:grpSpPr bwMode="auto">
            <a:xfrm>
              <a:off x="144" y="960"/>
              <a:ext cx="1488" cy="1440"/>
              <a:chOff x="144" y="960"/>
              <a:chExt cx="1488" cy="1440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144" y="960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2" name="Text Box 6"/>
              <p:cNvSpPr txBox="1">
                <a:spLocks noChangeArrowheads="1"/>
              </p:cNvSpPr>
              <p:nvPr/>
            </p:nvSpPr>
            <p:spPr bwMode="auto">
              <a:xfrm>
                <a:off x="1008" y="1344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auto">
              <a:xfrm>
                <a:off x="192" y="1536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19" name="Line 123"/>
            <p:cNvSpPr>
              <a:spLocks noChangeShapeType="1"/>
            </p:cNvSpPr>
            <p:nvPr/>
          </p:nvSpPr>
          <p:spPr bwMode="auto">
            <a:xfrm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0" name="Line 124"/>
            <p:cNvSpPr>
              <a:spLocks noChangeShapeType="1"/>
            </p:cNvSpPr>
            <p:nvPr/>
          </p:nvSpPr>
          <p:spPr bwMode="auto">
            <a:xfrm flipH="1"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1" name="Text Box 125"/>
            <p:cNvSpPr txBox="1">
              <a:spLocks noChangeArrowheads="1"/>
            </p:cNvSpPr>
            <p:nvPr/>
          </p:nvSpPr>
          <p:spPr bwMode="auto">
            <a:xfrm>
              <a:off x="470" y="1655"/>
              <a:ext cx="38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T.P.</a:t>
              </a:r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3200400" y="1524000"/>
            <a:ext cx="2362200" cy="2286000"/>
            <a:chOff x="144" y="960"/>
            <a:chExt cx="1488" cy="1440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44" y="960"/>
              <a:ext cx="1488" cy="1440"/>
              <a:chOff x="144" y="960"/>
              <a:chExt cx="1488" cy="1440"/>
            </a:xfrm>
          </p:grpSpPr>
          <p:sp>
            <p:nvSpPr>
              <p:cNvPr id="4225" name="Rectangle 129"/>
              <p:cNvSpPr>
                <a:spLocks noChangeArrowheads="1"/>
              </p:cNvSpPr>
              <p:nvPr/>
            </p:nvSpPr>
            <p:spPr bwMode="auto">
              <a:xfrm>
                <a:off x="144" y="960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6" name="Text Box 130"/>
              <p:cNvSpPr txBox="1">
                <a:spLocks noChangeArrowheads="1"/>
              </p:cNvSpPr>
              <p:nvPr/>
            </p:nvSpPr>
            <p:spPr bwMode="auto">
              <a:xfrm>
                <a:off x="1008" y="1344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4227" name="Freeform 131"/>
              <p:cNvSpPr>
                <a:spLocks/>
              </p:cNvSpPr>
              <p:nvPr/>
            </p:nvSpPr>
            <p:spPr bwMode="auto">
              <a:xfrm>
                <a:off x="192" y="1536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28" name="Line 132"/>
            <p:cNvSpPr>
              <a:spLocks noChangeShapeType="1"/>
            </p:cNvSpPr>
            <p:nvPr/>
          </p:nvSpPr>
          <p:spPr bwMode="auto">
            <a:xfrm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9" name="Line 133"/>
            <p:cNvSpPr>
              <a:spLocks noChangeShapeType="1"/>
            </p:cNvSpPr>
            <p:nvPr/>
          </p:nvSpPr>
          <p:spPr bwMode="auto">
            <a:xfrm flipH="1"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0" name="Text Box 134"/>
            <p:cNvSpPr txBox="1">
              <a:spLocks noChangeArrowheads="1"/>
            </p:cNvSpPr>
            <p:nvPr/>
          </p:nvSpPr>
          <p:spPr bwMode="auto">
            <a:xfrm>
              <a:off x="470" y="1655"/>
              <a:ext cx="38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T.P.</a:t>
              </a:r>
            </a:p>
          </p:txBody>
        </p:sp>
      </p:grpSp>
      <p:grpSp>
        <p:nvGrpSpPr>
          <p:cNvPr id="9" name="Group 160"/>
          <p:cNvGrpSpPr>
            <a:grpSpLocks/>
          </p:cNvGrpSpPr>
          <p:nvPr/>
        </p:nvGrpSpPr>
        <p:grpSpPr bwMode="auto">
          <a:xfrm>
            <a:off x="228600" y="5257800"/>
            <a:ext cx="1219200" cy="1219200"/>
            <a:chOff x="3888" y="1536"/>
            <a:chExt cx="768" cy="768"/>
          </a:xfrm>
        </p:grpSpPr>
        <p:sp>
          <p:nvSpPr>
            <p:cNvPr id="4210" name="Line 114"/>
            <p:cNvSpPr>
              <a:spLocks noChangeShapeType="1"/>
            </p:cNvSpPr>
            <p:nvPr/>
          </p:nvSpPr>
          <p:spPr bwMode="auto">
            <a:xfrm>
              <a:off x="4512" y="2016"/>
              <a:ext cx="144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1" name="Line 115"/>
            <p:cNvSpPr>
              <a:spLocks noChangeShapeType="1"/>
            </p:cNvSpPr>
            <p:nvPr/>
          </p:nvSpPr>
          <p:spPr bwMode="auto">
            <a:xfrm flipH="1">
              <a:off x="4416" y="2064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2" name="Line 116"/>
            <p:cNvSpPr>
              <a:spLocks noChangeShapeType="1"/>
            </p:cNvSpPr>
            <p:nvPr/>
          </p:nvSpPr>
          <p:spPr bwMode="auto">
            <a:xfrm flipH="1">
              <a:off x="4368" y="1968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3" name="Line 117"/>
            <p:cNvSpPr>
              <a:spLocks noChangeShapeType="1"/>
            </p:cNvSpPr>
            <p:nvPr/>
          </p:nvSpPr>
          <p:spPr bwMode="auto">
            <a:xfrm flipH="1">
              <a:off x="4080" y="2112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4" name="Line 118"/>
            <p:cNvSpPr>
              <a:spLocks noChangeShapeType="1"/>
            </p:cNvSpPr>
            <p:nvPr/>
          </p:nvSpPr>
          <p:spPr bwMode="auto">
            <a:xfrm flipH="1" flipV="1">
              <a:off x="3936" y="1872"/>
              <a:ext cx="33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5" name="Line 119"/>
            <p:cNvSpPr>
              <a:spLocks noChangeShapeType="1"/>
            </p:cNvSpPr>
            <p:nvPr/>
          </p:nvSpPr>
          <p:spPr bwMode="auto">
            <a:xfrm flipH="1" flipV="1">
              <a:off x="3936" y="1632"/>
              <a:ext cx="144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0" name="Line 144"/>
            <p:cNvSpPr>
              <a:spLocks noChangeShapeType="1"/>
            </p:cNvSpPr>
            <p:nvPr/>
          </p:nvSpPr>
          <p:spPr bwMode="auto">
            <a:xfrm flipV="1">
              <a:off x="4032" y="1536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1" name="Line 145"/>
            <p:cNvSpPr>
              <a:spLocks noChangeShapeType="1"/>
            </p:cNvSpPr>
            <p:nvPr/>
          </p:nvSpPr>
          <p:spPr bwMode="auto">
            <a:xfrm flipV="1">
              <a:off x="4464" y="1680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2" name="Line 146"/>
            <p:cNvSpPr>
              <a:spLocks noChangeShapeType="1"/>
            </p:cNvSpPr>
            <p:nvPr/>
          </p:nvSpPr>
          <p:spPr bwMode="auto">
            <a:xfrm flipH="1">
              <a:off x="4224" y="1920"/>
              <a:ext cx="24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3" name="Line 147"/>
            <p:cNvSpPr>
              <a:spLocks noChangeShapeType="1"/>
            </p:cNvSpPr>
            <p:nvPr/>
          </p:nvSpPr>
          <p:spPr bwMode="auto">
            <a:xfrm flipH="1">
              <a:off x="4320" y="192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4" name="Line 148"/>
            <p:cNvSpPr>
              <a:spLocks noChangeShapeType="1"/>
            </p:cNvSpPr>
            <p:nvPr/>
          </p:nvSpPr>
          <p:spPr bwMode="auto">
            <a:xfrm flipH="1" flipV="1">
              <a:off x="4320" y="1584"/>
              <a:ext cx="96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5" name="Line 149"/>
            <p:cNvSpPr>
              <a:spLocks noChangeShapeType="1"/>
            </p:cNvSpPr>
            <p:nvPr/>
          </p:nvSpPr>
          <p:spPr bwMode="auto">
            <a:xfrm flipV="1">
              <a:off x="4368" y="1632"/>
              <a:ext cx="144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6" name="Line 150"/>
            <p:cNvSpPr>
              <a:spLocks noChangeShapeType="1"/>
            </p:cNvSpPr>
            <p:nvPr/>
          </p:nvSpPr>
          <p:spPr bwMode="auto">
            <a:xfrm flipH="1">
              <a:off x="4128" y="1680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7" name="Line 151"/>
            <p:cNvSpPr>
              <a:spLocks noChangeShapeType="1"/>
            </p:cNvSpPr>
            <p:nvPr/>
          </p:nvSpPr>
          <p:spPr bwMode="auto">
            <a:xfrm flipH="1">
              <a:off x="4224" y="168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8" name="Line 152"/>
            <p:cNvSpPr>
              <a:spLocks noChangeShapeType="1"/>
            </p:cNvSpPr>
            <p:nvPr/>
          </p:nvSpPr>
          <p:spPr bwMode="auto">
            <a:xfrm flipV="1">
              <a:off x="4128" y="1872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" name="Line 153"/>
            <p:cNvSpPr>
              <a:spLocks noChangeShapeType="1"/>
            </p:cNvSpPr>
            <p:nvPr/>
          </p:nvSpPr>
          <p:spPr bwMode="auto">
            <a:xfrm flipH="1" flipV="1">
              <a:off x="4128" y="1776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" name="Line 154"/>
            <p:cNvSpPr>
              <a:spLocks noChangeShapeType="1"/>
            </p:cNvSpPr>
            <p:nvPr/>
          </p:nvSpPr>
          <p:spPr bwMode="auto">
            <a:xfrm flipH="1">
              <a:off x="4320" y="2112"/>
              <a:ext cx="0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1" name="Line 155"/>
            <p:cNvSpPr>
              <a:spLocks noChangeShapeType="1"/>
            </p:cNvSpPr>
            <p:nvPr/>
          </p:nvSpPr>
          <p:spPr bwMode="auto">
            <a:xfrm flipH="1">
              <a:off x="4176" y="2112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2" name="Line 156"/>
            <p:cNvSpPr>
              <a:spLocks noChangeShapeType="1"/>
            </p:cNvSpPr>
            <p:nvPr/>
          </p:nvSpPr>
          <p:spPr bwMode="auto">
            <a:xfrm flipH="1">
              <a:off x="4032" y="2208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3" name="Line 157"/>
            <p:cNvSpPr>
              <a:spLocks noChangeShapeType="1"/>
            </p:cNvSpPr>
            <p:nvPr/>
          </p:nvSpPr>
          <p:spPr bwMode="auto">
            <a:xfrm flipH="1">
              <a:off x="3984" y="1968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4" name="Line 158"/>
            <p:cNvSpPr>
              <a:spLocks noChangeShapeType="1"/>
            </p:cNvSpPr>
            <p:nvPr/>
          </p:nvSpPr>
          <p:spPr bwMode="auto">
            <a:xfrm flipH="1">
              <a:off x="3888" y="2016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5" name="Line 159"/>
            <p:cNvSpPr>
              <a:spLocks noChangeShapeType="1"/>
            </p:cNvSpPr>
            <p:nvPr/>
          </p:nvSpPr>
          <p:spPr bwMode="auto">
            <a:xfrm>
              <a:off x="4512" y="2112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73" name="Text Box 177"/>
          <p:cNvSpPr txBox="1">
            <a:spLocks noChangeArrowheads="1"/>
          </p:cNvSpPr>
          <p:nvPr/>
        </p:nvSpPr>
        <p:spPr bwMode="auto">
          <a:xfrm>
            <a:off x="1066800" y="1143000"/>
            <a:ext cx="6667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Goal</a:t>
            </a:r>
          </a:p>
        </p:txBody>
      </p:sp>
      <p:sp>
        <p:nvSpPr>
          <p:cNvPr id="4274" name="Text Box 178"/>
          <p:cNvSpPr txBox="1">
            <a:spLocks noChangeArrowheads="1"/>
          </p:cNvSpPr>
          <p:nvPr/>
        </p:nvSpPr>
        <p:spPr bwMode="auto">
          <a:xfrm>
            <a:off x="3886200" y="1143000"/>
            <a:ext cx="10604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Flooding</a:t>
            </a:r>
          </a:p>
        </p:txBody>
      </p:sp>
      <p:grpSp>
        <p:nvGrpSpPr>
          <p:cNvPr id="10" name="Group 224"/>
          <p:cNvGrpSpPr>
            <a:grpSpLocks/>
          </p:cNvGrpSpPr>
          <p:nvPr/>
        </p:nvGrpSpPr>
        <p:grpSpPr bwMode="auto">
          <a:xfrm>
            <a:off x="0" y="3962400"/>
            <a:ext cx="3443292" cy="2667000"/>
            <a:chOff x="0" y="2496"/>
            <a:chExt cx="2169" cy="1680"/>
          </a:xfrm>
        </p:grpSpPr>
        <p:grpSp>
          <p:nvGrpSpPr>
            <p:cNvPr id="11" name="Group 135"/>
            <p:cNvGrpSpPr>
              <a:grpSpLocks/>
            </p:cNvGrpSpPr>
            <p:nvPr/>
          </p:nvGrpSpPr>
          <p:grpSpPr bwMode="auto">
            <a:xfrm>
              <a:off x="144" y="2736"/>
              <a:ext cx="1488" cy="1440"/>
              <a:chOff x="144" y="960"/>
              <a:chExt cx="1488" cy="1440"/>
            </a:xfrm>
          </p:grpSpPr>
          <p:grpSp>
            <p:nvGrpSpPr>
              <p:cNvPr id="12" name="Group 136"/>
              <p:cNvGrpSpPr>
                <a:grpSpLocks/>
              </p:cNvGrpSpPr>
              <p:nvPr/>
            </p:nvGrpSpPr>
            <p:grpSpPr bwMode="auto">
              <a:xfrm>
                <a:off x="144" y="960"/>
                <a:ext cx="1488" cy="1440"/>
                <a:chOff x="144" y="960"/>
                <a:chExt cx="1488" cy="1440"/>
              </a:xfrm>
            </p:grpSpPr>
            <p:sp>
              <p:nvSpPr>
                <p:cNvPr id="4233" name="Rectangle 137"/>
                <p:cNvSpPr>
                  <a:spLocks noChangeArrowheads="1"/>
                </p:cNvSpPr>
                <p:nvPr/>
              </p:nvSpPr>
              <p:spPr bwMode="auto">
                <a:xfrm>
                  <a:off x="144" y="960"/>
                  <a:ext cx="1488" cy="144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34" name="Text Box 138"/>
                <p:cNvSpPr txBox="1">
                  <a:spLocks noChangeArrowheads="1"/>
                </p:cNvSpPr>
                <p:nvPr/>
              </p:nvSpPr>
              <p:spPr bwMode="auto">
                <a:xfrm>
                  <a:off x="1008" y="1344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4235" name="Freeform 139"/>
                <p:cNvSpPr>
                  <a:spLocks/>
                </p:cNvSpPr>
                <p:nvPr/>
              </p:nvSpPr>
              <p:spPr bwMode="auto">
                <a:xfrm>
                  <a:off x="192" y="1536"/>
                  <a:ext cx="693" cy="826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72" y="528"/>
                    </a:cxn>
                    <a:cxn ang="0">
                      <a:pos x="180" y="51"/>
                    </a:cxn>
                    <a:cxn ang="0">
                      <a:pos x="288" y="33"/>
                    </a:cxn>
                    <a:cxn ang="0">
                      <a:pos x="540" y="33"/>
                    </a:cxn>
                    <a:cxn ang="0">
                      <a:pos x="648" y="114"/>
                    </a:cxn>
                    <a:cxn ang="0">
                      <a:pos x="666" y="420"/>
                    </a:cxn>
                    <a:cxn ang="0">
                      <a:pos x="684" y="474"/>
                    </a:cxn>
                    <a:cxn ang="0">
                      <a:pos x="693" y="501"/>
                    </a:cxn>
                    <a:cxn ang="0">
                      <a:pos x="684" y="663"/>
                    </a:cxn>
                    <a:cxn ang="0">
                      <a:pos x="639" y="744"/>
                    </a:cxn>
                    <a:cxn ang="0">
                      <a:pos x="378" y="816"/>
                    </a:cxn>
                    <a:cxn ang="0">
                      <a:pos x="243" y="807"/>
                    </a:cxn>
                    <a:cxn ang="0">
                      <a:pos x="162" y="753"/>
                    </a:cxn>
                    <a:cxn ang="0">
                      <a:pos x="63" y="681"/>
                    </a:cxn>
                    <a:cxn ang="0">
                      <a:pos x="27" y="591"/>
                    </a:cxn>
                    <a:cxn ang="0">
                      <a:pos x="0" y="573"/>
                    </a:cxn>
                  </a:cxnLst>
                  <a:rect l="0" t="0" r="r" b="b"/>
                  <a:pathLst>
                    <a:path w="693" h="826">
                      <a:moveTo>
                        <a:pt x="0" y="573"/>
                      </a:moveTo>
                      <a:cubicBezTo>
                        <a:pt x="43" y="562"/>
                        <a:pt x="58" y="571"/>
                        <a:pt x="72" y="528"/>
                      </a:cubicBezTo>
                      <a:cubicBezTo>
                        <a:pt x="74" y="445"/>
                        <a:pt x="21" y="119"/>
                        <a:pt x="180" y="51"/>
                      </a:cubicBezTo>
                      <a:cubicBezTo>
                        <a:pt x="204" y="41"/>
                        <a:pt x="272" y="35"/>
                        <a:pt x="288" y="33"/>
                      </a:cubicBezTo>
                      <a:cubicBezTo>
                        <a:pt x="370" y="0"/>
                        <a:pt x="455" y="12"/>
                        <a:pt x="540" y="33"/>
                      </a:cubicBezTo>
                      <a:cubicBezTo>
                        <a:pt x="579" y="59"/>
                        <a:pt x="610" y="89"/>
                        <a:pt x="648" y="114"/>
                      </a:cubicBezTo>
                      <a:cubicBezTo>
                        <a:pt x="688" y="235"/>
                        <a:pt x="638" y="76"/>
                        <a:pt x="666" y="420"/>
                      </a:cubicBezTo>
                      <a:cubicBezTo>
                        <a:pt x="668" y="439"/>
                        <a:pt x="678" y="456"/>
                        <a:pt x="684" y="474"/>
                      </a:cubicBezTo>
                      <a:cubicBezTo>
                        <a:pt x="687" y="483"/>
                        <a:pt x="693" y="501"/>
                        <a:pt x="693" y="501"/>
                      </a:cubicBezTo>
                      <a:cubicBezTo>
                        <a:pt x="690" y="555"/>
                        <a:pt x="689" y="609"/>
                        <a:pt x="684" y="663"/>
                      </a:cubicBezTo>
                      <a:cubicBezTo>
                        <a:pt x="681" y="691"/>
                        <a:pt x="650" y="727"/>
                        <a:pt x="639" y="744"/>
                      </a:cubicBezTo>
                      <a:cubicBezTo>
                        <a:pt x="584" y="826"/>
                        <a:pt x="466" y="809"/>
                        <a:pt x="378" y="816"/>
                      </a:cubicBezTo>
                      <a:cubicBezTo>
                        <a:pt x="333" y="813"/>
                        <a:pt x="287" y="814"/>
                        <a:pt x="243" y="807"/>
                      </a:cubicBezTo>
                      <a:cubicBezTo>
                        <a:pt x="213" y="802"/>
                        <a:pt x="193" y="763"/>
                        <a:pt x="162" y="753"/>
                      </a:cubicBezTo>
                      <a:cubicBezTo>
                        <a:pt x="135" y="712"/>
                        <a:pt x="102" y="707"/>
                        <a:pt x="63" y="681"/>
                      </a:cubicBezTo>
                      <a:cubicBezTo>
                        <a:pt x="43" y="651"/>
                        <a:pt x="41" y="612"/>
                        <a:pt x="27" y="591"/>
                      </a:cubicBezTo>
                      <a:cubicBezTo>
                        <a:pt x="21" y="582"/>
                        <a:pt x="9" y="579"/>
                        <a:pt x="0" y="573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236" name="Line 140"/>
              <p:cNvSpPr>
                <a:spLocks noChangeShapeType="1"/>
              </p:cNvSpPr>
              <p:nvPr/>
            </p:nvSpPr>
            <p:spPr bwMode="auto">
              <a:xfrm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7" name="Line 141"/>
              <p:cNvSpPr>
                <a:spLocks noChangeShapeType="1"/>
              </p:cNvSpPr>
              <p:nvPr/>
            </p:nvSpPr>
            <p:spPr bwMode="auto">
              <a:xfrm flipH="1"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8" name="Text Box 142"/>
              <p:cNvSpPr txBox="1">
                <a:spLocks noChangeArrowheads="1"/>
              </p:cNvSpPr>
              <p:nvPr/>
            </p:nvSpPr>
            <p:spPr bwMode="auto">
              <a:xfrm>
                <a:off x="470" y="1655"/>
                <a:ext cx="380" cy="23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T.P.</a:t>
                </a:r>
              </a:p>
            </p:txBody>
          </p:sp>
        </p:grpSp>
        <p:sp>
          <p:nvSpPr>
            <p:cNvPr id="4275" name="Text Box 179"/>
            <p:cNvSpPr txBox="1">
              <a:spLocks noChangeArrowheads="1"/>
            </p:cNvSpPr>
            <p:nvPr/>
          </p:nvSpPr>
          <p:spPr bwMode="auto">
            <a:xfrm>
              <a:off x="0" y="2496"/>
              <a:ext cx="2169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 smtClean="0"/>
                <a:t>Profile-cast (</a:t>
              </a:r>
              <a:r>
                <a:rPr lang="en-US" dirty="0" err="1" smtClean="0"/>
                <a:t>w</a:t>
              </a:r>
              <a:r>
                <a:rPr lang="en-US" dirty="0" smtClean="0"/>
                <a:t>/gradient</a:t>
              </a:r>
              <a:r>
                <a:rPr lang="en-US" dirty="0"/>
                <a:t>-</a:t>
              </a:r>
              <a:r>
                <a:rPr lang="en-US" dirty="0" smtClean="0"/>
                <a:t>ascend)</a:t>
              </a:r>
              <a:endParaRPr lang="en-US" dirty="0"/>
            </a:p>
          </p:txBody>
        </p:sp>
      </p:grpSp>
      <p:grpSp>
        <p:nvGrpSpPr>
          <p:cNvPr id="13" name="Group 225"/>
          <p:cNvGrpSpPr>
            <a:grpSpLocks/>
          </p:cNvGrpSpPr>
          <p:nvPr/>
        </p:nvGrpSpPr>
        <p:grpSpPr bwMode="auto">
          <a:xfrm>
            <a:off x="3079750" y="3962400"/>
            <a:ext cx="2870200" cy="2667000"/>
            <a:chOff x="1940" y="2496"/>
            <a:chExt cx="1808" cy="1680"/>
          </a:xfrm>
        </p:grpSpPr>
        <p:grpSp>
          <p:nvGrpSpPr>
            <p:cNvPr id="14" name="Group 161"/>
            <p:cNvGrpSpPr>
              <a:grpSpLocks/>
            </p:cNvGrpSpPr>
            <p:nvPr/>
          </p:nvGrpSpPr>
          <p:grpSpPr bwMode="auto">
            <a:xfrm>
              <a:off x="1940" y="2736"/>
              <a:ext cx="1488" cy="1440"/>
              <a:chOff x="144" y="960"/>
              <a:chExt cx="1488" cy="1440"/>
            </a:xfrm>
          </p:grpSpPr>
          <p:grpSp>
            <p:nvGrpSpPr>
              <p:cNvPr id="15" name="Group 162"/>
              <p:cNvGrpSpPr>
                <a:grpSpLocks/>
              </p:cNvGrpSpPr>
              <p:nvPr/>
            </p:nvGrpSpPr>
            <p:grpSpPr bwMode="auto">
              <a:xfrm>
                <a:off x="144" y="960"/>
                <a:ext cx="1488" cy="1440"/>
                <a:chOff x="144" y="960"/>
                <a:chExt cx="1488" cy="1440"/>
              </a:xfrm>
            </p:grpSpPr>
            <p:sp>
              <p:nvSpPr>
                <p:cNvPr id="4259" name="Rectangle 163"/>
                <p:cNvSpPr>
                  <a:spLocks noChangeArrowheads="1"/>
                </p:cNvSpPr>
                <p:nvPr/>
              </p:nvSpPr>
              <p:spPr bwMode="auto">
                <a:xfrm>
                  <a:off x="144" y="960"/>
                  <a:ext cx="1488" cy="144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60" name="Text Box 164"/>
                <p:cNvSpPr txBox="1">
                  <a:spLocks noChangeArrowheads="1"/>
                </p:cNvSpPr>
                <p:nvPr/>
              </p:nvSpPr>
              <p:spPr bwMode="auto">
                <a:xfrm>
                  <a:off x="1008" y="1344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4261" name="Freeform 165"/>
                <p:cNvSpPr>
                  <a:spLocks/>
                </p:cNvSpPr>
                <p:nvPr/>
              </p:nvSpPr>
              <p:spPr bwMode="auto">
                <a:xfrm>
                  <a:off x="192" y="1536"/>
                  <a:ext cx="693" cy="826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72" y="528"/>
                    </a:cxn>
                    <a:cxn ang="0">
                      <a:pos x="180" y="51"/>
                    </a:cxn>
                    <a:cxn ang="0">
                      <a:pos x="288" y="33"/>
                    </a:cxn>
                    <a:cxn ang="0">
                      <a:pos x="540" y="33"/>
                    </a:cxn>
                    <a:cxn ang="0">
                      <a:pos x="648" y="114"/>
                    </a:cxn>
                    <a:cxn ang="0">
                      <a:pos x="666" y="420"/>
                    </a:cxn>
                    <a:cxn ang="0">
                      <a:pos x="684" y="474"/>
                    </a:cxn>
                    <a:cxn ang="0">
                      <a:pos x="693" y="501"/>
                    </a:cxn>
                    <a:cxn ang="0">
                      <a:pos x="684" y="663"/>
                    </a:cxn>
                    <a:cxn ang="0">
                      <a:pos x="639" y="744"/>
                    </a:cxn>
                    <a:cxn ang="0">
                      <a:pos x="378" y="816"/>
                    </a:cxn>
                    <a:cxn ang="0">
                      <a:pos x="243" y="807"/>
                    </a:cxn>
                    <a:cxn ang="0">
                      <a:pos x="162" y="753"/>
                    </a:cxn>
                    <a:cxn ang="0">
                      <a:pos x="63" y="681"/>
                    </a:cxn>
                    <a:cxn ang="0">
                      <a:pos x="27" y="591"/>
                    </a:cxn>
                    <a:cxn ang="0">
                      <a:pos x="0" y="573"/>
                    </a:cxn>
                  </a:cxnLst>
                  <a:rect l="0" t="0" r="r" b="b"/>
                  <a:pathLst>
                    <a:path w="693" h="826">
                      <a:moveTo>
                        <a:pt x="0" y="573"/>
                      </a:moveTo>
                      <a:cubicBezTo>
                        <a:pt x="43" y="562"/>
                        <a:pt x="58" y="571"/>
                        <a:pt x="72" y="528"/>
                      </a:cubicBezTo>
                      <a:cubicBezTo>
                        <a:pt x="74" y="445"/>
                        <a:pt x="21" y="119"/>
                        <a:pt x="180" y="51"/>
                      </a:cubicBezTo>
                      <a:cubicBezTo>
                        <a:pt x="204" y="41"/>
                        <a:pt x="272" y="35"/>
                        <a:pt x="288" y="33"/>
                      </a:cubicBezTo>
                      <a:cubicBezTo>
                        <a:pt x="370" y="0"/>
                        <a:pt x="455" y="12"/>
                        <a:pt x="540" y="33"/>
                      </a:cubicBezTo>
                      <a:cubicBezTo>
                        <a:pt x="579" y="59"/>
                        <a:pt x="610" y="89"/>
                        <a:pt x="648" y="114"/>
                      </a:cubicBezTo>
                      <a:cubicBezTo>
                        <a:pt x="688" y="235"/>
                        <a:pt x="638" y="76"/>
                        <a:pt x="666" y="420"/>
                      </a:cubicBezTo>
                      <a:cubicBezTo>
                        <a:pt x="668" y="439"/>
                        <a:pt x="678" y="456"/>
                        <a:pt x="684" y="474"/>
                      </a:cubicBezTo>
                      <a:cubicBezTo>
                        <a:pt x="687" y="483"/>
                        <a:pt x="693" y="501"/>
                        <a:pt x="693" y="501"/>
                      </a:cubicBezTo>
                      <a:cubicBezTo>
                        <a:pt x="690" y="555"/>
                        <a:pt x="689" y="609"/>
                        <a:pt x="684" y="663"/>
                      </a:cubicBezTo>
                      <a:cubicBezTo>
                        <a:pt x="681" y="691"/>
                        <a:pt x="650" y="727"/>
                        <a:pt x="639" y="744"/>
                      </a:cubicBezTo>
                      <a:cubicBezTo>
                        <a:pt x="584" y="826"/>
                        <a:pt x="466" y="809"/>
                        <a:pt x="378" y="816"/>
                      </a:cubicBezTo>
                      <a:cubicBezTo>
                        <a:pt x="333" y="813"/>
                        <a:pt x="287" y="814"/>
                        <a:pt x="243" y="807"/>
                      </a:cubicBezTo>
                      <a:cubicBezTo>
                        <a:pt x="213" y="802"/>
                        <a:pt x="193" y="763"/>
                        <a:pt x="162" y="753"/>
                      </a:cubicBezTo>
                      <a:cubicBezTo>
                        <a:pt x="135" y="712"/>
                        <a:pt x="102" y="707"/>
                        <a:pt x="63" y="681"/>
                      </a:cubicBezTo>
                      <a:cubicBezTo>
                        <a:pt x="43" y="651"/>
                        <a:pt x="41" y="612"/>
                        <a:pt x="27" y="591"/>
                      </a:cubicBezTo>
                      <a:cubicBezTo>
                        <a:pt x="21" y="582"/>
                        <a:pt x="9" y="579"/>
                        <a:pt x="0" y="573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262" name="Line 166"/>
              <p:cNvSpPr>
                <a:spLocks noChangeShapeType="1"/>
              </p:cNvSpPr>
              <p:nvPr/>
            </p:nvSpPr>
            <p:spPr bwMode="auto">
              <a:xfrm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3" name="Line 167"/>
              <p:cNvSpPr>
                <a:spLocks noChangeShapeType="1"/>
              </p:cNvSpPr>
              <p:nvPr/>
            </p:nvSpPr>
            <p:spPr bwMode="auto">
              <a:xfrm flipH="1"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4" name="Text Box 168"/>
              <p:cNvSpPr txBox="1">
                <a:spLocks noChangeArrowheads="1"/>
              </p:cNvSpPr>
              <p:nvPr/>
            </p:nvSpPr>
            <p:spPr bwMode="auto">
              <a:xfrm>
                <a:off x="470" y="1655"/>
                <a:ext cx="380" cy="23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T.P.</a:t>
                </a:r>
              </a:p>
            </p:txBody>
          </p:sp>
        </p:grpSp>
        <p:sp>
          <p:nvSpPr>
            <p:cNvPr id="4276" name="Text Box 180"/>
            <p:cNvSpPr txBox="1">
              <a:spLocks noChangeArrowheads="1"/>
            </p:cNvSpPr>
            <p:nvPr/>
          </p:nvSpPr>
          <p:spPr bwMode="auto">
            <a:xfrm>
              <a:off x="2064" y="2496"/>
              <a:ext cx="1684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Single long random walk</a:t>
              </a:r>
            </a:p>
          </p:txBody>
        </p:sp>
      </p:grpSp>
      <p:grpSp>
        <p:nvGrpSpPr>
          <p:cNvPr id="16" name="Group 226"/>
          <p:cNvGrpSpPr>
            <a:grpSpLocks/>
          </p:cNvGrpSpPr>
          <p:nvPr/>
        </p:nvGrpSpPr>
        <p:grpSpPr bwMode="auto">
          <a:xfrm>
            <a:off x="6127750" y="3962400"/>
            <a:ext cx="3016250" cy="2667000"/>
            <a:chOff x="3860" y="2496"/>
            <a:chExt cx="1900" cy="1680"/>
          </a:xfrm>
        </p:grpSpPr>
        <p:grpSp>
          <p:nvGrpSpPr>
            <p:cNvPr id="17" name="Group 169"/>
            <p:cNvGrpSpPr>
              <a:grpSpLocks/>
            </p:cNvGrpSpPr>
            <p:nvPr/>
          </p:nvGrpSpPr>
          <p:grpSpPr bwMode="auto">
            <a:xfrm>
              <a:off x="3936" y="2736"/>
              <a:ext cx="1488" cy="1440"/>
              <a:chOff x="144" y="960"/>
              <a:chExt cx="1488" cy="1440"/>
            </a:xfrm>
          </p:grpSpPr>
          <p:grpSp>
            <p:nvGrpSpPr>
              <p:cNvPr id="18" name="Group 170"/>
              <p:cNvGrpSpPr>
                <a:grpSpLocks/>
              </p:cNvGrpSpPr>
              <p:nvPr/>
            </p:nvGrpSpPr>
            <p:grpSpPr bwMode="auto">
              <a:xfrm>
                <a:off x="144" y="960"/>
                <a:ext cx="1488" cy="1440"/>
                <a:chOff x="144" y="960"/>
                <a:chExt cx="1488" cy="1440"/>
              </a:xfrm>
            </p:grpSpPr>
            <p:sp>
              <p:nvSpPr>
                <p:cNvPr id="4267" name="Rectangle 171"/>
                <p:cNvSpPr>
                  <a:spLocks noChangeArrowheads="1"/>
                </p:cNvSpPr>
                <p:nvPr/>
              </p:nvSpPr>
              <p:spPr bwMode="auto">
                <a:xfrm>
                  <a:off x="144" y="960"/>
                  <a:ext cx="1488" cy="144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68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1008" y="1344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4269" name="Freeform 173"/>
                <p:cNvSpPr>
                  <a:spLocks/>
                </p:cNvSpPr>
                <p:nvPr/>
              </p:nvSpPr>
              <p:spPr bwMode="auto">
                <a:xfrm>
                  <a:off x="192" y="1536"/>
                  <a:ext cx="693" cy="826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72" y="528"/>
                    </a:cxn>
                    <a:cxn ang="0">
                      <a:pos x="180" y="51"/>
                    </a:cxn>
                    <a:cxn ang="0">
                      <a:pos x="288" y="33"/>
                    </a:cxn>
                    <a:cxn ang="0">
                      <a:pos x="540" y="33"/>
                    </a:cxn>
                    <a:cxn ang="0">
                      <a:pos x="648" y="114"/>
                    </a:cxn>
                    <a:cxn ang="0">
                      <a:pos x="666" y="420"/>
                    </a:cxn>
                    <a:cxn ang="0">
                      <a:pos x="684" y="474"/>
                    </a:cxn>
                    <a:cxn ang="0">
                      <a:pos x="693" y="501"/>
                    </a:cxn>
                    <a:cxn ang="0">
                      <a:pos x="684" y="663"/>
                    </a:cxn>
                    <a:cxn ang="0">
                      <a:pos x="639" y="744"/>
                    </a:cxn>
                    <a:cxn ang="0">
                      <a:pos x="378" y="816"/>
                    </a:cxn>
                    <a:cxn ang="0">
                      <a:pos x="243" y="807"/>
                    </a:cxn>
                    <a:cxn ang="0">
                      <a:pos x="162" y="753"/>
                    </a:cxn>
                    <a:cxn ang="0">
                      <a:pos x="63" y="681"/>
                    </a:cxn>
                    <a:cxn ang="0">
                      <a:pos x="27" y="591"/>
                    </a:cxn>
                    <a:cxn ang="0">
                      <a:pos x="0" y="573"/>
                    </a:cxn>
                  </a:cxnLst>
                  <a:rect l="0" t="0" r="r" b="b"/>
                  <a:pathLst>
                    <a:path w="693" h="826">
                      <a:moveTo>
                        <a:pt x="0" y="573"/>
                      </a:moveTo>
                      <a:cubicBezTo>
                        <a:pt x="43" y="562"/>
                        <a:pt x="58" y="571"/>
                        <a:pt x="72" y="528"/>
                      </a:cubicBezTo>
                      <a:cubicBezTo>
                        <a:pt x="74" y="445"/>
                        <a:pt x="21" y="119"/>
                        <a:pt x="180" y="51"/>
                      </a:cubicBezTo>
                      <a:cubicBezTo>
                        <a:pt x="204" y="41"/>
                        <a:pt x="272" y="35"/>
                        <a:pt x="288" y="33"/>
                      </a:cubicBezTo>
                      <a:cubicBezTo>
                        <a:pt x="370" y="0"/>
                        <a:pt x="455" y="12"/>
                        <a:pt x="540" y="33"/>
                      </a:cubicBezTo>
                      <a:cubicBezTo>
                        <a:pt x="579" y="59"/>
                        <a:pt x="610" y="89"/>
                        <a:pt x="648" y="114"/>
                      </a:cubicBezTo>
                      <a:cubicBezTo>
                        <a:pt x="688" y="235"/>
                        <a:pt x="638" y="76"/>
                        <a:pt x="666" y="420"/>
                      </a:cubicBezTo>
                      <a:cubicBezTo>
                        <a:pt x="668" y="439"/>
                        <a:pt x="678" y="456"/>
                        <a:pt x="684" y="474"/>
                      </a:cubicBezTo>
                      <a:cubicBezTo>
                        <a:pt x="687" y="483"/>
                        <a:pt x="693" y="501"/>
                        <a:pt x="693" y="501"/>
                      </a:cubicBezTo>
                      <a:cubicBezTo>
                        <a:pt x="690" y="555"/>
                        <a:pt x="689" y="609"/>
                        <a:pt x="684" y="663"/>
                      </a:cubicBezTo>
                      <a:cubicBezTo>
                        <a:pt x="681" y="691"/>
                        <a:pt x="650" y="727"/>
                        <a:pt x="639" y="744"/>
                      </a:cubicBezTo>
                      <a:cubicBezTo>
                        <a:pt x="584" y="826"/>
                        <a:pt x="466" y="809"/>
                        <a:pt x="378" y="816"/>
                      </a:cubicBezTo>
                      <a:cubicBezTo>
                        <a:pt x="333" y="813"/>
                        <a:pt x="287" y="814"/>
                        <a:pt x="243" y="807"/>
                      </a:cubicBezTo>
                      <a:cubicBezTo>
                        <a:pt x="213" y="802"/>
                        <a:pt x="193" y="763"/>
                        <a:pt x="162" y="753"/>
                      </a:cubicBezTo>
                      <a:cubicBezTo>
                        <a:pt x="135" y="712"/>
                        <a:pt x="102" y="707"/>
                        <a:pt x="63" y="681"/>
                      </a:cubicBezTo>
                      <a:cubicBezTo>
                        <a:pt x="43" y="651"/>
                        <a:pt x="41" y="612"/>
                        <a:pt x="27" y="591"/>
                      </a:cubicBezTo>
                      <a:cubicBezTo>
                        <a:pt x="21" y="582"/>
                        <a:pt x="9" y="579"/>
                        <a:pt x="0" y="573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270" name="Line 174"/>
              <p:cNvSpPr>
                <a:spLocks noChangeShapeType="1"/>
              </p:cNvSpPr>
              <p:nvPr/>
            </p:nvSpPr>
            <p:spPr bwMode="auto">
              <a:xfrm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1" name="Line 175"/>
              <p:cNvSpPr>
                <a:spLocks noChangeShapeType="1"/>
              </p:cNvSpPr>
              <p:nvPr/>
            </p:nvSpPr>
            <p:spPr bwMode="auto">
              <a:xfrm flipH="1"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2" name="Text Box 176"/>
              <p:cNvSpPr txBox="1">
                <a:spLocks noChangeArrowheads="1"/>
              </p:cNvSpPr>
              <p:nvPr/>
            </p:nvSpPr>
            <p:spPr bwMode="auto">
              <a:xfrm>
                <a:off x="470" y="1655"/>
                <a:ext cx="380" cy="23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T.P.</a:t>
                </a:r>
              </a:p>
            </p:txBody>
          </p:sp>
        </p:grpSp>
        <p:sp>
          <p:nvSpPr>
            <p:cNvPr id="4277" name="Text Box 181"/>
            <p:cNvSpPr txBox="1">
              <a:spLocks noChangeArrowheads="1"/>
            </p:cNvSpPr>
            <p:nvPr/>
          </p:nvSpPr>
          <p:spPr bwMode="auto">
            <a:xfrm>
              <a:off x="3860" y="2496"/>
              <a:ext cx="190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Multiple short random walks</a:t>
              </a:r>
            </a:p>
          </p:txBody>
        </p:sp>
      </p:grpSp>
      <p:sp>
        <p:nvSpPr>
          <p:cNvPr id="4278" name="Freeform 182"/>
          <p:cNvSpPr>
            <a:spLocks/>
          </p:cNvSpPr>
          <p:nvPr/>
        </p:nvSpPr>
        <p:spPr bwMode="auto">
          <a:xfrm>
            <a:off x="6172200" y="2362200"/>
            <a:ext cx="1371600" cy="1425575"/>
          </a:xfrm>
          <a:custGeom>
            <a:avLst/>
            <a:gdLst/>
            <a:ahLst/>
            <a:cxnLst>
              <a:cxn ang="0">
                <a:pos x="79" y="513"/>
              </a:cxn>
              <a:cxn ang="0">
                <a:pos x="214" y="54"/>
              </a:cxn>
              <a:cxn ang="0">
                <a:pos x="250" y="18"/>
              </a:cxn>
              <a:cxn ang="0">
                <a:pos x="304" y="0"/>
              </a:cxn>
              <a:cxn ang="0">
                <a:pos x="610" y="27"/>
              </a:cxn>
              <a:cxn ang="0">
                <a:pos x="718" y="81"/>
              </a:cxn>
              <a:cxn ang="0">
                <a:pos x="808" y="117"/>
              </a:cxn>
              <a:cxn ang="0">
                <a:pos x="826" y="144"/>
              </a:cxn>
              <a:cxn ang="0">
                <a:pos x="835" y="522"/>
              </a:cxn>
              <a:cxn ang="0">
                <a:pos x="862" y="531"/>
              </a:cxn>
              <a:cxn ang="0">
                <a:pos x="943" y="684"/>
              </a:cxn>
              <a:cxn ang="0">
                <a:pos x="925" y="801"/>
              </a:cxn>
              <a:cxn ang="0">
                <a:pos x="808" y="891"/>
              </a:cxn>
              <a:cxn ang="0">
                <a:pos x="754" y="927"/>
              </a:cxn>
              <a:cxn ang="0">
                <a:pos x="619" y="954"/>
              </a:cxn>
              <a:cxn ang="0">
                <a:pos x="331" y="972"/>
              </a:cxn>
              <a:cxn ang="0">
                <a:pos x="97" y="927"/>
              </a:cxn>
              <a:cxn ang="0">
                <a:pos x="106" y="810"/>
              </a:cxn>
              <a:cxn ang="0">
                <a:pos x="124" y="774"/>
              </a:cxn>
              <a:cxn ang="0">
                <a:pos x="61" y="666"/>
              </a:cxn>
              <a:cxn ang="0">
                <a:pos x="61" y="513"/>
              </a:cxn>
              <a:cxn ang="0">
                <a:pos x="79" y="486"/>
              </a:cxn>
              <a:cxn ang="0">
                <a:pos x="79" y="513"/>
              </a:cxn>
            </a:cxnLst>
            <a:rect l="0" t="0" r="r" b="b"/>
            <a:pathLst>
              <a:path w="943" h="994">
                <a:moveTo>
                  <a:pt x="79" y="513"/>
                </a:moveTo>
                <a:cubicBezTo>
                  <a:pt x="85" y="257"/>
                  <a:pt x="0" y="125"/>
                  <a:pt x="214" y="54"/>
                </a:cubicBezTo>
                <a:cubicBezTo>
                  <a:pt x="226" y="42"/>
                  <a:pt x="235" y="27"/>
                  <a:pt x="250" y="18"/>
                </a:cubicBezTo>
                <a:cubicBezTo>
                  <a:pt x="266" y="8"/>
                  <a:pt x="304" y="0"/>
                  <a:pt x="304" y="0"/>
                </a:cubicBezTo>
                <a:cubicBezTo>
                  <a:pt x="448" y="6"/>
                  <a:pt x="492" y="12"/>
                  <a:pt x="610" y="27"/>
                </a:cubicBezTo>
                <a:cubicBezTo>
                  <a:pt x="650" y="40"/>
                  <a:pt x="678" y="68"/>
                  <a:pt x="718" y="81"/>
                </a:cubicBezTo>
                <a:cubicBezTo>
                  <a:pt x="739" y="143"/>
                  <a:pt x="709" y="81"/>
                  <a:pt x="808" y="117"/>
                </a:cubicBezTo>
                <a:cubicBezTo>
                  <a:pt x="818" y="121"/>
                  <a:pt x="820" y="135"/>
                  <a:pt x="826" y="144"/>
                </a:cubicBezTo>
                <a:cubicBezTo>
                  <a:pt x="829" y="270"/>
                  <a:pt x="823" y="397"/>
                  <a:pt x="835" y="522"/>
                </a:cubicBezTo>
                <a:cubicBezTo>
                  <a:pt x="836" y="531"/>
                  <a:pt x="855" y="524"/>
                  <a:pt x="862" y="531"/>
                </a:cubicBezTo>
                <a:cubicBezTo>
                  <a:pt x="898" y="567"/>
                  <a:pt x="927" y="637"/>
                  <a:pt x="943" y="684"/>
                </a:cubicBezTo>
                <a:cubicBezTo>
                  <a:pt x="942" y="697"/>
                  <a:pt x="941" y="773"/>
                  <a:pt x="925" y="801"/>
                </a:cubicBezTo>
                <a:cubicBezTo>
                  <a:pt x="889" y="866"/>
                  <a:pt x="867" y="858"/>
                  <a:pt x="808" y="891"/>
                </a:cubicBezTo>
                <a:cubicBezTo>
                  <a:pt x="789" y="902"/>
                  <a:pt x="772" y="915"/>
                  <a:pt x="754" y="927"/>
                </a:cubicBezTo>
                <a:cubicBezTo>
                  <a:pt x="723" y="947"/>
                  <a:pt x="649" y="952"/>
                  <a:pt x="619" y="954"/>
                </a:cubicBezTo>
                <a:cubicBezTo>
                  <a:pt x="523" y="961"/>
                  <a:pt x="427" y="966"/>
                  <a:pt x="331" y="972"/>
                </a:cubicBezTo>
                <a:cubicBezTo>
                  <a:pt x="241" y="985"/>
                  <a:pt x="164" y="994"/>
                  <a:pt x="97" y="927"/>
                </a:cubicBezTo>
                <a:cubicBezTo>
                  <a:pt x="100" y="888"/>
                  <a:pt x="99" y="849"/>
                  <a:pt x="106" y="810"/>
                </a:cubicBezTo>
                <a:cubicBezTo>
                  <a:pt x="108" y="797"/>
                  <a:pt x="123" y="787"/>
                  <a:pt x="124" y="774"/>
                </a:cubicBezTo>
                <a:cubicBezTo>
                  <a:pt x="129" y="711"/>
                  <a:pt x="114" y="684"/>
                  <a:pt x="61" y="666"/>
                </a:cubicBezTo>
                <a:cubicBezTo>
                  <a:pt x="41" y="605"/>
                  <a:pt x="42" y="621"/>
                  <a:pt x="61" y="513"/>
                </a:cubicBezTo>
                <a:cubicBezTo>
                  <a:pt x="63" y="502"/>
                  <a:pt x="68" y="486"/>
                  <a:pt x="79" y="486"/>
                </a:cubicBezTo>
                <a:cubicBezTo>
                  <a:pt x="88" y="486"/>
                  <a:pt x="79" y="504"/>
                  <a:pt x="79" y="513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9"/>
          <p:cNvGrpSpPr>
            <a:grpSpLocks/>
          </p:cNvGrpSpPr>
          <p:nvPr/>
        </p:nvGrpSpPr>
        <p:grpSpPr bwMode="auto">
          <a:xfrm>
            <a:off x="6248400" y="1524000"/>
            <a:ext cx="2362200" cy="2286000"/>
            <a:chOff x="144" y="960"/>
            <a:chExt cx="1488" cy="1440"/>
          </a:xfrm>
        </p:grpSpPr>
        <p:grpSp>
          <p:nvGrpSpPr>
            <p:cNvPr id="20" name="Group 190"/>
            <p:cNvGrpSpPr>
              <a:grpSpLocks/>
            </p:cNvGrpSpPr>
            <p:nvPr/>
          </p:nvGrpSpPr>
          <p:grpSpPr bwMode="auto">
            <a:xfrm>
              <a:off x="144" y="960"/>
              <a:ext cx="1488" cy="1440"/>
              <a:chOff x="144" y="960"/>
              <a:chExt cx="1488" cy="1440"/>
            </a:xfrm>
          </p:grpSpPr>
          <p:sp>
            <p:nvSpPr>
              <p:cNvPr id="4287" name="Rectangle 191"/>
              <p:cNvSpPr>
                <a:spLocks noChangeArrowheads="1"/>
              </p:cNvSpPr>
              <p:nvPr/>
            </p:nvSpPr>
            <p:spPr bwMode="auto">
              <a:xfrm>
                <a:off x="144" y="960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8" name="Text Box 192"/>
              <p:cNvSpPr txBox="1">
                <a:spLocks noChangeArrowheads="1"/>
              </p:cNvSpPr>
              <p:nvPr/>
            </p:nvSpPr>
            <p:spPr bwMode="auto">
              <a:xfrm>
                <a:off x="1008" y="1344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4289" name="Freeform 193"/>
              <p:cNvSpPr>
                <a:spLocks/>
              </p:cNvSpPr>
              <p:nvPr/>
            </p:nvSpPr>
            <p:spPr bwMode="auto">
              <a:xfrm>
                <a:off x="192" y="1536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90" name="Line 194"/>
            <p:cNvSpPr>
              <a:spLocks noChangeShapeType="1"/>
            </p:cNvSpPr>
            <p:nvPr/>
          </p:nvSpPr>
          <p:spPr bwMode="auto">
            <a:xfrm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1" name="Line 195"/>
            <p:cNvSpPr>
              <a:spLocks noChangeShapeType="1"/>
            </p:cNvSpPr>
            <p:nvPr/>
          </p:nvSpPr>
          <p:spPr bwMode="auto">
            <a:xfrm flipH="1"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2" name="Text Box 196"/>
            <p:cNvSpPr txBox="1">
              <a:spLocks noChangeArrowheads="1"/>
            </p:cNvSpPr>
            <p:nvPr/>
          </p:nvSpPr>
          <p:spPr bwMode="auto">
            <a:xfrm>
              <a:off x="470" y="1655"/>
              <a:ext cx="38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T.P.</a:t>
              </a:r>
            </a:p>
          </p:txBody>
        </p:sp>
      </p:grpSp>
      <p:grpSp>
        <p:nvGrpSpPr>
          <p:cNvPr id="21" name="Group 232"/>
          <p:cNvGrpSpPr>
            <a:grpSpLocks/>
          </p:cNvGrpSpPr>
          <p:nvPr/>
        </p:nvGrpSpPr>
        <p:grpSpPr bwMode="auto">
          <a:xfrm>
            <a:off x="6248400" y="2438400"/>
            <a:ext cx="1066800" cy="1219200"/>
            <a:chOff x="3936" y="1536"/>
            <a:chExt cx="672" cy="768"/>
          </a:xfrm>
        </p:grpSpPr>
        <p:sp>
          <p:nvSpPr>
            <p:cNvPr id="4295" name="Line 199"/>
            <p:cNvSpPr>
              <a:spLocks noChangeShapeType="1"/>
            </p:cNvSpPr>
            <p:nvPr/>
          </p:nvSpPr>
          <p:spPr bwMode="auto">
            <a:xfrm flipH="1">
              <a:off x="4464" y="2064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6" name="Line 200"/>
            <p:cNvSpPr>
              <a:spLocks noChangeShapeType="1"/>
            </p:cNvSpPr>
            <p:nvPr/>
          </p:nvSpPr>
          <p:spPr bwMode="auto">
            <a:xfrm flipH="1">
              <a:off x="4416" y="1968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7" name="Line 201"/>
            <p:cNvSpPr>
              <a:spLocks noChangeShapeType="1"/>
            </p:cNvSpPr>
            <p:nvPr/>
          </p:nvSpPr>
          <p:spPr bwMode="auto">
            <a:xfrm flipH="1">
              <a:off x="4128" y="2112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8" name="Line 202"/>
            <p:cNvSpPr>
              <a:spLocks noChangeShapeType="1"/>
            </p:cNvSpPr>
            <p:nvPr/>
          </p:nvSpPr>
          <p:spPr bwMode="auto">
            <a:xfrm flipH="1" flipV="1">
              <a:off x="3984" y="1872"/>
              <a:ext cx="33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9" name="Line 203"/>
            <p:cNvSpPr>
              <a:spLocks noChangeShapeType="1"/>
            </p:cNvSpPr>
            <p:nvPr/>
          </p:nvSpPr>
          <p:spPr bwMode="auto">
            <a:xfrm flipH="1" flipV="1">
              <a:off x="3984" y="1632"/>
              <a:ext cx="144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0" name="Line 204"/>
            <p:cNvSpPr>
              <a:spLocks noChangeShapeType="1"/>
            </p:cNvSpPr>
            <p:nvPr/>
          </p:nvSpPr>
          <p:spPr bwMode="auto">
            <a:xfrm flipV="1">
              <a:off x="4080" y="1536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1" name="Line 205"/>
            <p:cNvSpPr>
              <a:spLocks noChangeShapeType="1"/>
            </p:cNvSpPr>
            <p:nvPr/>
          </p:nvSpPr>
          <p:spPr bwMode="auto">
            <a:xfrm flipV="1">
              <a:off x="4512" y="1680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2" name="Line 206"/>
            <p:cNvSpPr>
              <a:spLocks noChangeShapeType="1"/>
            </p:cNvSpPr>
            <p:nvPr/>
          </p:nvSpPr>
          <p:spPr bwMode="auto">
            <a:xfrm flipH="1">
              <a:off x="4272" y="1920"/>
              <a:ext cx="24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3" name="Line 207"/>
            <p:cNvSpPr>
              <a:spLocks noChangeShapeType="1"/>
            </p:cNvSpPr>
            <p:nvPr/>
          </p:nvSpPr>
          <p:spPr bwMode="auto">
            <a:xfrm flipH="1">
              <a:off x="4368" y="192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4" name="Line 208"/>
            <p:cNvSpPr>
              <a:spLocks noChangeShapeType="1"/>
            </p:cNvSpPr>
            <p:nvPr/>
          </p:nvSpPr>
          <p:spPr bwMode="auto">
            <a:xfrm flipH="1">
              <a:off x="4368" y="1584"/>
              <a:ext cx="144" cy="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6" name="Line 210"/>
            <p:cNvSpPr>
              <a:spLocks noChangeShapeType="1"/>
            </p:cNvSpPr>
            <p:nvPr/>
          </p:nvSpPr>
          <p:spPr bwMode="auto">
            <a:xfrm flipH="1">
              <a:off x="4176" y="1680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7" name="Line 211"/>
            <p:cNvSpPr>
              <a:spLocks noChangeShapeType="1"/>
            </p:cNvSpPr>
            <p:nvPr/>
          </p:nvSpPr>
          <p:spPr bwMode="auto">
            <a:xfrm flipH="1">
              <a:off x="4272" y="168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8" name="Line 212"/>
            <p:cNvSpPr>
              <a:spLocks noChangeShapeType="1"/>
            </p:cNvSpPr>
            <p:nvPr/>
          </p:nvSpPr>
          <p:spPr bwMode="auto">
            <a:xfrm flipV="1">
              <a:off x="4176" y="1872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9" name="Line 213"/>
            <p:cNvSpPr>
              <a:spLocks noChangeShapeType="1"/>
            </p:cNvSpPr>
            <p:nvPr/>
          </p:nvSpPr>
          <p:spPr bwMode="auto">
            <a:xfrm flipH="1" flipV="1">
              <a:off x="4176" y="1776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0" name="Line 214"/>
            <p:cNvSpPr>
              <a:spLocks noChangeShapeType="1"/>
            </p:cNvSpPr>
            <p:nvPr/>
          </p:nvSpPr>
          <p:spPr bwMode="auto">
            <a:xfrm flipH="1">
              <a:off x="4368" y="2112"/>
              <a:ext cx="0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1" name="Line 215"/>
            <p:cNvSpPr>
              <a:spLocks noChangeShapeType="1"/>
            </p:cNvSpPr>
            <p:nvPr/>
          </p:nvSpPr>
          <p:spPr bwMode="auto">
            <a:xfrm flipH="1">
              <a:off x="4224" y="2112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2" name="Line 216"/>
            <p:cNvSpPr>
              <a:spLocks noChangeShapeType="1"/>
            </p:cNvSpPr>
            <p:nvPr/>
          </p:nvSpPr>
          <p:spPr bwMode="auto">
            <a:xfrm flipH="1">
              <a:off x="4080" y="2208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3" name="Line 217"/>
            <p:cNvSpPr>
              <a:spLocks noChangeShapeType="1"/>
            </p:cNvSpPr>
            <p:nvPr/>
          </p:nvSpPr>
          <p:spPr bwMode="auto">
            <a:xfrm flipH="1">
              <a:off x="4032" y="1968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4" name="Line 218"/>
            <p:cNvSpPr>
              <a:spLocks noChangeShapeType="1"/>
            </p:cNvSpPr>
            <p:nvPr/>
          </p:nvSpPr>
          <p:spPr bwMode="auto">
            <a:xfrm flipH="1">
              <a:off x="3936" y="2016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5" name="Line 219"/>
            <p:cNvSpPr>
              <a:spLocks noChangeShapeType="1"/>
            </p:cNvSpPr>
            <p:nvPr/>
          </p:nvSpPr>
          <p:spPr bwMode="auto">
            <a:xfrm>
              <a:off x="4560" y="2112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31"/>
          <p:cNvGrpSpPr>
            <a:grpSpLocks/>
          </p:cNvGrpSpPr>
          <p:nvPr/>
        </p:nvGrpSpPr>
        <p:grpSpPr bwMode="auto">
          <a:xfrm>
            <a:off x="7134225" y="2362200"/>
            <a:ext cx="638175" cy="919163"/>
            <a:chOff x="4494" y="1488"/>
            <a:chExt cx="402" cy="579"/>
          </a:xfrm>
        </p:grpSpPr>
        <p:sp>
          <p:nvSpPr>
            <p:cNvPr id="4316" name="Oval 220"/>
            <p:cNvSpPr>
              <a:spLocks noChangeArrowheads="1"/>
            </p:cNvSpPr>
            <p:nvPr/>
          </p:nvSpPr>
          <p:spPr bwMode="auto">
            <a:xfrm>
              <a:off x="4512" y="1920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7" name="Line 221"/>
            <p:cNvSpPr>
              <a:spLocks noChangeShapeType="1"/>
            </p:cNvSpPr>
            <p:nvPr/>
          </p:nvSpPr>
          <p:spPr bwMode="auto">
            <a:xfrm flipH="1">
              <a:off x="4560" y="1488"/>
              <a:ext cx="336" cy="43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3" name="Oval 227"/>
            <p:cNvSpPr>
              <a:spLocks noChangeArrowheads="1"/>
            </p:cNvSpPr>
            <p:nvPr/>
          </p:nvSpPr>
          <p:spPr bwMode="auto">
            <a:xfrm>
              <a:off x="4494" y="1557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4" name="Oval 228"/>
            <p:cNvSpPr>
              <a:spLocks noChangeArrowheads="1"/>
            </p:cNvSpPr>
            <p:nvPr/>
          </p:nvSpPr>
          <p:spPr bwMode="auto">
            <a:xfrm>
              <a:off x="4581" y="2019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5" name="Line 229"/>
            <p:cNvSpPr>
              <a:spLocks noChangeShapeType="1"/>
            </p:cNvSpPr>
            <p:nvPr/>
          </p:nvSpPr>
          <p:spPr bwMode="auto">
            <a:xfrm flipH="1">
              <a:off x="4560" y="1488"/>
              <a:ext cx="336" cy="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6" name="Line 230"/>
            <p:cNvSpPr>
              <a:spLocks noChangeShapeType="1"/>
            </p:cNvSpPr>
            <p:nvPr/>
          </p:nvSpPr>
          <p:spPr bwMode="auto">
            <a:xfrm flipH="1">
              <a:off x="4608" y="1488"/>
              <a:ext cx="288" cy="52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Text Box 107"/>
          <p:cNvSpPr txBox="1">
            <a:spLocks noChangeArrowheads="1"/>
          </p:cNvSpPr>
          <p:nvPr/>
        </p:nvSpPr>
        <p:spPr bwMode="auto">
          <a:xfrm>
            <a:off x="5726328" y="1143000"/>
            <a:ext cx="3417672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Profile-cast (group-spread only)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4" grpId="0" animBg="1"/>
      <p:bldP spid="4181" grpId="0" animBg="1"/>
      <p:bldP spid="4274" grpId="0"/>
      <p:bldP spid="4278" grpId="0" animBg="1"/>
      <p:bldP spid="17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TW" i="1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Profile-cast </a:t>
            </a:r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Evaluation</a:t>
            </a:r>
            <a:endParaRPr lang="zh-TW" altLang="en-US" u="sng" smtClean="0">
              <a:solidFill>
                <a:srgbClr val="0000FF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80899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066800"/>
            <a:ext cx="74676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Text Box 6"/>
          <p:cNvSpPr txBox="1">
            <a:spLocks noChangeArrowheads="1"/>
          </p:cNvSpPr>
          <p:nvPr/>
        </p:nvSpPr>
        <p:spPr bwMode="auto">
          <a:xfrm>
            <a:off x="5334000" y="4724400"/>
            <a:ext cx="3622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latin typeface="Times New Roman" pitchFamily="-111" charset="0"/>
                <a:cs typeface="Arial" charset="0"/>
              </a:rPr>
              <a:t>* Results presented as the ratio to epidemic routing</a:t>
            </a:r>
            <a:endParaRPr lang="en-US" sz="1200">
              <a:latin typeface="Times New Roman" pitchFamily="-111" charset="0"/>
              <a:cs typeface="Arial" charset="0"/>
            </a:endParaRPr>
          </a:p>
        </p:txBody>
      </p:sp>
      <p:sp>
        <p:nvSpPr>
          <p:cNvPr id="80901" name="TextBox 18"/>
          <p:cNvSpPr txBox="1">
            <a:spLocks noChangeArrowheads="1"/>
          </p:cNvSpPr>
          <p:nvPr/>
        </p:nvSpPr>
        <p:spPr bwMode="auto">
          <a:xfrm>
            <a:off x="914400" y="5181600"/>
            <a:ext cx="7237413" cy="92333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Over 96% delivery ratio – Over 98% reduction in overhead </a:t>
            </a:r>
            <a:r>
              <a:rPr lang="en-US" dirty="0" err="1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w.r.t</a:t>
            </a:r>
            <a:r>
              <a:rPr lang="en-US" dirty="0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. Epidemic</a:t>
            </a:r>
          </a:p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dirty="0" err="1">
                <a:latin typeface="Times New Roman" pitchFamily="-111" charset="0"/>
                <a:cs typeface="Times New Roman" pitchFamily="-111" charset="0"/>
              </a:rPr>
              <a:t>RW</a:t>
            </a:r>
            <a:r>
              <a:rPr lang="en-US" dirty="0">
                <a:latin typeface="Times New Roman" pitchFamily="-111" charset="0"/>
                <a:cs typeface="Times New Roman" pitchFamily="-111" charset="0"/>
              </a:rPr>
              <a:t> &lt; 45% delivery </a:t>
            </a:r>
          </a:p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Strikes a </a:t>
            </a:r>
            <a:r>
              <a:rPr lang="en-US" dirty="0" smtClean="0">
                <a:latin typeface="Times New Roman" pitchFamily="-111" charset="0"/>
                <a:cs typeface="Times New Roman" pitchFamily="-111" charset="0"/>
              </a:rPr>
              <a:t>near-optimal </a:t>
            </a:r>
            <a:r>
              <a:rPr lang="en-US" dirty="0">
                <a:latin typeface="Times New Roman" pitchFamily="-111" charset="0"/>
                <a:cs typeface="Times New Roman" pitchFamily="-111" charset="0"/>
              </a:rPr>
              <a:t>balance between delivery, overhead and </a:t>
            </a:r>
            <a:r>
              <a:rPr lang="en-US" dirty="0" smtClean="0">
                <a:latin typeface="Times New Roman" pitchFamily="-111" charset="0"/>
                <a:cs typeface="Times New Roman" pitchFamily="-111" charset="0"/>
              </a:rPr>
              <a:t>delay</a:t>
            </a:r>
            <a:endParaRPr lang="en-US" dirty="0">
              <a:latin typeface="Times New Roman" pitchFamily="-111" charset="0"/>
              <a:cs typeface="Times New Roman" pitchFamily="-111" charset="0"/>
            </a:endParaRPr>
          </a:p>
        </p:txBody>
      </p:sp>
      <p:sp>
        <p:nvSpPr>
          <p:cNvPr id="80902" name="TextBox 5"/>
          <p:cNvSpPr txBox="1">
            <a:spLocks noChangeArrowheads="1"/>
          </p:cNvSpPr>
          <p:nvPr/>
        </p:nvSpPr>
        <p:spPr bwMode="auto">
          <a:xfrm>
            <a:off x="8229600" y="6477000"/>
            <a:ext cx="784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D0000"/>
                </a:solidFill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midas-new-2.jpg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-32061" b="-32061"/>
          <a:stretch>
            <a:fillRect/>
          </a:stretch>
        </p:blipFill>
        <p:spPr>
          <a:xfrm>
            <a:off x="347473" y="-230434"/>
            <a:ext cx="8339327" cy="625449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7973601" cy="566738"/>
          </a:xfrm>
        </p:spPr>
        <p:txBody>
          <a:bodyPr>
            <a:noAutofit/>
          </a:bodyPr>
          <a:lstStyle/>
          <a:p>
            <a:r>
              <a:rPr lang="en-US" sz="3500" b="0" u="none" dirty="0" smtClean="0"/>
              <a:t>Framework for mobility analysis</a:t>
            </a:r>
            <a:r>
              <a:rPr lang="en-US" sz="3000" b="0" u="none" baseline="30000" dirty="0" smtClean="0"/>
              <a:t>*</a:t>
            </a:r>
            <a:endParaRPr lang="en-US" sz="3000" b="0" u="none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199222" y="4853795"/>
            <a:ext cx="8790692" cy="1369649"/>
          </a:xfrm>
        </p:spPr>
        <p:txBody>
          <a:bodyPr>
            <a:noAutofit/>
          </a:bodyPr>
          <a:lstStyle/>
          <a:p>
            <a:pPr marL="285750" indent="-285750">
              <a:buFont typeface="+mj-lt"/>
              <a:buAutoNum type="arabicPeriod"/>
            </a:pPr>
            <a:r>
              <a:rPr lang="en-US" sz="2000" dirty="0" smtClean="0"/>
              <a:t>Real Measurements (</a:t>
            </a:r>
            <a:r>
              <a:rPr lang="en-US" sz="2000" dirty="0" err="1" smtClean="0"/>
              <a:t>WiFi</a:t>
            </a:r>
            <a:r>
              <a:rPr lang="en-US" sz="2000" dirty="0" smtClean="0"/>
              <a:t>, Bluetooth, GPS footprints)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2000" dirty="0" smtClean="0"/>
              <a:t>Building block: Design, development </a:t>
            </a:r>
            <a:r>
              <a:rPr lang="en-US" sz="2000" dirty="0"/>
              <a:t>of </a:t>
            </a:r>
            <a:r>
              <a:rPr lang="en-US" sz="2000" dirty="0" smtClean="0"/>
              <a:t>models (MIDAS) </a:t>
            </a:r>
            <a:endParaRPr lang="en-US" sz="2000" dirty="0"/>
          </a:p>
          <a:p>
            <a:pPr marL="285750" indent="-285750">
              <a:buFont typeface="+mj-lt"/>
              <a:buAutoNum type="arabicPeriod"/>
            </a:pPr>
            <a:r>
              <a:rPr lang="en-US" sz="2000" dirty="0" smtClean="0"/>
              <a:t>Protocol Independent Analysis: Community, similarity, small world 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2000" dirty="0"/>
              <a:t>Protocol Dependent Analysis:  Routing </a:t>
            </a:r>
            <a:r>
              <a:rPr lang="en-US" sz="2000" dirty="0" smtClean="0"/>
              <a:t>performance 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fld id="{0F09C719-480F-CC40-B7BA-7C00D711E88F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9222" y="1943100"/>
            <a:ext cx="4207678" cy="2910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06900" y="876300"/>
            <a:ext cx="4279900" cy="222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06900" y="3098800"/>
            <a:ext cx="4279900" cy="17549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4800" y="6324600"/>
            <a:ext cx="613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  G. </a:t>
            </a:r>
            <a:r>
              <a:rPr lang="en-US" sz="1200" dirty="0" err="1" smtClean="0">
                <a:latin typeface="Times New Roman"/>
                <a:cs typeface="Times New Roman"/>
              </a:rPr>
              <a:t>Thakur</a:t>
            </a:r>
            <a:r>
              <a:rPr lang="en-US" sz="1200" dirty="0" smtClean="0">
                <a:latin typeface="Times New Roman"/>
                <a:cs typeface="Times New Roman"/>
              </a:rPr>
              <a:t>, A. Helmy, “COBRA: A Framework for the Analysis of Realistic Mobility Models”, </a:t>
            </a:r>
          </a:p>
          <a:p>
            <a:pPr marL="114300" indent="-114300"/>
            <a:r>
              <a:rPr lang="en-US" sz="1200" dirty="0" smtClean="0">
                <a:latin typeface="Times New Roman"/>
                <a:cs typeface="Times New Roman"/>
              </a:rPr>
              <a:t>   </a:t>
            </a:r>
            <a:r>
              <a:rPr lang="en-US" sz="1200" i="1" dirty="0" smtClean="0">
                <a:latin typeface="Times New Roman"/>
                <a:cs typeface="Times New Roman"/>
              </a:rPr>
              <a:t>IEEE INFOCOM – Global Internet</a:t>
            </a:r>
            <a:r>
              <a:rPr lang="en-US" sz="1200" dirty="0" smtClean="0">
                <a:latin typeface="Times New Roman"/>
                <a:cs typeface="Times New Roman"/>
              </a:rPr>
              <a:t>, April 2013.</a:t>
            </a:r>
            <a:endParaRPr lang="en-US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0229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u="none" dirty="0" smtClean="0"/>
              <a:t>Aggregate gap reduction</a:t>
            </a:r>
            <a:endParaRPr lang="en-US" u="none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5534063"/>
              </p:ext>
            </p:extLst>
          </p:nvPr>
        </p:nvGraphicFramePr>
        <p:xfrm>
          <a:off x="2706046" y="1227143"/>
          <a:ext cx="6423450" cy="5494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1882" y="1598708"/>
            <a:ext cx="2046942" cy="12003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ookman Old Style"/>
                <a:cs typeface="Bookman Old Style"/>
              </a:rPr>
              <a:t>Protocol independent </a:t>
            </a:r>
            <a:br>
              <a:rPr lang="en-US" sz="2400" dirty="0" smtClean="0">
                <a:latin typeface="Bookman Old Style"/>
                <a:cs typeface="Bookman Old Style"/>
              </a:rPr>
            </a:br>
            <a:r>
              <a:rPr lang="en-US" sz="2400" dirty="0" smtClean="0">
                <a:latin typeface="Bookman Old Style"/>
                <a:cs typeface="Bookman Old Style"/>
              </a:rPr>
              <a:t>Metrics</a:t>
            </a:r>
          </a:p>
        </p:txBody>
      </p:sp>
      <p:sp>
        <p:nvSpPr>
          <p:cNvPr id="7" name="Left Brace 6"/>
          <p:cNvSpPr/>
          <p:nvPr/>
        </p:nvSpPr>
        <p:spPr>
          <a:xfrm>
            <a:off x="2868705" y="1374589"/>
            <a:ext cx="493059" cy="1673411"/>
          </a:xfrm>
          <a:prstGeom prst="leftBrace">
            <a:avLst>
              <a:gd name="adj1" fmla="val 8333"/>
              <a:gd name="adj2" fmla="val 48297"/>
            </a:avLst>
          </a:prstGeom>
          <a:ln w="38100" cmpd="sng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2271052" y="3331882"/>
            <a:ext cx="582706" cy="2390588"/>
          </a:xfrm>
          <a:prstGeom prst="leftBrace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9061" y="3912540"/>
            <a:ext cx="2002110" cy="12003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ookman Old Style"/>
                <a:cs typeface="Bookman Old Style"/>
              </a:rPr>
              <a:t>Protocol dependent </a:t>
            </a:r>
            <a:br>
              <a:rPr lang="en-US" sz="2400" dirty="0" smtClean="0">
                <a:latin typeface="Bookman Old Style"/>
                <a:cs typeface="Bookman Old Style"/>
              </a:rPr>
            </a:br>
            <a:r>
              <a:rPr lang="en-US" sz="2400" dirty="0" smtClean="0">
                <a:latin typeface="Bookman Old Style"/>
                <a:cs typeface="Bookman Old Style"/>
              </a:rPr>
              <a:t>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mtClean="0"/>
          </a:p>
          <a:p>
            <a:fld id="{0F09C719-480F-CC40-B7BA-7C00D711E88F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3124200"/>
            <a:ext cx="8991600" cy="32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620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Box 3"/>
          <p:cNvSpPr txBox="1">
            <a:spLocks noChangeArrowheads="1"/>
          </p:cNvSpPr>
          <p:nvPr/>
        </p:nvSpPr>
        <p:spPr bwMode="auto">
          <a:xfrm>
            <a:off x="228600" y="1295400"/>
            <a:ext cx="38893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Graph representation of dissimilarity matrix for different buildings using the threshold of 0.06.</a:t>
            </a:r>
          </a:p>
        </p:txBody>
      </p:sp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485775" y="2105025"/>
            <a:ext cx="27003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800"/>
              </a:spcAft>
              <a:buFont typeface="Arial" pitchFamily="34" charset="0"/>
              <a:buChar char="•"/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800"/>
              </a:spcAft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6" name="Picture 5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 bwMode="auto">
          <a:xfrm>
            <a:off x="838200" y="3048000"/>
            <a:ext cx="2293938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6019800"/>
            <a:ext cx="826639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US" sz="2400" dirty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ea typeface="+mn-ea"/>
                <a:cs typeface="Times New Roman"/>
              </a:rPr>
              <a:t>Most buildings in the same category form a clique in the graph</a:t>
            </a:r>
            <a:endParaRPr lang="en-US" sz="2400" dirty="0">
              <a:solidFill>
                <a:srgbClr val="000000"/>
              </a:solidFill>
              <a:latin typeface="Times New Roman"/>
              <a:ea typeface="+mn-ea"/>
              <a:cs typeface="Times New Roman"/>
            </a:endParaRPr>
          </a:p>
        </p:txBody>
      </p:sp>
      <p:pic>
        <p:nvPicPr>
          <p:cNvPr id="131078" name="Picture 7" descr="::::Desktop:cg06-edited.tif"/>
          <p:cNvPicPr>
            <a:picLocks noChangeAspect="1" noChangeArrowheads="1"/>
          </p:cNvPicPr>
          <p:nvPr/>
        </p:nvPicPr>
        <p:blipFill>
          <a:blip r:embed="rId3"/>
          <a:srcRect l="256" r="2216"/>
          <a:stretch>
            <a:fillRect/>
          </a:stretch>
        </p:blipFill>
        <p:spPr bwMode="auto">
          <a:xfrm>
            <a:off x="4622800" y="812800"/>
            <a:ext cx="414972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572000" y="838200"/>
            <a:ext cx="2963862" cy="2017712"/>
          </a:xfrm>
          <a:prstGeom prst="ellipse">
            <a:avLst/>
          </a:prstGeom>
          <a:solidFill>
            <a:srgbClr val="008000">
              <a:alpha val="16078"/>
            </a:srgbClr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1080" name="TextBox 9"/>
          <p:cNvSpPr txBox="1">
            <a:spLocks noChangeArrowheads="1"/>
          </p:cNvSpPr>
          <p:nvPr/>
        </p:nvSpPr>
        <p:spPr bwMode="auto">
          <a:xfrm>
            <a:off x="228600" y="685800"/>
            <a:ext cx="838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Location-based Clique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28600" y="457200"/>
            <a:ext cx="65532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7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EXTENTION 1: FEATURE CLUSTERING</a:t>
            </a:r>
            <a:endParaRPr lang="en-US" sz="27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9976" y="1186490"/>
            <a:ext cx="3245224" cy="455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 quantitative way for finding correlations among features</a:t>
            </a: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Based on feature vectors, hierarchical clustering &amp; correlation function</a:t>
            </a:r>
          </a:p>
          <a:p>
            <a:pPr>
              <a:buFont typeface="Arial"/>
              <a:buChar char="•"/>
            </a:pPr>
            <a:r>
              <a:rPr lang="en-US" sz="2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Many of buildings in same category are clustered together.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186490"/>
            <a:ext cx="5342964" cy="462784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05200" y="5814334"/>
            <a:ext cx="5342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00"/>
              </a:spcAft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Clustered </a:t>
            </a:r>
            <a:r>
              <a:rPr lang="en-US" sz="20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heatmap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of pair-wise correlation matrix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324600"/>
            <a:ext cx="60960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Systematic </a:t>
            </a:r>
            <a:r>
              <a:rPr lang="en-US" altLang="zh-TW" sz="2800" i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TRACE</a:t>
            </a:r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framework</a:t>
            </a:r>
          </a:p>
        </p:txBody>
      </p:sp>
      <p:sp>
        <p:nvSpPr>
          <p:cNvPr id="26630" name="Line 3"/>
          <p:cNvSpPr>
            <a:spLocks noChangeShapeType="1"/>
          </p:cNvSpPr>
          <p:nvPr/>
        </p:nvSpPr>
        <p:spPr bwMode="auto">
          <a:xfrm>
            <a:off x="4876800" y="4572000"/>
            <a:ext cx="304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1" name="Line 4"/>
          <p:cNvSpPr>
            <a:spLocks noChangeShapeType="1"/>
          </p:cNvSpPr>
          <p:nvPr/>
        </p:nvSpPr>
        <p:spPr bwMode="auto">
          <a:xfrm>
            <a:off x="3429000" y="2590800"/>
            <a:ext cx="762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5"/>
          <p:cNvSpPr>
            <a:spLocks noChangeShapeType="1"/>
          </p:cNvSpPr>
          <p:nvPr/>
        </p:nvSpPr>
        <p:spPr bwMode="auto">
          <a:xfrm flipH="1">
            <a:off x="2819400" y="3810000"/>
            <a:ext cx="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6096000" y="3124200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A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nalyze</a:t>
            </a:r>
          </a:p>
        </p:txBody>
      </p:sp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4876800" y="518160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2000" b="1" i="1" dirty="0" smtClean="0">
                <a:latin typeface="Times New Roman" pitchFamily="-111" charset="0"/>
                <a:cs typeface="Times New Roman" pitchFamily="-111" charset="0"/>
              </a:rPr>
              <a:t>E</a:t>
            </a:r>
            <a:r>
              <a:rPr lang="en-US" altLang="zh-TW" sz="2000" dirty="0" smtClean="0">
                <a:latin typeface="Times New Roman" pitchFamily="-111" charset="0"/>
                <a:cs typeface="Times New Roman" pitchFamily="-111" charset="0"/>
              </a:rPr>
              <a:t>mploy(Model, Design</a:t>
            </a:r>
            <a:r>
              <a:rPr lang="en-US" altLang="zh-TW" sz="2000" dirty="0">
                <a:latin typeface="Times New Roman" pitchFamily="-111" charset="0"/>
                <a:cs typeface="Times New Roman" pitchFamily="-111" charset="0"/>
              </a:rPr>
              <a:t>)</a:t>
            </a:r>
          </a:p>
        </p:txBody>
      </p: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1960563" y="4114800"/>
            <a:ext cx="2454275" cy="1314450"/>
            <a:chOff x="1961131" y="4038600"/>
            <a:chExt cx="2453583" cy="131451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286000" y="4038600"/>
              <a:ext cx="990600" cy="838200"/>
              <a:chOff x="2640" y="2112"/>
              <a:chExt cx="1152" cy="960"/>
            </a:xfrm>
          </p:grpSpPr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2640" y="2112"/>
                <a:ext cx="624" cy="624"/>
                <a:chOff x="3024" y="3264"/>
                <a:chExt cx="624" cy="624"/>
              </a:xfrm>
            </p:grpSpPr>
            <p:sp>
              <p:nvSpPr>
                <p:cNvPr id="2667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16" y="336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7" name="Rectangle 19"/>
                <p:cNvSpPr>
                  <a:spLocks noChangeArrowheads="1"/>
                </p:cNvSpPr>
                <p:nvPr/>
              </p:nvSpPr>
              <p:spPr bwMode="auto">
                <a:xfrm>
                  <a:off x="307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8" name="Rectangle 20"/>
                <p:cNvSpPr>
                  <a:spLocks noChangeArrowheads="1"/>
                </p:cNvSpPr>
                <p:nvPr/>
              </p:nvSpPr>
              <p:spPr bwMode="auto">
                <a:xfrm>
                  <a:off x="3456" y="3408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9" name="Rectangle 21"/>
                <p:cNvSpPr>
                  <a:spLocks noChangeArrowheads="1"/>
                </p:cNvSpPr>
                <p:nvPr/>
              </p:nvSpPr>
              <p:spPr bwMode="auto">
                <a:xfrm>
                  <a:off x="331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80" name="Oval 22"/>
                <p:cNvSpPr>
                  <a:spLocks noChangeArrowheads="1"/>
                </p:cNvSpPr>
                <p:nvPr/>
              </p:nvSpPr>
              <p:spPr bwMode="auto">
                <a:xfrm>
                  <a:off x="3024" y="3264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3168" y="2448"/>
                <a:ext cx="624" cy="624"/>
                <a:chOff x="3072" y="3120"/>
                <a:chExt cx="624" cy="624"/>
              </a:xfrm>
            </p:grpSpPr>
            <p:sp>
              <p:nvSpPr>
                <p:cNvPr id="26672" name="Oval 24"/>
                <p:cNvSpPr>
                  <a:spLocks noChangeArrowheads="1"/>
                </p:cNvSpPr>
                <p:nvPr/>
              </p:nvSpPr>
              <p:spPr bwMode="auto">
                <a:xfrm>
                  <a:off x="3072" y="3120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3" name="Oval 25"/>
                <p:cNvSpPr>
                  <a:spLocks noChangeArrowheads="1"/>
                </p:cNvSpPr>
                <p:nvPr/>
              </p:nvSpPr>
              <p:spPr bwMode="auto">
                <a:xfrm>
                  <a:off x="3168" y="3408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4" name="Oval 26"/>
                <p:cNvSpPr>
                  <a:spLocks noChangeArrowheads="1"/>
                </p:cNvSpPr>
                <p:nvPr/>
              </p:nvSpPr>
              <p:spPr bwMode="auto">
                <a:xfrm>
                  <a:off x="3408" y="350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5" name="Oval 27"/>
                <p:cNvSpPr>
                  <a:spLocks noChangeArrowheads="1"/>
                </p:cNvSpPr>
                <p:nvPr/>
              </p:nvSpPr>
              <p:spPr bwMode="auto">
                <a:xfrm>
                  <a:off x="3360" y="326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>
                <a:off x="2736" y="2784"/>
                <a:ext cx="480" cy="288"/>
                <a:chOff x="2928" y="3216"/>
                <a:chExt cx="480" cy="288"/>
              </a:xfrm>
            </p:grpSpPr>
            <p:sp>
              <p:nvSpPr>
                <p:cNvPr id="26669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0" name="AutoShape 30"/>
                <p:cNvSpPr>
                  <a:spLocks noChangeArrowheads="1"/>
                </p:cNvSpPr>
                <p:nvPr/>
              </p:nvSpPr>
              <p:spPr bwMode="auto">
                <a:xfrm>
                  <a:off x="3168" y="3264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1" name="Oval 31"/>
                <p:cNvSpPr>
                  <a:spLocks noChangeArrowheads="1"/>
                </p:cNvSpPr>
                <p:nvPr/>
              </p:nvSpPr>
              <p:spPr bwMode="auto">
                <a:xfrm>
                  <a:off x="2928" y="3216"/>
                  <a:ext cx="480" cy="288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661" name="Text Box 32"/>
            <p:cNvSpPr txBox="1">
              <a:spLocks noChangeArrowheads="1"/>
            </p:cNvSpPr>
            <p:nvPr/>
          </p:nvSpPr>
          <p:spPr bwMode="auto">
            <a:xfrm>
              <a:off x="1961131" y="4953000"/>
              <a:ext cx="24535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haracterize, </a:t>
              </a:r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luster</a:t>
              </a:r>
            </a:p>
          </p:txBody>
        </p:sp>
      </p:grpSp>
      <p:sp>
        <p:nvSpPr>
          <p:cNvPr id="26636" name="Line 37"/>
          <p:cNvSpPr>
            <a:spLocks noChangeShapeType="1"/>
          </p:cNvSpPr>
          <p:nvPr/>
        </p:nvSpPr>
        <p:spPr bwMode="auto">
          <a:xfrm>
            <a:off x="5410200" y="2590800"/>
            <a:ext cx="533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Text Box 40"/>
          <p:cNvSpPr txBox="1">
            <a:spLocks noChangeArrowheads="1"/>
          </p:cNvSpPr>
          <p:nvPr/>
        </p:nvSpPr>
        <p:spPr bwMode="auto">
          <a:xfrm>
            <a:off x="4191000" y="3276600"/>
            <a:ext cx="122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R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epresent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191000" y="1981200"/>
            <a:ext cx="1219200" cy="1219200"/>
            <a:chOff x="4114800" y="1752600"/>
            <a:chExt cx="1219200" cy="1219200"/>
          </a:xfrm>
        </p:grpSpPr>
        <p:sp>
          <p:nvSpPr>
            <p:cNvPr id="26659" name="AutoShape 39"/>
            <p:cNvSpPr>
              <a:spLocks noChangeArrowheads="1"/>
            </p:cNvSpPr>
            <p:nvPr/>
          </p:nvSpPr>
          <p:spPr bwMode="auto">
            <a:xfrm>
              <a:off x="4114800" y="1752600"/>
              <a:ext cx="1219200" cy="1219200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6628" name="Object 4"/>
            <p:cNvGraphicFramePr>
              <a:graphicFrameLocks noChangeAspect="1"/>
            </p:cNvGraphicFramePr>
            <p:nvPr/>
          </p:nvGraphicFramePr>
          <p:xfrm>
            <a:off x="4114800" y="1836738"/>
            <a:ext cx="1193800" cy="1100137"/>
          </p:xfrm>
          <a:graphic>
            <a:graphicData uri="http://schemas.openxmlformats.org/presentationml/2006/ole">
              <p:oleObj spid="_x0000_s286722" name="Equation" r:id="rId4" imgW="838080" imgH="698400" progId="Equation.3">
                <p:embed/>
              </p:oleObj>
            </a:graphicData>
          </a:graphic>
        </p:graphicFrame>
      </p:grpSp>
      <p:grpSp>
        <p:nvGrpSpPr>
          <p:cNvPr id="9" name="Group 49"/>
          <p:cNvGrpSpPr>
            <a:grpSpLocks/>
          </p:cNvGrpSpPr>
          <p:nvPr/>
        </p:nvGrpSpPr>
        <p:grpSpPr bwMode="auto">
          <a:xfrm>
            <a:off x="2057400" y="2057400"/>
            <a:ext cx="1371600" cy="1619250"/>
            <a:chOff x="1828800" y="1981200"/>
            <a:chExt cx="1371600" cy="1619310"/>
          </a:xfrm>
        </p:grpSpPr>
        <p:sp>
          <p:nvSpPr>
            <p:cNvPr id="26655" name="Text Box 8"/>
            <p:cNvSpPr txBox="1">
              <a:spLocks noChangeArrowheads="1"/>
            </p:cNvSpPr>
            <p:nvPr/>
          </p:nvSpPr>
          <p:spPr bwMode="auto">
            <a:xfrm>
              <a:off x="1905000" y="3200400"/>
              <a:ext cx="11502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1828800" y="1981200"/>
              <a:ext cx="1371600" cy="1295400"/>
              <a:chOff x="1828800" y="1981200"/>
              <a:chExt cx="1371600" cy="1295400"/>
            </a:xfrm>
          </p:grpSpPr>
          <p:sp>
            <p:nvSpPr>
              <p:cNvPr id="26657" name="AutoShape 7"/>
              <p:cNvSpPr>
                <a:spLocks noChangeArrowheads="1"/>
              </p:cNvSpPr>
              <p:nvPr/>
            </p:nvSpPr>
            <p:spPr bwMode="auto">
              <a:xfrm>
                <a:off x="1828800" y="1981200"/>
                <a:ext cx="1371600" cy="1295400"/>
              </a:xfrm>
              <a:prstGeom prst="flowChartMultidocumen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8" name="Text Box 42"/>
              <p:cNvSpPr txBox="1">
                <a:spLocks noChangeArrowheads="1"/>
              </p:cNvSpPr>
              <p:nvPr/>
            </p:nvSpPr>
            <p:spPr bwMode="auto">
              <a:xfrm>
                <a:off x="1905000" y="2362200"/>
                <a:ext cx="1006475" cy="376238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i="1" dirty="0" err="1">
                    <a:solidFill>
                      <a:srgbClr val="0000FF"/>
                    </a:solidFill>
                    <a:latin typeface="Times New Roman" pitchFamily="-111" charset="0"/>
                  </a:rPr>
                  <a:t>MobiLib</a:t>
                </a:r>
                <a:endParaRPr lang="en-US" b="1" i="1" dirty="0">
                  <a:solidFill>
                    <a:srgbClr val="0000FF"/>
                  </a:solidFill>
                  <a:latin typeface="Times New Roman" pitchFamily="-111" charset="0"/>
                </a:endParaRPr>
              </a:p>
            </p:txBody>
          </p:sp>
        </p:grp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362200"/>
            <a:ext cx="1530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rot="5400000" flipH="1" flipV="1">
            <a:off x="914400" y="1905000"/>
            <a:ext cx="457200" cy="3048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00" y="990600"/>
            <a:ext cx="337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Line 5"/>
          <p:cNvSpPr>
            <a:spLocks noChangeShapeType="1"/>
          </p:cNvSpPr>
          <p:nvPr/>
        </p:nvSpPr>
        <p:spPr bwMode="auto">
          <a:xfrm flipH="1">
            <a:off x="2819400" y="3810000"/>
            <a:ext cx="3733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4" name="Line 5"/>
          <p:cNvSpPr>
            <a:spLocks noChangeShapeType="1"/>
          </p:cNvSpPr>
          <p:nvPr/>
        </p:nvSpPr>
        <p:spPr bwMode="auto">
          <a:xfrm flipH="1">
            <a:off x="6553200" y="3505200"/>
            <a:ext cx="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4572000" y="1143000"/>
            <a:ext cx="1524000" cy="838200"/>
            <a:chOff x="2743200" y="2546350"/>
            <a:chExt cx="3613150" cy="1765300"/>
          </a:xfrm>
        </p:grpSpPr>
        <p:pic>
          <p:nvPicPr>
            <p:cNvPr id="26653" name="Picture 53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87650" y="2546350"/>
              <a:ext cx="3568700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Rectangle 54"/>
            <p:cNvSpPr/>
            <p:nvPr/>
          </p:nvSpPr>
          <p:spPr>
            <a:xfrm>
              <a:off x="2743200" y="2820506"/>
              <a:ext cx="380135" cy="608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990600"/>
            <a:ext cx="15303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5486400"/>
            <a:ext cx="1295400" cy="92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3505200"/>
            <a:ext cx="1774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43000" y="5486400"/>
            <a:ext cx="22860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1800" y="3657600"/>
            <a:ext cx="2105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ectangle 56"/>
          <p:cNvSpPr/>
          <p:nvPr/>
        </p:nvSpPr>
        <p:spPr>
          <a:xfrm>
            <a:off x="5943600" y="5715000"/>
            <a:ext cx="762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053138" y="5751513"/>
            <a:ext cx="76200" cy="36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86600" y="2286000"/>
            <a:ext cx="191611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Content Placeholder 3" descr="icreate.jpg"/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8001000" y="6019800"/>
            <a:ext cx="403456" cy="251056"/>
          </a:xfrm>
        </p:spPr>
      </p:pic>
      <p:pic>
        <p:nvPicPr>
          <p:cNvPr id="64" name="Content Placeholder 3" descr="icreat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65"/>
          <p:cNvGrpSpPr/>
          <p:nvPr/>
        </p:nvGrpSpPr>
        <p:grpSpPr>
          <a:xfrm>
            <a:off x="7772400" y="5334000"/>
            <a:ext cx="838200" cy="936855"/>
            <a:chOff x="4023953" y="3429000"/>
            <a:chExt cx="2171266" cy="2958933"/>
          </a:xfrm>
        </p:grpSpPr>
        <p:pic>
          <p:nvPicPr>
            <p:cNvPr id="67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4191000" y="3429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334000" y="4572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3850121" y="4487133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24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1036023">
              <a:off x="4454165" y="4894326"/>
              <a:ext cx="68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964547" y="4204557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203135" y="5891839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5464968" y="5660231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2"/>
          <p:cNvSpPr txBox="1">
            <a:spLocks noChangeArrowheads="1"/>
          </p:cNvSpPr>
          <p:nvPr/>
        </p:nvSpPr>
        <p:spPr>
          <a:xfrm>
            <a:off x="152400" y="381000"/>
            <a:ext cx="8763000" cy="60960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Data-driven</a:t>
            </a:r>
            <a:r>
              <a:rPr kumimoji="0" lang="en-US" altLang="zh-TW" sz="2800" b="0" i="0" u="sng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Mobile Network Mining, Modeling and Design</a:t>
            </a:r>
            <a:endParaRPr kumimoji="0" lang="en-US" altLang="zh-TW" sz="2800" b="0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76400" y="1752600"/>
            <a:ext cx="2197589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/>
              <a:t>Billions of traces since 2004</a:t>
            </a:r>
            <a:endParaRPr lang="ar-EG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502956" y="6119336"/>
            <a:ext cx="2343462" cy="67710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Mobility Modeling</a:t>
            </a:r>
          </a:p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&amp; Sensor Network Design</a:t>
            </a:r>
          </a:p>
          <a:p>
            <a:endParaRPr lang="ar-EG" sz="1400" dirty="0"/>
          </a:p>
        </p:txBody>
      </p:sp>
      <p:pic>
        <p:nvPicPr>
          <p:cNvPr id="78" name="Picture 77" descr="data_analysis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943600" y="1981200"/>
            <a:ext cx="1219200" cy="1219200"/>
          </a:xfrm>
          <a:prstGeom prst="rect">
            <a:avLst/>
          </a:prstGeom>
        </p:spPr>
      </p:pic>
      <p:pic>
        <p:nvPicPr>
          <p:cNvPr id="79" name="Picture 78" descr="Data_Analysis_Collage_white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276600" y="3886200"/>
            <a:ext cx="1600200" cy="1219200"/>
          </a:xfrm>
          <a:prstGeom prst="rect">
            <a:avLst/>
          </a:prstGeom>
        </p:spPr>
      </p:pic>
      <p:pic>
        <p:nvPicPr>
          <p:cNvPr id="80" name="Picture 79" descr="soc02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181600" y="3886200"/>
            <a:ext cx="1698050" cy="1371600"/>
          </a:xfrm>
          <a:prstGeom prst="rect">
            <a:avLst/>
          </a:prstGeom>
        </p:spPr>
      </p:pic>
      <p:pic>
        <p:nvPicPr>
          <p:cNvPr id="81" name="Picture 11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581400" y="5486401"/>
            <a:ext cx="167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Mac HD 1:Users:Aeon:Desktop:All:Tarffic-p:New Charts:dom-18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302" t="1707" r="2704" b="2120"/>
          <a:stretch/>
        </p:blipFill>
        <p:spPr bwMode="auto">
          <a:xfrm>
            <a:off x="3757314" y="1176867"/>
            <a:ext cx="5257800" cy="5257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0" y="457200"/>
            <a:ext cx="6692600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1D2C64"/>
                </a:solidFill>
                <a:latin typeface="Times New Roman"/>
                <a:cs typeface="Times New Roman"/>
              </a:rPr>
              <a:t>TRAFFIC SIMILARITY GRAPH - DOMAINS</a:t>
            </a:r>
            <a:endParaRPr lang="en-US" sz="2600" dirty="0">
              <a:solidFill>
                <a:srgbClr val="1D2C64"/>
              </a:solidFill>
              <a:latin typeface="Times New Roman"/>
              <a:cs typeface="Times New Roman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8152" y="1221630"/>
            <a:ext cx="38935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Similarity </a:t>
            </a:r>
            <a:r>
              <a:rPr lang="en-US" sz="2400" dirty="0">
                <a:latin typeface="Times New Roman"/>
                <a:cs typeface="Times New Roman"/>
              </a:rPr>
              <a:t>is determined using two-sample KS-test</a:t>
            </a:r>
          </a:p>
          <a:p>
            <a:endParaRPr lang="en-US" sz="16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12 Cliques detected </a:t>
            </a:r>
            <a:r>
              <a:rPr lang="en-US" sz="2400" dirty="0">
                <a:latin typeface="Times New Roman"/>
                <a:cs typeface="Times New Roman"/>
              </a:rPr>
              <a:t>in </a:t>
            </a:r>
            <a:r>
              <a:rPr lang="en-US" sz="2400" dirty="0" smtClean="0">
                <a:latin typeface="Times New Roman"/>
                <a:cs typeface="Times New Roman"/>
              </a:rPr>
              <a:t>similarity graph</a:t>
            </a:r>
          </a:p>
          <a:p>
            <a:endParaRPr lang="en-US" sz="800" dirty="0">
              <a:latin typeface="Times New Roman"/>
              <a:cs typeface="Times New Roman"/>
            </a:endParaRPr>
          </a:p>
          <a:p>
            <a:pPr lvl="1"/>
            <a:r>
              <a:rPr lang="en-US" sz="2000" b="1" dirty="0" smtClean="0">
                <a:latin typeface="Times New Roman"/>
                <a:cs typeface="Times New Roman"/>
              </a:rPr>
              <a:t>Video</a:t>
            </a:r>
            <a:r>
              <a:rPr lang="en-US" sz="2000" b="1" dirty="0">
                <a:latin typeface="Times New Roman"/>
                <a:cs typeface="Times New Roman"/>
              </a:rPr>
              <a:t>: </a:t>
            </a:r>
            <a:r>
              <a:rPr lang="en-US" sz="2000" dirty="0" err="1" smtClean="0">
                <a:latin typeface="Times New Roman"/>
                <a:cs typeface="Times New Roman"/>
              </a:rPr>
              <a:t>Youtube</a:t>
            </a:r>
            <a:r>
              <a:rPr lang="en-US" sz="2000" dirty="0">
                <a:latin typeface="Times New Roman"/>
                <a:cs typeface="Times New Roman"/>
              </a:rPr>
              <a:t>, ‘</a:t>
            </a:r>
            <a:r>
              <a:rPr lang="en-US" sz="2000" dirty="0" err="1">
                <a:latin typeface="Times New Roman"/>
                <a:cs typeface="Times New Roman"/>
              </a:rPr>
              <a:t>cnn</a:t>
            </a:r>
            <a:r>
              <a:rPr lang="en-US" sz="2000" dirty="0">
                <a:latin typeface="Times New Roman"/>
                <a:cs typeface="Times New Roman"/>
              </a:rPr>
              <a:t>’, ‘</a:t>
            </a:r>
            <a:r>
              <a:rPr lang="en-US" sz="2000" dirty="0" err="1">
                <a:latin typeface="Times New Roman"/>
                <a:cs typeface="Times New Roman"/>
              </a:rPr>
              <a:t>msnbcsport</a:t>
            </a:r>
            <a:r>
              <a:rPr lang="en-US" sz="2000" dirty="0" smtClean="0">
                <a:latin typeface="Times New Roman"/>
                <a:cs typeface="Times New Roman"/>
              </a:rPr>
              <a:t>’</a:t>
            </a:r>
          </a:p>
          <a:p>
            <a:pPr lvl="1"/>
            <a:endParaRPr lang="en-US" sz="800" dirty="0">
              <a:latin typeface="Times New Roman"/>
              <a:cs typeface="Times New Roman"/>
            </a:endParaRPr>
          </a:p>
          <a:p>
            <a:pPr lvl="1"/>
            <a:r>
              <a:rPr lang="en-US" sz="2000" b="1" dirty="0" smtClean="0">
                <a:latin typeface="Times New Roman"/>
                <a:cs typeface="Times New Roman"/>
              </a:rPr>
              <a:t>Internet</a:t>
            </a:r>
            <a:r>
              <a:rPr lang="en-US" sz="2000" b="1" dirty="0">
                <a:latin typeface="Times New Roman"/>
                <a:cs typeface="Times New Roman"/>
              </a:rPr>
              <a:t>, phone, </a:t>
            </a:r>
            <a:r>
              <a:rPr lang="en-US" sz="2000" b="1" dirty="0" smtClean="0">
                <a:latin typeface="Times New Roman"/>
                <a:cs typeface="Times New Roman"/>
              </a:rPr>
              <a:t>radio: </a:t>
            </a:r>
            <a:r>
              <a:rPr lang="en-US" sz="2000" dirty="0">
                <a:latin typeface="Times New Roman"/>
                <a:cs typeface="Times New Roman"/>
              </a:rPr>
              <a:t>Comcast, Charter, Qwest, </a:t>
            </a:r>
            <a:r>
              <a:rPr lang="en-US" sz="2000" dirty="0" err="1">
                <a:latin typeface="Times New Roman"/>
                <a:cs typeface="Times New Roman"/>
              </a:rPr>
              <a:t>Shoutcast</a:t>
            </a:r>
            <a:r>
              <a:rPr lang="en-US" sz="2000" dirty="0">
                <a:latin typeface="Times New Roman"/>
                <a:cs typeface="Times New Roman"/>
              </a:rPr>
              <a:t> (follow Rayleigh during all days)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en-US" sz="24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High </a:t>
            </a:r>
            <a:r>
              <a:rPr lang="en-US" sz="2400" i="1" dirty="0">
                <a:solidFill>
                  <a:srgbClr val="0000FF"/>
                </a:solidFill>
                <a:latin typeface="Times New Roman"/>
                <a:cs typeface="Times New Roman"/>
              </a:rPr>
              <a:t>traffic domains </a:t>
            </a:r>
            <a:r>
              <a:rPr lang="en-US" sz="24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follow unique distributions (are not            similar to others) </a:t>
            </a:r>
            <a:endParaRPr lang="en-US" sz="2400" i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lvl="1"/>
            <a:endParaRPr lang="en-US" sz="1400" dirty="0" smtClean="0">
              <a:latin typeface="Times New Roman"/>
              <a:cs typeface="Times New Roman"/>
            </a:endParaRPr>
          </a:p>
          <a:p>
            <a:pPr lvl="1"/>
            <a:r>
              <a:rPr lang="en-US" sz="2000" dirty="0" smtClean="0">
                <a:latin typeface="Times New Roman"/>
                <a:cs typeface="Times New Roman"/>
              </a:rPr>
              <a:t> 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898446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Mac HD 1:Users:Aeon:Desktop:New Charts:loc-18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072" r="2196"/>
          <a:stretch/>
        </p:blipFill>
        <p:spPr bwMode="auto">
          <a:xfrm>
            <a:off x="3653864" y="1155700"/>
            <a:ext cx="5372100" cy="5232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43201" y="328185"/>
            <a:ext cx="5929104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GRAPH-BASED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5/19/13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97471" y="1221630"/>
            <a:ext cx="37220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70% </a:t>
            </a:r>
            <a:r>
              <a:rPr lang="en-US" sz="2400" dirty="0">
                <a:latin typeface="Times New Roman"/>
                <a:cs typeface="Times New Roman"/>
              </a:rPr>
              <a:t>of buildings in Music, Cinema and Auditorium categories are in </a:t>
            </a:r>
            <a:r>
              <a:rPr lang="en-US" sz="2400" dirty="0" smtClean="0">
                <a:latin typeface="Times New Roman"/>
                <a:cs typeface="Times New Roman"/>
              </a:rPr>
              <a:t>red group 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>
                <a:latin typeface="Times New Roman"/>
                <a:cs typeface="Times New Roman"/>
              </a:rPr>
              <a:t>M</a:t>
            </a:r>
            <a:r>
              <a:rPr lang="en-US" sz="2400" dirty="0" smtClean="0">
                <a:latin typeface="Times New Roman"/>
                <a:cs typeface="Times New Roman"/>
              </a:rPr>
              <a:t>ost </a:t>
            </a:r>
            <a:r>
              <a:rPr lang="en-US" sz="2400" dirty="0">
                <a:latin typeface="Times New Roman"/>
                <a:cs typeface="Times New Roman"/>
              </a:rPr>
              <a:t>of fraternities (</a:t>
            </a:r>
            <a:r>
              <a:rPr lang="en-US" sz="2400" dirty="0" smtClean="0">
                <a:latin typeface="Times New Roman"/>
                <a:cs typeface="Times New Roman"/>
              </a:rPr>
              <a:t>9) </a:t>
            </a:r>
            <a:r>
              <a:rPr lang="en-US" sz="2400" dirty="0">
                <a:latin typeface="Times New Roman"/>
                <a:cs typeface="Times New Roman"/>
              </a:rPr>
              <a:t>are in </a:t>
            </a:r>
            <a:r>
              <a:rPr lang="en-US" sz="2400" dirty="0" smtClean="0">
                <a:latin typeface="Times New Roman"/>
                <a:cs typeface="Times New Roman"/>
              </a:rPr>
              <a:t>blue group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7704919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79701" y="328185"/>
            <a:ext cx="6533476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HUMAN-CENTERED MODELING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5/19/13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9973" y="1221630"/>
            <a:ext cx="5671673" cy="510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/>
                <a:cs typeface="Times New Roman"/>
              </a:rPr>
              <a:t>Goal: not only considering groups of domains, but also classes of </a:t>
            </a:r>
            <a:r>
              <a:rPr lang="en-US" sz="24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users</a:t>
            </a:r>
          </a:p>
          <a:p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Challenges:</a:t>
            </a:r>
            <a:endParaRPr lang="en-US" sz="2400" dirty="0">
              <a:latin typeface="Times New Roman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latin typeface="Times New Roman"/>
                <a:cs typeface="Times New Roman"/>
              </a:rPr>
              <a:t>Considering individual users needs advanced </a:t>
            </a:r>
            <a:r>
              <a:rPr lang="en-US" sz="22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processing</a:t>
            </a:r>
            <a:r>
              <a:rPr lang="en-US" sz="2200" dirty="0" smtClean="0">
                <a:latin typeface="Times New Roman"/>
                <a:cs typeface="Times New Roman"/>
              </a:rPr>
              <a:t> engines (</a:t>
            </a:r>
            <a:r>
              <a:rPr lang="en-US" sz="2200" dirty="0" err="1" smtClean="0">
                <a:latin typeface="Times New Roman"/>
                <a:cs typeface="Times New Roman"/>
              </a:rPr>
              <a:t>Datapath</a:t>
            </a:r>
            <a:r>
              <a:rPr lang="en-US" sz="2200" dirty="0" smtClean="0">
                <a:latin typeface="Times New Roman"/>
                <a:cs typeface="Times New Roman"/>
              </a:rPr>
              <a:t>[8]) </a:t>
            </a:r>
            <a:endParaRPr lang="en-US" sz="2200" dirty="0">
              <a:latin typeface="Times New Roman"/>
              <a:cs typeface="Times New Roman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smtClean="0">
                <a:latin typeface="Times New Roman"/>
                <a:cs typeface="Times New Roman"/>
              </a:rPr>
              <a:t>We need to </a:t>
            </a:r>
            <a:r>
              <a:rPr lang="en-US" sz="2200" dirty="0" smtClean="0">
                <a:solidFill>
                  <a:srgbClr val="800000"/>
                </a:solidFill>
                <a:latin typeface="Times New Roman"/>
                <a:cs typeface="Times New Roman"/>
              </a:rPr>
              <a:t>integrate</a:t>
            </a:r>
            <a:r>
              <a:rPr lang="en-US" sz="2200" dirty="0" smtClean="0">
                <a:latin typeface="Times New Roman"/>
                <a:cs typeface="Times New Roman"/>
              </a:rPr>
              <a:t> different domain, location or user specific models</a:t>
            </a:r>
          </a:p>
          <a:p>
            <a:endParaRPr lang="en-US" sz="2400" dirty="0" smtClean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Co-clustering detects Interest subspaces (in terms of users’ domain or location visitation)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smtClean="0">
                <a:latin typeface="Times New Roman"/>
                <a:cs typeface="Times New Roman"/>
              </a:rPr>
              <a:t> based </a:t>
            </a:r>
            <a:r>
              <a:rPr lang="en-US" sz="2200" dirty="0">
                <a:latin typeface="Times New Roman"/>
                <a:cs typeface="Times New Roman"/>
              </a:rPr>
              <a:t>on </a:t>
            </a:r>
            <a:r>
              <a:rPr lang="en-US" sz="2200" dirty="0" smtClean="0">
                <a:latin typeface="Times New Roman"/>
                <a:cs typeface="Times New Roman"/>
              </a:rPr>
              <a:t>aggregate flow-level traffic</a:t>
            </a:r>
          </a:p>
          <a:p>
            <a:endParaRPr lang="en-US" sz="24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latin typeface="Times New Roman"/>
                <a:cs typeface="Times New Roman"/>
              </a:rPr>
              <a:t>Traffic modeling is performed for subspaces</a:t>
            </a:r>
            <a:endParaRPr lang="en-US" sz="2400" dirty="0">
              <a:latin typeface="Times New Roman"/>
              <a:cs typeface="Times New Roman"/>
            </a:endParaRPr>
          </a:p>
        </p:txBody>
      </p:sp>
      <p:pic>
        <p:nvPicPr>
          <p:cNvPr id="8" name="Picture 7" descr="Mac HD 1:Users:Aeon:Desktop:New Charts:hdom18.tif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315" t="4308" r="6230" b="5206"/>
          <a:stretch/>
        </p:blipFill>
        <p:spPr bwMode="auto">
          <a:xfrm>
            <a:off x="5931647" y="1346694"/>
            <a:ext cx="3212352" cy="3314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6546233" y="1124405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5259815" y="2994851"/>
            <a:ext cx="1196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Users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86531" y="4707265"/>
            <a:ext cx="2661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/>
                <a:cs typeface="Times New Roman"/>
              </a:rPr>
              <a:t>Lognormal:</a:t>
            </a:r>
            <a:r>
              <a:rPr lang="en-US" sz="2000" dirty="0" smtClean="0">
                <a:latin typeface="Times New Roman"/>
                <a:cs typeface="Times New Roman"/>
              </a:rPr>
              <a:t>    27%</a:t>
            </a:r>
          </a:p>
          <a:p>
            <a:r>
              <a:rPr lang="en-US" sz="2000" b="1" dirty="0" err="1" smtClean="0">
                <a:latin typeface="Times New Roman"/>
                <a:cs typeface="Times New Roman"/>
              </a:rPr>
              <a:t>Weibull</a:t>
            </a:r>
            <a:r>
              <a:rPr lang="en-US" sz="2000" b="1" dirty="0" smtClean="0">
                <a:latin typeface="Times New Roman"/>
                <a:cs typeface="Times New Roman"/>
              </a:rPr>
              <a:t>:</a:t>
            </a:r>
            <a:r>
              <a:rPr lang="en-US" sz="2000" dirty="0" smtClean="0">
                <a:latin typeface="Times New Roman"/>
                <a:cs typeface="Times New Roman"/>
              </a:rPr>
              <a:t>          25%</a:t>
            </a:r>
          </a:p>
          <a:p>
            <a:r>
              <a:rPr lang="en-US" sz="2000" b="1" dirty="0" smtClean="0">
                <a:latin typeface="Times New Roman"/>
                <a:cs typeface="Times New Roman"/>
              </a:rPr>
              <a:t>Generalized Extreme Value:              </a:t>
            </a:r>
            <a:r>
              <a:rPr lang="en-US" sz="2000" dirty="0" smtClean="0">
                <a:latin typeface="Times New Roman"/>
                <a:cs typeface="Times New Roman"/>
              </a:rPr>
              <a:t>24%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6896123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05101" y="328185"/>
            <a:ext cx="5929104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>
                <a:solidFill>
                  <a:srgbClr val="1D2C64"/>
                </a:solidFill>
              </a:rPr>
              <a:t>HUMAN-CENTERED MODELING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5/19/13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92884" y="1249460"/>
            <a:ext cx="87867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Scalable</a:t>
            </a:r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: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400" dirty="0" smtClean="0">
                <a:latin typeface="Times New Roman"/>
                <a:cs typeface="Times New Roman"/>
              </a:rPr>
              <a:t>supports many </a:t>
            </a:r>
            <a:r>
              <a:rPr lang="en-US" sz="2400" dirty="0">
                <a:latin typeface="Times New Roman"/>
                <a:cs typeface="Times New Roman"/>
              </a:rPr>
              <a:t>users and </a:t>
            </a:r>
            <a:r>
              <a:rPr lang="en-US" sz="2400" dirty="0" smtClean="0">
                <a:latin typeface="Times New Roman"/>
                <a:cs typeface="Times New Roman"/>
              </a:rPr>
              <a:t>domains</a:t>
            </a:r>
          </a:p>
          <a:p>
            <a:pPr marL="342900" lvl="2" indent="-342900">
              <a:buFont typeface="Arial"/>
              <a:buChar char="•"/>
            </a:pPr>
            <a:endParaRPr lang="en-US" sz="1100" dirty="0">
              <a:latin typeface="Times New Roman"/>
              <a:cs typeface="Times New Roman"/>
            </a:endParaRPr>
          </a:p>
          <a:p>
            <a:pPr marL="0" lvl="2"/>
            <a:r>
              <a:rPr lang="en-US" sz="2400" dirty="0" smtClean="0">
                <a:latin typeface="Times New Roman"/>
                <a:cs typeface="Times New Roman"/>
              </a:rPr>
              <a:t>Fewer </a:t>
            </a:r>
            <a:r>
              <a:rPr lang="en-US" sz="2400" dirty="0">
                <a:latin typeface="Times New Roman"/>
                <a:cs typeface="Times New Roman"/>
              </a:rPr>
              <a:t>number of 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Parameters</a:t>
            </a:r>
          </a:p>
          <a:p>
            <a:pPr marL="342900" lvl="2" indent="-342900">
              <a:buFont typeface="Arial"/>
              <a:buChar char="•"/>
            </a:pPr>
            <a:endParaRPr lang="en-US" sz="1100" b="1" dirty="0" smtClean="0">
              <a:latin typeface="Times New Roman"/>
              <a:cs typeface="Times New Roman"/>
            </a:endParaRPr>
          </a:p>
          <a:p>
            <a:pPr marL="0" lvl="2"/>
            <a:r>
              <a:rPr lang="en-US" sz="2400" dirty="0" smtClean="0">
                <a:latin typeface="Times New Roman"/>
                <a:cs typeface="Times New Roman"/>
              </a:rPr>
              <a:t>Less computational </a:t>
            </a:r>
            <a:r>
              <a:rPr lang="en-US" sz="2400" b="1" dirty="0">
                <a:solidFill>
                  <a:srgbClr val="800000"/>
                </a:solidFill>
                <a:latin typeface="Times New Roman"/>
                <a:cs typeface="Times New Roman"/>
              </a:rPr>
              <a:t>R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esources</a:t>
            </a:r>
            <a:r>
              <a:rPr lang="en-US" sz="2400" dirty="0" smtClean="0">
                <a:latin typeface="Times New Roman"/>
                <a:cs typeface="Times New Roman"/>
              </a:rPr>
              <a:t> needed </a:t>
            </a:r>
          </a:p>
          <a:p>
            <a:pPr marL="0" lvl="2"/>
            <a:endParaRPr lang="en-US" sz="1100" dirty="0"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More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400" b="1" dirty="0" smtClean="0">
                <a:solidFill>
                  <a:srgbClr val="800000"/>
                </a:solidFill>
                <a:latin typeface="Times New Roman"/>
                <a:cs typeface="Times New Roman"/>
              </a:rPr>
              <a:t>Stable</a:t>
            </a:r>
            <a:r>
              <a:rPr lang="en-US" sz="2400" dirty="0" smtClean="0">
                <a:latin typeface="Times New Roman"/>
                <a:cs typeface="Times New Roman"/>
              </a:rPr>
              <a:t>: ~50% of </a:t>
            </a:r>
            <a:r>
              <a:rPr lang="en-US" sz="2400" dirty="0">
                <a:latin typeface="Times New Roman"/>
                <a:cs typeface="Times New Roman"/>
              </a:rPr>
              <a:t>subspaces </a:t>
            </a:r>
            <a:r>
              <a:rPr lang="en-US" sz="2400" dirty="0" smtClean="0">
                <a:latin typeface="Times New Roman"/>
                <a:cs typeface="Times New Roman"/>
              </a:rPr>
              <a:t>follow same </a:t>
            </a:r>
            <a:r>
              <a:rPr lang="en-US" sz="2400" dirty="0">
                <a:latin typeface="Times New Roman"/>
                <a:cs typeface="Times New Roman"/>
              </a:rPr>
              <a:t>best fit </a:t>
            </a:r>
            <a:r>
              <a:rPr lang="en-US" sz="2400" dirty="0" smtClean="0">
                <a:latin typeface="Times New Roman"/>
                <a:cs typeface="Times New Roman"/>
              </a:rPr>
              <a:t>across days</a:t>
            </a:r>
            <a:endParaRPr lang="en-US" sz="1400" dirty="0">
              <a:latin typeface="Times New Roman"/>
              <a:cs typeface="Times New Roman"/>
            </a:endParaRPr>
          </a:p>
        </p:txBody>
      </p:sp>
      <p:pic>
        <p:nvPicPr>
          <p:cNvPr id="8" name="Picture 7" descr="Mac HD 1:Users:Aeon:Desktop:New Charts:hdom18.tif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315" t="4308" r="6230" b="5206"/>
          <a:stretch/>
        </p:blipFill>
        <p:spPr bwMode="auto">
          <a:xfrm>
            <a:off x="3255825" y="3528371"/>
            <a:ext cx="2973898" cy="29262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pic>
        <p:nvPicPr>
          <p:cNvPr id="10" name="Picture 9" descr="Mac HD 1:Users:Aeon:Desktop:All:Tarffic-p:New Charts:hdom14.t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9011" t="5234" r="6460" b="5232"/>
          <a:stretch/>
        </p:blipFill>
        <p:spPr bwMode="auto">
          <a:xfrm>
            <a:off x="6199840" y="3557505"/>
            <a:ext cx="2884396" cy="28921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pic>
        <p:nvPicPr>
          <p:cNvPr id="11" name="Picture 10" descr="Mac HD 1:Users:Aeon:Desktop:All:Tarffic-p:New Charts:hdom19.tif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7623" t="5231" r="7153" b="6135"/>
          <a:stretch/>
        </p:blipFill>
        <p:spPr bwMode="auto">
          <a:xfrm>
            <a:off x="282530" y="3562485"/>
            <a:ext cx="2973294" cy="287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6965943" y="3329414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16200000">
            <a:off x="-339899" y="4757912"/>
            <a:ext cx="1196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Users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45049" y="3333892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1871" y="3333892"/>
            <a:ext cx="1359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Domain clusters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786701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292401" y="328185"/>
            <a:ext cx="5929104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1D2C64"/>
                </a:solidFill>
              </a:rPr>
              <a:t>ACCURACY ANALYSIS</a:t>
            </a:r>
            <a:endParaRPr lang="en-US" sz="2800" dirty="0">
              <a:solidFill>
                <a:srgbClr val="1D2C64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27FE6-708D-744E-9AAA-9F7FB9B49A59}" type="datetime1">
              <a:rPr lang="en-US" smtClean="0"/>
              <a:pPr/>
              <a:t>5/19/13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34471" y="1267285"/>
            <a:ext cx="88750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Original: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best customized type of fit/parameters for different subspaces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endParaRPr lang="en-US" sz="1200" dirty="0" smtClean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rgbClr val="953735"/>
                </a:solidFill>
                <a:latin typeface="Times New Roman"/>
                <a:cs typeface="Times New Roman"/>
              </a:rPr>
              <a:t>Simplified: </a:t>
            </a:r>
            <a:r>
              <a:rPr lang="en-US" sz="2400" dirty="0" smtClean="0">
                <a:latin typeface="Times New Roman"/>
                <a:cs typeface="Times New Roman"/>
              </a:rPr>
              <a:t>best same type of fit, </a:t>
            </a:r>
            <a:r>
              <a:rPr lang="en-US" sz="2400" dirty="0">
                <a:latin typeface="Times New Roman"/>
                <a:cs typeface="Times New Roman"/>
              </a:rPr>
              <a:t>but </a:t>
            </a:r>
            <a:r>
              <a:rPr lang="en-US" sz="2400" dirty="0" smtClean="0">
                <a:latin typeface="Times New Roman"/>
                <a:cs typeface="Times New Roman"/>
              </a:rPr>
              <a:t>with different parameters </a:t>
            </a:r>
            <a:endParaRPr lang="en-US" sz="2400" dirty="0">
              <a:latin typeface="Times New Roman"/>
              <a:cs typeface="Times New Roman"/>
            </a:endParaRPr>
          </a:p>
          <a:p>
            <a:endParaRPr lang="en-US" sz="1200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Adjusted:</a:t>
            </a:r>
            <a:r>
              <a:rPr lang="en-US" sz="2400" dirty="0" smtClean="0">
                <a:latin typeface="Times New Roman"/>
                <a:cs typeface="Times New Roman"/>
              </a:rPr>
              <a:t> generic fit with customized parameters  </a:t>
            </a:r>
          </a:p>
          <a:p>
            <a:endParaRPr lang="en-US" sz="1200" dirty="0" smtClean="0">
              <a:latin typeface="Times New Roman"/>
              <a:cs typeface="Times New Roman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0371197"/>
              </p:ext>
            </p:extLst>
          </p:nvPr>
        </p:nvGraphicFramePr>
        <p:xfrm>
          <a:off x="604585" y="3021610"/>
          <a:ext cx="8718552" cy="3104271"/>
        </p:xfrm>
        <a:graphic>
          <a:graphicData uri="http://schemas.openxmlformats.org/presentationml/2006/ole">
            <p:oleObj spid="_x0000_s443394" name="Document" r:id="rId3" imgW="6096000" imgH="2171700" progId="Word.Document.12">
              <p:embed/>
            </p:oleObj>
          </a:graphicData>
        </a:graphic>
      </p:graphicFrame>
      <p:sp>
        <p:nvSpPr>
          <p:cNvPr id="10" name="Rectangle 9"/>
          <p:cNvSpPr/>
          <p:nvPr/>
        </p:nvSpPr>
        <p:spPr>
          <a:xfrm>
            <a:off x="1533783" y="5925826"/>
            <a:ext cx="6429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/>
                <a:cs typeface="Times New Roman"/>
              </a:rPr>
              <a:t>Comparison of different </a:t>
            </a:r>
            <a:r>
              <a:rPr lang="en-US" sz="2000" dirty="0" smtClean="0">
                <a:latin typeface="Times New Roman"/>
                <a:cs typeface="Times New Roman"/>
              </a:rPr>
              <a:t>modeling approaches using </a:t>
            </a:r>
            <a:r>
              <a:rPr lang="en-US" sz="2000" dirty="0">
                <a:latin typeface="Times New Roman"/>
                <a:cs typeface="Times New Roman"/>
              </a:rPr>
              <a:t>KS test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699860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91440" y="4559852"/>
            <a:ext cx="8961120" cy="1846695"/>
            <a:chOff x="91440" y="4559852"/>
            <a:chExt cx="8961120" cy="1846695"/>
          </a:xfrm>
        </p:grpSpPr>
        <p:grpSp>
          <p:nvGrpSpPr>
            <p:cNvPr id="60" name="Group 59"/>
            <p:cNvGrpSpPr/>
            <p:nvPr/>
          </p:nvGrpSpPr>
          <p:grpSpPr>
            <a:xfrm>
              <a:off x="91440" y="4559852"/>
              <a:ext cx="8961120" cy="1846695"/>
              <a:chOff x="91440" y="4559852"/>
              <a:chExt cx="8961120" cy="1846695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061374" y="5014669"/>
                <a:ext cx="1889032" cy="87911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Behavioral Modeling</a:t>
                </a: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3666772" y="5148353"/>
                <a:ext cx="3243731" cy="98955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Scalable Data Mining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Computing</a:t>
                </a:r>
                <a:endParaRPr lang="en-US" dirty="0">
                  <a:solidFill>
                    <a:schemeClr val="tx1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724784" y="4939109"/>
                <a:ext cx="3168295" cy="67132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Mobile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Measurements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Sensing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88058" y="4559852"/>
                <a:ext cx="8464502" cy="184396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326" name="TextBox 18"/>
              <p:cNvSpPr txBox="1">
                <a:spLocks noChangeArrowheads="1"/>
              </p:cNvSpPr>
              <p:nvPr/>
            </p:nvSpPr>
            <p:spPr bwMode="auto">
              <a:xfrm>
                <a:off x="4647435" y="4799612"/>
                <a:ext cx="139555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 smtClean="0">
                    <a:latin typeface="Times New Roman" charset="0"/>
                  </a:rPr>
                  <a:t>[</a:t>
                </a:r>
                <a:r>
                  <a:rPr lang="en-US" i="1" dirty="0" err="1" smtClean="0">
                    <a:latin typeface="Times New Roman" charset="0"/>
                  </a:rPr>
                  <a:t>DataPath</a:t>
                </a:r>
                <a:r>
                  <a:rPr lang="en-US" dirty="0" smtClean="0">
                    <a:latin typeface="Times New Roman" charset="0"/>
                  </a:rPr>
                  <a:t>]</a:t>
                </a:r>
                <a:endParaRPr lang="en-US" dirty="0">
                  <a:latin typeface="Times New Roman" charset="0"/>
                </a:endParaRPr>
              </a:p>
            </p:txBody>
          </p:sp>
          <p:sp>
            <p:nvSpPr>
              <p:cNvPr id="13327" name="TextBox 19"/>
              <p:cNvSpPr txBox="1">
                <a:spLocks noChangeArrowheads="1"/>
              </p:cNvSpPr>
              <p:nvPr/>
            </p:nvSpPr>
            <p:spPr bwMode="auto">
              <a:xfrm>
                <a:off x="7363117" y="5915584"/>
                <a:ext cx="1266118" cy="3385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Times New Roman" charset="0"/>
                  </a:rPr>
                  <a:t>[</a:t>
                </a:r>
                <a:r>
                  <a:rPr lang="en-US" i="1" dirty="0">
                    <a:latin typeface="Times New Roman" charset="0"/>
                  </a:rPr>
                  <a:t>Dictate</a:t>
                </a:r>
                <a:r>
                  <a:rPr lang="en-US" dirty="0">
                    <a:latin typeface="Times New Roman" charset="0"/>
                  </a:rPr>
                  <a:t>]</a:t>
                </a:r>
              </a:p>
            </p:txBody>
          </p:sp>
          <p:sp>
            <p:nvSpPr>
              <p:cNvPr id="13332" name="TextBox 25"/>
              <p:cNvSpPr txBox="1">
                <a:spLocks noChangeArrowheads="1"/>
              </p:cNvSpPr>
              <p:nvPr/>
            </p:nvSpPr>
            <p:spPr bwMode="auto">
              <a:xfrm>
                <a:off x="2535238" y="5845836"/>
                <a:ext cx="1065528" cy="281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Big Data</a:t>
                </a:r>
              </a:p>
            </p:txBody>
          </p:sp>
          <p:sp>
            <p:nvSpPr>
              <p:cNvPr id="13333" name="TextBox 27"/>
              <p:cNvSpPr txBox="1">
                <a:spLocks noChangeArrowheads="1"/>
              </p:cNvSpPr>
              <p:nvPr/>
            </p:nvSpPr>
            <p:spPr bwMode="auto">
              <a:xfrm>
                <a:off x="4345693" y="6124829"/>
                <a:ext cx="2580527" cy="2817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Multi-dimensional Analysis</a:t>
                </a: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91440" y="4559852"/>
                <a:ext cx="496618" cy="1843969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>
                    <a:latin typeface="Times New Roman"/>
                    <a:ea typeface="+mn-ea"/>
                    <a:cs typeface="Times New Roman"/>
                  </a:rPr>
                  <a:t>Enabling Technologies &amp; Data</a:t>
                </a: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 rot="1411984" flipV="1">
              <a:off x="3138723" y="5427347"/>
              <a:ext cx="581483" cy="467895"/>
              <a:chOff x="3790950" y="4021860"/>
              <a:chExt cx="593725" cy="510453"/>
            </a:xfrm>
          </p:grpSpPr>
          <p:sp>
            <p:nvSpPr>
              <p:cNvPr id="36" name="Arc 35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7" name="Arc 36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 flipV="1">
              <a:off x="6835067" y="5566843"/>
              <a:ext cx="581483" cy="467895"/>
              <a:chOff x="3790950" y="4021860"/>
              <a:chExt cx="593725" cy="510453"/>
            </a:xfrm>
          </p:grpSpPr>
          <p:sp>
            <p:nvSpPr>
              <p:cNvPr id="39" name="Arc 38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Arc 39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1440" y="640080"/>
            <a:ext cx="8961120" cy="4565340"/>
            <a:chOff x="91440" y="640080"/>
            <a:chExt cx="8961120" cy="4565340"/>
          </a:xfrm>
        </p:grpSpPr>
        <p:sp>
          <p:nvSpPr>
            <p:cNvPr id="61" name="TextBox 117"/>
            <p:cNvSpPr txBox="1">
              <a:spLocks noChangeArrowheads="1"/>
            </p:cNvSpPr>
            <p:nvPr/>
          </p:nvSpPr>
          <p:spPr bwMode="auto">
            <a:xfrm>
              <a:off x="6985939" y="2567668"/>
              <a:ext cx="1928322" cy="478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latin typeface="Times New Roman" charset="0"/>
                  <a:cs typeface="Times New Roman" charset="0"/>
                </a:rPr>
                <a:t>Differential Behavioral Analysis</a:t>
              </a:r>
              <a:endParaRPr lang="en-US" sz="1400" dirty="0">
                <a:latin typeface="Times New Roman" charset="0"/>
                <a:cs typeface="Times New Roman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91440" y="640080"/>
              <a:ext cx="8961120" cy="2168800"/>
              <a:chOff x="91440" y="640080"/>
              <a:chExt cx="8961120" cy="2168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026527" y="1660940"/>
                <a:ext cx="2412367" cy="557986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Education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3079" y="823961"/>
                <a:ext cx="2616672" cy="693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Emergency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management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88058" y="640080"/>
                <a:ext cx="8464502" cy="21586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325" name="TextBox 17"/>
              <p:cNvSpPr txBox="1">
                <a:spLocks noChangeArrowheads="1"/>
              </p:cNvSpPr>
              <p:nvPr/>
            </p:nvSpPr>
            <p:spPr bwMode="auto">
              <a:xfrm>
                <a:off x="951091" y="1102954"/>
                <a:ext cx="2866553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[Customized Collaboration]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[Bullying Support Groups]</a:t>
                </a:r>
                <a:endParaRPr lang="en-US" sz="1600" dirty="0">
                  <a:latin typeface="Times New Roman" charset="0"/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91440" y="640080"/>
                <a:ext cx="496618" cy="2168800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 smtClean="0">
                    <a:latin typeface="Times New Roman"/>
                    <a:ea typeface="+mn-ea"/>
                    <a:cs typeface="Times New Roman"/>
                  </a:rPr>
                  <a:t>Applications</a:t>
                </a:r>
                <a:endParaRPr lang="en-US" sz="1600" dirty="0"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13342" name="TextBox 65"/>
              <p:cNvSpPr txBox="1">
                <a:spLocks noChangeArrowheads="1"/>
              </p:cNvSpPr>
              <p:nvPr/>
            </p:nvSpPr>
            <p:spPr bwMode="auto">
              <a:xfrm>
                <a:off x="2308932" y="2218926"/>
                <a:ext cx="2014760" cy="478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Automatic</a:t>
                </a:r>
                <a:r>
                  <a:rPr lang="en-US" sz="1400" dirty="0">
                    <a:latin typeface="Times New Roman" charset="0"/>
                    <a:cs typeface="Times New Roman" charset="0"/>
                  </a:rPr>
                  <a:t> </a:t>
                </a:r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Community Formation</a:t>
                </a:r>
                <a:endParaRPr lang="en-US" sz="1400" dirty="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156147" y="1033206"/>
                <a:ext cx="2263068" cy="61003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Security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496564" y="1312199"/>
                <a:ext cx="3017424" cy="7672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Health Care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65" name="TextBox 17"/>
              <p:cNvSpPr txBox="1">
                <a:spLocks noChangeArrowheads="1"/>
              </p:cNvSpPr>
              <p:nvPr/>
            </p:nvSpPr>
            <p:spPr bwMode="auto">
              <a:xfrm>
                <a:off x="4572000" y="2023631"/>
                <a:ext cx="3168295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[Support Group Formation for: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Depression, Frailty, Alzheimer]</a:t>
                </a:r>
                <a:endParaRPr lang="en-US" sz="1600" dirty="0">
                  <a:latin typeface="Times New Roman" charset="0"/>
                </a:endParaRPr>
              </a:p>
            </p:txBody>
          </p:sp>
        </p:grpSp>
        <p:grpSp>
          <p:nvGrpSpPr>
            <p:cNvPr id="19" name="Group 88"/>
            <p:cNvGrpSpPr>
              <a:grpSpLocks/>
            </p:cNvGrpSpPr>
            <p:nvPr/>
          </p:nvGrpSpPr>
          <p:grpSpPr bwMode="auto">
            <a:xfrm rot="5400000" flipH="1">
              <a:off x="1670033" y="2366524"/>
              <a:ext cx="943055" cy="787357"/>
              <a:chOff x="3790950" y="4021859"/>
              <a:chExt cx="593728" cy="510454"/>
            </a:xfrm>
          </p:grpSpPr>
          <p:sp>
            <p:nvSpPr>
              <p:cNvPr id="90" name="Arc 89"/>
              <p:cNvSpPr>
                <a:spLocks noChangeArrowheads="1"/>
              </p:cNvSpPr>
              <p:nvPr/>
            </p:nvSpPr>
            <p:spPr bwMode="auto">
              <a:xfrm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1" name="Arc 90"/>
              <p:cNvSpPr>
                <a:spLocks noChangeArrowheads="1"/>
              </p:cNvSpPr>
              <p:nvPr/>
            </p:nvSpPr>
            <p:spPr bwMode="auto">
              <a:xfrm flipH="1"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19" name="Freeform 118"/>
            <p:cNvSpPr>
              <a:spLocks noChangeArrowheads="1"/>
            </p:cNvSpPr>
            <p:nvPr/>
          </p:nvSpPr>
          <p:spPr bwMode="auto">
            <a:xfrm>
              <a:off x="2233496" y="1870185"/>
              <a:ext cx="2338503" cy="1354279"/>
            </a:xfrm>
            <a:custGeom>
              <a:avLst/>
              <a:gdLst>
                <a:gd name="T0" fmla="*/ 0 w 754008"/>
                <a:gd name="T1" fmla="*/ 793750 h 793788"/>
                <a:gd name="T2" fmla="*/ 248844 w 754008"/>
                <a:gd name="T3" fmla="*/ 568854 h 793788"/>
                <a:gd name="T4" fmla="*/ 497689 w 754008"/>
                <a:gd name="T5" fmla="*/ 529167 h 793788"/>
                <a:gd name="T6" fmla="*/ 746533 w 754008"/>
                <a:gd name="T7" fmla="*/ 0 h 7937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4008"/>
                <a:gd name="T13" fmla="*/ 0 h 793788"/>
                <a:gd name="T14" fmla="*/ 754008 w 754008"/>
                <a:gd name="T15" fmla="*/ 793788 h 7937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4008" h="793788">
                  <a:moveTo>
                    <a:pt x="0" y="793788"/>
                  </a:moveTo>
                  <a:cubicBezTo>
                    <a:pt x="83778" y="703384"/>
                    <a:pt x="167557" y="612980"/>
                    <a:pt x="251336" y="568881"/>
                  </a:cubicBezTo>
                  <a:cubicBezTo>
                    <a:pt x="335115" y="524782"/>
                    <a:pt x="418893" y="624005"/>
                    <a:pt x="502672" y="529192"/>
                  </a:cubicBezTo>
                  <a:cubicBezTo>
                    <a:pt x="586451" y="434379"/>
                    <a:pt x="754008" y="0"/>
                    <a:pt x="754008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stealth" w="lg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66995" y="1946274"/>
              <a:ext cx="2256210" cy="3259146"/>
            </a:xfrm>
            <a:custGeom>
              <a:avLst/>
              <a:gdLst>
                <a:gd name="connsiteX0" fmla="*/ 0 w 2279073"/>
                <a:gd name="connsiteY0" fmla="*/ 3560618 h 3560618"/>
                <a:gd name="connsiteX1" fmla="*/ 1136073 w 2279073"/>
                <a:gd name="connsiteY1" fmla="*/ 2064328 h 3560618"/>
                <a:gd name="connsiteX2" fmla="*/ 1371600 w 2279073"/>
                <a:gd name="connsiteY2" fmla="*/ 1801091 h 3560618"/>
                <a:gd name="connsiteX3" fmla="*/ 2244437 w 2279073"/>
                <a:gd name="connsiteY3" fmla="*/ 1080655 h 3560618"/>
                <a:gd name="connsiteX4" fmla="*/ 1163782 w 2279073"/>
                <a:gd name="connsiteY4" fmla="*/ 0 h 356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073" h="3560618">
                  <a:moveTo>
                    <a:pt x="0" y="3560618"/>
                  </a:moveTo>
                  <a:lnTo>
                    <a:pt x="1136073" y="2064328"/>
                  </a:lnTo>
                  <a:cubicBezTo>
                    <a:pt x="1364673" y="1771074"/>
                    <a:pt x="1186873" y="1965037"/>
                    <a:pt x="1371600" y="1801091"/>
                  </a:cubicBezTo>
                  <a:cubicBezTo>
                    <a:pt x="1556327" y="1637146"/>
                    <a:pt x="2279073" y="1380837"/>
                    <a:pt x="2244437" y="1080655"/>
                  </a:cubicBezTo>
                  <a:cubicBezTo>
                    <a:pt x="2209801" y="780473"/>
                    <a:pt x="1686791" y="390236"/>
                    <a:pt x="1163782" y="0"/>
                  </a:cubicBezTo>
                </a:path>
              </a:pathLst>
            </a:custGeom>
            <a:ln w="12700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1440" y="2787084"/>
            <a:ext cx="8961120" cy="2250339"/>
            <a:chOff x="91440" y="2787084"/>
            <a:chExt cx="8961120" cy="2250339"/>
          </a:xfrm>
        </p:grpSpPr>
        <p:sp>
          <p:nvSpPr>
            <p:cNvPr id="13337" name="TextBox 45"/>
            <p:cNvSpPr txBox="1">
              <a:spLocks noChangeArrowheads="1"/>
            </p:cNvSpPr>
            <p:nvPr/>
          </p:nvSpPr>
          <p:spPr bwMode="auto">
            <a:xfrm>
              <a:off x="6723486" y="4320093"/>
              <a:ext cx="1349982" cy="479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Model-informed </a:t>
              </a:r>
            </a:p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Design</a:t>
              </a:r>
            </a:p>
          </p:txBody>
        </p: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 rot="5400000" flipH="1">
              <a:off x="7524098" y="4408724"/>
              <a:ext cx="710560" cy="501332"/>
              <a:chOff x="3790950" y="4021860"/>
              <a:chExt cx="593725" cy="510453"/>
            </a:xfrm>
          </p:grpSpPr>
          <p:sp>
            <p:nvSpPr>
              <p:cNvPr id="42" name="Arc 41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Arc 42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1440" y="2787084"/>
              <a:ext cx="8961120" cy="2250339"/>
              <a:chOff x="91440" y="2787084"/>
              <a:chExt cx="8961120" cy="2250339"/>
            </a:xfrm>
          </p:grpSpPr>
          <p:sp>
            <p:nvSpPr>
              <p:cNvPr id="13346" name="TextBox 91"/>
              <p:cNvSpPr txBox="1">
                <a:spLocks noChangeArrowheads="1"/>
              </p:cNvSpPr>
              <p:nvPr/>
            </p:nvSpPr>
            <p:spPr bwMode="auto">
              <a:xfrm>
                <a:off x="800220" y="4311374"/>
                <a:ext cx="1253688" cy="478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Participatory</a:t>
                </a:r>
              </a:p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Sensing</a:t>
                </a:r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 rot="5400000" flipH="1">
                <a:off x="738252" y="4267969"/>
                <a:ext cx="1255469" cy="226307"/>
              </a:xfrm>
              <a:custGeom>
                <a:avLst/>
                <a:gdLst>
                  <a:gd name="T0" fmla="*/ 2134300 w 2156198"/>
                  <a:gd name="T1" fmla="*/ 357716 h 535807"/>
                  <a:gd name="T2" fmla="*/ 1152260 w 2156198"/>
                  <a:gd name="T3" fmla="*/ 476956 h 535807"/>
                  <a:gd name="T4" fmla="*/ 0 w 2156198"/>
                  <a:gd name="T5" fmla="*/ 0 h 535807"/>
                  <a:gd name="T6" fmla="*/ 0 60000 65536"/>
                  <a:gd name="T7" fmla="*/ 0 60000 65536"/>
                  <a:gd name="T8" fmla="*/ 0 60000 65536"/>
                  <a:gd name="T9" fmla="*/ 0 w 2156198"/>
                  <a:gd name="T10" fmla="*/ 0 h 535807"/>
                  <a:gd name="T11" fmla="*/ 2156198 w 2156198"/>
                  <a:gd name="T12" fmla="*/ 535807 h 5358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198" h="535807">
                    <a:moveTo>
                      <a:pt x="2156198" y="357204"/>
                    </a:moveTo>
                    <a:cubicBezTo>
                      <a:pt x="1839823" y="446505"/>
                      <a:pt x="1523448" y="535807"/>
                      <a:pt x="1164082" y="476273"/>
                    </a:cubicBezTo>
                    <a:cubicBezTo>
                      <a:pt x="804716" y="416739"/>
                      <a:pt x="178581" y="6835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lg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cxnSp>
            <p:nvCxnSpPr>
              <p:cNvPr id="73" name="Curved Connector 72"/>
              <p:cNvCxnSpPr>
                <a:endCxn id="9" idx="7"/>
              </p:cNvCxnSpPr>
              <p:nvPr/>
            </p:nvCxnSpPr>
            <p:spPr>
              <a:xfrm rot="5400000">
                <a:off x="3431120" y="3821109"/>
                <a:ext cx="1214286" cy="1218342"/>
              </a:xfrm>
              <a:prstGeom prst="curvedConnector3">
                <a:avLst>
                  <a:gd name="adj1" fmla="val 50000"/>
                </a:avLst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/>
              <p:cNvGrpSpPr/>
              <p:nvPr/>
            </p:nvGrpSpPr>
            <p:grpSpPr>
              <a:xfrm>
                <a:off x="91440" y="2787084"/>
                <a:ext cx="8961120" cy="1772768"/>
                <a:chOff x="91440" y="2787084"/>
                <a:chExt cx="8961120" cy="1772768"/>
              </a:xfrm>
            </p:grpSpPr>
            <p:sp>
              <p:nvSpPr>
                <p:cNvPr id="10" name="Oval 9"/>
                <p:cNvSpPr/>
                <p:nvPr/>
              </p:nvSpPr>
              <p:spPr>
                <a:xfrm>
                  <a:off x="704354" y="3228823"/>
                  <a:ext cx="3264161" cy="57542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Behavior-based </a:t>
                  </a:r>
                  <a:r>
                    <a:rPr lang="en-US" dirty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Networking</a:t>
                  </a:r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4119386" y="3195402"/>
                  <a:ext cx="1659583" cy="64081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Privacy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588058" y="2808880"/>
                  <a:ext cx="8464502" cy="17509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32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724784" y="2916409"/>
                  <a:ext cx="122268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dirty="0" smtClean="0">
                      <a:latin typeface="Times New Roman" charset="0"/>
                    </a:rPr>
                    <a:t>[</a:t>
                  </a:r>
                  <a:r>
                    <a:rPr lang="en-US" i="1" dirty="0" err="1" smtClean="0">
                      <a:latin typeface="Times New Roman" charset="0"/>
                    </a:rPr>
                    <a:t>i</a:t>
                  </a:r>
                  <a:r>
                    <a:rPr lang="en-US" i="1" dirty="0" smtClean="0">
                      <a:latin typeface="Times New Roman" charset="0"/>
                    </a:rPr>
                    <a:t>-cast</a:t>
                  </a:r>
                  <a:r>
                    <a:rPr lang="en-US" dirty="0">
                      <a:latin typeface="Times New Roman" charset="0"/>
                    </a:rPr>
                    <a:t>]</a:t>
                  </a: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91440" y="2787084"/>
                  <a:ext cx="496618" cy="1772768"/>
                </a:xfrm>
                <a:prstGeom prst="rect">
                  <a:avLst/>
                </a:prstGeom>
                <a:noFill/>
                <a:ln w="9525">
                  <a:solidFill>
                    <a:srgbClr val="4A7EBB"/>
                  </a:solidFill>
                  <a:miter lim="800000"/>
                  <a:headEnd/>
                  <a:tailEnd/>
                </a:ln>
                <a:effectLst>
                  <a:outerShdw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vert="eaVert" anchor="ctr"/>
                <a:lstStyle/>
                <a:p>
                  <a:pPr algn="ctr">
                    <a:defRPr/>
                  </a:pPr>
                  <a:r>
                    <a:rPr lang="en-US" sz="1600" dirty="0">
                      <a:latin typeface="Times New Roman"/>
                      <a:ea typeface="+mn-ea"/>
                      <a:cs typeface="Times New Roman"/>
                    </a:rPr>
                    <a:t>Behavior-based Networking</a:t>
                  </a:r>
                </a:p>
              </p:txBody>
            </p:sp>
            <p:grpSp>
              <p:nvGrpSpPr>
                <p:cNvPr id="2" name="Group 84"/>
                <p:cNvGrpSpPr>
                  <a:grpSpLocks/>
                </p:cNvGrpSpPr>
                <p:nvPr/>
              </p:nvGrpSpPr>
              <p:grpSpPr bwMode="auto">
                <a:xfrm rot="2020523" flipH="1">
                  <a:off x="5773070" y="3321124"/>
                  <a:ext cx="407042" cy="546390"/>
                  <a:chOff x="3790945" y="4021860"/>
                  <a:chExt cx="593730" cy="510483"/>
                </a:xfrm>
              </p:grpSpPr>
              <p:sp>
                <p:nvSpPr>
                  <p:cNvPr id="86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7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3344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365030" y="2846661"/>
                  <a:ext cx="1390272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Trust Advisers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3347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4345693" y="3892885"/>
                  <a:ext cx="1040383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Data </a:t>
                  </a:r>
                  <a:r>
                    <a:rPr lang="en-US" sz="1400" dirty="0">
                      <a:latin typeface="Times New Roman" charset="0"/>
                      <a:cs typeface="Times New Roman" charset="0"/>
                    </a:rPr>
                    <a:t>Vault</a:t>
                  </a:r>
                </a:p>
              </p:txBody>
            </p:sp>
            <p:sp>
              <p:nvSpPr>
                <p:cNvPr id="64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2233496" y="4032381"/>
                  <a:ext cx="1961325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Opportunistic Networks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grpSp>
              <p:nvGrpSpPr>
                <p:cNvPr id="3" name="Group 84"/>
                <p:cNvGrpSpPr>
                  <a:grpSpLocks/>
                </p:cNvGrpSpPr>
                <p:nvPr/>
              </p:nvGrpSpPr>
              <p:grpSpPr bwMode="auto">
                <a:xfrm rot="21129027">
                  <a:off x="3765139" y="3060984"/>
                  <a:ext cx="654840" cy="546390"/>
                  <a:chOff x="3790945" y="4021860"/>
                  <a:chExt cx="593730" cy="510483"/>
                </a:xfrm>
              </p:grpSpPr>
              <p:sp>
                <p:nvSpPr>
                  <p:cNvPr id="67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7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5628098" y="3125654"/>
                  <a:ext cx="1584147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Information Hiding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11" name="Freeform 110"/>
                <p:cNvSpPr>
                  <a:spLocks noChangeArrowheads="1"/>
                </p:cNvSpPr>
                <p:nvPr/>
              </p:nvSpPr>
              <p:spPr bwMode="auto">
                <a:xfrm>
                  <a:off x="3289594" y="3753388"/>
                  <a:ext cx="3092859" cy="767231"/>
                </a:xfrm>
                <a:custGeom>
                  <a:avLst/>
                  <a:gdLst>
                    <a:gd name="T0" fmla="*/ 2134300 w 2156198"/>
                    <a:gd name="T1" fmla="*/ 357716 h 535807"/>
                    <a:gd name="T2" fmla="*/ 1152260 w 2156198"/>
                    <a:gd name="T3" fmla="*/ 476956 h 535807"/>
                    <a:gd name="T4" fmla="*/ 0 w 2156198"/>
                    <a:gd name="T5" fmla="*/ 0 h 535807"/>
                    <a:gd name="T6" fmla="*/ 0 60000 65536"/>
                    <a:gd name="T7" fmla="*/ 0 60000 65536"/>
                    <a:gd name="T8" fmla="*/ 0 60000 65536"/>
                    <a:gd name="T9" fmla="*/ 0 w 2156198"/>
                    <a:gd name="T10" fmla="*/ 0 h 535807"/>
                    <a:gd name="T11" fmla="*/ 2156198 w 2156198"/>
                    <a:gd name="T12" fmla="*/ 535807 h 53580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198" h="535807">
                      <a:moveTo>
                        <a:pt x="2156198" y="357204"/>
                      </a:moveTo>
                      <a:cubicBezTo>
                        <a:pt x="1839823" y="446505"/>
                        <a:pt x="1523448" y="535807"/>
                        <a:pt x="1164082" y="476273"/>
                      </a:cubicBezTo>
                      <a:cubicBezTo>
                        <a:pt x="804716" y="416739"/>
                        <a:pt x="178581" y="68354"/>
                        <a:pt x="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prstDash val="dash"/>
                  <a:miter lim="800000"/>
                  <a:headEnd/>
                  <a:tailEnd type="stealth" w="lg" len="lg"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5628098" y="3613892"/>
                  <a:ext cx="3319165" cy="690218"/>
                </a:xfrm>
                <a:prstGeom prst="ellipse">
                  <a:avLst/>
                </a:prstGeom>
                <a:solidFill>
                  <a:schemeClr val="bg1">
                    <a:alpha val="67000"/>
                  </a:schemeClr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Mobile </a:t>
                  </a: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Networks Architectural Spectrum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</p:grpSp>
        </p:grpSp>
      </p:grpSp>
      <p:sp>
        <p:nvSpPr>
          <p:cNvPr id="58" name="TextBox 57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Putting it Together: Health Care, Emergency Mgmt, Education </a:t>
            </a:r>
            <a:endParaRPr lang="en-US" sz="28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2000" y="6488668"/>
            <a:ext cx="801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Interdisciplinary Framework for Mobile Social Sensing, Computing and Networking</a:t>
            </a:r>
            <a:endParaRPr 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Long term, continuous, multi-modal behavioral sensing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Differential behavioral analysis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Early detection of risks, behavioral disorders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Obesity, mobility, frailty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4" descr="nike_ipod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24600" y="1143000"/>
            <a:ext cx="4450522" cy="288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-health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4264152"/>
            <a:ext cx="3733800" cy="259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Similarity-based “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support group”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 self-management,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self-efficacy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Diabetes, depression, social isolation, elderly care, Alzheimer care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welldoc-health-app-01_int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4983692"/>
            <a:ext cx="3213100" cy="1874308"/>
          </a:xfrm>
          <a:prstGeom prst="rect">
            <a:avLst/>
          </a:prstGeom>
        </p:spPr>
      </p:pic>
      <p:pic>
        <p:nvPicPr>
          <p:cNvPr id="5" name="Picture 4" descr="Mobile-Heal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45720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Application: 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Mobile</a:t>
            </a:r>
            <a:r>
              <a:rPr lang="en-US" sz="4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Education</a:t>
            </a:r>
            <a:endParaRPr lang="en-US" sz="40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3001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Similarity-aware collaborative group 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Support groups against bullying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Next generation mobile classroom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olpc_laptops_arriving_4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685800"/>
            <a:ext cx="2165350" cy="1441868"/>
          </a:xfrm>
          <a:prstGeom prst="rect">
            <a:avLst/>
          </a:prstGeom>
        </p:spPr>
      </p:pic>
      <p:pic>
        <p:nvPicPr>
          <p:cNvPr id="5" name="Picture 4" descr="olpc-par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9600"/>
            <a:ext cx="2133600" cy="1600200"/>
          </a:xfrm>
          <a:prstGeom prst="rect">
            <a:avLst/>
          </a:prstGeom>
        </p:spPr>
      </p:pic>
      <p:pic>
        <p:nvPicPr>
          <p:cNvPr id="6" name="Picture 5" descr="ox_olp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800600"/>
            <a:ext cx="2667000" cy="1671851"/>
          </a:xfrm>
          <a:prstGeom prst="rect">
            <a:avLst/>
          </a:prstGeom>
        </p:spPr>
      </p:pic>
      <p:pic>
        <p:nvPicPr>
          <p:cNvPr id="7" name="Picture 6" descr="piloto_olpc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4724400"/>
            <a:ext cx="228600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2400" y="1335088"/>
            <a:ext cx="5121275" cy="5402262"/>
            <a:chOff x="96" y="841"/>
            <a:chExt cx="3226" cy="3403"/>
          </a:xfrm>
        </p:grpSpPr>
        <p:pic>
          <p:nvPicPr>
            <p:cNvPr id="94451" name="Picture 3" descr="j008449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" y="2064"/>
              <a:ext cx="1424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2" name="Picture 4" descr="j033645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" y="3168"/>
              <a:ext cx="1151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3" name="Picture 5" descr="j018633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" y="841"/>
              <a:ext cx="1344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454" name="Text Box 6"/>
            <p:cNvSpPr txBox="1">
              <a:spLocks noChangeArrowheads="1"/>
            </p:cNvSpPr>
            <p:nvPr/>
          </p:nvSpPr>
          <p:spPr bwMode="auto">
            <a:xfrm>
              <a:off x="96" y="4032"/>
              <a:ext cx="32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Real world group experiments (structural health monitoring)</a:t>
              </a:r>
            </a:p>
          </p:txBody>
        </p:sp>
      </p:grpSp>
      <p:pic>
        <p:nvPicPr>
          <p:cNvPr id="94225" name="Picture 7" descr="MCj023358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53275" y="2514600"/>
            <a:ext cx="13017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6" name="Picture 8" descr="MCj0398153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447800"/>
            <a:ext cx="13716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62000" y="3124200"/>
            <a:ext cx="1395413" cy="1330325"/>
            <a:chOff x="2637" y="2880"/>
            <a:chExt cx="914" cy="882"/>
          </a:xfrm>
        </p:grpSpPr>
        <p:grpSp>
          <p:nvGrpSpPr>
            <p:cNvPr id="94411" name="Group 1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444" name="Group 1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3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3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4446" name="Group 1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7" name="Freeform 1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8" name="Freeform 1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9" name="Freeform 1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50" name="Freeform 1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45" name="Text Box 2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2" name="Group 2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437" name="Group 2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2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2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4439" name="Group 2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0" name="Freeform 2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1" name="Freeform 2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2" name="Freeform 2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3" name="Freeform 2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8" name="Text Box 2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3" name="Group 3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430" name="Group 3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1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1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4432" name="Group 3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33" name="Freeform 3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4" name="Freeform 3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5" name="Freeform 3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6" name="Freeform 3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1" name="Text Box 3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4" name="Group 3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423" name="Group 4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0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0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4425" name="Group 4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26" name="Freeform 4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7" name="Freeform 4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8" name="Freeform 4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9" name="Freeform 4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24" name="Text Box 4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5" name="Group 4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416" name="Group 4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9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9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4418" name="Group 5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19" name="Freeform 5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0" name="Freeform 5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1" name="Freeform 5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2" name="Freeform 5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17" name="Text Box 5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9" name="Group 57"/>
          <p:cNvGrpSpPr>
            <a:grpSpLocks/>
          </p:cNvGrpSpPr>
          <p:nvPr/>
        </p:nvGrpSpPr>
        <p:grpSpPr bwMode="auto">
          <a:xfrm>
            <a:off x="228600" y="5486400"/>
            <a:ext cx="1882775" cy="771525"/>
            <a:chOff x="144" y="3456"/>
            <a:chExt cx="1186" cy="486"/>
          </a:xfrm>
        </p:grpSpPr>
        <p:grpSp>
          <p:nvGrpSpPr>
            <p:cNvPr id="94379" name="Group 58"/>
            <p:cNvGrpSpPr>
              <a:grpSpLocks/>
            </p:cNvGrpSpPr>
            <p:nvPr/>
          </p:nvGrpSpPr>
          <p:grpSpPr bwMode="auto">
            <a:xfrm>
              <a:off x="528" y="3456"/>
              <a:ext cx="325" cy="295"/>
              <a:chOff x="2637" y="3216"/>
              <a:chExt cx="338" cy="310"/>
            </a:xfrm>
          </p:grpSpPr>
          <p:grpSp>
            <p:nvGrpSpPr>
              <p:cNvPr id="94404" name="Group 5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8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8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4406" name="Group 6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7" name="Freeform 6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8" name="Freeform 6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9" name="Freeform 6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10" name="Freeform 6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05" name="Text Box 6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0" name="Group 67"/>
            <p:cNvGrpSpPr>
              <a:grpSpLocks/>
            </p:cNvGrpSpPr>
            <p:nvPr/>
          </p:nvGrpSpPr>
          <p:grpSpPr bwMode="auto">
            <a:xfrm>
              <a:off x="144" y="3648"/>
              <a:ext cx="324" cy="291"/>
              <a:chOff x="2638" y="3216"/>
              <a:chExt cx="337" cy="306"/>
            </a:xfrm>
          </p:grpSpPr>
          <p:grpSp>
            <p:nvGrpSpPr>
              <p:cNvPr id="94397" name="Group 6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7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7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4399" name="Group 7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0" name="Freeform 7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1" name="Freeform 7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2" name="Freeform 7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3" name="Freeform 7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8" name="Text Box 7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1" name="Group 76"/>
            <p:cNvGrpSpPr>
              <a:grpSpLocks/>
            </p:cNvGrpSpPr>
            <p:nvPr/>
          </p:nvGrpSpPr>
          <p:grpSpPr bwMode="auto">
            <a:xfrm>
              <a:off x="768" y="3648"/>
              <a:ext cx="325" cy="294"/>
              <a:chOff x="2637" y="3216"/>
              <a:chExt cx="338" cy="309"/>
            </a:xfrm>
          </p:grpSpPr>
          <p:grpSp>
            <p:nvGrpSpPr>
              <p:cNvPr id="94390" name="Group 7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6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6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4392" name="Group 7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93" name="Freeform 8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4" name="Freeform 8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5" name="Freeform 8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6" name="Freeform 8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1" name="Text Box 8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2" name="Group 85"/>
            <p:cNvGrpSpPr>
              <a:grpSpLocks/>
            </p:cNvGrpSpPr>
            <p:nvPr/>
          </p:nvGrpSpPr>
          <p:grpSpPr bwMode="auto">
            <a:xfrm>
              <a:off x="1008" y="3456"/>
              <a:ext cx="322" cy="291"/>
              <a:chOff x="2640" y="3216"/>
              <a:chExt cx="335" cy="306"/>
            </a:xfrm>
          </p:grpSpPr>
          <p:grpSp>
            <p:nvGrpSpPr>
              <p:cNvPr id="94383" name="Group 8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5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5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4385" name="Group 8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86" name="Freeform 8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7" name="Freeform 9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8" name="Freeform 9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9" name="Freeform 9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84" name="Text Box 9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08" name="Group 94"/>
          <p:cNvGrpSpPr>
            <a:grpSpLocks/>
          </p:cNvGrpSpPr>
          <p:nvPr/>
        </p:nvGrpSpPr>
        <p:grpSpPr bwMode="auto">
          <a:xfrm rot="-9448096">
            <a:off x="2273300" y="3867150"/>
            <a:ext cx="493713" cy="730250"/>
            <a:chOff x="4896" y="240"/>
            <a:chExt cx="324" cy="280"/>
          </a:xfrm>
        </p:grpSpPr>
        <p:grpSp>
          <p:nvGrpSpPr>
            <p:cNvPr id="94366" name="Group 95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76" name="Arc 96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7" name="Arc 97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8" name="Arc 98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67" name="Group 99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68" name="Group 100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73" name="Arc 101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4" name="Arc 102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5" name="Arc 103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69" name="Arc 104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0" name="Arc 105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1" name="Arc 106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2" name="Arc 107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0" name="Group 108"/>
          <p:cNvGrpSpPr>
            <a:grpSpLocks/>
          </p:cNvGrpSpPr>
          <p:nvPr/>
        </p:nvGrpSpPr>
        <p:grpSpPr bwMode="auto">
          <a:xfrm rot="10800000">
            <a:off x="2133600" y="5486400"/>
            <a:ext cx="534988" cy="730250"/>
            <a:chOff x="4896" y="240"/>
            <a:chExt cx="324" cy="280"/>
          </a:xfrm>
        </p:grpSpPr>
        <p:grpSp>
          <p:nvGrpSpPr>
            <p:cNvPr id="94353" name="Group 109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63" name="Arc 110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4" name="Arc 111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5" name="Arc 112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54" name="Group 113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55" name="Group 114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60" name="Arc 115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1" name="Arc 116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2" name="Arc 117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56" name="Arc 118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7" name="Arc 119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8" name="Arc 120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9" name="Arc 121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4" name="Group 122"/>
          <p:cNvGrpSpPr>
            <a:grpSpLocks/>
          </p:cNvGrpSpPr>
          <p:nvPr/>
        </p:nvGrpSpPr>
        <p:grpSpPr bwMode="auto">
          <a:xfrm rot="-9804026">
            <a:off x="2209800" y="1752600"/>
            <a:ext cx="611188" cy="730250"/>
            <a:chOff x="4896" y="240"/>
            <a:chExt cx="324" cy="280"/>
          </a:xfrm>
        </p:grpSpPr>
        <p:grpSp>
          <p:nvGrpSpPr>
            <p:cNvPr id="94340" name="Group 123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50" name="Arc 124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1" name="Arc 125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2" name="Arc 126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41" name="Group 127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42" name="Group 128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47" name="Arc 129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8" name="Arc 130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9" name="Arc 131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43" name="Arc 132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4" name="Arc 133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5" name="Arc 134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6" name="Arc 135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9" name="Group 136"/>
          <p:cNvGrpSpPr>
            <a:grpSpLocks/>
          </p:cNvGrpSpPr>
          <p:nvPr/>
        </p:nvGrpSpPr>
        <p:grpSpPr bwMode="auto">
          <a:xfrm>
            <a:off x="762000" y="1371600"/>
            <a:ext cx="1395413" cy="1330325"/>
            <a:chOff x="2637" y="2880"/>
            <a:chExt cx="914" cy="882"/>
          </a:xfrm>
        </p:grpSpPr>
        <p:grpSp>
          <p:nvGrpSpPr>
            <p:cNvPr id="94300" name="Group 137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333" name="Group 13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4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4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4335" name="Group 14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36" name="Freeform 14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7" name="Freeform 14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8" name="Freeform 14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9" name="Freeform 14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34" name="Text Box 145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1" name="Group 146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326" name="Group 14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3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3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4328" name="Group 14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9" name="Freeform 15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0" name="Freeform 15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1" name="Freeform 15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2" name="Freeform 15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7" name="Text Box 154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319" name="Group 15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2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2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4321" name="Group 15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2" name="Freeform 15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3" name="Freeform 16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4" name="Freeform 16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5" name="Freeform 16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0" name="Text Box 163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3" name="Group 164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312" name="Group 16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1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1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94314" name="Group 16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15" name="Freeform 16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6" name="Freeform 16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7" name="Freeform 17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8" name="Freeform 17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13" name="Text Box 172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4" name="Group 173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305" name="Group 17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0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0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4307" name="Group 17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08" name="Freeform 17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9" name="Freeform 17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0" name="Freeform 17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1" name="Freeform 18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06" name="Text Box 181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69" name="Group 182"/>
          <p:cNvGrpSpPr>
            <a:grpSpLocks/>
          </p:cNvGrpSpPr>
          <p:nvPr/>
        </p:nvGrpSpPr>
        <p:grpSpPr bwMode="auto">
          <a:xfrm>
            <a:off x="2362200" y="2362200"/>
            <a:ext cx="457200" cy="152400"/>
            <a:chOff x="2688" y="912"/>
            <a:chExt cx="576" cy="192"/>
          </a:xfrm>
        </p:grpSpPr>
        <p:sp>
          <p:nvSpPr>
            <p:cNvPr id="94297" name="Line 183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8" name="Line 184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9" name="Line 185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70" name="Group 186"/>
          <p:cNvGrpSpPr>
            <a:grpSpLocks/>
          </p:cNvGrpSpPr>
          <p:nvPr/>
        </p:nvGrpSpPr>
        <p:grpSpPr bwMode="auto">
          <a:xfrm>
            <a:off x="2286000" y="3962400"/>
            <a:ext cx="457200" cy="152400"/>
            <a:chOff x="2688" y="912"/>
            <a:chExt cx="576" cy="192"/>
          </a:xfrm>
        </p:grpSpPr>
        <p:sp>
          <p:nvSpPr>
            <p:cNvPr id="94294" name="Line 187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5" name="Line 188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6" name="Line 189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81" name="Group 190"/>
          <p:cNvGrpSpPr>
            <a:grpSpLocks/>
          </p:cNvGrpSpPr>
          <p:nvPr/>
        </p:nvGrpSpPr>
        <p:grpSpPr bwMode="auto">
          <a:xfrm>
            <a:off x="2133600" y="5638800"/>
            <a:ext cx="457200" cy="152400"/>
            <a:chOff x="2688" y="912"/>
            <a:chExt cx="576" cy="192"/>
          </a:xfrm>
        </p:grpSpPr>
        <p:sp>
          <p:nvSpPr>
            <p:cNvPr id="94291" name="Line 191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2" name="Line 192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3" name="Line 193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238" name="Text Box 194"/>
          <p:cNvSpPr txBox="1">
            <a:spLocks noChangeArrowheads="1"/>
          </p:cNvSpPr>
          <p:nvPr/>
        </p:nvSpPr>
        <p:spPr bwMode="auto">
          <a:xfrm>
            <a:off x="7451725" y="4252913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Instructor</a:t>
            </a:r>
          </a:p>
        </p:txBody>
      </p:sp>
      <p:grpSp>
        <p:nvGrpSpPr>
          <p:cNvPr id="94282" name="Group 195"/>
          <p:cNvGrpSpPr>
            <a:grpSpLocks/>
          </p:cNvGrpSpPr>
          <p:nvPr/>
        </p:nvGrpSpPr>
        <p:grpSpPr bwMode="auto">
          <a:xfrm>
            <a:off x="3200400" y="2667000"/>
            <a:ext cx="1277938" cy="2286000"/>
            <a:chOff x="2016" y="1680"/>
            <a:chExt cx="805" cy="1440"/>
          </a:xfrm>
        </p:grpSpPr>
        <p:grpSp>
          <p:nvGrpSpPr>
            <p:cNvPr id="5" name="Group 196"/>
            <p:cNvGrpSpPr>
              <a:grpSpLocks/>
            </p:cNvGrpSpPr>
            <p:nvPr/>
          </p:nvGrpSpPr>
          <p:grpSpPr bwMode="auto">
            <a:xfrm rot="-4972499">
              <a:off x="2075" y="1776"/>
              <a:ext cx="384" cy="192"/>
              <a:chOff x="2688" y="912"/>
              <a:chExt cx="576" cy="192"/>
            </a:xfrm>
          </p:grpSpPr>
          <p:sp>
            <p:nvSpPr>
              <p:cNvPr id="94288" name="Line 197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9" name="Line 198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90" name="Line 199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200"/>
            <p:cNvGrpSpPr>
              <a:grpSpLocks/>
            </p:cNvGrpSpPr>
            <p:nvPr/>
          </p:nvGrpSpPr>
          <p:grpSpPr bwMode="auto">
            <a:xfrm rot="-4972499">
              <a:off x="1944" y="2856"/>
              <a:ext cx="336" cy="192"/>
              <a:chOff x="2688" y="912"/>
              <a:chExt cx="576" cy="192"/>
            </a:xfrm>
          </p:grpSpPr>
          <p:sp>
            <p:nvSpPr>
              <p:cNvPr id="94285" name="Line 201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6" name="Line 202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7" name="Line 203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83" name="Text Box 204"/>
            <p:cNvSpPr txBox="1">
              <a:spLocks noChangeArrowheads="1"/>
            </p:cNvSpPr>
            <p:nvPr/>
          </p:nvSpPr>
          <p:spPr bwMode="auto">
            <a:xfrm>
              <a:off x="2160" y="1872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sp>
          <p:nvSpPr>
            <p:cNvPr id="94284" name="Text Box 205"/>
            <p:cNvSpPr txBox="1">
              <a:spLocks noChangeArrowheads="1"/>
            </p:cNvSpPr>
            <p:nvPr/>
          </p:nvSpPr>
          <p:spPr bwMode="auto">
            <a:xfrm>
              <a:off x="2112" y="2880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</p:grpSp>
      <p:sp>
        <p:nvSpPr>
          <p:cNvPr id="137422" name="Text Box 206"/>
          <p:cNvSpPr txBox="1">
            <a:spLocks noChangeArrowheads="1"/>
          </p:cNvSpPr>
          <p:nvPr/>
        </p:nvSpPr>
        <p:spPr bwMode="auto">
          <a:xfrm>
            <a:off x="2057400" y="25908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3" name="Text Box 207"/>
          <p:cNvSpPr txBox="1">
            <a:spLocks noChangeArrowheads="1"/>
          </p:cNvSpPr>
          <p:nvPr/>
        </p:nvSpPr>
        <p:spPr bwMode="auto">
          <a:xfrm>
            <a:off x="1981200" y="43434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4" name="Text Box 208"/>
          <p:cNvSpPr txBox="1">
            <a:spLocks noChangeArrowheads="1"/>
          </p:cNvSpPr>
          <p:nvPr/>
        </p:nvSpPr>
        <p:spPr bwMode="auto">
          <a:xfrm>
            <a:off x="1828800" y="60960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grpSp>
        <p:nvGrpSpPr>
          <p:cNvPr id="94302" name="Group 209"/>
          <p:cNvGrpSpPr>
            <a:grpSpLocks/>
          </p:cNvGrpSpPr>
          <p:nvPr/>
        </p:nvGrpSpPr>
        <p:grpSpPr bwMode="auto">
          <a:xfrm>
            <a:off x="3962400" y="2133600"/>
            <a:ext cx="3433763" cy="2971800"/>
            <a:chOff x="2496" y="1344"/>
            <a:chExt cx="2163" cy="1872"/>
          </a:xfrm>
        </p:grpSpPr>
        <p:pic>
          <p:nvPicPr>
            <p:cNvPr id="94252" name="Picture 210" descr="collaborator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3504" y="1344"/>
              <a:ext cx="992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4253" name="Group 211"/>
            <p:cNvGrpSpPr>
              <a:grpSpLocks/>
            </p:cNvGrpSpPr>
            <p:nvPr/>
          </p:nvGrpSpPr>
          <p:grpSpPr bwMode="auto">
            <a:xfrm rot="-9623135">
              <a:off x="2928" y="1968"/>
              <a:ext cx="503" cy="460"/>
              <a:chOff x="4896" y="240"/>
              <a:chExt cx="324" cy="280"/>
            </a:xfrm>
          </p:grpSpPr>
          <p:grpSp>
            <p:nvGrpSpPr>
              <p:cNvPr id="94268" name="Group 212"/>
              <p:cNvGrpSpPr>
                <a:grpSpLocks/>
              </p:cNvGrpSpPr>
              <p:nvPr/>
            </p:nvGrpSpPr>
            <p:grpSpPr bwMode="auto">
              <a:xfrm rot="-664974">
                <a:off x="5060" y="240"/>
                <a:ext cx="160" cy="280"/>
                <a:chOff x="1206" y="2505"/>
                <a:chExt cx="342" cy="674"/>
              </a:xfrm>
            </p:grpSpPr>
            <p:sp>
              <p:nvSpPr>
                <p:cNvPr id="94278" name="Arc 213"/>
                <p:cNvSpPr>
                  <a:spLocks/>
                </p:cNvSpPr>
                <p:nvPr/>
              </p:nvSpPr>
              <p:spPr bwMode="auto">
                <a:xfrm>
                  <a:off x="1338" y="2505"/>
                  <a:ext cx="210" cy="674"/>
                </a:xfrm>
                <a:custGeom>
                  <a:avLst/>
                  <a:gdLst>
                    <a:gd name="T0" fmla="*/ 0 w 21600"/>
                    <a:gd name="T1" fmla="*/ 0 h 42037"/>
                    <a:gd name="T2" fmla="*/ 0 w 21600"/>
                    <a:gd name="T3" fmla="*/ 0 h 42037"/>
                    <a:gd name="T4" fmla="*/ 0 w 21600"/>
                    <a:gd name="T5" fmla="*/ 0 h 420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37"/>
                    <a:gd name="T11" fmla="*/ 21600 w 21600"/>
                    <a:gd name="T12" fmla="*/ 42037 h 420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37" fill="none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</a:path>
                    <a:path w="21600" h="42037" stroke="0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  <a:lnTo>
                        <a:pt x="0" y="21188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9" name="Arc 214"/>
                <p:cNvSpPr>
                  <a:spLocks/>
                </p:cNvSpPr>
                <p:nvPr/>
              </p:nvSpPr>
              <p:spPr bwMode="auto">
                <a:xfrm>
                  <a:off x="1278" y="2548"/>
                  <a:ext cx="182" cy="580"/>
                </a:xfrm>
                <a:custGeom>
                  <a:avLst/>
                  <a:gdLst>
                    <a:gd name="T0" fmla="*/ 0 w 21600"/>
                    <a:gd name="T1" fmla="*/ 0 h 42020"/>
                    <a:gd name="T2" fmla="*/ 0 w 21600"/>
                    <a:gd name="T3" fmla="*/ 0 h 42020"/>
                    <a:gd name="T4" fmla="*/ 0 w 21600"/>
                    <a:gd name="T5" fmla="*/ 0 h 4202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20"/>
                    <a:gd name="T11" fmla="*/ 21600 w 21600"/>
                    <a:gd name="T12" fmla="*/ 42020 h 420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20" fill="none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</a:path>
                    <a:path w="21600" h="42020" stroke="0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  <a:lnTo>
                        <a:pt x="0" y="2117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80" name="Arc 215"/>
                <p:cNvSpPr>
                  <a:spLocks/>
                </p:cNvSpPr>
                <p:nvPr/>
              </p:nvSpPr>
              <p:spPr bwMode="auto">
                <a:xfrm>
                  <a:off x="1206" y="2599"/>
                  <a:ext cx="169" cy="490"/>
                </a:xfrm>
                <a:custGeom>
                  <a:avLst/>
                  <a:gdLst>
                    <a:gd name="T0" fmla="*/ 0 w 21600"/>
                    <a:gd name="T1" fmla="*/ 0 h 42041"/>
                    <a:gd name="T2" fmla="*/ 0 w 21600"/>
                    <a:gd name="T3" fmla="*/ 0 h 42041"/>
                    <a:gd name="T4" fmla="*/ 0 w 21600"/>
                    <a:gd name="T5" fmla="*/ 0 h 4204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41"/>
                    <a:gd name="T11" fmla="*/ 21600 w 21600"/>
                    <a:gd name="T12" fmla="*/ 42041 h 4204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41" fill="none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</a:path>
                    <a:path w="21600" h="42041" stroke="0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6"/>
              <p:cNvGrpSpPr>
                <a:grpSpLocks/>
              </p:cNvGrpSpPr>
              <p:nvPr/>
            </p:nvGrpSpPr>
            <p:grpSpPr bwMode="auto">
              <a:xfrm>
                <a:off x="4896" y="315"/>
                <a:ext cx="210" cy="185"/>
                <a:chOff x="4896" y="315"/>
                <a:chExt cx="210" cy="185"/>
              </a:xfrm>
            </p:grpSpPr>
            <p:grpSp>
              <p:nvGrpSpPr>
                <p:cNvPr id="8" name="Group 217"/>
                <p:cNvGrpSpPr>
                  <a:grpSpLocks/>
                </p:cNvGrpSpPr>
                <p:nvPr/>
              </p:nvGrpSpPr>
              <p:grpSpPr bwMode="auto">
                <a:xfrm rot="-664974">
                  <a:off x="4970" y="315"/>
                  <a:ext cx="136" cy="185"/>
                  <a:chOff x="1010" y="2633"/>
                  <a:chExt cx="288" cy="447"/>
                </a:xfrm>
              </p:grpSpPr>
              <p:sp>
                <p:nvSpPr>
                  <p:cNvPr id="94275" name="Arc 218"/>
                  <p:cNvSpPr>
                    <a:spLocks/>
                  </p:cNvSpPr>
                  <p:nvPr/>
                </p:nvSpPr>
                <p:spPr bwMode="auto">
                  <a:xfrm>
                    <a:off x="1121" y="2633"/>
                    <a:ext cx="177" cy="447"/>
                  </a:xfrm>
                  <a:custGeom>
                    <a:avLst/>
                    <a:gdLst>
                      <a:gd name="T0" fmla="*/ 0 w 21600"/>
                      <a:gd name="T1" fmla="*/ 0 h 42071"/>
                      <a:gd name="T2" fmla="*/ 0 w 21600"/>
                      <a:gd name="T3" fmla="*/ 0 h 42071"/>
                      <a:gd name="T4" fmla="*/ 0 w 21600"/>
                      <a:gd name="T5" fmla="*/ 0 h 42071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71"/>
                      <a:gd name="T11" fmla="*/ 21600 w 21600"/>
                      <a:gd name="T12" fmla="*/ 42071 h 4207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71" fill="none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</a:path>
                      <a:path w="21600" h="42071" stroke="0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  <a:lnTo>
                          <a:pt x="0" y="21204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6" name="Arc 219"/>
                  <p:cNvSpPr>
                    <a:spLocks/>
                  </p:cNvSpPr>
                  <p:nvPr/>
                </p:nvSpPr>
                <p:spPr bwMode="auto">
                  <a:xfrm>
                    <a:off x="1071" y="2661"/>
                    <a:ext cx="153" cy="385"/>
                  </a:xfrm>
                  <a:custGeom>
                    <a:avLst/>
                    <a:gdLst>
                      <a:gd name="T0" fmla="*/ 0 w 21600"/>
                      <a:gd name="T1" fmla="*/ 0 h 42110"/>
                      <a:gd name="T2" fmla="*/ 0 w 21600"/>
                      <a:gd name="T3" fmla="*/ 0 h 42110"/>
                      <a:gd name="T4" fmla="*/ 0 w 21600"/>
                      <a:gd name="T5" fmla="*/ 0 h 4211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110"/>
                      <a:gd name="T11" fmla="*/ 21600 w 21600"/>
                      <a:gd name="T12" fmla="*/ 42110 h 421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110" fill="none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</a:path>
                      <a:path w="21600" h="42110" stroke="0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  <a:lnTo>
                          <a:pt x="0" y="21216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7" name="Arc 220"/>
                  <p:cNvSpPr>
                    <a:spLocks/>
                  </p:cNvSpPr>
                  <p:nvPr/>
                </p:nvSpPr>
                <p:spPr bwMode="auto">
                  <a:xfrm>
                    <a:off x="1010" y="2696"/>
                    <a:ext cx="143" cy="324"/>
                  </a:xfrm>
                  <a:custGeom>
                    <a:avLst/>
                    <a:gdLst>
                      <a:gd name="T0" fmla="*/ 0 w 21600"/>
                      <a:gd name="T1" fmla="*/ 0 h 42053"/>
                      <a:gd name="T2" fmla="*/ 0 w 21600"/>
                      <a:gd name="T3" fmla="*/ 0 h 42053"/>
                      <a:gd name="T4" fmla="*/ 0 w 21600"/>
                      <a:gd name="T5" fmla="*/ 0 h 42053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53"/>
                      <a:gd name="T11" fmla="*/ 21600 w 21600"/>
                      <a:gd name="T12" fmla="*/ 42053 h 420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53" fill="none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</a:path>
                      <a:path w="21600" h="42053" stroke="0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  <a:lnTo>
                          <a:pt x="0" y="21192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271" name="Arc 221"/>
                <p:cNvSpPr>
                  <a:spLocks/>
                </p:cNvSpPr>
                <p:nvPr/>
              </p:nvSpPr>
              <p:spPr bwMode="auto">
                <a:xfrm rot="-664974">
                  <a:off x="4949" y="363"/>
                  <a:ext cx="60" cy="118"/>
                </a:xfrm>
                <a:custGeom>
                  <a:avLst/>
                  <a:gdLst>
                    <a:gd name="T0" fmla="*/ 0 w 21600"/>
                    <a:gd name="T1" fmla="*/ 0 h 42090"/>
                    <a:gd name="T2" fmla="*/ 0 w 21600"/>
                    <a:gd name="T3" fmla="*/ 0 h 42090"/>
                    <a:gd name="T4" fmla="*/ 0 w 21600"/>
                    <a:gd name="T5" fmla="*/ 0 h 4209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90"/>
                    <a:gd name="T11" fmla="*/ 21600 w 21600"/>
                    <a:gd name="T12" fmla="*/ 42090 h 4209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90" fill="none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</a:path>
                    <a:path w="21600" h="42090" stroke="0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  <a:lnTo>
                        <a:pt x="0" y="21197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2" name="Arc 222"/>
                <p:cNvSpPr>
                  <a:spLocks/>
                </p:cNvSpPr>
                <p:nvPr/>
              </p:nvSpPr>
              <p:spPr bwMode="auto">
                <a:xfrm rot="-664974">
                  <a:off x="4924" y="377"/>
                  <a:ext cx="53" cy="101"/>
                </a:xfrm>
                <a:custGeom>
                  <a:avLst/>
                  <a:gdLst>
                    <a:gd name="T0" fmla="*/ 0 w 21600"/>
                    <a:gd name="T1" fmla="*/ 0 h 42137"/>
                    <a:gd name="T2" fmla="*/ 0 w 21600"/>
                    <a:gd name="T3" fmla="*/ 0 h 42137"/>
                    <a:gd name="T4" fmla="*/ 0 w 21600"/>
                    <a:gd name="T5" fmla="*/ 0 h 421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37"/>
                    <a:gd name="T11" fmla="*/ 21600 w 21600"/>
                    <a:gd name="T12" fmla="*/ 42137 h 421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37" fill="none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</a:path>
                    <a:path w="21600" h="42137" stroke="0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  <a:lnTo>
                        <a:pt x="0" y="21220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3" name="Arc 223"/>
                <p:cNvSpPr>
                  <a:spLocks/>
                </p:cNvSpPr>
                <p:nvPr/>
              </p:nvSpPr>
              <p:spPr bwMode="auto">
                <a:xfrm rot="-664974">
                  <a:off x="4904" y="396"/>
                  <a:ext cx="45" cy="78"/>
                </a:xfrm>
                <a:custGeom>
                  <a:avLst/>
                  <a:gdLst>
                    <a:gd name="T0" fmla="*/ 0 w 21600"/>
                    <a:gd name="T1" fmla="*/ 0 h 42064"/>
                    <a:gd name="T2" fmla="*/ 0 w 21600"/>
                    <a:gd name="T3" fmla="*/ 0 h 42064"/>
                    <a:gd name="T4" fmla="*/ 0 w 21600"/>
                    <a:gd name="T5" fmla="*/ 0 h 4206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64"/>
                    <a:gd name="T11" fmla="*/ 21600 w 21600"/>
                    <a:gd name="T12" fmla="*/ 42064 h 420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64" fill="none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</a:path>
                    <a:path w="21600" h="42064" stroke="0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4" name="Arc 224"/>
                <p:cNvSpPr>
                  <a:spLocks/>
                </p:cNvSpPr>
                <p:nvPr/>
              </p:nvSpPr>
              <p:spPr bwMode="auto">
                <a:xfrm rot="-664974">
                  <a:off x="4896" y="411"/>
                  <a:ext cx="27" cy="58"/>
                </a:xfrm>
                <a:custGeom>
                  <a:avLst/>
                  <a:gdLst>
                    <a:gd name="T0" fmla="*/ 0 w 21600"/>
                    <a:gd name="T1" fmla="*/ 0 h 42089"/>
                    <a:gd name="T2" fmla="*/ 0 w 21600"/>
                    <a:gd name="T3" fmla="*/ 0 h 42089"/>
                    <a:gd name="T4" fmla="*/ 0 w 21600"/>
                    <a:gd name="T5" fmla="*/ 0 h 42089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89"/>
                    <a:gd name="T11" fmla="*/ 21600 w 21600"/>
                    <a:gd name="T12" fmla="*/ 42089 h 4208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89" fill="none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</a:path>
                    <a:path w="21600" h="42089" stroke="0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  <a:lnTo>
                        <a:pt x="0" y="2121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254" name="Group 225"/>
            <p:cNvGrpSpPr>
              <a:grpSpLocks/>
            </p:cNvGrpSpPr>
            <p:nvPr/>
          </p:nvGrpSpPr>
          <p:grpSpPr bwMode="auto">
            <a:xfrm>
              <a:off x="2640" y="1488"/>
              <a:ext cx="768" cy="240"/>
              <a:chOff x="2688" y="912"/>
              <a:chExt cx="576" cy="192"/>
            </a:xfrm>
          </p:grpSpPr>
          <p:sp>
            <p:nvSpPr>
              <p:cNvPr id="94265" name="Line 22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6" name="Line 22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7" name="Line 22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55" name="Text Box 229"/>
            <p:cNvSpPr txBox="1">
              <a:spLocks noChangeArrowheads="1"/>
            </p:cNvSpPr>
            <p:nvPr/>
          </p:nvSpPr>
          <p:spPr bwMode="auto">
            <a:xfrm>
              <a:off x="3312" y="2448"/>
              <a:ext cx="134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Multi-party conference</a:t>
              </a:r>
            </a:p>
            <a:p>
              <a:r>
                <a:rPr lang="en-US" sz="1600">
                  <a:latin typeface="Times New Roman" pitchFamily="-111" charset="0"/>
                  <a:cs typeface="Arial" charset="0"/>
                </a:rPr>
                <a:t>Tele-collaboration tools</a:t>
              </a:r>
            </a:p>
          </p:txBody>
        </p:sp>
        <p:sp>
          <p:nvSpPr>
            <p:cNvPr id="94256" name="Text Box 230"/>
            <p:cNvSpPr txBox="1">
              <a:spLocks noChangeArrowheads="1"/>
            </p:cNvSpPr>
            <p:nvPr/>
          </p:nvSpPr>
          <p:spPr bwMode="auto">
            <a:xfrm>
              <a:off x="2736" y="1664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grpSp>
          <p:nvGrpSpPr>
            <p:cNvPr id="94257" name="Group 231"/>
            <p:cNvGrpSpPr>
              <a:grpSpLocks/>
            </p:cNvGrpSpPr>
            <p:nvPr/>
          </p:nvGrpSpPr>
          <p:grpSpPr bwMode="auto">
            <a:xfrm flipV="1">
              <a:off x="2640" y="2352"/>
              <a:ext cx="816" cy="240"/>
              <a:chOff x="2688" y="912"/>
              <a:chExt cx="576" cy="192"/>
            </a:xfrm>
          </p:grpSpPr>
          <p:sp>
            <p:nvSpPr>
              <p:cNvPr id="94262" name="Line 232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3" name="Line 233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4" name="Line 234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258" name="Group 235"/>
            <p:cNvGrpSpPr>
              <a:grpSpLocks/>
            </p:cNvGrpSpPr>
            <p:nvPr/>
          </p:nvGrpSpPr>
          <p:grpSpPr bwMode="auto">
            <a:xfrm flipV="1">
              <a:off x="2496" y="2784"/>
              <a:ext cx="768" cy="432"/>
              <a:chOff x="2688" y="912"/>
              <a:chExt cx="576" cy="192"/>
            </a:xfrm>
          </p:grpSpPr>
          <p:sp>
            <p:nvSpPr>
              <p:cNvPr id="94259" name="Line 23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0" name="Line 23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1" name="Line 23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7455" name="Text Box 239"/>
          <p:cNvSpPr txBox="1">
            <a:spLocks noChangeArrowheads="1"/>
          </p:cNvSpPr>
          <p:nvPr/>
        </p:nvSpPr>
        <p:spPr bwMode="auto">
          <a:xfrm>
            <a:off x="152400" y="2895600"/>
            <a:ext cx="180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Embedded sensor network</a:t>
            </a:r>
          </a:p>
        </p:txBody>
      </p:sp>
      <p:sp>
        <p:nvSpPr>
          <p:cNvPr id="137456" name="Line 240"/>
          <p:cNvSpPr>
            <a:spLocks noChangeShapeType="1"/>
          </p:cNvSpPr>
          <p:nvPr/>
        </p:nvSpPr>
        <p:spPr bwMode="auto">
          <a:xfrm flipV="1">
            <a:off x="457200" y="2514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7" name="Line 241"/>
          <p:cNvSpPr>
            <a:spLocks noChangeShapeType="1"/>
          </p:cNvSpPr>
          <p:nvPr/>
        </p:nvSpPr>
        <p:spPr bwMode="auto">
          <a:xfrm>
            <a:off x="457200" y="31242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8" name="Line 242"/>
          <p:cNvSpPr>
            <a:spLocks noChangeShapeType="1"/>
          </p:cNvSpPr>
          <p:nvPr/>
        </p:nvSpPr>
        <p:spPr bwMode="auto">
          <a:xfrm>
            <a:off x="457200" y="3200400"/>
            <a:ext cx="457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48" name="Text Box 243"/>
          <p:cNvSpPr txBox="1">
            <a:spLocks noChangeArrowheads="1"/>
          </p:cNvSpPr>
          <p:nvPr/>
        </p:nvSpPr>
        <p:spPr bwMode="auto">
          <a:xfrm>
            <a:off x="1143000" y="533400"/>
            <a:ext cx="70198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The Next Generation (Boundless) Classroom</a:t>
            </a:r>
          </a:p>
        </p:txBody>
      </p:sp>
      <p:sp>
        <p:nvSpPr>
          <p:cNvPr id="94249" name="Text Box 244"/>
          <p:cNvSpPr txBox="1">
            <a:spLocks noChangeArrowheads="1"/>
          </p:cNvSpPr>
          <p:nvPr/>
        </p:nvSpPr>
        <p:spPr bwMode="auto">
          <a:xfrm>
            <a:off x="2819400" y="1143000"/>
            <a:ext cx="885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Students</a:t>
            </a:r>
          </a:p>
        </p:txBody>
      </p:sp>
      <p:sp>
        <p:nvSpPr>
          <p:cNvPr id="137461" name="Text Box 245"/>
          <p:cNvSpPr txBox="1">
            <a:spLocks noChangeArrowheads="1"/>
          </p:cNvSpPr>
          <p:nvPr/>
        </p:nvSpPr>
        <p:spPr bwMode="auto">
          <a:xfrm>
            <a:off x="4114800" y="5181600"/>
            <a:ext cx="4800600" cy="1216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Integration of wired Internet, WLANs, Adhoc Mobile and Sensor Networks</a:t>
            </a:r>
          </a:p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Will this paradigm provide better learning experience for the students?</a:t>
            </a:r>
          </a:p>
        </p:txBody>
      </p:sp>
      <p:sp>
        <p:nvSpPr>
          <p:cNvPr id="137462" name="Text Box 246"/>
          <p:cNvSpPr txBox="1">
            <a:spLocks noChangeArrowheads="1"/>
          </p:cNvSpPr>
          <p:nvPr/>
        </p:nvSpPr>
        <p:spPr bwMode="auto">
          <a:xfrm>
            <a:off x="5659438" y="4752975"/>
            <a:ext cx="1354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i="1" u="sng">
                <a:solidFill>
                  <a:srgbClr val="FF0000"/>
                </a:solidFill>
                <a:latin typeface="Times New Roman" pitchFamily="-111" charset="0"/>
                <a:cs typeface="Arial" charset="0"/>
              </a:rPr>
              <a:t>Challenges</a:t>
            </a:r>
          </a:p>
        </p:txBody>
      </p:sp>
      <p:pic>
        <p:nvPicPr>
          <p:cNvPr id="247" name="Picture 246" descr="Laptop-Student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95600" y="3276600"/>
            <a:ext cx="1219200" cy="1149989"/>
          </a:xfrm>
          <a:prstGeom prst="rect">
            <a:avLst/>
          </a:prstGeom>
        </p:spPr>
      </p:pic>
      <p:pic>
        <p:nvPicPr>
          <p:cNvPr id="249" name="Picture 10" descr="j0255309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895600" y="4953000"/>
            <a:ext cx="98508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422" grpId="0"/>
      <p:bldP spid="137423" grpId="0"/>
      <p:bldP spid="137424" grpId="0"/>
      <p:bldP spid="137455" grpId="0"/>
      <p:bldP spid="137456" grpId="0" animBg="1"/>
      <p:bldP spid="137457" grpId="0" animBg="1"/>
      <p:bldP spid="137458" grpId="0" animBg="1"/>
      <p:bldP spid="137461" grpId="0" animBg="1"/>
      <p:bldP spid="1374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14400"/>
          </a:xfrm>
        </p:spPr>
        <p:txBody>
          <a:bodyPr/>
          <a:lstStyle/>
          <a:p>
            <a:pPr eaLnBrk="1" hangingPunct="1"/>
            <a:r>
              <a:rPr lang="en-US" sz="3100" b="1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Community-wide Wireless/Mobility Library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Vision: Library of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Measurements: from universities, vehicular networks</a:t>
            </a:r>
          </a:p>
          <a:p>
            <a:pPr lvl="1" eaLnBrk="1" hangingPunct="1"/>
            <a:r>
              <a:rPr lang="en-US" sz="2600" i="1" dirty="0" smtClean="0">
                <a:latin typeface="Times New Roman" pitchFamily="-111" charset="0"/>
                <a:ea typeface="ＭＳ Ｐゴシック" pitchFamily="-111" charset="-128"/>
              </a:rPr>
              <a:t>Realistic</a:t>
            </a:r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 models: of behavior mobility, traffic, encounters 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Simulation benchmarks     - Tools for trace data mining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Available libraries: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CRAWDAD (Dartmouth, ‘05-) 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crawdad.cs.dartmouth.edu  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(USC &amp;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UFL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’04-) 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nile.cise.ufl.edu/</a:t>
            </a:r>
            <a:r>
              <a:rPr lang="en-US" sz="2000" i="1" dirty="0" err="1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65+ Traces from: USC, Dartmouth, MIT,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UCSD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UCSB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UNC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UMass,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GATech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Cambridge,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UFL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Tools for mobility modeling (IMPORTANT,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TVC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), data mining</a:t>
            </a:r>
            <a:endParaRPr lang="en-US" dirty="0" smtClean="0">
              <a:latin typeface="Times New Roman" pitchFamily="-111" charset="0"/>
              <a:ea typeface="ＭＳ Ｐゴシック" pitchFamily="-111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Types of traces: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Campuses (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), Conference AP and encounter traces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Municipal (off-campus) wireless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APs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Bus &amp; vehicular</a:t>
            </a:r>
          </a:p>
          <a:p>
            <a:pPr eaLnBrk="1" hangingPunct="1"/>
            <a:endParaRPr lang="en-US" sz="2800" i="1" dirty="0" smtClean="0">
              <a:solidFill>
                <a:schemeClr val="accent2"/>
              </a:solidFill>
              <a:latin typeface="Times New Roman" pitchFamily="-111" charset="0"/>
              <a:ea typeface="ＭＳ Ｐゴシック" pitchFamily="-111" charset="-128"/>
            </a:endParaRPr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8235950" y="5257800"/>
            <a:ext cx="908050" cy="1282700"/>
            <a:chOff x="288" y="1056"/>
            <a:chExt cx="1196" cy="1569"/>
          </a:xfrm>
        </p:grpSpPr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288" y="1056"/>
              <a:ext cx="1104" cy="1008"/>
            </a:xfrm>
            <a:prstGeom prst="flowChartMultidocumen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480" y="2139"/>
              <a:ext cx="1004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  <p:pic>
        <p:nvPicPr>
          <p:cNvPr id="90135" name="Picture 4" descr="Disaster-hurricane-char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371600"/>
            <a:ext cx="76200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43000" y="2667000"/>
            <a:ext cx="1395413" cy="1330325"/>
            <a:chOff x="2637" y="2880"/>
            <a:chExt cx="914" cy="882"/>
          </a:xfrm>
        </p:grpSpPr>
        <p:grpSp>
          <p:nvGrpSpPr>
            <p:cNvPr id="90363" name="Group 6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96" name="Group 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3" name="Object 2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3" name="Image" r:id="rId5" imgW="2488889" imgH="1574048" progId="">
                    <p:embed/>
                  </p:oleObj>
                </a:graphicData>
              </a:graphic>
            </p:graphicFrame>
            <p:grpSp>
              <p:nvGrpSpPr>
                <p:cNvPr id="90398" name="Group 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9" name="Freeform 1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0" name="Freeform 1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1" name="Freeform 1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2" name="Freeform 1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7" name="Text Box 14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4" name="Group 15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89" name="Group 1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2" name="Object 2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2" name="Image" r:id="rId6" imgW="2488889" imgH="1574048" progId="">
                    <p:embed/>
                  </p:oleObj>
                </a:graphicData>
              </a:graphic>
            </p:graphicFrame>
            <p:grpSp>
              <p:nvGrpSpPr>
                <p:cNvPr id="90391" name="Group 1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2" name="Freeform 1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3" name="Freeform 2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4" name="Freeform 2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5" name="Freeform 2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0" name="Text Box 23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5" name="Group 24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82" name="Group 2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1" name="Object 1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1" name="Image" r:id="rId7" imgW="2488889" imgH="1574048" progId="">
                    <p:embed/>
                  </p:oleObj>
                </a:graphicData>
              </a:graphic>
            </p:graphicFrame>
            <p:grpSp>
              <p:nvGrpSpPr>
                <p:cNvPr id="90384" name="Group 2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85" name="Freeform 2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6" name="Freeform 2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7" name="Freeform 3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8" name="Freeform 3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83" name="Text Box 32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6" name="Group 33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75" name="Group 3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0" name="Object 1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0" name="Image" r:id="rId8" imgW="2488889" imgH="1574048" progId="">
                    <p:embed/>
                  </p:oleObj>
                </a:graphicData>
              </a:graphic>
            </p:graphicFrame>
            <p:grpSp>
              <p:nvGrpSpPr>
                <p:cNvPr id="90377" name="Group 3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8" name="Freeform 3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9" name="Freeform 3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0" name="Freeform 3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1" name="Freeform 4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76" name="Text Box 41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7" name="Group 42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68" name="Group 4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9" name="Object 1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9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0370" name="Group 4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1" name="Freeform 4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2" name="Freeform 4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3" name="Freeform 4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4" name="Freeform 4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69" name="Text Box 50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2895600" y="2667000"/>
            <a:ext cx="1395413" cy="1330325"/>
            <a:chOff x="2637" y="2880"/>
            <a:chExt cx="914" cy="882"/>
          </a:xfrm>
        </p:grpSpPr>
        <p:grpSp>
          <p:nvGrpSpPr>
            <p:cNvPr id="90323" name="Group 5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56" name="Group 5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8" name="Object 1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8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0358" name="Group 5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9" name="Freeform 5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0" name="Freeform 5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1" name="Freeform 5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2" name="Freeform 5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7" name="Text Box 6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4" name="Group 6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49" name="Group 6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7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7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0351" name="Group 6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2" name="Freeform 6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3" name="Freeform 6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4" name="Freeform 6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5" name="Freeform 6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0" name="Text Box 6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5" name="Group 7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42" name="Group 7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6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6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0344" name="Group 7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45" name="Freeform 7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6" name="Freeform 7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7" name="Freeform 7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8" name="Freeform 7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43" name="Text Box 7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6" name="Group 7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35" name="Group 8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5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5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0337" name="Group 8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8" name="Freeform 8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9" name="Freeform 8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0" name="Freeform 8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1" name="Freeform 8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36" name="Text Box 8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7" name="Group 8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28" name="Group 8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4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4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0330" name="Group 9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1" name="Freeform 9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2" name="Freeform 9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3" name="Freeform 9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4" name="Freeform 9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29" name="Text Box 9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36" name="Group 97"/>
          <p:cNvGrpSpPr>
            <a:grpSpLocks/>
          </p:cNvGrpSpPr>
          <p:nvPr/>
        </p:nvGrpSpPr>
        <p:grpSpPr bwMode="auto">
          <a:xfrm>
            <a:off x="6248400" y="2895600"/>
            <a:ext cx="1395413" cy="1330325"/>
            <a:chOff x="2637" y="2880"/>
            <a:chExt cx="914" cy="882"/>
          </a:xfrm>
        </p:grpSpPr>
        <p:grpSp>
          <p:nvGrpSpPr>
            <p:cNvPr id="90283" name="Group 98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16" name="Group 9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3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3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0318" name="Group 10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9" name="Freeform 10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0" name="Freeform 10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1" name="Freeform 10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2" name="Freeform 10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7" name="Text Box 10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3" name="Group 107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09" name="Group 10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2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2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0311" name="Group 11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2" name="Freeform 11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3" name="Freeform 11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4" name="Freeform 11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5" name="Freeform 11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0" name="Text Box 11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5" name="Group 116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4" name="Group 11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1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1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0304" name="Group 11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05" name="Freeform 12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6" name="Freeform 12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7" name="Freeform 12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8" name="Freeform 12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03" name="Text Box 12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6" name="Group 125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95" name="Group 12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0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0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0297" name="Group 12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8" name="Freeform 12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9" name="Freeform 13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0" name="Freeform 13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1" name="Freeform 13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96" name="Text Box 13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7" name="Group 134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5" name="Group 13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9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9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0290" name="Group 13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1" name="Freeform 13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2" name="Freeform 13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3" name="Freeform 14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4" name="Freeform 14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89" name="Text Box 142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63" name="Group 143"/>
          <p:cNvGrpSpPr>
            <a:grpSpLocks/>
          </p:cNvGrpSpPr>
          <p:nvPr/>
        </p:nvGrpSpPr>
        <p:grpSpPr bwMode="auto">
          <a:xfrm>
            <a:off x="6705600" y="1524000"/>
            <a:ext cx="1395413" cy="1330325"/>
            <a:chOff x="2637" y="2880"/>
            <a:chExt cx="914" cy="882"/>
          </a:xfrm>
        </p:grpSpPr>
        <p:grpSp>
          <p:nvGrpSpPr>
            <p:cNvPr id="90243" name="Group 144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276" name="Group 14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8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8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0278" name="Group 14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9" name="Freeform 14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0" name="Freeform 14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1" name="Freeform 15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2" name="Freeform 15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7" name="Text Box 152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4" name="Group 153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269" name="Group 15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7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7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6" name="Group 15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2" name="Freeform 15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3" name="Freeform 15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4" name="Freeform 15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5" name="Freeform 16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0" name="Text Box 161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5" name="Group 162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262" name="Group 16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6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6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0264" name="Group 16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65" name="Freeform 16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6" name="Freeform 16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7" name="Freeform 16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8" name="Freeform 16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63" name="Text Box 170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7" name="Group 171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55" name="Group 17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5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5" name="Image" r:id="rId23" imgW="2488889" imgH="1574048" progId="">
                    <p:embed/>
                  </p:oleObj>
                </a:graphicData>
              </a:graphic>
            </p:graphicFrame>
            <p:grpSp>
              <p:nvGrpSpPr>
                <p:cNvPr id="8" name="Group 17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8" name="Freeform 17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9" name="Freeform 17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0" name="Freeform 17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1" name="Freeform 17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56" name="Text Box 179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248" name="Group 18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4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4" name="Image" r:id="rId24" imgW="2488889" imgH="1574048" progId="">
                    <p:embed/>
                  </p:oleObj>
                </a:graphicData>
              </a:graphic>
            </p:graphicFrame>
            <p:grpSp>
              <p:nvGrpSpPr>
                <p:cNvPr id="90250" name="Group 18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1" name="Freeform 18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2" name="Freeform 18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3" name="Freeform 18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4" name="Freeform 18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49" name="Text Box 188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232" name="Group 189"/>
          <p:cNvGrpSpPr>
            <a:grpSpLocks/>
          </p:cNvGrpSpPr>
          <p:nvPr/>
        </p:nvGrpSpPr>
        <p:grpSpPr bwMode="auto">
          <a:xfrm rot="-7714547">
            <a:off x="3488531" y="4817269"/>
            <a:ext cx="611188" cy="730250"/>
            <a:chOff x="4896" y="240"/>
            <a:chExt cx="324" cy="280"/>
          </a:xfrm>
        </p:grpSpPr>
        <p:grpSp>
          <p:nvGrpSpPr>
            <p:cNvPr id="90230" name="Group 19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40" name="Arc 19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1" name="Arc 19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2" name="Arc 19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31" name="Group 19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10" name="Group 19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37" name="Arc 19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8" name="Arc 19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9" name="Arc 19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33" name="Arc 19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4" name="Arc 20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5" name="Arc 20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6" name="Arc 20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46" name="Group 203"/>
          <p:cNvGrpSpPr>
            <a:grpSpLocks/>
          </p:cNvGrpSpPr>
          <p:nvPr/>
        </p:nvGrpSpPr>
        <p:grpSpPr bwMode="auto">
          <a:xfrm>
            <a:off x="4038600" y="5410200"/>
            <a:ext cx="457200" cy="152400"/>
            <a:chOff x="2688" y="912"/>
            <a:chExt cx="576" cy="192"/>
          </a:xfrm>
        </p:grpSpPr>
        <p:sp>
          <p:nvSpPr>
            <p:cNvPr id="90227" name="Line 204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8" name="Line 205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9" name="Line 206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247" name="Group 207"/>
          <p:cNvGrpSpPr>
            <a:grpSpLocks/>
          </p:cNvGrpSpPr>
          <p:nvPr/>
        </p:nvGrpSpPr>
        <p:grpSpPr bwMode="auto">
          <a:xfrm rot="-7714547">
            <a:off x="2878931" y="4436269"/>
            <a:ext cx="611188" cy="730250"/>
            <a:chOff x="4896" y="240"/>
            <a:chExt cx="324" cy="280"/>
          </a:xfrm>
        </p:grpSpPr>
        <p:grpSp>
          <p:nvGrpSpPr>
            <p:cNvPr id="90214" name="Group 20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24" name="Arc 20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5" name="Arc 21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6" name="Arc 21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15" name="Group 21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16" name="Group 21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21" name="Arc 21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2" name="Arc 21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3" name="Arc 21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17" name="Arc 21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8" name="Arc 21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9" name="Arc 21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0" name="Arc 22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57" name="Group 221"/>
          <p:cNvGrpSpPr>
            <a:grpSpLocks/>
          </p:cNvGrpSpPr>
          <p:nvPr/>
        </p:nvGrpSpPr>
        <p:grpSpPr bwMode="auto">
          <a:xfrm rot="-7714547">
            <a:off x="2193131" y="3979069"/>
            <a:ext cx="611188" cy="730250"/>
            <a:chOff x="4896" y="240"/>
            <a:chExt cx="324" cy="280"/>
          </a:xfrm>
        </p:grpSpPr>
        <p:grpSp>
          <p:nvGrpSpPr>
            <p:cNvPr id="90201" name="Group 222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11" name="Arc 223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2" name="Arc 224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3" name="Arc 225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02" name="Group 226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03" name="Group 227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08" name="Arc 228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09" name="Arc 229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10" name="Arc 230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04" name="Arc 231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5" name="Arc 232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6" name="Arc 233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7" name="Arc 234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71" name="Group 235"/>
          <p:cNvGrpSpPr>
            <a:grpSpLocks/>
          </p:cNvGrpSpPr>
          <p:nvPr/>
        </p:nvGrpSpPr>
        <p:grpSpPr bwMode="auto">
          <a:xfrm rot="-6202335">
            <a:off x="3793331" y="4055269"/>
            <a:ext cx="611188" cy="730250"/>
            <a:chOff x="4896" y="240"/>
            <a:chExt cx="324" cy="280"/>
          </a:xfrm>
        </p:grpSpPr>
        <p:grpSp>
          <p:nvGrpSpPr>
            <p:cNvPr id="90188" name="Group 236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98" name="Arc 237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9" name="Arc 238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0" name="Arc 239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89" name="Group 240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90" name="Group 241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95" name="Arc 242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6" name="Arc 243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7" name="Arc 244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91" name="Arc 245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2" name="Arc 246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3" name="Arc 247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4" name="Arc 248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4" name="Group 249"/>
          <p:cNvGrpSpPr>
            <a:grpSpLocks/>
          </p:cNvGrpSpPr>
          <p:nvPr/>
        </p:nvGrpSpPr>
        <p:grpSpPr bwMode="auto">
          <a:xfrm rot="-2359387">
            <a:off x="4419600" y="4876800"/>
            <a:ext cx="611188" cy="730250"/>
            <a:chOff x="4896" y="240"/>
            <a:chExt cx="324" cy="280"/>
          </a:xfrm>
        </p:grpSpPr>
        <p:grpSp>
          <p:nvGrpSpPr>
            <p:cNvPr id="90175" name="Group 25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85" name="Arc 25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6" name="Arc 25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7" name="Arc 25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76" name="Group 25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77" name="Group 25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82" name="Arc 25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3" name="Arc 25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4" name="Arc 25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78" name="Arc 25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9" name="Arc 26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0" name="Arc 26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1" name="Arc 26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8" name="Group 263"/>
          <p:cNvGrpSpPr>
            <a:grpSpLocks/>
          </p:cNvGrpSpPr>
          <p:nvPr/>
        </p:nvGrpSpPr>
        <p:grpSpPr bwMode="auto">
          <a:xfrm rot="-2359387">
            <a:off x="4953000" y="4267200"/>
            <a:ext cx="611188" cy="730250"/>
            <a:chOff x="4896" y="240"/>
            <a:chExt cx="324" cy="280"/>
          </a:xfrm>
        </p:grpSpPr>
        <p:grpSp>
          <p:nvGrpSpPr>
            <p:cNvPr id="90162" name="Group 264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72" name="Arc 265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3" name="Arc 266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4" name="Arc 267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" name="Group 268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64" name="Group 269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69" name="Arc 270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0" name="Arc 271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1" name="Arc 272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65" name="Arc 273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6" name="Arc 274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7" name="Arc 275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8" name="Arc 276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302" name="Group 277"/>
          <p:cNvGrpSpPr>
            <a:grpSpLocks/>
          </p:cNvGrpSpPr>
          <p:nvPr/>
        </p:nvGrpSpPr>
        <p:grpSpPr bwMode="auto">
          <a:xfrm rot="-2359387">
            <a:off x="5638800" y="3581400"/>
            <a:ext cx="611188" cy="730250"/>
            <a:chOff x="4896" y="240"/>
            <a:chExt cx="324" cy="280"/>
          </a:xfrm>
        </p:grpSpPr>
        <p:grpSp>
          <p:nvGrpSpPr>
            <p:cNvPr id="90149" name="Group 27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59" name="Arc 27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0" name="Arc 28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1" name="Arc 28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50" name="Group 28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51" name="Group 28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56" name="Arc 28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7" name="Arc 28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8" name="Arc 28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52" name="Arc 28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3" name="Arc 28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4" name="Arc 28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5" name="Arc 29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0148" name="Text Box 291"/>
          <p:cNvSpPr txBox="1">
            <a:spLocks noChangeArrowheads="1"/>
          </p:cNvSpPr>
          <p:nvPr/>
        </p:nvSpPr>
        <p:spPr bwMode="auto">
          <a:xfrm>
            <a:off x="914400" y="685800"/>
            <a:ext cx="683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Disaster Relief (Self-Configuring) Networks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Curve fitting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mtClean="0"/>
          </a:p>
          <a:p>
            <a:fld id="{0F09C719-480F-CC40-B7BA-7C00D711E88F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17" name="Picture 16" descr="d333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675" y="1011062"/>
            <a:ext cx="6400800" cy="3440170"/>
          </a:xfrm>
          <a:prstGeom prst="rect">
            <a:avLst/>
          </a:prstGeom>
        </p:spPr>
      </p:pic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457200" y="1107113"/>
            <a:ext cx="8229600" cy="479197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Heavy-tailed better at fitting empirical distribution</a:t>
            </a:r>
          </a:p>
          <a:p>
            <a:r>
              <a:rPr lang="en-US" dirty="0" smtClean="0"/>
              <a:t>Log-gamma, Log-logistic, </a:t>
            </a:r>
            <a:r>
              <a:rPr lang="en-US" dirty="0" err="1" smtClean="0"/>
              <a:t>Weibull</a:t>
            </a:r>
            <a:endParaRPr lang="en-US" dirty="0" smtClean="0"/>
          </a:p>
          <a:p>
            <a:r>
              <a:rPr lang="en-US" dirty="0" smtClean="0"/>
              <a:t>Memory-less deviate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stribution_Fitting_new_all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397396" y="4342208"/>
            <a:ext cx="4572000" cy="2515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4" y="228600"/>
            <a:ext cx="8954628" cy="1143000"/>
          </a:xfrm>
        </p:spPr>
        <p:txBody>
          <a:bodyPr/>
          <a:lstStyle/>
          <a:p>
            <a:r>
              <a:rPr lang="en-US" dirty="0" smtClean="0"/>
              <a:t>Traffic Modeling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3373189"/>
            <a:ext cx="4725783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>
                <a:latin typeface="Times New Roman"/>
                <a:cs typeface="Times New Roman"/>
              </a:rPr>
              <a:t>Heavy-tailed</a:t>
            </a:r>
            <a:r>
              <a:rPr lang="en-US" sz="2800" dirty="0" smtClean="0">
                <a:latin typeface="Times New Roman"/>
                <a:cs typeface="Times New Roman"/>
              </a:rPr>
              <a:t> distributions better at modeling empirical values of traffic densities.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Heavy-tailed distributions combined model more than 85% of all 700+ locations.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1135"/>
            <a:ext cx="9144000" cy="15799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55131" y="1342064"/>
            <a:ext cx="3027081" cy="267674"/>
          </a:xfrm>
          <a:prstGeom prst="rect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93453" y="1342064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242893" y="1375395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931653" y="3410356"/>
            <a:ext cx="221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Heavy-tailed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7" name="Down Arrow 76"/>
          <p:cNvSpPr/>
          <p:nvPr/>
        </p:nvSpPr>
        <p:spPr>
          <a:xfrm>
            <a:off x="6303502" y="338534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Down Arrow 77"/>
          <p:cNvSpPr/>
          <p:nvPr/>
        </p:nvSpPr>
        <p:spPr>
          <a:xfrm>
            <a:off x="8294481" y="401899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Down Arrow 78"/>
          <p:cNvSpPr/>
          <p:nvPr/>
        </p:nvSpPr>
        <p:spPr>
          <a:xfrm>
            <a:off x="5595194" y="4028165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6931653" y="3028212"/>
            <a:ext cx="2143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Memory-less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1" name="Down Arrow 80"/>
          <p:cNvSpPr/>
          <p:nvPr/>
        </p:nvSpPr>
        <p:spPr>
          <a:xfrm>
            <a:off x="7016586" y="4461987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Down Arrow 81"/>
          <p:cNvSpPr/>
          <p:nvPr/>
        </p:nvSpPr>
        <p:spPr>
          <a:xfrm>
            <a:off x="7729220" y="4882795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Down Arrow 82"/>
          <p:cNvSpPr/>
          <p:nvPr/>
        </p:nvSpPr>
        <p:spPr>
          <a:xfrm>
            <a:off x="4894571" y="4456616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0603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96" y="4800600"/>
            <a:ext cx="8874515" cy="566738"/>
          </a:xfrm>
        </p:spPr>
        <p:txBody>
          <a:bodyPr>
            <a:noAutofit/>
          </a:bodyPr>
          <a:lstStyle/>
          <a:p>
            <a:r>
              <a:rPr lang="en-US" sz="3200" dirty="0"/>
              <a:t>Scaling of stochastic self similar </a:t>
            </a:r>
            <a:r>
              <a:rPr lang="en-US" sz="3200" dirty="0" smtClean="0"/>
              <a:t>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024" y="5367338"/>
            <a:ext cx="8543387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Granularity of traffic is scaled from 1 minute to 10, 100, to 1000 minutes. 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Plots are </a:t>
            </a:r>
            <a:r>
              <a:rPr lang="en-US" sz="2400" b="1" dirty="0"/>
              <a:t>invariant</a:t>
            </a:r>
            <a:r>
              <a:rPr lang="en-US" sz="2400" dirty="0"/>
              <a:t> to the chosen time </a:t>
            </a:r>
            <a:r>
              <a:rPr lang="en-US" sz="2400" dirty="0" smtClean="0"/>
              <a:t>granularity.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9" name="Picture 8" descr="sydney-all-n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2" y="423586"/>
            <a:ext cx="8229600" cy="4427099"/>
          </a:xfrm>
          <a:prstGeom prst="rect">
            <a:avLst/>
          </a:prstGeom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5392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26" y="4065093"/>
            <a:ext cx="8892974" cy="566738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Percentage locations with Self-similar traffic</a:t>
            </a:r>
            <a:endParaRPr lang="en-US" sz="3200" dirty="0"/>
          </a:p>
        </p:txBody>
      </p:sp>
      <p:pic>
        <p:nvPicPr>
          <p:cNvPr id="5" name="Picture Placeholder 4" descr="percentage_of_hurst_found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t="-19709" b="-19709"/>
          <a:stretch>
            <a:fillRect/>
          </a:stretch>
        </p:blipFill>
        <p:spPr>
          <a:xfrm>
            <a:off x="745747" y="-27844"/>
            <a:ext cx="7315200" cy="484033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561" y="4548346"/>
            <a:ext cx="8384082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/>
              <a:t>Mean value &gt; 0.65. Plots are </a:t>
            </a:r>
            <a:r>
              <a:rPr lang="en-US" sz="2800" b="1" dirty="0"/>
              <a:t>invariant</a:t>
            </a:r>
            <a:r>
              <a:rPr lang="en-US" sz="2800" dirty="0"/>
              <a:t> to the chosen time granularity</a:t>
            </a:r>
            <a:r>
              <a:rPr lang="en-US" sz="2800" dirty="0" smtClean="0"/>
              <a:t>. 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percentage of locations from every region that have self-similarity in their traffic patterns</a:t>
            </a:r>
            <a:r>
              <a:rPr lang="en-US" sz="2800" dirty="0" smtClean="0"/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2786773" y="209133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001710" y="372569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676400" y="518152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1808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685800"/>
            <a:ext cx="9448800" cy="914400"/>
          </a:xfrm>
          <a:noFill/>
        </p:spPr>
        <p:txBody>
          <a:bodyPr/>
          <a:lstStyle/>
          <a:p>
            <a:pPr eaLnBrk="1" hangingPunct="1"/>
            <a:r>
              <a:rPr lang="en-US" sz="2500" u="sng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Case Study: </a:t>
            </a:r>
            <a:r>
              <a:rPr lang="en-US" sz="2500" i="1" u="sng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IMPACT</a:t>
            </a:r>
            <a:r>
              <a:rPr lang="en-US" sz="2500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: Investigation of Mobile-user Patterns Across University Campuses using </a:t>
            </a:r>
            <a:r>
              <a:rPr lang="en-US" sz="2500" dirty="0" err="1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WLAN</a:t>
            </a:r>
            <a:r>
              <a:rPr lang="en-US" sz="2500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 Trace Analysis*</a:t>
            </a:r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261938" y="6027738"/>
            <a:ext cx="8882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</a:rPr>
              <a:t>* W. Hsu, A. </a:t>
            </a:r>
            <a:r>
              <a:rPr lang="en-US" sz="1600" dirty="0" err="1">
                <a:latin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</a:rPr>
              <a:t>, “</a:t>
            </a:r>
            <a:r>
              <a:rPr lang="en-US" sz="1600" b="1" i="1" dirty="0">
                <a:latin typeface="Times New Roman" pitchFamily="-111" charset="0"/>
              </a:rPr>
              <a:t>IMPACT</a:t>
            </a:r>
            <a:r>
              <a:rPr lang="en-US" sz="1600" dirty="0">
                <a:latin typeface="Times New Roman" pitchFamily="-111" charset="0"/>
              </a:rPr>
              <a:t>: Investigation of Mobile-user Patterns Across University Campuses using </a:t>
            </a:r>
          </a:p>
          <a:p>
            <a:r>
              <a:rPr lang="en-US" sz="1600" dirty="0" err="1">
                <a:latin typeface="Times New Roman" pitchFamily="-111" charset="0"/>
              </a:rPr>
              <a:t>WLAN</a:t>
            </a:r>
            <a:r>
              <a:rPr lang="en-US" sz="1600" dirty="0">
                <a:latin typeface="Times New Roman" pitchFamily="-111" charset="0"/>
              </a:rPr>
              <a:t> Trace Analysis”, two papers at </a:t>
            </a:r>
            <a:r>
              <a:rPr lang="en-US" sz="1600" i="1" dirty="0">
                <a:latin typeface="Times New Roman" pitchFamily="-111" charset="0"/>
              </a:rPr>
              <a:t>IEEE Wireless Networks Measurements (</a:t>
            </a:r>
            <a:r>
              <a:rPr lang="en-US" sz="1600" i="1" dirty="0" err="1">
                <a:latin typeface="Times New Roman" pitchFamily="-111" charset="0"/>
              </a:rPr>
              <a:t>WiNMee</a:t>
            </a:r>
            <a:r>
              <a:rPr lang="en-US" sz="1600" i="1" dirty="0">
                <a:latin typeface="Times New Roman" pitchFamily="-111" charset="0"/>
              </a:rPr>
              <a:t>)</a:t>
            </a:r>
            <a:r>
              <a:rPr lang="en-US" sz="1600" dirty="0">
                <a:latin typeface="Times New Roman" pitchFamily="-111" charset="0"/>
              </a:rPr>
              <a:t>, April 2006 and </a:t>
            </a:r>
          </a:p>
          <a:p>
            <a:r>
              <a:rPr lang="en-US" sz="1600" i="1" dirty="0">
                <a:latin typeface="Times New Roman" pitchFamily="-111" charset="0"/>
              </a:rPr>
              <a:t>IEEE Transactions on Mobile </a:t>
            </a:r>
            <a:r>
              <a:rPr lang="en-US" sz="1600" i="1" dirty="0" smtClean="0">
                <a:latin typeface="Times New Roman" pitchFamily="-111" charset="0"/>
              </a:rPr>
              <a:t>Computing (</a:t>
            </a:r>
            <a:r>
              <a:rPr lang="en-US" sz="1600" i="1" dirty="0" err="1" smtClean="0">
                <a:latin typeface="Times New Roman" pitchFamily="-111" charset="0"/>
              </a:rPr>
              <a:t>TMC</a:t>
            </a:r>
            <a:r>
              <a:rPr lang="en-US" sz="1600" i="1" dirty="0" smtClean="0">
                <a:latin typeface="Times New Roman" pitchFamily="-111" charset="0"/>
              </a:rPr>
              <a:t>)</a:t>
            </a:r>
            <a:r>
              <a:rPr lang="en-US" sz="1600" dirty="0" smtClean="0">
                <a:latin typeface="Times New Roman" pitchFamily="-111" charset="0"/>
              </a:rPr>
              <a:t>, Nov. 2010, </a:t>
            </a:r>
            <a:r>
              <a:rPr lang="en-US" sz="1600" i="1" dirty="0" smtClean="0">
                <a:latin typeface="Times New Roman" pitchFamily="-111" charset="0"/>
              </a:rPr>
              <a:t>TMC </a:t>
            </a:r>
            <a:r>
              <a:rPr lang="en-US" sz="1600" dirty="0" smtClean="0">
                <a:latin typeface="Times New Roman" pitchFamily="-111" charset="0"/>
              </a:rPr>
              <a:t>, Nov. 2012.</a:t>
            </a:r>
            <a:endParaRPr lang="en-US" sz="1600" i="1" dirty="0">
              <a:latin typeface="Times New Roman" pitchFamily="-111" charset="0"/>
            </a:endParaRP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685800" y="1752600"/>
            <a:ext cx="7045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itchFamily="-111" charset="0"/>
                <a:cs typeface="Arial" charset="0"/>
              </a:rPr>
              <a:t>- 4 major campuses – 30 day traces studied from 2+ years of traces</a:t>
            </a:r>
          </a:p>
          <a:p>
            <a:r>
              <a:rPr lang="en-US" sz="2000" dirty="0">
                <a:latin typeface="Times New Roman" pitchFamily="-111" charset="0"/>
                <a:cs typeface="Arial" charset="0"/>
              </a:rPr>
              <a:t>- Total users &gt; 12,000 users - Total Access Points &gt; 1,300</a:t>
            </a:r>
          </a:p>
        </p:txBody>
      </p:sp>
      <p:graphicFrame>
        <p:nvGraphicFramePr>
          <p:cNvPr id="124982" name="Group 54"/>
          <p:cNvGraphicFramePr>
            <a:graphicFrameLocks noGrp="1"/>
          </p:cNvGraphicFramePr>
          <p:nvPr/>
        </p:nvGraphicFramePr>
        <p:xfrm>
          <a:off x="114300" y="2514600"/>
          <a:ext cx="8785225" cy="3310509"/>
        </p:xfrm>
        <a:graphic>
          <a:graphicData uri="http://schemas.openxmlformats.org/drawingml/2006/table">
            <a:tbl>
              <a:tblPr/>
              <a:tblGrid>
                <a:gridCol w="1439863"/>
                <a:gridCol w="1587500"/>
                <a:gridCol w="1549400"/>
                <a:gridCol w="1550987"/>
                <a:gridCol w="1504950"/>
                <a:gridCol w="1152525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Trace source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Trace duration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User </a:t>
                      </a:r>
                      <a:b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</a:b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Environment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Collection method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Analyzed part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MIT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7/20/02 – 8/17/02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3 corporate buildings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Polling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Whole trace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Dartmouth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4/01/01 – 6/30/04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w/ subgroup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Event-based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July ’03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April ’04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UCSD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9/22/02 – 12/8/02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PDA only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Polling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09/22/02- 10/21/02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USC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4/20/05 – 3/31/06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Event-based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(Bldg)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04/20/05-05/19/05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70" name="Line 53"/>
          <p:cNvSpPr>
            <a:spLocks noChangeShapeType="1"/>
          </p:cNvSpPr>
          <p:nvPr/>
        </p:nvSpPr>
        <p:spPr bwMode="auto">
          <a:xfrm>
            <a:off x="533400" y="16002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3733800" y="3124200"/>
            <a:ext cx="1676400" cy="990600"/>
          </a:xfrm>
          <a:prstGeom prst="flowChartAlternateProcess">
            <a:avLst/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5299" name="Picture 3" descr="research_componen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981200"/>
            <a:ext cx="693420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609600"/>
            <a:ext cx="8610600" cy="1470025"/>
          </a:xfrm>
        </p:spPr>
        <p:txBody>
          <a:bodyPr/>
          <a:lstStyle/>
          <a:p>
            <a:pPr eaLnBrk="1" hangingPunct="1"/>
            <a:r>
              <a:rPr lang="en-US" altLang="zh-TW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</a:t>
            </a:r>
            <a:r>
              <a:rPr lang="en-US" altLang="zh-TW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study </a:t>
            </a:r>
            <a:r>
              <a:rPr lang="en-US" altLang="zh-TW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– Groups in WLAN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</a:t>
            </a:r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Study: Identification of Behavioral Similarity Groups</a:t>
            </a:r>
            <a:endParaRPr lang="en-US" altLang="zh-TW" sz="3400" u="sng" dirty="0" smtClean="0">
              <a:solidFill>
                <a:srgbClr val="0000FF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458200" cy="4495800"/>
          </a:xfrm>
        </p:spPr>
        <p:txBody>
          <a:bodyPr/>
          <a:lstStyle/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Identify similar users (in terms of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mobility, web site visitation 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preferences)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in WLAN 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user population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Understand the constituents of the population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Identify potential groups for group-aware service</a:t>
            </a:r>
          </a:p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Approach: 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Classify users based on their mobility trends and location-visiting preferences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Utilize data mining and clustering techniques to assess quality of classification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Extend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 behavior to 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include website access 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patterns</a:t>
            </a:r>
            <a:endParaRPr lang="en-US" altLang="zh-TW" sz="2400" dirty="0" smtClean="0">
              <a:latin typeface="Times New Roman" pitchFamily="-111" charset="0"/>
              <a:ea typeface="新細明體" pitchFamily="-111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74783</TotalTime>
  <Words>4660</Words>
  <Application>Microsoft Macintosh PowerPoint</Application>
  <PresentationFormat>On-screen Show (4:3)</PresentationFormat>
  <Paragraphs>750</Paragraphs>
  <Slides>64</Slides>
  <Notes>27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64</vt:i4>
      </vt:variant>
    </vt:vector>
  </HeadingPairs>
  <TitlesOfParts>
    <vt:vector size="71" baseType="lpstr">
      <vt:lpstr>Default Design</vt:lpstr>
      <vt:lpstr>Equation</vt:lpstr>
      <vt:lpstr>方程式</vt:lpstr>
      <vt:lpstr>Visio</vt:lpstr>
      <vt:lpstr>Image</vt:lpstr>
      <vt:lpstr>Picture</vt:lpstr>
      <vt:lpstr>Microsoft Word Document</vt:lpstr>
      <vt:lpstr>   Data-Driven Analysis, Mining &amp; Modeling of Mobile Network (WLAN) Usage   </vt:lpstr>
      <vt:lpstr>Slide 2</vt:lpstr>
      <vt:lpstr>Emerging Behavior-Aware Services</vt:lpstr>
      <vt:lpstr>Main Research Questions</vt:lpstr>
      <vt:lpstr>Systematic TRACE framework</vt:lpstr>
      <vt:lpstr>Community-wide Wireless/Mobility Library</vt:lpstr>
      <vt:lpstr>Case Study: IMPACT: Investigation of Mobile-user Patterns Across University Campuses using WLAN Trace Analysis*</vt:lpstr>
      <vt:lpstr>Case study – Groups in WLAN</vt:lpstr>
      <vt:lpstr>Case Study: Identification of Behavioral Similarity Groups</vt:lpstr>
      <vt:lpstr>Representation of User Association Patterns</vt:lpstr>
      <vt:lpstr>Eigen-behaviors &amp; Behavioral Similarity Distance</vt:lpstr>
      <vt:lpstr>User Groups in WLANs - Observations</vt:lpstr>
      <vt:lpstr>Slide 13</vt:lpstr>
      <vt:lpstr>Mining for Interest: Behavior Beyond Mobility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Scaling Computation over Big Data</vt:lpstr>
      <vt:lpstr>Vehicular Mobility Sensing at Planet Scale</vt:lpstr>
      <vt:lpstr>Social Discovery: iTrust/ConnectEnc* (downloadable from www.cise.ufl.edu/~helmy , or google itrust-uf )</vt:lpstr>
      <vt:lpstr>Thank you!</vt:lpstr>
      <vt:lpstr>Backup &amp; Extra Slides</vt:lpstr>
      <vt:lpstr>Emerging Human Sensor Networks</vt:lpstr>
      <vt:lpstr>Paradigm Shift in Protocol Design</vt:lpstr>
      <vt:lpstr>Case study I – Individual Mobility</vt:lpstr>
      <vt:lpstr>Slide 35</vt:lpstr>
      <vt:lpstr>Spatio-temporal Mobility in WLANs</vt:lpstr>
      <vt:lpstr>The TVC Model: Reproducing Mobility Characteristics</vt:lpstr>
      <vt:lpstr>Profile-cast: A New Communication Paradigm W. Hsu, D. Dutta, A. Helmy, ACM Mobicom 2007, WCNC 2008, AdHoc Nets Jrnl Nov 2012</vt:lpstr>
      <vt:lpstr>COBRA design architecture</vt:lpstr>
      <vt:lpstr>Protocol Independent analysis</vt:lpstr>
      <vt:lpstr>Protocol Dependent analysis </vt:lpstr>
      <vt:lpstr>Profile-cast CSI protocol: Target-mode</vt:lpstr>
      <vt:lpstr>Mobility Profile-cast (intra-group)</vt:lpstr>
      <vt:lpstr>Mobility Profile-cast (inter-group)</vt:lpstr>
      <vt:lpstr>Profile-cast Evaluation</vt:lpstr>
      <vt:lpstr>Framework for mobility analysis*</vt:lpstr>
      <vt:lpstr>Aggregate gap reduction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Application: Mobile Health Care</vt:lpstr>
      <vt:lpstr>Application: Mobile Health Care</vt:lpstr>
      <vt:lpstr>Application:  Mobile Education</vt:lpstr>
      <vt:lpstr>Slide 59</vt:lpstr>
      <vt:lpstr>Slide 60</vt:lpstr>
      <vt:lpstr>Curve fitting</vt:lpstr>
      <vt:lpstr>Traffic Modeling</vt:lpstr>
      <vt:lpstr>Scaling of stochastic self similar traffic</vt:lpstr>
      <vt:lpstr>Percentage locations with Self-similar traffic</vt:lpstr>
    </vt:vector>
  </TitlesOfParts>
  <Company>University of Florida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Ahmed Helmy</dc:creator>
  <cp:lastModifiedBy>agroup Helmy</cp:lastModifiedBy>
  <cp:revision>236</cp:revision>
  <dcterms:created xsi:type="dcterms:W3CDTF">2013-05-18T15:16:54Z</dcterms:created>
  <dcterms:modified xsi:type="dcterms:W3CDTF">2013-05-20T09:11:12Z</dcterms:modified>
</cp:coreProperties>
</file>