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2" r:id="rId8"/>
    <p:sldId id="268" r:id="rId9"/>
    <p:sldId id="263" r:id="rId10"/>
    <p:sldId id="264" r:id="rId11"/>
    <p:sldId id="270" r:id="rId12"/>
    <p:sldId id="266" r:id="rId13"/>
    <p:sldId id="265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A5D76-F3E2-4464-B598-60F99376AEAF}" v="231" dt="2020-08-29T19:09:39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50"/>
        <a:sy n="29" d="5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nd Rangarajan" userId="88a40faf67d73dd9" providerId="LiveId" clId="{D33A5D76-F3E2-4464-B598-60F99376AEAF}"/>
    <pc:docChg chg="undo custSel mod addSld modSld">
      <pc:chgData name="Anand Rangarajan" userId="88a40faf67d73dd9" providerId="LiveId" clId="{D33A5D76-F3E2-4464-B598-60F99376AEAF}" dt="2020-08-29T19:09:50.386" v="893" actId="1076"/>
      <pc:docMkLst>
        <pc:docMk/>
      </pc:docMkLst>
      <pc:sldChg chg="modSp">
        <pc:chgData name="Anand Rangarajan" userId="88a40faf67d73dd9" providerId="LiveId" clId="{D33A5D76-F3E2-4464-B598-60F99376AEAF}" dt="2020-08-29T19:07:08.938" v="701" actId="20577"/>
        <pc:sldMkLst>
          <pc:docMk/>
          <pc:sldMk cId="801500927" sldId="259"/>
        </pc:sldMkLst>
        <pc:graphicFrameChg chg="mod">
          <ac:chgData name="Anand Rangarajan" userId="88a40faf67d73dd9" providerId="LiveId" clId="{D33A5D76-F3E2-4464-B598-60F99376AEAF}" dt="2020-08-29T19:07:08.938" v="701" actId="20577"/>
          <ac:graphicFrameMkLst>
            <pc:docMk/>
            <pc:sldMk cId="801500927" sldId="259"/>
            <ac:graphicFrameMk id="7" creationId="{4457FCC8-BE15-4F78-BFC4-F9E077C841E6}"/>
          </ac:graphicFrameMkLst>
        </pc:graphicFrameChg>
      </pc:sldChg>
      <pc:sldChg chg="modSp mod">
        <pc:chgData name="Anand Rangarajan" userId="88a40faf67d73dd9" providerId="LiveId" clId="{D33A5D76-F3E2-4464-B598-60F99376AEAF}" dt="2020-08-29T19:09:50.386" v="893" actId="1076"/>
        <pc:sldMkLst>
          <pc:docMk/>
          <pc:sldMk cId="2939609562" sldId="262"/>
        </pc:sldMkLst>
        <pc:spChg chg="mod">
          <ac:chgData name="Anand Rangarajan" userId="88a40faf67d73dd9" providerId="LiveId" clId="{D33A5D76-F3E2-4464-B598-60F99376AEAF}" dt="2020-08-29T19:09:50.386" v="893" actId="1076"/>
          <ac:spMkLst>
            <pc:docMk/>
            <pc:sldMk cId="2939609562" sldId="262"/>
            <ac:spMk id="3" creationId="{ECA8F133-5520-46B6-9BE5-A3BCFD3F2B37}"/>
          </ac:spMkLst>
        </pc:spChg>
      </pc:sldChg>
      <pc:sldChg chg="modSp mod">
        <pc:chgData name="Anand Rangarajan" userId="88a40faf67d73dd9" providerId="LiveId" clId="{D33A5D76-F3E2-4464-B598-60F99376AEAF}" dt="2020-08-25T00:29:12.332" v="27" actId="20577"/>
        <pc:sldMkLst>
          <pc:docMk/>
          <pc:sldMk cId="536338155" sldId="266"/>
        </pc:sldMkLst>
        <pc:graphicFrameChg chg="modGraphic">
          <ac:chgData name="Anand Rangarajan" userId="88a40faf67d73dd9" providerId="LiveId" clId="{D33A5D76-F3E2-4464-B598-60F99376AEAF}" dt="2020-08-25T00:29:12.332" v="27" actId="20577"/>
          <ac:graphicFrameMkLst>
            <pc:docMk/>
            <pc:sldMk cId="536338155" sldId="266"/>
            <ac:graphicFrameMk id="7" creationId="{EDB5D371-C4E1-4FF1-80C0-13EE38F2A0EE}"/>
          </ac:graphicFrameMkLst>
        </pc:graphicFrameChg>
      </pc:sldChg>
      <pc:sldChg chg="addSp delSp modSp mod">
        <pc:chgData name="Anand Rangarajan" userId="88a40faf67d73dd9" providerId="LiveId" clId="{D33A5D76-F3E2-4464-B598-60F99376AEAF}" dt="2020-08-29T19:08:10.950" v="807" actId="20577"/>
        <pc:sldMkLst>
          <pc:docMk/>
          <pc:sldMk cId="901526904" sldId="267"/>
        </pc:sldMkLst>
        <pc:spChg chg="mod">
          <ac:chgData name="Anand Rangarajan" userId="88a40faf67d73dd9" providerId="LiveId" clId="{D33A5D76-F3E2-4464-B598-60F99376AEAF}" dt="2020-08-23T21:15:02.835" v="4" actId="26606"/>
          <ac:spMkLst>
            <pc:docMk/>
            <pc:sldMk cId="901526904" sldId="267"/>
            <ac:spMk id="2" creationId="{8E68590A-773F-4B54-9933-623D6AEE91B3}"/>
          </ac:spMkLst>
        </pc:spChg>
        <pc:spChg chg="mod">
          <ac:chgData name="Anand Rangarajan" userId="88a40faf67d73dd9" providerId="LiveId" clId="{D33A5D76-F3E2-4464-B598-60F99376AEAF}" dt="2020-08-29T19:08:10.950" v="807" actId="20577"/>
          <ac:spMkLst>
            <pc:docMk/>
            <pc:sldMk cId="901526904" sldId="267"/>
            <ac:spMk id="3" creationId="{8B630168-34C5-4BE4-BEAF-79FF19325983}"/>
          </ac:spMkLst>
        </pc:spChg>
        <pc:spChg chg="del">
          <ac:chgData name="Anand Rangarajan" userId="88a40faf67d73dd9" providerId="LiveId" clId="{D33A5D76-F3E2-4464-B598-60F99376AEAF}" dt="2020-08-23T21:15:02.835" v="4" actId="26606"/>
          <ac:spMkLst>
            <pc:docMk/>
            <pc:sldMk cId="901526904" sldId="267"/>
            <ac:spMk id="8" creationId="{33CD251C-A887-4D2F-925B-FC097198538B}"/>
          </ac:spMkLst>
        </pc:spChg>
        <pc:spChg chg="del">
          <ac:chgData name="Anand Rangarajan" userId="88a40faf67d73dd9" providerId="LiveId" clId="{D33A5D76-F3E2-4464-B598-60F99376AEAF}" dt="2020-08-23T21:15:02.835" v="4" actId="26606"/>
          <ac:spMkLst>
            <pc:docMk/>
            <pc:sldMk cId="901526904" sldId="267"/>
            <ac:spMk id="10" creationId="{B19D093C-27FB-4032-B282-42C4563F257C}"/>
          </ac:spMkLst>
        </pc:spChg>
        <pc:spChg chg="add">
          <ac:chgData name="Anand Rangarajan" userId="88a40faf67d73dd9" providerId="LiveId" clId="{D33A5D76-F3E2-4464-B598-60F99376AEAF}" dt="2020-08-23T21:15:02.835" v="4" actId="26606"/>
          <ac:spMkLst>
            <pc:docMk/>
            <pc:sldMk cId="901526904" sldId="267"/>
            <ac:spMk id="19" creationId="{907EF6B7-1338-4443-8C46-6A318D952DFD}"/>
          </ac:spMkLst>
        </pc:spChg>
        <pc:spChg chg="add">
          <ac:chgData name="Anand Rangarajan" userId="88a40faf67d73dd9" providerId="LiveId" clId="{D33A5D76-F3E2-4464-B598-60F99376AEAF}" dt="2020-08-23T21:15:02.835" v="4" actId="26606"/>
          <ac:spMkLst>
            <pc:docMk/>
            <pc:sldMk cId="901526904" sldId="267"/>
            <ac:spMk id="21" creationId="{DAAE4CDD-124C-4DCF-9584-B6033B545DD5}"/>
          </ac:spMkLst>
        </pc:spChg>
        <pc:spChg chg="add">
          <ac:chgData name="Anand Rangarajan" userId="88a40faf67d73dd9" providerId="LiveId" clId="{D33A5D76-F3E2-4464-B598-60F99376AEAF}" dt="2020-08-23T21:15:02.835" v="4" actId="26606"/>
          <ac:spMkLst>
            <pc:docMk/>
            <pc:sldMk cId="901526904" sldId="267"/>
            <ac:spMk id="23" creationId="{081E4A58-353D-44AE-B2FC-2A74E2E400F7}"/>
          </ac:spMkLst>
        </pc:spChg>
        <pc:grpChg chg="del">
          <ac:chgData name="Anand Rangarajan" userId="88a40faf67d73dd9" providerId="LiveId" clId="{D33A5D76-F3E2-4464-B598-60F99376AEAF}" dt="2020-08-23T21:15:02.835" v="4" actId="26606"/>
          <ac:grpSpMkLst>
            <pc:docMk/>
            <pc:sldMk cId="901526904" sldId="267"/>
            <ac:grpSpMk id="12" creationId="{35EE815E-1BD3-4777-B652-6D98825BF66B}"/>
          </ac:grpSpMkLst>
        </pc:grpChg>
      </pc:sldChg>
      <pc:sldChg chg="modSp">
        <pc:chgData name="Anand Rangarajan" userId="88a40faf67d73dd9" providerId="LiveId" clId="{D33A5D76-F3E2-4464-B598-60F99376AEAF}" dt="2020-08-23T17:12:01.179" v="3" actId="20577"/>
        <pc:sldMkLst>
          <pc:docMk/>
          <pc:sldMk cId="3173565362" sldId="269"/>
        </pc:sldMkLst>
        <pc:spChg chg="mod">
          <ac:chgData name="Anand Rangarajan" userId="88a40faf67d73dd9" providerId="LiveId" clId="{D33A5D76-F3E2-4464-B598-60F99376AEAF}" dt="2020-08-23T17:12:01.179" v="3" actId="20577"/>
          <ac:spMkLst>
            <pc:docMk/>
            <pc:sldMk cId="3173565362" sldId="269"/>
            <ac:spMk id="3" creationId="{F0C2BAAA-A524-4E7A-922A-F167605C3AAA}"/>
          </ac:spMkLst>
        </pc:spChg>
      </pc:sldChg>
      <pc:sldChg chg="modSp mod">
        <pc:chgData name="Anand Rangarajan" userId="88a40faf67d73dd9" providerId="LiveId" clId="{D33A5D76-F3E2-4464-B598-60F99376AEAF}" dt="2020-08-29T19:06:25.526" v="687" actId="1076"/>
        <pc:sldMkLst>
          <pc:docMk/>
          <pc:sldMk cId="570937984" sldId="271"/>
        </pc:sldMkLst>
        <pc:spChg chg="mod">
          <ac:chgData name="Anand Rangarajan" userId="88a40faf67d73dd9" providerId="LiveId" clId="{D33A5D76-F3E2-4464-B598-60F99376AEAF}" dt="2020-08-25T13:27:04.788" v="337" actId="1076"/>
          <ac:spMkLst>
            <pc:docMk/>
            <pc:sldMk cId="570937984" sldId="271"/>
            <ac:spMk id="4" creationId="{ABD75507-76E3-4636-A2B1-685A692CE9F4}"/>
          </ac:spMkLst>
        </pc:spChg>
        <pc:spChg chg="mod">
          <ac:chgData name="Anand Rangarajan" userId="88a40faf67d73dd9" providerId="LiveId" clId="{D33A5D76-F3E2-4464-B598-60F99376AEAF}" dt="2020-08-29T19:06:25.526" v="687" actId="1076"/>
          <ac:spMkLst>
            <pc:docMk/>
            <pc:sldMk cId="570937984" sldId="271"/>
            <ac:spMk id="6" creationId="{FE3AD288-5895-442D-B735-9CECEAFE4680}"/>
          </ac:spMkLst>
        </pc:spChg>
      </pc:sldChg>
      <pc:sldChg chg="addSp delSp modSp new mod modClrScheme chgLayout">
        <pc:chgData name="Anand Rangarajan" userId="88a40faf67d73dd9" providerId="LiveId" clId="{D33A5D76-F3E2-4464-B598-60F99376AEAF}" dt="2020-08-28T00:54:45.469" v="516" actId="207"/>
        <pc:sldMkLst>
          <pc:docMk/>
          <pc:sldMk cId="931350576" sldId="272"/>
        </pc:sldMkLst>
        <pc:spChg chg="del">
          <ac:chgData name="Anand Rangarajan" userId="88a40faf67d73dd9" providerId="LiveId" clId="{D33A5D76-F3E2-4464-B598-60F99376AEAF}" dt="2020-08-28T00:53:20.641" v="345" actId="700"/>
          <ac:spMkLst>
            <pc:docMk/>
            <pc:sldMk cId="931350576" sldId="272"/>
            <ac:spMk id="2" creationId="{C066EB7A-F3DD-4EB0-A8E1-195016CE7B7D}"/>
          </ac:spMkLst>
        </pc:spChg>
        <pc:spChg chg="add mod">
          <ac:chgData name="Anand Rangarajan" userId="88a40faf67d73dd9" providerId="LiveId" clId="{D33A5D76-F3E2-4464-B598-60F99376AEAF}" dt="2020-08-28T00:54:45.469" v="516" actId="207"/>
          <ac:spMkLst>
            <pc:docMk/>
            <pc:sldMk cId="931350576" sldId="272"/>
            <ac:spMk id="3" creationId="{1993674A-FC66-4496-A172-1942DA94E99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8E7D16-205E-4EC5-BCCB-9BC1CAE5973D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C7C646-7D40-4742-B34E-7B254091BEC7}">
      <dgm:prSet/>
      <dgm:spPr/>
      <dgm:t>
        <a:bodyPr/>
        <a:lstStyle/>
        <a:p>
          <a:r>
            <a:rPr lang="en-US" dirty="0"/>
            <a:t>Description</a:t>
          </a:r>
        </a:p>
      </dgm:t>
    </dgm:pt>
    <dgm:pt modelId="{FCB3393A-D99B-4ADA-9A69-4F06FD47EB8A}" type="parTrans" cxnId="{45766465-F55F-41B3-9733-FF8F08266664}">
      <dgm:prSet/>
      <dgm:spPr/>
      <dgm:t>
        <a:bodyPr/>
        <a:lstStyle/>
        <a:p>
          <a:endParaRPr lang="en-US"/>
        </a:p>
      </dgm:t>
    </dgm:pt>
    <dgm:pt modelId="{C0708560-0716-4131-9E4A-10044A3FBC6D}" type="sibTrans" cxnId="{45766465-F55F-41B3-9733-FF8F08266664}">
      <dgm:prSet/>
      <dgm:spPr/>
      <dgm:t>
        <a:bodyPr/>
        <a:lstStyle/>
        <a:p>
          <a:endParaRPr lang="en-US"/>
        </a:p>
      </dgm:t>
    </dgm:pt>
    <dgm:pt modelId="{42289C45-FE7E-4F17-A9BC-BC3D2667DCD2}">
      <dgm:prSet/>
      <dgm:spPr/>
      <dgm:t>
        <a:bodyPr/>
        <a:lstStyle/>
        <a:p>
          <a:r>
            <a:rPr lang="en-US" dirty="0"/>
            <a:t>Slogan</a:t>
          </a:r>
        </a:p>
      </dgm:t>
    </dgm:pt>
    <dgm:pt modelId="{A7945EA5-16E6-4260-BC0E-F6ADFC4E50E9}" type="parTrans" cxnId="{B8F42A71-0B21-465D-85B4-B96C58F9D57E}">
      <dgm:prSet/>
      <dgm:spPr/>
      <dgm:t>
        <a:bodyPr/>
        <a:lstStyle/>
        <a:p>
          <a:endParaRPr lang="en-US"/>
        </a:p>
      </dgm:t>
    </dgm:pt>
    <dgm:pt modelId="{AAD03877-A360-4142-8A05-252D121CB274}" type="sibTrans" cxnId="{B8F42A71-0B21-465D-85B4-B96C58F9D57E}">
      <dgm:prSet/>
      <dgm:spPr/>
      <dgm:t>
        <a:bodyPr/>
        <a:lstStyle/>
        <a:p>
          <a:endParaRPr lang="en-US"/>
        </a:p>
      </dgm:t>
    </dgm:pt>
    <dgm:pt modelId="{B73054E5-C3EC-4C0F-82BA-BA6BAB03ABB9}">
      <dgm:prSet/>
      <dgm:spPr/>
      <dgm:t>
        <a:bodyPr/>
        <a:lstStyle/>
        <a:p>
          <a:r>
            <a:rPr lang="en-US" dirty="0"/>
            <a:t>Consciousness arises from complex systems</a:t>
          </a:r>
        </a:p>
      </dgm:t>
    </dgm:pt>
    <dgm:pt modelId="{C28A4D25-F922-4C8A-8FEB-87EDD9C018A3}" type="parTrans" cxnId="{69A56417-B3CE-4E45-9EC5-914E201324A6}">
      <dgm:prSet/>
      <dgm:spPr/>
      <dgm:t>
        <a:bodyPr/>
        <a:lstStyle/>
        <a:p>
          <a:endParaRPr lang="en-US"/>
        </a:p>
      </dgm:t>
    </dgm:pt>
    <dgm:pt modelId="{4ABE30C6-A594-4644-9239-C2DD32866D99}" type="sibTrans" cxnId="{69A56417-B3CE-4E45-9EC5-914E201324A6}">
      <dgm:prSet/>
      <dgm:spPr/>
      <dgm:t>
        <a:bodyPr/>
        <a:lstStyle/>
        <a:p>
          <a:endParaRPr lang="en-US"/>
        </a:p>
      </dgm:t>
    </dgm:pt>
    <dgm:pt modelId="{EB1DC94C-19D2-4A43-8C0E-8DAB404D4CE0}">
      <dgm:prSet/>
      <dgm:spPr/>
      <dgm:t>
        <a:bodyPr/>
        <a:lstStyle/>
        <a:p>
          <a:r>
            <a:rPr lang="en-US" dirty="0"/>
            <a:t>Perspective</a:t>
          </a:r>
        </a:p>
      </dgm:t>
    </dgm:pt>
    <dgm:pt modelId="{3C9130FE-1B8A-4B8A-B502-626BB63941B0}" type="parTrans" cxnId="{73054306-A81B-469B-BA8E-6B5599D74EA9}">
      <dgm:prSet/>
      <dgm:spPr/>
      <dgm:t>
        <a:bodyPr/>
        <a:lstStyle/>
        <a:p>
          <a:endParaRPr lang="en-US"/>
        </a:p>
      </dgm:t>
    </dgm:pt>
    <dgm:pt modelId="{C101BA70-FECD-4CFE-94B7-12C7DA27244E}" type="sibTrans" cxnId="{73054306-A81B-469B-BA8E-6B5599D74EA9}">
      <dgm:prSet/>
      <dgm:spPr/>
      <dgm:t>
        <a:bodyPr/>
        <a:lstStyle/>
        <a:p>
          <a:endParaRPr lang="en-US"/>
        </a:p>
      </dgm:t>
    </dgm:pt>
    <dgm:pt modelId="{72035D78-5807-40EE-8B8B-F0E8145454F0}">
      <dgm:prSet/>
      <dgm:spPr/>
      <dgm:t>
        <a:bodyPr/>
        <a:lstStyle/>
        <a:p>
          <a:r>
            <a:rPr lang="en-US" dirty="0"/>
            <a:t>Problem</a:t>
          </a:r>
        </a:p>
      </dgm:t>
    </dgm:pt>
    <dgm:pt modelId="{4E86656B-D5F7-426C-8A63-A5850C3FE654}" type="parTrans" cxnId="{3573B0F9-109B-4FD9-85D3-CD47B8581E2D}">
      <dgm:prSet/>
      <dgm:spPr/>
      <dgm:t>
        <a:bodyPr/>
        <a:lstStyle/>
        <a:p>
          <a:endParaRPr lang="en-US"/>
        </a:p>
      </dgm:t>
    </dgm:pt>
    <dgm:pt modelId="{17E4FADA-02A0-4A4F-8C0E-A43E4AF7A5ED}" type="sibTrans" cxnId="{3573B0F9-109B-4FD9-85D3-CD47B8581E2D}">
      <dgm:prSet/>
      <dgm:spPr/>
      <dgm:t>
        <a:bodyPr/>
        <a:lstStyle/>
        <a:p>
          <a:endParaRPr lang="en-US"/>
        </a:p>
      </dgm:t>
    </dgm:pt>
    <dgm:pt modelId="{08C1911D-7F03-4CF5-9215-F420D2CE708B}">
      <dgm:prSet/>
      <dgm:spPr/>
      <dgm:t>
        <a:bodyPr/>
        <a:lstStyle/>
        <a:p>
          <a:r>
            <a:rPr lang="en-US" dirty="0"/>
            <a:t>Application</a:t>
          </a:r>
        </a:p>
      </dgm:t>
    </dgm:pt>
    <dgm:pt modelId="{B78B18B6-ABF3-4490-93DF-6359F69852FD}" type="parTrans" cxnId="{BC62F37A-58F3-424E-87E7-6A8573DD2C8D}">
      <dgm:prSet/>
      <dgm:spPr/>
      <dgm:t>
        <a:bodyPr/>
        <a:lstStyle/>
        <a:p>
          <a:endParaRPr lang="en-US"/>
        </a:p>
      </dgm:t>
    </dgm:pt>
    <dgm:pt modelId="{D07F4A95-948D-4C0B-AFAC-2F68533B27F8}" type="sibTrans" cxnId="{BC62F37A-58F3-424E-87E7-6A8573DD2C8D}">
      <dgm:prSet/>
      <dgm:spPr/>
      <dgm:t>
        <a:bodyPr/>
        <a:lstStyle/>
        <a:p>
          <a:endParaRPr lang="en-US"/>
        </a:p>
      </dgm:t>
    </dgm:pt>
    <dgm:pt modelId="{FD8A9011-1518-4280-900F-55EEC480A3FF}">
      <dgm:prSet custT="1"/>
      <dgm:spPr/>
      <dgm:t>
        <a:bodyPr/>
        <a:lstStyle/>
        <a:p>
          <a:r>
            <a:rPr lang="en-US" sz="2400" dirty="0"/>
            <a:t>Emergent properties as behavior of complex information processing systems</a:t>
          </a:r>
        </a:p>
      </dgm:t>
    </dgm:pt>
    <dgm:pt modelId="{E8D075A1-A8A5-49AD-80F0-154D3638E60A}" type="parTrans" cxnId="{CB8F4AE8-7502-4014-98ED-6EC59D26E18E}">
      <dgm:prSet/>
      <dgm:spPr/>
      <dgm:t>
        <a:bodyPr/>
        <a:lstStyle/>
        <a:p>
          <a:endParaRPr lang="en-US"/>
        </a:p>
      </dgm:t>
    </dgm:pt>
    <dgm:pt modelId="{E6988987-93EA-4399-B611-6FD589CBE823}" type="sibTrans" cxnId="{CB8F4AE8-7502-4014-98ED-6EC59D26E18E}">
      <dgm:prSet/>
      <dgm:spPr/>
      <dgm:t>
        <a:bodyPr/>
        <a:lstStyle/>
        <a:p>
          <a:endParaRPr lang="en-US"/>
        </a:p>
      </dgm:t>
    </dgm:pt>
    <dgm:pt modelId="{4AE37070-1CA8-4174-BC6A-5B63F78958BD}">
      <dgm:prSet/>
      <dgm:spPr/>
      <dgm:t>
        <a:bodyPr/>
        <a:lstStyle/>
        <a:p>
          <a:r>
            <a:rPr lang="en-US" dirty="0"/>
            <a:t>Thresholds left unspecified for emergence of consciousness</a:t>
          </a:r>
        </a:p>
      </dgm:t>
    </dgm:pt>
    <dgm:pt modelId="{0ED1291F-8800-49B0-9ED6-01096D530F06}" type="parTrans" cxnId="{3C2F8A92-EB1C-4AB0-A6DE-84FED4151961}">
      <dgm:prSet/>
      <dgm:spPr/>
      <dgm:t>
        <a:bodyPr/>
        <a:lstStyle/>
        <a:p>
          <a:endParaRPr lang="en-US"/>
        </a:p>
      </dgm:t>
    </dgm:pt>
    <dgm:pt modelId="{0A98198A-CAA2-4BC2-872D-2D310A3096A2}" type="sibTrans" cxnId="{3C2F8A92-EB1C-4AB0-A6DE-84FED4151961}">
      <dgm:prSet/>
      <dgm:spPr/>
      <dgm:t>
        <a:bodyPr/>
        <a:lstStyle/>
        <a:p>
          <a:endParaRPr lang="en-US"/>
        </a:p>
      </dgm:t>
    </dgm:pt>
    <dgm:pt modelId="{8EF74670-7EF7-4177-BE75-B4D17C6FBD1C}">
      <dgm:prSet/>
      <dgm:spPr/>
      <dgm:t>
        <a:bodyPr/>
        <a:lstStyle/>
        <a:p>
          <a:r>
            <a:rPr lang="en-US"/>
            <a:t>Complex systems view of the world</a:t>
          </a:r>
        </a:p>
      </dgm:t>
    </dgm:pt>
    <dgm:pt modelId="{1B16BAB6-4CE3-47A0-9963-554E0529AE09}" type="parTrans" cxnId="{AFA82681-A071-4481-95B3-ADA8182C6BAD}">
      <dgm:prSet/>
      <dgm:spPr/>
      <dgm:t>
        <a:bodyPr/>
        <a:lstStyle/>
        <a:p>
          <a:endParaRPr lang="en-US"/>
        </a:p>
      </dgm:t>
    </dgm:pt>
    <dgm:pt modelId="{041EAABD-517B-46B0-845E-01457A928EB6}" type="sibTrans" cxnId="{AFA82681-A071-4481-95B3-ADA8182C6BAD}">
      <dgm:prSet/>
      <dgm:spPr/>
      <dgm:t>
        <a:bodyPr/>
        <a:lstStyle/>
        <a:p>
          <a:endParaRPr lang="en-US"/>
        </a:p>
      </dgm:t>
    </dgm:pt>
    <dgm:pt modelId="{326F46E2-D4AE-402B-9D8C-3C320603A5EA}">
      <dgm:prSet/>
      <dgm:spPr/>
      <dgm:t>
        <a:bodyPr/>
        <a:lstStyle/>
        <a:p>
          <a:r>
            <a:rPr lang="en-US" dirty="0"/>
            <a:t>Most forms of AI, living systems, simulators etc.</a:t>
          </a:r>
        </a:p>
      </dgm:t>
    </dgm:pt>
    <dgm:pt modelId="{187182BB-88CA-45F0-BFCC-FDA8DB1A6318}" type="parTrans" cxnId="{12544C30-1C83-4D68-9B8B-EF31D5B5B39A}">
      <dgm:prSet/>
      <dgm:spPr/>
      <dgm:t>
        <a:bodyPr/>
        <a:lstStyle/>
        <a:p>
          <a:endParaRPr lang="en-US"/>
        </a:p>
      </dgm:t>
    </dgm:pt>
    <dgm:pt modelId="{D55B39F6-B11C-4DDC-AEEE-ED6B97B4311A}" type="sibTrans" cxnId="{12544C30-1C83-4D68-9B8B-EF31D5B5B39A}">
      <dgm:prSet/>
      <dgm:spPr/>
      <dgm:t>
        <a:bodyPr/>
        <a:lstStyle/>
        <a:p>
          <a:endParaRPr lang="en-US"/>
        </a:p>
      </dgm:t>
    </dgm:pt>
    <dgm:pt modelId="{7FAD2DB4-FAF1-403B-BEF7-4A4041D35199}" type="pres">
      <dgm:prSet presAssocID="{868E7D16-205E-4EC5-BCCB-9BC1CAE5973D}" presName="Name0" presStyleCnt="0">
        <dgm:presLayoutVars>
          <dgm:dir/>
          <dgm:animLvl val="lvl"/>
          <dgm:resizeHandles val="exact"/>
        </dgm:presLayoutVars>
      </dgm:prSet>
      <dgm:spPr/>
    </dgm:pt>
    <dgm:pt modelId="{FB3158B6-6206-4D27-9A1F-9B9B7F546372}" type="pres">
      <dgm:prSet presAssocID="{85C7C646-7D40-4742-B34E-7B254091BEC7}" presName="linNode" presStyleCnt="0"/>
      <dgm:spPr/>
    </dgm:pt>
    <dgm:pt modelId="{A379004C-BF17-4FFC-B5AE-C86321C9E0C5}" type="pres">
      <dgm:prSet presAssocID="{85C7C646-7D40-4742-B34E-7B254091BEC7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F2F35991-1352-4A41-B54D-231B2A8DD31F}" type="pres">
      <dgm:prSet presAssocID="{85C7C646-7D40-4742-B34E-7B254091BEC7}" presName="descendantText" presStyleLbl="alignAccFollowNode1" presStyleIdx="0" presStyleCnt="5">
        <dgm:presLayoutVars>
          <dgm:bulletEnabled/>
        </dgm:presLayoutVars>
      </dgm:prSet>
      <dgm:spPr/>
    </dgm:pt>
    <dgm:pt modelId="{56C85E6B-10DF-40BD-AFFA-DF04EC3E1BE6}" type="pres">
      <dgm:prSet presAssocID="{C0708560-0716-4131-9E4A-10044A3FBC6D}" presName="sp" presStyleCnt="0"/>
      <dgm:spPr/>
    </dgm:pt>
    <dgm:pt modelId="{0CDA1B29-D318-4D8A-9A78-5CBF53C63B2B}" type="pres">
      <dgm:prSet presAssocID="{42289C45-FE7E-4F17-A9BC-BC3D2667DCD2}" presName="linNode" presStyleCnt="0"/>
      <dgm:spPr/>
    </dgm:pt>
    <dgm:pt modelId="{55681654-D7F0-4BD3-ACEE-ED24962DEA88}" type="pres">
      <dgm:prSet presAssocID="{42289C45-FE7E-4F17-A9BC-BC3D2667DCD2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9130CFA0-0CBB-4178-A754-14C6BF53DD3A}" type="pres">
      <dgm:prSet presAssocID="{42289C45-FE7E-4F17-A9BC-BC3D2667DCD2}" presName="descendantText" presStyleLbl="alignAccFollowNode1" presStyleIdx="1" presStyleCnt="5">
        <dgm:presLayoutVars>
          <dgm:bulletEnabled/>
        </dgm:presLayoutVars>
      </dgm:prSet>
      <dgm:spPr/>
    </dgm:pt>
    <dgm:pt modelId="{6A63341E-1010-4376-B000-A8B005C2CC71}" type="pres">
      <dgm:prSet presAssocID="{AAD03877-A360-4142-8A05-252D121CB274}" presName="sp" presStyleCnt="0"/>
      <dgm:spPr/>
    </dgm:pt>
    <dgm:pt modelId="{1D8BE7B2-0378-40E2-BA64-5A73E47152D9}" type="pres">
      <dgm:prSet presAssocID="{EB1DC94C-19D2-4A43-8C0E-8DAB404D4CE0}" presName="linNode" presStyleCnt="0"/>
      <dgm:spPr/>
    </dgm:pt>
    <dgm:pt modelId="{A216FD29-400C-4189-869D-0AD2026DFDFC}" type="pres">
      <dgm:prSet presAssocID="{EB1DC94C-19D2-4A43-8C0E-8DAB404D4CE0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EC64DBB0-3F1E-4D1B-B156-4DFEC4B5E098}" type="pres">
      <dgm:prSet presAssocID="{EB1DC94C-19D2-4A43-8C0E-8DAB404D4CE0}" presName="descendantText" presStyleLbl="alignAccFollowNode1" presStyleIdx="2" presStyleCnt="5">
        <dgm:presLayoutVars>
          <dgm:bulletEnabled/>
        </dgm:presLayoutVars>
      </dgm:prSet>
      <dgm:spPr/>
    </dgm:pt>
    <dgm:pt modelId="{D46D0FE5-878D-4987-AF0E-9830AADED8F5}" type="pres">
      <dgm:prSet presAssocID="{C101BA70-FECD-4CFE-94B7-12C7DA27244E}" presName="sp" presStyleCnt="0"/>
      <dgm:spPr/>
    </dgm:pt>
    <dgm:pt modelId="{89AE19F7-3604-4A5E-A68C-7B57E97948B8}" type="pres">
      <dgm:prSet presAssocID="{72035D78-5807-40EE-8B8B-F0E8145454F0}" presName="linNode" presStyleCnt="0"/>
      <dgm:spPr/>
    </dgm:pt>
    <dgm:pt modelId="{082D800A-5B97-4E80-9718-51F9720F76B4}" type="pres">
      <dgm:prSet presAssocID="{72035D78-5807-40EE-8B8B-F0E8145454F0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E8ACD2EC-D48D-4BE5-BA2F-1FE576FA6D7F}" type="pres">
      <dgm:prSet presAssocID="{72035D78-5807-40EE-8B8B-F0E8145454F0}" presName="descendantText" presStyleLbl="alignAccFollowNode1" presStyleIdx="3" presStyleCnt="5">
        <dgm:presLayoutVars>
          <dgm:bulletEnabled/>
        </dgm:presLayoutVars>
      </dgm:prSet>
      <dgm:spPr/>
    </dgm:pt>
    <dgm:pt modelId="{E0E8A42E-2A8B-4B87-8C97-86461E9CED10}" type="pres">
      <dgm:prSet presAssocID="{17E4FADA-02A0-4A4F-8C0E-A43E4AF7A5ED}" presName="sp" presStyleCnt="0"/>
      <dgm:spPr/>
    </dgm:pt>
    <dgm:pt modelId="{1310209C-EAC5-4E3F-A13F-3D05F1A8044C}" type="pres">
      <dgm:prSet presAssocID="{08C1911D-7F03-4CF5-9215-F420D2CE708B}" presName="linNode" presStyleCnt="0"/>
      <dgm:spPr/>
    </dgm:pt>
    <dgm:pt modelId="{BFAE3E7E-78FA-48E1-9468-3082F9EAE03D}" type="pres">
      <dgm:prSet presAssocID="{08C1911D-7F03-4CF5-9215-F420D2CE708B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624CE46E-A463-4A01-B0A3-B8470DCC8168}" type="pres">
      <dgm:prSet presAssocID="{08C1911D-7F03-4CF5-9215-F420D2CE708B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73054306-A81B-469B-BA8E-6B5599D74EA9}" srcId="{868E7D16-205E-4EC5-BCCB-9BC1CAE5973D}" destId="{EB1DC94C-19D2-4A43-8C0E-8DAB404D4CE0}" srcOrd="2" destOrd="0" parTransId="{3C9130FE-1B8A-4B8A-B502-626BB63941B0}" sibTransId="{C101BA70-FECD-4CFE-94B7-12C7DA27244E}"/>
    <dgm:cxn modelId="{79869D0C-D6F0-4A32-9D07-A55A26F4E650}" type="presOf" srcId="{4AE37070-1CA8-4174-BC6A-5B63F78958BD}" destId="{E8ACD2EC-D48D-4BE5-BA2F-1FE576FA6D7F}" srcOrd="0" destOrd="0" presId="urn:microsoft.com/office/officeart/2016/7/layout/VerticalSolidActionList"/>
    <dgm:cxn modelId="{69A56417-B3CE-4E45-9EC5-914E201324A6}" srcId="{42289C45-FE7E-4F17-A9BC-BC3D2667DCD2}" destId="{B73054E5-C3EC-4C0F-82BA-BA6BAB03ABB9}" srcOrd="0" destOrd="0" parTransId="{C28A4D25-F922-4C8A-8FEB-87EDD9C018A3}" sibTransId="{4ABE30C6-A594-4644-9239-C2DD32866D99}"/>
    <dgm:cxn modelId="{53FE6319-1A60-41B0-8413-5B720115AEC7}" type="presOf" srcId="{42289C45-FE7E-4F17-A9BC-BC3D2667DCD2}" destId="{55681654-D7F0-4BD3-ACEE-ED24962DEA88}" srcOrd="0" destOrd="0" presId="urn:microsoft.com/office/officeart/2016/7/layout/VerticalSolidActionList"/>
    <dgm:cxn modelId="{E721922B-75BF-41B3-850B-51FA5A705D7E}" type="presOf" srcId="{08C1911D-7F03-4CF5-9215-F420D2CE708B}" destId="{BFAE3E7E-78FA-48E1-9468-3082F9EAE03D}" srcOrd="0" destOrd="0" presId="urn:microsoft.com/office/officeart/2016/7/layout/VerticalSolidActionList"/>
    <dgm:cxn modelId="{12544C30-1C83-4D68-9B8B-EF31D5B5B39A}" srcId="{08C1911D-7F03-4CF5-9215-F420D2CE708B}" destId="{326F46E2-D4AE-402B-9D8C-3C320603A5EA}" srcOrd="0" destOrd="0" parTransId="{187182BB-88CA-45F0-BFCC-FDA8DB1A6318}" sibTransId="{D55B39F6-B11C-4DDC-AEEE-ED6B97B4311A}"/>
    <dgm:cxn modelId="{04E4C331-681C-476D-B3FF-08B9C73242B8}" type="presOf" srcId="{EB1DC94C-19D2-4A43-8C0E-8DAB404D4CE0}" destId="{A216FD29-400C-4189-869D-0AD2026DFDFC}" srcOrd="0" destOrd="0" presId="urn:microsoft.com/office/officeart/2016/7/layout/VerticalSolidActionList"/>
    <dgm:cxn modelId="{45766465-F55F-41B3-9733-FF8F08266664}" srcId="{868E7D16-205E-4EC5-BCCB-9BC1CAE5973D}" destId="{85C7C646-7D40-4742-B34E-7B254091BEC7}" srcOrd="0" destOrd="0" parTransId="{FCB3393A-D99B-4ADA-9A69-4F06FD47EB8A}" sibTransId="{C0708560-0716-4131-9E4A-10044A3FBC6D}"/>
    <dgm:cxn modelId="{6519CC6B-EFE1-4815-9BA0-E6AE91B9F25C}" type="presOf" srcId="{8EF74670-7EF7-4177-BE75-B4D17C6FBD1C}" destId="{EC64DBB0-3F1E-4D1B-B156-4DFEC4B5E098}" srcOrd="0" destOrd="0" presId="urn:microsoft.com/office/officeart/2016/7/layout/VerticalSolidActionList"/>
    <dgm:cxn modelId="{A7F3F46D-304B-4BA6-982F-3EDAF39792F4}" type="presOf" srcId="{B73054E5-C3EC-4C0F-82BA-BA6BAB03ABB9}" destId="{9130CFA0-0CBB-4178-A754-14C6BF53DD3A}" srcOrd="0" destOrd="0" presId="urn:microsoft.com/office/officeart/2016/7/layout/VerticalSolidActionList"/>
    <dgm:cxn modelId="{B8F42A71-0B21-465D-85B4-B96C58F9D57E}" srcId="{868E7D16-205E-4EC5-BCCB-9BC1CAE5973D}" destId="{42289C45-FE7E-4F17-A9BC-BC3D2667DCD2}" srcOrd="1" destOrd="0" parTransId="{A7945EA5-16E6-4260-BC0E-F6ADFC4E50E9}" sibTransId="{AAD03877-A360-4142-8A05-252D121CB274}"/>
    <dgm:cxn modelId="{05B0EC75-6023-46DF-B3A6-B981C43848F1}" type="presOf" srcId="{326F46E2-D4AE-402B-9D8C-3C320603A5EA}" destId="{624CE46E-A463-4A01-B0A3-B8470DCC8168}" srcOrd="0" destOrd="0" presId="urn:microsoft.com/office/officeart/2016/7/layout/VerticalSolidActionList"/>
    <dgm:cxn modelId="{04A49359-9A81-4549-8290-3103FB549929}" type="presOf" srcId="{72035D78-5807-40EE-8B8B-F0E8145454F0}" destId="{082D800A-5B97-4E80-9718-51F9720F76B4}" srcOrd="0" destOrd="0" presId="urn:microsoft.com/office/officeart/2016/7/layout/VerticalSolidActionList"/>
    <dgm:cxn modelId="{BC62F37A-58F3-424E-87E7-6A8573DD2C8D}" srcId="{868E7D16-205E-4EC5-BCCB-9BC1CAE5973D}" destId="{08C1911D-7F03-4CF5-9215-F420D2CE708B}" srcOrd="4" destOrd="0" parTransId="{B78B18B6-ABF3-4490-93DF-6359F69852FD}" sibTransId="{D07F4A95-948D-4C0B-AFAC-2F68533B27F8}"/>
    <dgm:cxn modelId="{AFA82681-A071-4481-95B3-ADA8182C6BAD}" srcId="{EB1DC94C-19D2-4A43-8C0E-8DAB404D4CE0}" destId="{8EF74670-7EF7-4177-BE75-B4D17C6FBD1C}" srcOrd="0" destOrd="0" parTransId="{1B16BAB6-4CE3-47A0-9963-554E0529AE09}" sibTransId="{041EAABD-517B-46B0-845E-01457A928EB6}"/>
    <dgm:cxn modelId="{7B1B5488-8141-488C-9F94-40A5A0B0D8B2}" type="presOf" srcId="{FD8A9011-1518-4280-900F-55EEC480A3FF}" destId="{F2F35991-1352-4A41-B54D-231B2A8DD31F}" srcOrd="0" destOrd="0" presId="urn:microsoft.com/office/officeart/2016/7/layout/VerticalSolidActionList"/>
    <dgm:cxn modelId="{3C2F8A92-EB1C-4AB0-A6DE-84FED4151961}" srcId="{72035D78-5807-40EE-8B8B-F0E8145454F0}" destId="{4AE37070-1CA8-4174-BC6A-5B63F78958BD}" srcOrd="0" destOrd="0" parTransId="{0ED1291F-8800-49B0-9ED6-01096D530F06}" sibTransId="{0A98198A-CAA2-4BC2-872D-2D310A3096A2}"/>
    <dgm:cxn modelId="{31D774D2-B691-46E5-BF79-C771B685F1FC}" type="presOf" srcId="{868E7D16-205E-4EC5-BCCB-9BC1CAE5973D}" destId="{7FAD2DB4-FAF1-403B-BEF7-4A4041D35199}" srcOrd="0" destOrd="0" presId="urn:microsoft.com/office/officeart/2016/7/layout/VerticalSolidActionList"/>
    <dgm:cxn modelId="{CB8F4AE8-7502-4014-98ED-6EC59D26E18E}" srcId="{85C7C646-7D40-4742-B34E-7B254091BEC7}" destId="{FD8A9011-1518-4280-900F-55EEC480A3FF}" srcOrd="0" destOrd="0" parTransId="{E8D075A1-A8A5-49AD-80F0-154D3638E60A}" sibTransId="{E6988987-93EA-4399-B611-6FD589CBE823}"/>
    <dgm:cxn modelId="{8DE654F4-BEB8-40A8-B096-B710F2FAF4E3}" type="presOf" srcId="{85C7C646-7D40-4742-B34E-7B254091BEC7}" destId="{A379004C-BF17-4FFC-B5AE-C86321C9E0C5}" srcOrd="0" destOrd="0" presId="urn:microsoft.com/office/officeart/2016/7/layout/VerticalSolidActionList"/>
    <dgm:cxn modelId="{3573B0F9-109B-4FD9-85D3-CD47B8581E2D}" srcId="{868E7D16-205E-4EC5-BCCB-9BC1CAE5973D}" destId="{72035D78-5807-40EE-8B8B-F0E8145454F0}" srcOrd="3" destOrd="0" parTransId="{4E86656B-D5F7-426C-8A63-A5850C3FE654}" sibTransId="{17E4FADA-02A0-4A4F-8C0E-A43E4AF7A5ED}"/>
    <dgm:cxn modelId="{F496652E-5C8B-45B2-83B2-98C226FF5F2A}" type="presParOf" srcId="{7FAD2DB4-FAF1-403B-BEF7-4A4041D35199}" destId="{FB3158B6-6206-4D27-9A1F-9B9B7F546372}" srcOrd="0" destOrd="0" presId="urn:microsoft.com/office/officeart/2016/7/layout/VerticalSolidActionList"/>
    <dgm:cxn modelId="{8829D4A2-62FF-4F14-8928-FBAB7EF544B4}" type="presParOf" srcId="{FB3158B6-6206-4D27-9A1F-9B9B7F546372}" destId="{A379004C-BF17-4FFC-B5AE-C86321C9E0C5}" srcOrd="0" destOrd="0" presId="urn:microsoft.com/office/officeart/2016/7/layout/VerticalSolidActionList"/>
    <dgm:cxn modelId="{6CA32FAC-9863-45F2-81B3-34A4B275118E}" type="presParOf" srcId="{FB3158B6-6206-4D27-9A1F-9B9B7F546372}" destId="{F2F35991-1352-4A41-B54D-231B2A8DD31F}" srcOrd="1" destOrd="0" presId="urn:microsoft.com/office/officeart/2016/7/layout/VerticalSolidActionList"/>
    <dgm:cxn modelId="{567DB82A-BE13-4E93-8536-3CAD37211C06}" type="presParOf" srcId="{7FAD2DB4-FAF1-403B-BEF7-4A4041D35199}" destId="{56C85E6B-10DF-40BD-AFFA-DF04EC3E1BE6}" srcOrd="1" destOrd="0" presId="urn:microsoft.com/office/officeart/2016/7/layout/VerticalSolidActionList"/>
    <dgm:cxn modelId="{066432E9-1E30-4058-950B-7BDDA44534AA}" type="presParOf" srcId="{7FAD2DB4-FAF1-403B-BEF7-4A4041D35199}" destId="{0CDA1B29-D318-4D8A-9A78-5CBF53C63B2B}" srcOrd="2" destOrd="0" presId="urn:microsoft.com/office/officeart/2016/7/layout/VerticalSolidActionList"/>
    <dgm:cxn modelId="{C10C6DAF-FE99-4CF6-8370-D1F19189225E}" type="presParOf" srcId="{0CDA1B29-D318-4D8A-9A78-5CBF53C63B2B}" destId="{55681654-D7F0-4BD3-ACEE-ED24962DEA88}" srcOrd="0" destOrd="0" presId="urn:microsoft.com/office/officeart/2016/7/layout/VerticalSolidActionList"/>
    <dgm:cxn modelId="{E0DAA860-FEE8-481E-BF80-4A0F35A2EDA7}" type="presParOf" srcId="{0CDA1B29-D318-4D8A-9A78-5CBF53C63B2B}" destId="{9130CFA0-0CBB-4178-A754-14C6BF53DD3A}" srcOrd="1" destOrd="0" presId="urn:microsoft.com/office/officeart/2016/7/layout/VerticalSolidActionList"/>
    <dgm:cxn modelId="{A102F003-9C00-450A-BFBE-B53AA46A3D45}" type="presParOf" srcId="{7FAD2DB4-FAF1-403B-BEF7-4A4041D35199}" destId="{6A63341E-1010-4376-B000-A8B005C2CC71}" srcOrd="3" destOrd="0" presId="urn:microsoft.com/office/officeart/2016/7/layout/VerticalSolidActionList"/>
    <dgm:cxn modelId="{FD1801CB-48C9-4C6A-ABD5-5598915D3DAF}" type="presParOf" srcId="{7FAD2DB4-FAF1-403B-BEF7-4A4041D35199}" destId="{1D8BE7B2-0378-40E2-BA64-5A73E47152D9}" srcOrd="4" destOrd="0" presId="urn:microsoft.com/office/officeart/2016/7/layout/VerticalSolidActionList"/>
    <dgm:cxn modelId="{678D95A1-57C4-4415-A98A-E941BE217520}" type="presParOf" srcId="{1D8BE7B2-0378-40E2-BA64-5A73E47152D9}" destId="{A216FD29-400C-4189-869D-0AD2026DFDFC}" srcOrd="0" destOrd="0" presId="urn:microsoft.com/office/officeart/2016/7/layout/VerticalSolidActionList"/>
    <dgm:cxn modelId="{3F38A8A7-1143-4C48-9985-1DA9BC278F1C}" type="presParOf" srcId="{1D8BE7B2-0378-40E2-BA64-5A73E47152D9}" destId="{EC64DBB0-3F1E-4D1B-B156-4DFEC4B5E098}" srcOrd="1" destOrd="0" presId="urn:microsoft.com/office/officeart/2016/7/layout/VerticalSolidActionList"/>
    <dgm:cxn modelId="{0ABA3D7E-81FC-4DBD-A3E4-33897F78CB8D}" type="presParOf" srcId="{7FAD2DB4-FAF1-403B-BEF7-4A4041D35199}" destId="{D46D0FE5-878D-4987-AF0E-9830AADED8F5}" srcOrd="5" destOrd="0" presId="urn:microsoft.com/office/officeart/2016/7/layout/VerticalSolidActionList"/>
    <dgm:cxn modelId="{C64C6174-60E4-45A2-909E-80D696238BA0}" type="presParOf" srcId="{7FAD2DB4-FAF1-403B-BEF7-4A4041D35199}" destId="{89AE19F7-3604-4A5E-A68C-7B57E97948B8}" srcOrd="6" destOrd="0" presId="urn:microsoft.com/office/officeart/2016/7/layout/VerticalSolidActionList"/>
    <dgm:cxn modelId="{9C61820C-6675-4DAA-985F-CAB219CDA632}" type="presParOf" srcId="{89AE19F7-3604-4A5E-A68C-7B57E97948B8}" destId="{082D800A-5B97-4E80-9718-51F9720F76B4}" srcOrd="0" destOrd="0" presId="urn:microsoft.com/office/officeart/2016/7/layout/VerticalSolidActionList"/>
    <dgm:cxn modelId="{5A282190-1605-43DE-85D5-A413867DC092}" type="presParOf" srcId="{89AE19F7-3604-4A5E-A68C-7B57E97948B8}" destId="{E8ACD2EC-D48D-4BE5-BA2F-1FE576FA6D7F}" srcOrd="1" destOrd="0" presId="urn:microsoft.com/office/officeart/2016/7/layout/VerticalSolidActionList"/>
    <dgm:cxn modelId="{21CB682E-0A61-4697-B4E2-12D1013E9568}" type="presParOf" srcId="{7FAD2DB4-FAF1-403B-BEF7-4A4041D35199}" destId="{E0E8A42E-2A8B-4B87-8C97-86461E9CED10}" srcOrd="7" destOrd="0" presId="urn:microsoft.com/office/officeart/2016/7/layout/VerticalSolidActionList"/>
    <dgm:cxn modelId="{A793E89B-99A4-42A4-BE82-B01304DB1EE7}" type="presParOf" srcId="{7FAD2DB4-FAF1-403B-BEF7-4A4041D35199}" destId="{1310209C-EAC5-4E3F-A13F-3D05F1A8044C}" srcOrd="8" destOrd="0" presId="urn:microsoft.com/office/officeart/2016/7/layout/VerticalSolidActionList"/>
    <dgm:cxn modelId="{FAC6D952-FC53-4984-ADFA-FC5F65609124}" type="presParOf" srcId="{1310209C-EAC5-4E3F-A13F-3D05F1A8044C}" destId="{BFAE3E7E-78FA-48E1-9468-3082F9EAE03D}" srcOrd="0" destOrd="0" presId="urn:microsoft.com/office/officeart/2016/7/layout/VerticalSolidActionList"/>
    <dgm:cxn modelId="{C56F1D2F-406C-4635-8129-AB01FFDA7E72}" type="presParOf" srcId="{1310209C-EAC5-4E3F-A13F-3D05F1A8044C}" destId="{624CE46E-A463-4A01-B0A3-B8470DCC8168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557D83-5FB0-42F9-8381-60FABF516A8D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9AA1C1-6BE8-4961-BA94-D503085928E3}">
      <dgm:prSet custT="1"/>
      <dgm:spPr/>
      <dgm:t>
        <a:bodyPr/>
        <a:lstStyle/>
        <a:p>
          <a:r>
            <a:rPr lang="en-US" sz="2800" dirty="0" err="1"/>
            <a:t>Panpsychism</a:t>
          </a:r>
          <a:endParaRPr lang="en-US" sz="2800" dirty="0"/>
        </a:p>
      </dgm:t>
    </dgm:pt>
    <dgm:pt modelId="{008AD922-5F94-4FB6-82BA-C4BFEED2854A}" type="parTrans" cxnId="{774C401E-367B-4A74-A294-15E3608C076A}">
      <dgm:prSet/>
      <dgm:spPr/>
      <dgm:t>
        <a:bodyPr/>
        <a:lstStyle/>
        <a:p>
          <a:endParaRPr lang="en-US"/>
        </a:p>
      </dgm:t>
    </dgm:pt>
    <dgm:pt modelId="{A9A2F555-30FF-4525-B621-984D9592DEFE}" type="sibTrans" cxnId="{774C401E-367B-4A74-A294-15E3608C076A}">
      <dgm:prSet/>
      <dgm:spPr/>
      <dgm:t>
        <a:bodyPr/>
        <a:lstStyle/>
        <a:p>
          <a:endParaRPr lang="en-US"/>
        </a:p>
      </dgm:t>
    </dgm:pt>
    <dgm:pt modelId="{47E3092A-C8FC-4A86-BCC1-BF02CA324008}">
      <dgm:prSet custT="1"/>
      <dgm:spPr/>
      <dgm:t>
        <a:bodyPr/>
        <a:lstStyle/>
        <a:p>
          <a:r>
            <a:rPr lang="en-US" sz="2400" dirty="0"/>
            <a:t>Experience fades out as you go down in complexity (Pan proto-psychism, Pan proto-experientialism)</a:t>
          </a:r>
        </a:p>
      </dgm:t>
    </dgm:pt>
    <dgm:pt modelId="{91246D93-F39A-4310-BD02-7A9DADFFAAEA}" type="parTrans" cxnId="{9A77781C-BD10-408B-9D20-9CAAD509597B}">
      <dgm:prSet/>
      <dgm:spPr/>
      <dgm:t>
        <a:bodyPr/>
        <a:lstStyle/>
        <a:p>
          <a:endParaRPr lang="en-US"/>
        </a:p>
      </dgm:t>
    </dgm:pt>
    <dgm:pt modelId="{782EF6B4-B65A-4E15-BB4E-4A12966E48ED}" type="sibTrans" cxnId="{9A77781C-BD10-408B-9D20-9CAAD509597B}">
      <dgm:prSet/>
      <dgm:spPr/>
      <dgm:t>
        <a:bodyPr/>
        <a:lstStyle/>
        <a:p>
          <a:endParaRPr lang="en-US"/>
        </a:p>
      </dgm:t>
    </dgm:pt>
    <dgm:pt modelId="{19E7B93F-78A5-444E-9D56-F06898CC485D}">
      <dgm:prSet custT="1"/>
      <dgm:spPr/>
      <dgm:t>
        <a:bodyPr/>
        <a:lstStyle/>
        <a:p>
          <a:r>
            <a:rPr lang="en-US" sz="2800" dirty="0"/>
            <a:t>Neutral Monism</a:t>
          </a:r>
        </a:p>
      </dgm:t>
    </dgm:pt>
    <dgm:pt modelId="{3F9C65C7-5FEE-4D47-92B2-280477D8FCE5}" type="parTrans" cxnId="{8945CBF9-CD48-45CC-9F6F-6F2FE5D3C160}">
      <dgm:prSet/>
      <dgm:spPr/>
      <dgm:t>
        <a:bodyPr/>
        <a:lstStyle/>
        <a:p>
          <a:endParaRPr lang="en-US"/>
        </a:p>
      </dgm:t>
    </dgm:pt>
    <dgm:pt modelId="{E68E13C6-77BA-484B-B6B5-1A2B0071C885}" type="sibTrans" cxnId="{8945CBF9-CD48-45CC-9F6F-6F2FE5D3C160}">
      <dgm:prSet/>
      <dgm:spPr/>
      <dgm:t>
        <a:bodyPr/>
        <a:lstStyle/>
        <a:p>
          <a:endParaRPr lang="en-US"/>
        </a:p>
      </dgm:t>
    </dgm:pt>
    <dgm:pt modelId="{E17A5B94-60E5-44CA-8AD9-45C47421A393}">
      <dgm:prSet custT="1"/>
      <dgm:spPr/>
      <dgm:t>
        <a:bodyPr/>
        <a:lstStyle/>
        <a:p>
          <a:r>
            <a:rPr lang="en-US" sz="2800" dirty="0"/>
            <a:t>Dual-aspect theory</a:t>
          </a:r>
        </a:p>
      </dgm:t>
    </dgm:pt>
    <dgm:pt modelId="{8E89F449-C135-49BA-BA44-64B59D88070F}" type="parTrans" cxnId="{EE1C2E4C-9EED-4E14-AFF0-3A0FD17AE230}">
      <dgm:prSet/>
      <dgm:spPr/>
      <dgm:t>
        <a:bodyPr/>
        <a:lstStyle/>
        <a:p>
          <a:endParaRPr lang="en-US"/>
        </a:p>
      </dgm:t>
    </dgm:pt>
    <dgm:pt modelId="{E5D80E4F-A927-4EC4-8741-BBF64AC73990}" type="sibTrans" cxnId="{EE1C2E4C-9EED-4E14-AFF0-3A0FD17AE230}">
      <dgm:prSet/>
      <dgm:spPr/>
      <dgm:t>
        <a:bodyPr/>
        <a:lstStyle/>
        <a:p>
          <a:endParaRPr lang="en-US"/>
        </a:p>
      </dgm:t>
    </dgm:pt>
    <dgm:pt modelId="{FEB30E62-ED1F-42E5-AAF2-5EE3B3372569}">
      <dgm:prSet custT="1"/>
      <dgm:spPr/>
      <dgm:t>
        <a:bodyPr/>
        <a:lstStyle/>
        <a:p>
          <a:r>
            <a:rPr lang="en-US" sz="2800" dirty="0"/>
            <a:t>Idealism </a:t>
          </a:r>
        </a:p>
      </dgm:t>
    </dgm:pt>
    <dgm:pt modelId="{14CA505E-F667-4C55-98F6-DE0ABBA080D9}" type="parTrans" cxnId="{2E5D1DB9-F624-416B-A648-5DD25A28D0A3}">
      <dgm:prSet/>
      <dgm:spPr/>
      <dgm:t>
        <a:bodyPr/>
        <a:lstStyle/>
        <a:p>
          <a:endParaRPr lang="en-US"/>
        </a:p>
      </dgm:t>
    </dgm:pt>
    <dgm:pt modelId="{D44CD73F-7286-4CDB-BD64-88236DE64692}" type="sibTrans" cxnId="{2E5D1DB9-F624-416B-A648-5DD25A28D0A3}">
      <dgm:prSet/>
      <dgm:spPr/>
      <dgm:t>
        <a:bodyPr/>
        <a:lstStyle/>
        <a:p>
          <a:endParaRPr lang="en-US"/>
        </a:p>
      </dgm:t>
    </dgm:pt>
    <dgm:pt modelId="{01884566-03F8-4893-B2A4-A980ABD250DE}">
      <dgm:prSet custT="1"/>
      <dgm:spPr/>
      <dgm:t>
        <a:bodyPr/>
        <a:lstStyle/>
        <a:p>
          <a:r>
            <a:rPr lang="en-US" sz="2400" dirty="0"/>
            <a:t>Matter and experience derived from unitary subject: Transcendental Idealism</a:t>
          </a:r>
        </a:p>
      </dgm:t>
    </dgm:pt>
    <dgm:pt modelId="{5A4EF997-8854-4220-9517-38A0D15E32E7}" type="parTrans" cxnId="{FA97104F-FCE5-48F3-A3ED-0603ABBC5358}">
      <dgm:prSet/>
      <dgm:spPr/>
      <dgm:t>
        <a:bodyPr/>
        <a:lstStyle/>
        <a:p>
          <a:endParaRPr lang="en-US"/>
        </a:p>
      </dgm:t>
    </dgm:pt>
    <dgm:pt modelId="{7F94DC76-A118-4A80-8C2E-9C871BC124C6}" type="sibTrans" cxnId="{FA97104F-FCE5-48F3-A3ED-0603ABBC5358}">
      <dgm:prSet/>
      <dgm:spPr/>
      <dgm:t>
        <a:bodyPr/>
        <a:lstStyle/>
        <a:p>
          <a:endParaRPr lang="en-US"/>
        </a:p>
      </dgm:t>
    </dgm:pt>
    <dgm:pt modelId="{9F2F1F74-4588-422A-88F4-433A2CF651CF}">
      <dgm:prSet custT="1"/>
      <dgm:spPr/>
      <dgm:t>
        <a:bodyPr/>
        <a:lstStyle/>
        <a:p>
          <a:r>
            <a:rPr lang="en-US" sz="2800" dirty="0"/>
            <a:t>Holism</a:t>
          </a:r>
        </a:p>
      </dgm:t>
    </dgm:pt>
    <dgm:pt modelId="{E3996DAF-83E1-498F-95C1-9F2A357C516D}" type="parTrans" cxnId="{310F1423-F0E0-4DE0-8349-3337596F7743}">
      <dgm:prSet/>
      <dgm:spPr/>
      <dgm:t>
        <a:bodyPr/>
        <a:lstStyle/>
        <a:p>
          <a:endParaRPr lang="en-US"/>
        </a:p>
      </dgm:t>
    </dgm:pt>
    <dgm:pt modelId="{16D8C9D8-178E-4487-B33A-B992591ACC2E}" type="sibTrans" cxnId="{310F1423-F0E0-4DE0-8349-3337596F7743}">
      <dgm:prSet/>
      <dgm:spPr/>
      <dgm:t>
        <a:bodyPr/>
        <a:lstStyle/>
        <a:p>
          <a:endParaRPr lang="en-US"/>
        </a:p>
      </dgm:t>
    </dgm:pt>
    <dgm:pt modelId="{9B6307E8-E617-4110-8D76-869CEA65789F}">
      <dgm:prSet custT="1"/>
      <dgm:spPr/>
      <dgm:t>
        <a:bodyPr/>
        <a:lstStyle/>
        <a:p>
          <a:r>
            <a:rPr lang="en-US" sz="2400" dirty="0"/>
            <a:t>Matter and mind are both derived from neutral entity</a:t>
          </a:r>
        </a:p>
      </dgm:t>
    </dgm:pt>
    <dgm:pt modelId="{E37F62B4-C953-4E45-A2DE-11CDC2D07F33}" type="parTrans" cxnId="{48577EB7-A7CB-4D8F-8F77-ECB6611809EF}">
      <dgm:prSet/>
      <dgm:spPr/>
      <dgm:t>
        <a:bodyPr/>
        <a:lstStyle/>
        <a:p>
          <a:endParaRPr lang="en-US"/>
        </a:p>
      </dgm:t>
    </dgm:pt>
    <dgm:pt modelId="{B56EF5EA-FAE0-4966-9EC2-C2F1552D81BF}" type="sibTrans" cxnId="{48577EB7-A7CB-4D8F-8F77-ECB6611809EF}">
      <dgm:prSet/>
      <dgm:spPr/>
      <dgm:t>
        <a:bodyPr/>
        <a:lstStyle/>
        <a:p>
          <a:endParaRPr lang="en-US"/>
        </a:p>
      </dgm:t>
    </dgm:pt>
    <dgm:pt modelId="{5412EC97-79AA-447F-9C92-4E2D214370C1}">
      <dgm:prSet custT="1"/>
      <dgm:spPr/>
      <dgm:t>
        <a:bodyPr/>
        <a:lstStyle/>
        <a:p>
          <a:r>
            <a:rPr lang="en-US" sz="2400" dirty="0"/>
            <a:t>Interiors all the way down, interior/exterior divide</a:t>
          </a:r>
        </a:p>
      </dgm:t>
    </dgm:pt>
    <dgm:pt modelId="{D8CEFA3B-B16A-434E-9D1D-170C9C0F86AC}" type="parTrans" cxnId="{7BC9D4F0-86D6-4FB5-9FB7-B22D39C77BCE}">
      <dgm:prSet/>
      <dgm:spPr/>
      <dgm:t>
        <a:bodyPr/>
        <a:lstStyle/>
        <a:p>
          <a:endParaRPr lang="en-US"/>
        </a:p>
      </dgm:t>
    </dgm:pt>
    <dgm:pt modelId="{690C6ECD-9DBD-4B83-9363-B692A5926C26}" type="sibTrans" cxnId="{7BC9D4F0-86D6-4FB5-9FB7-B22D39C77BCE}">
      <dgm:prSet/>
      <dgm:spPr/>
      <dgm:t>
        <a:bodyPr/>
        <a:lstStyle/>
        <a:p>
          <a:endParaRPr lang="en-US"/>
        </a:p>
      </dgm:t>
    </dgm:pt>
    <dgm:pt modelId="{32F30669-9EA9-4F15-85F1-8A99A19A0806}">
      <dgm:prSet/>
      <dgm:spPr/>
      <dgm:t>
        <a:bodyPr/>
        <a:lstStyle/>
        <a:p>
          <a:r>
            <a:rPr lang="en-US" dirty="0"/>
            <a:t>Experience is a holistic property of nature</a:t>
          </a:r>
        </a:p>
      </dgm:t>
    </dgm:pt>
    <dgm:pt modelId="{389619B0-2A14-4F36-9B8D-EA6BB902C9A9}" type="parTrans" cxnId="{3D1ACB02-6311-474C-8DC0-C8844800493C}">
      <dgm:prSet/>
      <dgm:spPr/>
      <dgm:t>
        <a:bodyPr/>
        <a:lstStyle/>
        <a:p>
          <a:endParaRPr lang="en-US"/>
        </a:p>
      </dgm:t>
    </dgm:pt>
    <dgm:pt modelId="{9B9F52F7-6145-43A3-A5E5-346CE33B7A0E}" type="sibTrans" cxnId="{3D1ACB02-6311-474C-8DC0-C8844800493C}">
      <dgm:prSet/>
      <dgm:spPr/>
      <dgm:t>
        <a:bodyPr/>
        <a:lstStyle/>
        <a:p>
          <a:endParaRPr lang="en-US"/>
        </a:p>
      </dgm:t>
    </dgm:pt>
    <dgm:pt modelId="{3A4766E9-962A-4C79-B3F3-92EFCE4102E1}" type="pres">
      <dgm:prSet presAssocID="{62557D83-5FB0-42F9-8381-60FABF516A8D}" presName="Name0" presStyleCnt="0">
        <dgm:presLayoutVars>
          <dgm:dir/>
          <dgm:animLvl val="lvl"/>
          <dgm:resizeHandles val="exact"/>
        </dgm:presLayoutVars>
      </dgm:prSet>
      <dgm:spPr/>
    </dgm:pt>
    <dgm:pt modelId="{BF38E91C-8A04-4712-ABC4-98B625926932}" type="pres">
      <dgm:prSet presAssocID="{269AA1C1-6BE8-4961-BA94-D503085928E3}" presName="linNode" presStyleCnt="0"/>
      <dgm:spPr/>
    </dgm:pt>
    <dgm:pt modelId="{25860D50-6BF3-40E4-BF0D-85FD8B6916D5}" type="pres">
      <dgm:prSet presAssocID="{269AA1C1-6BE8-4961-BA94-D503085928E3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6179819B-5AA4-438B-AC55-D2EED5CFF874}" type="pres">
      <dgm:prSet presAssocID="{269AA1C1-6BE8-4961-BA94-D503085928E3}" presName="descendantText" presStyleLbl="alignAccFollowNode1" presStyleIdx="0" presStyleCnt="5">
        <dgm:presLayoutVars>
          <dgm:bulletEnabled/>
        </dgm:presLayoutVars>
      </dgm:prSet>
      <dgm:spPr/>
    </dgm:pt>
    <dgm:pt modelId="{B70BFF6E-5E13-4BF3-8E93-F169D568B4F3}" type="pres">
      <dgm:prSet presAssocID="{A9A2F555-30FF-4525-B621-984D9592DEFE}" presName="sp" presStyleCnt="0"/>
      <dgm:spPr/>
    </dgm:pt>
    <dgm:pt modelId="{056E8752-2028-469B-98CC-C4CD50EA962D}" type="pres">
      <dgm:prSet presAssocID="{19E7B93F-78A5-444E-9D56-F06898CC485D}" presName="linNode" presStyleCnt="0"/>
      <dgm:spPr/>
    </dgm:pt>
    <dgm:pt modelId="{F255E8D1-C25F-4E88-ABC4-699A63C8A41F}" type="pres">
      <dgm:prSet presAssocID="{19E7B93F-78A5-444E-9D56-F06898CC485D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F8E5B3CD-581A-42C9-8426-52F4B8DAA6FE}" type="pres">
      <dgm:prSet presAssocID="{19E7B93F-78A5-444E-9D56-F06898CC485D}" presName="descendantText" presStyleLbl="alignAccFollowNode1" presStyleIdx="1" presStyleCnt="5">
        <dgm:presLayoutVars>
          <dgm:bulletEnabled/>
        </dgm:presLayoutVars>
      </dgm:prSet>
      <dgm:spPr/>
    </dgm:pt>
    <dgm:pt modelId="{8DC6EAFF-B332-46B3-A9EE-8DE5F11DA6E6}" type="pres">
      <dgm:prSet presAssocID="{E68E13C6-77BA-484B-B6B5-1A2B0071C885}" presName="sp" presStyleCnt="0"/>
      <dgm:spPr/>
    </dgm:pt>
    <dgm:pt modelId="{60AF650F-BB36-435F-8AC5-F5258309A814}" type="pres">
      <dgm:prSet presAssocID="{E17A5B94-60E5-44CA-8AD9-45C47421A393}" presName="linNode" presStyleCnt="0"/>
      <dgm:spPr/>
    </dgm:pt>
    <dgm:pt modelId="{E94AA27C-BFB4-4D74-9F03-6E00C3F8B010}" type="pres">
      <dgm:prSet presAssocID="{E17A5B94-60E5-44CA-8AD9-45C47421A393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FB3E982C-55E1-4F67-A06A-5F8746900F14}" type="pres">
      <dgm:prSet presAssocID="{E17A5B94-60E5-44CA-8AD9-45C47421A393}" presName="descendantText" presStyleLbl="alignAccFollowNode1" presStyleIdx="2" presStyleCnt="5">
        <dgm:presLayoutVars>
          <dgm:bulletEnabled/>
        </dgm:presLayoutVars>
      </dgm:prSet>
      <dgm:spPr/>
    </dgm:pt>
    <dgm:pt modelId="{1517FA01-3B81-41EC-8B02-76D4349D4C29}" type="pres">
      <dgm:prSet presAssocID="{E5D80E4F-A927-4EC4-8741-BBF64AC73990}" presName="sp" presStyleCnt="0"/>
      <dgm:spPr/>
    </dgm:pt>
    <dgm:pt modelId="{C7BBAF18-D97B-4515-BCAF-FE693ABCEE75}" type="pres">
      <dgm:prSet presAssocID="{FEB30E62-ED1F-42E5-AAF2-5EE3B3372569}" presName="linNode" presStyleCnt="0"/>
      <dgm:spPr/>
    </dgm:pt>
    <dgm:pt modelId="{67AFFE37-75B8-47DC-96B6-FCA8E3AC3957}" type="pres">
      <dgm:prSet presAssocID="{FEB30E62-ED1F-42E5-AAF2-5EE3B3372569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8B26D5F4-4038-4A05-921A-3F52022822DF}" type="pres">
      <dgm:prSet presAssocID="{FEB30E62-ED1F-42E5-AAF2-5EE3B3372569}" presName="descendantText" presStyleLbl="alignAccFollowNode1" presStyleIdx="3" presStyleCnt="5">
        <dgm:presLayoutVars>
          <dgm:bulletEnabled/>
        </dgm:presLayoutVars>
      </dgm:prSet>
      <dgm:spPr/>
    </dgm:pt>
    <dgm:pt modelId="{D325C768-7D0D-4603-86F1-32FABAE9DC3B}" type="pres">
      <dgm:prSet presAssocID="{D44CD73F-7286-4CDB-BD64-88236DE64692}" presName="sp" presStyleCnt="0"/>
      <dgm:spPr/>
    </dgm:pt>
    <dgm:pt modelId="{B69D418C-BD40-4205-86A4-82C8B2BA2BF1}" type="pres">
      <dgm:prSet presAssocID="{9F2F1F74-4588-422A-88F4-433A2CF651CF}" presName="linNode" presStyleCnt="0"/>
      <dgm:spPr/>
    </dgm:pt>
    <dgm:pt modelId="{453786E6-C679-40B3-99DA-1C266E8452DF}" type="pres">
      <dgm:prSet presAssocID="{9F2F1F74-4588-422A-88F4-433A2CF651CF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1B7ECBF4-E420-4903-84D9-BC5CA0C8086A}" type="pres">
      <dgm:prSet presAssocID="{9F2F1F74-4588-422A-88F4-433A2CF651CF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3D1ACB02-6311-474C-8DC0-C8844800493C}" srcId="{9F2F1F74-4588-422A-88F4-433A2CF651CF}" destId="{32F30669-9EA9-4F15-85F1-8A99A19A0806}" srcOrd="0" destOrd="0" parTransId="{389619B0-2A14-4F36-9B8D-EA6BB902C9A9}" sibTransId="{9B9F52F7-6145-43A3-A5E5-346CE33B7A0E}"/>
    <dgm:cxn modelId="{21630019-BA2D-4E82-8DD1-269E8D1CA11F}" type="presOf" srcId="{9F2F1F74-4588-422A-88F4-433A2CF651CF}" destId="{453786E6-C679-40B3-99DA-1C266E8452DF}" srcOrd="0" destOrd="0" presId="urn:microsoft.com/office/officeart/2016/7/layout/VerticalSolidActionList"/>
    <dgm:cxn modelId="{9A77781C-BD10-408B-9D20-9CAAD509597B}" srcId="{269AA1C1-6BE8-4961-BA94-D503085928E3}" destId="{47E3092A-C8FC-4A86-BCC1-BF02CA324008}" srcOrd="0" destOrd="0" parTransId="{91246D93-F39A-4310-BD02-7A9DADFFAAEA}" sibTransId="{782EF6B4-B65A-4E15-BB4E-4A12966E48ED}"/>
    <dgm:cxn modelId="{8D59271D-7197-4AD5-B578-659B2654603F}" type="presOf" srcId="{01884566-03F8-4893-B2A4-A980ABD250DE}" destId="{8B26D5F4-4038-4A05-921A-3F52022822DF}" srcOrd="0" destOrd="0" presId="urn:microsoft.com/office/officeart/2016/7/layout/VerticalSolidActionList"/>
    <dgm:cxn modelId="{774C401E-367B-4A74-A294-15E3608C076A}" srcId="{62557D83-5FB0-42F9-8381-60FABF516A8D}" destId="{269AA1C1-6BE8-4961-BA94-D503085928E3}" srcOrd="0" destOrd="0" parTransId="{008AD922-5F94-4FB6-82BA-C4BFEED2854A}" sibTransId="{A9A2F555-30FF-4525-B621-984D9592DEFE}"/>
    <dgm:cxn modelId="{310F1423-F0E0-4DE0-8349-3337596F7743}" srcId="{62557D83-5FB0-42F9-8381-60FABF516A8D}" destId="{9F2F1F74-4588-422A-88F4-433A2CF651CF}" srcOrd="4" destOrd="0" parTransId="{E3996DAF-83E1-498F-95C1-9F2A357C516D}" sibTransId="{16D8C9D8-178E-4487-B33A-B992591ACC2E}"/>
    <dgm:cxn modelId="{EE1C2E4C-9EED-4E14-AFF0-3A0FD17AE230}" srcId="{62557D83-5FB0-42F9-8381-60FABF516A8D}" destId="{E17A5B94-60E5-44CA-8AD9-45C47421A393}" srcOrd="2" destOrd="0" parTransId="{8E89F449-C135-49BA-BA44-64B59D88070F}" sibTransId="{E5D80E4F-A927-4EC4-8741-BBF64AC73990}"/>
    <dgm:cxn modelId="{BDBE8E6E-3643-47E1-9D88-D06BBD59FA4A}" type="presOf" srcId="{FEB30E62-ED1F-42E5-AAF2-5EE3B3372569}" destId="{67AFFE37-75B8-47DC-96B6-FCA8E3AC3957}" srcOrd="0" destOrd="0" presId="urn:microsoft.com/office/officeart/2016/7/layout/VerticalSolidActionList"/>
    <dgm:cxn modelId="{4306F06E-F75E-4405-8EA4-3547E30ED5A0}" type="presOf" srcId="{269AA1C1-6BE8-4961-BA94-D503085928E3}" destId="{25860D50-6BF3-40E4-BF0D-85FD8B6916D5}" srcOrd="0" destOrd="0" presId="urn:microsoft.com/office/officeart/2016/7/layout/VerticalSolidActionList"/>
    <dgm:cxn modelId="{FA97104F-FCE5-48F3-A3ED-0603ABBC5358}" srcId="{FEB30E62-ED1F-42E5-AAF2-5EE3B3372569}" destId="{01884566-03F8-4893-B2A4-A980ABD250DE}" srcOrd="0" destOrd="0" parTransId="{5A4EF997-8854-4220-9517-38A0D15E32E7}" sibTransId="{7F94DC76-A118-4A80-8C2E-9C871BC124C6}"/>
    <dgm:cxn modelId="{A4C3B556-E1F7-4271-B494-79C87537AE22}" type="presOf" srcId="{5412EC97-79AA-447F-9C92-4E2D214370C1}" destId="{FB3E982C-55E1-4F67-A06A-5F8746900F14}" srcOrd="0" destOrd="0" presId="urn:microsoft.com/office/officeart/2016/7/layout/VerticalSolidActionList"/>
    <dgm:cxn modelId="{84851083-A76A-4E09-8A93-9102000D92B2}" type="presOf" srcId="{32F30669-9EA9-4F15-85F1-8A99A19A0806}" destId="{1B7ECBF4-E420-4903-84D9-BC5CA0C8086A}" srcOrd="0" destOrd="0" presId="urn:microsoft.com/office/officeart/2016/7/layout/VerticalSolidActionList"/>
    <dgm:cxn modelId="{123D1B87-CEED-45DF-85EE-CBE60DEB38D5}" type="presOf" srcId="{62557D83-5FB0-42F9-8381-60FABF516A8D}" destId="{3A4766E9-962A-4C79-B3F3-92EFCE4102E1}" srcOrd="0" destOrd="0" presId="urn:microsoft.com/office/officeart/2016/7/layout/VerticalSolidActionList"/>
    <dgm:cxn modelId="{7376968C-BB97-406D-86BE-7B717FB25ECC}" type="presOf" srcId="{E17A5B94-60E5-44CA-8AD9-45C47421A393}" destId="{E94AA27C-BFB4-4D74-9F03-6E00C3F8B010}" srcOrd="0" destOrd="0" presId="urn:microsoft.com/office/officeart/2016/7/layout/VerticalSolidActionList"/>
    <dgm:cxn modelId="{222771A7-8E83-4117-BFAA-1C66D9FAD022}" type="presOf" srcId="{47E3092A-C8FC-4A86-BCC1-BF02CA324008}" destId="{6179819B-5AA4-438B-AC55-D2EED5CFF874}" srcOrd="0" destOrd="0" presId="urn:microsoft.com/office/officeart/2016/7/layout/VerticalSolidActionList"/>
    <dgm:cxn modelId="{48577EB7-A7CB-4D8F-8F77-ECB6611809EF}" srcId="{19E7B93F-78A5-444E-9D56-F06898CC485D}" destId="{9B6307E8-E617-4110-8D76-869CEA65789F}" srcOrd="0" destOrd="0" parTransId="{E37F62B4-C953-4E45-A2DE-11CDC2D07F33}" sibTransId="{B56EF5EA-FAE0-4966-9EC2-C2F1552D81BF}"/>
    <dgm:cxn modelId="{2E5D1DB9-F624-416B-A648-5DD25A28D0A3}" srcId="{62557D83-5FB0-42F9-8381-60FABF516A8D}" destId="{FEB30E62-ED1F-42E5-AAF2-5EE3B3372569}" srcOrd="3" destOrd="0" parTransId="{14CA505E-F667-4C55-98F6-DE0ABBA080D9}" sibTransId="{D44CD73F-7286-4CDB-BD64-88236DE64692}"/>
    <dgm:cxn modelId="{A93C2CD6-243B-4F55-8466-FC71448E5FDA}" type="presOf" srcId="{19E7B93F-78A5-444E-9D56-F06898CC485D}" destId="{F255E8D1-C25F-4E88-ABC4-699A63C8A41F}" srcOrd="0" destOrd="0" presId="urn:microsoft.com/office/officeart/2016/7/layout/VerticalSolidActionList"/>
    <dgm:cxn modelId="{EF558BD7-C9EA-4E49-B778-AA028FF2D353}" type="presOf" srcId="{9B6307E8-E617-4110-8D76-869CEA65789F}" destId="{F8E5B3CD-581A-42C9-8426-52F4B8DAA6FE}" srcOrd="0" destOrd="0" presId="urn:microsoft.com/office/officeart/2016/7/layout/VerticalSolidActionList"/>
    <dgm:cxn modelId="{7BC9D4F0-86D6-4FB5-9FB7-B22D39C77BCE}" srcId="{E17A5B94-60E5-44CA-8AD9-45C47421A393}" destId="{5412EC97-79AA-447F-9C92-4E2D214370C1}" srcOrd="0" destOrd="0" parTransId="{D8CEFA3B-B16A-434E-9D1D-170C9C0F86AC}" sibTransId="{690C6ECD-9DBD-4B83-9363-B692A5926C26}"/>
    <dgm:cxn modelId="{8945CBF9-CD48-45CC-9F6F-6F2FE5D3C160}" srcId="{62557D83-5FB0-42F9-8381-60FABF516A8D}" destId="{19E7B93F-78A5-444E-9D56-F06898CC485D}" srcOrd="1" destOrd="0" parTransId="{3F9C65C7-5FEE-4D47-92B2-280477D8FCE5}" sibTransId="{E68E13C6-77BA-484B-B6B5-1A2B0071C885}"/>
    <dgm:cxn modelId="{C1C006B5-D12A-4F9D-943E-2DADA7E594F9}" type="presParOf" srcId="{3A4766E9-962A-4C79-B3F3-92EFCE4102E1}" destId="{BF38E91C-8A04-4712-ABC4-98B625926932}" srcOrd="0" destOrd="0" presId="urn:microsoft.com/office/officeart/2016/7/layout/VerticalSolidActionList"/>
    <dgm:cxn modelId="{ECD64E6F-82FC-460B-BF84-DCE91C6FC3EB}" type="presParOf" srcId="{BF38E91C-8A04-4712-ABC4-98B625926932}" destId="{25860D50-6BF3-40E4-BF0D-85FD8B6916D5}" srcOrd="0" destOrd="0" presId="urn:microsoft.com/office/officeart/2016/7/layout/VerticalSolidActionList"/>
    <dgm:cxn modelId="{4A73108D-4710-4ED7-8F6D-C26593EA8C40}" type="presParOf" srcId="{BF38E91C-8A04-4712-ABC4-98B625926932}" destId="{6179819B-5AA4-438B-AC55-D2EED5CFF874}" srcOrd="1" destOrd="0" presId="urn:microsoft.com/office/officeart/2016/7/layout/VerticalSolidActionList"/>
    <dgm:cxn modelId="{D1AF5180-31CB-4C1B-B698-13D19B7B969E}" type="presParOf" srcId="{3A4766E9-962A-4C79-B3F3-92EFCE4102E1}" destId="{B70BFF6E-5E13-4BF3-8E93-F169D568B4F3}" srcOrd="1" destOrd="0" presId="urn:microsoft.com/office/officeart/2016/7/layout/VerticalSolidActionList"/>
    <dgm:cxn modelId="{5D1E5777-A865-4CB5-9723-E83C25831DCB}" type="presParOf" srcId="{3A4766E9-962A-4C79-B3F3-92EFCE4102E1}" destId="{056E8752-2028-469B-98CC-C4CD50EA962D}" srcOrd="2" destOrd="0" presId="urn:microsoft.com/office/officeart/2016/7/layout/VerticalSolidActionList"/>
    <dgm:cxn modelId="{E823A667-BB1B-4E14-A07A-0F8941430FCE}" type="presParOf" srcId="{056E8752-2028-469B-98CC-C4CD50EA962D}" destId="{F255E8D1-C25F-4E88-ABC4-699A63C8A41F}" srcOrd="0" destOrd="0" presId="urn:microsoft.com/office/officeart/2016/7/layout/VerticalSolidActionList"/>
    <dgm:cxn modelId="{F14AD0BC-57AF-4EB6-B23F-83F8BD9E72EB}" type="presParOf" srcId="{056E8752-2028-469B-98CC-C4CD50EA962D}" destId="{F8E5B3CD-581A-42C9-8426-52F4B8DAA6FE}" srcOrd="1" destOrd="0" presId="urn:microsoft.com/office/officeart/2016/7/layout/VerticalSolidActionList"/>
    <dgm:cxn modelId="{9845FBCF-AE4C-4E2F-BD94-C6ACBAE1BFC1}" type="presParOf" srcId="{3A4766E9-962A-4C79-B3F3-92EFCE4102E1}" destId="{8DC6EAFF-B332-46B3-A9EE-8DE5F11DA6E6}" srcOrd="3" destOrd="0" presId="urn:microsoft.com/office/officeart/2016/7/layout/VerticalSolidActionList"/>
    <dgm:cxn modelId="{75B82996-49C8-4C7F-B273-50D3649BD2EC}" type="presParOf" srcId="{3A4766E9-962A-4C79-B3F3-92EFCE4102E1}" destId="{60AF650F-BB36-435F-8AC5-F5258309A814}" srcOrd="4" destOrd="0" presId="urn:microsoft.com/office/officeart/2016/7/layout/VerticalSolidActionList"/>
    <dgm:cxn modelId="{136E877F-F155-4A68-97B8-BAA26BFCE175}" type="presParOf" srcId="{60AF650F-BB36-435F-8AC5-F5258309A814}" destId="{E94AA27C-BFB4-4D74-9F03-6E00C3F8B010}" srcOrd="0" destOrd="0" presId="urn:microsoft.com/office/officeart/2016/7/layout/VerticalSolidActionList"/>
    <dgm:cxn modelId="{9E104A29-F909-4677-A637-14BEFDE60315}" type="presParOf" srcId="{60AF650F-BB36-435F-8AC5-F5258309A814}" destId="{FB3E982C-55E1-4F67-A06A-5F8746900F14}" srcOrd="1" destOrd="0" presId="urn:microsoft.com/office/officeart/2016/7/layout/VerticalSolidActionList"/>
    <dgm:cxn modelId="{C049414B-F31F-4E1E-97AE-46A47E3945FB}" type="presParOf" srcId="{3A4766E9-962A-4C79-B3F3-92EFCE4102E1}" destId="{1517FA01-3B81-41EC-8B02-76D4349D4C29}" srcOrd="5" destOrd="0" presId="urn:microsoft.com/office/officeart/2016/7/layout/VerticalSolidActionList"/>
    <dgm:cxn modelId="{B3A550CE-76DF-4745-9878-B3CFE824BB86}" type="presParOf" srcId="{3A4766E9-962A-4C79-B3F3-92EFCE4102E1}" destId="{C7BBAF18-D97B-4515-BCAF-FE693ABCEE75}" srcOrd="6" destOrd="0" presId="urn:microsoft.com/office/officeart/2016/7/layout/VerticalSolidActionList"/>
    <dgm:cxn modelId="{B38BBF14-4DE9-46BD-865A-44FD5ECE497B}" type="presParOf" srcId="{C7BBAF18-D97B-4515-BCAF-FE693ABCEE75}" destId="{67AFFE37-75B8-47DC-96B6-FCA8E3AC3957}" srcOrd="0" destOrd="0" presId="urn:microsoft.com/office/officeart/2016/7/layout/VerticalSolidActionList"/>
    <dgm:cxn modelId="{30D75E4A-53F2-47B4-93D5-253620C04B7C}" type="presParOf" srcId="{C7BBAF18-D97B-4515-BCAF-FE693ABCEE75}" destId="{8B26D5F4-4038-4A05-921A-3F52022822DF}" srcOrd="1" destOrd="0" presId="urn:microsoft.com/office/officeart/2016/7/layout/VerticalSolidActionList"/>
    <dgm:cxn modelId="{F1429060-008F-477C-9331-668CEF96FB69}" type="presParOf" srcId="{3A4766E9-962A-4C79-B3F3-92EFCE4102E1}" destId="{D325C768-7D0D-4603-86F1-32FABAE9DC3B}" srcOrd="7" destOrd="0" presId="urn:microsoft.com/office/officeart/2016/7/layout/VerticalSolidActionList"/>
    <dgm:cxn modelId="{9E0274CF-CB3F-4652-A176-A64D8B66DB74}" type="presParOf" srcId="{3A4766E9-962A-4C79-B3F3-92EFCE4102E1}" destId="{B69D418C-BD40-4205-86A4-82C8B2BA2BF1}" srcOrd="8" destOrd="0" presId="urn:microsoft.com/office/officeart/2016/7/layout/VerticalSolidActionList"/>
    <dgm:cxn modelId="{0EBE4A45-D57B-4D87-A81A-0A5DAFA4F852}" type="presParOf" srcId="{B69D418C-BD40-4205-86A4-82C8B2BA2BF1}" destId="{453786E6-C679-40B3-99DA-1C266E8452DF}" srcOrd="0" destOrd="0" presId="urn:microsoft.com/office/officeart/2016/7/layout/VerticalSolidActionList"/>
    <dgm:cxn modelId="{3AA93C54-B2D8-437B-9265-504756793EE8}" type="presParOf" srcId="{B69D418C-BD40-4205-86A4-82C8B2BA2BF1}" destId="{1B7ECBF4-E420-4903-84D9-BC5CA0C8086A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35991-1352-4A41-B54D-231B2A8DD31F}">
      <dsp:nvSpPr>
        <dsp:cNvPr id="0" name=""/>
        <dsp:cNvSpPr/>
      </dsp:nvSpPr>
      <dsp:spPr>
        <a:xfrm>
          <a:off x="2181498" y="1779"/>
          <a:ext cx="8725992" cy="78079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08" tIns="198322" rIns="169308" bIns="1983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Emergent properties as behavior of complex information processing systems</a:t>
          </a:r>
        </a:p>
      </dsp:txBody>
      <dsp:txXfrm>
        <a:off x="2181498" y="1779"/>
        <a:ext cx="8725992" cy="780794"/>
      </dsp:txXfrm>
    </dsp:sp>
    <dsp:sp modelId="{A379004C-BF17-4FFC-B5AE-C86321C9E0C5}">
      <dsp:nvSpPr>
        <dsp:cNvPr id="0" name=""/>
        <dsp:cNvSpPr/>
      </dsp:nvSpPr>
      <dsp:spPr>
        <a:xfrm>
          <a:off x="0" y="1779"/>
          <a:ext cx="2181498" cy="7807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438" tIns="77125" rIns="115438" bIns="7712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Description</a:t>
          </a:r>
        </a:p>
      </dsp:txBody>
      <dsp:txXfrm>
        <a:off x="0" y="1779"/>
        <a:ext cx="2181498" cy="780794"/>
      </dsp:txXfrm>
    </dsp:sp>
    <dsp:sp modelId="{9130CFA0-0CBB-4178-A754-14C6BF53DD3A}">
      <dsp:nvSpPr>
        <dsp:cNvPr id="0" name=""/>
        <dsp:cNvSpPr/>
      </dsp:nvSpPr>
      <dsp:spPr>
        <a:xfrm>
          <a:off x="2181498" y="829421"/>
          <a:ext cx="8725992" cy="78079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08" tIns="198322" rIns="169308" bIns="1983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Consciousness arises from complex systems</a:t>
          </a:r>
        </a:p>
      </dsp:txBody>
      <dsp:txXfrm>
        <a:off x="2181498" y="829421"/>
        <a:ext cx="8725992" cy="780794"/>
      </dsp:txXfrm>
    </dsp:sp>
    <dsp:sp modelId="{55681654-D7F0-4BD3-ACEE-ED24962DEA88}">
      <dsp:nvSpPr>
        <dsp:cNvPr id="0" name=""/>
        <dsp:cNvSpPr/>
      </dsp:nvSpPr>
      <dsp:spPr>
        <a:xfrm>
          <a:off x="0" y="829421"/>
          <a:ext cx="2181498" cy="7807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438" tIns="77125" rIns="115438" bIns="7712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Slogan</a:t>
          </a:r>
        </a:p>
      </dsp:txBody>
      <dsp:txXfrm>
        <a:off x="0" y="829421"/>
        <a:ext cx="2181498" cy="780794"/>
      </dsp:txXfrm>
    </dsp:sp>
    <dsp:sp modelId="{EC64DBB0-3F1E-4D1B-B156-4DFEC4B5E098}">
      <dsp:nvSpPr>
        <dsp:cNvPr id="0" name=""/>
        <dsp:cNvSpPr/>
      </dsp:nvSpPr>
      <dsp:spPr>
        <a:xfrm>
          <a:off x="2181498" y="1657064"/>
          <a:ext cx="8725992" cy="78079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08" tIns="198322" rIns="169308" bIns="1983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Complex systems view of the world</a:t>
          </a:r>
        </a:p>
      </dsp:txBody>
      <dsp:txXfrm>
        <a:off x="2181498" y="1657064"/>
        <a:ext cx="8725992" cy="780794"/>
      </dsp:txXfrm>
    </dsp:sp>
    <dsp:sp modelId="{A216FD29-400C-4189-869D-0AD2026DFDFC}">
      <dsp:nvSpPr>
        <dsp:cNvPr id="0" name=""/>
        <dsp:cNvSpPr/>
      </dsp:nvSpPr>
      <dsp:spPr>
        <a:xfrm>
          <a:off x="0" y="1657064"/>
          <a:ext cx="2181498" cy="7807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438" tIns="77125" rIns="115438" bIns="7712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Perspective</a:t>
          </a:r>
        </a:p>
      </dsp:txBody>
      <dsp:txXfrm>
        <a:off x="0" y="1657064"/>
        <a:ext cx="2181498" cy="780794"/>
      </dsp:txXfrm>
    </dsp:sp>
    <dsp:sp modelId="{E8ACD2EC-D48D-4BE5-BA2F-1FE576FA6D7F}">
      <dsp:nvSpPr>
        <dsp:cNvPr id="0" name=""/>
        <dsp:cNvSpPr/>
      </dsp:nvSpPr>
      <dsp:spPr>
        <a:xfrm>
          <a:off x="2181498" y="2484706"/>
          <a:ext cx="8725992" cy="78079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08" tIns="198322" rIns="169308" bIns="1983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Thresholds left unspecified for emergence of consciousness</a:t>
          </a:r>
        </a:p>
      </dsp:txBody>
      <dsp:txXfrm>
        <a:off x="2181498" y="2484706"/>
        <a:ext cx="8725992" cy="780794"/>
      </dsp:txXfrm>
    </dsp:sp>
    <dsp:sp modelId="{082D800A-5B97-4E80-9718-51F9720F76B4}">
      <dsp:nvSpPr>
        <dsp:cNvPr id="0" name=""/>
        <dsp:cNvSpPr/>
      </dsp:nvSpPr>
      <dsp:spPr>
        <a:xfrm>
          <a:off x="0" y="2484706"/>
          <a:ext cx="2181498" cy="7807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438" tIns="77125" rIns="115438" bIns="7712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Problem</a:t>
          </a:r>
        </a:p>
      </dsp:txBody>
      <dsp:txXfrm>
        <a:off x="0" y="2484706"/>
        <a:ext cx="2181498" cy="780794"/>
      </dsp:txXfrm>
    </dsp:sp>
    <dsp:sp modelId="{624CE46E-A463-4A01-B0A3-B8470DCC8168}">
      <dsp:nvSpPr>
        <dsp:cNvPr id="0" name=""/>
        <dsp:cNvSpPr/>
      </dsp:nvSpPr>
      <dsp:spPr>
        <a:xfrm>
          <a:off x="2181498" y="3312348"/>
          <a:ext cx="8725992" cy="780794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08" tIns="198322" rIns="169308" bIns="1983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Most forms of AI, living systems, simulators etc.</a:t>
          </a:r>
        </a:p>
      </dsp:txBody>
      <dsp:txXfrm>
        <a:off x="2181498" y="3312348"/>
        <a:ext cx="8725992" cy="780794"/>
      </dsp:txXfrm>
    </dsp:sp>
    <dsp:sp modelId="{BFAE3E7E-78FA-48E1-9468-3082F9EAE03D}">
      <dsp:nvSpPr>
        <dsp:cNvPr id="0" name=""/>
        <dsp:cNvSpPr/>
      </dsp:nvSpPr>
      <dsp:spPr>
        <a:xfrm>
          <a:off x="0" y="3312348"/>
          <a:ext cx="2181498" cy="7807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438" tIns="77125" rIns="115438" bIns="7712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Application</a:t>
          </a:r>
        </a:p>
      </dsp:txBody>
      <dsp:txXfrm>
        <a:off x="0" y="3312348"/>
        <a:ext cx="2181498" cy="780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9819B-5AA4-438B-AC55-D2EED5CFF874}">
      <dsp:nvSpPr>
        <dsp:cNvPr id="0" name=""/>
        <dsp:cNvSpPr/>
      </dsp:nvSpPr>
      <dsp:spPr>
        <a:xfrm>
          <a:off x="2286902" y="1956"/>
          <a:ext cx="9147608" cy="8582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89" tIns="218000" rIns="177489" bIns="2180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Experience fades out as you go down in complexity (Pan proto-psychism, Pan proto-experientialism)</a:t>
          </a:r>
        </a:p>
      </dsp:txBody>
      <dsp:txXfrm>
        <a:off x="2286902" y="1956"/>
        <a:ext cx="9147608" cy="858269"/>
      </dsp:txXfrm>
    </dsp:sp>
    <dsp:sp modelId="{25860D50-6BF3-40E4-BF0D-85FD8B6916D5}">
      <dsp:nvSpPr>
        <dsp:cNvPr id="0" name=""/>
        <dsp:cNvSpPr/>
      </dsp:nvSpPr>
      <dsp:spPr>
        <a:xfrm>
          <a:off x="0" y="1956"/>
          <a:ext cx="2286902" cy="8582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015" tIns="84778" rIns="121015" bIns="847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Panpsychism</a:t>
          </a:r>
          <a:endParaRPr lang="en-US" sz="2800" kern="1200" dirty="0"/>
        </a:p>
      </dsp:txBody>
      <dsp:txXfrm>
        <a:off x="0" y="1956"/>
        <a:ext cx="2286902" cy="858269"/>
      </dsp:txXfrm>
    </dsp:sp>
    <dsp:sp modelId="{F8E5B3CD-581A-42C9-8426-52F4B8DAA6FE}">
      <dsp:nvSpPr>
        <dsp:cNvPr id="0" name=""/>
        <dsp:cNvSpPr/>
      </dsp:nvSpPr>
      <dsp:spPr>
        <a:xfrm>
          <a:off x="2286902" y="911721"/>
          <a:ext cx="9147608" cy="8582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89" tIns="218000" rIns="177489" bIns="2180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Matter and mind are both derived from neutral entity</a:t>
          </a:r>
        </a:p>
      </dsp:txBody>
      <dsp:txXfrm>
        <a:off x="2286902" y="911721"/>
        <a:ext cx="9147608" cy="858269"/>
      </dsp:txXfrm>
    </dsp:sp>
    <dsp:sp modelId="{F255E8D1-C25F-4E88-ABC4-699A63C8A41F}">
      <dsp:nvSpPr>
        <dsp:cNvPr id="0" name=""/>
        <dsp:cNvSpPr/>
      </dsp:nvSpPr>
      <dsp:spPr>
        <a:xfrm>
          <a:off x="0" y="911721"/>
          <a:ext cx="2286902" cy="8582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015" tIns="84778" rIns="121015" bIns="847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Neutral Monism</a:t>
          </a:r>
        </a:p>
      </dsp:txBody>
      <dsp:txXfrm>
        <a:off x="0" y="911721"/>
        <a:ext cx="2286902" cy="858269"/>
      </dsp:txXfrm>
    </dsp:sp>
    <dsp:sp modelId="{FB3E982C-55E1-4F67-A06A-5F8746900F14}">
      <dsp:nvSpPr>
        <dsp:cNvPr id="0" name=""/>
        <dsp:cNvSpPr/>
      </dsp:nvSpPr>
      <dsp:spPr>
        <a:xfrm>
          <a:off x="2286902" y="1821486"/>
          <a:ext cx="9147608" cy="85826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89" tIns="218000" rIns="177489" bIns="2180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Interiors all the way down, interior/exterior divide</a:t>
          </a:r>
        </a:p>
      </dsp:txBody>
      <dsp:txXfrm>
        <a:off x="2286902" y="1821486"/>
        <a:ext cx="9147608" cy="858269"/>
      </dsp:txXfrm>
    </dsp:sp>
    <dsp:sp modelId="{E94AA27C-BFB4-4D74-9F03-6E00C3F8B010}">
      <dsp:nvSpPr>
        <dsp:cNvPr id="0" name=""/>
        <dsp:cNvSpPr/>
      </dsp:nvSpPr>
      <dsp:spPr>
        <a:xfrm>
          <a:off x="0" y="1821486"/>
          <a:ext cx="2286902" cy="8582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015" tIns="84778" rIns="121015" bIns="847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Dual-aspect theory</a:t>
          </a:r>
        </a:p>
      </dsp:txBody>
      <dsp:txXfrm>
        <a:off x="0" y="1821486"/>
        <a:ext cx="2286902" cy="858269"/>
      </dsp:txXfrm>
    </dsp:sp>
    <dsp:sp modelId="{8B26D5F4-4038-4A05-921A-3F52022822DF}">
      <dsp:nvSpPr>
        <dsp:cNvPr id="0" name=""/>
        <dsp:cNvSpPr/>
      </dsp:nvSpPr>
      <dsp:spPr>
        <a:xfrm>
          <a:off x="2286902" y="2731251"/>
          <a:ext cx="9147608" cy="85826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89" tIns="218000" rIns="177489" bIns="2180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Matter and experience derived from unitary subject: Transcendental Idealism</a:t>
          </a:r>
        </a:p>
      </dsp:txBody>
      <dsp:txXfrm>
        <a:off x="2286902" y="2731251"/>
        <a:ext cx="9147608" cy="858269"/>
      </dsp:txXfrm>
    </dsp:sp>
    <dsp:sp modelId="{67AFFE37-75B8-47DC-96B6-FCA8E3AC3957}">
      <dsp:nvSpPr>
        <dsp:cNvPr id="0" name=""/>
        <dsp:cNvSpPr/>
      </dsp:nvSpPr>
      <dsp:spPr>
        <a:xfrm>
          <a:off x="0" y="2731251"/>
          <a:ext cx="2286902" cy="8582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015" tIns="84778" rIns="121015" bIns="847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Idealism </a:t>
          </a:r>
        </a:p>
      </dsp:txBody>
      <dsp:txXfrm>
        <a:off x="0" y="2731251"/>
        <a:ext cx="2286902" cy="858269"/>
      </dsp:txXfrm>
    </dsp:sp>
    <dsp:sp modelId="{1B7ECBF4-E420-4903-84D9-BC5CA0C8086A}">
      <dsp:nvSpPr>
        <dsp:cNvPr id="0" name=""/>
        <dsp:cNvSpPr/>
      </dsp:nvSpPr>
      <dsp:spPr>
        <a:xfrm>
          <a:off x="2286902" y="3641016"/>
          <a:ext cx="9147608" cy="858269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89" tIns="218000" rIns="177489" bIns="2180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Experience is a holistic property of nature</a:t>
          </a:r>
        </a:p>
      </dsp:txBody>
      <dsp:txXfrm>
        <a:off x="2286902" y="3641016"/>
        <a:ext cx="9147608" cy="858269"/>
      </dsp:txXfrm>
    </dsp:sp>
    <dsp:sp modelId="{453786E6-C679-40B3-99DA-1C266E8452DF}">
      <dsp:nvSpPr>
        <dsp:cNvPr id="0" name=""/>
        <dsp:cNvSpPr/>
      </dsp:nvSpPr>
      <dsp:spPr>
        <a:xfrm>
          <a:off x="0" y="3641016"/>
          <a:ext cx="2286902" cy="8582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015" tIns="84778" rIns="121015" bIns="847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Holism</a:t>
          </a:r>
        </a:p>
      </dsp:txBody>
      <dsp:txXfrm>
        <a:off x="0" y="3641016"/>
        <a:ext cx="2286902" cy="858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3EE55-98C4-4C4B-8B54-DB5F67578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7F0BA-136B-40B8-92F6-CCC64BE50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7209B-3CE2-40E3-974B-01954E3F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D958A-5C6A-4F98-83D8-75C8D88E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6763-FF4B-4513-8B0B-5AC628B6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5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BAFB4-7DC8-4B8A-A180-2DD96CBB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E6271-AF1E-4C4F-A20B-745E7F48A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22E0F-5586-4AF4-BF34-CD2F1097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74238-F3D6-460E-AE8E-DB5A7CCF1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8922E-BF4A-4BD4-9F06-77145F07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4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5BD372-8482-49AB-83A0-23DC69E02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1EEB4-5D5A-43DC-8CFF-36C323CEB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61F20-828C-495F-9C2B-4EF84618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6214D-EE3F-4940-A42B-2BCD8DCC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D97FD-6946-4B27-879D-D677AAAA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3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652F-5AF0-42EC-A787-C1B90FBA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DCF09-2345-48BC-84F4-8DF542304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75198-4182-4408-8DA6-B419C43C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2A27F-98AC-4A69-9DB8-A9336BAD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676E8-2CDB-47DC-AFAD-6994BE35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9935-69A8-433C-9B7B-C53DA0574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BAA9E-69F9-49E4-8386-C6DFAEF48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76553-78D8-43E1-9988-1B285236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1EECD-8B77-46E3-9356-DE383FCC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DC2AE-FDA1-4D9D-AC30-A3942875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7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ACE3-CD15-4EF3-BAA1-FA6A1723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1E842-82B7-407F-B9A6-622480B2C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F7C41-5165-4964-84C3-ADBEB4BC7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BD1FE-8E46-4750-97EA-54ACF00C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A2B9D-CBAC-4BA0-B74D-92A9F0E9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D22FE-3F9D-4842-BCC9-8ADF2359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2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A25BD-04A6-425D-AAEB-3B3A1F39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12FBB-0708-4305-A0DA-9708C25D2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83D84-F1C5-4E75-B113-1EA90F577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FF18A-F468-472C-9330-F1B366DDA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5E422-3C87-49F7-ABFF-22E736AC9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61A6A-CA88-4D6E-9763-E3D1B966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BA848D-2497-49F8-B77A-D622BF03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B669DE-FFBD-4963-ABF7-F10B5741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0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57973-4751-4313-BA6D-99160283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86E6D6-5C94-4743-9E28-20B1B796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15E67-A850-4C9E-A16E-D56AF127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0ACA8-87C2-4F49-8E20-E57B3635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ABCFC0-DD5E-42C3-AD6B-8F0F67AB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C3C2D1-0D42-421D-83D7-848538EE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76DB4-EB1C-4648-8108-EC8E5FCB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6A69-40D1-40CA-A886-1CFB1C08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17C5B-4712-456A-BC92-E327C9914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F0FD5-341E-4484-B145-C2EF084C0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CA01A-DCCB-413E-A034-4CF5E136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FEC88-EC57-44A0-B837-A0B3120E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A878E-C9A6-4993-A2BF-F5CC2BEA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7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B320-561E-4E08-9F80-8C2CB982D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52CD58-7955-4E91-95D5-7EF3B738A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C7581-0F23-4D4C-B1E1-FBB03967F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8974E-6D20-4DF0-8F2A-77BD2845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7A3F0-40EF-4878-8AC4-9E7AFC85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D20A5-4054-4489-A210-2E68CA54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9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08AF68-9D3F-4A98-881F-BB2449BEA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FBA3E-DD94-4554-9974-2C8993F53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C39A1-F990-40E7-BC2E-54B8D5223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942C5-1177-4772-A4A2-C81D6ABE24FD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601EE-F0CD-4CDD-97C4-4BEC9220A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D6355-57F9-4AEB-AB31-B67FD1276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CC78-6E97-4789-AF2F-27F7EB442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7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26" Type="http://schemas.openxmlformats.org/officeDocument/2006/relationships/image" Target="../media/image50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5" Type="http://schemas.openxmlformats.org/officeDocument/2006/relationships/image" Target="../media/image49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29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24" Type="http://schemas.openxmlformats.org/officeDocument/2006/relationships/image" Target="../media/image48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28" Type="http://schemas.openxmlformats.org/officeDocument/2006/relationships/image" Target="../media/image52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image" Target="../media/image46.png"/><Relationship Id="rId27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nandr@ufl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374534-FB57-40B5-A9E3-06327BAF2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/>
              <a:t>Modeling Strawson’s Thin Subjects using Category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CB1C3-F47B-4AE8-BC46-DEE5C4A97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sz="2200"/>
              <a:t>Anand Rangarajan</a:t>
            </a:r>
          </a:p>
          <a:p>
            <a:pPr algn="r"/>
            <a:r>
              <a:rPr lang="en-US" sz="2200"/>
              <a:t>Dept. of Computer and Information Science and Engineering</a:t>
            </a:r>
          </a:p>
          <a:p>
            <a:pPr algn="r"/>
            <a:r>
              <a:rPr lang="en-US" sz="2200"/>
              <a:t>University of Florida</a:t>
            </a:r>
          </a:p>
        </p:txBody>
      </p:sp>
    </p:spTree>
    <p:extLst>
      <p:ext uri="{BB962C8B-B14F-4D97-AF65-F5344CB8AC3E}">
        <p14:creationId xmlns:p14="http://schemas.microsoft.com/office/powerpoint/2010/main" val="2647263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0A30-3AFE-44E1-A546-2EC48A07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86" y="67976"/>
            <a:ext cx="10515600" cy="1325563"/>
          </a:xfrm>
        </p:spPr>
        <p:txBody>
          <a:bodyPr/>
          <a:lstStyle/>
          <a:p>
            <a:r>
              <a:rPr lang="en-US" dirty="0"/>
              <a:t>Category Theory: </a:t>
            </a:r>
            <a:r>
              <a:rPr lang="en-US" dirty="0" err="1"/>
              <a:t>Functors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E5FDF7-61E7-46C5-A414-1A45A7788B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508" y="1818791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Relating categories to each other</a:t>
                </a:r>
              </a:p>
              <a:p>
                <a:r>
                  <a:rPr lang="en-US" dirty="0"/>
                  <a:t>Definition: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are categories, a </a:t>
                </a:r>
                <a:r>
                  <a:rPr lang="en-US" dirty="0" err="1"/>
                  <a:t>functor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914400" lvl="1" indent="-457200">
                  <a:buFont typeface="+mj-lt"/>
                  <a:buAutoNum type="alphaUcPeriod"/>
                </a:pPr>
                <a:r>
                  <a:rPr lang="en-US" dirty="0"/>
                  <a:t>Associates to each object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, an object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UcPeriod"/>
                </a:pPr>
                <a:r>
                  <a:rPr lang="en-US" dirty="0"/>
                  <a:t>Associates to each morphism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a morphism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Following conditions must hold: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are morphisms</a:t>
                </a:r>
              </a:p>
              <a:p>
                <a:r>
                  <a:rPr lang="en-US" dirty="0"/>
                  <a:t>Intuition: </a:t>
                </a:r>
                <a:r>
                  <a:rPr lang="en-US" dirty="0" err="1"/>
                  <a:t>Functors</a:t>
                </a:r>
                <a:r>
                  <a:rPr lang="en-US" dirty="0"/>
                  <a:t> map objects and morphisms from one category to another</a:t>
                </a:r>
              </a:p>
              <a:p>
                <a:r>
                  <a:rPr lang="en-US" dirty="0"/>
                  <a:t>Relevance to physics: Second quantization is a </a:t>
                </a:r>
                <a:r>
                  <a:rPr lang="en-US" dirty="0" err="1"/>
                  <a:t>functor</a:t>
                </a:r>
                <a:endParaRPr lang="en-US" dirty="0"/>
              </a:p>
              <a:p>
                <a:r>
                  <a:rPr lang="en-US" dirty="0"/>
                  <a:t>Relevance to HP: Map basic physical objects and transformations to </a:t>
                </a:r>
                <a:r>
                  <a:rPr lang="en-US" dirty="0" err="1">
                    <a:solidFill>
                      <a:srgbClr val="9900FF"/>
                    </a:solidFill>
                  </a:rPr>
                  <a:t>selfons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FF"/>
                    </a:solidFill>
                  </a:rPr>
                  <a:t>intersubjectivity</a:t>
                </a:r>
                <a:r>
                  <a:rPr lang="en-US" dirty="0"/>
                  <a:t> respectively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E5FDF7-61E7-46C5-A414-1A45A7788B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508" y="1818791"/>
                <a:ext cx="10515600" cy="4351338"/>
              </a:xfrm>
              <a:blipFill>
                <a:blip r:embed="rId2"/>
                <a:stretch>
                  <a:fillRect l="-928" t="-2801" r="-348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118E977F-C1EE-482F-B27C-3FA701418F7F}"/>
              </a:ext>
            </a:extLst>
          </p:cNvPr>
          <p:cNvGrpSpPr>
            <a:grpSpLocks noChangeAspect="1"/>
          </p:cNvGrpSpPr>
          <p:nvPr/>
        </p:nvGrpSpPr>
        <p:grpSpPr>
          <a:xfrm>
            <a:off x="7292870" y="296457"/>
            <a:ext cx="3936295" cy="2514600"/>
            <a:chOff x="3235944" y="2449349"/>
            <a:chExt cx="3424747" cy="2187811"/>
          </a:xfrm>
        </p:grpSpPr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01572446-9DC0-4B5D-B732-52F3874B0CF6}"/>
                </a:ext>
              </a:extLst>
            </p:cNvPr>
            <p:cNvSpPr/>
            <p:nvPr/>
          </p:nvSpPr>
          <p:spPr>
            <a:xfrm>
              <a:off x="4868294" y="3103159"/>
              <a:ext cx="45720" cy="658368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B8CDD26-F11C-48CC-8191-F320C3A7310D}"/>
                </a:ext>
              </a:extLst>
            </p:cNvPr>
            <p:cNvGrpSpPr/>
            <p:nvPr/>
          </p:nvGrpSpPr>
          <p:grpSpPr>
            <a:xfrm>
              <a:off x="3474103" y="2449349"/>
              <a:ext cx="2886167" cy="653810"/>
              <a:chOff x="3474103" y="2449349"/>
              <a:chExt cx="2886167" cy="65381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FEF90FE3-B742-41D0-9764-E962F5080E4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250803" y="2791489"/>
                <a:ext cx="182880" cy="1828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02FA29A8-8E89-4B22-93BA-D0CB3FC1740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345035" y="2791489"/>
                <a:ext cx="182880" cy="1828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24" name="Arrow: Circular 23">
                <a:extLst>
                  <a:ext uri="{FF2B5EF4-FFF2-40B4-BE49-F238E27FC236}">
                    <a16:creationId xmlns:a16="http://schemas.microsoft.com/office/drawing/2014/main" id="{A04382B4-D228-4B64-9152-2138B9957391}"/>
                  </a:ext>
                </a:extLst>
              </p:cNvPr>
              <p:cNvSpPr/>
              <p:nvPr/>
            </p:nvSpPr>
            <p:spPr>
              <a:xfrm rot="16200000">
                <a:off x="4022203" y="2510564"/>
                <a:ext cx="292322" cy="741680"/>
              </a:xfrm>
              <a:prstGeom prst="circularArrow">
                <a:avLst/>
              </a:prstGeom>
              <a:ln w="127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Arrow: Circular 24">
                <a:extLst>
                  <a:ext uri="{FF2B5EF4-FFF2-40B4-BE49-F238E27FC236}">
                    <a16:creationId xmlns:a16="http://schemas.microsoft.com/office/drawing/2014/main" id="{26FCD0B6-3269-4AFF-A9B7-0961E3389D6A}"/>
                  </a:ext>
                </a:extLst>
              </p:cNvPr>
              <p:cNvSpPr/>
              <p:nvPr/>
            </p:nvSpPr>
            <p:spPr>
              <a:xfrm rot="5400000">
                <a:off x="5500578" y="2492770"/>
                <a:ext cx="292322" cy="741680"/>
              </a:xfrm>
              <a:prstGeom prst="circularArrow">
                <a:avLst/>
              </a:prstGeom>
              <a:ln w="127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5FBB96BC-CDA0-4A42-8A61-E7DE61B10A26}"/>
                      </a:ext>
                    </a:extLst>
                  </p:cNvPr>
                  <p:cNvSpPr txBox="1"/>
                  <p:nvPr/>
                </p:nvSpPr>
                <p:spPr>
                  <a:xfrm>
                    <a:off x="4171219" y="2459506"/>
                    <a:ext cx="36798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5FBB96BC-CDA0-4A42-8A61-E7DE61B10A2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71219" y="2459506"/>
                    <a:ext cx="367985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65007B38-B59F-4AF4-870B-D503CF7B7766}"/>
                      </a:ext>
                    </a:extLst>
                  </p:cNvPr>
                  <p:cNvSpPr txBox="1"/>
                  <p:nvPr/>
                </p:nvSpPr>
                <p:spPr>
                  <a:xfrm>
                    <a:off x="5259599" y="2449349"/>
                    <a:ext cx="3713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65007B38-B59F-4AF4-870B-D503CF7B776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59599" y="2449349"/>
                    <a:ext cx="371384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CA973D9F-8196-4803-BE79-39534C9B555B}"/>
                      </a:ext>
                    </a:extLst>
                  </p:cNvPr>
                  <p:cNvSpPr txBox="1"/>
                  <p:nvPr/>
                </p:nvSpPr>
                <p:spPr>
                  <a:xfrm>
                    <a:off x="4722084" y="2512500"/>
                    <a:ext cx="37093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CA973D9F-8196-4803-BE79-39534C9B555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22084" y="2512500"/>
                    <a:ext cx="370935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60001A0C-417A-47C4-88CD-4E3002C15BD1}"/>
                      </a:ext>
                    </a:extLst>
                  </p:cNvPr>
                  <p:cNvSpPr txBox="1"/>
                  <p:nvPr/>
                </p:nvSpPr>
                <p:spPr>
                  <a:xfrm>
                    <a:off x="5809286" y="2472349"/>
                    <a:ext cx="550984" cy="3912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60001A0C-417A-47C4-88CD-4E3002C15BD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09286" y="2472349"/>
                    <a:ext cx="550984" cy="39126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2A12269D-E472-4E1C-A426-2B4624B37942}"/>
                      </a:ext>
                    </a:extLst>
                  </p:cNvPr>
                  <p:cNvSpPr txBox="1"/>
                  <p:nvPr/>
                </p:nvSpPr>
                <p:spPr>
                  <a:xfrm>
                    <a:off x="3474103" y="2449349"/>
                    <a:ext cx="54335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2A12269D-E472-4E1C-A426-2B4624B3794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74103" y="2449349"/>
                    <a:ext cx="543354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1" name="Arrow: Right 30">
                <a:extLst>
                  <a:ext uri="{FF2B5EF4-FFF2-40B4-BE49-F238E27FC236}">
                    <a16:creationId xmlns:a16="http://schemas.microsoft.com/office/drawing/2014/main" id="{62BC4747-BA6B-468B-9FBC-9ED88CBDEED6}"/>
                  </a:ext>
                </a:extLst>
              </p:cNvPr>
              <p:cNvSpPr/>
              <p:nvPr/>
            </p:nvSpPr>
            <p:spPr>
              <a:xfrm>
                <a:off x="4433683" y="2855497"/>
                <a:ext cx="914400" cy="4572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AC2B729-668A-4A71-9B42-0B02875B6E58}"/>
                  </a:ext>
                </a:extLst>
              </p:cNvPr>
              <p:cNvSpPr/>
              <p:nvPr/>
            </p:nvSpPr>
            <p:spPr>
              <a:xfrm>
                <a:off x="3553968" y="2449349"/>
                <a:ext cx="2767584" cy="65381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C0B9B11-D047-4C56-97FD-63C56287D775}"/>
                </a:ext>
              </a:extLst>
            </p:cNvPr>
            <p:cNvGrpSpPr/>
            <p:nvPr/>
          </p:nvGrpSpPr>
          <p:grpSpPr>
            <a:xfrm>
              <a:off x="3235944" y="3751315"/>
              <a:ext cx="3403632" cy="853695"/>
              <a:chOff x="3171611" y="3570386"/>
              <a:chExt cx="3403632" cy="853695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7B8ABD0-C5E8-4101-A6CC-4460777C33E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348083" y="3870481"/>
                <a:ext cx="182880" cy="1828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2" name="Arrow: Circular 11">
                <a:extLst>
                  <a:ext uri="{FF2B5EF4-FFF2-40B4-BE49-F238E27FC236}">
                    <a16:creationId xmlns:a16="http://schemas.microsoft.com/office/drawing/2014/main" id="{1081875C-AD32-4F98-BA61-122832A2E21A}"/>
                  </a:ext>
                </a:extLst>
              </p:cNvPr>
              <p:cNvSpPr/>
              <p:nvPr/>
            </p:nvSpPr>
            <p:spPr>
              <a:xfrm rot="5400000">
                <a:off x="5439523" y="3590616"/>
                <a:ext cx="292322" cy="741680"/>
              </a:xfrm>
              <a:prstGeom prst="circularArrow">
                <a:avLst/>
              </a:prstGeom>
              <a:solidFill>
                <a:srgbClr val="FF0000"/>
              </a:solidFill>
              <a:ln w="127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57199434-0D68-4A8C-8D89-68D612E1D2CF}"/>
                      </a:ext>
                    </a:extLst>
                  </p:cNvPr>
                  <p:cNvSpPr txBox="1"/>
                  <p:nvPr/>
                </p:nvSpPr>
                <p:spPr>
                  <a:xfrm>
                    <a:off x="5759635" y="3595969"/>
                    <a:ext cx="815608" cy="39600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ℱ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57199434-0D68-4A8C-8D89-68D612E1D2C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59635" y="3595969"/>
                    <a:ext cx="815608" cy="39600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Arrow: Right 13">
                <a:extLst>
                  <a:ext uri="{FF2B5EF4-FFF2-40B4-BE49-F238E27FC236}">
                    <a16:creationId xmlns:a16="http://schemas.microsoft.com/office/drawing/2014/main" id="{22E776FD-5EAC-422E-9105-D3D50EC84090}"/>
                  </a:ext>
                </a:extLst>
              </p:cNvPr>
              <p:cNvSpPr/>
              <p:nvPr/>
            </p:nvSpPr>
            <p:spPr>
              <a:xfrm>
                <a:off x="4430635" y="3946255"/>
                <a:ext cx="914400" cy="4572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BC96ACC3-D59E-47A6-A107-1FB5AAC481A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241659" y="3879625"/>
                <a:ext cx="182880" cy="18288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Arrow: Circular 15">
                <a:extLst>
                  <a:ext uri="{FF2B5EF4-FFF2-40B4-BE49-F238E27FC236}">
                    <a16:creationId xmlns:a16="http://schemas.microsoft.com/office/drawing/2014/main" id="{0E9F364F-A62D-4294-8CD3-6C67732C3E08}"/>
                  </a:ext>
                </a:extLst>
              </p:cNvPr>
              <p:cNvSpPr/>
              <p:nvPr/>
            </p:nvSpPr>
            <p:spPr>
              <a:xfrm rot="16200000">
                <a:off x="4019227" y="3607504"/>
                <a:ext cx="292322" cy="741680"/>
              </a:xfrm>
              <a:prstGeom prst="circularArrow">
                <a:avLst/>
              </a:prstGeom>
              <a:solidFill>
                <a:srgbClr val="FF0000"/>
              </a:solidFill>
              <a:ln w="127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9D81A45A-2849-48D2-A7F0-16682966D9B2}"/>
                      </a:ext>
                    </a:extLst>
                  </p:cNvPr>
                  <p:cNvSpPr txBox="1"/>
                  <p:nvPr/>
                </p:nvSpPr>
                <p:spPr>
                  <a:xfrm>
                    <a:off x="3171611" y="3570386"/>
                    <a:ext cx="807978" cy="39600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ℱ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9D81A45A-2849-48D2-A7F0-16682966D9B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71611" y="3570386"/>
                    <a:ext cx="807978" cy="396006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A995E785-04E9-4FF6-93CD-755A0951BF3F}"/>
                      </a:ext>
                    </a:extLst>
                  </p:cNvPr>
                  <p:cNvSpPr txBox="1"/>
                  <p:nvPr/>
                </p:nvSpPr>
                <p:spPr>
                  <a:xfrm>
                    <a:off x="3976598" y="4051912"/>
                    <a:ext cx="7312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ℱ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A995E785-04E9-4FF6-93CD-755A0951BF3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6598" y="4051912"/>
                    <a:ext cx="731290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3632668-8279-480D-A053-3A29357EFDAC}"/>
                      </a:ext>
                    </a:extLst>
                  </p:cNvPr>
                  <p:cNvSpPr txBox="1"/>
                  <p:nvPr/>
                </p:nvSpPr>
                <p:spPr>
                  <a:xfrm>
                    <a:off x="5061981" y="4046462"/>
                    <a:ext cx="73468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ℱ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3632668-8279-480D-A053-3A29357EFDA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1981" y="4046462"/>
                    <a:ext cx="734688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5EA9A96E-905B-4BF7-8AB5-7C25F0FF2A85}"/>
                      </a:ext>
                    </a:extLst>
                  </p:cNvPr>
                  <p:cNvSpPr txBox="1"/>
                  <p:nvPr/>
                </p:nvSpPr>
                <p:spPr>
                  <a:xfrm>
                    <a:off x="4520715" y="3583723"/>
                    <a:ext cx="7342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ℱ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5EA9A96E-905B-4BF7-8AB5-7C25F0FF2A8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20715" y="3583723"/>
                    <a:ext cx="734240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CA5A32D-D98C-4723-A314-CDAC803D4354}"/>
                  </a:ext>
                </a:extLst>
              </p:cNvPr>
              <p:cNvSpPr/>
              <p:nvPr/>
            </p:nvSpPr>
            <p:spPr>
              <a:xfrm>
                <a:off x="3237768" y="3578673"/>
                <a:ext cx="3272760" cy="84540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E26EB9E-B558-4F4E-A8BB-CD76C1AD175B}"/>
                    </a:ext>
                  </a:extLst>
                </p:cNvPr>
                <p:cNvSpPr txBox="1"/>
                <p:nvPr/>
              </p:nvSpPr>
              <p:spPr>
                <a:xfrm>
                  <a:off x="4824984" y="3244334"/>
                  <a:ext cx="4085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E26EB9E-B558-4F4E-A8BB-CD76C1AD17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4984" y="3244334"/>
                  <a:ext cx="408509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36049228-8192-4214-AF60-08F89AF87485}"/>
                    </a:ext>
                  </a:extLst>
                </p:cNvPr>
                <p:cNvSpPr txBox="1"/>
                <p:nvPr/>
              </p:nvSpPr>
              <p:spPr>
                <a:xfrm>
                  <a:off x="6036172" y="2788944"/>
                  <a:ext cx="3843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36049228-8192-4214-AF60-08F89AF874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6172" y="2788944"/>
                  <a:ext cx="384336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1EEC563-27D7-4F80-AC7E-AD3CC93DE6F6}"/>
                    </a:ext>
                  </a:extLst>
                </p:cNvPr>
                <p:cNvSpPr txBox="1"/>
                <p:nvPr/>
              </p:nvSpPr>
              <p:spPr>
                <a:xfrm>
                  <a:off x="6198449" y="4267828"/>
                  <a:ext cx="4622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1EEC563-27D7-4F80-AC7E-AD3CC93DE6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8449" y="4267828"/>
                  <a:ext cx="462242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5762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3CDB1-4CB9-4333-94CF-86497F85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35" y="-68767"/>
            <a:ext cx="10515600" cy="1325563"/>
          </a:xfrm>
        </p:spPr>
        <p:txBody>
          <a:bodyPr/>
          <a:lstStyle/>
          <a:p>
            <a:r>
              <a:rPr lang="en-US" dirty="0" err="1"/>
              <a:t>Selfons</a:t>
            </a:r>
            <a:r>
              <a:rPr lang="en-US" dirty="0"/>
              <a:t> as a Category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6C70E8-58E4-4DF9-93F7-4C90E457B7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6005" y="1068880"/>
                <a:ext cx="8356856" cy="540956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>
                    <a:solidFill>
                      <a:srgbClr val="9900FF"/>
                    </a:solidFill>
                  </a:rPr>
                  <a:t>Selfons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𝒮</m:t>
                    </m:r>
                  </m:oMath>
                </a14:m>
                <a:r>
                  <a:rPr lang="en-US" dirty="0"/>
                  <a:t> as objects in a category</a:t>
                </a:r>
              </a:p>
              <a:p>
                <a:r>
                  <a:rPr lang="en-US" dirty="0"/>
                  <a:t>Morphisms map thin subjects onto each other</a:t>
                </a:r>
              </a:p>
              <a:p>
                <a:r>
                  <a:rPr lang="en-US" dirty="0">
                    <a:solidFill>
                      <a:srgbClr val="FF00FF"/>
                    </a:solidFill>
                  </a:rPr>
                  <a:t>Intersubjectivity</a:t>
                </a:r>
                <a:r>
                  <a:rPr lang="en-US" dirty="0"/>
                  <a:t> as the grounding intuition</a:t>
                </a:r>
              </a:p>
              <a:p>
                <a:r>
                  <a:rPr lang="en-US" dirty="0"/>
                  <a:t>There but for the grace of god go 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Alic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Bo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108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Composition: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Alic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42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Bo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108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Bo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108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Charli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dirty="0"/>
                  <a:t>, then</a:t>
                </a:r>
              </a:p>
              <a:p>
                <a:pPr marL="0" indent="0">
                  <a:buNone/>
                </a:pPr>
                <a:r>
                  <a:rPr lang="en-US" dirty="0"/>
                  <a:t>	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Alic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42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Charli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Set up a physical category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Functors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𝒫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𝒮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𝒮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dirty="0"/>
                  <a:t> need not be “inverses.” </a:t>
                </a:r>
                <a:r>
                  <a:rPr lang="en-US" dirty="0" err="1"/>
                  <a:t>Selfons</a:t>
                </a:r>
                <a:r>
                  <a:rPr lang="en-US" dirty="0"/>
                  <a:t> may impose further constraints in configuration space (Rosenberg)</a:t>
                </a:r>
              </a:p>
              <a:p>
                <a:r>
                  <a:rPr lang="en-US" dirty="0"/>
                  <a:t>Importance of configuration space highlights tie to QFT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6C70E8-58E4-4DF9-93F7-4C90E457B7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6005" y="1068880"/>
                <a:ext cx="8356856" cy="5409566"/>
              </a:xfrm>
              <a:blipFill>
                <a:blip r:embed="rId2"/>
                <a:stretch>
                  <a:fillRect l="-1094" t="-2252" r="-292" b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694AED0-D123-4D34-A2C8-34DA13EB882F}"/>
              </a:ext>
            </a:extLst>
          </p:cNvPr>
          <p:cNvGrpSpPr/>
          <p:nvPr/>
        </p:nvGrpSpPr>
        <p:grpSpPr>
          <a:xfrm>
            <a:off x="7881795" y="475270"/>
            <a:ext cx="2770360" cy="2241995"/>
            <a:chOff x="3688235" y="2089753"/>
            <a:chExt cx="2770360" cy="224199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940491A-9929-4E98-BD65-C3FAD4A7CC49}"/>
                </a:ext>
              </a:extLst>
            </p:cNvPr>
            <p:cNvSpPr>
              <a:spLocks/>
            </p:cNvSpPr>
            <p:nvPr/>
          </p:nvSpPr>
          <p:spPr>
            <a:xfrm>
              <a:off x="4464935" y="276255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4EFF994-6154-475F-949C-1A16956AB38E}"/>
                </a:ext>
              </a:extLst>
            </p:cNvPr>
            <p:cNvSpPr>
              <a:spLocks/>
            </p:cNvSpPr>
            <p:nvPr/>
          </p:nvSpPr>
          <p:spPr>
            <a:xfrm>
              <a:off x="5559167" y="276255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B28C209-58BC-41D5-9180-56AB86AB3027}"/>
                </a:ext>
              </a:extLst>
            </p:cNvPr>
            <p:cNvSpPr>
              <a:spLocks/>
            </p:cNvSpPr>
            <p:nvPr/>
          </p:nvSpPr>
          <p:spPr>
            <a:xfrm>
              <a:off x="5562215" y="384154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Circular 7">
              <a:extLst>
                <a:ext uri="{FF2B5EF4-FFF2-40B4-BE49-F238E27FC236}">
                  <a16:creationId xmlns:a16="http://schemas.microsoft.com/office/drawing/2014/main" id="{86D870A8-BB7E-494F-B1ED-A5B194ADEEDC}"/>
                </a:ext>
              </a:extLst>
            </p:cNvPr>
            <p:cNvSpPr/>
            <p:nvPr/>
          </p:nvSpPr>
          <p:spPr>
            <a:xfrm rot="16200000">
              <a:off x="4236335" y="2481627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Arrow: Circular 8">
              <a:extLst>
                <a:ext uri="{FF2B5EF4-FFF2-40B4-BE49-F238E27FC236}">
                  <a16:creationId xmlns:a16="http://schemas.microsoft.com/office/drawing/2014/main" id="{90D50049-3FBC-4A51-923E-7694C44A2B18}"/>
                </a:ext>
              </a:extLst>
            </p:cNvPr>
            <p:cNvSpPr/>
            <p:nvPr/>
          </p:nvSpPr>
          <p:spPr>
            <a:xfrm>
              <a:off x="5516495" y="2325560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Arrow: Circular 9">
              <a:extLst>
                <a:ext uri="{FF2B5EF4-FFF2-40B4-BE49-F238E27FC236}">
                  <a16:creationId xmlns:a16="http://schemas.microsoft.com/office/drawing/2014/main" id="{17AEE863-1665-4219-A1CE-41A207028183}"/>
                </a:ext>
              </a:extLst>
            </p:cNvPr>
            <p:cNvSpPr/>
            <p:nvPr/>
          </p:nvSpPr>
          <p:spPr>
            <a:xfrm rot="5400000">
              <a:off x="5653655" y="3561679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6BB4AE9C-8474-4016-A627-6C956944C888}"/>
                    </a:ext>
                  </a:extLst>
                </p:cNvPr>
                <p:cNvSpPr txBox="1"/>
                <p:nvPr/>
              </p:nvSpPr>
              <p:spPr>
                <a:xfrm>
                  <a:off x="4385351" y="2430569"/>
                  <a:ext cx="3856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6BB4AE9C-8474-4016-A627-6C956944C8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5351" y="2430569"/>
                  <a:ext cx="385682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6BAEA7E-1BAE-4C86-8301-A991BC319E7C}"/>
                    </a:ext>
                  </a:extLst>
                </p:cNvPr>
                <p:cNvSpPr txBox="1"/>
                <p:nvPr/>
              </p:nvSpPr>
              <p:spPr>
                <a:xfrm>
                  <a:off x="5662656" y="2644942"/>
                  <a:ext cx="3960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6BAEA7E-1BAE-4C86-8301-A991BC319E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2656" y="2644942"/>
                  <a:ext cx="39607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62942D4-E83D-41C2-B744-112208A2138E}"/>
                    </a:ext>
                  </a:extLst>
                </p:cNvPr>
                <p:cNvSpPr txBox="1"/>
                <p:nvPr/>
              </p:nvSpPr>
              <p:spPr>
                <a:xfrm>
                  <a:off x="5473731" y="3962416"/>
                  <a:ext cx="3855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62942D4-E83D-41C2-B744-112208A213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73731" y="3962416"/>
                  <a:ext cx="38555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17AC508-D3A0-4E11-9E21-3B30805761DA}"/>
                    </a:ext>
                  </a:extLst>
                </p:cNvPr>
                <p:cNvSpPr txBox="1"/>
                <p:nvPr/>
              </p:nvSpPr>
              <p:spPr>
                <a:xfrm>
                  <a:off x="4936216" y="2483563"/>
                  <a:ext cx="3709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17AC508-D3A0-4E11-9E21-3B30805761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6216" y="2483563"/>
                  <a:ext cx="37093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8B18C18-C6DC-4584-ACA2-4AE3C71F0F9F}"/>
                    </a:ext>
                  </a:extLst>
                </p:cNvPr>
                <p:cNvSpPr txBox="1"/>
                <p:nvPr/>
              </p:nvSpPr>
              <p:spPr>
                <a:xfrm>
                  <a:off x="5687183" y="3171924"/>
                  <a:ext cx="548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8B18C18-C6DC-4584-ACA2-4AE3C71F0F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7183" y="3171924"/>
                  <a:ext cx="5486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11111" r="-355556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9E6B02B-1D01-4802-A028-AC4D74412DC2}"/>
                    </a:ext>
                  </a:extLst>
                </p:cNvPr>
                <p:cNvSpPr txBox="1"/>
                <p:nvPr/>
              </p:nvSpPr>
              <p:spPr>
                <a:xfrm>
                  <a:off x="4818503" y="3317176"/>
                  <a:ext cx="3697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9E6B02B-1D01-4802-A028-AC4D74412D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8503" y="3317176"/>
                  <a:ext cx="36978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03BD217-DA0A-446A-8537-EDDE1221821C}"/>
                    </a:ext>
                  </a:extLst>
                </p:cNvPr>
                <p:cNvSpPr txBox="1"/>
                <p:nvPr/>
              </p:nvSpPr>
              <p:spPr>
                <a:xfrm>
                  <a:off x="5619672" y="2089753"/>
                  <a:ext cx="5548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03BD217-DA0A-446A-8537-EDDE122182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9672" y="2089753"/>
                  <a:ext cx="55489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56B43AC-17DA-40C9-893B-5F9710B4A184}"/>
                    </a:ext>
                  </a:extLst>
                </p:cNvPr>
                <p:cNvSpPr txBox="1"/>
                <p:nvPr/>
              </p:nvSpPr>
              <p:spPr>
                <a:xfrm>
                  <a:off x="3688235" y="2420412"/>
                  <a:ext cx="5564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56B43AC-17DA-40C9-893B-5F9710B4A1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8235" y="2420412"/>
                  <a:ext cx="556499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1911B45-533D-4042-A7DB-A4489DD7687E}"/>
                    </a:ext>
                  </a:extLst>
                </p:cNvPr>
                <p:cNvSpPr txBox="1"/>
                <p:nvPr/>
              </p:nvSpPr>
              <p:spPr>
                <a:xfrm>
                  <a:off x="5913318" y="3526266"/>
                  <a:ext cx="5452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1911B45-533D-4042-A7DB-A4489DD768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3318" y="3526266"/>
                  <a:ext cx="545277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E4DEC743-515B-4D77-946F-307CD627061D}"/>
                </a:ext>
              </a:extLst>
            </p:cNvPr>
            <p:cNvSpPr/>
            <p:nvPr/>
          </p:nvSpPr>
          <p:spPr>
            <a:xfrm>
              <a:off x="4647815" y="2826560"/>
              <a:ext cx="914400" cy="457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F7B56D7D-8AC0-4278-BCED-BDB9ECA0DFA9}"/>
                </a:ext>
              </a:extLst>
            </p:cNvPr>
            <p:cNvSpPr/>
            <p:nvPr/>
          </p:nvSpPr>
          <p:spPr>
            <a:xfrm>
              <a:off x="5635367" y="2936288"/>
              <a:ext cx="45720" cy="914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B98FCFAD-7140-4D91-9495-6541856A2772}"/>
                </a:ext>
              </a:extLst>
            </p:cNvPr>
            <p:cNvSpPr/>
            <p:nvPr/>
          </p:nvSpPr>
          <p:spPr>
            <a:xfrm rot="18900000">
              <a:off x="5065616" y="2715858"/>
              <a:ext cx="45720" cy="1371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F20FBF1-4FB2-47BE-A053-EF719AA970ED}"/>
                    </a:ext>
                  </a:extLst>
                </p:cNvPr>
                <p:cNvSpPr txBox="1"/>
                <p:nvPr/>
              </p:nvSpPr>
              <p:spPr>
                <a:xfrm>
                  <a:off x="3785836" y="3203180"/>
                  <a:ext cx="45719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Alic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Bo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108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Charli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F20FBF1-4FB2-47BE-A053-EF719AA970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5836" y="3203180"/>
                  <a:ext cx="45719" cy="923330"/>
                </a:xfrm>
                <a:prstGeom prst="rect">
                  <a:avLst/>
                </a:prstGeom>
                <a:blipFill>
                  <a:blip r:embed="rId12"/>
                  <a:stretch>
                    <a:fillRect l="-142857" r="-275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026DDE-AF1C-4191-B65F-502844DB7DDC}"/>
              </a:ext>
            </a:extLst>
          </p:cNvPr>
          <p:cNvGrpSpPr/>
          <p:nvPr/>
        </p:nvGrpSpPr>
        <p:grpSpPr>
          <a:xfrm>
            <a:off x="7942648" y="3281931"/>
            <a:ext cx="3912026" cy="2518430"/>
            <a:chOff x="2253323" y="1757301"/>
            <a:chExt cx="3912026" cy="2518430"/>
          </a:xfrm>
        </p:grpSpPr>
        <p:sp>
          <p:nvSpPr>
            <p:cNvPr id="59" name="Arrow: Down 58">
              <a:extLst>
                <a:ext uri="{FF2B5EF4-FFF2-40B4-BE49-F238E27FC236}">
                  <a16:creationId xmlns:a16="http://schemas.microsoft.com/office/drawing/2014/main" id="{76C813C7-4AFE-4790-BB8D-CD5667D3AE0A}"/>
                </a:ext>
              </a:extLst>
            </p:cNvPr>
            <p:cNvSpPr/>
            <p:nvPr/>
          </p:nvSpPr>
          <p:spPr>
            <a:xfrm rot="10800000">
              <a:off x="3827830" y="2746695"/>
              <a:ext cx="52549" cy="75670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442B312B-BBBD-4658-8BAC-F6610E0204EE}"/>
                    </a:ext>
                  </a:extLst>
                </p:cNvPr>
                <p:cNvSpPr txBox="1"/>
                <p:nvPr/>
              </p:nvSpPr>
              <p:spPr>
                <a:xfrm>
                  <a:off x="3500089" y="2935986"/>
                  <a:ext cx="469527" cy="4244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442B312B-BBBD-4658-8BAC-F6610E0204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0089" y="2935986"/>
                  <a:ext cx="469527" cy="42449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362BDC6-9C04-4A1A-AD6F-0CB6537C1DD0}"/>
                </a:ext>
              </a:extLst>
            </p:cNvPr>
            <p:cNvGrpSpPr/>
            <p:nvPr/>
          </p:nvGrpSpPr>
          <p:grpSpPr>
            <a:xfrm>
              <a:off x="2653571" y="3516079"/>
              <a:ext cx="3266156" cy="759652"/>
              <a:chOff x="2862118" y="3735857"/>
              <a:chExt cx="3266156" cy="759652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1CB71CDB-929B-458A-9560-C9DEC9974847}"/>
                  </a:ext>
                </a:extLst>
              </p:cNvPr>
              <p:cNvGrpSpPr/>
              <p:nvPr/>
            </p:nvGrpSpPr>
            <p:grpSpPr>
              <a:xfrm>
                <a:off x="2862118" y="3735857"/>
                <a:ext cx="3180973" cy="751468"/>
                <a:chOff x="3553968" y="2449349"/>
                <a:chExt cx="2767584" cy="653810"/>
              </a:xfrm>
            </p:grpSpPr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ADB86E8E-822D-44FB-914D-0DA1260E689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250803" y="2791489"/>
                  <a:ext cx="182880" cy="1828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E3C06DBC-36B5-4426-9421-16368BDBF738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345035" y="2791489"/>
                  <a:ext cx="182880" cy="1828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85" name="Arrow: Circular 84">
                  <a:extLst>
                    <a:ext uri="{FF2B5EF4-FFF2-40B4-BE49-F238E27FC236}">
                      <a16:creationId xmlns:a16="http://schemas.microsoft.com/office/drawing/2014/main" id="{979F7A43-2918-4B10-ABE8-FF0FA0DEF9E1}"/>
                    </a:ext>
                  </a:extLst>
                </p:cNvPr>
                <p:cNvSpPr/>
                <p:nvPr/>
              </p:nvSpPr>
              <p:spPr>
                <a:xfrm rot="16200000">
                  <a:off x="4022203" y="2510564"/>
                  <a:ext cx="292322" cy="741680"/>
                </a:xfrm>
                <a:prstGeom prst="circularArrow">
                  <a:avLst/>
                </a:prstGeom>
                <a:ln w="127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Arrow: Circular 85">
                  <a:extLst>
                    <a:ext uri="{FF2B5EF4-FFF2-40B4-BE49-F238E27FC236}">
                      <a16:creationId xmlns:a16="http://schemas.microsoft.com/office/drawing/2014/main" id="{8E12B415-BC4D-491B-8217-DC811CA4A2AE}"/>
                    </a:ext>
                  </a:extLst>
                </p:cNvPr>
                <p:cNvSpPr/>
                <p:nvPr/>
              </p:nvSpPr>
              <p:spPr>
                <a:xfrm rot="5400000">
                  <a:off x="5447843" y="2514495"/>
                  <a:ext cx="292322" cy="741680"/>
                </a:xfrm>
                <a:prstGeom prst="circularArrow">
                  <a:avLst/>
                </a:prstGeom>
                <a:ln w="127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TextBox 86">
                      <a:extLst>
                        <a:ext uri="{FF2B5EF4-FFF2-40B4-BE49-F238E27FC236}">
                          <a16:creationId xmlns:a16="http://schemas.microsoft.com/office/drawing/2014/main" id="{22C69774-B82D-43E2-A179-A9C7FF856DD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71219" y="2459506"/>
                      <a:ext cx="3679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7" name="TextBox 86">
                      <a:extLst>
                        <a:ext uri="{FF2B5EF4-FFF2-40B4-BE49-F238E27FC236}">
                          <a16:creationId xmlns:a16="http://schemas.microsoft.com/office/drawing/2014/main" id="{22C69774-B82D-43E2-A179-A9C7FF856DD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71219" y="2459506"/>
                      <a:ext cx="367985" cy="369332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TextBox 87">
                      <a:extLst>
                        <a:ext uri="{FF2B5EF4-FFF2-40B4-BE49-F238E27FC236}">
                          <a16:creationId xmlns:a16="http://schemas.microsoft.com/office/drawing/2014/main" id="{56921CF0-DF31-4C58-AB29-4F26F5AD23B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59599" y="2449349"/>
                      <a:ext cx="37138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8" name="TextBox 87">
                      <a:extLst>
                        <a:ext uri="{FF2B5EF4-FFF2-40B4-BE49-F238E27FC236}">
                          <a16:creationId xmlns:a16="http://schemas.microsoft.com/office/drawing/2014/main" id="{56921CF0-DF31-4C58-AB29-4F26F5AD23B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59599" y="2449349"/>
                      <a:ext cx="371384" cy="36933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12B5BD15-DB40-4472-90B8-B91FBF62B0A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722084" y="2512500"/>
                      <a:ext cx="37093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12B5BD15-DB40-4472-90B8-B91FBF62B0A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22084" y="2512500"/>
                      <a:ext cx="370935" cy="369332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5D7259E9-D2D1-4D53-857B-EC0F3D6F2EC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664936" y="2501535"/>
                      <a:ext cx="550984" cy="39126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5D7259E9-D2D1-4D53-857B-EC0F3D6F2EC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64936" y="2501535"/>
                      <a:ext cx="550984" cy="391261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1" name="TextBox 90">
                      <a:extLst>
                        <a:ext uri="{FF2B5EF4-FFF2-40B4-BE49-F238E27FC236}">
                          <a16:creationId xmlns:a16="http://schemas.microsoft.com/office/drawing/2014/main" id="{FB100398-9F52-4E85-94CB-D91044F62BB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53968" y="2483369"/>
                      <a:ext cx="54335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91" name="TextBox 90">
                      <a:extLst>
                        <a:ext uri="{FF2B5EF4-FFF2-40B4-BE49-F238E27FC236}">
                          <a16:creationId xmlns:a16="http://schemas.microsoft.com/office/drawing/2014/main" id="{FB100398-9F52-4E85-94CB-D91044F62BB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53968" y="2483369"/>
                      <a:ext cx="543354" cy="369332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92" name="Arrow: Right 91">
                  <a:extLst>
                    <a:ext uri="{FF2B5EF4-FFF2-40B4-BE49-F238E27FC236}">
                      <a16:creationId xmlns:a16="http://schemas.microsoft.com/office/drawing/2014/main" id="{459C96E1-F911-42C3-9EEB-5C7760D778C6}"/>
                    </a:ext>
                  </a:extLst>
                </p:cNvPr>
                <p:cNvSpPr/>
                <p:nvPr/>
              </p:nvSpPr>
              <p:spPr>
                <a:xfrm>
                  <a:off x="4433683" y="2855497"/>
                  <a:ext cx="914400" cy="4572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043AB258-47F1-417E-9328-5024B76EC7EE}"/>
                    </a:ext>
                  </a:extLst>
                </p:cNvPr>
                <p:cNvSpPr/>
                <p:nvPr/>
              </p:nvSpPr>
              <p:spPr>
                <a:xfrm>
                  <a:off x="3553968" y="2449349"/>
                  <a:ext cx="2767584" cy="65381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E3CD3745-666B-453C-9936-9724C3218601}"/>
                      </a:ext>
                    </a:extLst>
                  </p:cNvPr>
                  <p:cNvSpPr txBox="1"/>
                  <p:nvPr/>
                </p:nvSpPr>
                <p:spPr>
                  <a:xfrm>
                    <a:off x="5715084" y="4126177"/>
                    <a:ext cx="4131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𝒫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E3CD3745-666B-453C-9936-9724C321860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15084" y="4126177"/>
                    <a:ext cx="413190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E219F82D-2D92-4ABA-A1F3-842BD950F9F1}"/>
                    </a:ext>
                  </a:extLst>
                </p:cNvPr>
                <p:cNvSpPr txBox="1"/>
                <p:nvPr/>
              </p:nvSpPr>
              <p:spPr>
                <a:xfrm>
                  <a:off x="2470172" y="2804866"/>
                  <a:ext cx="1193788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E219F82D-2D92-4ABA-A1F3-842BD950F9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0172" y="2804866"/>
                  <a:ext cx="1193788" cy="646331"/>
                </a:xfrm>
                <a:prstGeom prst="rect">
                  <a:avLst/>
                </a:prstGeom>
                <a:blipFill>
                  <a:blip r:embed="rId20"/>
                  <a:stretch>
                    <a:fillRect b="-37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8E6CA6C-E38A-4563-8F45-2A33188511F8}"/>
                </a:ext>
              </a:extLst>
            </p:cNvPr>
            <p:cNvGrpSpPr/>
            <p:nvPr/>
          </p:nvGrpSpPr>
          <p:grpSpPr>
            <a:xfrm>
              <a:off x="2253323" y="1757301"/>
              <a:ext cx="3912026" cy="1006219"/>
              <a:chOff x="2244802" y="1696573"/>
              <a:chExt cx="3912026" cy="1006219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A5559095-F3BB-49E5-9E48-F513CD5E0098}"/>
                  </a:ext>
                </a:extLst>
              </p:cNvPr>
              <p:cNvGrpSpPr/>
              <p:nvPr/>
            </p:nvGrpSpPr>
            <p:grpSpPr>
              <a:xfrm>
                <a:off x="2244802" y="1696573"/>
                <a:ext cx="3912026" cy="981210"/>
                <a:chOff x="3171611" y="3570386"/>
                <a:chExt cx="3403632" cy="853695"/>
              </a:xfrm>
            </p:grpSpPr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BCF82074-9422-4D67-B58D-6353D7518D8D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5348083" y="3870481"/>
                  <a:ext cx="182880" cy="18288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71" name="Arrow: Circular 70">
                  <a:extLst>
                    <a:ext uri="{FF2B5EF4-FFF2-40B4-BE49-F238E27FC236}">
                      <a16:creationId xmlns:a16="http://schemas.microsoft.com/office/drawing/2014/main" id="{56251767-6954-4985-99B5-5069011598AF}"/>
                    </a:ext>
                  </a:extLst>
                </p:cNvPr>
                <p:cNvSpPr/>
                <p:nvPr/>
              </p:nvSpPr>
              <p:spPr>
                <a:xfrm rot="5400000">
                  <a:off x="5439523" y="3590616"/>
                  <a:ext cx="292322" cy="741680"/>
                </a:xfrm>
                <a:prstGeom prst="circularArrow">
                  <a:avLst/>
                </a:prstGeom>
                <a:solidFill>
                  <a:srgbClr val="FF0000"/>
                </a:solidFill>
                <a:ln w="127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924B066F-94B7-4F2D-844A-95AC452EC73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759635" y="3595969"/>
                      <a:ext cx="815608" cy="39600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ℱ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924B066F-94B7-4F2D-844A-95AC452EC73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759635" y="3595969"/>
                      <a:ext cx="815608" cy="396006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73" name="Arrow: Right 72">
                  <a:extLst>
                    <a:ext uri="{FF2B5EF4-FFF2-40B4-BE49-F238E27FC236}">
                      <a16:creationId xmlns:a16="http://schemas.microsoft.com/office/drawing/2014/main" id="{E9496EDD-C665-4DB7-B2DA-1319420C70E4}"/>
                    </a:ext>
                  </a:extLst>
                </p:cNvPr>
                <p:cNvSpPr/>
                <p:nvPr/>
              </p:nvSpPr>
              <p:spPr>
                <a:xfrm>
                  <a:off x="4430635" y="3946255"/>
                  <a:ext cx="914400" cy="45720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8B823249-9804-4081-8DD9-1BCD650B8F0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241659" y="3879625"/>
                  <a:ext cx="182880" cy="18288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5" name="Arrow: Circular 74">
                  <a:extLst>
                    <a:ext uri="{FF2B5EF4-FFF2-40B4-BE49-F238E27FC236}">
                      <a16:creationId xmlns:a16="http://schemas.microsoft.com/office/drawing/2014/main" id="{BDDBC608-FB1E-4B2D-AF77-81C7C2EB3203}"/>
                    </a:ext>
                  </a:extLst>
                </p:cNvPr>
                <p:cNvSpPr/>
                <p:nvPr/>
              </p:nvSpPr>
              <p:spPr>
                <a:xfrm rot="16200000">
                  <a:off x="4019227" y="3607504"/>
                  <a:ext cx="292322" cy="741680"/>
                </a:xfrm>
                <a:prstGeom prst="circularArrow">
                  <a:avLst/>
                </a:prstGeom>
                <a:solidFill>
                  <a:srgbClr val="FF0000"/>
                </a:solidFill>
                <a:ln w="127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6" name="TextBox 75">
                      <a:extLst>
                        <a:ext uri="{FF2B5EF4-FFF2-40B4-BE49-F238E27FC236}">
                          <a16:creationId xmlns:a16="http://schemas.microsoft.com/office/drawing/2014/main" id="{CB9AA96F-4D65-4606-9AFC-33AC228004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71611" y="3570386"/>
                      <a:ext cx="807978" cy="39600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ℱ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6" name="TextBox 75">
                      <a:extLst>
                        <a:ext uri="{FF2B5EF4-FFF2-40B4-BE49-F238E27FC236}">
                          <a16:creationId xmlns:a16="http://schemas.microsoft.com/office/drawing/2014/main" id="{CB9AA96F-4D65-4606-9AFC-33AC2280048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71611" y="3570386"/>
                      <a:ext cx="807978" cy="396006"/>
                    </a:xfrm>
                    <a:prstGeom prst="rect">
                      <a:avLst/>
                    </a:prstGeom>
                    <a:blipFill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7" name="TextBox 76">
                      <a:extLst>
                        <a:ext uri="{FF2B5EF4-FFF2-40B4-BE49-F238E27FC236}">
                          <a16:creationId xmlns:a16="http://schemas.microsoft.com/office/drawing/2014/main" id="{5F49EB27-65A9-44A6-AB84-5AFB617FFA5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976598" y="4051912"/>
                      <a:ext cx="7312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ℱ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7" name="TextBox 76">
                      <a:extLst>
                        <a:ext uri="{FF2B5EF4-FFF2-40B4-BE49-F238E27FC236}">
                          <a16:creationId xmlns:a16="http://schemas.microsoft.com/office/drawing/2014/main" id="{5F49EB27-65A9-44A6-AB84-5AFB617FFA5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76598" y="4051912"/>
                      <a:ext cx="731290" cy="369332"/>
                    </a:xfrm>
                    <a:prstGeom prst="rect">
                      <a:avLst/>
                    </a:prstGeom>
                    <a:blipFill>
                      <a:blip r:embed="rId2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742967C9-431A-4AA1-A153-88743965AC4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061981" y="4046462"/>
                      <a:ext cx="73468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ℱ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8" name="TextBox 77">
                      <a:extLst>
                        <a:ext uri="{FF2B5EF4-FFF2-40B4-BE49-F238E27FC236}">
                          <a16:creationId xmlns:a16="http://schemas.microsoft.com/office/drawing/2014/main" id="{742967C9-431A-4AA1-A153-88743965AC4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61981" y="4046462"/>
                      <a:ext cx="734688" cy="369332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A52672A5-CE62-4C0C-ABD9-317049C1B0A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520715" y="3583723"/>
                      <a:ext cx="7342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ℱ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A52672A5-CE62-4C0C-ABD9-317049C1B0A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520715" y="3583723"/>
                      <a:ext cx="734240" cy="369332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046C4740-4448-4FEA-82AA-1C551E74D054}"/>
                    </a:ext>
                  </a:extLst>
                </p:cNvPr>
                <p:cNvSpPr/>
                <p:nvPr/>
              </p:nvSpPr>
              <p:spPr>
                <a:xfrm>
                  <a:off x="3237768" y="3578673"/>
                  <a:ext cx="3272760" cy="84540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F6A94B8F-3AA9-4B09-B5CC-98F8FB2EB333}"/>
                      </a:ext>
                    </a:extLst>
                  </p:cNvPr>
                  <p:cNvSpPr txBox="1"/>
                  <p:nvPr/>
                </p:nvSpPr>
                <p:spPr>
                  <a:xfrm>
                    <a:off x="5729900" y="2333460"/>
                    <a:ext cx="37965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𝒮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F6A94B8F-3AA9-4B09-B5CC-98F8FB2EB33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29900" y="2333460"/>
                    <a:ext cx="379655" cy="369332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89EED667-EA32-42D6-96D0-B7EC86BC3107}"/>
                      </a:ext>
                    </a:extLst>
                  </p:cNvPr>
                  <p:cNvSpPr txBox="1"/>
                  <p:nvPr/>
                </p:nvSpPr>
                <p:spPr>
                  <a:xfrm>
                    <a:off x="3397446" y="1720706"/>
                    <a:ext cx="38568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89EED667-EA32-42D6-96D0-B7EC86BC310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97446" y="1720706"/>
                    <a:ext cx="385683" cy="369332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CD4573DD-BB7F-4F58-AE97-D83A8B08F785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711" y="1728463"/>
                    <a:ext cx="3960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CD4573DD-BB7F-4F58-AE97-D83A8B08F78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41711" y="1728463"/>
                    <a:ext cx="396070" cy="369332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4" name="Arrow: Down 63">
              <a:extLst>
                <a:ext uri="{FF2B5EF4-FFF2-40B4-BE49-F238E27FC236}">
                  <a16:creationId xmlns:a16="http://schemas.microsoft.com/office/drawing/2014/main" id="{A57CA2AD-01D5-4578-90D4-02CA456988AB}"/>
                </a:ext>
              </a:extLst>
            </p:cNvPr>
            <p:cNvSpPr/>
            <p:nvPr/>
          </p:nvSpPr>
          <p:spPr>
            <a:xfrm>
              <a:off x="4698838" y="2751188"/>
              <a:ext cx="52549" cy="75670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58EF0BB6-DAC8-4B12-8B91-B3BD66166737}"/>
                    </a:ext>
                  </a:extLst>
                </p:cNvPr>
                <p:cNvSpPr txBox="1"/>
                <p:nvPr/>
              </p:nvSpPr>
              <p:spPr>
                <a:xfrm>
                  <a:off x="4647852" y="2955795"/>
                  <a:ext cx="4587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58EF0BB6-DAC8-4B12-8B91-B3BD661667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7852" y="2955795"/>
                  <a:ext cx="458779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0905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AE69CE-A30B-43ED-9C43-6CA635CC1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Categories need not be equivalent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2A6A8CE-F899-4876-A6B7-B82EEBF8B2D6}"/>
              </a:ext>
            </a:extLst>
          </p:cNvPr>
          <p:cNvSpPr txBox="1"/>
          <p:nvPr/>
        </p:nvSpPr>
        <p:spPr>
          <a:xfrm>
            <a:off x="1571812" y="1595064"/>
            <a:ext cx="8018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err="1">
                <a:solidFill>
                  <a:schemeClr val="bg1"/>
                </a:solidFill>
              </a:rPr>
              <a:t>Functors</a:t>
            </a:r>
            <a:r>
              <a:rPr lang="en-US" sz="2800" dirty="0">
                <a:solidFill>
                  <a:schemeClr val="bg1"/>
                </a:solidFill>
              </a:rPr>
              <a:t> can exist between non-equivalent categories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DB5D371-C4E1-4FF1-80C0-13EE38F2A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37382"/>
              </p:ext>
            </p:extLst>
          </p:nvPr>
        </p:nvGraphicFramePr>
        <p:xfrm>
          <a:off x="320040" y="2430770"/>
          <a:ext cx="11496821" cy="3991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1570">
                  <a:extLst>
                    <a:ext uri="{9D8B030D-6E8A-4147-A177-3AD203B41FA5}">
                      <a16:colId xmlns:a16="http://schemas.microsoft.com/office/drawing/2014/main" val="3175271300"/>
                    </a:ext>
                  </a:extLst>
                </a:gridCol>
                <a:gridCol w="5725251">
                  <a:extLst>
                    <a:ext uri="{9D8B030D-6E8A-4147-A177-3AD203B41FA5}">
                      <a16:colId xmlns:a16="http://schemas.microsoft.com/office/drawing/2014/main" val="1097609943"/>
                    </a:ext>
                  </a:extLst>
                </a:gridCol>
              </a:tblGrid>
              <a:tr h="638503">
                <a:tc>
                  <a:txBody>
                    <a:bodyPr/>
                    <a:lstStyle/>
                    <a:p>
                      <a:r>
                        <a:rPr lang="en-US" sz="2500" dirty="0"/>
                        <a:t>Brains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r>
                        <a:rPr lang="en-US" sz="2500" dirty="0"/>
                        <a:t>Thin subjects</a:t>
                      </a:r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3619471226"/>
                  </a:ext>
                </a:extLst>
              </a:tr>
              <a:tr h="933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/>
                        <a:t>Functor</a:t>
                      </a:r>
                      <a:r>
                        <a:rPr lang="en-US" sz="2500" dirty="0"/>
                        <a:t> from the physical to the category of brain states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/>
                        <a:t>Functor</a:t>
                      </a:r>
                      <a:r>
                        <a:rPr lang="en-US" sz="2500" dirty="0"/>
                        <a:t> from the physical to </a:t>
                      </a:r>
                      <a:r>
                        <a:rPr lang="en-US" sz="2500" dirty="0" err="1"/>
                        <a:t>selfons</a:t>
                      </a:r>
                      <a:endParaRPr lang="en-US" sz="2500" dirty="0"/>
                    </a:p>
                    <a:p>
                      <a:endParaRPr lang="en-US" sz="2500" dirty="0"/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1656588240"/>
                  </a:ext>
                </a:extLst>
              </a:tr>
              <a:tr h="550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Equivalent categories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Non-equivalent categories</a:t>
                      </a:r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4259915909"/>
                  </a:ext>
                </a:extLst>
              </a:tr>
              <a:tr h="933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/>
                        <a:t>Information processing </a:t>
                      </a:r>
                      <a:r>
                        <a:rPr lang="en-US" sz="2500" dirty="0"/>
                        <a:t>in brains: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a convenient shorthand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/>
                        <a:t>Selfons</a:t>
                      </a:r>
                      <a:r>
                        <a:rPr lang="en-US" sz="2500" dirty="0"/>
                        <a:t> can enact constraints restricting sets of possibilities</a:t>
                      </a:r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3418297654"/>
                  </a:ext>
                </a:extLst>
              </a:tr>
              <a:tr h="933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Natural fit: phase space dynamics</a:t>
                      </a:r>
                    </a:p>
                  </a:txBody>
                  <a:tcPr marL="127533" marR="127533" marT="63766" marB="637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Natural fit: configuration space dynamics</a:t>
                      </a:r>
                    </a:p>
                  </a:txBody>
                  <a:tcPr marL="127533" marR="127533" marT="63766" marB="63766"/>
                </a:tc>
                <a:extLst>
                  <a:ext uri="{0D108BD9-81ED-4DB2-BD59-A6C34878D82A}">
                    <a16:rowId xmlns:a16="http://schemas.microsoft.com/office/drawing/2014/main" val="1112420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338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71A55-1DD6-4500-BE39-11CCD9B51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QM, QFT and Category Theory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953AA-722B-416C-8CA3-322D82F4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01697"/>
            <a:ext cx="7893246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The major advance in QM: </a:t>
            </a:r>
          </a:p>
          <a:p>
            <a:pPr lvl="1"/>
            <a:r>
              <a:rPr lang="en-US" dirty="0"/>
              <a:t>From Poisson manifolds and Poisson maps to Hilbert spaces and unitary operators</a:t>
            </a:r>
          </a:p>
          <a:p>
            <a:pPr lvl="1"/>
            <a:r>
              <a:rPr lang="en-US" dirty="0"/>
              <a:t>From phase space to configuration space</a:t>
            </a:r>
          </a:p>
          <a:p>
            <a:pPr lvl="1"/>
            <a:r>
              <a:rPr lang="en-US" dirty="0"/>
              <a:t>Particles act like waves</a:t>
            </a:r>
          </a:p>
          <a:p>
            <a:r>
              <a:rPr lang="en-US" dirty="0"/>
              <a:t>The major advance in QFT:</a:t>
            </a:r>
          </a:p>
          <a:p>
            <a:pPr lvl="1"/>
            <a:r>
              <a:rPr lang="en-US" dirty="0"/>
              <a:t>Particles are now seen as excitations of quantum fields</a:t>
            </a:r>
          </a:p>
          <a:p>
            <a:pPr lvl="1"/>
            <a:r>
              <a:rPr lang="en-US" dirty="0"/>
              <a:t>From Hilbert space to </a:t>
            </a:r>
            <a:r>
              <a:rPr lang="en-US" dirty="0" err="1"/>
              <a:t>Fock</a:t>
            </a:r>
            <a:r>
              <a:rPr lang="en-US" dirty="0"/>
              <a:t> space: Second quantization</a:t>
            </a:r>
          </a:p>
          <a:p>
            <a:pPr lvl="1"/>
            <a:r>
              <a:rPr lang="en-US" dirty="0"/>
              <a:t>Waves act like particles</a:t>
            </a:r>
          </a:p>
          <a:p>
            <a:r>
              <a:rPr lang="en-US" dirty="0"/>
              <a:t>An advance due to Category Theory?</a:t>
            </a:r>
          </a:p>
          <a:p>
            <a:pPr lvl="1"/>
            <a:r>
              <a:rPr lang="en-US" dirty="0"/>
              <a:t>Generalizes second quantization</a:t>
            </a:r>
          </a:p>
          <a:p>
            <a:pPr lvl="1"/>
            <a:r>
              <a:rPr lang="en-US" dirty="0"/>
              <a:t>From sets and relations to objects and morphisms</a:t>
            </a:r>
          </a:p>
          <a:p>
            <a:pPr lvl="1"/>
            <a:r>
              <a:rPr lang="en-US" dirty="0" err="1"/>
              <a:t>SoEs</a:t>
            </a:r>
            <a:r>
              <a:rPr lang="en-US" dirty="0"/>
              <a:t> modeled as objects in a </a:t>
            </a:r>
            <a:r>
              <a:rPr lang="en-US" dirty="0" err="1">
                <a:solidFill>
                  <a:srgbClr val="9900FF"/>
                </a:solidFill>
              </a:rPr>
              <a:t>selfon</a:t>
            </a:r>
            <a:r>
              <a:rPr lang="en-US" dirty="0"/>
              <a:t> category</a:t>
            </a:r>
          </a:p>
        </p:txBody>
      </p:sp>
    </p:spTree>
    <p:extLst>
      <p:ext uri="{BB962C8B-B14F-4D97-AF65-F5344CB8AC3E}">
        <p14:creationId xmlns:p14="http://schemas.microsoft.com/office/powerpoint/2010/main" val="263222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E6549-AAEC-4EDE-B71C-F9666176A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2BAAA-A524-4E7A-922A-F167605C3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179" y="636190"/>
            <a:ext cx="6803772" cy="5585619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600" dirty="0"/>
              <a:t>Complex AI systems are not accompanied by experience</a:t>
            </a:r>
          </a:p>
          <a:p>
            <a:r>
              <a:rPr lang="en-US" sz="2600" dirty="0"/>
              <a:t>Particle thinking alternative to systems thinking</a:t>
            </a:r>
          </a:p>
          <a:p>
            <a:r>
              <a:rPr lang="en-US" sz="2600" dirty="0"/>
              <a:t>Unity of particle similar to unitary nature of experience</a:t>
            </a:r>
          </a:p>
          <a:p>
            <a:r>
              <a:rPr lang="en-US" sz="2600" dirty="0"/>
              <a:t>Thin subjects of experience (Strawson): unified, spatiotemporally bounded</a:t>
            </a:r>
          </a:p>
          <a:p>
            <a:r>
              <a:rPr lang="en-US" sz="2600" dirty="0"/>
              <a:t>Thin subjects are akin to new particles - </a:t>
            </a:r>
            <a:r>
              <a:rPr lang="en-US" sz="2600" dirty="0" err="1">
                <a:solidFill>
                  <a:srgbClr val="9900FF"/>
                </a:solidFill>
              </a:rPr>
              <a:t>selfons</a:t>
            </a:r>
            <a:r>
              <a:rPr lang="en-US" sz="2600" dirty="0"/>
              <a:t>: </a:t>
            </a:r>
            <a:r>
              <a:rPr lang="en-US" sz="2600" dirty="0">
                <a:solidFill>
                  <a:srgbClr val="FF0000"/>
                </a:solidFill>
              </a:rPr>
              <a:t>crazy hypothesis</a:t>
            </a:r>
          </a:p>
          <a:p>
            <a:r>
              <a:rPr lang="en-US" sz="2600" dirty="0"/>
              <a:t>Particles set up via second quantization in quantum field theory</a:t>
            </a:r>
          </a:p>
          <a:p>
            <a:r>
              <a:rPr lang="en-US" sz="2600" dirty="0"/>
              <a:t>Second quantization is a </a:t>
            </a:r>
            <a:r>
              <a:rPr lang="en-US" sz="2600" dirty="0" err="1"/>
              <a:t>functor</a:t>
            </a:r>
            <a:r>
              <a:rPr lang="en-US" sz="2600" dirty="0"/>
              <a:t> (category theory)!</a:t>
            </a:r>
          </a:p>
          <a:p>
            <a:r>
              <a:rPr lang="en-US" sz="2600" dirty="0"/>
              <a:t>Model thin subjects using category theory</a:t>
            </a:r>
          </a:p>
          <a:p>
            <a:r>
              <a:rPr lang="en-US" sz="2600" dirty="0"/>
              <a:t>Brain state category equivalent to physical category</a:t>
            </a:r>
          </a:p>
          <a:p>
            <a:r>
              <a:rPr lang="en-US" sz="2600" dirty="0" err="1">
                <a:solidFill>
                  <a:srgbClr val="9900FF"/>
                </a:solidFill>
              </a:rPr>
              <a:t>Selfons</a:t>
            </a:r>
            <a:r>
              <a:rPr lang="en-US" sz="2600" dirty="0">
                <a:solidFill>
                  <a:srgbClr val="9900FF"/>
                </a:solidFill>
              </a:rPr>
              <a:t> </a:t>
            </a:r>
            <a:r>
              <a:rPr lang="en-US" sz="2600" dirty="0"/>
              <a:t>may not be </a:t>
            </a:r>
            <a:r>
              <a:rPr lang="en-US" sz="2600"/>
              <a:t>equivalent to the </a:t>
            </a:r>
            <a:r>
              <a:rPr lang="en-US" sz="2600" dirty="0"/>
              <a:t>physical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7356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D75507-76E3-4636-A2B1-685A692C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90" y="-137795"/>
            <a:ext cx="10515600" cy="132556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3AD288-5895-442D-B735-9CECEAFE4680}"/>
              </a:ext>
            </a:extLst>
          </p:cNvPr>
          <p:cNvSpPr txBox="1"/>
          <p:nvPr/>
        </p:nvSpPr>
        <p:spPr>
          <a:xfrm>
            <a:off x="259864" y="727391"/>
            <a:ext cx="11829265" cy="6204904"/>
          </a:xfrm>
          <a:prstGeom prst="rect">
            <a:avLst/>
          </a:prstGeom>
          <a:noFill/>
        </p:spPr>
        <p:txBody>
          <a:bodyPr wrap="square" lIns="91440">
            <a:spAutoFit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1800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Dual-aspect Monism </a:t>
            </a:r>
            <a:r>
              <a:rPr lang="en-US" b="0" i="0" dirty="0">
                <a:solidFill>
                  <a:srgbClr val="222222"/>
                </a:solidFill>
                <a:effectLst/>
              </a:rPr>
              <a:t>à la</a:t>
            </a:r>
            <a:r>
              <a:rPr lang="en-US" dirty="0"/>
              <a:t> Pauli and Jung, </a:t>
            </a:r>
            <a:r>
              <a:rPr lang="en-US" i="1" dirty="0">
                <a:solidFill>
                  <a:srgbClr val="9900FF"/>
                </a:solidFill>
              </a:rPr>
              <a:t>Harald </a:t>
            </a:r>
            <a:r>
              <a:rPr lang="en-US" i="1" dirty="0" err="1">
                <a:solidFill>
                  <a:srgbClr val="9900FF"/>
                </a:solidFill>
              </a:rPr>
              <a:t>Atmanspacher</a:t>
            </a:r>
            <a:r>
              <a:rPr lang="en-US" dirty="0"/>
              <a:t>, J. Conscious Studies, 19(9-10):96-120, 2012.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The Conscious Mind: In Search of a Fundamental Theory, </a:t>
            </a:r>
            <a:r>
              <a:rPr lang="en-US" i="1" dirty="0">
                <a:solidFill>
                  <a:srgbClr val="9900FF"/>
                </a:solidFill>
              </a:rPr>
              <a:t>David J. Chalmers</a:t>
            </a:r>
            <a:r>
              <a:rPr lang="en-US" dirty="0"/>
              <a:t>, Oxford University Press, 1996.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The Structure of Objects, </a:t>
            </a:r>
            <a:r>
              <a:rPr lang="en-US" i="1" dirty="0">
                <a:solidFill>
                  <a:srgbClr val="9900FF"/>
                </a:solidFill>
              </a:rPr>
              <a:t>Kathrin </a:t>
            </a:r>
            <a:r>
              <a:rPr lang="en-US" i="1" dirty="0" err="1">
                <a:solidFill>
                  <a:srgbClr val="9900FF"/>
                </a:solidFill>
              </a:rPr>
              <a:t>Koslicki</a:t>
            </a:r>
            <a:r>
              <a:rPr lang="en-US" dirty="0"/>
              <a:t>, Oxford University Press, 2008.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The Ultimate Constituents of the Material World: In Search of an Ontology for Fundamental Physics, </a:t>
            </a:r>
            <a:r>
              <a:rPr lang="en-US" i="1" dirty="0" err="1">
                <a:solidFill>
                  <a:srgbClr val="9900FF"/>
                </a:solidFill>
              </a:rPr>
              <a:t>Meinard</a:t>
            </a:r>
            <a:r>
              <a:rPr lang="en-US" i="1" dirty="0">
                <a:solidFill>
                  <a:srgbClr val="9900FF"/>
                </a:solidFill>
              </a:rPr>
              <a:t> Kuhlmann</a:t>
            </a:r>
            <a:r>
              <a:rPr lang="en-US" dirty="0"/>
              <a:t>, </a:t>
            </a:r>
            <a:r>
              <a:rPr lang="en-US" dirty="0" err="1"/>
              <a:t>Ontos</a:t>
            </a:r>
            <a:r>
              <a:rPr lang="en-US" dirty="0"/>
              <a:t> Verlag, 2010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Natural Kinds and Conceptual Change, </a:t>
            </a:r>
            <a:r>
              <a:rPr lang="en-US" i="1" dirty="0">
                <a:solidFill>
                  <a:srgbClr val="9900FF"/>
                </a:solidFill>
              </a:rPr>
              <a:t>Joseph LaPorte</a:t>
            </a:r>
            <a:r>
              <a:rPr lang="en-US" dirty="0"/>
              <a:t>, Cambridge University Press, 2004.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Subjects of Experience, </a:t>
            </a:r>
            <a:r>
              <a:rPr lang="en-US" i="1" dirty="0">
                <a:solidFill>
                  <a:srgbClr val="9900FF"/>
                </a:solidFill>
              </a:rPr>
              <a:t>Edward J. Lowe</a:t>
            </a:r>
            <a:r>
              <a:rPr lang="en-US" dirty="0"/>
              <a:t>, Cambridge University Press, 1996.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Can a Quantum Field Theory Ontology help resolve the Problem of Consciousness, </a:t>
            </a:r>
            <a:r>
              <a:rPr lang="en-US" i="1" dirty="0">
                <a:solidFill>
                  <a:srgbClr val="9900FF"/>
                </a:solidFill>
              </a:rPr>
              <a:t>Anand Rangarajan</a:t>
            </a:r>
            <a:r>
              <a:rPr lang="en-US" dirty="0"/>
              <a:t>, Quantum Reality and Theory of </a:t>
            </a:r>
            <a:r>
              <a:rPr lang="en-US" dirty="0" err="1"/>
              <a:t>Śūnya</a:t>
            </a:r>
            <a:r>
              <a:rPr lang="en-US" dirty="0"/>
              <a:t>, Springer Nature, pp. 13-26, 2019.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A Place For Consciousness: Probing the Deep Structure of the Natural World, </a:t>
            </a:r>
            <a:r>
              <a:rPr lang="en-US" dirty="0">
                <a:solidFill>
                  <a:srgbClr val="9900FF"/>
                </a:solidFill>
              </a:rPr>
              <a:t>Gregg Rosenberg</a:t>
            </a:r>
            <a:r>
              <a:rPr lang="en-US" dirty="0"/>
              <a:t>, Oxford Univ. Press, 2004.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Quantum Field Theory and the Standard Model, </a:t>
            </a:r>
            <a:r>
              <a:rPr lang="en-US" i="1" dirty="0">
                <a:solidFill>
                  <a:srgbClr val="9900FF"/>
                </a:solidFill>
              </a:rPr>
              <a:t>Matthew D. Schwartz</a:t>
            </a:r>
            <a:r>
              <a:rPr lang="en-US" dirty="0"/>
              <a:t>, Cambridge Univ. Press, 2013</a:t>
            </a:r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endParaRPr lang="en-US" dirty="0"/>
          </a:p>
          <a:p>
            <a:pPr marL="457200" indent="-457200">
              <a:lnSpc>
                <a:spcPct val="70000"/>
              </a:lnSpc>
              <a:buFont typeface="Arial" charset="0"/>
              <a:buAutoNum type="arabicPeriod"/>
            </a:pPr>
            <a:r>
              <a:rPr lang="en-US" dirty="0"/>
              <a:t>Category Theory for the Sciences, </a:t>
            </a:r>
            <a:r>
              <a:rPr lang="en-US" i="1" dirty="0">
                <a:solidFill>
                  <a:srgbClr val="9900FF"/>
                </a:solidFill>
              </a:rPr>
              <a:t>David I. Spivak</a:t>
            </a:r>
            <a:r>
              <a:rPr lang="en-US" dirty="0"/>
              <a:t>, The MIT Press, 2014.</a:t>
            </a:r>
          </a:p>
          <a:p>
            <a:pPr marL="457200" indent="-457200">
              <a:lnSpc>
                <a:spcPct val="7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dirty="0"/>
              <a:t>Ignorance and Imagination: The Epistemic Origin of the Problem of Consciousness, </a:t>
            </a:r>
            <a:r>
              <a:rPr lang="en-US" i="1" dirty="0">
                <a:solidFill>
                  <a:srgbClr val="9900FF"/>
                </a:solidFill>
              </a:rPr>
              <a:t>Daniel </a:t>
            </a:r>
            <a:r>
              <a:rPr lang="en-US" i="1" dirty="0" err="1">
                <a:solidFill>
                  <a:srgbClr val="9900FF"/>
                </a:solidFill>
              </a:rPr>
              <a:t>Stoljar</a:t>
            </a:r>
            <a:r>
              <a:rPr lang="en-US" dirty="0"/>
              <a:t>, Oxford University Press, 2006.</a:t>
            </a:r>
          </a:p>
          <a:p>
            <a:pPr marL="457200" indent="-457200">
              <a:lnSpc>
                <a:spcPct val="7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dirty="0"/>
              <a:t>Physicalism, </a:t>
            </a:r>
            <a:r>
              <a:rPr lang="en-US" i="1" dirty="0">
                <a:solidFill>
                  <a:srgbClr val="9900FF"/>
                </a:solidFill>
              </a:rPr>
              <a:t>Daniel </a:t>
            </a:r>
            <a:r>
              <a:rPr lang="en-US" i="1" dirty="0" err="1">
                <a:solidFill>
                  <a:srgbClr val="9900FF"/>
                </a:solidFill>
              </a:rPr>
              <a:t>Stoljar</a:t>
            </a:r>
            <a:r>
              <a:rPr lang="en-US" dirty="0"/>
              <a:t>, Routledge, 2010.</a:t>
            </a:r>
          </a:p>
          <a:p>
            <a:pPr marL="457200" indent="-457200">
              <a:lnSpc>
                <a:spcPct val="7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dirty="0"/>
              <a:t>Selves: An Essay in Revisionary Metaphysics, </a:t>
            </a:r>
            <a:r>
              <a:rPr lang="en-US" i="1" dirty="0">
                <a:solidFill>
                  <a:srgbClr val="9900FF"/>
                </a:solidFill>
              </a:rPr>
              <a:t>Galen Strawson</a:t>
            </a:r>
            <a:r>
              <a:rPr lang="en-US" dirty="0"/>
              <a:t>, Clarendon Press, 2009.</a:t>
            </a:r>
          </a:p>
          <a:p>
            <a:pPr marL="457200" indent="-457200">
              <a:lnSpc>
                <a:spcPct val="7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dirty="0"/>
              <a:t>Material Beings, </a:t>
            </a:r>
            <a:r>
              <a:rPr lang="en-US" i="1" dirty="0">
                <a:solidFill>
                  <a:srgbClr val="9900FF"/>
                </a:solidFill>
              </a:rPr>
              <a:t>Peter van Inwagen</a:t>
            </a:r>
            <a:r>
              <a:rPr lang="en-US" dirty="0"/>
              <a:t>, Cornell University Press, 1990.</a:t>
            </a:r>
          </a:p>
        </p:txBody>
      </p:sp>
    </p:spTree>
    <p:extLst>
      <p:ext uri="{BB962C8B-B14F-4D97-AF65-F5344CB8AC3E}">
        <p14:creationId xmlns:p14="http://schemas.microsoft.com/office/powerpoint/2010/main" val="570937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93674A-FC66-4496-A172-1942DA94E99F}"/>
              </a:ext>
            </a:extLst>
          </p:cNvPr>
          <p:cNvSpPr txBox="1"/>
          <p:nvPr/>
        </p:nvSpPr>
        <p:spPr>
          <a:xfrm>
            <a:off x="416689" y="2051685"/>
            <a:ext cx="113586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Contact information:</a:t>
            </a:r>
          </a:p>
          <a:p>
            <a:r>
              <a:rPr lang="en-US" sz="3200" dirty="0">
                <a:solidFill>
                  <a:srgbClr val="9900FF"/>
                </a:solidFill>
              </a:rPr>
              <a:t>Prof. Anand Rangarajan</a:t>
            </a:r>
          </a:p>
          <a:p>
            <a:r>
              <a:rPr lang="en-US" sz="3200" dirty="0"/>
              <a:t>Department of Computer and Information Science and Engineering</a:t>
            </a:r>
          </a:p>
          <a:p>
            <a:r>
              <a:rPr lang="en-US" sz="3200" dirty="0"/>
              <a:t>University of Florida</a:t>
            </a:r>
          </a:p>
          <a:p>
            <a:r>
              <a:rPr lang="en-US" sz="3200" dirty="0"/>
              <a:t>E-mail: </a:t>
            </a:r>
            <a:r>
              <a:rPr lang="en-US" sz="3200" dirty="0">
                <a:hlinkClick r:id="rId2"/>
              </a:rPr>
              <a:t>anandr@ufl.edu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135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87049-75E9-4B2A-997E-32DEF48C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The Hard Problem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E5B644B-E821-487B-B3CA-6B6A5263019D}"/>
              </a:ext>
            </a:extLst>
          </p:cNvPr>
          <p:cNvSpPr/>
          <p:nvPr/>
        </p:nvSpPr>
        <p:spPr>
          <a:xfrm>
            <a:off x="402473" y="1942227"/>
            <a:ext cx="3932463" cy="1134000"/>
          </a:xfrm>
          <a:custGeom>
            <a:avLst/>
            <a:gdLst>
              <a:gd name="connsiteX0" fmla="*/ 0 w 3932463"/>
              <a:gd name="connsiteY0" fmla="*/ 0 h 1134000"/>
              <a:gd name="connsiteX1" fmla="*/ 3365463 w 3932463"/>
              <a:gd name="connsiteY1" fmla="*/ 0 h 1134000"/>
              <a:gd name="connsiteX2" fmla="*/ 3932463 w 3932463"/>
              <a:gd name="connsiteY2" fmla="*/ 567000 h 1134000"/>
              <a:gd name="connsiteX3" fmla="*/ 3365463 w 3932463"/>
              <a:gd name="connsiteY3" fmla="*/ 1134000 h 1134000"/>
              <a:gd name="connsiteX4" fmla="*/ 0 w 3932463"/>
              <a:gd name="connsiteY4" fmla="*/ 1134000 h 1134000"/>
              <a:gd name="connsiteX5" fmla="*/ 567000 w 3932463"/>
              <a:gd name="connsiteY5" fmla="*/ 567000 h 1134000"/>
              <a:gd name="connsiteX6" fmla="*/ 0 w 3932463"/>
              <a:gd name="connsiteY6" fmla="*/ 0 h 11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2463" h="1134000">
                <a:moveTo>
                  <a:pt x="0" y="0"/>
                </a:moveTo>
                <a:lnTo>
                  <a:pt x="3365463" y="0"/>
                </a:lnTo>
                <a:lnTo>
                  <a:pt x="3932463" y="567000"/>
                </a:lnTo>
                <a:lnTo>
                  <a:pt x="3365463" y="1134000"/>
                </a:lnTo>
                <a:lnTo>
                  <a:pt x="0" y="1134000"/>
                </a:lnTo>
                <a:lnTo>
                  <a:pt x="567000" y="56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1011" tIns="28004" rIns="595004" bIns="2800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Why is anything accompanied by experience (Chalmers)?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880FE00-CC5A-41DB-A296-96AACD8D2E1F}"/>
              </a:ext>
            </a:extLst>
          </p:cNvPr>
          <p:cNvSpPr/>
          <p:nvPr/>
        </p:nvSpPr>
        <p:spPr>
          <a:xfrm>
            <a:off x="539260" y="3104850"/>
            <a:ext cx="3145971" cy="2842382"/>
          </a:xfrm>
          <a:custGeom>
            <a:avLst/>
            <a:gdLst>
              <a:gd name="connsiteX0" fmla="*/ 0 w 3145971"/>
              <a:gd name="connsiteY0" fmla="*/ 0 h 2842382"/>
              <a:gd name="connsiteX1" fmla="*/ 3145971 w 3145971"/>
              <a:gd name="connsiteY1" fmla="*/ 0 h 2842382"/>
              <a:gd name="connsiteX2" fmla="*/ 3145971 w 3145971"/>
              <a:gd name="connsiteY2" fmla="*/ 2842382 h 2842382"/>
              <a:gd name="connsiteX3" fmla="*/ 0 w 3145971"/>
              <a:gd name="connsiteY3" fmla="*/ 2842382 h 2842382"/>
              <a:gd name="connsiteX4" fmla="*/ 0 w 3145971"/>
              <a:gd name="connsiteY4" fmla="*/ 0 h 284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5971" h="2842382">
                <a:moveTo>
                  <a:pt x="0" y="0"/>
                </a:moveTo>
                <a:lnTo>
                  <a:pt x="3145971" y="0"/>
                </a:lnTo>
                <a:lnTo>
                  <a:pt x="3145971" y="2842382"/>
                </a:lnTo>
                <a:lnTo>
                  <a:pt x="0" y="28423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Structure and dynamics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Information processing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Neuronal dynamics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Physicalism and Materialism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30329BD-15AC-44DD-92C6-7C98456A6433}"/>
              </a:ext>
            </a:extLst>
          </p:cNvPr>
          <p:cNvSpPr/>
          <p:nvPr/>
        </p:nvSpPr>
        <p:spPr>
          <a:xfrm>
            <a:off x="4118937" y="1942227"/>
            <a:ext cx="3932463" cy="1134000"/>
          </a:xfrm>
          <a:custGeom>
            <a:avLst/>
            <a:gdLst>
              <a:gd name="connsiteX0" fmla="*/ 0 w 3932463"/>
              <a:gd name="connsiteY0" fmla="*/ 0 h 1134000"/>
              <a:gd name="connsiteX1" fmla="*/ 3365463 w 3932463"/>
              <a:gd name="connsiteY1" fmla="*/ 0 h 1134000"/>
              <a:gd name="connsiteX2" fmla="*/ 3932463 w 3932463"/>
              <a:gd name="connsiteY2" fmla="*/ 567000 h 1134000"/>
              <a:gd name="connsiteX3" fmla="*/ 3365463 w 3932463"/>
              <a:gd name="connsiteY3" fmla="*/ 1134000 h 1134000"/>
              <a:gd name="connsiteX4" fmla="*/ 0 w 3932463"/>
              <a:gd name="connsiteY4" fmla="*/ 1134000 h 1134000"/>
              <a:gd name="connsiteX5" fmla="*/ 567000 w 3932463"/>
              <a:gd name="connsiteY5" fmla="*/ 567000 h 1134000"/>
              <a:gd name="connsiteX6" fmla="*/ 0 w 3932463"/>
              <a:gd name="connsiteY6" fmla="*/ 0 h 11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2463" h="1134000">
                <a:moveTo>
                  <a:pt x="0" y="0"/>
                </a:moveTo>
                <a:lnTo>
                  <a:pt x="3365463" y="0"/>
                </a:lnTo>
                <a:lnTo>
                  <a:pt x="3932463" y="567000"/>
                </a:lnTo>
                <a:lnTo>
                  <a:pt x="3365463" y="1134000"/>
                </a:lnTo>
                <a:lnTo>
                  <a:pt x="0" y="1134000"/>
                </a:lnTo>
                <a:lnTo>
                  <a:pt x="567000" y="56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1011" tIns="28004" rIns="595004" bIns="2800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Mainstream response: Emergence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ED83D7A-6AEB-4633-8287-598C357DC636}"/>
              </a:ext>
            </a:extLst>
          </p:cNvPr>
          <p:cNvSpPr/>
          <p:nvPr/>
        </p:nvSpPr>
        <p:spPr>
          <a:xfrm>
            <a:off x="7865697" y="1942227"/>
            <a:ext cx="3932463" cy="1134000"/>
          </a:xfrm>
          <a:custGeom>
            <a:avLst/>
            <a:gdLst>
              <a:gd name="connsiteX0" fmla="*/ 0 w 3932463"/>
              <a:gd name="connsiteY0" fmla="*/ 0 h 1134000"/>
              <a:gd name="connsiteX1" fmla="*/ 3365463 w 3932463"/>
              <a:gd name="connsiteY1" fmla="*/ 0 h 1134000"/>
              <a:gd name="connsiteX2" fmla="*/ 3932463 w 3932463"/>
              <a:gd name="connsiteY2" fmla="*/ 567000 h 1134000"/>
              <a:gd name="connsiteX3" fmla="*/ 3365463 w 3932463"/>
              <a:gd name="connsiteY3" fmla="*/ 1134000 h 1134000"/>
              <a:gd name="connsiteX4" fmla="*/ 0 w 3932463"/>
              <a:gd name="connsiteY4" fmla="*/ 1134000 h 1134000"/>
              <a:gd name="connsiteX5" fmla="*/ 567000 w 3932463"/>
              <a:gd name="connsiteY5" fmla="*/ 567000 h 1134000"/>
              <a:gd name="connsiteX6" fmla="*/ 0 w 3932463"/>
              <a:gd name="connsiteY6" fmla="*/ 0 h 113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2463" h="1134000">
                <a:moveTo>
                  <a:pt x="0" y="0"/>
                </a:moveTo>
                <a:lnTo>
                  <a:pt x="3365463" y="0"/>
                </a:lnTo>
                <a:lnTo>
                  <a:pt x="3932463" y="567000"/>
                </a:lnTo>
                <a:lnTo>
                  <a:pt x="3365463" y="1134000"/>
                </a:lnTo>
                <a:lnTo>
                  <a:pt x="0" y="1134000"/>
                </a:lnTo>
                <a:lnTo>
                  <a:pt x="567000" y="567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1011" tIns="28004" rIns="595004" bIns="2800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Alternatives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E642FE3-0B5C-43E8-9FFE-5E8F4CEDD7BD}"/>
              </a:ext>
            </a:extLst>
          </p:cNvPr>
          <p:cNvSpPr/>
          <p:nvPr/>
        </p:nvSpPr>
        <p:spPr>
          <a:xfrm>
            <a:off x="8218297" y="3211809"/>
            <a:ext cx="3206562" cy="2842382"/>
          </a:xfrm>
          <a:custGeom>
            <a:avLst/>
            <a:gdLst>
              <a:gd name="connsiteX0" fmla="*/ 0 w 3206562"/>
              <a:gd name="connsiteY0" fmla="*/ 0 h 2842382"/>
              <a:gd name="connsiteX1" fmla="*/ 3206562 w 3206562"/>
              <a:gd name="connsiteY1" fmla="*/ 0 h 2842382"/>
              <a:gd name="connsiteX2" fmla="*/ 3206562 w 3206562"/>
              <a:gd name="connsiteY2" fmla="*/ 2842382 h 2842382"/>
              <a:gd name="connsiteX3" fmla="*/ 0 w 3206562"/>
              <a:gd name="connsiteY3" fmla="*/ 2842382 h 2842382"/>
              <a:gd name="connsiteX4" fmla="*/ 0 w 3206562"/>
              <a:gd name="connsiteY4" fmla="*/ 0 h 284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6562" h="2842382">
                <a:moveTo>
                  <a:pt x="0" y="0"/>
                </a:moveTo>
                <a:lnTo>
                  <a:pt x="3206562" y="0"/>
                </a:lnTo>
                <a:lnTo>
                  <a:pt x="3206562" y="2842382"/>
                </a:lnTo>
                <a:lnTo>
                  <a:pt x="0" y="28423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 err="1"/>
              <a:t>Panpsychism</a:t>
            </a:r>
            <a:r>
              <a:rPr lang="en-US" sz="2100" kern="1200" dirty="0"/>
              <a:t> (Rosenberg, </a:t>
            </a:r>
            <a:r>
              <a:rPr lang="en-US" sz="2100" kern="1200" dirty="0" err="1"/>
              <a:t>Skrbina</a:t>
            </a:r>
            <a:r>
              <a:rPr lang="en-US" sz="2100" kern="1200" dirty="0"/>
              <a:t>, Strawson)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Dual aspect Theory (</a:t>
            </a:r>
            <a:r>
              <a:rPr lang="en-US" sz="2100" kern="1200" dirty="0" err="1"/>
              <a:t>Atmanspacher</a:t>
            </a:r>
            <a:r>
              <a:rPr lang="en-US" sz="2100" kern="1200" dirty="0"/>
              <a:t>)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Neutral Monism (</a:t>
            </a:r>
            <a:r>
              <a:rPr lang="en-US" sz="2100" dirty="0"/>
              <a:t>Banks</a:t>
            </a:r>
            <a:r>
              <a:rPr lang="en-US" sz="2100" kern="1200" dirty="0"/>
              <a:t>)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Idealism (Kastrup)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/>
              <a:t>Ignorance and physicalism (</a:t>
            </a:r>
            <a:r>
              <a:rPr lang="en-US" sz="2100" kern="1200" dirty="0" err="1"/>
              <a:t>Stoljar</a:t>
            </a:r>
            <a:r>
              <a:rPr lang="en-US" sz="2100" kern="1200" dirty="0"/>
              <a:t>, Montero)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0B12A0-3D4B-4B47-9A1D-D2E7AEC73F30}"/>
              </a:ext>
            </a:extLst>
          </p:cNvPr>
          <p:cNvSpPr txBox="1"/>
          <p:nvPr/>
        </p:nvSpPr>
        <p:spPr>
          <a:xfrm>
            <a:off x="4291965" y="363474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F6EFE8-93FC-4D17-9F4B-587E6827BBA0}"/>
              </a:ext>
            </a:extLst>
          </p:cNvPr>
          <p:cNvSpPr txBox="1"/>
          <p:nvPr/>
        </p:nvSpPr>
        <p:spPr>
          <a:xfrm>
            <a:off x="4354830" y="3278019"/>
            <a:ext cx="29497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Self-organization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Complexity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Systems theory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Confused with holism</a:t>
            </a:r>
          </a:p>
        </p:txBody>
      </p:sp>
    </p:spTree>
    <p:extLst>
      <p:ext uri="{BB962C8B-B14F-4D97-AF65-F5344CB8AC3E}">
        <p14:creationId xmlns:p14="http://schemas.microsoft.com/office/powerpoint/2010/main" val="159458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E6CA3A-DA1D-4F4C-A770-382B2E58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Emergence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6308992-1368-402D-8992-77B45CB02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45238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394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08D229-2670-45FE-83E3-422CCDCD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/>
              <a:t>Alternatives to Emergence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457FCC8-BE15-4F78-BFC4-F9E077C841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874154"/>
              </p:ext>
            </p:extLst>
          </p:nvPr>
        </p:nvGraphicFramePr>
        <p:xfrm>
          <a:off x="304098" y="1727895"/>
          <a:ext cx="11434511" cy="4501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50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8590A-773F-4B54-9933-623D6AEE9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Systems versus Particles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30168-34C5-4BE4-BEAF-79FF1932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600" dirty="0"/>
              <a:t>Our slogan: Complex AI systems are not accompanied by experience</a:t>
            </a:r>
          </a:p>
          <a:p>
            <a:r>
              <a:rPr lang="en-US" sz="2600" dirty="0"/>
              <a:t>Age old distinction: systems versus particles (back to 19</a:t>
            </a:r>
            <a:r>
              <a:rPr lang="en-US" sz="2600" baseline="30000" dirty="0"/>
              <a:t>th</a:t>
            </a:r>
            <a:r>
              <a:rPr lang="en-US" sz="2600" dirty="0"/>
              <a:t> century atomism)</a:t>
            </a:r>
          </a:p>
          <a:p>
            <a:r>
              <a:rPr lang="en-US" sz="2600" dirty="0"/>
              <a:t>Systems: Capable of complex information processing</a:t>
            </a:r>
          </a:p>
          <a:p>
            <a:r>
              <a:rPr lang="en-US" sz="2600" dirty="0"/>
              <a:t>Particles: Highly unified and spatiotemporally bounded</a:t>
            </a:r>
          </a:p>
          <a:p>
            <a:r>
              <a:rPr lang="en-US" sz="2600" dirty="0"/>
              <a:t>Systems: Wrong way of thinking about consciousness</a:t>
            </a:r>
          </a:p>
          <a:p>
            <a:r>
              <a:rPr lang="en-US" sz="2600" dirty="0"/>
              <a:t>Intuition: Connection between radically unified experience and particles?</a:t>
            </a:r>
          </a:p>
          <a:p>
            <a:r>
              <a:rPr lang="en-US" sz="2600" dirty="0"/>
              <a:t>Strawson’s thin subjects highly suggestive</a:t>
            </a:r>
          </a:p>
        </p:txBody>
      </p:sp>
    </p:spTree>
    <p:extLst>
      <p:ext uri="{BB962C8B-B14F-4D97-AF65-F5344CB8AC3E}">
        <p14:creationId xmlns:p14="http://schemas.microsoft.com/office/powerpoint/2010/main" val="90152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D5A98C-D125-40A7-BBB0-4022EB7A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Thin Subjects (Strawson)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0657B-8BDF-4566-ADE5-B54A4A210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6213" y="813683"/>
            <a:ext cx="6168101" cy="5230634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Claim: Experience always accompanied by subject of experience (</a:t>
            </a:r>
            <a:r>
              <a:rPr lang="en-US" sz="2400" dirty="0" err="1">
                <a:solidFill>
                  <a:srgbClr val="000000"/>
                </a:solidFill>
              </a:rPr>
              <a:t>SoE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Controversial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Thin subject of experience: Strawson’s alternative to Cartesian thick subjects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Momentary</a:t>
            </a:r>
          </a:p>
          <a:p>
            <a:r>
              <a:rPr lang="en-US" sz="2400" dirty="0" err="1">
                <a:solidFill>
                  <a:srgbClr val="000000"/>
                </a:solidFill>
              </a:rPr>
              <a:t>Spatio</a:t>
            </a:r>
            <a:r>
              <a:rPr lang="en-US" sz="2400" dirty="0">
                <a:solidFill>
                  <a:srgbClr val="000000"/>
                </a:solidFill>
              </a:rPr>
              <a:t>-temporally bounded</a:t>
            </a:r>
          </a:p>
          <a:p>
            <a:r>
              <a:rPr lang="en-US" sz="2400" dirty="0">
                <a:solidFill>
                  <a:srgbClr val="000000"/>
                </a:solidFill>
              </a:rPr>
              <a:t>Grounding intuition: Experience feels unitary as if happening to one subject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Criticism: Doubling of mysteries – experience and </a:t>
            </a:r>
            <a:r>
              <a:rPr lang="en-US" sz="2400" dirty="0" err="1">
                <a:solidFill>
                  <a:srgbClr val="000000"/>
                </a:solidFill>
              </a:rPr>
              <a:t>SoE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Strawson’s response: Akin to objects (subjects) and properties (experience)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Crazy Hypothesis</a:t>
            </a:r>
            <a:r>
              <a:rPr lang="en-US" sz="2400" dirty="0">
                <a:solidFill>
                  <a:srgbClr val="000000"/>
                </a:solidFill>
              </a:rPr>
              <a:t>: Thin subjects are like particles (but of a very new kind)</a:t>
            </a:r>
          </a:p>
        </p:txBody>
      </p:sp>
    </p:spTree>
    <p:extLst>
      <p:ext uri="{BB962C8B-B14F-4D97-AF65-F5344CB8AC3E}">
        <p14:creationId xmlns:p14="http://schemas.microsoft.com/office/powerpoint/2010/main" val="347966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BD0079-7EDA-4A2C-A5DC-2C2439F03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Thin Subjects, the Physical and Selfons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8F133-5520-46B6-9BE5-A3BCFD3F2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7277" y="133411"/>
            <a:ext cx="7085563" cy="604253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600" dirty="0" err="1"/>
              <a:t>SoE</a:t>
            </a:r>
            <a:r>
              <a:rPr lang="en-US" sz="2600" dirty="0"/>
              <a:t> more akin to a particle than a system (</a:t>
            </a:r>
            <a:r>
              <a:rPr lang="en-US" sz="2600" dirty="0">
                <a:solidFill>
                  <a:srgbClr val="FF0000"/>
                </a:solidFill>
              </a:rPr>
              <a:t>crazy hypothesis)</a:t>
            </a:r>
          </a:p>
          <a:p>
            <a:r>
              <a:rPr lang="en-US" sz="2600" dirty="0"/>
              <a:t>Natural rather than artifactual or cultural</a:t>
            </a:r>
          </a:p>
          <a:p>
            <a:r>
              <a:rPr lang="en-US" sz="2600" dirty="0"/>
              <a:t>Bid goodbye to the 19</a:t>
            </a:r>
            <a:r>
              <a:rPr lang="en-US" sz="2600" baseline="30000" dirty="0"/>
              <a:t>th</a:t>
            </a:r>
            <a:r>
              <a:rPr lang="en-US" sz="2600" dirty="0"/>
              <a:t> century: Particles are formed in quantum field theory (QFT) via second quantization</a:t>
            </a:r>
          </a:p>
          <a:p>
            <a:r>
              <a:rPr lang="en-US" sz="2600" dirty="0" err="1"/>
              <a:t>SoEs</a:t>
            </a:r>
            <a:r>
              <a:rPr lang="en-US" sz="2600" dirty="0"/>
              <a:t> are special “</a:t>
            </a:r>
            <a:r>
              <a:rPr lang="en-US" sz="2600" dirty="0" err="1">
                <a:solidFill>
                  <a:srgbClr val="9900FF"/>
                </a:solidFill>
              </a:rPr>
              <a:t>selfons</a:t>
            </a:r>
            <a:r>
              <a:rPr lang="en-US" sz="2600" dirty="0"/>
              <a:t>” accompanied by experience (Rangarajan)</a:t>
            </a:r>
          </a:p>
          <a:p>
            <a:r>
              <a:rPr lang="en-US" sz="2600" dirty="0"/>
              <a:t>Second quantization in QFT creates </a:t>
            </a:r>
            <a:r>
              <a:rPr lang="en-US" sz="2600" dirty="0" err="1"/>
              <a:t>selfons</a:t>
            </a:r>
            <a:r>
              <a:rPr lang="en-US" sz="2600" dirty="0"/>
              <a:t> from basic fields</a:t>
            </a:r>
          </a:p>
          <a:p>
            <a:r>
              <a:rPr lang="en-US" sz="2600" dirty="0"/>
              <a:t>But second quantization is a </a:t>
            </a:r>
            <a:r>
              <a:rPr lang="en-US" sz="2600" i="1" dirty="0" err="1">
                <a:solidFill>
                  <a:srgbClr val="0033CC"/>
                </a:solidFill>
              </a:rPr>
              <a:t>functor</a:t>
            </a:r>
            <a:r>
              <a:rPr lang="en-US" sz="2600" dirty="0"/>
              <a:t> (as in category theory pointed out by Edward Nelson)!</a:t>
            </a:r>
          </a:p>
          <a:p>
            <a:r>
              <a:rPr lang="en-US" sz="2600" dirty="0"/>
              <a:t>Can we model </a:t>
            </a:r>
            <a:r>
              <a:rPr lang="en-US" sz="2600" dirty="0" err="1"/>
              <a:t>SoEs</a:t>
            </a:r>
            <a:r>
              <a:rPr lang="en-US" sz="2600" dirty="0"/>
              <a:t> (or </a:t>
            </a:r>
            <a:r>
              <a:rPr lang="en-US" sz="2600" dirty="0" err="1">
                <a:solidFill>
                  <a:srgbClr val="9900FF"/>
                </a:solidFill>
              </a:rPr>
              <a:t>selfons</a:t>
            </a:r>
            <a:r>
              <a:rPr lang="en-US" sz="2600" dirty="0"/>
              <a:t>) using category theory?</a:t>
            </a:r>
          </a:p>
          <a:p>
            <a:r>
              <a:rPr lang="en-US" sz="2600" dirty="0"/>
              <a:t>Generalize from QM, QFT and move to modeling using category theory</a:t>
            </a:r>
          </a:p>
        </p:txBody>
      </p:sp>
    </p:spTree>
    <p:extLst>
      <p:ext uri="{BB962C8B-B14F-4D97-AF65-F5344CB8AC3E}">
        <p14:creationId xmlns:p14="http://schemas.microsoft.com/office/powerpoint/2010/main" val="293960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A7C9B-EAA3-41F3-B510-C772E350D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" y="450850"/>
            <a:ext cx="10515600" cy="1325563"/>
          </a:xfrm>
        </p:spPr>
        <p:txBody>
          <a:bodyPr/>
          <a:lstStyle/>
          <a:p>
            <a:r>
              <a:rPr lang="en-US" dirty="0"/>
              <a:t>The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E2071-7DDA-46BE-9EBF-A0DBF9BDA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4" y="1690688"/>
            <a:ext cx="11397616" cy="5030152"/>
          </a:xfrm>
        </p:spPr>
        <p:txBody>
          <a:bodyPr/>
          <a:lstStyle/>
          <a:p>
            <a:r>
              <a:rPr lang="en-US" dirty="0"/>
              <a:t>Why is anything accompanied by experience?</a:t>
            </a:r>
          </a:p>
          <a:p>
            <a:r>
              <a:rPr lang="en-US" dirty="0"/>
              <a:t>Emergence hypothesis: Experience emerges in a sufficiently complex system</a:t>
            </a:r>
          </a:p>
          <a:p>
            <a:r>
              <a:rPr lang="en-US" dirty="0"/>
              <a:t>Unworkable. Complex AI systems not accompanied by experience</a:t>
            </a:r>
          </a:p>
          <a:p>
            <a:r>
              <a:rPr lang="en-US" dirty="0"/>
              <a:t>Particle thinking: Age old alternative to systems thinking</a:t>
            </a:r>
          </a:p>
          <a:p>
            <a:r>
              <a:rPr lang="en-US" dirty="0"/>
              <a:t>Intuition: Link between unitary nature of experience and unity of particle</a:t>
            </a:r>
          </a:p>
          <a:p>
            <a:r>
              <a:rPr lang="en-US" dirty="0"/>
              <a:t>Strawson: Unitary nature of experience because of thin subjects</a:t>
            </a:r>
          </a:p>
          <a:p>
            <a:r>
              <a:rPr lang="en-US" dirty="0"/>
              <a:t>Thin subjects are akin to new particles (</a:t>
            </a:r>
            <a:r>
              <a:rPr lang="en-US" dirty="0">
                <a:solidFill>
                  <a:srgbClr val="FF0000"/>
                </a:solidFill>
              </a:rPr>
              <a:t>crazy hypothesis</a:t>
            </a:r>
            <a:r>
              <a:rPr lang="en-US" dirty="0"/>
              <a:t>): </a:t>
            </a:r>
            <a:r>
              <a:rPr lang="en-US" dirty="0" err="1">
                <a:solidFill>
                  <a:srgbClr val="9900FF"/>
                </a:solidFill>
              </a:rPr>
              <a:t>selfons</a:t>
            </a:r>
            <a:endParaRPr lang="en-US" dirty="0">
              <a:solidFill>
                <a:srgbClr val="9900FF"/>
              </a:solidFill>
            </a:endParaRPr>
          </a:p>
          <a:p>
            <a:r>
              <a:rPr lang="en-US" dirty="0"/>
              <a:t>Particles are set up via second quantization in QFT: waves act like particles</a:t>
            </a:r>
          </a:p>
          <a:p>
            <a:r>
              <a:rPr lang="en-US" dirty="0"/>
              <a:t>Second quantization is a </a:t>
            </a:r>
            <a:r>
              <a:rPr lang="en-US" dirty="0" err="1"/>
              <a:t>functor</a:t>
            </a:r>
            <a:r>
              <a:rPr lang="en-US" dirty="0"/>
              <a:t> as in category theory</a:t>
            </a:r>
          </a:p>
        </p:txBody>
      </p:sp>
    </p:spTree>
    <p:extLst>
      <p:ext uri="{BB962C8B-B14F-4D97-AF65-F5344CB8AC3E}">
        <p14:creationId xmlns:p14="http://schemas.microsoft.com/office/powerpoint/2010/main" val="39471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7A880-D544-4DDE-ADEB-ACA982FDB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Theory: Basics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8DE070-A9A8-4336-9E79-ACD79CFFAF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95215"/>
              </a:xfrm>
            </p:spPr>
            <p:txBody>
              <a:bodyPr/>
              <a:lstStyle/>
              <a:p>
                <a:r>
                  <a:rPr lang="en-US" dirty="0"/>
                  <a:t>Definition: A category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</m:oMath>
                </a14:m>
                <a:r>
                  <a:rPr lang="en-US" dirty="0"/>
                  <a:t> has constituents: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Objects: A collection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Ob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elements called objects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Morphisms: For every pair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Ob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</m:d>
                  </m:oMath>
                </a14:m>
                <a:r>
                  <a:rPr lang="en-US" dirty="0"/>
                  <a:t> a set of morphisms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Identity: For every object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Ob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 identity morphism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id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Composition: For every three objects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Ob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𝒞</m:t>
                        </m:r>
                      </m:e>
                    </m:d>
                  </m:oMath>
                </a14:m>
                <a:r>
                  <a:rPr lang="en-US" dirty="0"/>
                  <a:t>,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Intuition: Morphisms are the glue relating objects</a:t>
                </a:r>
              </a:p>
              <a:p>
                <a:r>
                  <a:rPr lang="en-US" dirty="0"/>
                  <a:t>Composition formula: Transitivity in object relations</a:t>
                </a:r>
              </a:p>
              <a:p>
                <a:r>
                  <a:rPr lang="en-US" dirty="0"/>
                  <a:t>Relevance to HP: </a:t>
                </a:r>
                <a:r>
                  <a:rPr lang="en-US" dirty="0" err="1">
                    <a:solidFill>
                      <a:srgbClr val="9900FF"/>
                    </a:solidFill>
                  </a:rPr>
                  <a:t>Selfons</a:t>
                </a:r>
                <a:r>
                  <a:rPr lang="en-US" dirty="0"/>
                  <a:t> as objects (accompanied by experience) and </a:t>
                </a:r>
                <a:r>
                  <a:rPr lang="en-US" dirty="0">
                    <a:solidFill>
                      <a:srgbClr val="FF00FF"/>
                    </a:solidFill>
                  </a:rPr>
                  <a:t>intersubjectivity</a:t>
                </a:r>
                <a:r>
                  <a:rPr lang="en-US" dirty="0"/>
                  <a:t> as evidence of morphisms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8DE070-A9A8-4336-9E79-ACD79CFFAF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95215"/>
              </a:xfrm>
              <a:blipFill>
                <a:blip r:embed="rId2"/>
                <a:stretch>
                  <a:fillRect l="-1043" t="-1993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94D37CA1-245F-44A1-B57D-9346D740C8BB}"/>
              </a:ext>
            </a:extLst>
          </p:cNvPr>
          <p:cNvGrpSpPr/>
          <p:nvPr/>
        </p:nvGrpSpPr>
        <p:grpSpPr>
          <a:xfrm>
            <a:off x="7363197" y="365125"/>
            <a:ext cx="2758049" cy="2241995"/>
            <a:chOff x="1280700" y="653081"/>
            <a:chExt cx="2758049" cy="224199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34ED927-A2A5-430C-BA05-27DB12840D82}"/>
                </a:ext>
              </a:extLst>
            </p:cNvPr>
            <p:cNvSpPr>
              <a:spLocks/>
            </p:cNvSpPr>
            <p:nvPr/>
          </p:nvSpPr>
          <p:spPr>
            <a:xfrm>
              <a:off x="2057400" y="1325880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DCC6440-D11C-42AF-B616-E77D5A891877}"/>
                </a:ext>
              </a:extLst>
            </p:cNvPr>
            <p:cNvSpPr>
              <a:spLocks/>
            </p:cNvSpPr>
            <p:nvPr/>
          </p:nvSpPr>
          <p:spPr>
            <a:xfrm>
              <a:off x="3151632" y="1325880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A98C7D-4A54-4B86-842F-28720D45DC7F}"/>
                </a:ext>
              </a:extLst>
            </p:cNvPr>
            <p:cNvSpPr>
              <a:spLocks/>
            </p:cNvSpPr>
            <p:nvPr/>
          </p:nvSpPr>
          <p:spPr>
            <a:xfrm>
              <a:off x="3154680" y="240487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Circular 7">
              <a:extLst>
                <a:ext uri="{FF2B5EF4-FFF2-40B4-BE49-F238E27FC236}">
                  <a16:creationId xmlns:a16="http://schemas.microsoft.com/office/drawing/2014/main" id="{71C90E80-105B-4A48-8D56-7BD0A7118123}"/>
                </a:ext>
              </a:extLst>
            </p:cNvPr>
            <p:cNvSpPr/>
            <p:nvPr/>
          </p:nvSpPr>
          <p:spPr>
            <a:xfrm rot="16200000">
              <a:off x="1828800" y="1044955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Arrow: Circular 8">
              <a:extLst>
                <a:ext uri="{FF2B5EF4-FFF2-40B4-BE49-F238E27FC236}">
                  <a16:creationId xmlns:a16="http://schemas.microsoft.com/office/drawing/2014/main" id="{5100954A-6A8D-4D67-8BD2-BB42EFA53171}"/>
                </a:ext>
              </a:extLst>
            </p:cNvPr>
            <p:cNvSpPr/>
            <p:nvPr/>
          </p:nvSpPr>
          <p:spPr>
            <a:xfrm>
              <a:off x="3108960" y="888888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Arrow: Circular 9">
              <a:extLst>
                <a:ext uri="{FF2B5EF4-FFF2-40B4-BE49-F238E27FC236}">
                  <a16:creationId xmlns:a16="http://schemas.microsoft.com/office/drawing/2014/main" id="{822D0ECD-7B24-434D-96C6-B5D032702EC5}"/>
                </a:ext>
              </a:extLst>
            </p:cNvPr>
            <p:cNvSpPr/>
            <p:nvPr/>
          </p:nvSpPr>
          <p:spPr>
            <a:xfrm rot="5400000">
              <a:off x="3246120" y="2125007"/>
              <a:ext cx="292322" cy="741680"/>
            </a:xfrm>
            <a:prstGeom prst="circularArrow">
              <a:avLst/>
            </a:prstGeom>
            <a:ln w="127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8493381-3157-4427-B528-831981DA799E}"/>
                    </a:ext>
                  </a:extLst>
                </p:cNvPr>
                <p:cNvSpPr txBox="1"/>
                <p:nvPr/>
              </p:nvSpPr>
              <p:spPr>
                <a:xfrm>
                  <a:off x="1977816" y="993897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8493381-3157-4427-B528-831981DA79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7816" y="993897"/>
                  <a:ext cx="36798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8944931-A2D4-4A0B-A815-744595D3530C}"/>
                    </a:ext>
                  </a:extLst>
                </p:cNvPr>
                <p:cNvSpPr txBox="1"/>
                <p:nvPr/>
              </p:nvSpPr>
              <p:spPr>
                <a:xfrm>
                  <a:off x="3255121" y="1208270"/>
                  <a:ext cx="3713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8944931-A2D4-4A0B-A815-744595D353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5121" y="1208270"/>
                  <a:ext cx="371384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76FB4E1-FF7F-40BF-A2D8-16DADB85E2A6}"/>
                    </a:ext>
                  </a:extLst>
                </p:cNvPr>
                <p:cNvSpPr txBox="1"/>
                <p:nvPr/>
              </p:nvSpPr>
              <p:spPr>
                <a:xfrm>
                  <a:off x="3066196" y="2525744"/>
                  <a:ext cx="35375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76FB4E1-FF7F-40BF-A2D8-16DADB85E2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6196" y="2525744"/>
                  <a:ext cx="35375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8A9BE35-A55C-44AF-A605-48E293DD9369}"/>
                    </a:ext>
                  </a:extLst>
                </p:cNvPr>
                <p:cNvSpPr txBox="1"/>
                <p:nvPr/>
              </p:nvSpPr>
              <p:spPr>
                <a:xfrm>
                  <a:off x="2528681" y="1046891"/>
                  <a:ext cx="3709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8A9BE35-A55C-44AF-A605-48E293DD93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8681" y="1046891"/>
                  <a:ext cx="37093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4E70C28-05AC-45EE-AA73-6E15732925D5}"/>
                    </a:ext>
                  </a:extLst>
                </p:cNvPr>
                <p:cNvSpPr txBox="1"/>
                <p:nvPr/>
              </p:nvSpPr>
              <p:spPr>
                <a:xfrm>
                  <a:off x="3279648" y="1735252"/>
                  <a:ext cx="548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4E70C28-05AC-45EE-AA73-6E15732925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9648" y="1735252"/>
                  <a:ext cx="5486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11111" r="-355556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43C165F-98E4-4689-A519-6A1EE1B6160B}"/>
                    </a:ext>
                  </a:extLst>
                </p:cNvPr>
                <p:cNvSpPr txBox="1"/>
                <p:nvPr/>
              </p:nvSpPr>
              <p:spPr>
                <a:xfrm>
                  <a:off x="2410968" y="1880504"/>
                  <a:ext cx="3697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43C165F-98E4-4689-A519-6A1EE1B616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0968" y="1880504"/>
                  <a:ext cx="36978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943567F-9B7A-4EDE-87A7-831A88DC49D9}"/>
                    </a:ext>
                  </a:extLst>
                </p:cNvPr>
                <p:cNvSpPr txBox="1"/>
                <p:nvPr/>
              </p:nvSpPr>
              <p:spPr>
                <a:xfrm>
                  <a:off x="3212137" y="653081"/>
                  <a:ext cx="550984" cy="391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943567F-9B7A-4EDE-87A7-831A88DC49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2137" y="653081"/>
                  <a:ext cx="550984" cy="391261"/>
                </a:xfrm>
                <a:prstGeom prst="rect">
                  <a:avLst/>
                </a:prstGeom>
                <a:blipFill>
                  <a:blip r:embed="rId9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95054EC-70DA-443C-A0CC-A10A3C8AC8C4}"/>
                    </a:ext>
                  </a:extLst>
                </p:cNvPr>
                <p:cNvSpPr txBox="1"/>
                <p:nvPr/>
              </p:nvSpPr>
              <p:spPr>
                <a:xfrm>
                  <a:off x="1280700" y="983740"/>
                  <a:ext cx="5433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95054EC-70DA-443C-A0CC-A10A3C8AC8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0700" y="983740"/>
                  <a:ext cx="54335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A310FF6-333D-4225-9E23-5F505E0ED6BD}"/>
                    </a:ext>
                  </a:extLst>
                </p:cNvPr>
                <p:cNvSpPr txBox="1"/>
                <p:nvPr/>
              </p:nvSpPr>
              <p:spPr>
                <a:xfrm>
                  <a:off x="3505783" y="2089594"/>
                  <a:ext cx="5329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A310FF6-333D-4225-9E23-5F505E0ED6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783" y="2089594"/>
                  <a:ext cx="53296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60E0D16D-990E-4185-AE9B-3A7F11253064}"/>
                </a:ext>
              </a:extLst>
            </p:cNvPr>
            <p:cNvSpPr/>
            <p:nvPr/>
          </p:nvSpPr>
          <p:spPr>
            <a:xfrm>
              <a:off x="2240280" y="1389888"/>
              <a:ext cx="914400" cy="457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E561AC5C-B0B2-4398-92EA-B8D4E390B353}"/>
                </a:ext>
              </a:extLst>
            </p:cNvPr>
            <p:cNvSpPr/>
            <p:nvPr/>
          </p:nvSpPr>
          <p:spPr>
            <a:xfrm>
              <a:off x="3227832" y="1499616"/>
              <a:ext cx="45720" cy="914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1D0AAEF7-4642-44EE-8348-BFEE497E9333}"/>
                </a:ext>
              </a:extLst>
            </p:cNvPr>
            <p:cNvSpPr/>
            <p:nvPr/>
          </p:nvSpPr>
          <p:spPr>
            <a:xfrm rot="18900000">
              <a:off x="2658081" y="1279186"/>
              <a:ext cx="45720" cy="1371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975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1553</Words>
  <Application>Microsoft Office PowerPoint</Application>
  <PresentationFormat>Widescreen</PresentationFormat>
  <Paragraphs>231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Modeling Strawson’s Thin Subjects using Category Theory</vt:lpstr>
      <vt:lpstr>The Hard Problem</vt:lpstr>
      <vt:lpstr>Emergence</vt:lpstr>
      <vt:lpstr>Alternatives to Emergence</vt:lpstr>
      <vt:lpstr>Systems versus Particles</vt:lpstr>
      <vt:lpstr>Thin Subjects (Strawson)</vt:lpstr>
      <vt:lpstr>Thin Subjects, the Physical and Selfons</vt:lpstr>
      <vt:lpstr>The story so far</vt:lpstr>
      <vt:lpstr>Category Theory: Basics</vt:lpstr>
      <vt:lpstr>Category Theory: Functors</vt:lpstr>
      <vt:lpstr>Selfons as a Category</vt:lpstr>
      <vt:lpstr>Categories need not be equivalent</vt:lpstr>
      <vt:lpstr>QM, QFT and Category Theory</vt:lpstr>
      <vt:lpstr>Conclusions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Strawson’s Thin Subjects using Category Theory</dc:title>
  <dc:creator>Anand Rangarajan</dc:creator>
  <cp:lastModifiedBy>Anand Rangarajan</cp:lastModifiedBy>
  <cp:revision>1</cp:revision>
  <dcterms:created xsi:type="dcterms:W3CDTF">2020-08-23T21:15:02Z</dcterms:created>
  <dcterms:modified xsi:type="dcterms:W3CDTF">2020-08-29T19:09:53Z</dcterms:modified>
</cp:coreProperties>
</file>