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3"/>
  </p:notesMasterIdLst>
  <p:sldIdLst>
    <p:sldId id="256" r:id="rId2"/>
    <p:sldId id="306" r:id="rId3"/>
    <p:sldId id="257" r:id="rId4"/>
    <p:sldId id="281" r:id="rId5"/>
    <p:sldId id="284" r:id="rId6"/>
    <p:sldId id="294" r:id="rId7"/>
    <p:sldId id="302" r:id="rId8"/>
    <p:sldId id="300" r:id="rId9"/>
    <p:sldId id="307" r:id="rId10"/>
    <p:sldId id="308" r:id="rId11"/>
    <p:sldId id="310" r:id="rId12"/>
    <p:sldId id="297" r:id="rId13"/>
    <p:sldId id="298" r:id="rId14"/>
    <p:sldId id="309" r:id="rId15"/>
    <p:sldId id="299" r:id="rId16"/>
    <p:sldId id="304" r:id="rId17"/>
    <p:sldId id="292" r:id="rId18"/>
    <p:sldId id="267" r:id="rId19"/>
    <p:sldId id="295" r:id="rId20"/>
    <p:sldId id="282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8" autoAdjust="0"/>
  </p:normalViewPr>
  <p:slideViewPr>
    <p:cSldViewPr snapToGrid="0" snapToObjects="1">
      <p:cViewPr>
        <p:scale>
          <a:sx n="100" d="100"/>
          <a:sy n="100" d="100"/>
        </p:scale>
        <p:origin x="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85C75-6184-FB4F-AFEC-27CB0F84FA1E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445F-53E8-9648-88C1-676337D70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445F-53E8-9648-88C1-676337D70E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33182-5FBD-964B-ABFC-8DA7DCECF7E7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145490"/>
            <a:ext cx="5446713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Can Quantum Field Theory Ontologies Help Resolve the Hard Problem?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latin typeface="+mj-lt"/>
              </a:rPr>
              <a:t>Anand Rangarajan</a:t>
            </a:r>
          </a:p>
          <a:p>
            <a:endParaRPr lang="en-US" dirty="0" smtClean="0"/>
          </a:p>
          <a:p>
            <a:r>
              <a:rPr lang="en-US" sz="4900" dirty="0" smtClean="0"/>
              <a:t>Dept. of Computer and Information Science and Engineering</a:t>
            </a:r>
          </a:p>
          <a:p>
            <a:r>
              <a:rPr lang="en-US" sz="4900" dirty="0" smtClean="0"/>
              <a:t>University of Florida</a:t>
            </a:r>
          </a:p>
          <a:p>
            <a:r>
              <a:rPr lang="en-US" sz="4900" dirty="0" smtClean="0"/>
              <a:t>Gainesville, FL, USA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Individuality</a:t>
            </a:r>
          </a:p>
          <a:p>
            <a:r>
              <a:rPr lang="en-US" dirty="0" smtClean="0"/>
              <a:t>Discreteness</a:t>
            </a:r>
          </a:p>
          <a:p>
            <a:r>
              <a:rPr lang="en-US" dirty="0" smtClean="0"/>
              <a:t>Primitive </a:t>
            </a:r>
            <a:r>
              <a:rPr lang="en-US" dirty="0" err="1" smtClean="0"/>
              <a:t>thisness</a:t>
            </a:r>
            <a:r>
              <a:rPr lang="en-US" dirty="0" smtClean="0"/>
              <a:t> (Elementary particle)</a:t>
            </a:r>
          </a:p>
          <a:p>
            <a:r>
              <a:rPr lang="en-US" dirty="0" smtClean="0"/>
              <a:t>Localizability? </a:t>
            </a:r>
          </a:p>
          <a:p>
            <a:r>
              <a:rPr lang="en-US" dirty="0" smtClean="0"/>
              <a:t>Interpretation of QFT: Difficult</a:t>
            </a:r>
          </a:p>
          <a:p>
            <a:r>
              <a:rPr lang="en-US" dirty="0" smtClean="0"/>
              <a:t>Elementary (fundamental) or composite?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4400" y="6311900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take advantage of </a:t>
            </a:r>
            <a:r>
              <a:rPr lang="en-US" smtClean="0"/>
              <a:t>this murky ontology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SelfOns</a:t>
            </a:r>
            <a:r>
              <a:rPr lang="en-US" dirty="0"/>
              <a:t> </a:t>
            </a:r>
            <a:r>
              <a:rPr lang="en-US" dirty="0" smtClean="0"/>
              <a:t>and physicalism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Payoff: Add </a:t>
            </a:r>
            <a:r>
              <a:rPr lang="en-US" dirty="0" err="1" smtClean="0"/>
              <a:t>selfons</a:t>
            </a:r>
            <a:r>
              <a:rPr lang="en-US" dirty="0" smtClean="0"/>
              <a:t> to the physical</a:t>
            </a:r>
          </a:p>
          <a:p>
            <a:r>
              <a:rPr lang="en-US" dirty="0"/>
              <a:t>N</a:t>
            </a:r>
            <a:r>
              <a:rPr lang="en-US" dirty="0" smtClean="0"/>
              <a:t>ew holistic principle set up by a new field-particle relation (avoids </a:t>
            </a:r>
            <a:r>
              <a:rPr lang="en-US" i="1" dirty="0" smtClean="0"/>
              <a:t>sui generis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Freedom to do this due to murkiness of existing QFT</a:t>
            </a:r>
          </a:p>
          <a:p>
            <a:r>
              <a:rPr lang="en-US" dirty="0" err="1" smtClean="0"/>
              <a:t>Selfons</a:t>
            </a:r>
            <a:r>
              <a:rPr lang="en-US" dirty="0" smtClean="0"/>
              <a:t> accompanied by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0341"/>
            <a:ext cx="8928100" cy="1411941"/>
          </a:xfrm>
        </p:spPr>
        <p:txBody>
          <a:bodyPr/>
          <a:lstStyle/>
          <a:p>
            <a:r>
              <a:rPr lang="en-US" dirty="0" err="1" smtClean="0"/>
              <a:t>SelfOn</a:t>
            </a:r>
            <a:r>
              <a:rPr lang="en-US" dirty="0" smtClean="0"/>
              <a:t>: Physical thin subjects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200" y="2298700"/>
            <a:ext cx="4028122" cy="37798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Fundamental physics: Set of quantum </a:t>
            </a:r>
            <a:r>
              <a:rPr lang="en-US" dirty="0" smtClean="0"/>
              <a:t>fields or equivalent.</a:t>
            </a:r>
            <a:endParaRPr lang="en-US" dirty="0" smtClean="0"/>
          </a:p>
          <a:p>
            <a:r>
              <a:rPr lang="en-US" dirty="0" smtClean="0"/>
              <a:t>New</a:t>
            </a:r>
            <a:r>
              <a:rPr lang="en-US" dirty="0" smtClean="0"/>
              <a:t> </a:t>
            </a:r>
            <a:r>
              <a:rPr lang="en-US" dirty="0" smtClean="0"/>
              <a:t>relation linking </a:t>
            </a:r>
            <a:r>
              <a:rPr lang="en-US" dirty="0" err="1" smtClean="0"/>
              <a:t>SoE</a:t>
            </a:r>
            <a:r>
              <a:rPr lang="en-US" dirty="0" smtClean="0"/>
              <a:t> to physical.</a:t>
            </a:r>
          </a:p>
          <a:p>
            <a:r>
              <a:rPr lang="en-US" dirty="0" err="1" smtClean="0"/>
              <a:t>SelfOn</a:t>
            </a:r>
            <a:r>
              <a:rPr lang="en-US" dirty="0" smtClean="0"/>
              <a:t> (</a:t>
            </a:r>
            <a:r>
              <a:rPr lang="en-US" dirty="0" err="1" smtClean="0"/>
              <a:t>selfon</a:t>
            </a:r>
            <a:r>
              <a:rPr lang="en-US" dirty="0" smtClean="0"/>
              <a:t>): Thin subjects realized from basic fields.</a:t>
            </a:r>
          </a:p>
          <a:p>
            <a:r>
              <a:rPr lang="en-US" dirty="0" smtClean="0"/>
              <a:t>Akin to a new particle formed </a:t>
            </a:r>
            <a:r>
              <a:rPr lang="en-US" dirty="0" smtClean="0"/>
              <a:t>using QFT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SoEs</a:t>
            </a:r>
            <a:r>
              <a:rPr lang="en-US" dirty="0" smtClean="0"/>
              <a:t>: objects of natural kind </a:t>
            </a:r>
            <a:r>
              <a:rPr lang="en-US" dirty="0" err="1" smtClean="0"/>
              <a:t>SelfOn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STDS9_s03e01_The_Search_I_clip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263" y="2738438"/>
            <a:ext cx="3565525" cy="2376487"/>
          </a:xfrm>
        </p:spPr>
      </p:pic>
      <p:sp>
        <p:nvSpPr>
          <p:cNvPr id="3" name="TextBox 2"/>
          <p:cNvSpPr txBox="1"/>
          <p:nvPr/>
        </p:nvSpPr>
        <p:spPr>
          <a:xfrm>
            <a:off x="5067300" y="5295900"/>
            <a:ext cx="346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Trek DS9: The Search (Part I) </a:t>
            </a:r>
          </a:p>
          <a:p>
            <a:r>
              <a:rPr lang="en-US" dirty="0" smtClean="0"/>
              <a:t>                                      URL withheld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Phenomenology, Philosophy and Physics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98329"/>
              </p:ext>
            </p:extLst>
          </p:nvPr>
        </p:nvGraphicFramePr>
        <p:xfrm>
          <a:off x="1135854" y="2799610"/>
          <a:ext cx="7347746" cy="283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983"/>
                <a:gridCol w="2698690"/>
                <a:gridCol w="2583073"/>
              </a:tblGrid>
              <a:tr h="3617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Phenomenology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Philosophy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Thin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      </a:t>
                      </a:r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Intersubjectivity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SoEs</a:t>
                      </a:r>
                      <a:r>
                        <a:rPr lang="en-US" baseline="0" dirty="0" smtClean="0"/>
                        <a:t> form natural kind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r>
                        <a:rPr lang="en-US" dirty="0" smtClean="0"/>
                        <a:t> interactions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Gappiness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Spatiotemporal</a:t>
                      </a:r>
                      <a:r>
                        <a:rPr lang="en-US" baseline="0" dirty="0" smtClean="0"/>
                        <a:t> bound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SelfOns</a:t>
                      </a:r>
                      <a:r>
                        <a:rPr lang="en-US" dirty="0" smtClean="0"/>
                        <a:t> appear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smtClean="0"/>
                        <a:t>decay</a:t>
                      </a:r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Whole without parts?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6756400" y="3649980"/>
            <a:ext cx="241300" cy="11176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SelfOns</a:t>
            </a:r>
            <a:r>
              <a:rPr lang="en-US" sz="4000" dirty="0" smtClean="0"/>
              <a:t>: Fundamental or Composite?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Particles: Elementary or composite?</a:t>
            </a:r>
          </a:p>
          <a:p>
            <a:r>
              <a:rPr lang="en-US" dirty="0" smtClean="0"/>
              <a:t>QFT + Gravitation: ALL that’s really going on</a:t>
            </a:r>
          </a:p>
          <a:p>
            <a:r>
              <a:rPr lang="en-US" dirty="0" smtClean="0"/>
              <a:t>Elementary or fundamental particle: Fermions and bosons (standard model)</a:t>
            </a:r>
          </a:p>
          <a:p>
            <a:r>
              <a:rPr lang="en-US" dirty="0" smtClean="0"/>
              <a:t>Composite "particles”: Composed of more fundamental particles, decay relations</a:t>
            </a:r>
          </a:p>
          <a:p>
            <a:r>
              <a:rPr lang="en-US" dirty="0" err="1" smtClean="0"/>
              <a:t>SelfOns</a:t>
            </a:r>
            <a:r>
              <a:rPr lang="en-US" dirty="0" smtClean="0"/>
              <a:t>: Neither fundamental nor composite? Midlevel?</a:t>
            </a:r>
          </a:p>
          <a:p>
            <a:r>
              <a:rPr lang="en-US" dirty="0" smtClean="0"/>
              <a:t>Do we have freedom to include </a:t>
            </a:r>
            <a:r>
              <a:rPr lang="en-US" dirty="0" err="1" smtClean="0"/>
              <a:t>selfons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" y="146424"/>
            <a:ext cx="8351838" cy="1411941"/>
          </a:xfrm>
        </p:spPr>
        <p:txBody>
          <a:bodyPr/>
          <a:lstStyle/>
          <a:p>
            <a:r>
              <a:rPr lang="en-US" dirty="0" smtClean="0"/>
              <a:t>Fields, Particles and </a:t>
            </a:r>
            <a:r>
              <a:rPr lang="en-US" dirty="0" err="1" smtClean="0"/>
              <a:t>SelfOns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Eliminativism</a:t>
            </a:r>
            <a:r>
              <a:rPr lang="en-US" dirty="0" smtClean="0"/>
              <a:t>: There are only (quantum) fields, no particles, no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Naturalistic dualism</a:t>
            </a:r>
            <a:r>
              <a:rPr lang="en-US" dirty="0" smtClean="0"/>
              <a:t>: There are only (quantum) fields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Materialistic dualism</a:t>
            </a:r>
            <a:r>
              <a:rPr lang="en-US" dirty="0" smtClean="0"/>
              <a:t>: There are (quantum) fields, particles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Interactionist dualism</a:t>
            </a:r>
            <a:r>
              <a:rPr lang="en-US" dirty="0" smtClean="0"/>
              <a:t>: There are only particles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Materialistic monism</a:t>
            </a:r>
            <a:r>
              <a:rPr lang="en-US" dirty="0" smtClean="0"/>
              <a:t>: </a:t>
            </a:r>
            <a:r>
              <a:rPr lang="en-US" dirty="0"/>
              <a:t>There are only (quantum) fields and </a:t>
            </a:r>
            <a:r>
              <a:rPr lang="en-US" dirty="0" smtClean="0"/>
              <a:t>particles, no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996" y="120979"/>
            <a:ext cx="8618538" cy="1411941"/>
          </a:xfrm>
        </p:spPr>
        <p:txBody>
          <a:bodyPr/>
          <a:lstStyle/>
          <a:p>
            <a:r>
              <a:rPr lang="en-US" dirty="0" err="1" smtClean="0"/>
              <a:t>SelfOns</a:t>
            </a:r>
            <a:r>
              <a:rPr lang="en-US" dirty="0" smtClean="0"/>
              <a:t>: Akin to </a:t>
            </a:r>
            <a:r>
              <a:rPr lang="en-US" dirty="0" smtClean="0"/>
              <a:t>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SelfOns</a:t>
                </a:r>
                <a:r>
                  <a:rPr lang="en-US" dirty="0" smtClean="0"/>
                  <a:t> akin to new particles?</a:t>
                </a:r>
              </a:p>
              <a:p>
                <a:r>
                  <a:rPr lang="en-US" dirty="0" smtClean="0"/>
                  <a:t>New quantum fields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SelfOn</a:t>
                </a:r>
                <a:r>
                  <a:rPr lang="en-US" dirty="0" smtClean="0"/>
                  <a:t> relation</a:t>
                </a:r>
              </a:p>
              <a:p>
                <a:r>
                  <a:rPr lang="en-US" dirty="0" err="1" smtClean="0"/>
                  <a:t>SelfOns</a:t>
                </a:r>
                <a:r>
                  <a:rPr lang="en-US" dirty="0" smtClean="0"/>
                  <a:t>: objects of a new natural kind</a:t>
                </a:r>
              </a:p>
              <a:p>
                <a:r>
                  <a:rPr lang="en-US" dirty="0" err="1"/>
                  <a:t>SelfOn</a:t>
                </a:r>
                <a:r>
                  <a:rPr lang="en-US" dirty="0"/>
                  <a:t> dissipation: ordinary matter/life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880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578410" y="4077349"/>
            <a:ext cx="2789162" cy="641047"/>
            <a:chOff x="578410" y="4077349"/>
            <a:chExt cx="2789162" cy="641047"/>
          </a:xfrm>
        </p:grpSpPr>
        <p:sp>
          <p:nvSpPr>
            <p:cNvPr id="31" name="TextBox 30"/>
            <p:cNvSpPr txBox="1"/>
            <p:nvPr/>
          </p:nvSpPr>
          <p:spPr>
            <a:xfrm>
              <a:off x="2310854" y="42282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78410" y="4077349"/>
              <a:ext cx="2789162" cy="641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9633" y="4279543"/>
              <a:ext cx="83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Matter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44315" y="420715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4353" y="3441586"/>
            <a:ext cx="2593219" cy="641047"/>
            <a:chOff x="866019" y="3362477"/>
            <a:chExt cx="2593219" cy="641047"/>
          </a:xfrm>
        </p:grpSpPr>
        <p:sp>
          <p:nvSpPr>
            <p:cNvPr id="43" name="Rounded Rectangle 42"/>
            <p:cNvSpPr/>
            <p:nvPr/>
          </p:nvSpPr>
          <p:spPr>
            <a:xfrm>
              <a:off x="866019" y="3362477"/>
              <a:ext cx="2593219" cy="641047"/>
            </a:xfrm>
            <a:prstGeom prst="roundRect">
              <a:avLst/>
            </a:prstGeom>
            <a:solidFill>
              <a:srgbClr val="FF020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63510" y="3530453"/>
              <a:ext cx="514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Life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05608" y="2795255"/>
            <a:ext cx="3530364" cy="1955781"/>
            <a:chOff x="1005608" y="2795255"/>
            <a:chExt cx="3530364" cy="1955781"/>
          </a:xfrm>
        </p:grpSpPr>
        <p:sp>
          <p:nvSpPr>
            <p:cNvPr id="37" name="Rounded Rectangle 36"/>
            <p:cNvSpPr/>
            <p:nvPr/>
          </p:nvSpPr>
          <p:spPr>
            <a:xfrm>
              <a:off x="1005608" y="2795255"/>
              <a:ext cx="1846706" cy="641047"/>
            </a:xfrm>
            <a:prstGeom prst="roundRect">
              <a:avLst/>
            </a:prstGeom>
            <a:solidFill>
              <a:srgbClr val="01AD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564449" y="2795255"/>
              <a:ext cx="1971523" cy="641047"/>
            </a:xfrm>
            <a:prstGeom prst="roundRect">
              <a:avLst/>
            </a:prstGeom>
            <a:solidFill>
              <a:srgbClr val="01AD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4315" y="2795255"/>
              <a:ext cx="507999" cy="641047"/>
            </a:xfrm>
            <a:prstGeom prst="rect">
              <a:avLst/>
            </a:prstGeom>
            <a:solidFill>
              <a:srgbClr val="01A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367573" y="3424206"/>
              <a:ext cx="1168399" cy="1326830"/>
            </a:xfrm>
            <a:prstGeom prst="roundRect">
              <a:avLst/>
            </a:prstGeom>
            <a:solidFill>
              <a:srgbClr val="01AD2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67574" y="3279064"/>
              <a:ext cx="1110660" cy="323334"/>
            </a:xfrm>
            <a:prstGeom prst="rect">
              <a:avLst/>
            </a:prstGeom>
            <a:solidFill>
              <a:srgbClr val="01A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63765" y="2947728"/>
              <a:ext cx="297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SelfOns</a:t>
              </a:r>
              <a:r>
                <a:rPr lang="en-US" dirty="0" smtClean="0"/>
                <a:t> and </a:t>
              </a:r>
              <a:r>
                <a:rPr lang="en-US" dirty="0" err="1" smtClean="0"/>
                <a:t>Intersubjectivity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0327" y="4751036"/>
            <a:ext cx="4358322" cy="653143"/>
            <a:chOff x="390327" y="4751036"/>
            <a:chExt cx="4358322" cy="653143"/>
          </a:xfrm>
        </p:grpSpPr>
        <p:sp>
          <p:nvSpPr>
            <p:cNvPr id="30" name="Rounded Rectangle 29"/>
            <p:cNvSpPr/>
            <p:nvPr/>
          </p:nvSpPr>
          <p:spPr>
            <a:xfrm>
              <a:off x="390327" y="4751036"/>
              <a:ext cx="4358322" cy="653143"/>
            </a:xfrm>
            <a:prstGeom prst="roundRect">
              <a:avLst/>
            </a:prstGeom>
            <a:solidFill>
              <a:srgbClr val="FFFE0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9633" y="4917131"/>
              <a:ext cx="227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Quantum Fields: Base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7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200" y="1774825"/>
            <a:ext cx="4318000" cy="430371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There is experience (</a:t>
            </a:r>
            <a:r>
              <a:rPr lang="en-US" i="1" dirty="0" smtClean="0"/>
              <a:t>Chalmers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Experience implies (thin) subjects of experience (</a:t>
            </a:r>
            <a:r>
              <a:rPr lang="en-US" i="1" dirty="0" err="1" smtClean="0"/>
              <a:t>Strawson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Everything is physical or entailed by the physical (</a:t>
            </a:r>
            <a:r>
              <a:rPr lang="en-US" i="1" dirty="0" err="1" smtClean="0"/>
              <a:t>Stoljar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err="1" smtClean="0"/>
              <a:t>SoE</a:t>
            </a:r>
            <a:r>
              <a:rPr lang="en-US" dirty="0" smtClean="0"/>
              <a:t> are </a:t>
            </a:r>
            <a:r>
              <a:rPr lang="en-US" dirty="0" smtClean="0"/>
              <a:t>physical objects of a new natural kind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err="1" smtClean="0"/>
              <a:t>SelfOns</a:t>
            </a:r>
            <a:r>
              <a:rPr lang="en-US" dirty="0" smtClean="0"/>
              <a:t> are </a:t>
            </a:r>
            <a:r>
              <a:rPr lang="en-US" dirty="0" err="1" smtClean="0"/>
              <a:t>SoEs</a:t>
            </a:r>
            <a:r>
              <a:rPr lang="en-US" dirty="0" smtClean="0"/>
              <a:t> set up via new </a:t>
            </a:r>
            <a:r>
              <a:rPr lang="en-US" dirty="0" smtClean="0"/>
              <a:t>field-particle </a:t>
            </a:r>
            <a:r>
              <a:rPr lang="en-US" dirty="0" smtClean="0"/>
              <a:t>relation</a:t>
            </a: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Physical is primary.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6534" y="1774826"/>
            <a:ext cx="3793266" cy="410527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800" dirty="0" smtClean="0"/>
              <a:t>Denied by </a:t>
            </a:r>
            <a:r>
              <a:rPr lang="en-US" sz="1800" dirty="0" err="1" smtClean="0"/>
              <a:t>eliminativists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Denied by materialists and some </a:t>
            </a:r>
            <a:r>
              <a:rPr lang="en-US" sz="1800" dirty="0" err="1" smtClean="0"/>
              <a:t>panpsychists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Denied by interactionist dualists.</a:t>
            </a:r>
          </a:p>
          <a:p>
            <a:pPr>
              <a:spcBef>
                <a:spcPts val="3000"/>
              </a:spcBef>
              <a:buFont typeface="Wingdings" charset="2"/>
              <a:buChar char="Ø"/>
            </a:pPr>
            <a:r>
              <a:rPr lang="en-US" sz="1800" dirty="0" smtClean="0"/>
              <a:t>Denied by idealists and property dualists.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Denied by </a:t>
            </a:r>
            <a:r>
              <a:rPr lang="en-US" sz="1800" dirty="0" smtClean="0"/>
              <a:t>physicists?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Denied </a:t>
            </a:r>
            <a:r>
              <a:rPr lang="en-US" sz="1800" dirty="0" smtClean="0"/>
              <a:t>by neutral monists.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2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79248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“Why is it accompanied by experience?” (</a:t>
            </a:r>
            <a:r>
              <a:rPr lang="en-US" sz="6400" i="1" dirty="0" smtClean="0"/>
              <a:t>Chalmers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“Everything is physical or entailed by the physical” (</a:t>
            </a:r>
            <a:r>
              <a:rPr lang="en-US" sz="6400" i="1" dirty="0" err="1" smtClean="0"/>
              <a:t>Stoljar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“Until </a:t>
            </a:r>
            <a:r>
              <a:rPr lang="en-US" sz="6400" dirty="0"/>
              <a:t>more is said it amounts to simply </a:t>
            </a:r>
            <a:r>
              <a:rPr lang="en-US" sz="6400" dirty="0" smtClean="0"/>
              <a:t>dismissing of…the </a:t>
            </a:r>
            <a:r>
              <a:rPr lang="en-US" sz="6400" dirty="0"/>
              <a:t>intuition that the experiential cannot emerge from the non-</a:t>
            </a:r>
            <a:r>
              <a:rPr lang="en-US" sz="6400" dirty="0" smtClean="0"/>
              <a:t>experiential” (</a:t>
            </a:r>
            <a:r>
              <a:rPr lang="en-US" sz="6400" i="1" dirty="0" err="1" smtClean="0"/>
              <a:t>Strawson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Expand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: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 =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 + </a:t>
            </a:r>
            <a:r>
              <a:rPr lang="en-US" sz="6400" i="1" dirty="0">
                <a:solidFill>
                  <a:srgbClr val="0000FF"/>
                </a:solidFill>
              </a:rPr>
              <a:t>y</a:t>
            </a:r>
            <a:r>
              <a:rPr lang="en-US" sz="6400" i="1" dirty="0" smtClean="0"/>
              <a:t> </a:t>
            </a:r>
            <a:r>
              <a:rPr lang="en-US" sz="6400" dirty="0" smtClean="0"/>
              <a:t>(</a:t>
            </a:r>
            <a:r>
              <a:rPr lang="en-US" sz="6400" i="1" dirty="0" smtClean="0"/>
              <a:t>Montero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Compositionality: “There exists a </a:t>
            </a:r>
            <a:r>
              <a:rPr lang="en-US" sz="6400" i="1" dirty="0" smtClean="0">
                <a:solidFill>
                  <a:srgbClr val="0000FF"/>
                </a:solidFill>
              </a:rPr>
              <a:t>y</a:t>
            </a:r>
            <a:r>
              <a:rPr lang="en-US" sz="6400" dirty="0" smtClean="0"/>
              <a:t> the </a:t>
            </a:r>
            <a:r>
              <a:rPr lang="en-US" sz="6400" i="1" dirty="0" smtClean="0">
                <a:solidFill>
                  <a:srgbClr val="FF0000"/>
                </a:solidFill>
              </a:rPr>
              <a:t>x</a:t>
            </a:r>
            <a:r>
              <a:rPr lang="en-US" sz="6400" dirty="0" smtClean="0"/>
              <a:t>’s compose if and only if the activity of the </a:t>
            </a:r>
            <a:r>
              <a:rPr lang="en-US" sz="6400" i="1" dirty="0" smtClean="0">
                <a:solidFill>
                  <a:srgbClr val="FF0000"/>
                </a:solidFill>
              </a:rPr>
              <a:t>x</a:t>
            </a:r>
            <a:r>
              <a:rPr lang="en-US" sz="6400" dirty="0" smtClean="0"/>
              <a:t>’s compose a life” (</a:t>
            </a:r>
            <a:r>
              <a:rPr lang="en-US" sz="6400" i="1" dirty="0" smtClean="0"/>
              <a:t>van </a:t>
            </a:r>
            <a:r>
              <a:rPr lang="en-US" sz="6400" i="1" dirty="0" err="1" smtClean="0"/>
              <a:t>Inwagen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Experience implies a subject of experience (</a:t>
            </a:r>
            <a:r>
              <a:rPr lang="en-US" sz="6400" i="1" dirty="0" smtClean="0"/>
              <a:t>Lowe, </a:t>
            </a:r>
            <a:r>
              <a:rPr lang="en-US" sz="6400" i="1" dirty="0" err="1" smtClean="0"/>
              <a:t>Frege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Subjects of experience (</a:t>
            </a:r>
            <a:r>
              <a:rPr lang="en-US" sz="6400" dirty="0" err="1" smtClean="0"/>
              <a:t>SoE</a:t>
            </a:r>
            <a:r>
              <a:rPr lang="en-US" sz="6400" dirty="0" smtClean="0"/>
              <a:t>) are physical </a:t>
            </a:r>
            <a:r>
              <a:rPr lang="en-US" sz="6400" dirty="0" smtClean="0"/>
              <a:t>objects</a:t>
            </a:r>
            <a:r>
              <a:rPr lang="en-US" sz="6400" dirty="0" smtClean="0"/>
              <a:t> </a:t>
            </a:r>
            <a:r>
              <a:rPr lang="en-US" sz="6400" dirty="0" smtClean="0"/>
              <a:t>of a certain natural kind (following </a:t>
            </a:r>
            <a:r>
              <a:rPr lang="en-US" sz="6400" i="1" dirty="0" err="1" smtClean="0"/>
              <a:t>Koslicki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err="1" smtClean="0"/>
              <a:t>SelfOns</a:t>
            </a:r>
            <a:r>
              <a:rPr lang="en-US" sz="6400" dirty="0" smtClean="0"/>
              <a:t> – formed by </a:t>
            </a:r>
            <a:r>
              <a:rPr lang="en-US" sz="6400" dirty="0" smtClean="0">
                <a:solidFill>
                  <a:srgbClr val="FF0000"/>
                </a:solidFill>
              </a:rPr>
              <a:t>new holistic relation</a:t>
            </a:r>
            <a:r>
              <a:rPr lang="en-US" sz="6400" dirty="0" smtClean="0">
                <a:solidFill>
                  <a:srgbClr val="FF0000"/>
                </a:solidFill>
              </a:rPr>
              <a:t>  </a:t>
            </a:r>
            <a:r>
              <a:rPr lang="en-US" sz="6400" dirty="0" smtClean="0"/>
              <a:t>- are </a:t>
            </a:r>
            <a:r>
              <a:rPr lang="en-US" sz="6400" dirty="0" err="1" smtClean="0"/>
              <a:t>SoEs</a:t>
            </a:r>
            <a:r>
              <a:rPr lang="en-US" sz="6400" dirty="0" smtClean="0"/>
              <a:t> accompanied by experience.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2" y="1486647"/>
            <a:ext cx="8694738" cy="4982135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en-US" sz="1700" dirty="0" smtClean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6400" dirty="0" smtClean="0"/>
              <a:t>The </a:t>
            </a:r>
            <a:r>
              <a:rPr lang="en-US" sz="6400" dirty="0"/>
              <a:t>Conscious Mind: In Search of a Fundamental Theory, </a:t>
            </a:r>
            <a:r>
              <a:rPr lang="en-US" sz="6400" i="1" dirty="0"/>
              <a:t>David J. Chalmers</a:t>
            </a:r>
            <a:r>
              <a:rPr lang="en-US" sz="6400" dirty="0"/>
              <a:t>, Oxford University Press, 1996</a:t>
            </a:r>
            <a:r>
              <a:rPr lang="en-US" sz="6400" dirty="0" smtClean="0"/>
              <a:t>.</a:t>
            </a:r>
            <a:endParaRPr lang="en-US" sz="64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Ignorance </a:t>
            </a:r>
            <a:r>
              <a:rPr lang="en-US" sz="6400" dirty="0"/>
              <a:t>and Imagination: The Epistemic Origin of the Problem of Consciousness, </a:t>
            </a:r>
            <a:r>
              <a:rPr lang="en-US" sz="6400" i="1" dirty="0"/>
              <a:t>Daniel </a:t>
            </a:r>
            <a:r>
              <a:rPr lang="en-US" sz="6400" i="1" dirty="0" err="1"/>
              <a:t>Stoljar</a:t>
            </a:r>
            <a:r>
              <a:rPr lang="en-US" sz="6400" dirty="0"/>
              <a:t>, Oxford University </a:t>
            </a:r>
            <a:r>
              <a:rPr lang="en-US" sz="6400" dirty="0" smtClean="0"/>
              <a:t>Press, 2006.</a:t>
            </a:r>
            <a:endParaRPr lang="en-US" sz="64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err="1" smtClean="0"/>
              <a:t>Physicalism</a:t>
            </a:r>
            <a:r>
              <a:rPr lang="en-US" sz="6400" dirty="0" smtClean="0"/>
              <a:t>, </a:t>
            </a:r>
            <a:r>
              <a:rPr lang="en-US" sz="6400" i="1" dirty="0" smtClean="0"/>
              <a:t>Daniel </a:t>
            </a:r>
            <a:r>
              <a:rPr lang="en-US" sz="6400" i="1" dirty="0" err="1" smtClean="0"/>
              <a:t>Stoljar</a:t>
            </a:r>
            <a:r>
              <a:rPr lang="en-US" sz="6400" dirty="0" smtClean="0"/>
              <a:t>, </a:t>
            </a:r>
            <a:r>
              <a:rPr lang="en-US" sz="6400" dirty="0" err="1" smtClean="0"/>
              <a:t>Routledge</a:t>
            </a:r>
            <a:r>
              <a:rPr lang="en-US" sz="6400" dirty="0" smtClean="0"/>
              <a:t>, 2010.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Selves: An essay in revisionary metaphysics, </a:t>
            </a:r>
            <a:r>
              <a:rPr lang="en-US" sz="6400" i="1" dirty="0" smtClean="0"/>
              <a:t>Galen </a:t>
            </a:r>
            <a:r>
              <a:rPr lang="en-US" sz="6400" i="1" dirty="0" err="1" smtClean="0"/>
              <a:t>Strawson</a:t>
            </a:r>
            <a:r>
              <a:rPr lang="en-US" sz="6400" dirty="0" smtClean="0"/>
              <a:t>, Clarendon Press, 2009.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Subjects of Experience, </a:t>
            </a:r>
            <a:r>
              <a:rPr lang="en-US" sz="6400" i="1" dirty="0" smtClean="0"/>
              <a:t>Edward J. Lowe</a:t>
            </a:r>
            <a:r>
              <a:rPr lang="en-US" sz="6400" dirty="0" smtClean="0"/>
              <a:t>, Cambridge University Press, 1996.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Material Beings, </a:t>
            </a:r>
            <a:r>
              <a:rPr lang="en-US" sz="6400" i="1" dirty="0" smtClean="0"/>
              <a:t>Peter van </a:t>
            </a:r>
            <a:r>
              <a:rPr lang="en-US" sz="6400" i="1" dirty="0" err="1" smtClean="0"/>
              <a:t>Inwagen</a:t>
            </a:r>
            <a:r>
              <a:rPr lang="en-US" sz="6400" dirty="0" smtClean="0"/>
              <a:t>, Cornell University Press, 1990</a:t>
            </a:r>
            <a:r>
              <a:rPr lang="en-US" sz="6400" dirty="0" smtClean="0"/>
              <a:t>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The Ultimate Constituents of the Material World: In Search of an Ontology for Fundamental Physics, </a:t>
            </a:r>
            <a:r>
              <a:rPr lang="en-US" sz="6400" i="1" dirty="0" err="1" smtClean="0"/>
              <a:t>Meinard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Kuhlmann</a:t>
            </a:r>
            <a:r>
              <a:rPr lang="en-US" sz="6400" dirty="0" smtClean="0"/>
              <a:t>, </a:t>
            </a:r>
            <a:r>
              <a:rPr lang="en-US" sz="6400" dirty="0" err="1" smtClean="0"/>
              <a:t>ontos</a:t>
            </a:r>
            <a:r>
              <a:rPr lang="en-US" sz="6400" dirty="0" smtClean="0"/>
              <a:t> </a:t>
            </a:r>
            <a:r>
              <a:rPr lang="en-US" sz="6400" dirty="0" err="1" smtClean="0"/>
              <a:t>verlag</a:t>
            </a:r>
            <a:r>
              <a:rPr lang="en-US" sz="6400" dirty="0" smtClean="0"/>
              <a:t>, 2010</a:t>
            </a:r>
            <a:endParaRPr lang="en-US" sz="6400" dirty="0" smtClean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Quantum field theory and the standard model, M. D. Schwartz, Cambridge Univ. Press, 2013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Everything Must Go, </a:t>
            </a:r>
            <a:r>
              <a:rPr lang="en-US" sz="6400" i="1" dirty="0" smtClean="0"/>
              <a:t>James </a:t>
            </a:r>
            <a:r>
              <a:rPr lang="en-US" sz="6400" i="1" dirty="0" err="1" smtClean="0"/>
              <a:t>Ladyman</a:t>
            </a:r>
            <a:r>
              <a:rPr lang="en-US" sz="6400" i="1" dirty="0" smtClean="0"/>
              <a:t> and Don Ross with David </a:t>
            </a:r>
            <a:r>
              <a:rPr lang="en-US" sz="6400" i="1" dirty="0" err="1" smtClean="0"/>
              <a:t>Spurrett</a:t>
            </a:r>
            <a:r>
              <a:rPr lang="en-US" sz="6400" i="1" dirty="0" smtClean="0"/>
              <a:t> and John Collier</a:t>
            </a:r>
            <a:r>
              <a:rPr lang="en-US" sz="6400" dirty="0" smtClean="0"/>
              <a:t>, Oxford University Press, 2010.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The Structure of Objects, </a:t>
            </a:r>
            <a:r>
              <a:rPr lang="en-US" sz="6400" i="1" dirty="0" smtClean="0"/>
              <a:t>Kathrin </a:t>
            </a:r>
            <a:r>
              <a:rPr lang="en-US" sz="6400" i="1" dirty="0" err="1" smtClean="0"/>
              <a:t>Koslicki</a:t>
            </a:r>
            <a:r>
              <a:rPr lang="en-US" sz="6400" dirty="0" smtClean="0"/>
              <a:t>, Oxford University Press, 2008.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Natural Kinds and Conceptual Change, </a:t>
            </a:r>
            <a:r>
              <a:rPr lang="en-US" sz="6400" i="1" dirty="0" smtClean="0"/>
              <a:t>Joseph </a:t>
            </a:r>
            <a:r>
              <a:rPr lang="en-US" sz="6400" i="1" dirty="0" err="1" smtClean="0"/>
              <a:t>LaPorte</a:t>
            </a:r>
            <a:r>
              <a:rPr lang="en-US" sz="6400" dirty="0" smtClean="0"/>
              <a:t>, Cambridge University Press, 2004.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Objects and Persons, </a:t>
            </a:r>
            <a:r>
              <a:rPr lang="en-US" sz="6400" i="1" dirty="0" smtClean="0"/>
              <a:t>Trenton </a:t>
            </a:r>
            <a:r>
              <a:rPr lang="en-US" sz="6400" i="1" dirty="0" err="1" smtClean="0"/>
              <a:t>Merricks</a:t>
            </a:r>
            <a:r>
              <a:rPr lang="en-US" sz="6400" dirty="0" smtClean="0"/>
              <a:t>, Clarendon Press, 2001.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More Kinds of Being, </a:t>
            </a:r>
            <a:r>
              <a:rPr lang="en-US" sz="6400" i="1" dirty="0" smtClean="0"/>
              <a:t>Edward J. Lowe</a:t>
            </a:r>
            <a:r>
              <a:rPr lang="en-US" sz="6400" dirty="0" smtClean="0"/>
              <a:t>, Wiley-Blackwell, 2009.</a:t>
            </a:r>
            <a:endParaRPr lang="en-US" sz="6400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 smtClean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1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1" y="1774265"/>
            <a:ext cx="8116887" cy="4289611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approaches</a:t>
            </a:r>
            <a:endParaRPr lang="en-US" dirty="0" smtClean="0"/>
          </a:p>
          <a:p>
            <a:r>
              <a:rPr lang="en-US" dirty="0" smtClean="0"/>
              <a:t>Subjects of experience</a:t>
            </a:r>
          </a:p>
          <a:p>
            <a:r>
              <a:rPr lang="en-US" dirty="0" smtClean="0"/>
              <a:t>A new physicalism</a:t>
            </a:r>
            <a:endParaRPr lang="en-US" dirty="0" smtClean="0"/>
          </a:p>
          <a:p>
            <a:r>
              <a:rPr lang="en-US" dirty="0" smtClean="0"/>
              <a:t>Quantum </a:t>
            </a:r>
            <a:r>
              <a:rPr lang="en-US" dirty="0" smtClean="0"/>
              <a:t>field </a:t>
            </a:r>
            <a:r>
              <a:rPr lang="en-US" dirty="0"/>
              <a:t>t</a:t>
            </a:r>
            <a:r>
              <a:rPr lang="en-US" dirty="0" smtClean="0"/>
              <a:t>heory </a:t>
            </a:r>
            <a:r>
              <a:rPr lang="en-US" dirty="0" smtClean="0"/>
              <a:t>ontologies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Substances versus 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Approach raises intriguing picture of substance (</a:t>
            </a:r>
            <a:r>
              <a:rPr lang="en-US" dirty="0" err="1" smtClean="0"/>
              <a:t>SoE</a:t>
            </a:r>
            <a:r>
              <a:rPr lang="en-US" dirty="0" smtClean="0"/>
              <a:t>) linked to properties via </a:t>
            </a:r>
            <a:r>
              <a:rPr lang="en-US" dirty="0" smtClean="0"/>
              <a:t>a new field-particle</a:t>
            </a:r>
            <a:r>
              <a:rPr lang="en-US" dirty="0" smtClean="0"/>
              <a:t> </a:t>
            </a:r>
            <a:r>
              <a:rPr lang="en-US" dirty="0" smtClean="0"/>
              <a:t>relation.</a:t>
            </a:r>
          </a:p>
          <a:p>
            <a:r>
              <a:rPr lang="en-US" dirty="0" smtClean="0"/>
              <a:t>Not property or substance dualism but weird hybrid.</a:t>
            </a:r>
          </a:p>
          <a:p>
            <a:r>
              <a:rPr lang="en-US" dirty="0" smtClean="0"/>
              <a:t>No worry over natural kinds if there is only one kind of substance, namely, </a:t>
            </a:r>
            <a:r>
              <a:rPr lang="en-US" dirty="0" err="1" smtClean="0"/>
              <a:t>SoE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Substance introduced only to accommodate experience seems jury rigged. </a:t>
            </a:r>
            <a:endParaRPr lang="en-US" dirty="0"/>
          </a:p>
          <a:p>
            <a:r>
              <a:rPr lang="en-US" dirty="0" smtClean="0"/>
              <a:t>May be democratizing Spinoza (matter and mind as properties of single substance/God).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0341"/>
            <a:ext cx="8597900" cy="1411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Realistic </a:t>
            </a:r>
            <a:r>
              <a:rPr lang="en-US" sz="4000" dirty="0" err="1" smtClean="0"/>
              <a:t>physicalism</a:t>
            </a:r>
            <a:r>
              <a:rPr lang="en-US" sz="4000" dirty="0" smtClean="0"/>
              <a:t> &amp;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72438" cy="428961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How do we accommodate experience (Hard Problem)?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more radical alternatives like </a:t>
            </a:r>
            <a:r>
              <a:rPr lang="en-US" dirty="0" smtClean="0">
                <a:solidFill>
                  <a:schemeClr val="tx1"/>
                </a:solidFill>
              </a:rPr>
              <a:t>idealism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1"/>
                </a:solidFill>
              </a:rPr>
              <a:t>mysticism</a:t>
            </a:r>
            <a:r>
              <a:rPr lang="en-US" dirty="0" smtClean="0"/>
              <a:t> are ruled out, only </a:t>
            </a:r>
            <a:r>
              <a:rPr lang="en-US" dirty="0" smtClean="0">
                <a:solidFill>
                  <a:srgbClr val="FF0000"/>
                </a:solidFill>
              </a:rPr>
              <a:t>physicalism</a:t>
            </a:r>
            <a:r>
              <a:rPr lang="en-US" dirty="0" smtClean="0"/>
              <a:t> remains.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Emergence</a:t>
            </a:r>
            <a:r>
              <a:rPr lang="en-US" dirty="0" smtClean="0"/>
              <a:t> - most popular </a:t>
            </a:r>
            <a:r>
              <a:rPr lang="en-US" dirty="0" err="1" smtClean="0"/>
              <a:t>physicalist</a:t>
            </a:r>
            <a:r>
              <a:rPr lang="en-US" dirty="0" smtClean="0"/>
              <a:t> approach.</a:t>
            </a:r>
          </a:p>
          <a:p>
            <a:pPr lvl="1"/>
            <a:r>
              <a:rPr lang="en-US" dirty="0" smtClean="0"/>
              <a:t>Complexity problem: When does experience emerge?</a:t>
            </a:r>
          </a:p>
          <a:p>
            <a:r>
              <a:rPr lang="en-US" dirty="0" smtClean="0"/>
              <a:t>Does realistic </a:t>
            </a:r>
            <a:r>
              <a:rPr lang="en-US" dirty="0" err="1" smtClean="0"/>
              <a:t>physicalism</a:t>
            </a:r>
            <a:r>
              <a:rPr lang="en-US" dirty="0" smtClean="0"/>
              <a:t> entail </a:t>
            </a:r>
            <a:r>
              <a:rPr lang="en-US" dirty="0" err="1" smtClean="0">
                <a:solidFill>
                  <a:srgbClr val="0000FF"/>
                </a:solidFill>
              </a:rPr>
              <a:t>panpsychism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/>
              <a:t>Combination problem: How do qualia combine?</a:t>
            </a:r>
          </a:p>
          <a:p>
            <a:r>
              <a:rPr lang="en-US" dirty="0" smtClean="0"/>
              <a:t>Are these the only alternatives at present?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8773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Panpsychism</a:t>
            </a:r>
            <a:r>
              <a:rPr lang="en-US" sz="4000" dirty="0" smtClean="0"/>
              <a:t>, Emergence &amp; </a:t>
            </a:r>
            <a:r>
              <a:rPr lang="en-US" sz="4000" dirty="0" err="1" smtClean="0"/>
              <a:t>Physicalism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18429" y="2860121"/>
            <a:ext cx="1385152" cy="369332"/>
            <a:chOff x="1130300" y="2489200"/>
            <a:chExt cx="1385152" cy="369332"/>
          </a:xfrm>
        </p:grpSpPr>
        <p:sp>
          <p:nvSpPr>
            <p:cNvPr id="15" name="Rounded Rectangle 14"/>
            <p:cNvSpPr/>
            <p:nvPr/>
          </p:nvSpPr>
          <p:spPr>
            <a:xfrm>
              <a:off x="1130300" y="2489200"/>
              <a:ext cx="1385152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0300" y="2489200"/>
              <a:ext cx="138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1698" y="4078526"/>
            <a:ext cx="2237023" cy="369332"/>
            <a:chOff x="1358900" y="3708400"/>
            <a:chExt cx="2237023" cy="369332"/>
          </a:xfrm>
        </p:grpSpPr>
        <p:sp>
          <p:nvSpPr>
            <p:cNvPr id="20" name="Rounded Rectangle 19"/>
            <p:cNvSpPr/>
            <p:nvPr/>
          </p:nvSpPr>
          <p:spPr>
            <a:xfrm>
              <a:off x="1358900" y="3708400"/>
              <a:ext cx="223702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8900" y="3708400"/>
              <a:ext cx="2237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Combination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5238065"/>
            <a:ext cx="2062208" cy="646331"/>
            <a:chOff x="683396" y="5238065"/>
            <a:chExt cx="2062208" cy="646331"/>
          </a:xfrm>
        </p:grpSpPr>
        <p:sp>
          <p:nvSpPr>
            <p:cNvPr id="28" name="Rounded Rectangle 27"/>
            <p:cNvSpPr/>
            <p:nvPr/>
          </p:nvSpPr>
          <p:spPr>
            <a:xfrm>
              <a:off x="683396" y="5238065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396" y="5238065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0261" y="1586468"/>
            <a:ext cx="1611077" cy="451366"/>
            <a:chOff x="3595923" y="2037834"/>
            <a:chExt cx="1611077" cy="451366"/>
          </a:xfrm>
        </p:grpSpPr>
        <p:sp>
          <p:nvSpPr>
            <p:cNvPr id="12" name="Rounded Rectangle 11"/>
            <p:cNvSpPr/>
            <p:nvPr/>
          </p:nvSpPr>
          <p:spPr>
            <a:xfrm>
              <a:off x="3595923" y="2037834"/>
              <a:ext cx="1611077" cy="4513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6708" y="2037834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78569" y="5238065"/>
            <a:ext cx="2466278" cy="646331"/>
            <a:chOff x="3178569" y="5238065"/>
            <a:chExt cx="2466278" cy="646331"/>
          </a:xfrm>
        </p:grpSpPr>
        <p:sp>
          <p:nvSpPr>
            <p:cNvPr id="32" name="Rounded Rectangle 31"/>
            <p:cNvSpPr/>
            <p:nvPr/>
          </p:nvSpPr>
          <p:spPr>
            <a:xfrm>
              <a:off x="3178569" y="5238065"/>
              <a:ext cx="246627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569" y="5238065"/>
              <a:ext cx="246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</a:t>
              </a:r>
              <a:r>
                <a:rPr lang="en-US" dirty="0" smtClean="0">
                  <a:solidFill>
                    <a:schemeClr val="bg1"/>
                  </a:solidFill>
                </a:rPr>
                <a:t>Radical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Reformulate </a:t>
              </a:r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3564" y="2860915"/>
            <a:ext cx="1229273" cy="369332"/>
            <a:chOff x="4495800" y="3225800"/>
            <a:chExt cx="1229273" cy="369332"/>
          </a:xfrm>
        </p:grpSpPr>
        <p:sp>
          <p:nvSpPr>
            <p:cNvPr id="16" name="Rounded Rectangle 15"/>
            <p:cNvSpPr/>
            <p:nvPr/>
          </p:nvSpPr>
          <p:spPr>
            <a:xfrm>
              <a:off x="4495800" y="3225800"/>
              <a:ext cx="122927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3225800"/>
              <a:ext cx="1229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66309" y="4077730"/>
            <a:ext cx="2111731" cy="369332"/>
            <a:chOff x="5174947" y="4316968"/>
            <a:chExt cx="2111731" cy="369332"/>
          </a:xfrm>
        </p:grpSpPr>
        <p:sp>
          <p:nvSpPr>
            <p:cNvPr id="22" name="Rounded Rectangle 21"/>
            <p:cNvSpPr/>
            <p:nvPr/>
          </p:nvSpPr>
          <p:spPr>
            <a:xfrm>
              <a:off x="5174947" y="4316968"/>
              <a:ext cx="2079678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07000" y="4316968"/>
              <a:ext cx="2079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Complexity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36273" y="5238065"/>
            <a:ext cx="2062208" cy="646331"/>
            <a:chOff x="6810125" y="2904698"/>
            <a:chExt cx="2062208" cy="646331"/>
          </a:xfrm>
        </p:grpSpPr>
        <p:sp>
          <p:nvSpPr>
            <p:cNvPr id="30" name="Rounded Rectangle 29"/>
            <p:cNvSpPr/>
            <p:nvPr/>
          </p:nvSpPr>
          <p:spPr>
            <a:xfrm>
              <a:off x="6810125" y="2904698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0125" y="2904698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</a:t>
              </a:r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Straight Arrow Connector 33"/>
          <p:cNvCxnSpPr>
            <a:stCxn id="12" idx="2"/>
            <a:endCxn id="5" idx="0"/>
          </p:cNvCxnSpPr>
          <p:nvPr/>
        </p:nvCxnSpPr>
        <p:spPr>
          <a:xfrm rot="5400000">
            <a:off x="3242260" y="1606580"/>
            <a:ext cx="822287" cy="168479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 rot="16200000" flipH="1">
            <a:off x="4855460" y="1678173"/>
            <a:ext cx="823081" cy="15424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rot="5400000">
            <a:off x="2386071" y="3654387"/>
            <a:ext cx="84986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</p:cNvCxnSpPr>
          <p:nvPr/>
        </p:nvCxnSpPr>
        <p:spPr>
          <a:xfrm rot="5400000">
            <a:off x="5612235" y="3656213"/>
            <a:ext cx="85193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2"/>
          </p:cNvCxnSpPr>
          <p:nvPr/>
        </p:nvCxnSpPr>
        <p:spPr>
          <a:xfrm rot="5400000">
            <a:off x="1622643" y="4051291"/>
            <a:ext cx="791001" cy="15841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2"/>
          </p:cNvCxnSpPr>
          <p:nvPr/>
        </p:nvCxnSpPr>
        <p:spPr>
          <a:xfrm rot="16200000" flipH="1">
            <a:off x="6418181" y="4067081"/>
            <a:ext cx="791001" cy="155096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2"/>
            <a:endCxn id="32" idx="0"/>
          </p:cNvCxnSpPr>
          <p:nvPr/>
        </p:nvCxnSpPr>
        <p:spPr>
          <a:xfrm rot="16200000" flipH="1">
            <a:off x="3215856" y="4042212"/>
            <a:ext cx="790207" cy="160149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10" idx="0"/>
          </p:cNvCxnSpPr>
          <p:nvPr/>
        </p:nvCxnSpPr>
        <p:spPr>
          <a:xfrm rot="5400000">
            <a:off x="4813427" y="4045343"/>
            <a:ext cx="791003" cy="15944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Phenomenology: Thin Subjects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" y="1609165"/>
            <a:ext cx="9189245" cy="4289611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Persons and selves as </a:t>
            </a:r>
            <a:r>
              <a:rPr lang="en-US" sz="2400" dirty="0" smtClean="0">
                <a:solidFill>
                  <a:srgbClr val="FF0000"/>
                </a:solidFill>
              </a:rPr>
              <a:t>subjects of experience (</a:t>
            </a:r>
            <a:r>
              <a:rPr lang="en-US" sz="2400" dirty="0" err="1" smtClean="0">
                <a:solidFill>
                  <a:srgbClr val="FF0000"/>
                </a:solidFill>
              </a:rPr>
              <a:t>SoE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(</a:t>
            </a:r>
            <a:r>
              <a:rPr lang="en-US" sz="2400" i="1" dirty="0" smtClean="0"/>
              <a:t>Lowe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“A subject of experience is something that exists only if </a:t>
            </a:r>
            <a:r>
              <a:rPr lang="en-US" sz="2400" dirty="0"/>
              <a:t> </a:t>
            </a:r>
            <a:r>
              <a:rPr lang="en-US" sz="2400" dirty="0" smtClean="0"/>
              <a:t>experience exists of which it is a subject” (</a:t>
            </a:r>
            <a:r>
              <a:rPr lang="en-US" sz="2400" i="1" dirty="0" err="1" smtClean="0"/>
              <a:t>Strawson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“The thinking or the existence of the thought and the         existence of my own self are one and the same” (</a:t>
            </a:r>
            <a:r>
              <a:rPr lang="en-US" sz="2400" i="1" dirty="0" smtClean="0"/>
              <a:t>Kant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Thin subjects (SESMET): subjects that persist for brief             periods of time, a “</a:t>
            </a:r>
            <a:r>
              <a:rPr lang="en-US" sz="2400" dirty="0" err="1" smtClean="0"/>
              <a:t>gappy</a:t>
            </a:r>
            <a:r>
              <a:rPr lang="en-US" sz="2400" dirty="0" smtClean="0"/>
              <a:t> process” (</a:t>
            </a:r>
            <a:r>
              <a:rPr lang="en-US" sz="2400" i="1" dirty="0" err="1" smtClean="0"/>
              <a:t>Strawson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Equivalent conceptions (</a:t>
            </a:r>
            <a:r>
              <a:rPr lang="en-US" sz="2400" i="1" dirty="0" err="1" smtClean="0"/>
              <a:t>Zahavi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Almaas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71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0341"/>
            <a:ext cx="8045449" cy="14119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Physicalism</a:t>
            </a:r>
            <a:r>
              <a:rPr lang="en-US" dirty="0" smtClean="0"/>
              <a:t> = </a:t>
            </a:r>
            <a:r>
              <a:rPr lang="en-US" dirty="0" err="1" smtClean="0"/>
              <a:t>Physicalism</a:t>
            </a:r>
            <a:r>
              <a:rPr lang="en-US" dirty="0" smtClean="0"/>
              <a:t> +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ingredient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Physicalism</a:t>
            </a:r>
            <a:r>
              <a:rPr lang="en-US" dirty="0" smtClean="0"/>
              <a:t> should remain </a:t>
            </a:r>
            <a:r>
              <a:rPr lang="en-US" dirty="0" err="1" smtClean="0"/>
              <a:t>physicalism</a:t>
            </a:r>
            <a:r>
              <a:rPr lang="en-US" dirty="0" smtClean="0"/>
              <a:t> despite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Re-examine </a:t>
            </a:r>
            <a:r>
              <a:rPr lang="en-US" dirty="0" err="1" smtClean="0"/>
              <a:t>panpsychism</a:t>
            </a:r>
            <a:r>
              <a:rPr lang="en-US" dirty="0" smtClean="0"/>
              <a:t> and emergence in light of new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accompanied by experience because </a:t>
            </a:r>
            <a:r>
              <a:rPr lang="en-US" i="1" dirty="0" smtClean="0"/>
              <a:t>X </a:t>
            </a:r>
            <a:r>
              <a:rPr lang="en-US" dirty="0" smtClean="0"/>
              <a:t>is always accompanied by experience.</a:t>
            </a:r>
          </a:p>
          <a:p>
            <a:endParaRPr lang="en-US" dirty="0"/>
          </a:p>
        </p:txBody>
      </p:sp>
      <p:pic>
        <p:nvPicPr>
          <p:cNvPr id="4" name="Picture 3" descr="j0236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91" y="3721100"/>
            <a:ext cx="893618" cy="1092200"/>
          </a:xfrm>
          <a:prstGeom prst="rect">
            <a:avLst/>
          </a:prstGeom>
        </p:spPr>
      </p:pic>
      <p:sp>
        <p:nvSpPr>
          <p:cNvPr id="5" name="Dodecagon 4"/>
          <p:cNvSpPr/>
          <p:nvPr/>
        </p:nvSpPr>
        <p:spPr>
          <a:xfrm>
            <a:off x="7038109" y="1609165"/>
            <a:ext cx="787400" cy="8128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851212"/>
            <a:ext cx="7467600" cy="1730375"/>
          </a:xfrm>
        </p:spPr>
        <p:txBody>
          <a:bodyPr/>
          <a:lstStyle/>
          <a:p>
            <a:r>
              <a:rPr lang="en-US" sz="6000" dirty="0" smtClean="0"/>
              <a:t>QFT Ontologies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70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Field Theory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2162" y="1761565"/>
            <a:ext cx="7970838" cy="4289611"/>
          </a:xfrm>
        </p:spPr>
        <p:txBody>
          <a:bodyPr/>
          <a:lstStyle/>
          <a:p>
            <a:r>
              <a:rPr lang="en-US" dirty="0" smtClean="0"/>
              <a:t>Consciousness studies obsessed with first quantization: how do particles act like waves.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Quantum field theory</a:t>
            </a:r>
            <a:r>
              <a:rPr lang="en-US" dirty="0" smtClean="0"/>
              <a:t>: </a:t>
            </a:r>
            <a:r>
              <a:rPr lang="en-US" dirty="0" smtClean="0"/>
              <a:t>How do waves act like particles? Sets up field-particle relation.</a:t>
            </a:r>
          </a:p>
          <a:p>
            <a:r>
              <a:rPr lang="en-US" dirty="0" smtClean="0"/>
              <a:t>Can we set </a:t>
            </a:r>
            <a:r>
              <a:rPr lang="en-US" dirty="0"/>
              <a:t>up </a:t>
            </a:r>
            <a:r>
              <a:rPr lang="en-US" dirty="0" err="1"/>
              <a:t>SoE</a:t>
            </a:r>
            <a:r>
              <a:rPr lang="en-US" dirty="0"/>
              <a:t> </a:t>
            </a:r>
            <a:r>
              <a:rPr lang="en-US" dirty="0" smtClean="0"/>
              <a:t>relation </a:t>
            </a:r>
            <a:r>
              <a:rPr lang="en-US" dirty="0"/>
              <a:t>using </a:t>
            </a:r>
            <a:r>
              <a:rPr lang="en-US" dirty="0" smtClean="0"/>
              <a:t>QFT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5977" y="5328645"/>
            <a:ext cx="696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``</a:t>
            </a:r>
            <a:r>
              <a:rPr lang="en-US" i="1" dirty="0" smtClean="0"/>
              <a:t>First </a:t>
            </a:r>
            <a:r>
              <a:rPr lang="en-US" i="1" dirty="0"/>
              <a:t>quantization is a mystery but second quantization is a </a:t>
            </a:r>
            <a:r>
              <a:rPr lang="en-US" i="1" dirty="0" err="1"/>
              <a:t>functor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       John </a:t>
            </a:r>
            <a:r>
              <a:rPr lang="en-US" dirty="0"/>
              <a:t>Baez, Somewhere on the Internet.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QFT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567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formulations: </a:t>
            </a:r>
            <a:r>
              <a:rPr lang="en-US" dirty="0" err="1" smtClean="0"/>
              <a:t>Lagrangian</a:t>
            </a:r>
            <a:r>
              <a:rPr lang="en-US" dirty="0" smtClean="0"/>
              <a:t> and Algebraic (AQFT)</a:t>
            </a:r>
          </a:p>
          <a:p>
            <a:r>
              <a:rPr lang="en-US" dirty="0" err="1" smtClean="0"/>
              <a:t>Lagrangian</a:t>
            </a:r>
            <a:r>
              <a:rPr lang="en-US" dirty="0" smtClean="0"/>
              <a:t> point of view:</a:t>
            </a:r>
          </a:p>
          <a:p>
            <a:pPr lvl="1"/>
            <a:r>
              <a:rPr lang="en-US" dirty="0" smtClean="0"/>
              <a:t>Begin with </a:t>
            </a:r>
            <a:r>
              <a:rPr lang="en-US" dirty="0" err="1" smtClean="0"/>
              <a:t>Lagrangian</a:t>
            </a:r>
            <a:r>
              <a:rPr lang="en-US" dirty="0" smtClean="0"/>
              <a:t> and use second quantization to obtain QFT</a:t>
            </a:r>
          </a:p>
          <a:p>
            <a:r>
              <a:rPr lang="en-US" dirty="0" smtClean="0"/>
              <a:t>AQFT point of view:</a:t>
            </a:r>
          </a:p>
          <a:p>
            <a:pPr lvl="1"/>
            <a:r>
              <a:rPr lang="en-US" dirty="0" smtClean="0"/>
              <a:t>Net of algebras of observables (</a:t>
            </a:r>
            <a:r>
              <a:rPr lang="en-US" i="1" dirty="0" smtClean="0"/>
              <a:t>Haag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both approaches, ontological status of ultimate constituents (fields or “</a:t>
            </a:r>
            <a:r>
              <a:rPr lang="en-US" dirty="0" err="1" smtClean="0"/>
              <a:t>coordinatized</a:t>
            </a:r>
            <a:r>
              <a:rPr lang="en-US" dirty="0" smtClean="0"/>
              <a:t>” observables) is unclear</a:t>
            </a:r>
          </a:p>
          <a:p>
            <a:r>
              <a:rPr lang="en-US" dirty="0" smtClean="0"/>
              <a:t>Particles: Excitation of field, quantization, state? (</a:t>
            </a:r>
            <a:r>
              <a:rPr lang="en-US" i="1" dirty="0" err="1" smtClean="0"/>
              <a:t>Kuhlmann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9574</TotalTime>
  <Words>1262</Words>
  <Application>Microsoft Macintosh PowerPoint</Application>
  <PresentationFormat>On-screen Show (4:3)</PresentationFormat>
  <Paragraphs>170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 Math</vt:lpstr>
      <vt:lpstr>Candara</vt:lpstr>
      <vt:lpstr>Mistral</vt:lpstr>
      <vt:lpstr>Wingdings</vt:lpstr>
      <vt:lpstr>Arial</vt:lpstr>
      <vt:lpstr>Infusion</vt:lpstr>
      <vt:lpstr>Can Quantum Field Theory Ontologies Help Resolve the Hard Problem?</vt:lpstr>
      <vt:lpstr>Roadmap</vt:lpstr>
      <vt:lpstr>Realistic physicalism &amp; experience</vt:lpstr>
      <vt:lpstr>Panpsychism, Emergence &amp; Physicalism</vt:lpstr>
      <vt:lpstr>Phenomenology: Thin Subjects</vt:lpstr>
      <vt:lpstr>Physicalism = Physicalism + X</vt:lpstr>
      <vt:lpstr>QFT Ontologies</vt:lpstr>
      <vt:lpstr>Quantum Field Theory</vt:lpstr>
      <vt:lpstr>Summary of QFT</vt:lpstr>
      <vt:lpstr>Particles</vt:lpstr>
      <vt:lpstr>SelfOns and physicalism</vt:lpstr>
      <vt:lpstr>SelfOn: Physical thin subjects</vt:lpstr>
      <vt:lpstr>Phenomenology, Philosophy and Physics</vt:lpstr>
      <vt:lpstr>SelfOns: Fundamental or Composite?</vt:lpstr>
      <vt:lpstr>Fields, Particles and SelfOns</vt:lpstr>
      <vt:lpstr>SelfOns: Akin to Particles</vt:lpstr>
      <vt:lpstr>Objections</vt:lpstr>
      <vt:lpstr>Discussion</vt:lpstr>
      <vt:lpstr>References</vt:lpstr>
      <vt:lpstr>Thank You</vt:lpstr>
      <vt:lpstr>Substances versus properties</vt:lpstr>
    </vt:vector>
  </TitlesOfParts>
  <Company>University of Florida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Panpsychism, Emergence and Physicalism</dc:title>
  <dc:creator>Anand Rangarajan</dc:creator>
  <cp:lastModifiedBy>Anand Rangarajan</cp:lastModifiedBy>
  <cp:revision>445</cp:revision>
  <cp:lastPrinted>2012-04-01T15:54:46Z</cp:lastPrinted>
  <dcterms:created xsi:type="dcterms:W3CDTF">2012-04-10T20:47:23Z</dcterms:created>
  <dcterms:modified xsi:type="dcterms:W3CDTF">2017-06-06T01:00:06Z</dcterms:modified>
</cp:coreProperties>
</file>