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3" r:id="rId6"/>
    <p:sldId id="281" r:id="rId7"/>
    <p:sldId id="260" r:id="rId8"/>
    <p:sldId id="261" r:id="rId9"/>
    <p:sldId id="270" r:id="rId10"/>
    <p:sldId id="262" r:id="rId11"/>
    <p:sldId id="263" r:id="rId12"/>
    <p:sldId id="271" r:id="rId13"/>
    <p:sldId id="278" r:id="rId14"/>
    <p:sldId id="272" r:id="rId15"/>
    <p:sldId id="284" r:id="rId16"/>
    <p:sldId id="266" r:id="rId17"/>
    <p:sldId id="267" r:id="rId18"/>
    <p:sldId id="282" r:id="rId19"/>
    <p:sldId id="283" r:id="rId20"/>
    <p:sldId id="275" r:id="rId21"/>
    <p:sldId id="264" r:id="rId22"/>
    <p:sldId id="265" r:id="rId23"/>
    <p:sldId id="277" r:id="rId24"/>
    <p:sldId id="276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427" autoAdjust="0"/>
  </p:normalViewPr>
  <p:slideViewPr>
    <p:cSldViewPr snapToGrid="0" snapToObjects="1">
      <p:cViewPr>
        <p:scale>
          <a:sx n="100" d="100"/>
          <a:sy n="100" d="100"/>
        </p:scale>
        <p:origin x="-2696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85C75-6184-FB4F-AFEC-27CB0F84FA1E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3445F-53E8-9648-88C1-676337D70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3445F-53E8-9648-88C1-676337D70E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357FE-1C1C-5B4F-8621-927559E4178E}" type="slidenum">
              <a:rPr lang="en-US"/>
              <a:pPr/>
              <a:t>20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337D3-3F96-0E46-9032-CA7D38738CE2}" type="slidenum">
              <a:rPr lang="en-US"/>
              <a:pPr/>
              <a:t>24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Where the elemental units are supposed to be feelings, the case is in no wise altered. Take a hundred of them, shuffle them and pack them as close together as you can (whatever that might mean); still each remains the same feeling it always was, shut in its own skin, windowless, ignorant of what the other feelings are and mean. There would be a hundred-and-first feeling there, if, when a group or series of such feeling were set up, a consciousness </a:t>
            </a:r>
            <a:r>
              <a:rPr lang="en-US" i="1"/>
              <a:t>belonging to the group as such </a:t>
            </a:r>
            <a:r>
              <a:rPr lang="en-US"/>
              <a:t>should emerge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3B5CF-60D6-C24A-A745-59D4B933E8F2}" type="slidenum">
              <a:rPr lang="en-US"/>
              <a:pPr/>
              <a:t>25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40D98BE-37F1-5F45-B916-F11D5811F02C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50979E1-111A-DC4E-AE6E-E362DBFAE8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Panpsychism</a:t>
            </a:r>
            <a:r>
              <a:rPr lang="en-US" dirty="0" smtClean="0"/>
              <a:t>, Emergence and </a:t>
            </a:r>
            <a:r>
              <a:rPr lang="en-US" dirty="0" err="1" smtClean="0"/>
              <a:t>Physicalism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765" dirty="0" smtClean="0"/>
              <a:t>Anand Rangarajan</a:t>
            </a:r>
          </a:p>
          <a:p>
            <a:endParaRPr lang="en-US" dirty="0" smtClean="0"/>
          </a:p>
          <a:p>
            <a:r>
              <a:rPr lang="en-US" sz="2323" dirty="0" smtClean="0"/>
              <a:t>Dept. of Computer and Information Science and Engineering</a:t>
            </a:r>
          </a:p>
          <a:p>
            <a:r>
              <a:rPr lang="en-US" sz="2323" dirty="0" smtClean="0"/>
              <a:t>University of Florida</a:t>
            </a:r>
            <a:endParaRPr lang="en-US" sz="232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341"/>
            <a:ext cx="8210549" cy="1411941"/>
          </a:xfrm>
        </p:spPr>
        <p:txBody>
          <a:bodyPr>
            <a:noAutofit/>
          </a:bodyPr>
          <a:lstStyle/>
          <a:p>
            <a:r>
              <a:rPr lang="en-US" sz="4400" dirty="0" smtClean="0"/>
              <a:t>Clues: Problems in </a:t>
            </a:r>
            <a:r>
              <a:rPr lang="en-US" sz="4400" dirty="0" err="1" smtClean="0"/>
              <a:t>panpsychism</a:t>
            </a:r>
            <a:r>
              <a:rPr lang="en-US" sz="4400" dirty="0" smtClean="0"/>
              <a:t> and emergence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1761565"/>
            <a:ext cx="6413500" cy="4289611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660066"/>
                </a:solidFill>
              </a:rPr>
              <a:t>Panpsychism</a:t>
            </a:r>
            <a:r>
              <a:rPr lang="en-US" dirty="0" smtClean="0"/>
              <a:t>: Combination problem. How does phenomenology add up?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Emergence</a:t>
            </a:r>
            <a:r>
              <a:rPr lang="en-US" dirty="0" smtClean="0"/>
              <a:t>: Is there a level of complexity at which consciousness “pops out”?</a:t>
            </a:r>
          </a:p>
          <a:p>
            <a:r>
              <a:rPr lang="en-US" dirty="0" smtClean="0"/>
              <a:t>Common problem: The many somehow become one.</a:t>
            </a:r>
          </a:p>
          <a:p>
            <a:r>
              <a:rPr lang="en-US" dirty="0" smtClean="0"/>
              <a:t>Could compositionality be the missing ingredient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j0284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4014789"/>
            <a:ext cx="1828798" cy="1192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0341"/>
            <a:ext cx="8407400" cy="1411941"/>
          </a:xfrm>
        </p:spPr>
        <p:txBody>
          <a:bodyPr>
            <a:noAutofit/>
          </a:bodyPr>
          <a:lstStyle/>
          <a:p>
            <a:r>
              <a:rPr lang="en-US" sz="4800" dirty="0" smtClean="0"/>
              <a:t>A fundamental compositionality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latin typeface="Century Gothic"/>
                <a:cs typeface="Century Gothic"/>
              </a:rPr>
              <a:t>A counter-intuitive proposal.</a:t>
            </a:r>
          </a:p>
          <a:p>
            <a:r>
              <a:rPr lang="en-US" sz="2800" i="1" dirty="0" smtClean="0">
                <a:latin typeface="Century Gothic"/>
                <a:cs typeface="Century Gothic"/>
              </a:rPr>
              <a:t>Assertion:</a:t>
            </a:r>
            <a:r>
              <a:rPr lang="en-US" dirty="0" smtClean="0"/>
              <a:t> </a:t>
            </a:r>
            <a:r>
              <a:rPr lang="en-US" dirty="0" err="1" smtClean="0"/>
              <a:t>Physicalism</a:t>
            </a:r>
            <a:r>
              <a:rPr lang="en-US" dirty="0" smtClean="0"/>
              <a:t> + fundamental compositionality accompanied by experience.</a:t>
            </a:r>
          </a:p>
          <a:p>
            <a:r>
              <a:rPr lang="en-US" sz="2800" i="1" dirty="0" smtClean="0">
                <a:latin typeface="Century Gothic"/>
                <a:cs typeface="Century Gothic"/>
              </a:rPr>
              <a:t>Letter but not the spirit of </a:t>
            </a:r>
            <a:r>
              <a:rPr lang="en-US" sz="2800" i="1" dirty="0" err="1" smtClean="0">
                <a:latin typeface="Century Gothic"/>
                <a:cs typeface="Century Gothic"/>
              </a:rPr>
              <a:t>panpsychism</a:t>
            </a:r>
            <a:r>
              <a:rPr lang="en-US" sz="2800" i="1" dirty="0" smtClean="0">
                <a:latin typeface="Century Gothic"/>
                <a:cs typeface="Century Gothic"/>
              </a:rPr>
              <a:t>: 		 </a:t>
            </a:r>
            <a:r>
              <a:rPr lang="en-US" dirty="0" smtClean="0"/>
              <a:t>fundamental but not pan.</a:t>
            </a:r>
          </a:p>
          <a:p>
            <a:r>
              <a:rPr lang="en-US" sz="2800" i="1" dirty="0" smtClean="0">
                <a:latin typeface="Century Gothic"/>
                <a:cs typeface="Century Gothic"/>
              </a:rPr>
              <a:t>Spirit but not the letter of emergence:                		 </a:t>
            </a:r>
            <a:r>
              <a:rPr lang="en-US" dirty="0" smtClean="0"/>
              <a:t>non-reductive but fundamental.</a:t>
            </a:r>
          </a:p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219075" y="5842232"/>
            <a:ext cx="8632825" cy="901468"/>
            <a:chOff x="219075" y="5842232"/>
            <a:chExt cx="8632825" cy="901468"/>
          </a:xfrm>
        </p:grpSpPr>
        <p:sp>
          <p:nvSpPr>
            <p:cNvPr id="6" name="TextBox 5"/>
            <p:cNvSpPr txBox="1"/>
            <p:nvPr/>
          </p:nvSpPr>
          <p:spPr>
            <a:xfrm>
              <a:off x="219075" y="6102999"/>
              <a:ext cx="1266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Experience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3112" y="6102999"/>
              <a:ext cx="1007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Subjects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6074" y="5964499"/>
              <a:ext cx="16892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ingredient </a:t>
              </a:r>
            </a:p>
            <a:p>
              <a:r>
                <a:rPr lang="en-US" dirty="0" smtClean="0"/>
                <a:t>             </a:t>
              </a:r>
              <a:r>
                <a:rPr lang="en-US" i="1" dirty="0" smtClean="0"/>
                <a:t>X</a:t>
              </a:r>
              <a:endParaRPr lang="en-US" i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07200" y="5842232"/>
              <a:ext cx="2044700" cy="901468"/>
              <a:chOff x="6702424" y="5671297"/>
              <a:chExt cx="2044700" cy="90146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702424" y="5671297"/>
                <a:ext cx="2044700" cy="90146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7"/>
              <p:cNvGrpSpPr/>
              <p:nvPr/>
            </p:nvGrpSpPr>
            <p:grpSpPr>
              <a:xfrm>
                <a:off x="6869765" y="5671297"/>
                <a:ext cx="1827205" cy="738664"/>
                <a:chOff x="7196791" y="5771732"/>
                <a:chExt cx="1827205" cy="738664"/>
              </a:xfrm>
            </p:grpSpPr>
            <p:sp>
              <p:nvSpPr>
                <p:cNvPr id="13" name="TextBox 8"/>
                <p:cNvSpPr txBox="1"/>
                <p:nvPr/>
              </p:nvSpPr>
              <p:spPr>
                <a:xfrm>
                  <a:off x="7196791" y="6141064"/>
                  <a:ext cx="18272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Compositionality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490484" y="5771732"/>
                  <a:ext cx="12979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chemeClr val="bg1"/>
                      </a:solidFill>
                    </a:rPr>
                    <a:t>Physicalism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0" name="Right Arrow 9"/>
            <p:cNvSpPr/>
            <p:nvPr/>
          </p:nvSpPr>
          <p:spPr>
            <a:xfrm>
              <a:off x="1485204" y="6165369"/>
              <a:ext cx="787908" cy="244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280231" y="6165369"/>
              <a:ext cx="787908" cy="244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45321" y="6165369"/>
              <a:ext cx="787908" cy="2445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341"/>
            <a:ext cx="8210549" cy="1411941"/>
          </a:xfrm>
        </p:spPr>
        <p:txBody>
          <a:bodyPr>
            <a:noAutofit/>
          </a:bodyPr>
          <a:lstStyle/>
          <a:p>
            <a:r>
              <a:rPr lang="en-US" sz="4400" dirty="0" smtClean="0"/>
              <a:t>Compositionality and Experience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300"/>
            <a:ext cx="8458200" cy="4233863"/>
          </a:xfrm>
        </p:spPr>
        <p:txBody>
          <a:bodyPr/>
          <a:lstStyle/>
          <a:p>
            <a:r>
              <a:rPr lang="en-US" dirty="0" smtClean="0"/>
              <a:t>A composition is always accompanied by experience.</a:t>
            </a:r>
          </a:p>
          <a:p>
            <a:r>
              <a:rPr lang="en-US" dirty="0" smtClean="0"/>
              <a:t>Structural counterpart to phenomenology.</a:t>
            </a:r>
          </a:p>
          <a:p>
            <a:r>
              <a:rPr lang="en-US" dirty="0" smtClean="0"/>
              <a:t>Combinations not accompanied by experience.</a:t>
            </a:r>
          </a:p>
          <a:p>
            <a:r>
              <a:rPr lang="en-US" dirty="0" smtClean="0"/>
              <a:t>Uniqueness of compositions related to ineffability of </a:t>
            </a:r>
            <a:r>
              <a:rPr lang="en-US" dirty="0" err="1" smtClean="0"/>
              <a:t>qualia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j0234001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39765" y="4965700"/>
            <a:ext cx="2030067" cy="1638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50902" y="4684825"/>
            <a:ext cx="1474787" cy="1810932"/>
            <a:chOff x="1643856" y="4793068"/>
            <a:chExt cx="1474787" cy="1810932"/>
          </a:xfrm>
        </p:grpSpPr>
        <p:pic>
          <p:nvPicPr>
            <p:cNvPr id="10" name="Picture 9" descr="AA02635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5694" y="5756568"/>
              <a:ext cx="742949" cy="739189"/>
            </a:xfrm>
            <a:prstGeom prst="rect">
              <a:avLst/>
            </a:prstGeom>
          </p:spPr>
        </p:pic>
        <p:pic>
          <p:nvPicPr>
            <p:cNvPr id="11" name="Picture 10" descr="AA02630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87446">
              <a:off x="1978732" y="4793068"/>
              <a:ext cx="674688" cy="1426276"/>
            </a:xfrm>
            <a:prstGeom prst="rect">
              <a:avLst/>
            </a:prstGeom>
          </p:spPr>
        </p:pic>
        <p:pic>
          <p:nvPicPr>
            <p:cNvPr id="9" name="Picture 8" descr="AA026348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3856" y="5838528"/>
              <a:ext cx="1103313" cy="7654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0341"/>
            <a:ext cx="8147049" cy="1411941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Compositions versus Combinations</a:t>
            </a:r>
            <a:endParaRPr lang="en-US" sz="4000" dirty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413966" y="2038351"/>
            <a:ext cx="8229600" cy="876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Fundamental composition of basic elements contrasted with combinations of basic elements.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80628" y="4342756"/>
            <a:ext cx="3216362" cy="641047"/>
            <a:chOff x="480628" y="4342756"/>
            <a:chExt cx="3216362" cy="641047"/>
          </a:xfrm>
        </p:grpSpPr>
        <p:grpSp>
          <p:nvGrpSpPr>
            <p:cNvPr id="38" name="Group 17"/>
            <p:cNvGrpSpPr/>
            <p:nvPr/>
          </p:nvGrpSpPr>
          <p:grpSpPr>
            <a:xfrm>
              <a:off x="1335024" y="4342756"/>
              <a:ext cx="2361966" cy="641047"/>
              <a:chOff x="866019" y="3362477"/>
              <a:chExt cx="2593219" cy="641047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866019" y="3362477"/>
                <a:ext cx="2593219" cy="641047"/>
              </a:xfrm>
              <a:prstGeom prst="roundRect">
                <a:avLst/>
              </a:prstGeom>
              <a:solidFill>
                <a:srgbClr val="FF020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05429" y="3528572"/>
                <a:ext cx="184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882489" y="4508851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Basic Elements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0628" y="4526996"/>
              <a:ext cx="854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Physics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5298" y="3713805"/>
            <a:ext cx="3019675" cy="641047"/>
            <a:chOff x="445298" y="3713805"/>
            <a:chExt cx="3019675" cy="641047"/>
          </a:xfrm>
        </p:grpSpPr>
        <p:sp>
          <p:nvSpPr>
            <p:cNvPr id="42" name="Rounded Rectangle 41"/>
            <p:cNvSpPr/>
            <p:nvPr/>
          </p:nvSpPr>
          <p:spPr>
            <a:xfrm>
              <a:off x="1618267" y="3713805"/>
              <a:ext cx="1846706" cy="641047"/>
            </a:xfrm>
            <a:prstGeom prst="roundRect">
              <a:avLst/>
            </a:prstGeom>
            <a:solidFill>
              <a:srgbClr val="01AD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73731" y="3713805"/>
              <a:ext cx="507999" cy="641047"/>
            </a:xfrm>
            <a:prstGeom prst="rect">
              <a:avLst/>
            </a:prstGeom>
            <a:solidFill>
              <a:srgbClr val="01AD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51321" y="3828282"/>
              <a:ext cx="1391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Combination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5298" y="3828282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Chemistry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28766" y="4342451"/>
            <a:ext cx="2361966" cy="1023084"/>
            <a:chOff x="4528766" y="4342451"/>
            <a:chExt cx="2361966" cy="1023084"/>
          </a:xfrm>
        </p:grpSpPr>
        <p:sp>
          <p:nvSpPr>
            <p:cNvPr id="14" name="Rounded Rectangle 13"/>
            <p:cNvSpPr/>
            <p:nvPr/>
          </p:nvSpPr>
          <p:spPr>
            <a:xfrm>
              <a:off x="4528766" y="4342451"/>
              <a:ext cx="2361966" cy="641047"/>
            </a:xfrm>
            <a:prstGeom prst="roundRect">
              <a:avLst/>
            </a:prstGeom>
            <a:solidFill>
              <a:srgbClr val="FF020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93321" y="4508546"/>
              <a:ext cx="168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6231" y="450854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Basic Elements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93321" y="4996203"/>
              <a:ext cx="854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Physics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28766" y="3344168"/>
            <a:ext cx="3530364" cy="1639330"/>
            <a:chOff x="4528766" y="3344168"/>
            <a:chExt cx="3530364" cy="1639330"/>
          </a:xfrm>
        </p:grpSpPr>
        <p:sp>
          <p:nvSpPr>
            <p:cNvPr id="8" name="Rounded Rectangle 7"/>
            <p:cNvSpPr/>
            <p:nvPr/>
          </p:nvSpPr>
          <p:spPr>
            <a:xfrm>
              <a:off x="4528766" y="3713500"/>
              <a:ext cx="1846706" cy="641047"/>
            </a:xfrm>
            <a:prstGeom prst="roundRect">
              <a:avLst/>
            </a:prstGeom>
            <a:solidFill>
              <a:srgbClr val="01AD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87607" y="3713500"/>
              <a:ext cx="1971523" cy="641047"/>
            </a:xfrm>
            <a:prstGeom prst="roundRect">
              <a:avLst/>
            </a:prstGeom>
            <a:solidFill>
              <a:srgbClr val="01AD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73" y="3713500"/>
              <a:ext cx="507999" cy="641047"/>
            </a:xfrm>
            <a:prstGeom prst="rect">
              <a:avLst/>
            </a:prstGeom>
            <a:solidFill>
              <a:srgbClr val="01AD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90731" y="4342451"/>
              <a:ext cx="1168399" cy="641047"/>
            </a:xfrm>
            <a:prstGeom prst="roundRect">
              <a:avLst/>
            </a:prstGeom>
            <a:solidFill>
              <a:srgbClr val="01AD20"/>
            </a:solidFill>
            <a:ln>
              <a:solidFill>
                <a:schemeClr val="bg2"/>
              </a:solidFill>
            </a:ln>
            <a:effectLst>
              <a:outerShdw blurRad="38100" dist="25400" dir="54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90732" y="4197309"/>
              <a:ext cx="1110660" cy="323334"/>
            </a:xfrm>
            <a:prstGeom prst="rect">
              <a:avLst/>
            </a:prstGeom>
            <a:solidFill>
              <a:srgbClr val="01AD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45063" y="3827977"/>
              <a:ext cx="2660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Fundamental Composition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88250" y="3344168"/>
              <a:ext cx="171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Phenomenology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Recap of new </a:t>
            </a:r>
            <a:r>
              <a:rPr lang="en-US" sz="4800" dirty="0" err="1" smtClean="0"/>
              <a:t>physicalism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Panpsychism</a:t>
            </a:r>
            <a:r>
              <a:rPr lang="en-US" dirty="0" smtClean="0"/>
              <a:t>     &gt;&gt;    combination problem.</a:t>
            </a:r>
          </a:p>
          <a:p>
            <a:r>
              <a:rPr lang="en-US" dirty="0" smtClean="0"/>
              <a:t>Emergence   &gt;&gt;   complexity problem.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physicalism</a:t>
            </a:r>
            <a:r>
              <a:rPr lang="en-US" dirty="0" smtClean="0"/>
              <a:t> with compositions.</a:t>
            </a:r>
          </a:p>
          <a:p>
            <a:r>
              <a:rPr lang="en-US" dirty="0" smtClean="0"/>
              <a:t>Experience implies subjects of experience.</a:t>
            </a:r>
          </a:p>
          <a:p>
            <a:r>
              <a:rPr lang="en-US" dirty="0" smtClean="0"/>
              <a:t>Subjects are </a:t>
            </a:r>
          </a:p>
          <a:p>
            <a:pPr lvl="1"/>
            <a:r>
              <a:rPr lang="en-US" dirty="0" smtClean="0"/>
              <a:t>(possibly unique) fundamental physical compositions.</a:t>
            </a:r>
          </a:p>
          <a:p>
            <a:pPr lvl="1"/>
            <a:r>
              <a:rPr lang="en-US" dirty="0" smtClean="0"/>
              <a:t>always accompanied by experience.</a:t>
            </a:r>
          </a:p>
          <a:p>
            <a:r>
              <a:rPr lang="en-US" dirty="0" smtClean="0"/>
              <a:t>Compositions contrasted with combinations.</a:t>
            </a:r>
          </a:p>
          <a:p>
            <a:pPr lvl="1"/>
            <a:r>
              <a:rPr lang="en-US" dirty="0" smtClean="0"/>
              <a:t>the former is necessary for experience.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Everything is physical.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There is experience.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Experience cannot exist without subjects of experience.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Subjects are physical (compositions).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Denied by idealists.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Denied by </a:t>
            </a:r>
            <a:r>
              <a:rPr lang="en-US" dirty="0" err="1" smtClean="0"/>
              <a:t>eliminativists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Denied by materialists?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Denied by dualists.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0341"/>
            <a:ext cx="8369300" cy="1411941"/>
          </a:xfrm>
        </p:spPr>
        <p:txBody>
          <a:bodyPr/>
          <a:lstStyle/>
          <a:p>
            <a:r>
              <a:rPr lang="en-US" sz="4800" dirty="0" smtClean="0"/>
              <a:t>Related ideas and background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Chalmers</a:t>
            </a:r>
            <a:r>
              <a:rPr lang="en-US" dirty="0" smtClean="0"/>
              <a:t>: addition of experience to </a:t>
            </a:r>
            <a:r>
              <a:rPr lang="en-US" dirty="0" err="1" smtClean="0"/>
              <a:t>physicalist</a:t>
            </a:r>
            <a:r>
              <a:rPr lang="en-US" dirty="0" smtClean="0"/>
              <a:t> base.</a:t>
            </a:r>
          </a:p>
          <a:p>
            <a:r>
              <a:rPr lang="en-US" i="1" dirty="0" smtClean="0"/>
              <a:t>Van </a:t>
            </a:r>
            <a:r>
              <a:rPr lang="en-US" i="1" dirty="0" err="1" smtClean="0"/>
              <a:t>Gulick</a:t>
            </a:r>
            <a:r>
              <a:rPr lang="en-US" dirty="0" smtClean="0"/>
              <a:t>: Varieties of emergence.</a:t>
            </a:r>
          </a:p>
          <a:p>
            <a:r>
              <a:rPr lang="en-US" i="1" dirty="0" smtClean="0"/>
              <a:t>Rosenberg</a:t>
            </a:r>
            <a:r>
              <a:rPr lang="en-US" dirty="0" smtClean="0"/>
              <a:t>: receptivity, ingressions and causation.</a:t>
            </a:r>
          </a:p>
          <a:p>
            <a:r>
              <a:rPr lang="en-US" i="1" dirty="0" err="1" smtClean="0"/>
              <a:t>Stoljar</a:t>
            </a:r>
            <a:r>
              <a:rPr lang="en-US" dirty="0" smtClean="0"/>
              <a:t>: Ignorance and </a:t>
            </a:r>
            <a:r>
              <a:rPr lang="en-US" dirty="0" err="1" smtClean="0"/>
              <a:t>physicalism</a:t>
            </a:r>
            <a:r>
              <a:rPr lang="en-US" dirty="0" smtClean="0"/>
              <a:t>.</a:t>
            </a:r>
          </a:p>
          <a:p>
            <a:r>
              <a:rPr lang="en-US" i="1" dirty="0" err="1" smtClean="0"/>
              <a:t>Strawson</a:t>
            </a:r>
            <a:r>
              <a:rPr lang="en-US" dirty="0" smtClean="0"/>
              <a:t>: Realistic </a:t>
            </a:r>
            <a:r>
              <a:rPr lang="en-US" dirty="0" err="1" smtClean="0"/>
              <a:t>physicalism</a:t>
            </a:r>
            <a:r>
              <a:rPr lang="en-US" dirty="0" smtClean="0"/>
              <a:t> entails </a:t>
            </a:r>
            <a:r>
              <a:rPr lang="en-US" dirty="0" err="1" smtClean="0"/>
              <a:t>panpsychism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Montero</a:t>
            </a:r>
            <a:r>
              <a:rPr lang="en-US" dirty="0" smtClean="0"/>
              <a:t>: </a:t>
            </a:r>
            <a:r>
              <a:rPr lang="en-US" dirty="0" err="1" smtClean="0"/>
              <a:t>Inscrutables</a:t>
            </a:r>
            <a:r>
              <a:rPr lang="en-US" dirty="0" smtClean="0"/>
              <a:t> and </a:t>
            </a:r>
            <a:r>
              <a:rPr lang="en-US" dirty="0" err="1" smtClean="0"/>
              <a:t>Russelian</a:t>
            </a:r>
            <a:r>
              <a:rPr lang="en-US" dirty="0" smtClean="0"/>
              <a:t> </a:t>
            </a:r>
            <a:r>
              <a:rPr lang="en-US" dirty="0" err="1" smtClean="0"/>
              <a:t>physicalism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Panpsychism</a:t>
            </a:r>
            <a:r>
              <a:rPr lang="en-US" dirty="0" smtClean="0"/>
              <a:t> with emergence used to solve the combination problem – conservative option.</a:t>
            </a:r>
          </a:p>
          <a:p>
            <a:r>
              <a:rPr lang="en-US" dirty="0" smtClean="0"/>
              <a:t>Radical option: a fundamental compositionality contrasted with standard physical combinations.</a:t>
            </a:r>
          </a:p>
          <a:p>
            <a:r>
              <a:rPr lang="en-US" dirty="0" smtClean="0"/>
              <a:t>Compositions always accompanied by experience: motivated by subjects of experience and </a:t>
            </a:r>
            <a:r>
              <a:rPr lang="en-US" dirty="0" err="1" smtClean="0"/>
              <a:t>inscrutables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Spirit of emergence and the letter of </a:t>
            </a:r>
            <a:r>
              <a:rPr lang="en-US" dirty="0" err="1" smtClean="0"/>
              <a:t>panpsychism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ingredient merely motivated by subjects of experience.</a:t>
            </a:r>
          </a:p>
          <a:p>
            <a:r>
              <a:rPr lang="en-US" dirty="0" smtClean="0"/>
              <a:t>Freedom for adding compositions to </a:t>
            </a:r>
            <a:r>
              <a:rPr lang="en-US" dirty="0" err="1" smtClean="0"/>
              <a:t>physicalism</a:t>
            </a:r>
            <a:r>
              <a:rPr lang="en-US" dirty="0" smtClean="0"/>
              <a:t> not fleshed out.</a:t>
            </a:r>
          </a:p>
          <a:p>
            <a:r>
              <a:rPr lang="en-US" dirty="0" smtClean="0"/>
              <a:t>Experience epiphenomenal due to causal closure?</a:t>
            </a:r>
          </a:p>
          <a:p>
            <a:r>
              <a:rPr lang="en-US" dirty="0" smtClean="0"/>
              <a:t>What actually distinguishes compositions </a:t>
            </a:r>
            <a:r>
              <a:rPr lang="en-US" smtClean="0"/>
              <a:t>from combinations?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40341"/>
            <a:ext cx="8597900" cy="141194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Realistic </a:t>
            </a:r>
            <a:r>
              <a:rPr lang="en-US" sz="4000" dirty="0" err="1" smtClean="0"/>
              <a:t>physicalism</a:t>
            </a:r>
            <a:r>
              <a:rPr lang="en-US" sz="4000" dirty="0" smtClean="0"/>
              <a:t> &amp; </a:t>
            </a:r>
            <a:r>
              <a:rPr lang="en-US" sz="4000" dirty="0" err="1" smtClean="0"/>
              <a:t>panpsychism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more radical alternatives - </a:t>
            </a:r>
            <a:r>
              <a:rPr lang="en-US" dirty="0" smtClean="0">
                <a:solidFill>
                  <a:schemeClr val="tx1"/>
                </a:solidFill>
              </a:rPr>
              <a:t>idealism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1"/>
                </a:solidFill>
              </a:rPr>
              <a:t>mysticism</a:t>
            </a:r>
            <a:r>
              <a:rPr lang="en-US" dirty="0" smtClean="0"/>
              <a:t> - are ruled out, only </a:t>
            </a:r>
            <a:r>
              <a:rPr lang="en-US" dirty="0" err="1" smtClean="0">
                <a:solidFill>
                  <a:srgbClr val="FF0000"/>
                </a:solidFill>
              </a:rPr>
              <a:t>physicalism</a:t>
            </a:r>
            <a:r>
              <a:rPr lang="en-US" dirty="0" smtClean="0"/>
              <a:t> remains.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Emergence</a:t>
            </a:r>
            <a:r>
              <a:rPr lang="en-US" dirty="0" smtClean="0"/>
              <a:t> - most popular </a:t>
            </a:r>
            <a:r>
              <a:rPr lang="en-US" dirty="0" err="1" smtClean="0"/>
              <a:t>physicalist</a:t>
            </a:r>
            <a:r>
              <a:rPr lang="en-US" dirty="0" smtClean="0"/>
              <a:t> approach – technological circles.</a:t>
            </a:r>
          </a:p>
          <a:p>
            <a:r>
              <a:rPr lang="en-US" dirty="0" smtClean="0"/>
              <a:t>Does realistic </a:t>
            </a:r>
            <a:r>
              <a:rPr lang="en-US" dirty="0" err="1" smtClean="0"/>
              <a:t>physicalism</a:t>
            </a:r>
            <a:r>
              <a:rPr lang="en-US" dirty="0" smtClean="0"/>
              <a:t> entail </a:t>
            </a:r>
            <a:r>
              <a:rPr lang="en-US" dirty="0" err="1" smtClean="0">
                <a:solidFill>
                  <a:srgbClr val="0000FF"/>
                </a:solidFill>
              </a:rPr>
              <a:t>panpsychism</a:t>
            </a:r>
            <a:r>
              <a:rPr lang="en-US" dirty="0" smtClean="0"/>
              <a:t>? (</a:t>
            </a:r>
            <a:r>
              <a:rPr lang="en-US" i="1" dirty="0" err="1" smtClean="0"/>
              <a:t>Strawson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Rapprochement between </a:t>
            </a:r>
            <a:r>
              <a:rPr lang="en-US" dirty="0" err="1" smtClean="0"/>
              <a:t>panpsychism</a:t>
            </a:r>
            <a:r>
              <a:rPr lang="en-US" dirty="0" smtClean="0"/>
              <a:t> and emergence?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/>
              <a:t>Do possibilities exist?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100"/>
              <a:t>Elitzur-Vaidman bomb testing experiment</a:t>
            </a:r>
            <a:endParaRPr lang="en-US"/>
          </a:p>
        </p:txBody>
      </p:sp>
      <p:pic>
        <p:nvPicPr>
          <p:cNvPr id="21508" name="Picture 4" descr="E-V_bomb-tes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90800"/>
            <a:ext cx="3325813" cy="2428875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86000" y="579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28800" y="5105400"/>
            <a:ext cx="6488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If bomb is a dud, only D detects photon</a:t>
            </a:r>
          </a:p>
          <a:p>
            <a:r>
              <a:rPr lang="en-US"/>
              <a:t>If only C detects the photon, bomb is not a dud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84150" y="6019800"/>
            <a:ext cx="895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Destructive interference at C only because both possibilities exist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695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Physicalism</a:t>
            </a:r>
            <a:r>
              <a:rPr lang="en-US" dirty="0" smtClean="0"/>
              <a:t>: Trajectories vs. Possibilities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Trajectories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Evolution of particles and fields from the big bang</a:t>
            </a:r>
          </a:p>
          <a:p>
            <a:r>
              <a:rPr lang="en-US" dirty="0" smtClean="0"/>
              <a:t>Phase space</a:t>
            </a:r>
          </a:p>
          <a:p>
            <a:r>
              <a:rPr lang="en-US" dirty="0" smtClean="0"/>
              <a:t>No room for top down causation.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Possibilities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Natural laws constrain the set of possibilities in </a:t>
            </a:r>
            <a:r>
              <a:rPr lang="en-US" dirty="0" err="1" smtClean="0"/>
              <a:t>spacetime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Configuration space</a:t>
            </a:r>
          </a:p>
          <a:p>
            <a:r>
              <a:rPr lang="en-US" dirty="0" smtClean="0"/>
              <a:t>New “entities” can further reduce set of  possibilities.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Compositions acting on possibilities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quantum field theories: evolution of scalar and vector fields in time. </a:t>
            </a:r>
          </a:p>
          <a:p>
            <a:r>
              <a:rPr lang="en-US" dirty="0" smtClean="0"/>
              <a:t>Instead we envisage a basic </a:t>
            </a:r>
            <a:r>
              <a:rPr lang="en-US" dirty="0" err="1" smtClean="0"/>
              <a:t>physicalism</a:t>
            </a:r>
            <a:r>
              <a:rPr lang="en-US" dirty="0" smtClean="0"/>
              <a:t> with a restriction operator on set of possibilities.</a:t>
            </a:r>
          </a:p>
          <a:p>
            <a:r>
              <a:rPr lang="en-US" dirty="0" smtClean="0"/>
              <a:t>Compositionality: further restriction on possibilities accompanied by experience.</a:t>
            </a:r>
          </a:p>
          <a:p>
            <a:r>
              <a:rPr lang="en-US" dirty="0" err="1" smtClean="0"/>
              <a:t>Qualia</a:t>
            </a:r>
            <a:r>
              <a:rPr lang="en-US" dirty="0" smtClean="0"/>
              <a:t>: What it’s like to choose? Interior counterpart to choice.</a:t>
            </a:r>
          </a:p>
          <a:p>
            <a:r>
              <a:rPr lang="en-US" dirty="0" smtClean="0"/>
              <a:t>Ontologically bold, hence almost surely wrong.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William James on combination problem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533400" y="2514600"/>
            <a:ext cx="7772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30000"/>
              </a:spcBef>
              <a:buClrTx/>
              <a:buSzTx/>
              <a:buFontTx/>
              <a:buNone/>
            </a:pPr>
            <a:r>
              <a:rPr kumimoji="1" lang="en-US" sz="2400"/>
              <a:t>“Where the elemental units are supposed to be feelings, the case is in no wise altered. Take a hundred of them, shuffle them and pack them as close together as you can (whatever that might mean); still each remains the same feeling it always was, shut in its own skin, windowless, ignorant of what the other feelings are and mean. There would be a hundred-and-first feeling there, if, when a group or series of such feeling were set up, a consciousness </a:t>
            </a:r>
            <a:r>
              <a:rPr kumimoji="1" lang="en-US" sz="2400" i="1"/>
              <a:t>belonging to the group as such </a:t>
            </a:r>
            <a:r>
              <a:rPr kumimoji="1" lang="en-US" sz="2400"/>
              <a:t>should emerge” (James, 1890)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Combination Problem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does phenomenology add up?</a:t>
            </a:r>
          </a:p>
          <a:p>
            <a:pPr lvl="1"/>
            <a:r>
              <a:rPr lang="en-US"/>
              <a:t>What about awareness of “mid-level subjects” [James 1890, Seager - JCS 2:3]?</a:t>
            </a:r>
          </a:p>
          <a:p>
            <a:pPr lvl="1"/>
            <a:r>
              <a:rPr lang="en-US"/>
              <a:t>Intersubjective phenomenal content at mid-level?</a:t>
            </a:r>
          </a:p>
          <a:p>
            <a:r>
              <a:rPr lang="en-US"/>
              <a:t>Quantum coherence etc. suggested as objective criteria.</a:t>
            </a:r>
          </a:p>
          <a:p>
            <a:r>
              <a:rPr lang="en-US"/>
              <a:t>Ontology of subjects as a way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Nested Compositions </a:t>
            </a:r>
            <a:endParaRPr lang="en-US" dirty="0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compositions formulated from intuition regarding subjects.</a:t>
            </a:r>
          </a:p>
          <a:p>
            <a:r>
              <a:rPr lang="en-US" dirty="0" err="1" smtClean="0"/>
              <a:t>Qualia</a:t>
            </a:r>
            <a:r>
              <a:rPr lang="en-US" dirty="0" smtClean="0"/>
              <a:t> </a:t>
            </a:r>
            <a:r>
              <a:rPr lang="en-US" dirty="0"/>
              <a:t>correlate with </a:t>
            </a:r>
            <a:r>
              <a:rPr lang="en-US" dirty="0" smtClean="0"/>
              <a:t>compositions.</a:t>
            </a:r>
          </a:p>
          <a:p>
            <a:r>
              <a:rPr lang="en-US" dirty="0" smtClean="0"/>
              <a:t>Nested compositions provide structure for </a:t>
            </a:r>
            <a:r>
              <a:rPr lang="en-US" dirty="0" err="1" smtClean="0"/>
              <a:t>qualia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compositions_qual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8262938" cy="2217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Panpsychism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92162" y="1879320"/>
            <a:ext cx="4402138" cy="381028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Primordial approach recast in modern and postmodern settings (</a:t>
            </a:r>
            <a:r>
              <a:rPr lang="en-US" sz="2400" i="1" dirty="0" err="1" smtClean="0"/>
              <a:t>Skrbina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Consciousness “all the way down.”</a:t>
            </a:r>
          </a:p>
          <a:p>
            <a:r>
              <a:rPr lang="en-US" sz="2400" dirty="0" smtClean="0"/>
              <a:t>Varieties of </a:t>
            </a:r>
            <a:r>
              <a:rPr lang="en-US" sz="2400" dirty="0" err="1" smtClean="0"/>
              <a:t>panpsychism</a:t>
            </a:r>
            <a:r>
              <a:rPr lang="en-US" sz="2400" dirty="0" smtClean="0"/>
              <a:t> (</a:t>
            </a:r>
            <a:r>
              <a:rPr lang="en-US" sz="2400" i="1" dirty="0" err="1" smtClean="0"/>
              <a:t>Turausky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Combination problem of </a:t>
            </a:r>
            <a:r>
              <a:rPr lang="en-US" sz="2400" dirty="0" err="1" smtClean="0"/>
              <a:t>panpsychism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3" descr="panpsychism_jcs_10_3_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399" y="2273300"/>
            <a:ext cx="2108200" cy="246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8200" y="4927600"/>
            <a:ext cx="153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JCS 10:3, 2003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4529137" cy="42896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Default approach in technological circles.</a:t>
            </a:r>
          </a:p>
          <a:p>
            <a:r>
              <a:rPr lang="en-US" dirty="0" smtClean="0"/>
              <a:t>Emergence, complexity, self-organization – standard tropes in theoretical biology.</a:t>
            </a:r>
          </a:p>
          <a:p>
            <a:r>
              <a:rPr lang="en-US" dirty="0" smtClean="0"/>
              <a:t>Emergence of consciousness from life.</a:t>
            </a:r>
          </a:p>
          <a:p>
            <a:r>
              <a:rPr lang="en-US" dirty="0" smtClean="0"/>
              <a:t>Emergence of </a:t>
            </a:r>
            <a:r>
              <a:rPr lang="en-US" dirty="0" err="1" smtClean="0"/>
              <a:t>qualia</a:t>
            </a:r>
            <a:r>
              <a:rPr lang="en-US" dirty="0" smtClean="0"/>
              <a:t> from brain function.</a:t>
            </a:r>
          </a:p>
          <a:p>
            <a:r>
              <a:rPr lang="en-US" dirty="0" smtClean="0"/>
              <a:t>Complexity problem for emergence.</a:t>
            </a:r>
          </a:p>
        </p:txBody>
      </p:sp>
      <p:pic>
        <p:nvPicPr>
          <p:cNvPr id="4" name="Picture 3" descr="emergence_jcs8_9-10_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37" y="2079065"/>
            <a:ext cx="2387600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437" y="4292600"/>
            <a:ext cx="171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JCS 8:9-10,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55600"/>
            <a:ext cx="8362949" cy="109668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Panpsychism</a:t>
            </a:r>
            <a:r>
              <a:rPr lang="en-US" dirty="0" smtClean="0"/>
              <a:t> and 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Panpsychism</a:t>
            </a:r>
            <a:endParaRPr lang="en-US" dirty="0" smtClean="0"/>
          </a:p>
          <a:p>
            <a:pPr lvl="1"/>
            <a:r>
              <a:rPr lang="en-US" dirty="0" smtClean="0"/>
              <a:t>Main problem: How does phenomenology add? The combination problem of </a:t>
            </a:r>
            <a:r>
              <a:rPr lang="en-US" dirty="0" err="1" smtClean="0"/>
              <a:t>panpsychism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Emergence</a:t>
            </a:r>
          </a:p>
          <a:p>
            <a:pPr lvl="1"/>
            <a:r>
              <a:rPr lang="en-US" dirty="0" smtClean="0"/>
              <a:t>Main problem: Is “More is different” true? </a:t>
            </a:r>
          </a:p>
          <a:p>
            <a:pPr lvl="1">
              <a:buNone/>
            </a:pPr>
            <a:r>
              <a:rPr lang="en-US" dirty="0" smtClean="0"/>
              <a:t>    The complexity problem of emergence.</a:t>
            </a:r>
          </a:p>
          <a:p>
            <a:endParaRPr lang="en-US" dirty="0" smtClean="0"/>
          </a:p>
          <a:p>
            <a:r>
              <a:rPr lang="en-US" dirty="0" smtClean="0"/>
              <a:t>Clue: Problems faced by both approaches related to combination of basic elements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 descr="j02893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707" y="3251200"/>
            <a:ext cx="1112242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877300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Panpsychism</a:t>
            </a:r>
            <a:r>
              <a:rPr lang="en-US" sz="4000" dirty="0" smtClean="0"/>
              <a:t>, Emergence &amp; </a:t>
            </a:r>
            <a:r>
              <a:rPr lang="en-US" sz="4000" dirty="0" err="1" smtClean="0"/>
              <a:t>Physicalism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18429" y="2860121"/>
            <a:ext cx="1385152" cy="369332"/>
            <a:chOff x="1130300" y="2489200"/>
            <a:chExt cx="1385152" cy="369332"/>
          </a:xfrm>
        </p:grpSpPr>
        <p:sp>
          <p:nvSpPr>
            <p:cNvPr id="15" name="Rounded Rectangle 14"/>
            <p:cNvSpPr/>
            <p:nvPr/>
          </p:nvSpPr>
          <p:spPr>
            <a:xfrm>
              <a:off x="1130300" y="2489200"/>
              <a:ext cx="1385152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0300" y="2489200"/>
              <a:ext cx="138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Panpsychism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1698" y="4078526"/>
            <a:ext cx="2237023" cy="369332"/>
            <a:chOff x="1358900" y="3708400"/>
            <a:chExt cx="2237023" cy="369332"/>
          </a:xfrm>
        </p:grpSpPr>
        <p:sp>
          <p:nvSpPr>
            <p:cNvPr id="20" name="Rounded Rectangle 19"/>
            <p:cNvSpPr/>
            <p:nvPr/>
          </p:nvSpPr>
          <p:spPr>
            <a:xfrm>
              <a:off x="1358900" y="3708400"/>
              <a:ext cx="2237023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8900" y="3708400"/>
              <a:ext cx="2237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Combination problem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" y="5238065"/>
            <a:ext cx="2062208" cy="646331"/>
            <a:chOff x="683396" y="5238065"/>
            <a:chExt cx="2062208" cy="646331"/>
          </a:xfrm>
        </p:grpSpPr>
        <p:sp>
          <p:nvSpPr>
            <p:cNvPr id="28" name="Rounded Rectangle 27"/>
            <p:cNvSpPr/>
            <p:nvPr/>
          </p:nvSpPr>
          <p:spPr>
            <a:xfrm>
              <a:off x="683396" y="5238065"/>
              <a:ext cx="2062208" cy="6463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396" y="5238065"/>
              <a:ext cx="2062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Conservative option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Emergence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90261" y="1586468"/>
            <a:ext cx="1611077" cy="451366"/>
            <a:chOff x="3595923" y="2037834"/>
            <a:chExt cx="1611077" cy="451366"/>
          </a:xfrm>
        </p:grpSpPr>
        <p:sp>
          <p:nvSpPr>
            <p:cNvPr id="12" name="Rounded Rectangle 11"/>
            <p:cNvSpPr/>
            <p:nvPr/>
          </p:nvSpPr>
          <p:spPr>
            <a:xfrm>
              <a:off x="3595923" y="2037834"/>
              <a:ext cx="1611077" cy="4513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6708" y="2037834"/>
              <a:ext cx="1253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Physicalism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78569" y="5238065"/>
            <a:ext cx="2466278" cy="646331"/>
            <a:chOff x="3178569" y="5238065"/>
            <a:chExt cx="2466278" cy="646331"/>
          </a:xfrm>
        </p:grpSpPr>
        <p:sp>
          <p:nvSpPr>
            <p:cNvPr id="32" name="Rounded Rectangle 31"/>
            <p:cNvSpPr/>
            <p:nvPr/>
          </p:nvSpPr>
          <p:spPr>
            <a:xfrm>
              <a:off x="3178569" y="5238065"/>
              <a:ext cx="2466278" cy="6463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569" y="5238065"/>
              <a:ext cx="2466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</a:t>
              </a:r>
              <a:r>
                <a:rPr lang="en-US" dirty="0" smtClean="0">
                  <a:solidFill>
                    <a:schemeClr val="bg1"/>
                  </a:solidFill>
                </a:rPr>
                <a:t>Radical option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Reformulate </a:t>
              </a:r>
              <a:r>
                <a:rPr lang="en-US" dirty="0" err="1" smtClean="0">
                  <a:solidFill>
                    <a:schemeClr val="bg1"/>
                  </a:solidFill>
                </a:rPr>
                <a:t>physicalism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23564" y="2860915"/>
            <a:ext cx="1229273" cy="369332"/>
            <a:chOff x="4495800" y="3225800"/>
            <a:chExt cx="1229273" cy="369332"/>
          </a:xfrm>
        </p:grpSpPr>
        <p:sp>
          <p:nvSpPr>
            <p:cNvPr id="16" name="Rounded Rectangle 15"/>
            <p:cNvSpPr/>
            <p:nvPr/>
          </p:nvSpPr>
          <p:spPr>
            <a:xfrm>
              <a:off x="4495800" y="3225800"/>
              <a:ext cx="1229273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800" y="3225800"/>
              <a:ext cx="12292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Emergence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66309" y="4077730"/>
            <a:ext cx="2111731" cy="369332"/>
            <a:chOff x="5174947" y="4316968"/>
            <a:chExt cx="2111731" cy="369332"/>
          </a:xfrm>
        </p:grpSpPr>
        <p:sp>
          <p:nvSpPr>
            <p:cNvPr id="22" name="Rounded Rectangle 21"/>
            <p:cNvSpPr/>
            <p:nvPr/>
          </p:nvSpPr>
          <p:spPr>
            <a:xfrm>
              <a:off x="5174947" y="4316968"/>
              <a:ext cx="2079678" cy="3693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07000" y="4316968"/>
              <a:ext cx="2079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Complexity problem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36273" y="5238065"/>
            <a:ext cx="2062208" cy="646331"/>
            <a:chOff x="6810125" y="2904698"/>
            <a:chExt cx="2062208" cy="646331"/>
          </a:xfrm>
        </p:grpSpPr>
        <p:sp>
          <p:nvSpPr>
            <p:cNvPr id="30" name="Rounded Rectangle 29"/>
            <p:cNvSpPr/>
            <p:nvPr/>
          </p:nvSpPr>
          <p:spPr>
            <a:xfrm>
              <a:off x="6810125" y="2904698"/>
              <a:ext cx="2062208" cy="64633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10125" y="2904698"/>
              <a:ext cx="2062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Conservative option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     </a:t>
              </a:r>
              <a:r>
                <a:rPr lang="en-US" dirty="0" err="1" smtClean="0">
                  <a:solidFill>
                    <a:schemeClr val="bg1"/>
                  </a:solidFill>
                </a:rPr>
                <a:t>Panpsychism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4" name="Straight Arrow Connector 33"/>
          <p:cNvCxnSpPr>
            <a:stCxn id="12" idx="2"/>
            <a:endCxn id="5" idx="0"/>
          </p:cNvCxnSpPr>
          <p:nvPr/>
        </p:nvCxnSpPr>
        <p:spPr>
          <a:xfrm rot="5400000">
            <a:off x="3242260" y="1606580"/>
            <a:ext cx="822287" cy="168479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3" idx="0"/>
          </p:cNvCxnSpPr>
          <p:nvPr/>
        </p:nvCxnSpPr>
        <p:spPr>
          <a:xfrm rot="16200000" flipH="1">
            <a:off x="4855460" y="1678173"/>
            <a:ext cx="823081" cy="154240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2"/>
          </p:cNvCxnSpPr>
          <p:nvPr/>
        </p:nvCxnSpPr>
        <p:spPr>
          <a:xfrm rot="5400000">
            <a:off x="2386071" y="3654387"/>
            <a:ext cx="84986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</p:cNvCxnSpPr>
          <p:nvPr/>
        </p:nvCxnSpPr>
        <p:spPr>
          <a:xfrm rot="5400000">
            <a:off x="5612235" y="3656213"/>
            <a:ext cx="851932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0" idx="2"/>
          </p:cNvCxnSpPr>
          <p:nvPr/>
        </p:nvCxnSpPr>
        <p:spPr>
          <a:xfrm rot="5400000">
            <a:off x="1622643" y="4051291"/>
            <a:ext cx="791001" cy="158413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4" idx="2"/>
          </p:cNvCxnSpPr>
          <p:nvPr/>
        </p:nvCxnSpPr>
        <p:spPr>
          <a:xfrm rot="16200000" flipH="1">
            <a:off x="6418181" y="4067081"/>
            <a:ext cx="791001" cy="155096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" idx="2"/>
            <a:endCxn id="32" idx="0"/>
          </p:cNvCxnSpPr>
          <p:nvPr/>
        </p:nvCxnSpPr>
        <p:spPr>
          <a:xfrm rot="16200000" flipH="1">
            <a:off x="3215856" y="4042212"/>
            <a:ext cx="790207" cy="160149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10" idx="0"/>
          </p:cNvCxnSpPr>
          <p:nvPr/>
        </p:nvCxnSpPr>
        <p:spPr>
          <a:xfrm rot="5400000">
            <a:off x="4813427" y="4045343"/>
            <a:ext cx="791003" cy="159444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Physicalism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2" y="1879600"/>
            <a:ext cx="6459538" cy="42896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“Everything is physical”:       explanatory gap.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physicalism</a:t>
            </a:r>
            <a:r>
              <a:rPr lang="en-US" dirty="0" smtClean="0"/>
              <a:t> be expanded to accommodate consciousness?</a:t>
            </a:r>
          </a:p>
          <a:p>
            <a:r>
              <a:rPr lang="en-US" dirty="0" smtClean="0"/>
              <a:t>Why is it accompanied by experience? (</a:t>
            </a:r>
            <a:r>
              <a:rPr lang="en-US" i="1" dirty="0" smtClean="0"/>
              <a:t>Chalmers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Forced into speculative ontology because of hard problem.</a:t>
            </a:r>
          </a:p>
          <a:p>
            <a:endParaRPr lang="en-US" dirty="0" smtClean="0"/>
          </a:p>
        </p:txBody>
      </p:sp>
      <p:pic>
        <p:nvPicPr>
          <p:cNvPr id="5" name="Picture 4" descr="planck_entire_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1630082"/>
            <a:ext cx="3225800" cy="2019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4158" y="3649713"/>
            <a:ext cx="161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esa.int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0341"/>
            <a:ext cx="8045449" cy="14119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Physicalism</a:t>
            </a:r>
            <a:r>
              <a:rPr lang="en-US" dirty="0" smtClean="0"/>
              <a:t> = </a:t>
            </a:r>
            <a:r>
              <a:rPr lang="en-US" dirty="0" err="1" smtClean="0"/>
              <a:t>Physicalism</a:t>
            </a:r>
            <a:r>
              <a:rPr lang="en-US" dirty="0" smtClean="0"/>
              <a:t> + 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Add ingredient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dirty="0" err="1" smtClean="0"/>
              <a:t>physicalism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Physicalism</a:t>
            </a:r>
            <a:r>
              <a:rPr lang="en-US" dirty="0" smtClean="0"/>
              <a:t> should remain </a:t>
            </a:r>
            <a:r>
              <a:rPr lang="en-US" dirty="0" err="1" smtClean="0"/>
              <a:t>physicalism</a:t>
            </a:r>
            <a:r>
              <a:rPr lang="en-US" dirty="0" smtClean="0"/>
              <a:t> despite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Re-examine </a:t>
            </a:r>
            <a:r>
              <a:rPr lang="en-US" dirty="0" err="1" smtClean="0"/>
              <a:t>panpsychism</a:t>
            </a:r>
            <a:r>
              <a:rPr lang="en-US" dirty="0" smtClean="0"/>
              <a:t> and emergence in light of new </a:t>
            </a:r>
            <a:r>
              <a:rPr lang="en-US" dirty="0" err="1" smtClean="0"/>
              <a:t>physicalism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is accompanied by experience because </a:t>
            </a:r>
            <a:r>
              <a:rPr lang="en-US" i="1" dirty="0" smtClean="0"/>
              <a:t>X </a:t>
            </a:r>
            <a:r>
              <a:rPr lang="en-US" dirty="0" smtClean="0"/>
              <a:t>is always accompanied by experience.</a:t>
            </a:r>
          </a:p>
          <a:p>
            <a:endParaRPr lang="en-US" dirty="0"/>
          </a:p>
        </p:txBody>
      </p:sp>
      <p:pic>
        <p:nvPicPr>
          <p:cNvPr id="4" name="Picture 3" descr="j02365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191" y="3721100"/>
            <a:ext cx="893618" cy="1092200"/>
          </a:xfrm>
          <a:prstGeom prst="rect">
            <a:avLst/>
          </a:prstGeom>
        </p:spPr>
      </p:pic>
      <p:sp>
        <p:nvSpPr>
          <p:cNvPr id="5" name="Dodecagon 4"/>
          <p:cNvSpPr/>
          <p:nvPr/>
        </p:nvSpPr>
        <p:spPr>
          <a:xfrm>
            <a:off x="7038109" y="1609165"/>
            <a:ext cx="787400" cy="812800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Orienting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41" y="1761565"/>
            <a:ext cx="6218238" cy="42896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Experience implies subject of experience – the </a:t>
            </a:r>
            <a:r>
              <a:rPr lang="en-US" dirty="0" err="1" smtClean="0"/>
              <a:t>experiencer</a:t>
            </a:r>
            <a:r>
              <a:rPr lang="en-US" dirty="0" smtClean="0"/>
              <a:t> (</a:t>
            </a:r>
            <a:r>
              <a:rPr lang="en-US" i="1" dirty="0" err="1" smtClean="0"/>
              <a:t>Frege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Avoid doubling of problems: </a:t>
            </a:r>
          </a:p>
          <a:p>
            <a:pPr lvl="1"/>
            <a:r>
              <a:rPr lang="en-US" dirty="0" smtClean="0"/>
              <a:t>the problem </a:t>
            </a:r>
            <a:r>
              <a:rPr lang="en-US" smtClean="0"/>
              <a:t>of experience.</a:t>
            </a:r>
          </a:p>
          <a:p>
            <a:pPr lvl="1"/>
            <a:r>
              <a:rPr lang="en-US" dirty="0" smtClean="0"/>
              <a:t>the problem of subjects.</a:t>
            </a:r>
          </a:p>
          <a:p>
            <a:r>
              <a:rPr lang="en-US" dirty="0" smtClean="0"/>
              <a:t>Subjects cannot be Cartesian – controversial.</a:t>
            </a:r>
          </a:p>
          <a:p>
            <a:r>
              <a:rPr lang="en-US" dirty="0" smtClean="0"/>
              <a:t>Both </a:t>
            </a:r>
            <a:r>
              <a:rPr lang="en-US" dirty="0" err="1" smtClean="0"/>
              <a:t>panpsychism</a:t>
            </a:r>
            <a:r>
              <a:rPr lang="en-US" dirty="0" smtClean="0"/>
              <a:t> and emergence have difficulties related to combination of basic elements.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ExpSe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379" y="2501900"/>
            <a:ext cx="1955919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1551</TotalTime>
  <Words>1213</Words>
  <Application>Microsoft Macintosh PowerPoint</Application>
  <PresentationFormat>On-screen Show (4:3)</PresentationFormat>
  <Paragraphs>172</Paragraphs>
  <Slides>25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Infusion</vt:lpstr>
      <vt:lpstr>Panpsychism, Emergence and Physicalism</vt:lpstr>
      <vt:lpstr>Realistic physicalism &amp; panpsychism</vt:lpstr>
      <vt:lpstr>Panpsychism</vt:lpstr>
      <vt:lpstr>Emergence</vt:lpstr>
      <vt:lpstr>Panpsychism and Emergence</vt:lpstr>
      <vt:lpstr>Panpsychism, Emergence &amp; Physicalism</vt:lpstr>
      <vt:lpstr>Physicalism</vt:lpstr>
      <vt:lpstr>Physicalism = Physicalism + X</vt:lpstr>
      <vt:lpstr>Orienting Intuition</vt:lpstr>
      <vt:lpstr>Clues: Problems in panpsychism and emergence</vt:lpstr>
      <vt:lpstr>A fundamental compositionality</vt:lpstr>
      <vt:lpstr>Compositionality and Experience</vt:lpstr>
      <vt:lpstr>Compositions versus Combinations</vt:lpstr>
      <vt:lpstr>Recap of new physicalism</vt:lpstr>
      <vt:lpstr>Summary</vt:lpstr>
      <vt:lpstr>Related ideas and background</vt:lpstr>
      <vt:lpstr>Discussion</vt:lpstr>
      <vt:lpstr>Thank You</vt:lpstr>
      <vt:lpstr>Objections</vt:lpstr>
      <vt:lpstr>Do possibilities exist?</vt:lpstr>
      <vt:lpstr>Physicalism: Trajectories vs. Possibilities</vt:lpstr>
      <vt:lpstr>Compositions acting on possibilities</vt:lpstr>
      <vt:lpstr>William James on combination problem</vt:lpstr>
      <vt:lpstr>The Combination Problem</vt:lpstr>
      <vt:lpstr>Nested Compositions 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Panpsychism, Emergence and Physicalism</dc:title>
  <dc:creator>Anand Rangarajan</dc:creator>
  <cp:lastModifiedBy>Support</cp:lastModifiedBy>
  <cp:revision>89</cp:revision>
  <cp:lastPrinted>2012-04-01T15:54:46Z</cp:lastPrinted>
  <dcterms:created xsi:type="dcterms:W3CDTF">2012-04-10T20:47:23Z</dcterms:created>
  <dcterms:modified xsi:type="dcterms:W3CDTF">2012-04-10T20:47:34Z</dcterms:modified>
</cp:coreProperties>
</file>