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notesMasterIdLst>
    <p:notesMasterId r:id="rId21"/>
  </p:notesMasterIdLst>
  <p:sldIdLst>
    <p:sldId id="256" r:id="rId2"/>
    <p:sldId id="257" r:id="rId3"/>
    <p:sldId id="281" r:id="rId4"/>
    <p:sldId id="293" r:id="rId5"/>
    <p:sldId id="294" r:id="rId6"/>
    <p:sldId id="263" r:id="rId7"/>
    <p:sldId id="278" r:id="rId8"/>
    <p:sldId id="284" r:id="rId9"/>
    <p:sldId id="289" r:id="rId10"/>
    <p:sldId id="287" r:id="rId11"/>
    <p:sldId id="291" r:id="rId12"/>
    <p:sldId id="288" r:id="rId13"/>
    <p:sldId id="292" r:id="rId14"/>
    <p:sldId id="267" r:id="rId15"/>
    <p:sldId id="295" r:id="rId16"/>
    <p:sldId id="282" r:id="rId17"/>
    <p:sldId id="283" r:id="rId18"/>
    <p:sldId id="265" r:id="rId19"/>
    <p:sldId id="29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9158" autoAdjust="0"/>
  </p:normalViewPr>
  <p:slideViewPr>
    <p:cSldViewPr snapToGrid="0" snapToObjects="1">
      <p:cViewPr>
        <p:scale>
          <a:sx n="100" d="100"/>
          <a:sy n="100" d="100"/>
        </p:scale>
        <p:origin x="-1280" y="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85C75-6184-FB4F-AFEC-27CB0F84FA1E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3445F-53E8-9648-88C1-676337D70E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73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C3445F-53E8-9648-88C1-676337D70EC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B33182-5FBD-964B-ABFC-8DA7DCECF7E7}" type="slidenum">
              <a:rPr lang="en-US"/>
              <a:pPr/>
              <a:t>15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B40D98BE-37F1-5F45-B916-F11D5811F02C}" type="datetimeFigureOut">
              <a:rPr lang="en-US" smtClean="0"/>
              <a:pPr/>
              <a:t>6/19/15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E50979E1-111A-DC4E-AE6E-E362DBFAE8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2.emf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oleObject3.bin"/><Relationship Id="rId7" Type="http://schemas.openxmlformats.org/officeDocument/2006/relationships/image" Target="../media/image13.emf"/><Relationship Id="rId8" Type="http://schemas.openxmlformats.org/officeDocument/2006/relationships/image" Target="../media/image14.jp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3145490"/>
            <a:ext cx="5446713" cy="1470025"/>
          </a:xfrm>
        </p:spPr>
        <p:txBody>
          <a:bodyPr>
            <a:normAutofit/>
          </a:bodyPr>
          <a:lstStyle/>
          <a:p>
            <a:r>
              <a:rPr lang="en-US" sz="5300" dirty="0" smtClean="0"/>
              <a:t>Compositional</a:t>
            </a:r>
            <a:r>
              <a:rPr lang="en-US" dirty="0" smtClean="0"/>
              <a:t> </a:t>
            </a:r>
            <a:r>
              <a:rPr lang="en-US" sz="5300" dirty="0" smtClean="0"/>
              <a:t>Subjects</a:t>
            </a:r>
            <a:endParaRPr lang="en-US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800" dirty="0" smtClean="0">
                <a:latin typeface="+mj-lt"/>
              </a:rPr>
              <a:t>Anand Rangarajan</a:t>
            </a:r>
          </a:p>
          <a:p>
            <a:endParaRPr lang="en-US" dirty="0" smtClean="0"/>
          </a:p>
          <a:p>
            <a:r>
              <a:rPr lang="en-US" sz="4900" dirty="0" smtClean="0"/>
              <a:t>Dept. of Computer and Information Science and Engineering</a:t>
            </a:r>
          </a:p>
          <a:p>
            <a:r>
              <a:rPr lang="en-US" sz="4900" dirty="0" smtClean="0"/>
              <a:t>University of Florida</a:t>
            </a:r>
          </a:p>
          <a:p>
            <a:r>
              <a:rPr lang="en-US" sz="4900" dirty="0" smtClean="0"/>
              <a:t>Gainesville, FL, USA</a:t>
            </a:r>
            <a:endParaRPr lang="en-US" sz="49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</a:t>
            </a:r>
            <a:r>
              <a:rPr lang="en-US" dirty="0" smtClean="0"/>
              <a:t> as Natural Kinds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Restricted compositionality principle requires commitment to ontology of natural kinds.</a:t>
            </a:r>
          </a:p>
          <a:p>
            <a:r>
              <a:rPr lang="en-US" dirty="0" err="1" smtClean="0"/>
              <a:t>SoE</a:t>
            </a:r>
            <a:r>
              <a:rPr lang="en-US" dirty="0" smtClean="0"/>
              <a:t> as a natural kind term:</a:t>
            </a:r>
          </a:p>
          <a:p>
            <a:pPr lvl="1"/>
            <a:r>
              <a:rPr lang="en-US" dirty="0" smtClean="0"/>
              <a:t>Appeal to </a:t>
            </a:r>
            <a:r>
              <a:rPr lang="en-US" i="1" dirty="0" smtClean="0"/>
              <a:t>same-kind relation </a:t>
            </a:r>
            <a:r>
              <a:rPr lang="en-US" dirty="0" smtClean="0"/>
              <a:t>between </a:t>
            </a:r>
            <a:r>
              <a:rPr lang="en-US" dirty="0" err="1" smtClean="0"/>
              <a:t>SoE</a:t>
            </a:r>
            <a:r>
              <a:rPr lang="en-US" dirty="0" smtClean="0"/>
              <a:t> objects.</a:t>
            </a:r>
          </a:p>
          <a:p>
            <a:pPr lvl="1"/>
            <a:r>
              <a:rPr lang="en-US" dirty="0" smtClean="0"/>
              <a:t>Non-descriptive and does not require rigidity (</a:t>
            </a:r>
            <a:r>
              <a:rPr lang="en-US" i="1" dirty="0" err="1" smtClean="0"/>
              <a:t>Koslicki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Requires mechanism for picking out same kind object.</a:t>
            </a:r>
          </a:p>
          <a:p>
            <a:r>
              <a:rPr lang="en-US" dirty="0" err="1" smtClean="0"/>
              <a:t>Intersubjectivity</a:t>
            </a:r>
            <a:r>
              <a:rPr lang="en-US" dirty="0" smtClean="0"/>
              <a:t> as </a:t>
            </a:r>
            <a:r>
              <a:rPr lang="en-US" i="1" dirty="0" smtClean="0"/>
              <a:t>mechanism</a:t>
            </a:r>
            <a:r>
              <a:rPr lang="en-US" dirty="0" smtClean="0"/>
              <a:t>? Clearly controversial.</a:t>
            </a:r>
          </a:p>
          <a:p>
            <a:pPr lvl="1"/>
            <a:r>
              <a:rPr lang="en-US" dirty="0" smtClean="0"/>
              <a:t>I see You, </a:t>
            </a:r>
            <a:r>
              <a:rPr lang="en-US" dirty="0" err="1" smtClean="0"/>
              <a:t>Y’All</a:t>
            </a:r>
            <a:r>
              <a:rPr lang="en-US" dirty="0" smtClean="0"/>
              <a:t>, </a:t>
            </a:r>
            <a:r>
              <a:rPr lang="en-US" dirty="0" err="1" smtClean="0"/>
              <a:t>namaste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Second person as foundation for </a:t>
            </a:r>
            <a:r>
              <a:rPr lang="en-US" dirty="0" err="1" smtClean="0"/>
              <a:t>SoE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Could be wrong but more importantly could also be right.</a:t>
            </a:r>
          </a:p>
          <a:p>
            <a:r>
              <a:rPr lang="en-US" dirty="0" err="1" smtClean="0"/>
              <a:t>SoE</a:t>
            </a:r>
            <a:r>
              <a:rPr lang="en-US" dirty="0" smtClean="0"/>
              <a:t> in psychology:</a:t>
            </a:r>
          </a:p>
          <a:p>
            <a:pPr lvl="1"/>
            <a:r>
              <a:rPr lang="en-US" dirty="0" smtClean="0"/>
              <a:t>analogous to species in biology.</a:t>
            </a:r>
          </a:p>
          <a:p>
            <a:pPr lvl="1"/>
            <a:r>
              <a:rPr lang="en-US" dirty="0" smtClean="0"/>
              <a:t>Different </a:t>
            </a:r>
            <a:r>
              <a:rPr lang="en-US" dirty="0" err="1" smtClean="0"/>
              <a:t>SoE</a:t>
            </a:r>
            <a:r>
              <a:rPr lang="en-US" dirty="0" smtClean="0"/>
              <a:t>: </a:t>
            </a:r>
            <a:r>
              <a:rPr lang="en-US" dirty="0" err="1" smtClean="0"/>
              <a:t>prehension</a:t>
            </a:r>
            <a:r>
              <a:rPr lang="en-US" dirty="0" smtClean="0"/>
              <a:t>, sensation, emotion, cognition, visualization.</a:t>
            </a:r>
          </a:p>
          <a:p>
            <a:pPr marL="34925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008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805738" cy="1411941"/>
          </a:xfrm>
        </p:spPr>
        <p:txBody>
          <a:bodyPr/>
          <a:lstStyle/>
          <a:p>
            <a:r>
              <a:rPr lang="en-US" sz="3600" dirty="0" smtClean="0"/>
              <a:t>Subject of Experience (</a:t>
            </a:r>
            <a:r>
              <a:rPr lang="en-US" sz="3600" dirty="0" err="1" smtClean="0"/>
              <a:t>SoE</a:t>
            </a:r>
            <a:r>
              <a:rPr lang="en-US" sz="3600" dirty="0" smtClean="0"/>
              <a:t>): Sensation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805738" cy="4289611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“An irreducible gap between physics and sensation which physiology cannot bridge”, Richard Gregory, </a:t>
            </a:r>
            <a:r>
              <a:rPr lang="en-US" i="1" dirty="0" smtClean="0"/>
              <a:t>Mind in Science</a:t>
            </a:r>
            <a:r>
              <a:rPr lang="en-US" dirty="0" smtClean="0"/>
              <a:t>, 1982.</a:t>
            </a:r>
          </a:p>
          <a:p>
            <a:r>
              <a:rPr lang="en-US" dirty="0" err="1" smtClean="0"/>
              <a:t>SoE</a:t>
            </a:r>
            <a:r>
              <a:rPr lang="en-US" dirty="0" smtClean="0"/>
              <a:t> of sensation: </a:t>
            </a:r>
            <a:r>
              <a:rPr lang="en-US" dirty="0" err="1" smtClean="0"/>
              <a:t>SoE</a:t>
            </a:r>
            <a:r>
              <a:rPr lang="en-US" i="1" baseline="-25000" dirty="0" err="1" smtClean="0"/>
              <a:t>s</a:t>
            </a:r>
            <a:r>
              <a:rPr lang="en-US" dirty="0" smtClean="0"/>
              <a:t> – a sensation natural kind object.</a:t>
            </a:r>
          </a:p>
          <a:p>
            <a:r>
              <a:rPr lang="en-US" dirty="0" err="1" smtClean="0"/>
              <a:t>Intersubjective</a:t>
            </a:r>
            <a:r>
              <a:rPr lang="en-US" dirty="0" smtClean="0"/>
              <a:t> mechanism: I feel your touch, I see you touch something.</a:t>
            </a:r>
          </a:p>
          <a:p>
            <a:r>
              <a:rPr lang="en-US" dirty="0" smtClean="0"/>
              <a:t>Formal parts: Relation between physiology (old physical) and new object. </a:t>
            </a:r>
          </a:p>
          <a:p>
            <a:r>
              <a:rPr lang="en-US" dirty="0" err="1" smtClean="0"/>
              <a:t>SoE</a:t>
            </a:r>
            <a:r>
              <a:rPr lang="en-US" i="1" baseline="-25000" dirty="0" err="1" smtClean="0"/>
              <a:t>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composed of low-level material entities.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ame kind sensation relation between </a:t>
            </a:r>
            <a:r>
              <a:rPr lang="en-US" dirty="0"/>
              <a:t>different </a:t>
            </a:r>
            <a:r>
              <a:rPr lang="en-US" dirty="0" err="1" smtClean="0"/>
              <a:t>SoE</a:t>
            </a:r>
            <a:r>
              <a:rPr lang="en-US" i="1" baseline="-25000" dirty="0" err="1" smtClean="0"/>
              <a:t>s</a:t>
            </a:r>
            <a:r>
              <a:rPr lang="en-US" i="1" dirty="0" smtClean="0"/>
              <a:t>.</a:t>
            </a:r>
            <a:endParaRPr lang="en-US" i="1" baseline="-25000" dirty="0"/>
          </a:p>
          <a:p>
            <a:pPr lvl="1"/>
            <a:r>
              <a:rPr lang="en-US" dirty="0"/>
              <a:t>When </a:t>
            </a:r>
            <a:r>
              <a:rPr lang="en-US" dirty="0" err="1" smtClean="0"/>
              <a:t>SoE</a:t>
            </a:r>
            <a:r>
              <a:rPr lang="en-US" i="1" baseline="-25000" dirty="0" err="1" smtClean="0"/>
              <a:t>s</a:t>
            </a:r>
            <a:r>
              <a:rPr lang="en-US" i="1" baseline="-25000" dirty="0" smtClean="0"/>
              <a:t> </a:t>
            </a:r>
            <a:r>
              <a:rPr lang="en-US" i="1" dirty="0" smtClean="0"/>
              <a:t> thin subject </a:t>
            </a:r>
            <a:r>
              <a:rPr lang="en-US" dirty="0" smtClean="0"/>
              <a:t>arises, accompanied by sensation.</a:t>
            </a:r>
          </a:p>
          <a:p>
            <a:r>
              <a:rPr lang="en-US" dirty="0" smtClean="0"/>
              <a:t>Fundamental Question: Sensation separated from perception, emotion, cognition, visualization - hence </a:t>
            </a:r>
            <a:r>
              <a:rPr lang="en-US" dirty="0" err="1" smtClean="0"/>
              <a:t>SoE</a:t>
            </a:r>
            <a:r>
              <a:rPr lang="en-US" i="1" baseline="-25000" dirty="0" err="1" smtClean="0"/>
              <a:t>s</a:t>
            </a:r>
            <a:r>
              <a:rPr lang="en-US" i="1" baseline="-25000" dirty="0"/>
              <a:t> 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110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Oppositions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Substance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44237742"/>
              </p:ext>
            </p:extLst>
          </p:nvPr>
        </p:nvGraphicFramePr>
        <p:xfrm>
          <a:off x="777875" y="2710180"/>
          <a:ext cx="3931920" cy="3712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1920"/>
              </a:tblGrid>
              <a:tr h="644312">
                <a:tc>
                  <a:txBody>
                    <a:bodyPr/>
                    <a:lstStyle/>
                    <a:p>
                      <a:r>
                        <a:rPr lang="en-US" dirty="0" smtClean="0"/>
                        <a:t>Experience</a:t>
                      </a:r>
                      <a:r>
                        <a:rPr lang="en-US" baseline="0" dirty="0" smtClean="0"/>
                        <a:t> implies subjects of experience (</a:t>
                      </a:r>
                      <a:r>
                        <a:rPr lang="en-US" baseline="0" dirty="0" err="1" smtClean="0"/>
                        <a:t>SoE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644312">
                <a:tc>
                  <a:txBody>
                    <a:bodyPr/>
                    <a:lstStyle/>
                    <a:p>
                      <a:r>
                        <a:rPr lang="en-US" dirty="0" smtClean="0"/>
                        <a:t>Everything is physical or entailed by the</a:t>
                      </a:r>
                      <a:r>
                        <a:rPr lang="en-US" baseline="0" dirty="0" smtClean="0"/>
                        <a:t> physical (</a:t>
                      </a:r>
                      <a:r>
                        <a:rPr lang="en-US" i="1" baseline="0" dirty="0" err="1" smtClean="0"/>
                        <a:t>Stoljar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56760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SoE</a:t>
                      </a:r>
                      <a:r>
                        <a:rPr lang="en-US" dirty="0" smtClean="0"/>
                        <a:t> are</a:t>
                      </a:r>
                      <a:r>
                        <a:rPr lang="en-US" baseline="0" dirty="0" smtClean="0"/>
                        <a:t> physical (compositions)</a:t>
                      </a:r>
                      <a:endParaRPr lang="en-US" dirty="0"/>
                    </a:p>
                  </a:txBody>
                  <a:tcPr/>
                </a:tc>
              </a:tr>
              <a:tr h="644312">
                <a:tc>
                  <a:txBody>
                    <a:bodyPr/>
                    <a:lstStyle/>
                    <a:p>
                      <a:r>
                        <a:rPr lang="en-US" dirty="0" smtClean="0"/>
                        <a:t>Compositions have material and formal</a:t>
                      </a:r>
                      <a:r>
                        <a:rPr lang="en-US" baseline="0" dirty="0" smtClean="0"/>
                        <a:t> parts</a:t>
                      </a:r>
                      <a:endParaRPr lang="en-US" dirty="0"/>
                    </a:p>
                  </a:txBody>
                  <a:tcPr/>
                </a:tc>
              </a:tr>
              <a:tr h="644312">
                <a:tc>
                  <a:txBody>
                    <a:bodyPr/>
                    <a:lstStyle/>
                    <a:p>
                      <a:r>
                        <a:rPr lang="en-US" dirty="0" smtClean="0"/>
                        <a:t>Formal parts require commitment to</a:t>
                      </a:r>
                      <a:r>
                        <a:rPr lang="en-US" baseline="0" dirty="0" smtClean="0"/>
                        <a:t> ontology of natural kinds</a:t>
                      </a:r>
                      <a:endParaRPr lang="en-US" dirty="0"/>
                    </a:p>
                  </a:txBody>
                  <a:tcPr/>
                </a:tc>
              </a:tr>
              <a:tr h="56760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SoE</a:t>
                      </a:r>
                      <a:r>
                        <a:rPr lang="en-US" dirty="0" smtClean="0"/>
                        <a:t> are natural</a:t>
                      </a:r>
                      <a:r>
                        <a:rPr lang="en-US" baseline="0" dirty="0" smtClean="0"/>
                        <a:t> kind objects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Tropes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0873026"/>
              </p:ext>
            </p:extLst>
          </p:nvPr>
        </p:nvGraphicFramePr>
        <p:xfrm>
          <a:off x="4766049" y="2710181"/>
          <a:ext cx="3931920" cy="3782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1920"/>
              </a:tblGrid>
              <a:tr h="616133">
                <a:tc>
                  <a:txBody>
                    <a:bodyPr/>
                    <a:lstStyle/>
                    <a:p>
                      <a:r>
                        <a:rPr lang="en-US" dirty="0" smtClean="0"/>
                        <a:t>Experience implies incompleteness</a:t>
                      </a:r>
                      <a:r>
                        <a:rPr lang="en-US" baseline="0" dirty="0" smtClean="0"/>
                        <a:t> of physical</a:t>
                      </a:r>
                      <a:endParaRPr lang="en-US" dirty="0"/>
                    </a:p>
                  </a:txBody>
                  <a:tcPr/>
                </a:tc>
              </a:tr>
              <a:tr h="61613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Physicalism</a:t>
                      </a:r>
                      <a:r>
                        <a:rPr lang="en-US" baseline="0" dirty="0" smtClean="0"/>
                        <a:t> does not imply that </a:t>
                      </a:r>
                      <a:r>
                        <a:rPr lang="en-US" baseline="0" dirty="0" err="1" smtClean="0"/>
                        <a:t>microphysicalism</a:t>
                      </a:r>
                      <a:r>
                        <a:rPr lang="en-US" baseline="0" dirty="0" smtClean="0"/>
                        <a:t> is true (</a:t>
                      </a:r>
                      <a:r>
                        <a:rPr lang="en-US" i="1" baseline="0" dirty="0" err="1" smtClean="0"/>
                        <a:t>Hüttemann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581659">
                <a:tc>
                  <a:txBody>
                    <a:bodyPr/>
                    <a:lstStyle/>
                    <a:p>
                      <a:r>
                        <a:rPr lang="en-US" dirty="0" smtClean="0"/>
                        <a:t>Mid-level compositionality principle?</a:t>
                      </a:r>
                      <a:endParaRPr lang="en-US" dirty="0"/>
                    </a:p>
                  </a:txBody>
                  <a:tcPr/>
                </a:tc>
              </a:tr>
              <a:tr h="616133"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Relations between “old”</a:t>
                      </a:r>
                      <a:r>
                        <a:rPr lang="en-US" baseline="0" dirty="0" smtClean="0"/>
                        <a:t> physical properties and experiential properties?</a:t>
                      </a:r>
                      <a:endParaRPr lang="en-US" dirty="0"/>
                    </a:p>
                  </a:txBody>
                  <a:tcPr/>
                </a:tc>
              </a:tr>
              <a:tr h="566420">
                <a:tc>
                  <a:txBody>
                    <a:bodyPr/>
                    <a:lstStyle/>
                    <a:p>
                      <a:r>
                        <a:rPr lang="en-US" dirty="0" smtClean="0"/>
                        <a:t>Tropes-based</a:t>
                      </a:r>
                      <a:r>
                        <a:rPr lang="en-US" baseline="0" dirty="0" smtClean="0"/>
                        <a:t> natural kinds to help avoid </a:t>
                      </a:r>
                      <a:r>
                        <a:rPr lang="en-US" i="1" baseline="0" dirty="0" smtClean="0"/>
                        <a:t>sui generis </a:t>
                      </a:r>
                      <a:r>
                        <a:rPr lang="en-US" baseline="0" dirty="0" smtClean="0"/>
                        <a:t>relations?</a:t>
                      </a:r>
                    </a:p>
                  </a:txBody>
                  <a:tcPr/>
                </a:tc>
              </a:tr>
              <a:tr h="616133">
                <a:tc>
                  <a:txBody>
                    <a:bodyPr/>
                    <a:lstStyle/>
                    <a:p>
                      <a:r>
                        <a:rPr lang="en-US" dirty="0" smtClean="0"/>
                        <a:t>Mid-level</a:t>
                      </a:r>
                      <a:r>
                        <a:rPr lang="en-US" baseline="0" dirty="0" smtClean="0"/>
                        <a:t> properties “corresponding” to bundles of experience?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207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  <p:bldP spid="5" grpId="2" build="p"/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30200" y="1774825"/>
            <a:ext cx="4318000" cy="4303713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There is experience (</a:t>
            </a:r>
            <a:r>
              <a:rPr lang="en-US" i="1" dirty="0" smtClean="0"/>
              <a:t>Chalmers</a:t>
            </a:r>
            <a:r>
              <a:rPr lang="en-US" dirty="0" smtClean="0"/>
              <a:t>).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Experience implies (thin) subjects of experience (</a:t>
            </a:r>
            <a:r>
              <a:rPr lang="en-US" i="1" dirty="0" err="1" smtClean="0"/>
              <a:t>Strawson</a:t>
            </a:r>
            <a:r>
              <a:rPr lang="en-US" dirty="0" smtClean="0"/>
              <a:t>).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Everything is physical or entailed by the physical (</a:t>
            </a:r>
            <a:r>
              <a:rPr lang="en-US" i="1" dirty="0" err="1" smtClean="0"/>
              <a:t>Stoljar</a:t>
            </a:r>
            <a:r>
              <a:rPr lang="en-US" dirty="0" smtClean="0"/>
              <a:t>).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err="1" smtClean="0"/>
              <a:t>Physicalism</a:t>
            </a:r>
            <a:r>
              <a:rPr lang="en-US" dirty="0" smtClean="0"/>
              <a:t> does not imply </a:t>
            </a:r>
            <a:r>
              <a:rPr lang="en-US" dirty="0" err="1" smtClean="0"/>
              <a:t>microphysicalism</a:t>
            </a:r>
            <a:r>
              <a:rPr lang="en-US" dirty="0"/>
              <a:t> (</a:t>
            </a:r>
            <a:r>
              <a:rPr lang="en-US" i="1" dirty="0" err="1" smtClean="0"/>
              <a:t>Hüttemann</a:t>
            </a:r>
            <a:r>
              <a:rPr lang="en-US" dirty="0" smtClean="0"/>
              <a:t>).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err="1" smtClean="0"/>
              <a:t>SoE</a:t>
            </a:r>
            <a:r>
              <a:rPr lang="en-US" dirty="0" smtClean="0"/>
              <a:t> are physical compositions of a certain natural kind (</a:t>
            </a:r>
            <a:r>
              <a:rPr lang="en-US" dirty="0" err="1" smtClean="0"/>
              <a:t>foll</a:t>
            </a:r>
            <a:r>
              <a:rPr lang="en-US" dirty="0" smtClean="0"/>
              <a:t>. </a:t>
            </a:r>
            <a:r>
              <a:rPr lang="en-US" i="1" dirty="0" err="1" smtClean="0"/>
              <a:t>Koslicki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66534" y="1774826"/>
            <a:ext cx="3793266" cy="4168774"/>
          </a:xfrm>
        </p:spPr>
        <p:txBody>
          <a:bodyPr>
            <a:normAutofit fontScale="85000" lnSpcReduction="10000"/>
          </a:bodyPr>
          <a:lstStyle/>
          <a:p>
            <a:pPr>
              <a:buFont typeface="Wingdings" charset="2"/>
              <a:buChar char="Ø"/>
            </a:pPr>
            <a:r>
              <a:rPr lang="en-US" dirty="0" smtClean="0"/>
              <a:t>Denied by </a:t>
            </a:r>
            <a:r>
              <a:rPr lang="en-US" dirty="0" err="1" smtClean="0"/>
              <a:t>eliminativists</a:t>
            </a:r>
            <a:r>
              <a:rPr lang="en-US" dirty="0" smtClean="0"/>
              <a:t>.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Denied by materialists and some </a:t>
            </a:r>
            <a:r>
              <a:rPr lang="en-US" dirty="0" err="1" smtClean="0"/>
              <a:t>panpsychists</a:t>
            </a:r>
            <a:r>
              <a:rPr lang="en-US" dirty="0" smtClean="0"/>
              <a:t>.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Denied by </a:t>
            </a:r>
            <a:r>
              <a:rPr lang="en-US" dirty="0" err="1" smtClean="0"/>
              <a:t>interactionist</a:t>
            </a:r>
            <a:r>
              <a:rPr lang="en-US" dirty="0" smtClean="0"/>
              <a:t> dualists.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Very controversial and denied by many </a:t>
            </a:r>
            <a:r>
              <a:rPr lang="en-US" dirty="0" err="1" smtClean="0"/>
              <a:t>physicalists</a:t>
            </a:r>
            <a:r>
              <a:rPr lang="en-US" dirty="0" smtClean="0"/>
              <a:t>.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smtClean="0"/>
              <a:t>Denied by idealists and property dualists.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038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600200"/>
            <a:ext cx="8686800" cy="45259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ea"/>
              <a:buAutoNum type="circleNumDbPlain"/>
            </a:pPr>
            <a:r>
              <a:rPr lang="en-US" dirty="0" smtClean="0"/>
              <a:t>“Why is it accompanied by experience?” (</a:t>
            </a:r>
            <a:r>
              <a:rPr lang="en-US" i="1" dirty="0" smtClean="0"/>
              <a:t>Chalmers</a:t>
            </a:r>
            <a:r>
              <a:rPr lang="en-US" dirty="0" smtClean="0"/>
              <a:t>).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dirty="0" smtClean="0"/>
              <a:t>“Everything is physical or entailed by the physical” (</a:t>
            </a:r>
            <a:r>
              <a:rPr lang="en-US" i="1" dirty="0" err="1" smtClean="0"/>
              <a:t>Stoljar</a:t>
            </a:r>
            <a:r>
              <a:rPr lang="en-US" dirty="0" smtClean="0"/>
              <a:t>).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dirty="0" smtClean="0"/>
              <a:t>“Until </a:t>
            </a:r>
            <a:r>
              <a:rPr lang="en-US" dirty="0"/>
              <a:t>more is said it amounts to simply </a:t>
            </a:r>
            <a:r>
              <a:rPr lang="en-US" dirty="0" smtClean="0"/>
              <a:t>dismissing of…the </a:t>
            </a:r>
            <a:r>
              <a:rPr lang="en-US" dirty="0"/>
              <a:t>intuition that the experiential cannot emerge from the non-</a:t>
            </a:r>
            <a:r>
              <a:rPr lang="en-US" dirty="0" smtClean="0"/>
              <a:t>experiential” (</a:t>
            </a:r>
            <a:r>
              <a:rPr lang="en-US" i="1" dirty="0" err="1" smtClean="0"/>
              <a:t>Strawson</a:t>
            </a:r>
            <a:r>
              <a:rPr lang="en-US" dirty="0" smtClean="0"/>
              <a:t>).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dirty="0" smtClean="0"/>
              <a:t>Expand </a:t>
            </a:r>
            <a:r>
              <a:rPr lang="en-US" dirty="0" err="1" smtClean="0"/>
              <a:t>physicalism</a:t>
            </a:r>
            <a:r>
              <a:rPr lang="en-US" dirty="0" smtClean="0"/>
              <a:t>: </a:t>
            </a:r>
            <a:r>
              <a:rPr lang="en-US" dirty="0" err="1" smtClean="0"/>
              <a:t>Physicalism</a:t>
            </a:r>
            <a:r>
              <a:rPr lang="en-US" dirty="0" smtClean="0"/>
              <a:t> = </a:t>
            </a:r>
            <a:r>
              <a:rPr lang="en-US" dirty="0" err="1" smtClean="0"/>
              <a:t>Physicalism</a:t>
            </a:r>
            <a:r>
              <a:rPr lang="en-US" dirty="0" smtClean="0"/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Montero</a:t>
            </a:r>
            <a:r>
              <a:rPr lang="en-US" dirty="0" smtClean="0"/>
              <a:t>).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dirty="0" smtClean="0"/>
              <a:t>Compositionality: “There exists a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/>
              <a:t> the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’s compose if and only if the activity of the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’s compose a life” (</a:t>
            </a:r>
            <a:r>
              <a:rPr lang="en-US" i="1" dirty="0" smtClean="0"/>
              <a:t>van </a:t>
            </a:r>
            <a:r>
              <a:rPr lang="en-US" i="1" dirty="0" err="1" smtClean="0"/>
              <a:t>Inwagen</a:t>
            </a:r>
            <a:r>
              <a:rPr lang="en-US" dirty="0" smtClean="0"/>
              <a:t>).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dirty="0" smtClean="0"/>
              <a:t>Experience implies a subject of experience (</a:t>
            </a:r>
            <a:r>
              <a:rPr lang="en-US" i="1" dirty="0" smtClean="0"/>
              <a:t>Lowe</a:t>
            </a:r>
            <a:r>
              <a:rPr lang="en-US" dirty="0" smtClean="0"/>
              <a:t>).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dirty="0" smtClean="0"/>
              <a:t>Subjects of experience (</a:t>
            </a:r>
            <a:r>
              <a:rPr lang="en-US" dirty="0" err="1" smtClean="0"/>
              <a:t>SoE</a:t>
            </a:r>
            <a:r>
              <a:rPr lang="en-US" dirty="0" smtClean="0"/>
              <a:t>) are physical compositions of a certain natural kind (following </a:t>
            </a:r>
            <a:r>
              <a:rPr lang="en-US" i="1" dirty="0" err="1" smtClean="0"/>
              <a:t>Koslicki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162" y="1486647"/>
            <a:ext cx="8466138" cy="4982135"/>
          </a:xfrm>
        </p:spPr>
        <p:txBody>
          <a:bodyPr>
            <a:normAutofit fontScale="25000" lnSpcReduction="20000"/>
          </a:bodyPr>
          <a:lstStyle/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endParaRPr lang="en-US" sz="1700" dirty="0" smtClean="0"/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6400" dirty="0" smtClean="0"/>
              <a:t>The </a:t>
            </a:r>
            <a:r>
              <a:rPr lang="en-US" sz="6400" dirty="0"/>
              <a:t>Conscious Mind: In Search of a Fundamental Theory, </a:t>
            </a:r>
            <a:r>
              <a:rPr lang="en-US" sz="6400" i="1" dirty="0"/>
              <a:t>David J. Chalmers</a:t>
            </a:r>
            <a:r>
              <a:rPr lang="en-US" sz="6400" dirty="0"/>
              <a:t>, Oxford University Press, 1996</a:t>
            </a:r>
            <a:r>
              <a:rPr lang="en-US" sz="6400" dirty="0" smtClean="0"/>
              <a:t>.</a:t>
            </a:r>
            <a:endParaRPr lang="en-US" sz="6400" dirty="0"/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smtClean="0"/>
              <a:t>Ignorance </a:t>
            </a:r>
            <a:r>
              <a:rPr lang="en-US" sz="6400" dirty="0"/>
              <a:t>and Imagination: The Epistemic Origin of the Problem of Consciousness, </a:t>
            </a:r>
            <a:r>
              <a:rPr lang="en-US" sz="6400" i="1" dirty="0"/>
              <a:t>Daniel </a:t>
            </a:r>
            <a:r>
              <a:rPr lang="en-US" sz="6400" i="1" dirty="0" err="1"/>
              <a:t>Stoljar</a:t>
            </a:r>
            <a:r>
              <a:rPr lang="en-US" sz="6400" dirty="0"/>
              <a:t>, Oxford University </a:t>
            </a:r>
            <a:r>
              <a:rPr lang="en-US" sz="6400" dirty="0" smtClean="0"/>
              <a:t>Press, 2006.</a:t>
            </a:r>
            <a:endParaRPr lang="en-US" sz="6400" dirty="0"/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err="1" smtClean="0"/>
              <a:t>Physicalism</a:t>
            </a:r>
            <a:r>
              <a:rPr lang="en-US" sz="6400" dirty="0" smtClean="0"/>
              <a:t>, </a:t>
            </a:r>
            <a:r>
              <a:rPr lang="en-US" sz="6400" i="1" dirty="0" smtClean="0"/>
              <a:t>Daniel </a:t>
            </a:r>
            <a:r>
              <a:rPr lang="en-US" sz="6400" i="1" dirty="0" err="1" smtClean="0"/>
              <a:t>Stoljar</a:t>
            </a:r>
            <a:r>
              <a:rPr lang="en-US" sz="6400" dirty="0" smtClean="0"/>
              <a:t>, </a:t>
            </a:r>
            <a:r>
              <a:rPr lang="en-US" sz="6400" dirty="0" err="1" smtClean="0"/>
              <a:t>Routledge</a:t>
            </a:r>
            <a:r>
              <a:rPr lang="en-US" sz="6400" dirty="0" smtClean="0"/>
              <a:t>, 2010.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smtClean="0"/>
              <a:t>Selves: An essay in revisionary metaphysics, </a:t>
            </a:r>
            <a:r>
              <a:rPr lang="en-US" sz="6400" i="1" dirty="0" smtClean="0"/>
              <a:t>Galen </a:t>
            </a:r>
            <a:r>
              <a:rPr lang="en-US" sz="6400" i="1" dirty="0" err="1" smtClean="0"/>
              <a:t>Strawson</a:t>
            </a:r>
            <a:r>
              <a:rPr lang="en-US" sz="6400" dirty="0" smtClean="0"/>
              <a:t>, Clarendon Press, 2009.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smtClean="0"/>
              <a:t>Subjects of Experience, </a:t>
            </a:r>
            <a:r>
              <a:rPr lang="en-US" sz="6400" i="1" dirty="0" smtClean="0"/>
              <a:t>Edward J. Lowe</a:t>
            </a:r>
            <a:r>
              <a:rPr lang="en-US" sz="6400" dirty="0" smtClean="0"/>
              <a:t>, Cambridge University Press, 1996.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smtClean="0"/>
              <a:t>Material Beings, </a:t>
            </a:r>
            <a:r>
              <a:rPr lang="en-US" sz="6400" i="1" dirty="0" smtClean="0"/>
              <a:t>Peter van </a:t>
            </a:r>
            <a:r>
              <a:rPr lang="en-US" sz="6400" i="1" dirty="0" err="1" smtClean="0"/>
              <a:t>Inwagen</a:t>
            </a:r>
            <a:r>
              <a:rPr lang="en-US" sz="6400" dirty="0" smtClean="0"/>
              <a:t>, Cornell University Press, 1990.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smtClean="0"/>
              <a:t>What’s Wrong with </a:t>
            </a:r>
            <a:r>
              <a:rPr lang="en-US" sz="6400" dirty="0" err="1" smtClean="0"/>
              <a:t>Microphysicalism</a:t>
            </a:r>
            <a:r>
              <a:rPr lang="en-US" sz="6400" dirty="0" smtClean="0"/>
              <a:t>, </a:t>
            </a:r>
            <a:r>
              <a:rPr lang="en-US" sz="6400" i="1" dirty="0" smtClean="0"/>
              <a:t>Andreas </a:t>
            </a:r>
            <a:r>
              <a:rPr lang="en-US" sz="6400" i="1" dirty="0" err="1" smtClean="0"/>
              <a:t>Hüttemann</a:t>
            </a:r>
            <a:r>
              <a:rPr lang="en-US" sz="6400" dirty="0" smtClean="0"/>
              <a:t>, </a:t>
            </a:r>
            <a:r>
              <a:rPr lang="en-US" sz="6400" dirty="0" err="1" smtClean="0"/>
              <a:t>Routledge</a:t>
            </a:r>
            <a:r>
              <a:rPr lang="en-US" sz="6400" dirty="0" smtClean="0"/>
              <a:t>, 2004.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smtClean="0"/>
              <a:t>Everything Must Go, </a:t>
            </a:r>
            <a:r>
              <a:rPr lang="en-US" sz="6400" i="1" dirty="0" smtClean="0"/>
              <a:t>James </a:t>
            </a:r>
            <a:r>
              <a:rPr lang="en-US" sz="6400" i="1" dirty="0" err="1" smtClean="0"/>
              <a:t>Ladyman</a:t>
            </a:r>
            <a:r>
              <a:rPr lang="en-US" sz="6400" i="1" dirty="0" smtClean="0"/>
              <a:t> and Don Ross with David </a:t>
            </a:r>
            <a:r>
              <a:rPr lang="en-US" sz="6400" i="1" dirty="0" err="1" smtClean="0"/>
              <a:t>Spurrett</a:t>
            </a:r>
            <a:r>
              <a:rPr lang="en-US" sz="6400" i="1" dirty="0" smtClean="0"/>
              <a:t> and John Collier</a:t>
            </a:r>
            <a:r>
              <a:rPr lang="en-US" sz="6400" dirty="0" smtClean="0"/>
              <a:t>, Oxford University Press, 2010.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smtClean="0"/>
              <a:t>The Structure of Objects, </a:t>
            </a:r>
            <a:r>
              <a:rPr lang="en-US" sz="6400" i="1" dirty="0" smtClean="0"/>
              <a:t>Kathrin </a:t>
            </a:r>
            <a:r>
              <a:rPr lang="en-US" sz="6400" i="1" dirty="0" err="1" smtClean="0"/>
              <a:t>Koslicki</a:t>
            </a:r>
            <a:r>
              <a:rPr lang="en-US" sz="6400" dirty="0" smtClean="0"/>
              <a:t>, Oxford University Press, 2008.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smtClean="0"/>
              <a:t>Natural Kinds and Conceptual Change, </a:t>
            </a:r>
            <a:r>
              <a:rPr lang="en-US" sz="6400" i="1" dirty="0" smtClean="0"/>
              <a:t>Joseph </a:t>
            </a:r>
            <a:r>
              <a:rPr lang="en-US" sz="6400" i="1" dirty="0" err="1" smtClean="0"/>
              <a:t>LaPorte</a:t>
            </a:r>
            <a:r>
              <a:rPr lang="en-US" sz="6400" dirty="0" smtClean="0"/>
              <a:t>, Cambridge University Press, 2004.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smtClean="0"/>
              <a:t>Objects and Persons, </a:t>
            </a:r>
            <a:r>
              <a:rPr lang="en-US" sz="6400" i="1" dirty="0" smtClean="0"/>
              <a:t>Trenton </a:t>
            </a:r>
            <a:r>
              <a:rPr lang="en-US" sz="6400" i="1" dirty="0" err="1" smtClean="0"/>
              <a:t>Merricks</a:t>
            </a:r>
            <a:r>
              <a:rPr lang="en-US" sz="6400" dirty="0" smtClean="0"/>
              <a:t>, Clarendon Press, 2001.</a:t>
            </a:r>
          </a:p>
          <a:p>
            <a:pPr marL="609600" indent="-609600">
              <a:lnSpc>
                <a:spcPct val="9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en-US" sz="6400" dirty="0" smtClean="0"/>
              <a:t>More Kinds of Being, </a:t>
            </a:r>
            <a:r>
              <a:rPr lang="en-US" sz="6400" i="1" dirty="0" smtClean="0"/>
              <a:t>Edward J. Lowe</a:t>
            </a:r>
            <a:r>
              <a:rPr lang="en-US" sz="6400" dirty="0" smtClean="0"/>
              <a:t>, Wiley-Blackwell, 2009.</a:t>
            </a:r>
            <a:endParaRPr lang="en-US" sz="6400" dirty="0"/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2126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079500" y="3589805"/>
            <a:ext cx="6769100" cy="82998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We are indebted to Leopold </a:t>
            </a:r>
            <a:r>
              <a:rPr lang="en-US" dirty="0" err="1" smtClean="0"/>
              <a:t>Stubenberg</a:t>
            </a:r>
            <a:r>
              <a:rPr lang="en-US" dirty="0" smtClean="0"/>
              <a:t> for pointing out </a:t>
            </a:r>
            <a:r>
              <a:rPr lang="en-US" dirty="0" err="1" smtClean="0"/>
              <a:t>Koslicki’s</a:t>
            </a:r>
            <a:r>
              <a:rPr lang="en-US" dirty="0" smtClean="0"/>
              <a:t> work</a:t>
            </a:r>
          </a:p>
          <a:p>
            <a:r>
              <a:rPr lang="en-US" dirty="0" smtClean="0"/>
              <a:t>All mistakes are of course ours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New ingredient merely motivated by subjects of experience.</a:t>
            </a:r>
          </a:p>
          <a:p>
            <a:r>
              <a:rPr lang="en-US" dirty="0" smtClean="0"/>
              <a:t>Freedom for adding compositions to </a:t>
            </a:r>
            <a:r>
              <a:rPr lang="en-US" dirty="0" err="1" smtClean="0"/>
              <a:t>physicalism</a:t>
            </a:r>
            <a:r>
              <a:rPr lang="en-US" dirty="0" smtClean="0"/>
              <a:t> not fleshed out.</a:t>
            </a:r>
          </a:p>
          <a:p>
            <a:r>
              <a:rPr lang="en-US" dirty="0" smtClean="0"/>
              <a:t>Experience epiphenomenal due to causal closure?</a:t>
            </a:r>
          </a:p>
          <a:p>
            <a:r>
              <a:rPr lang="en-US" dirty="0" smtClean="0"/>
              <a:t>What actually distinguishes compositions </a:t>
            </a:r>
            <a:r>
              <a:rPr lang="en-US" smtClean="0"/>
              <a:t>from combinations?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Compositions acting on possibilities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Current quantum field theories: evolution of scalar and vector fields in time. </a:t>
            </a:r>
          </a:p>
          <a:p>
            <a:r>
              <a:rPr lang="en-US" dirty="0" smtClean="0"/>
              <a:t>Instead we envisage a basic </a:t>
            </a:r>
            <a:r>
              <a:rPr lang="en-US" dirty="0" err="1" smtClean="0"/>
              <a:t>physicalism</a:t>
            </a:r>
            <a:r>
              <a:rPr lang="en-US" dirty="0" smtClean="0"/>
              <a:t> with a restriction operator on set of possibilities.</a:t>
            </a:r>
          </a:p>
          <a:p>
            <a:r>
              <a:rPr lang="en-US" dirty="0" smtClean="0"/>
              <a:t>Compositionality: further restriction on possibilities accompanied by experience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Physicalism</a:t>
            </a:r>
            <a:r>
              <a:rPr lang="en-US" dirty="0" smtClean="0"/>
              <a:t> in terms of operators restricting sets of possibilities is almost surely wrong (and goes beyond philosophy).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Substances versus properties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Approach raises intriguing picture of substance (</a:t>
            </a:r>
            <a:r>
              <a:rPr lang="en-US" dirty="0" err="1" smtClean="0"/>
              <a:t>SoE</a:t>
            </a:r>
            <a:r>
              <a:rPr lang="en-US" dirty="0" smtClean="0"/>
              <a:t>) linked to properties via compositionality relation.</a:t>
            </a:r>
          </a:p>
          <a:p>
            <a:r>
              <a:rPr lang="en-US" dirty="0" smtClean="0"/>
              <a:t>Not property or substance dualism but weird hybrid.</a:t>
            </a:r>
          </a:p>
          <a:p>
            <a:r>
              <a:rPr lang="en-US" dirty="0" smtClean="0"/>
              <a:t>No worry over natural kinds if there is only one kind of substance, namely, </a:t>
            </a:r>
            <a:r>
              <a:rPr lang="en-US" dirty="0" err="1" smtClean="0"/>
              <a:t>SoE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Substance introduced only to accommodate experience seems jury rigged. </a:t>
            </a:r>
            <a:endParaRPr lang="en-US" dirty="0"/>
          </a:p>
          <a:p>
            <a:r>
              <a:rPr lang="en-US" dirty="0" smtClean="0"/>
              <a:t>May be democratizing Spinoza (matter and mind as properties of single substance/God).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93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40341"/>
            <a:ext cx="8597900" cy="1411941"/>
          </a:xfrm>
        </p:spPr>
        <p:txBody>
          <a:bodyPr>
            <a:noAutofit/>
          </a:bodyPr>
          <a:lstStyle/>
          <a:p>
            <a:r>
              <a:rPr lang="en-US" sz="4000" dirty="0" smtClean="0"/>
              <a:t>Realistic </a:t>
            </a:r>
            <a:r>
              <a:rPr lang="en-US" sz="4000" dirty="0" err="1" smtClean="0"/>
              <a:t>physicalism</a:t>
            </a:r>
            <a:r>
              <a:rPr lang="en-US" sz="4000" dirty="0" smtClean="0"/>
              <a:t> &amp; experience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8072438" cy="4289611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smtClean="0"/>
              <a:t>How do we accommodate experience (Hard Problem)?</a:t>
            </a:r>
          </a:p>
          <a:p>
            <a:r>
              <a:rPr lang="en-US" dirty="0" smtClean="0"/>
              <a:t>When more radical alternatives like </a:t>
            </a:r>
            <a:r>
              <a:rPr lang="en-US" dirty="0" smtClean="0">
                <a:solidFill>
                  <a:schemeClr val="tx1"/>
                </a:solidFill>
              </a:rPr>
              <a:t>idealism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chemeClr val="tx1"/>
                </a:solidFill>
              </a:rPr>
              <a:t>mysticism</a:t>
            </a:r>
            <a:r>
              <a:rPr lang="en-US" dirty="0" smtClean="0"/>
              <a:t> are ruled out, only </a:t>
            </a:r>
            <a:r>
              <a:rPr lang="en-US" dirty="0" err="1" smtClean="0">
                <a:solidFill>
                  <a:srgbClr val="FF0000"/>
                </a:solidFill>
              </a:rPr>
              <a:t>physicalism</a:t>
            </a:r>
            <a:r>
              <a:rPr lang="en-US" dirty="0" smtClean="0"/>
              <a:t> remains.</a:t>
            </a:r>
          </a:p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Emergence</a:t>
            </a:r>
            <a:r>
              <a:rPr lang="en-US" dirty="0" smtClean="0"/>
              <a:t> - most popular </a:t>
            </a:r>
            <a:r>
              <a:rPr lang="en-US" dirty="0" err="1" smtClean="0"/>
              <a:t>physicalist</a:t>
            </a:r>
            <a:r>
              <a:rPr lang="en-US" dirty="0" smtClean="0"/>
              <a:t> approach.</a:t>
            </a:r>
          </a:p>
          <a:p>
            <a:pPr lvl="1"/>
            <a:r>
              <a:rPr lang="en-US" dirty="0" smtClean="0"/>
              <a:t>Complexity problem: When does experience emerge?</a:t>
            </a:r>
          </a:p>
          <a:p>
            <a:r>
              <a:rPr lang="en-US" dirty="0" smtClean="0"/>
              <a:t>Does realistic </a:t>
            </a:r>
            <a:r>
              <a:rPr lang="en-US" dirty="0" err="1" smtClean="0"/>
              <a:t>physicalism</a:t>
            </a:r>
            <a:r>
              <a:rPr lang="en-US" dirty="0" smtClean="0"/>
              <a:t> entail </a:t>
            </a:r>
            <a:r>
              <a:rPr lang="en-US" dirty="0" err="1" smtClean="0">
                <a:solidFill>
                  <a:srgbClr val="0000FF"/>
                </a:solidFill>
              </a:rPr>
              <a:t>panpsychism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r>
              <a:rPr lang="en-US" dirty="0" smtClean="0"/>
              <a:t>Combination problem: How do qualia combine?</a:t>
            </a:r>
          </a:p>
          <a:p>
            <a:r>
              <a:rPr lang="en-US" dirty="0" smtClean="0"/>
              <a:t>Are these the only alternatives at present?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8877300" cy="1143000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Panpsychism</a:t>
            </a:r>
            <a:r>
              <a:rPr lang="en-US" sz="4000" dirty="0" smtClean="0"/>
              <a:t>, Emergence &amp; </a:t>
            </a:r>
            <a:r>
              <a:rPr lang="en-US" sz="4000" dirty="0" err="1" smtClean="0"/>
              <a:t>Physicalism</a:t>
            </a:r>
            <a:endParaRPr lang="en-US" sz="40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2118429" y="2860121"/>
            <a:ext cx="1385152" cy="369332"/>
            <a:chOff x="1130300" y="2489200"/>
            <a:chExt cx="1385152" cy="369332"/>
          </a:xfrm>
        </p:grpSpPr>
        <p:sp>
          <p:nvSpPr>
            <p:cNvPr id="15" name="Rounded Rectangle 14"/>
            <p:cNvSpPr/>
            <p:nvPr/>
          </p:nvSpPr>
          <p:spPr>
            <a:xfrm>
              <a:off x="1130300" y="2489200"/>
              <a:ext cx="1385152" cy="36933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130300" y="2489200"/>
              <a:ext cx="13851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Panpsychism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691698" y="4078526"/>
            <a:ext cx="2237023" cy="369332"/>
            <a:chOff x="1358900" y="3708400"/>
            <a:chExt cx="2237023" cy="369332"/>
          </a:xfrm>
        </p:grpSpPr>
        <p:sp>
          <p:nvSpPr>
            <p:cNvPr id="20" name="Rounded Rectangle 19"/>
            <p:cNvSpPr/>
            <p:nvPr/>
          </p:nvSpPr>
          <p:spPr>
            <a:xfrm>
              <a:off x="1358900" y="3708400"/>
              <a:ext cx="2237023" cy="36933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358900" y="3708400"/>
              <a:ext cx="22370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Combination problem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57200" y="5238065"/>
            <a:ext cx="2062208" cy="646331"/>
            <a:chOff x="683396" y="5238065"/>
            <a:chExt cx="2062208" cy="646331"/>
          </a:xfrm>
        </p:grpSpPr>
        <p:sp>
          <p:nvSpPr>
            <p:cNvPr id="28" name="Rounded Rectangle 27"/>
            <p:cNvSpPr/>
            <p:nvPr/>
          </p:nvSpPr>
          <p:spPr>
            <a:xfrm>
              <a:off x="683396" y="5238065"/>
              <a:ext cx="2062208" cy="64633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3396" y="5238065"/>
              <a:ext cx="206220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Conservative option</a:t>
              </a:r>
            </a:p>
            <a:p>
              <a:r>
                <a:rPr lang="en-US" dirty="0" smtClean="0">
                  <a:solidFill>
                    <a:schemeClr val="bg1"/>
                  </a:solidFill>
                </a:rPr>
                <a:t>      Emergence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690261" y="1586468"/>
            <a:ext cx="1611077" cy="451366"/>
            <a:chOff x="3595923" y="2037834"/>
            <a:chExt cx="1611077" cy="451366"/>
          </a:xfrm>
        </p:grpSpPr>
        <p:sp>
          <p:nvSpPr>
            <p:cNvPr id="12" name="Rounded Rectangle 11"/>
            <p:cNvSpPr/>
            <p:nvPr/>
          </p:nvSpPr>
          <p:spPr>
            <a:xfrm>
              <a:off x="3595923" y="2037834"/>
              <a:ext cx="1611077" cy="45136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776708" y="2037834"/>
              <a:ext cx="1253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Physicalism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178569" y="5238065"/>
            <a:ext cx="2466278" cy="646331"/>
            <a:chOff x="3178569" y="5238065"/>
            <a:chExt cx="2466278" cy="646331"/>
          </a:xfrm>
        </p:grpSpPr>
        <p:sp>
          <p:nvSpPr>
            <p:cNvPr id="32" name="Rounded Rectangle 31"/>
            <p:cNvSpPr/>
            <p:nvPr/>
          </p:nvSpPr>
          <p:spPr>
            <a:xfrm>
              <a:off x="3178569" y="5238065"/>
              <a:ext cx="2466278" cy="64633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78569" y="5238065"/>
              <a:ext cx="246627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        </a:t>
              </a:r>
              <a:r>
                <a:rPr lang="en-US" dirty="0" smtClean="0">
                  <a:solidFill>
                    <a:schemeClr val="bg1"/>
                  </a:solidFill>
                </a:rPr>
                <a:t>Radical option</a:t>
              </a:r>
            </a:p>
            <a:p>
              <a:r>
                <a:rPr lang="en-US" dirty="0" smtClean="0">
                  <a:solidFill>
                    <a:schemeClr val="bg1"/>
                  </a:solidFill>
                </a:rPr>
                <a:t>Reformulate </a:t>
              </a:r>
              <a:r>
                <a:rPr lang="en-US" dirty="0" err="1" smtClean="0">
                  <a:solidFill>
                    <a:schemeClr val="bg1"/>
                  </a:solidFill>
                </a:rPr>
                <a:t>physicalism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423564" y="2860915"/>
            <a:ext cx="1229273" cy="369332"/>
            <a:chOff x="4495800" y="3225800"/>
            <a:chExt cx="1229273" cy="369332"/>
          </a:xfrm>
        </p:grpSpPr>
        <p:sp>
          <p:nvSpPr>
            <p:cNvPr id="16" name="Rounded Rectangle 15"/>
            <p:cNvSpPr/>
            <p:nvPr/>
          </p:nvSpPr>
          <p:spPr>
            <a:xfrm>
              <a:off x="4495800" y="3225800"/>
              <a:ext cx="1229273" cy="36933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95800" y="3225800"/>
              <a:ext cx="12292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Emergence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966309" y="4077730"/>
            <a:ext cx="2111731" cy="369332"/>
            <a:chOff x="5174947" y="4316968"/>
            <a:chExt cx="2111731" cy="369332"/>
          </a:xfrm>
        </p:grpSpPr>
        <p:sp>
          <p:nvSpPr>
            <p:cNvPr id="22" name="Rounded Rectangle 21"/>
            <p:cNvSpPr/>
            <p:nvPr/>
          </p:nvSpPr>
          <p:spPr>
            <a:xfrm>
              <a:off x="5174947" y="4316968"/>
              <a:ext cx="2079678" cy="36933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207000" y="4316968"/>
              <a:ext cx="2079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Complexity problem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436273" y="5238065"/>
            <a:ext cx="2062208" cy="646331"/>
            <a:chOff x="6810125" y="2904698"/>
            <a:chExt cx="2062208" cy="646331"/>
          </a:xfrm>
        </p:grpSpPr>
        <p:sp>
          <p:nvSpPr>
            <p:cNvPr id="30" name="Rounded Rectangle 29"/>
            <p:cNvSpPr/>
            <p:nvPr/>
          </p:nvSpPr>
          <p:spPr>
            <a:xfrm>
              <a:off x="6810125" y="2904698"/>
              <a:ext cx="2062208" cy="64633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10125" y="2904698"/>
              <a:ext cx="206220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Conservative option</a:t>
              </a:r>
            </a:p>
            <a:p>
              <a:r>
                <a:rPr lang="en-US" dirty="0" smtClean="0">
                  <a:solidFill>
                    <a:schemeClr val="bg1"/>
                  </a:solidFill>
                </a:rPr>
                <a:t>      </a:t>
              </a:r>
              <a:r>
                <a:rPr lang="en-US" dirty="0" err="1" smtClean="0">
                  <a:solidFill>
                    <a:schemeClr val="bg1"/>
                  </a:solidFill>
                </a:rPr>
                <a:t>Panpsychism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4" name="Straight Arrow Connector 33"/>
          <p:cNvCxnSpPr>
            <a:stCxn id="12" idx="2"/>
            <a:endCxn id="5" idx="0"/>
          </p:cNvCxnSpPr>
          <p:nvPr/>
        </p:nvCxnSpPr>
        <p:spPr>
          <a:xfrm rot="5400000">
            <a:off x="3242260" y="1606580"/>
            <a:ext cx="822287" cy="1684795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2" idx="2"/>
            <a:endCxn id="13" idx="0"/>
          </p:cNvCxnSpPr>
          <p:nvPr/>
        </p:nvCxnSpPr>
        <p:spPr>
          <a:xfrm rot="16200000" flipH="1">
            <a:off x="4855460" y="1678173"/>
            <a:ext cx="823081" cy="1542401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5" idx="2"/>
          </p:cNvCxnSpPr>
          <p:nvPr/>
        </p:nvCxnSpPr>
        <p:spPr>
          <a:xfrm rot="5400000">
            <a:off x="2386071" y="3654387"/>
            <a:ext cx="849868" cy="1588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6" idx="2"/>
          </p:cNvCxnSpPr>
          <p:nvPr/>
        </p:nvCxnSpPr>
        <p:spPr>
          <a:xfrm rot="5400000">
            <a:off x="5612235" y="3656213"/>
            <a:ext cx="851932" cy="1588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0" idx="2"/>
          </p:cNvCxnSpPr>
          <p:nvPr/>
        </p:nvCxnSpPr>
        <p:spPr>
          <a:xfrm rot="5400000">
            <a:off x="1622643" y="4051291"/>
            <a:ext cx="791001" cy="1584135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4" idx="2"/>
          </p:cNvCxnSpPr>
          <p:nvPr/>
        </p:nvCxnSpPr>
        <p:spPr>
          <a:xfrm rot="16200000" flipH="1">
            <a:off x="6418181" y="4067081"/>
            <a:ext cx="791001" cy="1550961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0" idx="2"/>
            <a:endCxn id="32" idx="0"/>
          </p:cNvCxnSpPr>
          <p:nvPr/>
        </p:nvCxnSpPr>
        <p:spPr>
          <a:xfrm rot="16200000" flipH="1">
            <a:off x="3215856" y="4042212"/>
            <a:ext cx="790207" cy="1601498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2" idx="2"/>
            <a:endCxn id="10" idx="0"/>
          </p:cNvCxnSpPr>
          <p:nvPr/>
        </p:nvCxnSpPr>
        <p:spPr>
          <a:xfrm rot="5400000">
            <a:off x="4813427" y="4045343"/>
            <a:ext cx="791003" cy="159444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Physicalism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662" y="1879600"/>
            <a:ext cx="6459538" cy="428961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“Everything is physical”:       explanatory gap.</a:t>
            </a:r>
          </a:p>
          <a:p>
            <a:r>
              <a:rPr lang="en-US" dirty="0" smtClean="0"/>
              <a:t>Can </a:t>
            </a:r>
            <a:r>
              <a:rPr lang="en-US" dirty="0" err="1" smtClean="0"/>
              <a:t>physicalism</a:t>
            </a:r>
            <a:r>
              <a:rPr lang="en-US" dirty="0" smtClean="0"/>
              <a:t> be expanded to accommodate consciousness?</a:t>
            </a:r>
          </a:p>
          <a:p>
            <a:r>
              <a:rPr lang="en-US" dirty="0" smtClean="0"/>
              <a:t>Why is it accompanied by experience? (</a:t>
            </a:r>
            <a:r>
              <a:rPr lang="en-US" i="1" dirty="0" smtClean="0"/>
              <a:t>Chalmers</a:t>
            </a:r>
            <a:r>
              <a:rPr lang="en-US" dirty="0" smtClean="0"/>
              <a:t>)</a:t>
            </a:r>
          </a:p>
          <a:p>
            <a:r>
              <a:rPr lang="en-US" dirty="0" smtClean="0"/>
              <a:t>Forced into speculative ontology because of hard problem.</a:t>
            </a:r>
          </a:p>
          <a:p>
            <a:endParaRPr lang="en-US" dirty="0" smtClean="0"/>
          </a:p>
        </p:txBody>
      </p:sp>
      <p:pic>
        <p:nvPicPr>
          <p:cNvPr id="5" name="Picture 4" descr="planck_entire_univers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100" y="1630082"/>
            <a:ext cx="3225800" cy="20196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34158" y="3649713"/>
            <a:ext cx="161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err="1" smtClean="0"/>
              <a:t>esa.int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30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40341"/>
            <a:ext cx="8045449" cy="1411941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Physicalism</a:t>
            </a:r>
            <a:r>
              <a:rPr lang="en-US" dirty="0" smtClean="0"/>
              <a:t> = </a:t>
            </a:r>
            <a:r>
              <a:rPr lang="en-US" dirty="0" err="1" smtClean="0"/>
              <a:t>Physicalism</a:t>
            </a:r>
            <a:r>
              <a:rPr lang="en-US" dirty="0" smtClean="0"/>
              <a:t> + </a:t>
            </a:r>
            <a:r>
              <a:rPr lang="en-US" i="1" dirty="0" smtClean="0"/>
              <a:t>X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Add ingredient </a:t>
            </a:r>
            <a:r>
              <a:rPr lang="en-US" i="1" dirty="0" smtClean="0"/>
              <a:t>X</a:t>
            </a:r>
            <a:r>
              <a:rPr lang="en-US" dirty="0" smtClean="0"/>
              <a:t> to </a:t>
            </a:r>
            <a:r>
              <a:rPr lang="en-US" dirty="0" err="1" smtClean="0"/>
              <a:t>physicalism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Physicalism</a:t>
            </a:r>
            <a:r>
              <a:rPr lang="en-US" dirty="0" smtClean="0"/>
              <a:t> should remain </a:t>
            </a:r>
            <a:r>
              <a:rPr lang="en-US" dirty="0" err="1" smtClean="0"/>
              <a:t>physicalism</a:t>
            </a:r>
            <a:r>
              <a:rPr lang="en-US" dirty="0" smtClean="0"/>
              <a:t> despite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Re-examine </a:t>
            </a:r>
            <a:r>
              <a:rPr lang="en-US" dirty="0" err="1" smtClean="0"/>
              <a:t>panpsychism</a:t>
            </a:r>
            <a:r>
              <a:rPr lang="en-US" dirty="0" smtClean="0"/>
              <a:t> and emergence in light of new </a:t>
            </a:r>
            <a:r>
              <a:rPr lang="en-US" dirty="0" err="1" smtClean="0"/>
              <a:t>physicalism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It is accompanied by experience because </a:t>
            </a:r>
            <a:r>
              <a:rPr lang="en-US" i="1" dirty="0" smtClean="0"/>
              <a:t>X </a:t>
            </a:r>
            <a:r>
              <a:rPr lang="en-US" dirty="0" smtClean="0"/>
              <a:t>is always accompanied by experience.</a:t>
            </a:r>
          </a:p>
          <a:p>
            <a:endParaRPr lang="en-US" dirty="0"/>
          </a:p>
        </p:txBody>
      </p:sp>
      <p:pic>
        <p:nvPicPr>
          <p:cNvPr id="4" name="Picture 3" descr="j023653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8191" y="3721100"/>
            <a:ext cx="893618" cy="1092200"/>
          </a:xfrm>
          <a:prstGeom prst="rect">
            <a:avLst/>
          </a:prstGeom>
        </p:spPr>
      </p:pic>
      <p:sp>
        <p:nvSpPr>
          <p:cNvPr id="5" name="Dodecagon 4"/>
          <p:cNvSpPr/>
          <p:nvPr/>
        </p:nvSpPr>
        <p:spPr>
          <a:xfrm>
            <a:off x="7038109" y="1609165"/>
            <a:ext cx="787400" cy="812800"/>
          </a:xfrm>
          <a:prstGeom prst="dodec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443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40341"/>
            <a:ext cx="8407400" cy="1411941"/>
          </a:xfrm>
        </p:spPr>
        <p:txBody>
          <a:bodyPr>
            <a:noAutofit/>
          </a:bodyPr>
          <a:lstStyle/>
          <a:p>
            <a:r>
              <a:rPr lang="en-US" sz="4800" dirty="0" smtClean="0"/>
              <a:t>A fundamental compositionality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latin typeface="Century Gothic"/>
                <a:cs typeface="Century Gothic"/>
              </a:rPr>
              <a:t>A counter-intuitive proposal.</a:t>
            </a:r>
          </a:p>
          <a:p>
            <a:r>
              <a:rPr lang="en-US" sz="2800" i="1" dirty="0" smtClean="0">
                <a:latin typeface="Century Gothic"/>
                <a:cs typeface="Century Gothic"/>
              </a:rPr>
              <a:t>Assertion:</a:t>
            </a:r>
            <a:r>
              <a:rPr lang="en-US" dirty="0" smtClean="0"/>
              <a:t> </a:t>
            </a:r>
            <a:r>
              <a:rPr lang="en-US" dirty="0" err="1" smtClean="0"/>
              <a:t>Physicalism</a:t>
            </a:r>
            <a:r>
              <a:rPr lang="en-US" dirty="0" smtClean="0"/>
              <a:t> + fundamental compositionality accompanied by experience.</a:t>
            </a:r>
          </a:p>
          <a:p>
            <a:r>
              <a:rPr lang="en-US" sz="2800" i="1" dirty="0" smtClean="0">
                <a:latin typeface="Century Gothic"/>
                <a:cs typeface="Century Gothic"/>
              </a:rPr>
              <a:t>Letter but not the spirit of </a:t>
            </a:r>
            <a:r>
              <a:rPr lang="en-US" sz="2800" i="1" dirty="0" err="1" smtClean="0">
                <a:latin typeface="Century Gothic"/>
                <a:cs typeface="Century Gothic"/>
              </a:rPr>
              <a:t>panpsychism</a:t>
            </a:r>
            <a:r>
              <a:rPr lang="en-US" sz="2800" i="1" dirty="0" smtClean="0">
                <a:latin typeface="Century Gothic"/>
                <a:cs typeface="Century Gothic"/>
              </a:rPr>
              <a:t>: 		 </a:t>
            </a:r>
            <a:r>
              <a:rPr lang="en-US" dirty="0" smtClean="0"/>
              <a:t>fundamental but not pan.</a:t>
            </a:r>
          </a:p>
          <a:p>
            <a:r>
              <a:rPr lang="en-US" sz="2800" i="1" dirty="0" smtClean="0">
                <a:latin typeface="Century Gothic"/>
                <a:cs typeface="Century Gothic"/>
              </a:rPr>
              <a:t>Spirit but not the letter of emergence:                		 </a:t>
            </a:r>
            <a:r>
              <a:rPr lang="en-US" dirty="0" smtClean="0"/>
              <a:t>non-reductive but fundamental.</a:t>
            </a:r>
          </a:p>
          <a:p>
            <a:endParaRPr lang="en-US" dirty="0" smtClean="0"/>
          </a:p>
        </p:txBody>
      </p:sp>
      <p:grpSp>
        <p:nvGrpSpPr>
          <p:cNvPr id="16" name="Group 15"/>
          <p:cNvGrpSpPr/>
          <p:nvPr/>
        </p:nvGrpSpPr>
        <p:grpSpPr>
          <a:xfrm>
            <a:off x="219075" y="5842232"/>
            <a:ext cx="8632825" cy="901468"/>
            <a:chOff x="219075" y="5842232"/>
            <a:chExt cx="8632825" cy="901468"/>
          </a:xfrm>
        </p:grpSpPr>
        <p:sp>
          <p:nvSpPr>
            <p:cNvPr id="6" name="TextBox 5"/>
            <p:cNvSpPr txBox="1"/>
            <p:nvPr/>
          </p:nvSpPr>
          <p:spPr>
            <a:xfrm>
              <a:off x="219075" y="6102999"/>
              <a:ext cx="12661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Experience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73112" y="6102999"/>
              <a:ext cx="10071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Subjects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56074" y="5964499"/>
              <a:ext cx="16892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New ingredient </a:t>
              </a:r>
            </a:p>
            <a:p>
              <a:r>
                <a:rPr lang="en-US" dirty="0" smtClean="0"/>
                <a:t>             </a:t>
              </a:r>
              <a:r>
                <a:rPr lang="en-US" i="1" dirty="0" smtClean="0"/>
                <a:t>X</a:t>
              </a:r>
              <a:endParaRPr lang="en-US" i="1" dirty="0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6807200" y="5842232"/>
              <a:ext cx="2044700" cy="901468"/>
              <a:chOff x="6702424" y="5671297"/>
              <a:chExt cx="2044700" cy="901468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6702424" y="5671297"/>
                <a:ext cx="2044700" cy="901468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" name="Group 17"/>
              <p:cNvGrpSpPr/>
              <p:nvPr/>
            </p:nvGrpSpPr>
            <p:grpSpPr>
              <a:xfrm>
                <a:off x="6869765" y="5671297"/>
                <a:ext cx="1827205" cy="738664"/>
                <a:chOff x="7196791" y="5771732"/>
                <a:chExt cx="1827205" cy="738664"/>
              </a:xfrm>
            </p:grpSpPr>
            <p:sp>
              <p:nvSpPr>
                <p:cNvPr id="13" name="TextBox 8"/>
                <p:cNvSpPr txBox="1"/>
                <p:nvPr/>
              </p:nvSpPr>
              <p:spPr>
                <a:xfrm>
                  <a:off x="7196791" y="6141064"/>
                  <a:ext cx="18272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1"/>
                      </a:solidFill>
                    </a:rPr>
                    <a:t>Compositionality</a:t>
                  </a:r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7490484" y="5771732"/>
                  <a:ext cx="129791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 smtClean="0">
                      <a:solidFill>
                        <a:schemeClr val="bg1"/>
                      </a:solidFill>
                    </a:rPr>
                    <a:t>Physicalism</a:t>
                  </a:r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10" name="Right Arrow 9"/>
            <p:cNvSpPr/>
            <p:nvPr/>
          </p:nvSpPr>
          <p:spPr>
            <a:xfrm>
              <a:off x="1485204" y="6165369"/>
              <a:ext cx="787908" cy="244592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3280231" y="6165369"/>
              <a:ext cx="787908" cy="244592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5845321" y="6165369"/>
              <a:ext cx="787908" cy="244592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40341"/>
            <a:ext cx="8147049" cy="1411941"/>
          </a:xfrm>
        </p:spPr>
        <p:txBody>
          <a:bodyPr>
            <a:noAutofit/>
          </a:bodyPr>
          <a:lstStyle/>
          <a:p>
            <a:r>
              <a:rPr lang="en-US" sz="4000" dirty="0" smtClean="0"/>
              <a:t>Compositions versus Combinations</a:t>
            </a:r>
            <a:endParaRPr lang="en-US" sz="4000" dirty="0"/>
          </a:p>
        </p:txBody>
      </p:sp>
      <p:sp>
        <p:nvSpPr>
          <p:cNvPr id="50" name="Content Placeholder 49"/>
          <p:cNvSpPr>
            <a:spLocks noGrp="1"/>
          </p:cNvSpPr>
          <p:nvPr>
            <p:ph idx="1"/>
          </p:nvPr>
        </p:nvSpPr>
        <p:spPr>
          <a:xfrm>
            <a:off x="413966" y="2038351"/>
            <a:ext cx="8229600" cy="8763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Fundamental composition of basic elements contrasted with combinations of basic elements.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30" name="Group 29"/>
          <p:cNvGrpSpPr/>
          <p:nvPr/>
        </p:nvGrpSpPr>
        <p:grpSpPr>
          <a:xfrm>
            <a:off x="480628" y="4342756"/>
            <a:ext cx="3216362" cy="641047"/>
            <a:chOff x="480628" y="4342756"/>
            <a:chExt cx="3216362" cy="641047"/>
          </a:xfrm>
        </p:grpSpPr>
        <p:grpSp>
          <p:nvGrpSpPr>
            <p:cNvPr id="38" name="Group 17"/>
            <p:cNvGrpSpPr/>
            <p:nvPr/>
          </p:nvGrpSpPr>
          <p:grpSpPr>
            <a:xfrm>
              <a:off x="1335024" y="4342756"/>
              <a:ext cx="2361966" cy="641047"/>
              <a:chOff x="866019" y="3362477"/>
              <a:chExt cx="2593219" cy="641047"/>
            </a:xfrm>
          </p:grpSpPr>
          <p:sp>
            <p:nvSpPr>
              <p:cNvPr id="47" name="Rounded Rectangle 46"/>
              <p:cNvSpPr/>
              <p:nvPr/>
            </p:nvSpPr>
            <p:spPr>
              <a:xfrm>
                <a:off x="866019" y="3362477"/>
                <a:ext cx="2593219" cy="641047"/>
              </a:xfrm>
              <a:prstGeom prst="roundRect">
                <a:avLst/>
              </a:prstGeom>
              <a:solidFill>
                <a:srgbClr val="FF020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1705429" y="3528572"/>
                <a:ext cx="1846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1882489" y="4508851"/>
              <a:ext cx="1582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Basic Elements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80628" y="4526996"/>
              <a:ext cx="8543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Physics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45298" y="3713805"/>
            <a:ext cx="3019675" cy="641047"/>
            <a:chOff x="445298" y="3713805"/>
            <a:chExt cx="3019675" cy="641047"/>
          </a:xfrm>
        </p:grpSpPr>
        <p:sp>
          <p:nvSpPr>
            <p:cNvPr id="42" name="Rounded Rectangle 41"/>
            <p:cNvSpPr/>
            <p:nvPr/>
          </p:nvSpPr>
          <p:spPr>
            <a:xfrm>
              <a:off x="1618267" y="3713805"/>
              <a:ext cx="1846706" cy="641047"/>
            </a:xfrm>
            <a:prstGeom prst="roundRect">
              <a:avLst/>
            </a:prstGeom>
            <a:solidFill>
              <a:srgbClr val="01AD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673731" y="3713805"/>
              <a:ext cx="507999" cy="641047"/>
            </a:xfrm>
            <a:prstGeom prst="rect">
              <a:avLst/>
            </a:prstGeom>
            <a:solidFill>
              <a:srgbClr val="01AD2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851321" y="3828282"/>
              <a:ext cx="13915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Combination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45298" y="3828282"/>
              <a:ext cx="11336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Chemistry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528766" y="4342451"/>
            <a:ext cx="2361966" cy="1023084"/>
            <a:chOff x="4528766" y="4342451"/>
            <a:chExt cx="2361966" cy="1023084"/>
          </a:xfrm>
        </p:grpSpPr>
        <p:sp>
          <p:nvSpPr>
            <p:cNvPr id="14" name="Rounded Rectangle 13"/>
            <p:cNvSpPr/>
            <p:nvPr/>
          </p:nvSpPr>
          <p:spPr>
            <a:xfrm>
              <a:off x="4528766" y="4342451"/>
              <a:ext cx="2361966" cy="641047"/>
            </a:xfrm>
            <a:prstGeom prst="roundRect">
              <a:avLst/>
            </a:prstGeom>
            <a:solidFill>
              <a:srgbClr val="FF020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93321" y="4508546"/>
              <a:ext cx="168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76231" y="4508546"/>
              <a:ext cx="1582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Basic Elements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293321" y="4996203"/>
              <a:ext cx="8543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Physics</a:t>
              </a:r>
              <a:endParaRPr lang="en-US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528766" y="3344168"/>
            <a:ext cx="3530364" cy="1639330"/>
            <a:chOff x="4528766" y="3344168"/>
            <a:chExt cx="3530364" cy="1639330"/>
          </a:xfrm>
        </p:grpSpPr>
        <p:sp>
          <p:nvSpPr>
            <p:cNvPr id="8" name="Rounded Rectangle 7"/>
            <p:cNvSpPr/>
            <p:nvPr/>
          </p:nvSpPr>
          <p:spPr>
            <a:xfrm>
              <a:off x="4528766" y="3713500"/>
              <a:ext cx="1846706" cy="641047"/>
            </a:xfrm>
            <a:prstGeom prst="roundRect">
              <a:avLst/>
            </a:prstGeom>
            <a:solidFill>
              <a:srgbClr val="01AD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087607" y="3713500"/>
              <a:ext cx="1971523" cy="641047"/>
            </a:xfrm>
            <a:prstGeom prst="roundRect">
              <a:avLst/>
            </a:prstGeom>
            <a:solidFill>
              <a:srgbClr val="01AD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867473" y="3713500"/>
              <a:ext cx="507999" cy="641047"/>
            </a:xfrm>
            <a:prstGeom prst="rect">
              <a:avLst/>
            </a:prstGeom>
            <a:solidFill>
              <a:srgbClr val="01AD2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890731" y="4342451"/>
              <a:ext cx="1168399" cy="641047"/>
            </a:xfrm>
            <a:prstGeom prst="roundRect">
              <a:avLst/>
            </a:prstGeom>
            <a:solidFill>
              <a:srgbClr val="01AD20"/>
            </a:solidFill>
            <a:ln>
              <a:solidFill>
                <a:schemeClr val="bg2"/>
              </a:solidFill>
            </a:ln>
            <a:effectLst>
              <a:outerShdw blurRad="38100" dist="25400" dir="5400000" rotWithShape="0">
                <a:schemeClr val="tx1">
                  <a:alpha val="50000"/>
                </a:scheme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890732" y="4197309"/>
              <a:ext cx="1110660" cy="323334"/>
            </a:xfrm>
            <a:prstGeom prst="rect">
              <a:avLst/>
            </a:prstGeom>
            <a:solidFill>
              <a:srgbClr val="01AD2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045063" y="3827977"/>
              <a:ext cx="26608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Fundamental Composition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288250" y="3344168"/>
              <a:ext cx="1713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Phenomenology</a:t>
              </a:r>
              <a:endParaRPr lang="en-US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85342" y="5676900"/>
            <a:ext cx="5498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Fundamental composition accompanied by experience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Phenomenology: Thin Subjects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1761565"/>
            <a:ext cx="8521700" cy="4289611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Persons and selves as subjects of experience (</a:t>
            </a:r>
            <a:r>
              <a:rPr lang="en-US" sz="2600" dirty="0" err="1" smtClean="0"/>
              <a:t>SoE</a:t>
            </a:r>
            <a:r>
              <a:rPr lang="en-US" sz="2600" dirty="0" smtClean="0"/>
              <a:t>) (</a:t>
            </a:r>
            <a:r>
              <a:rPr lang="en-US" sz="2600" i="1" dirty="0" smtClean="0"/>
              <a:t>Lowe</a:t>
            </a:r>
            <a:r>
              <a:rPr lang="en-US" sz="2600" dirty="0" smtClean="0"/>
              <a:t>).</a:t>
            </a:r>
          </a:p>
          <a:p>
            <a:r>
              <a:rPr lang="en-US" sz="2600" dirty="0" smtClean="0"/>
              <a:t>“A subject of experience is something that exists only if experience exists of which it is a subject” (</a:t>
            </a:r>
            <a:r>
              <a:rPr lang="en-US" sz="2600" i="1" dirty="0" err="1" smtClean="0"/>
              <a:t>Strawson</a:t>
            </a:r>
            <a:r>
              <a:rPr lang="en-US" sz="2600" dirty="0" smtClean="0"/>
              <a:t>).</a:t>
            </a:r>
          </a:p>
          <a:p>
            <a:r>
              <a:rPr lang="en-US" sz="2600" dirty="0" smtClean="0"/>
              <a:t>“The thinking or the existence of the thought and the existence of my own self are one and the same” (</a:t>
            </a:r>
            <a:r>
              <a:rPr lang="en-US" sz="2600" i="1" dirty="0" smtClean="0"/>
              <a:t>Kant</a:t>
            </a:r>
            <a:r>
              <a:rPr lang="en-US" sz="2600" dirty="0" smtClean="0"/>
              <a:t>).</a:t>
            </a:r>
          </a:p>
          <a:p>
            <a:r>
              <a:rPr lang="en-US" sz="2600" dirty="0" smtClean="0"/>
              <a:t>Thin subjects (SESMET): subjects that persist for brief periods of time, a “</a:t>
            </a:r>
            <a:r>
              <a:rPr lang="en-US" sz="2600" dirty="0" err="1" smtClean="0"/>
              <a:t>gappy</a:t>
            </a:r>
            <a:r>
              <a:rPr lang="en-US" sz="2600" dirty="0" smtClean="0"/>
              <a:t> process” (</a:t>
            </a:r>
            <a:r>
              <a:rPr lang="en-US" sz="2600" i="1" dirty="0" err="1" smtClean="0"/>
              <a:t>Strawson</a:t>
            </a:r>
            <a:r>
              <a:rPr lang="en-US" sz="2600" dirty="0" smtClean="0"/>
              <a:t>).</a:t>
            </a:r>
          </a:p>
          <a:p>
            <a:r>
              <a:rPr lang="en-US" sz="2600" dirty="0" smtClean="0"/>
              <a:t>mere self in Mahayana Buddhism (</a:t>
            </a:r>
            <a:r>
              <a:rPr lang="en-US" sz="2600" i="1" dirty="0" err="1" smtClean="0"/>
              <a:t>Tsongkhapa</a:t>
            </a:r>
            <a:r>
              <a:rPr lang="en-US" sz="2600" dirty="0" smtClean="0"/>
              <a:t>).</a:t>
            </a:r>
          </a:p>
          <a:p>
            <a:r>
              <a:rPr lang="en-US" sz="2600" dirty="0" smtClean="0"/>
              <a:t>Notion goes back at least to </a:t>
            </a:r>
            <a:r>
              <a:rPr lang="en-US" sz="2600" dirty="0" err="1" smtClean="0"/>
              <a:t>Frege</a:t>
            </a:r>
            <a:r>
              <a:rPr lang="en-US" sz="2600" dirty="0"/>
              <a:t> </a:t>
            </a:r>
            <a:r>
              <a:rPr lang="en-US" sz="2600" dirty="0" smtClean="0"/>
              <a:t>in the west.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97125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Restricted Compositionality Principle (RCP)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2193365"/>
            <a:ext cx="7570787" cy="428961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Kathrin </a:t>
            </a:r>
            <a:r>
              <a:rPr lang="en-US" dirty="0" err="1" smtClean="0"/>
              <a:t>Koslicki’s</a:t>
            </a:r>
            <a:r>
              <a:rPr lang="en-US" dirty="0" smtClean="0"/>
              <a:t> </a:t>
            </a:r>
            <a:r>
              <a:rPr lang="en-US" dirty="0" smtClean="0"/>
              <a:t>work.</a:t>
            </a:r>
            <a:endParaRPr lang="en-US" dirty="0" smtClean="0"/>
          </a:p>
          <a:p>
            <a:r>
              <a:rPr lang="en-US" dirty="0" smtClean="0"/>
              <a:t>RCP: Some objects                       compose an object </a:t>
            </a:r>
            <a:r>
              <a:rPr lang="en-US" i="1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, of kind </a:t>
            </a:r>
            <a:r>
              <a:rPr lang="en-US" i="1" dirty="0" smtClean="0">
                <a:solidFill>
                  <a:schemeClr val="accent2">
                    <a:lumMod val="25000"/>
                  </a:schemeClr>
                </a:solidFill>
              </a:rPr>
              <a:t>K</a:t>
            </a:r>
            <a:r>
              <a:rPr lang="en-US" dirty="0" smtClean="0"/>
              <a:t>, just in case                       satisfy the constraints                                                                                  	       dictated by some formal components, associated with objects of kind, </a:t>
            </a:r>
            <a:r>
              <a:rPr lang="en-US" i="1" dirty="0" smtClean="0">
                <a:solidFill>
                  <a:schemeClr val="accent2">
                    <a:lumMod val="25000"/>
                  </a:schemeClr>
                </a:solidFill>
              </a:rPr>
              <a:t>K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Weak Supplementation Principle.</a:t>
            </a:r>
          </a:p>
          <a:p>
            <a:r>
              <a:rPr lang="en-US" dirty="0" smtClean="0"/>
              <a:t>Avoid proliferation of </a:t>
            </a:r>
            <a:r>
              <a:rPr lang="en-US" i="1" dirty="0" smtClean="0"/>
              <a:t>sui generis</a:t>
            </a:r>
            <a:r>
              <a:rPr lang="en-US" dirty="0" smtClean="0"/>
              <a:t> relations.</a:t>
            </a:r>
          </a:p>
          <a:p>
            <a:r>
              <a:rPr lang="en-US" dirty="0" smtClean="0"/>
              <a:t>Relies on ontology of </a:t>
            </a:r>
            <a:r>
              <a:rPr lang="en-US" i="1" dirty="0" smtClean="0"/>
              <a:t>natural kinds.</a:t>
            </a:r>
          </a:p>
          <a:p>
            <a:r>
              <a:rPr lang="en-US" dirty="0" smtClean="0"/>
              <a:t>Material and formal parts of object (composition).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133668"/>
              </p:ext>
            </p:extLst>
          </p:nvPr>
        </p:nvGraphicFramePr>
        <p:xfrm>
          <a:off x="3695700" y="2755889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" name="Equation" r:id="rId3" imgW="609600" imgH="203200" progId="Equation.DSMT4">
                  <p:embed/>
                </p:oleObj>
              </mc:Choice>
              <mc:Fallback>
                <p:oleObj name="Equation" r:id="rId3" imgW="609600" imgH="203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95700" y="2755889"/>
                        <a:ext cx="14097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1110534"/>
              </p:ext>
            </p:extLst>
          </p:nvPr>
        </p:nvGraphicFramePr>
        <p:xfrm>
          <a:off x="3615690" y="3045026"/>
          <a:ext cx="1438910" cy="47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" name="Equation" r:id="rId5" imgW="609600" imgH="203200" progId="Equation.DSMT4">
                  <p:embed/>
                </p:oleObj>
              </mc:Choice>
              <mc:Fallback>
                <p:oleObj name="Equation" r:id="rId5" imgW="609600" imgH="203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15690" y="3045026"/>
                        <a:ext cx="1438910" cy="479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401784"/>
              </p:ext>
            </p:extLst>
          </p:nvPr>
        </p:nvGraphicFramePr>
        <p:xfrm>
          <a:off x="1176336" y="3371839"/>
          <a:ext cx="1046163" cy="408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0" name="Equation" r:id="rId6" imgW="520700" imgH="203200" progId="Equation.DSMT4">
                  <p:embed/>
                </p:oleObj>
              </mc:Choice>
              <mc:Fallback>
                <p:oleObj name="Equation" r:id="rId6" imgW="520700" imgH="203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76336" y="3371839"/>
                        <a:ext cx="1046163" cy="4082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bookcover_koslicki_structure4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8200" y="3432387"/>
            <a:ext cx="1666728" cy="2553452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333375" y="1368329"/>
            <a:ext cx="8632825" cy="901468"/>
            <a:chOff x="219075" y="5842232"/>
            <a:chExt cx="8632825" cy="901468"/>
          </a:xfrm>
        </p:grpSpPr>
        <p:sp>
          <p:nvSpPr>
            <p:cNvPr id="9" name="TextBox 8"/>
            <p:cNvSpPr txBox="1"/>
            <p:nvPr/>
          </p:nvSpPr>
          <p:spPr>
            <a:xfrm>
              <a:off x="219075" y="6102999"/>
              <a:ext cx="12661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Experience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73112" y="6102999"/>
              <a:ext cx="10071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Subjects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156074" y="5964499"/>
              <a:ext cx="16892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New ingredient </a:t>
              </a:r>
            </a:p>
            <a:p>
              <a:r>
                <a:rPr lang="en-US" dirty="0" smtClean="0"/>
                <a:t>             </a:t>
              </a:r>
              <a:r>
                <a:rPr lang="en-US" i="1" dirty="0" smtClean="0"/>
                <a:t>X</a:t>
              </a:r>
              <a:endParaRPr lang="en-US" i="1" dirty="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6807200" y="5842232"/>
              <a:ext cx="2044700" cy="901468"/>
              <a:chOff x="6702424" y="5671297"/>
              <a:chExt cx="2044700" cy="901468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6702424" y="5671297"/>
                <a:ext cx="2044700" cy="901468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" name="Group 17"/>
              <p:cNvGrpSpPr/>
              <p:nvPr/>
            </p:nvGrpSpPr>
            <p:grpSpPr>
              <a:xfrm>
                <a:off x="6869765" y="5671297"/>
                <a:ext cx="1827205" cy="738664"/>
                <a:chOff x="7196791" y="5771732"/>
                <a:chExt cx="1827205" cy="738664"/>
              </a:xfrm>
            </p:grpSpPr>
            <p:sp>
              <p:nvSpPr>
                <p:cNvPr id="18" name="TextBox 8"/>
                <p:cNvSpPr txBox="1"/>
                <p:nvPr/>
              </p:nvSpPr>
              <p:spPr>
                <a:xfrm>
                  <a:off x="7196791" y="6141064"/>
                  <a:ext cx="18272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1"/>
                      </a:solidFill>
                    </a:rPr>
                    <a:t>Compositionality</a:t>
                  </a:r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7490484" y="5771732"/>
                  <a:ext cx="129791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 smtClean="0">
                      <a:solidFill>
                        <a:schemeClr val="bg1"/>
                      </a:solidFill>
                    </a:rPr>
                    <a:t>Physicalism</a:t>
                  </a:r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13" name="Right Arrow 12"/>
            <p:cNvSpPr/>
            <p:nvPr/>
          </p:nvSpPr>
          <p:spPr>
            <a:xfrm>
              <a:off x="1485204" y="6165369"/>
              <a:ext cx="787908" cy="244592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3280231" y="6165369"/>
              <a:ext cx="787908" cy="244592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5845321" y="6165369"/>
              <a:ext cx="787908" cy="244592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47374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6265</TotalTime>
  <Words>1334</Words>
  <Application>Microsoft Macintosh PowerPoint</Application>
  <PresentationFormat>On-screen Show (4:3)</PresentationFormat>
  <Paragraphs>174</Paragraphs>
  <Slides>19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Infusion</vt:lpstr>
      <vt:lpstr>Equation</vt:lpstr>
      <vt:lpstr>Compositional Subjects</vt:lpstr>
      <vt:lpstr>Realistic physicalism &amp; experience</vt:lpstr>
      <vt:lpstr>Panpsychism, Emergence &amp; Physicalism</vt:lpstr>
      <vt:lpstr>Physicalism</vt:lpstr>
      <vt:lpstr>Physicalism = Physicalism + X</vt:lpstr>
      <vt:lpstr>A fundamental compositionality</vt:lpstr>
      <vt:lpstr>Compositions versus Combinations</vt:lpstr>
      <vt:lpstr>Phenomenology: Thin Subjects</vt:lpstr>
      <vt:lpstr>Restricted Compositionality Principle (RCP)</vt:lpstr>
      <vt:lpstr>SoE as Natural Kinds</vt:lpstr>
      <vt:lpstr>Subject of Experience (SoE): Sensation</vt:lpstr>
      <vt:lpstr>Oppositions</vt:lpstr>
      <vt:lpstr>Objections</vt:lpstr>
      <vt:lpstr>Discussion</vt:lpstr>
      <vt:lpstr>References</vt:lpstr>
      <vt:lpstr>Thank You</vt:lpstr>
      <vt:lpstr>Objections</vt:lpstr>
      <vt:lpstr>Compositions acting on possibilities</vt:lpstr>
      <vt:lpstr>Substances versus properties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Panpsychism, Emergence and Physicalism</dc:title>
  <dc:creator>Anand Rangarajan</dc:creator>
  <cp:lastModifiedBy>Anand Rangarajan</cp:lastModifiedBy>
  <cp:revision>225</cp:revision>
  <cp:lastPrinted>2012-04-01T15:54:46Z</cp:lastPrinted>
  <dcterms:created xsi:type="dcterms:W3CDTF">2012-04-10T20:47:23Z</dcterms:created>
  <dcterms:modified xsi:type="dcterms:W3CDTF">2015-06-19T11:18:56Z</dcterms:modified>
</cp:coreProperties>
</file>