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79" r:id="rId3"/>
    <p:sldId id="257" r:id="rId4"/>
    <p:sldId id="259" r:id="rId5"/>
    <p:sldId id="260" r:id="rId6"/>
    <p:sldId id="261" r:id="rId7"/>
    <p:sldId id="262" r:id="rId8"/>
    <p:sldId id="278" r:id="rId9"/>
    <p:sldId id="263" r:id="rId10"/>
    <p:sldId id="276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5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0A20"/>
    <a:srgbClr val="FF3806"/>
    <a:srgbClr val="FFFD00"/>
    <a:srgbClr val="FFFEDA"/>
    <a:srgbClr val="000CFF"/>
    <a:srgbClr val="FFFF9E"/>
    <a:srgbClr val="FFFE03"/>
    <a:srgbClr val="01AD20"/>
    <a:srgbClr val="FF020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5927B0-9CBF-D849-888E-7A1AFE98F365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C7B33-47CD-074A-A24C-B57FBDD202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4B550-178B-D24A-9BC3-524609B2A171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BAE17-46F3-B745-A7DB-ABEE271542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Anand (the </a:t>
            </a:r>
            <a:r>
              <a:rPr lang="en-US" dirty="0" err="1" smtClean="0"/>
              <a:t>lifeform</a:t>
            </a:r>
            <a:r>
              <a:rPr lang="en-US" dirty="0" smtClean="0"/>
              <a:t>) has high blood pressure. Yes</a:t>
            </a:r>
            <a:r>
              <a:rPr lang="en-US" baseline="0" dirty="0" smtClean="0"/>
              <a:t> and</a:t>
            </a:r>
            <a:r>
              <a:rPr lang="en-US" dirty="0" smtClean="0"/>
              <a:t> Anand</a:t>
            </a:r>
            <a:r>
              <a:rPr lang="en-US" baseline="0" dirty="0" smtClean="0"/>
              <a:t> the Presenter is temporarily excited: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BAE17-46F3-B745-A7DB-ABEE2715429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FD87C-9C98-2743-B65F-41451E1D455C}" type="datetimeFigureOut">
              <a:rPr lang="en-US" smtClean="0"/>
              <a:pPr/>
              <a:t>1/6/11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24E6B-82D3-B348-A6D3-D1B6FCD872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Holism, Reduction and Consciousness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Anand Rangarajan</a:t>
            </a:r>
          </a:p>
          <a:p>
            <a:r>
              <a:rPr lang="en-US" sz="2400" dirty="0" smtClean="0"/>
              <a:t>Dept. of Computer and Information Science and Engineering</a:t>
            </a:r>
          </a:p>
          <a:p>
            <a:r>
              <a:rPr lang="en-US" sz="2400" dirty="0" smtClean="0"/>
              <a:t>University of Florida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Four Approaches</a:t>
            </a:r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457200" y="1232972"/>
            <a:ext cx="2999619" cy="1923141"/>
            <a:chOff x="701524" y="2721430"/>
            <a:chExt cx="2999619" cy="1923141"/>
          </a:xfrm>
        </p:grpSpPr>
        <p:sp>
          <p:nvSpPr>
            <p:cNvPr id="5" name="Rounded Rectangle 4"/>
            <p:cNvSpPr/>
            <p:nvPr/>
          </p:nvSpPr>
          <p:spPr>
            <a:xfrm>
              <a:off x="701524" y="4003524"/>
              <a:ext cx="2999619" cy="6410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139372" y="2721430"/>
              <a:ext cx="2077961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05429" y="4157524"/>
              <a:ext cx="832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Matter</a:t>
              </a:r>
              <a:endParaRPr lang="en-US" dirty="0"/>
            </a:p>
          </p:txBody>
        </p:sp>
        <p:grpSp>
          <p:nvGrpSpPr>
            <p:cNvPr id="17" name="Group 16"/>
            <p:cNvGrpSpPr/>
            <p:nvPr/>
          </p:nvGrpSpPr>
          <p:grpSpPr>
            <a:xfrm>
              <a:off x="866019" y="3362477"/>
              <a:ext cx="2593219" cy="641047"/>
              <a:chOff x="866019" y="3362477"/>
              <a:chExt cx="2593219" cy="641047"/>
            </a:xfrm>
          </p:grpSpPr>
          <p:sp>
            <p:nvSpPr>
              <p:cNvPr id="6" name="Rounded Rectangle 5"/>
              <p:cNvSpPr/>
              <p:nvPr/>
            </p:nvSpPr>
            <p:spPr>
              <a:xfrm>
                <a:off x="866019" y="3362477"/>
                <a:ext cx="2593219" cy="641047"/>
              </a:xfrm>
              <a:prstGeom prst="roundRect">
                <a:avLst/>
              </a:prstGeom>
              <a:solidFill>
                <a:srgbClr val="FF020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705429" y="3528572"/>
                <a:ext cx="6707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  Life</a:t>
                </a:r>
                <a:endParaRPr lang="en-US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1709712" y="2721430"/>
              <a:ext cx="87288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  Mind,</a:t>
              </a:r>
            </a:p>
            <a:p>
              <a:r>
                <a:rPr lang="en-US" dirty="0" smtClean="0"/>
                <a:t>Culture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820210" y="1417638"/>
            <a:ext cx="4064000" cy="1923141"/>
            <a:chOff x="4729238" y="2721430"/>
            <a:chExt cx="4064000" cy="1923141"/>
          </a:xfrm>
        </p:grpSpPr>
        <p:sp>
          <p:nvSpPr>
            <p:cNvPr id="12" name="Rounded Rectangle 11"/>
            <p:cNvSpPr/>
            <p:nvPr/>
          </p:nvSpPr>
          <p:spPr>
            <a:xfrm>
              <a:off x="4729238" y="4003524"/>
              <a:ext cx="1765905" cy="6410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56436" y="4157524"/>
              <a:ext cx="8321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Matter</a:t>
              </a:r>
              <a:endParaRPr lang="en-US" dirty="0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6495143" y="3991428"/>
              <a:ext cx="2298095" cy="653143"/>
              <a:chOff x="1709712" y="5500950"/>
              <a:chExt cx="2298095" cy="653143"/>
            </a:xfrm>
          </p:grpSpPr>
          <p:sp>
            <p:nvSpPr>
              <p:cNvPr id="14" name="Rounded Rectangle 13"/>
              <p:cNvSpPr/>
              <p:nvPr/>
            </p:nvSpPr>
            <p:spPr>
              <a:xfrm>
                <a:off x="1709712" y="5500950"/>
                <a:ext cx="2298095" cy="653143"/>
              </a:xfrm>
              <a:prstGeom prst="roundRect">
                <a:avLst/>
              </a:prstGeom>
              <a:solidFill>
                <a:srgbClr val="FFFE03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1709712" y="5642856"/>
                <a:ext cx="21339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Mystery ingredient X</a:t>
                </a:r>
                <a:endParaRPr lang="en-US" dirty="0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925181" y="3367761"/>
              <a:ext cx="2593219" cy="641047"/>
              <a:chOff x="866019" y="3362477"/>
              <a:chExt cx="2593219" cy="641047"/>
            </a:xfrm>
          </p:grpSpPr>
          <p:sp>
            <p:nvSpPr>
              <p:cNvPr id="19" name="Rounded Rectangle 18"/>
              <p:cNvSpPr/>
              <p:nvPr/>
            </p:nvSpPr>
            <p:spPr>
              <a:xfrm>
                <a:off x="866019" y="3362477"/>
                <a:ext cx="2593219" cy="641047"/>
              </a:xfrm>
              <a:prstGeom prst="roundRect">
                <a:avLst/>
              </a:prstGeom>
              <a:solidFill>
                <a:srgbClr val="FF020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05429" y="3528572"/>
                <a:ext cx="51423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Life</a:t>
                </a:r>
                <a:endParaRPr lang="en-US" dirty="0"/>
              </a:p>
            </p:txBody>
          </p:sp>
        </p:grpSp>
        <p:sp>
          <p:nvSpPr>
            <p:cNvPr id="24" name="Rounded Rectangle 23"/>
            <p:cNvSpPr/>
            <p:nvPr/>
          </p:nvSpPr>
          <p:spPr>
            <a:xfrm>
              <a:off x="5156436" y="2721430"/>
              <a:ext cx="1846706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715277" y="2721430"/>
              <a:ext cx="1971523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95143" y="2721430"/>
              <a:ext cx="507999" cy="641047"/>
            </a:xfrm>
            <a:prstGeom prst="rect">
              <a:avLst/>
            </a:prstGeom>
            <a:solidFill>
              <a:srgbClr val="01AD2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7518401" y="3350381"/>
              <a:ext cx="1168399" cy="641047"/>
            </a:xfrm>
            <a:prstGeom prst="roundRect">
              <a:avLst/>
            </a:prstGeom>
            <a:solidFill>
              <a:srgbClr val="01AD20"/>
            </a:solidFill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518402" y="3205239"/>
              <a:ext cx="1110660" cy="323334"/>
            </a:xfrm>
            <a:prstGeom prst="rect">
              <a:avLst/>
            </a:prstGeom>
            <a:solidFill>
              <a:srgbClr val="01AD2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091511" y="2835907"/>
              <a:ext cx="18232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Mind and Culture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03161" y="4302201"/>
            <a:ext cx="2835124" cy="1923141"/>
            <a:chOff x="866019" y="2721430"/>
            <a:chExt cx="2835124" cy="1923141"/>
          </a:xfrm>
        </p:grpSpPr>
        <p:sp>
          <p:nvSpPr>
            <p:cNvPr id="34" name="Rounded Rectangle 33"/>
            <p:cNvSpPr/>
            <p:nvPr/>
          </p:nvSpPr>
          <p:spPr>
            <a:xfrm>
              <a:off x="866019" y="4003524"/>
              <a:ext cx="2835124" cy="6410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1139372" y="2721430"/>
              <a:ext cx="2077961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05429" y="4157524"/>
              <a:ext cx="8543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Matter</a:t>
              </a:r>
              <a:endParaRPr lang="en-US" dirty="0"/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977790" y="3362477"/>
              <a:ext cx="2481448" cy="641047"/>
              <a:chOff x="977790" y="3362477"/>
              <a:chExt cx="2481448" cy="641047"/>
            </a:xfrm>
          </p:grpSpPr>
          <p:sp>
            <p:nvSpPr>
              <p:cNvPr id="39" name="Rounded Rectangle 38"/>
              <p:cNvSpPr/>
              <p:nvPr/>
            </p:nvSpPr>
            <p:spPr>
              <a:xfrm>
                <a:off x="977790" y="3362477"/>
                <a:ext cx="2481448" cy="641047"/>
              </a:xfrm>
              <a:prstGeom prst="roundRect">
                <a:avLst/>
              </a:prstGeom>
              <a:solidFill>
                <a:srgbClr val="FF020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705429" y="3528572"/>
                <a:ext cx="87716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Life</a:t>
                </a:r>
                <a:endParaRPr lang="en-US" dirty="0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1709712" y="2721430"/>
              <a:ext cx="872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Mind,</a:t>
              </a:r>
            </a:p>
            <a:p>
              <a:r>
                <a:rPr lang="en-US" dirty="0" smtClean="0"/>
                <a:t>Culture</a:t>
              </a:r>
              <a:endParaRPr lang="en-US" dirty="0"/>
            </a:p>
          </p:txBody>
        </p:sp>
      </p:grpSp>
      <p:sp>
        <p:nvSpPr>
          <p:cNvPr id="41" name="Oval 40"/>
          <p:cNvSpPr/>
          <p:nvPr/>
        </p:nvSpPr>
        <p:spPr>
          <a:xfrm>
            <a:off x="0" y="3628571"/>
            <a:ext cx="3737429" cy="3221706"/>
          </a:xfrm>
          <a:prstGeom prst="ellipse">
            <a:avLst/>
          </a:prstGeom>
          <a:solidFill>
            <a:srgbClr val="FFFD00">
              <a:alpha val="20000"/>
            </a:srgbClr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223087" y="3780469"/>
            <a:ext cx="10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Brahman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991810" y="3780469"/>
            <a:ext cx="1469828" cy="521732"/>
          </a:xfrm>
          <a:prstGeom prst="roundRect">
            <a:avLst/>
          </a:prstGeom>
          <a:solidFill>
            <a:srgbClr val="FFFF9E">
              <a:alpha val="1000"/>
            </a:srgbClr>
          </a:solidFill>
          <a:ln>
            <a:noFill/>
          </a:ln>
          <a:effectLst>
            <a:glow rad="101600">
              <a:srgbClr val="FFFE03">
                <a:alpha val="22000"/>
              </a:srgb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1223087" y="6302754"/>
            <a:ext cx="1034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Brahman</a:t>
            </a:r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5250800" y="4613085"/>
            <a:ext cx="3084116" cy="1282094"/>
            <a:chOff x="205619" y="5048159"/>
            <a:chExt cx="3084116" cy="1282094"/>
          </a:xfrm>
        </p:grpSpPr>
        <p:sp>
          <p:nvSpPr>
            <p:cNvPr id="46" name="Rounded Rectangle 45"/>
            <p:cNvSpPr/>
            <p:nvPr/>
          </p:nvSpPr>
          <p:spPr>
            <a:xfrm>
              <a:off x="205619" y="5689206"/>
              <a:ext cx="2999619" cy="641047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520630" y="5048159"/>
              <a:ext cx="1261276" cy="641047"/>
            </a:xfrm>
            <a:prstGeom prst="roundRect">
              <a:avLst/>
            </a:prstGeom>
            <a:solidFill>
              <a:srgbClr val="01AD2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32400" y="5834703"/>
              <a:ext cx="30573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Matter and Proto-Phenomenal</a:t>
              </a:r>
              <a:endParaRPr lang="en-US" dirty="0"/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370114" y="5048159"/>
              <a:ext cx="1150515" cy="641047"/>
              <a:chOff x="866019" y="3362477"/>
              <a:chExt cx="1150515" cy="641047"/>
            </a:xfrm>
          </p:grpSpPr>
          <p:sp>
            <p:nvSpPr>
              <p:cNvPr id="51" name="Rounded Rectangle 50"/>
              <p:cNvSpPr/>
              <p:nvPr/>
            </p:nvSpPr>
            <p:spPr>
              <a:xfrm>
                <a:off x="866019" y="3362477"/>
                <a:ext cx="1150515" cy="641047"/>
              </a:xfrm>
              <a:prstGeom prst="roundRect">
                <a:avLst/>
              </a:prstGeom>
              <a:solidFill>
                <a:srgbClr val="FF0202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082267" y="3537004"/>
                <a:ext cx="566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 Life</a:t>
                </a:r>
                <a:endParaRPr lang="en-US" dirty="0"/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1829970" y="5222686"/>
              <a:ext cx="6775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Mind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1064380" y="863640"/>
            <a:ext cx="1950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CFF"/>
                </a:solidFill>
              </a:rPr>
              <a:t>Radical Emergence</a:t>
            </a:r>
            <a:endParaRPr lang="en-US" dirty="0">
              <a:solidFill>
                <a:srgbClr val="000CFF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32183" y="4064781"/>
            <a:ext cx="2553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CFF"/>
                </a:solidFill>
              </a:rPr>
              <a:t>Dual-aspect </a:t>
            </a:r>
            <a:r>
              <a:rPr lang="en-US" dirty="0" err="1" smtClean="0">
                <a:solidFill>
                  <a:srgbClr val="000CFF"/>
                </a:solidFill>
              </a:rPr>
              <a:t>panpsychism</a:t>
            </a:r>
            <a:endParaRPr lang="en-US" dirty="0">
              <a:solidFill>
                <a:srgbClr val="000CF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770017" y="958334"/>
            <a:ext cx="2648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CFF"/>
                </a:solidFill>
              </a:rPr>
              <a:t>Non-reductive </a:t>
            </a:r>
            <a:r>
              <a:rPr lang="en-US" dirty="0" err="1" smtClean="0">
                <a:solidFill>
                  <a:srgbClr val="000CFF"/>
                </a:solidFill>
              </a:rPr>
              <a:t>physicalism</a:t>
            </a:r>
            <a:endParaRPr lang="en-US" dirty="0">
              <a:solidFill>
                <a:srgbClr val="000CFF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346854" y="3223064"/>
            <a:ext cx="970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CFF"/>
                </a:solidFill>
              </a:rPr>
              <a:t>Idealism</a:t>
            </a:r>
            <a:endParaRPr lang="en-US" dirty="0">
              <a:solidFill>
                <a:srgbClr val="000C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Panpsychism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Furious recent battle between radical emergence and </a:t>
            </a:r>
            <a:r>
              <a:rPr lang="en-US" dirty="0" err="1" smtClean="0"/>
              <a:t>panpsychism</a:t>
            </a:r>
            <a:endParaRPr lang="en-US" dirty="0" smtClean="0"/>
          </a:p>
          <a:p>
            <a:r>
              <a:rPr lang="en-US" dirty="0" err="1" smtClean="0"/>
              <a:t>Physicalism</a:t>
            </a:r>
            <a:r>
              <a:rPr lang="en-US" dirty="0" smtClean="0"/>
              <a:t> implies </a:t>
            </a:r>
            <a:r>
              <a:rPr lang="en-US" dirty="0" err="1" smtClean="0"/>
              <a:t>panpsychism</a:t>
            </a:r>
            <a:r>
              <a:rPr lang="en-US" dirty="0" smtClean="0"/>
              <a:t>: </a:t>
            </a:r>
            <a:r>
              <a:rPr lang="en-US" dirty="0" err="1" smtClean="0"/>
              <a:t>Strawson</a:t>
            </a:r>
            <a:endParaRPr lang="en-US" dirty="0" smtClean="0"/>
          </a:p>
          <a:p>
            <a:r>
              <a:rPr lang="en-US" dirty="0" smtClean="0"/>
              <a:t>Return mind to traditional </a:t>
            </a:r>
            <a:r>
              <a:rPr lang="en-US" dirty="0" err="1" smtClean="0"/>
              <a:t>premodern</a:t>
            </a:r>
            <a:r>
              <a:rPr lang="en-US" dirty="0" smtClean="0"/>
              <a:t> position: fundamental aspect of nature</a:t>
            </a:r>
          </a:p>
          <a:p>
            <a:r>
              <a:rPr lang="en-US" dirty="0" smtClean="0"/>
              <a:t>Assumes too much</a:t>
            </a:r>
          </a:p>
          <a:p>
            <a:r>
              <a:rPr lang="en-US" dirty="0" smtClean="0"/>
              <a:t>Combination 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Berkeley and Vedanta varieties</a:t>
            </a:r>
          </a:p>
          <a:p>
            <a:r>
              <a:rPr lang="en-US" dirty="0" smtClean="0"/>
              <a:t>World of matter emanates from Brahman</a:t>
            </a:r>
          </a:p>
          <a:p>
            <a:r>
              <a:rPr lang="en-US" dirty="0" err="1" smtClean="0"/>
              <a:t>Panpsychism</a:t>
            </a:r>
            <a:r>
              <a:rPr lang="en-US" dirty="0" smtClean="0"/>
              <a:t> seen as a variant of idealism</a:t>
            </a:r>
          </a:p>
          <a:p>
            <a:r>
              <a:rPr lang="en-US" dirty="0" smtClean="0"/>
              <a:t>World as virtual reality (Matrix) and not merely illusory not exploited</a:t>
            </a:r>
          </a:p>
          <a:p>
            <a:r>
              <a:rPr lang="en-US" dirty="0" smtClean="0"/>
              <a:t>Lack of differentiation between mysticism and idealism in Indic traditions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Non-reductive </a:t>
            </a:r>
            <a:r>
              <a:rPr lang="en-US" dirty="0" err="1" smtClean="0"/>
              <a:t>physicalism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Russellian</a:t>
            </a:r>
            <a:r>
              <a:rPr lang="en-US" dirty="0" smtClean="0"/>
              <a:t> </a:t>
            </a:r>
            <a:r>
              <a:rPr lang="en-US" dirty="0" err="1" smtClean="0"/>
              <a:t>physicalism</a:t>
            </a:r>
            <a:endParaRPr lang="en-US" dirty="0" smtClean="0"/>
          </a:p>
          <a:p>
            <a:r>
              <a:rPr lang="en-US" dirty="0" smtClean="0"/>
              <a:t>Dual-aspect theory</a:t>
            </a:r>
          </a:p>
          <a:p>
            <a:r>
              <a:rPr lang="en-US" dirty="0" smtClean="0"/>
              <a:t>Ignorance (</a:t>
            </a:r>
            <a:r>
              <a:rPr lang="en-US" dirty="0" err="1" smtClean="0"/>
              <a:t>Stoljar</a:t>
            </a:r>
            <a:r>
              <a:rPr lang="en-US" dirty="0" smtClean="0"/>
              <a:t>) and </a:t>
            </a:r>
            <a:r>
              <a:rPr lang="en-US" dirty="0" err="1" smtClean="0"/>
              <a:t>inscrutables</a:t>
            </a:r>
            <a:r>
              <a:rPr lang="en-US" dirty="0" smtClean="0"/>
              <a:t> (Montero) </a:t>
            </a:r>
          </a:p>
          <a:p>
            <a:r>
              <a:rPr lang="en-US" dirty="0" smtClean="0"/>
              <a:t>Categorical versus dispositional distinction</a:t>
            </a:r>
          </a:p>
          <a:p>
            <a:r>
              <a:rPr lang="en-US" dirty="0" smtClean="0"/>
              <a:t>Umbrella term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4874381"/>
            <a:ext cx="8969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Non-reductive </a:t>
            </a:r>
            <a:r>
              <a:rPr lang="en-US" sz="2400" dirty="0" err="1" smtClean="0"/>
              <a:t>physicalism</a:t>
            </a:r>
            <a:r>
              <a:rPr lang="en-US" sz="2400" dirty="0" smtClean="0"/>
              <a:t> preferred because of its open ended nature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Meditative phenomenology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Ordinary </a:t>
            </a:r>
            <a:r>
              <a:rPr lang="en-US" dirty="0" err="1" smtClean="0"/>
              <a:t>qualia</a:t>
            </a:r>
            <a:r>
              <a:rPr lang="en-US" dirty="0" smtClean="0"/>
              <a:t>: Sensation, perception, emotion, cognition,  visualization</a:t>
            </a:r>
          </a:p>
          <a:p>
            <a:r>
              <a:rPr lang="en-US" dirty="0" smtClean="0"/>
              <a:t>Meditative phenomenology: Hindu and Buddhist traditions agree on importance of awareness</a:t>
            </a:r>
          </a:p>
          <a:p>
            <a:r>
              <a:rPr lang="en-US" dirty="0" smtClean="0"/>
              <a:t>Awareness leads to non-ordinary state in which self/world boundary reconfigured</a:t>
            </a:r>
          </a:p>
          <a:p>
            <a:r>
              <a:rPr lang="en-US" dirty="0" smtClean="0"/>
              <a:t>Moments of awareness (</a:t>
            </a:r>
            <a:r>
              <a:rPr lang="en-US" dirty="0" err="1" smtClean="0"/>
              <a:t>MoA</a:t>
            </a:r>
            <a:r>
              <a:rPr lang="en-US" dirty="0" smtClean="0"/>
              <a:t>): evidence of construction of self or subject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Physicalism</a:t>
            </a:r>
            <a:r>
              <a:rPr lang="en-US" dirty="0" smtClean="0"/>
              <a:t> +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new ingredient in order to accommodate experience</a:t>
            </a:r>
          </a:p>
          <a:p>
            <a:r>
              <a:rPr lang="en-US" dirty="0" smtClean="0"/>
              <a:t>Desiderata: </a:t>
            </a:r>
          </a:p>
          <a:p>
            <a:pPr lvl="1"/>
            <a:r>
              <a:rPr lang="en-US" dirty="0" smtClean="0"/>
              <a:t>Must lead to nature with interior</a:t>
            </a:r>
          </a:p>
          <a:p>
            <a:pPr lvl="1"/>
            <a:r>
              <a:rPr lang="en-US" dirty="0" smtClean="0"/>
              <a:t>Dynamic and temporally end-stopped</a:t>
            </a:r>
          </a:p>
          <a:p>
            <a:pPr lvl="1"/>
            <a:r>
              <a:rPr lang="en-US" dirty="0" smtClean="0"/>
              <a:t>Non-mechanistic</a:t>
            </a:r>
          </a:p>
          <a:p>
            <a:pPr lvl="1"/>
            <a:r>
              <a:rPr lang="en-US" dirty="0" smtClean="0"/>
              <a:t>Not mere addition of phenomenology</a:t>
            </a:r>
          </a:p>
          <a:p>
            <a:r>
              <a:rPr lang="en-US" dirty="0" smtClean="0"/>
              <a:t>Intentionality and </a:t>
            </a:r>
            <a:r>
              <a:rPr lang="en-US" dirty="0" err="1" smtClean="0"/>
              <a:t>qualia</a:t>
            </a:r>
            <a:r>
              <a:rPr lang="en-US" dirty="0" smtClean="0"/>
              <a:t> logically </a:t>
            </a:r>
            <a:r>
              <a:rPr lang="en-US" dirty="0" err="1" smtClean="0"/>
              <a:t>supervenient</a:t>
            </a:r>
            <a:r>
              <a:rPr lang="en-US" dirty="0" smtClean="0"/>
              <a:t> on </a:t>
            </a:r>
            <a:r>
              <a:rPr lang="en-US" dirty="0" err="1" smtClean="0"/>
              <a:t>physicalism</a:t>
            </a:r>
            <a:r>
              <a:rPr lang="en-US" dirty="0" smtClean="0"/>
              <a:t> + X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Fleshing out the new ingredient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 of basic physical entities assert a new relation: AM_A  &lt;natural category&gt;</a:t>
            </a:r>
          </a:p>
          <a:p>
            <a:r>
              <a:rPr lang="en-US" dirty="0" smtClean="0"/>
              <a:t>Low level physical facts become conditioned on AM_A assertions of membership</a:t>
            </a:r>
          </a:p>
          <a:p>
            <a:r>
              <a:rPr lang="en-US" dirty="0" smtClean="0"/>
              <a:t>Natural categories need to exist but can evolve</a:t>
            </a:r>
          </a:p>
          <a:p>
            <a:r>
              <a:rPr lang="en-US" dirty="0" smtClean="0"/>
              <a:t>Creation of interior</a:t>
            </a:r>
          </a:p>
          <a:p>
            <a:r>
              <a:rPr lang="en-US" dirty="0" smtClean="0"/>
              <a:t>AM_A membership relation is dynamic</a:t>
            </a:r>
          </a:p>
          <a:p>
            <a:r>
              <a:rPr lang="en-US" dirty="0" smtClean="0"/>
              <a:t>AM_A </a:t>
            </a:r>
            <a:r>
              <a:rPr lang="en-US" i="1" dirty="0" smtClean="0"/>
              <a:t>Presenter</a:t>
            </a:r>
            <a:r>
              <a:rPr lang="en-US" dirty="0" smtClean="0"/>
              <a:t> right now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the electron decide that it’s an electron?</a:t>
            </a:r>
          </a:p>
          <a:p>
            <a:r>
              <a:rPr lang="en-US" dirty="0" smtClean="0"/>
              <a:t>Static categories and fixed membership in science (taxonomy and taxidermy)</a:t>
            </a:r>
          </a:p>
          <a:p>
            <a:r>
              <a:rPr lang="en-US" dirty="0" smtClean="0"/>
              <a:t>Evolving categories and dynamic membership: Emergent categories?</a:t>
            </a:r>
          </a:p>
          <a:p>
            <a:r>
              <a:rPr lang="en-US" dirty="0" smtClean="0"/>
              <a:t>Facts relative to AM_A &lt;category&gt;: Semantics</a:t>
            </a:r>
          </a:p>
          <a:p>
            <a:r>
              <a:rPr lang="en-US" dirty="0" smtClean="0"/>
              <a:t>Facts interior to AM_A &lt;category&gt;: </a:t>
            </a:r>
            <a:r>
              <a:rPr lang="en-US" dirty="0" err="1" smtClean="0"/>
              <a:t>Qualia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AM_A Visualization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882107" y="2550289"/>
            <a:ext cx="4720206" cy="3247018"/>
            <a:chOff x="1031519" y="2624551"/>
            <a:chExt cx="4720206" cy="3247018"/>
          </a:xfrm>
        </p:grpSpPr>
        <p:sp>
          <p:nvSpPr>
            <p:cNvPr id="50" name="7-Point Star 49"/>
            <p:cNvSpPr>
              <a:spLocks noChangeAspect="1"/>
            </p:cNvSpPr>
            <p:nvPr/>
          </p:nvSpPr>
          <p:spPr>
            <a:xfrm>
              <a:off x="1717319" y="42713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7-Point Star 50"/>
            <p:cNvSpPr>
              <a:spLocks noChangeAspect="1"/>
            </p:cNvSpPr>
            <p:nvPr/>
          </p:nvSpPr>
          <p:spPr>
            <a:xfrm>
              <a:off x="1641119" y="54143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7-Point Star 51"/>
            <p:cNvSpPr>
              <a:spLocks noChangeAspect="1"/>
            </p:cNvSpPr>
            <p:nvPr/>
          </p:nvSpPr>
          <p:spPr>
            <a:xfrm>
              <a:off x="1031519" y="35093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7-Point Star 52"/>
            <p:cNvSpPr>
              <a:spLocks noChangeAspect="1"/>
            </p:cNvSpPr>
            <p:nvPr/>
          </p:nvSpPr>
          <p:spPr>
            <a:xfrm>
              <a:off x="2784119" y="54143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7-Point Star 53"/>
            <p:cNvSpPr>
              <a:spLocks noChangeAspect="1"/>
            </p:cNvSpPr>
            <p:nvPr/>
          </p:nvSpPr>
          <p:spPr>
            <a:xfrm>
              <a:off x="5294525" y="38141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7-Point Star 54"/>
            <p:cNvSpPr>
              <a:spLocks noChangeAspect="1"/>
            </p:cNvSpPr>
            <p:nvPr/>
          </p:nvSpPr>
          <p:spPr>
            <a:xfrm>
              <a:off x="3899293" y="49571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7-Point Star 55"/>
            <p:cNvSpPr>
              <a:spLocks noChangeAspect="1"/>
            </p:cNvSpPr>
            <p:nvPr/>
          </p:nvSpPr>
          <p:spPr>
            <a:xfrm>
              <a:off x="4356493" y="329062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7-Point Star 56"/>
            <p:cNvSpPr>
              <a:spLocks noChangeAspect="1"/>
            </p:cNvSpPr>
            <p:nvPr/>
          </p:nvSpPr>
          <p:spPr>
            <a:xfrm>
              <a:off x="3469919" y="396656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7-Point Star 57"/>
            <p:cNvSpPr>
              <a:spLocks noChangeAspect="1"/>
            </p:cNvSpPr>
            <p:nvPr/>
          </p:nvSpPr>
          <p:spPr>
            <a:xfrm>
              <a:off x="2403119" y="3519229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7-Point Star 58"/>
            <p:cNvSpPr>
              <a:spLocks noChangeAspect="1"/>
            </p:cNvSpPr>
            <p:nvPr/>
          </p:nvSpPr>
          <p:spPr>
            <a:xfrm>
              <a:off x="3241319" y="2624551"/>
              <a:ext cx="457200" cy="457200"/>
            </a:xfrm>
            <a:prstGeom prst="star7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reeform 62"/>
          <p:cNvSpPr/>
          <p:nvPr/>
        </p:nvSpPr>
        <p:spPr>
          <a:xfrm>
            <a:off x="1100731" y="3191879"/>
            <a:ext cx="3450351" cy="3069200"/>
          </a:xfrm>
          <a:custGeom>
            <a:avLst/>
            <a:gdLst>
              <a:gd name="connsiteX0" fmla="*/ 148351 w 3450351"/>
              <a:gd name="connsiteY0" fmla="*/ 1225177 h 3069200"/>
              <a:gd name="connsiteX1" fmla="*/ 178233 w 3450351"/>
              <a:gd name="connsiteY1" fmla="*/ 1165412 h 3069200"/>
              <a:gd name="connsiteX2" fmla="*/ 223057 w 3450351"/>
              <a:gd name="connsiteY2" fmla="*/ 1150471 h 3069200"/>
              <a:gd name="connsiteX3" fmla="*/ 267881 w 3450351"/>
              <a:gd name="connsiteY3" fmla="*/ 1016000 h 3069200"/>
              <a:gd name="connsiteX4" fmla="*/ 372469 w 3450351"/>
              <a:gd name="connsiteY4" fmla="*/ 881530 h 3069200"/>
              <a:gd name="connsiteX5" fmla="*/ 536822 w 3450351"/>
              <a:gd name="connsiteY5" fmla="*/ 702235 h 3069200"/>
              <a:gd name="connsiteX6" fmla="*/ 581645 w 3450351"/>
              <a:gd name="connsiteY6" fmla="*/ 657412 h 3069200"/>
              <a:gd name="connsiteX7" fmla="*/ 701175 w 3450351"/>
              <a:gd name="connsiteY7" fmla="*/ 508000 h 3069200"/>
              <a:gd name="connsiteX8" fmla="*/ 731057 w 3450351"/>
              <a:gd name="connsiteY8" fmla="*/ 448235 h 3069200"/>
              <a:gd name="connsiteX9" fmla="*/ 745998 w 3450351"/>
              <a:gd name="connsiteY9" fmla="*/ 388471 h 3069200"/>
              <a:gd name="connsiteX10" fmla="*/ 835645 w 3450351"/>
              <a:gd name="connsiteY10" fmla="*/ 313765 h 3069200"/>
              <a:gd name="connsiteX11" fmla="*/ 865528 w 3450351"/>
              <a:gd name="connsiteY11" fmla="*/ 283883 h 3069200"/>
              <a:gd name="connsiteX12" fmla="*/ 925292 w 3450351"/>
              <a:gd name="connsiteY12" fmla="*/ 268941 h 3069200"/>
              <a:gd name="connsiteX13" fmla="*/ 985057 w 3450351"/>
              <a:gd name="connsiteY13" fmla="*/ 239059 h 3069200"/>
              <a:gd name="connsiteX14" fmla="*/ 1059763 w 3450351"/>
              <a:gd name="connsiteY14" fmla="*/ 194235 h 3069200"/>
              <a:gd name="connsiteX15" fmla="*/ 1149410 w 3450351"/>
              <a:gd name="connsiteY15" fmla="*/ 134471 h 3069200"/>
              <a:gd name="connsiteX16" fmla="*/ 1194233 w 3450351"/>
              <a:gd name="connsiteY16" fmla="*/ 119530 h 3069200"/>
              <a:gd name="connsiteX17" fmla="*/ 1313763 w 3450351"/>
              <a:gd name="connsiteY17" fmla="*/ 59765 h 3069200"/>
              <a:gd name="connsiteX18" fmla="*/ 1388469 w 3450351"/>
              <a:gd name="connsiteY18" fmla="*/ 44824 h 3069200"/>
              <a:gd name="connsiteX19" fmla="*/ 1493057 w 3450351"/>
              <a:gd name="connsiteY19" fmla="*/ 14941 h 3069200"/>
              <a:gd name="connsiteX20" fmla="*/ 1552822 w 3450351"/>
              <a:gd name="connsiteY20" fmla="*/ 0 h 3069200"/>
              <a:gd name="connsiteX21" fmla="*/ 1627528 w 3450351"/>
              <a:gd name="connsiteY21" fmla="*/ 29883 h 3069200"/>
              <a:gd name="connsiteX22" fmla="*/ 1717175 w 3450351"/>
              <a:gd name="connsiteY22" fmla="*/ 59765 h 3069200"/>
              <a:gd name="connsiteX23" fmla="*/ 1896469 w 3450351"/>
              <a:gd name="connsiteY23" fmla="*/ 164353 h 3069200"/>
              <a:gd name="connsiteX24" fmla="*/ 1896469 w 3450351"/>
              <a:gd name="connsiteY24" fmla="*/ 164353 h 3069200"/>
              <a:gd name="connsiteX25" fmla="*/ 2045881 w 3450351"/>
              <a:gd name="connsiteY25" fmla="*/ 254000 h 3069200"/>
              <a:gd name="connsiteX26" fmla="*/ 2150469 w 3450351"/>
              <a:gd name="connsiteY26" fmla="*/ 283883 h 3069200"/>
              <a:gd name="connsiteX27" fmla="*/ 2269998 w 3450351"/>
              <a:gd name="connsiteY27" fmla="*/ 358588 h 3069200"/>
              <a:gd name="connsiteX28" fmla="*/ 2329763 w 3450351"/>
              <a:gd name="connsiteY28" fmla="*/ 403412 h 3069200"/>
              <a:gd name="connsiteX29" fmla="*/ 2404469 w 3450351"/>
              <a:gd name="connsiteY29" fmla="*/ 433294 h 3069200"/>
              <a:gd name="connsiteX30" fmla="*/ 2449292 w 3450351"/>
              <a:gd name="connsiteY30" fmla="*/ 463177 h 3069200"/>
              <a:gd name="connsiteX31" fmla="*/ 2523998 w 3450351"/>
              <a:gd name="connsiteY31" fmla="*/ 478118 h 3069200"/>
              <a:gd name="connsiteX32" fmla="*/ 2628586 w 3450351"/>
              <a:gd name="connsiteY32" fmla="*/ 537883 h 3069200"/>
              <a:gd name="connsiteX33" fmla="*/ 2763057 w 3450351"/>
              <a:gd name="connsiteY33" fmla="*/ 657412 h 3069200"/>
              <a:gd name="connsiteX34" fmla="*/ 2807881 w 3450351"/>
              <a:gd name="connsiteY34" fmla="*/ 687294 h 3069200"/>
              <a:gd name="connsiteX35" fmla="*/ 2882586 w 3450351"/>
              <a:gd name="connsiteY35" fmla="*/ 762000 h 3069200"/>
              <a:gd name="connsiteX36" fmla="*/ 2972233 w 3450351"/>
              <a:gd name="connsiteY36" fmla="*/ 791883 h 3069200"/>
              <a:gd name="connsiteX37" fmla="*/ 3031998 w 3450351"/>
              <a:gd name="connsiteY37" fmla="*/ 866588 h 3069200"/>
              <a:gd name="connsiteX38" fmla="*/ 3076822 w 3450351"/>
              <a:gd name="connsiteY38" fmla="*/ 986118 h 3069200"/>
              <a:gd name="connsiteX39" fmla="*/ 3106704 w 3450351"/>
              <a:gd name="connsiteY39" fmla="*/ 1045883 h 3069200"/>
              <a:gd name="connsiteX40" fmla="*/ 3136586 w 3450351"/>
              <a:gd name="connsiteY40" fmla="*/ 1120588 h 3069200"/>
              <a:gd name="connsiteX41" fmla="*/ 3181410 w 3450351"/>
              <a:gd name="connsiteY41" fmla="*/ 1195294 h 3069200"/>
              <a:gd name="connsiteX42" fmla="*/ 3285998 w 3450351"/>
              <a:gd name="connsiteY42" fmla="*/ 1374588 h 3069200"/>
              <a:gd name="connsiteX43" fmla="*/ 3315881 w 3450351"/>
              <a:gd name="connsiteY43" fmla="*/ 1479177 h 3069200"/>
              <a:gd name="connsiteX44" fmla="*/ 3330822 w 3450351"/>
              <a:gd name="connsiteY44" fmla="*/ 1553883 h 3069200"/>
              <a:gd name="connsiteX45" fmla="*/ 3360704 w 3450351"/>
              <a:gd name="connsiteY45" fmla="*/ 1658471 h 3069200"/>
              <a:gd name="connsiteX46" fmla="*/ 3420469 w 3450351"/>
              <a:gd name="connsiteY46" fmla="*/ 1807883 h 3069200"/>
              <a:gd name="connsiteX47" fmla="*/ 3450351 w 3450351"/>
              <a:gd name="connsiteY47" fmla="*/ 1912471 h 3069200"/>
              <a:gd name="connsiteX48" fmla="*/ 3435410 w 3450351"/>
              <a:gd name="connsiteY48" fmla="*/ 1972235 h 3069200"/>
              <a:gd name="connsiteX49" fmla="*/ 3271057 w 3450351"/>
              <a:gd name="connsiteY49" fmla="*/ 2211294 h 3069200"/>
              <a:gd name="connsiteX50" fmla="*/ 3241175 w 3450351"/>
              <a:gd name="connsiteY50" fmla="*/ 2241177 h 3069200"/>
              <a:gd name="connsiteX51" fmla="*/ 3211292 w 3450351"/>
              <a:gd name="connsiteY51" fmla="*/ 2286000 h 3069200"/>
              <a:gd name="connsiteX52" fmla="*/ 3181410 w 3450351"/>
              <a:gd name="connsiteY52" fmla="*/ 2315883 h 3069200"/>
              <a:gd name="connsiteX53" fmla="*/ 3151528 w 3450351"/>
              <a:gd name="connsiteY53" fmla="*/ 2375647 h 3069200"/>
              <a:gd name="connsiteX54" fmla="*/ 3091763 w 3450351"/>
              <a:gd name="connsiteY54" fmla="*/ 2405530 h 3069200"/>
              <a:gd name="connsiteX55" fmla="*/ 3046939 w 3450351"/>
              <a:gd name="connsiteY55" fmla="*/ 2450353 h 3069200"/>
              <a:gd name="connsiteX56" fmla="*/ 3002116 w 3450351"/>
              <a:gd name="connsiteY56" fmla="*/ 2480235 h 3069200"/>
              <a:gd name="connsiteX57" fmla="*/ 2882586 w 3450351"/>
              <a:gd name="connsiteY57" fmla="*/ 2569883 h 3069200"/>
              <a:gd name="connsiteX58" fmla="*/ 2807881 w 3450351"/>
              <a:gd name="connsiteY58" fmla="*/ 2644588 h 3069200"/>
              <a:gd name="connsiteX59" fmla="*/ 2718233 w 3450351"/>
              <a:gd name="connsiteY59" fmla="*/ 2719294 h 3069200"/>
              <a:gd name="connsiteX60" fmla="*/ 2479175 w 3450351"/>
              <a:gd name="connsiteY60" fmla="*/ 2764118 h 3069200"/>
              <a:gd name="connsiteX61" fmla="*/ 2359645 w 3450351"/>
              <a:gd name="connsiteY61" fmla="*/ 2779059 h 3069200"/>
              <a:gd name="connsiteX62" fmla="*/ 2269998 w 3450351"/>
              <a:gd name="connsiteY62" fmla="*/ 2794000 h 3069200"/>
              <a:gd name="connsiteX63" fmla="*/ 2045881 w 3450351"/>
              <a:gd name="connsiteY63" fmla="*/ 2808941 h 3069200"/>
              <a:gd name="connsiteX64" fmla="*/ 1732116 w 3450351"/>
              <a:gd name="connsiteY64" fmla="*/ 2838824 h 3069200"/>
              <a:gd name="connsiteX65" fmla="*/ 1463175 w 3450351"/>
              <a:gd name="connsiteY65" fmla="*/ 2868706 h 3069200"/>
              <a:gd name="connsiteX66" fmla="*/ 1253998 w 3450351"/>
              <a:gd name="connsiteY66" fmla="*/ 2958353 h 3069200"/>
              <a:gd name="connsiteX67" fmla="*/ 1059763 w 3450351"/>
              <a:gd name="connsiteY67" fmla="*/ 3003177 h 3069200"/>
              <a:gd name="connsiteX68" fmla="*/ 850586 w 3450351"/>
              <a:gd name="connsiteY68" fmla="*/ 3062941 h 3069200"/>
              <a:gd name="connsiteX69" fmla="*/ 566704 w 3450351"/>
              <a:gd name="connsiteY69" fmla="*/ 3033059 h 3069200"/>
              <a:gd name="connsiteX70" fmla="*/ 342586 w 3450351"/>
              <a:gd name="connsiteY70" fmla="*/ 2988235 h 3069200"/>
              <a:gd name="connsiteX71" fmla="*/ 237998 w 3450351"/>
              <a:gd name="connsiteY71" fmla="*/ 2868706 h 3069200"/>
              <a:gd name="connsiteX72" fmla="*/ 193175 w 3450351"/>
              <a:gd name="connsiteY72" fmla="*/ 2853765 h 3069200"/>
              <a:gd name="connsiteX73" fmla="*/ 133410 w 3450351"/>
              <a:gd name="connsiteY73" fmla="*/ 2749177 h 3069200"/>
              <a:gd name="connsiteX74" fmla="*/ 103528 w 3450351"/>
              <a:gd name="connsiteY74" fmla="*/ 2540000 h 3069200"/>
              <a:gd name="connsiteX75" fmla="*/ 73645 w 3450351"/>
              <a:gd name="connsiteY75" fmla="*/ 2226235 h 3069200"/>
              <a:gd name="connsiteX76" fmla="*/ 28822 w 3450351"/>
              <a:gd name="connsiteY76" fmla="*/ 2166471 h 3069200"/>
              <a:gd name="connsiteX77" fmla="*/ 28822 w 3450351"/>
              <a:gd name="connsiteY77" fmla="*/ 1957294 h 3069200"/>
              <a:gd name="connsiteX78" fmla="*/ 58704 w 3450351"/>
              <a:gd name="connsiteY78" fmla="*/ 1897530 h 3069200"/>
              <a:gd name="connsiteX79" fmla="*/ 88586 w 3450351"/>
              <a:gd name="connsiteY79" fmla="*/ 1807883 h 3069200"/>
              <a:gd name="connsiteX80" fmla="*/ 163292 w 3450351"/>
              <a:gd name="connsiteY80" fmla="*/ 1718235 h 3069200"/>
              <a:gd name="connsiteX81" fmla="*/ 178233 w 3450351"/>
              <a:gd name="connsiteY81" fmla="*/ 1643530 h 3069200"/>
              <a:gd name="connsiteX82" fmla="*/ 148351 w 3450351"/>
              <a:gd name="connsiteY82" fmla="*/ 1613647 h 3069200"/>
              <a:gd name="connsiteX83" fmla="*/ 133410 w 3450351"/>
              <a:gd name="connsiteY83" fmla="*/ 1553883 h 3069200"/>
              <a:gd name="connsiteX84" fmla="*/ 118469 w 3450351"/>
              <a:gd name="connsiteY84" fmla="*/ 1509059 h 3069200"/>
              <a:gd name="connsiteX85" fmla="*/ 148351 w 3450351"/>
              <a:gd name="connsiteY85" fmla="*/ 1284941 h 3069200"/>
              <a:gd name="connsiteX86" fmla="*/ 163292 w 3450351"/>
              <a:gd name="connsiteY86" fmla="*/ 1195294 h 3069200"/>
              <a:gd name="connsiteX87" fmla="*/ 193175 w 3450351"/>
              <a:gd name="connsiteY87" fmla="*/ 1165412 h 3069200"/>
              <a:gd name="connsiteX88" fmla="*/ 223057 w 3450351"/>
              <a:gd name="connsiteY88" fmla="*/ 1135530 h 3069200"/>
              <a:gd name="connsiteX89" fmla="*/ 223057 w 3450351"/>
              <a:gd name="connsiteY89" fmla="*/ 1135530 h 3069200"/>
              <a:gd name="connsiteX90" fmla="*/ 223057 w 3450351"/>
              <a:gd name="connsiteY90" fmla="*/ 1135530 h 3069200"/>
              <a:gd name="connsiteX91" fmla="*/ 223057 w 3450351"/>
              <a:gd name="connsiteY91" fmla="*/ 1135530 h 306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3450351" h="3069200">
                <a:moveTo>
                  <a:pt x="148351" y="1225177"/>
                </a:moveTo>
                <a:cubicBezTo>
                  <a:pt x="158312" y="1205255"/>
                  <a:pt x="162484" y="1181161"/>
                  <a:pt x="178233" y="1165412"/>
                </a:cubicBezTo>
                <a:cubicBezTo>
                  <a:pt x="189370" y="1154275"/>
                  <a:pt x="214954" y="1163976"/>
                  <a:pt x="223057" y="1150471"/>
                </a:cubicBezTo>
                <a:cubicBezTo>
                  <a:pt x="247366" y="1109956"/>
                  <a:pt x="238873" y="1053296"/>
                  <a:pt x="267881" y="1016000"/>
                </a:cubicBezTo>
                <a:cubicBezTo>
                  <a:pt x="302744" y="971177"/>
                  <a:pt x="332316" y="921683"/>
                  <a:pt x="372469" y="881530"/>
                </a:cubicBezTo>
                <a:cubicBezTo>
                  <a:pt x="555953" y="698046"/>
                  <a:pt x="374007" y="885403"/>
                  <a:pt x="536822" y="702235"/>
                </a:cubicBezTo>
                <a:cubicBezTo>
                  <a:pt x="550860" y="686442"/>
                  <a:pt x="568265" y="673766"/>
                  <a:pt x="581645" y="657412"/>
                </a:cubicBezTo>
                <a:cubicBezTo>
                  <a:pt x="728793" y="477564"/>
                  <a:pt x="622202" y="586973"/>
                  <a:pt x="701175" y="508000"/>
                </a:cubicBezTo>
                <a:cubicBezTo>
                  <a:pt x="711136" y="488078"/>
                  <a:pt x="723236" y="469090"/>
                  <a:pt x="731057" y="448235"/>
                </a:cubicBezTo>
                <a:cubicBezTo>
                  <a:pt x="738267" y="429008"/>
                  <a:pt x="736815" y="406838"/>
                  <a:pt x="745998" y="388471"/>
                </a:cubicBezTo>
                <a:cubicBezTo>
                  <a:pt x="755653" y="369161"/>
                  <a:pt x="831495" y="317223"/>
                  <a:pt x="835645" y="313765"/>
                </a:cubicBezTo>
                <a:cubicBezTo>
                  <a:pt x="846467" y="304747"/>
                  <a:pt x="852928" y="290183"/>
                  <a:pt x="865528" y="283883"/>
                </a:cubicBezTo>
                <a:cubicBezTo>
                  <a:pt x="883895" y="274700"/>
                  <a:pt x="906065" y="276151"/>
                  <a:pt x="925292" y="268941"/>
                </a:cubicBezTo>
                <a:cubicBezTo>
                  <a:pt x="946147" y="261120"/>
                  <a:pt x="965587" y="249876"/>
                  <a:pt x="985057" y="239059"/>
                </a:cubicBezTo>
                <a:cubicBezTo>
                  <a:pt x="1010443" y="224956"/>
                  <a:pt x="1035263" y="209826"/>
                  <a:pt x="1059763" y="194235"/>
                </a:cubicBezTo>
                <a:cubicBezTo>
                  <a:pt x="1090062" y="174954"/>
                  <a:pt x="1115339" y="145828"/>
                  <a:pt x="1149410" y="134471"/>
                </a:cubicBezTo>
                <a:lnTo>
                  <a:pt x="1194233" y="119530"/>
                </a:lnTo>
                <a:cubicBezTo>
                  <a:pt x="1244687" y="85893"/>
                  <a:pt x="1247304" y="79702"/>
                  <a:pt x="1313763" y="59765"/>
                </a:cubicBezTo>
                <a:cubicBezTo>
                  <a:pt x="1338087" y="52468"/>
                  <a:pt x="1363679" y="50333"/>
                  <a:pt x="1388469" y="44824"/>
                </a:cubicBezTo>
                <a:cubicBezTo>
                  <a:pt x="1493571" y="21468"/>
                  <a:pt x="1405698" y="39901"/>
                  <a:pt x="1493057" y="14941"/>
                </a:cubicBezTo>
                <a:cubicBezTo>
                  <a:pt x="1512802" y="9300"/>
                  <a:pt x="1532900" y="4980"/>
                  <a:pt x="1552822" y="0"/>
                </a:cubicBezTo>
                <a:cubicBezTo>
                  <a:pt x="1577724" y="9961"/>
                  <a:pt x="1602322" y="20717"/>
                  <a:pt x="1627528" y="29883"/>
                </a:cubicBezTo>
                <a:cubicBezTo>
                  <a:pt x="1657130" y="40648"/>
                  <a:pt x="1717175" y="59765"/>
                  <a:pt x="1717175" y="59765"/>
                </a:cubicBezTo>
                <a:cubicBezTo>
                  <a:pt x="1812576" y="131316"/>
                  <a:pt x="1754666" y="93452"/>
                  <a:pt x="1896469" y="164353"/>
                </a:cubicBezTo>
                <a:lnTo>
                  <a:pt x="1896469" y="164353"/>
                </a:lnTo>
                <a:cubicBezTo>
                  <a:pt x="1942455" y="195011"/>
                  <a:pt x="1997808" y="233397"/>
                  <a:pt x="2045881" y="254000"/>
                </a:cubicBezTo>
                <a:cubicBezTo>
                  <a:pt x="2079207" y="268283"/>
                  <a:pt x="2115606" y="273922"/>
                  <a:pt x="2150469" y="283883"/>
                </a:cubicBezTo>
                <a:cubicBezTo>
                  <a:pt x="2194089" y="310054"/>
                  <a:pt x="2229755" y="329843"/>
                  <a:pt x="2269998" y="358588"/>
                </a:cubicBezTo>
                <a:cubicBezTo>
                  <a:pt x="2290262" y="373062"/>
                  <a:pt x="2307995" y="391318"/>
                  <a:pt x="2329763" y="403412"/>
                </a:cubicBezTo>
                <a:cubicBezTo>
                  <a:pt x="2353208" y="416437"/>
                  <a:pt x="2380480" y="421300"/>
                  <a:pt x="2404469" y="433294"/>
                </a:cubicBezTo>
                <a:cubicBezTo>
                  <a:pt x="2420530" y="441325"/>
                  <a:pt x="2432478" y="456872"/>
                  <a:pt x="2449292" y="463177"/>
                </a:cubicBezTo>
                <a:cubicBezTo>
                  <a:pt x="2473070" y="472094"/>
                  <a:pt x="2499096" y="473138"/>
                  <a:pt x="2523998" y="478118"/>
                </a:cubicBezTo>
                <a:cubicBezTo>
                  <a:pt x="2558861" y="498040"/>
                  <a:pt x="2595572" y="515027"/>
                  <a:pt x="2628586" y="537883"/>
                </a:cubicBezTo>
                <a:cubicBezTo>
                  <a:pt x="2785957" y="646832"/>
                  <a:pt x="2662757" y="573829"/>
                  <a:pt x="2763057" y="657412"/>
                </a:cubicBezTo>
                <a:cubicBezTo>
                  <a:pt x="2776852" y="668908"/>
                  <a:pt x="2792940" y="677333"/>
                  <a:pt x="2807881" y="687294"/>
                </a:cubicBezTo>
                <a:cubicBezTo>
                  <a:pt x="2835142" y="728186"/>
                  <a:pt x="2835403" y="741030"/>
                  <a:pt x="2882586" y="762000"/>
                </a:cubicBezTo>
                <a:cubicBezTo>
                  <a:pt x="2911370" y="774793"/>
                  <a:pt x="2972233" y="791883"/>
                  <a:pt x="2972233" y="791883"/>
                </a:cubicBezTo>
                <a:cubicBezTo>
                  <a:pt x="2992155" y="816785"/>
                  <a:pt x="3015591" y="839243"/>
                  <a:pt x="3031998" y="866588"/>
                </a:cubicBezTo>
                <a:cubicBezTo>
                  <a:pt x="3062954" y="918181"/>
                  <a:pt x="3056204" y="938009"/>
                  <a:pt x="3076822" y="986118"/>
                </a:cubicBezTo>
                <a:cubicBezTo>
                  <a:pt x="3085596" y="1006590"/>
                  <a:pt x="3097658" y="1025530"/>
                  <a:pt x="3106704" y="1045883"/>
                </a:cubicBezTo>
                <a:cubicBezTo>
                  <a:pt x="3117597" y="1070391"/>
                  <a:pt x="3124592" y="1096600"/>
                  <a:pt x="3136586" y="1120588"/>
                </a:cubicBezTo>
                <a:cubicBezTo>
                  <a:pt x="3149573" y="1146563"/>
                  <a:pt x="3169970" y="1168602"/>
                  <a:pt x="3181410" y="1195294"/>
                </a:cubicBezTo>
                <a:cubicBezTo>
                  <a:pt x="3256297" y="1370031"/>
                  <a:pt x="3176739" y="1292645"/>
                  <a:pt x="3285998" y="1374588"/>
                </a:cubicBezTo>
                <a:cubicBezTo>
                  <a:pt x="3302634" y="1424498"/>
                  <a:pt x="3303375" y="1422901"/>
                  <a:pt x="3315881" y="1479177"/>
                </a:cubicBezTo>
                <a:cubicBezTo>
                  <a:pt x="3321390" y="1503967"/>
                  <a:pt x="3324663" y="1529246"/>
                  <a:pt x="3330822" y="1553883"/>
                </a:cubicBezTo>
                <a:cubicBezTo>
                  <a:pt x="3339616" y="1589058"/>
                  <a:pt x="3350041" y="1623817"/>
                  <a:pt x="3360704" y="1658471"/>
                </a:cubicBezTo>
                <a:cubicBezTo>
                  <a:pt x="3410170" y="1819237"/>
                  <a:pt x="3367632" y="1684597"/>
                  <a:pt x="3420469" y="1807883"/>
                </a:cubicBezTo>
                <a:cubicBezTo>
                  <a:pt x="3433330" y="1837891"/>
                  <a:pt x="3442769" y="1882144"/>
                  <a:pt x="3450351" y="1912471"/>
                </a:cubicBezTo>
                <a:cubicBezTo>
                  <a:pt x="3445371" y="1932392"/>
                  <a:pt x="3445477" y="1954338"/>
                  <a:pt x="3435410" y="1972235"/>
                </a:cubicBezTo>
                <a:cubicBezTo>
                  <a:pt x="3424684" y="1991303"/>
                  <a:pt x="3316469" y="2156799"/>
                  <a:pt x="3271057" y="2211294"/>
                </a:cubicBezTo>
                <a:cubicBezTo>
                  <a:pt x="3262039" y="2222116"/>
                  <a:pt x="3249975" y="2230177"/>
                  <a:pt x="3241175" y="2241177"/>
                </a:cubicBezTo>
                <a:cubicBezTo>
                  <a:pt x="3229957" y="2255199"/>
                  <a:pt x="3222510" y="2271978"/>
                  <a:pt x="3211292" y="2286000"/>
                </a:cubicBezTo>
                <a:cubicBezTo>
                  <a:pt x="3202492" y="2297000"/>
                  <a:pt x="3189224" y="2304162"/>
                  <a:pt x="3181410" y="2315883"/>
                </a:cubicBezTo>
                <a:cubicBezTo>
                  <a:pt x="3169055" y="2334415"/>
                  <a:pt x="3167277" y="2359898"/>
                  <a:pt x="3151528" y="2375647"/>
                </a:cubicBezTo>
                <a:cubicBezTo>
                  <a:pt x="3135778" y="2391397"/>
                  <a:pt x="3109887" y="2392584"/>
                  <a:pt x="3091763" y="2405530"/>
                </a:cubicBezTo>
                <a:cubicBezTo>
                  <a:pt x="3074569" y="2417812"/>
                  <a:pt x="3063172" y="2436826"/>
                  <a:pt x="3046939" y="2450353"/>
                </a:cubicBezTo>
                <a:cubicBezTo>
                  <a:pt x="3033144" y="2461849"/>
                  <a:pt x="3015911" y="2468739"/>
                  <a:pt x="3002116" y="2480235"/>
                </a:cubicBezTo>
                <a:cubicBezTo>
                  <a:pt x="2890072" y="2573605"/>
                  <a:pt x="3039573" y="2475690"/>
                  <a:pt x="2882586" y="2569883"/>
                </a:cubicBezTo>
                <a:cubicBezTo>
                  <a:pt x="2802901" y="2689411"/>
                  <a:pt x="2907488" y="2544981"/>
                  <a:pt x="2807881" y="2644588"/>
                </a:cubicBezTo>
                <a:cubicBezTo>
                  <a:pt x="2723407" y="2729062"/>
                  <a:pt x="2846446" y="2655189"/>
                  <a:pt x="2718233" y="2719294"/>
                </a:cubicBezTo>
                <a:cubicBezTo>
                  <a:pt x="2637959" y="2799571"/>
                  <a:pt x="2707185" y="2743390"/>
                  <a:pt x="2479175" y="2764118"/>
                </a:cubicBezTo>
                <a:cubicBezTo>
                  <a:pt x="2439187" y="2767753"/>
                  <a:pt x="2399395" y="2773381"/>
                  <a:pt x="2359645" y="2779059"/>
                </a:cubicBezTo>
                <a:cubicBezTo>
                  <a:pt x="2329655" y="2783343"/>
                  <a:pt x="2300156" y="2791128"/>
                  <a:pt x="2269998" y="2794000"/>
                </a:cubicBezTo>
                <a:cubicBezTo>
                  <a:pt x="2195464" y="2801098"/>
                  <a:pt x="2120587" y="2803961"/>
                  <a:pt x="2045881" y="2808941"/>
                </a:cubicBezTo>
                <a:cubicBezTo>
                  <a:pt x="1892958" y="2847174"/>
                  <a:pt x="2051542" y="2811445"/>
                  <a:pt x="1732116" y="2838824"/>
                </a:cubicBezTo>
                <a:cubicBezTo>
                  <a:pt x="1642247" y="2846527"/>
                  <a:pt x="1552822" y="2858745"/>
                  <a:pt x="1463175" y="2868706"/>
                </a:cubicBezTo>
                <a:cubicBezTo>
                  <a:pt x="1365216" y="2917685"/>
                  <a:pt x="1350731" y="2931972"/>
                  <a:pt x="1253998" y="2958353"/>
                </a:cubicBezTo>
                <a:cubicBezTo>
                  <a:pt x="1068855" y="3008846"/>
                  <a:pt x="1317402" y="2922665"/>
                  <a:pt x="1059763" y="3003177"/>
                </a:cubicBezTo>
                <a:cubicBezTo>
                  <a:pt x="848491" y="3069200"/>
                  <a:pt x="1027326" y="3033485"/>
                  <a:pt x="850586" y="3062941"/>
                </a:cubicBezTo>
                <a:cubicBezTo>
                  <a:pt x="746658" y="3054280"/>
                  <a:pt x="665796" y="3051076"/>
                  <a:pt x="566704" y="3033059"/>
                </a:cubicBezTo>
                <a:cubicBezTo>
                  <a:pt x="491747" y="3019430"/>
                  <a:pt x="342586" y="2988235"/>
                  <a:pt x="342586" y="2988235"/>
                </a:cubicBezTo>
                <a:cubicBezTo>
                  <a:pt x="326451" y="2966721"/>
                  <a:pt x="263789" y="2877303"/>
                  <a:pt x="237998" y="2868706"/>
                </a:cubicBezTo>
                <a:lnTo>
                  <a:pt x="193175" y="2853765"/>
                </a:lnTo>
                <a:cubicBezTo>
                  <a:pt x="155392" y="2815984"/>
                  <a:pt x="147456" y="2815895"/>
                  <a:pt x="133410" y="2749177"/>
                </a:cubicBezTo>
                <a:cubicBezTo>
                  <a:pt x="118900" y="2680254"/>
                  <a:pt x="110206" y="2610116"/>
                  <a:pt x="103528" y="2540000"/>
                </a:cubicBezTo>
                <a:cubicBezTo>
                  <a:pt x="93567" y="2435412"/>
                  <a:pt x="94249" y="2329256"/>
                  <a:pt x="73645" y="2226235"/>
                </a:cubicBezTo>
                <a:cubicBezTo>
                  <a:pt x="68761" y="2201817"/>
                  <a:pt x="43763" y="2186392"/>
                  <a:pt x="28822" y="2166471"/>
                </a:cubicBezTo>
                <a:cubicBezTo>
                  <a:pt x="0" y="2080003"/>
                  <a:pt x="180" y="2100506"/>
                  <a:pt x="28822" y="1957294"/>
                </a:cubicBezTo>
                <a:cubicBezTo>
                  <a:pt x="33190" y="1935454"/>
                  <a:pt x="50432" y="1918210"/>
                  <a:pt x="58704" y="1897530"/>
                </a:cubicBezTo>
                <a:cubicBezTo>
                  <a:pt x="70402" y="1868284"/>
                  <a:pt x="66313" y="1830156"/>
                  <a:pt x="88586" y="1807883"/>
                </a:cubicBezTo>
                <a:cubicBezTo>
                  <a:pt x="136077" y="1760392"/>
                  <a:pt x="110017" y="1789270"/>
                  <a:pt x="163292" y="1718235"/>
                </a:cubicBezTo>
                <a:cubicBezTo>
                  <a:pt x="168272" y="1693333"/>
                  <a:pt x="181824" y="1668670"/>
                  <a:pt x="178233" y="1643530"/>
                </a:cubicBezTo>
                <a:cubicBezTo>
                  <a:pt x="176241" y="1629585"/>
                  <a:pt x="154651" y="1626247"/>
                  <a:pt x="148351" y="1613647"/>
                </a:cubicBezTo>
                <a:cubicBezTo>
                  <a:pt x="139168" y="1595280"/>
                  <a:pt x="139051" y="1573627"/>
                  <a:pt x="133410" y="1553883"/>
                </a:cubicBezTo>
                <a:cubicBezTo>
                  <a:pt x="129083" y="1538739"/>
                  <a:pt x="123449" y="1524000"/>
                  <a:pt x="118469" y="1509059"/>
                </a:cubicBezTo>
                <a:cubicBezTo>
                  <a:pt x="129941" y="1417283"/>
                  <a:pt x="134605" y="1374289"/>
                  <a:pt x="148351" y="1284941"/>
                </a:cubicBezTo>
                <a:cubicBezTo>
                  <a:pt x="152957" y="1254999"/>
                  <a:pt x="152655" y="1223660"/>
                  <a:pt x="163292" y="1195294"/>
                </a:cubicBezTo>
                <a:cubicBezTo>
                  <a:pt x="168238" y="1182104"/>
                  <a:pt x="183214" y="1175373"/>
                  <a:pt x="193175" y="1165412"/>
                </a:cubicBezTo>
                <a:lnTo>
                  <a:pt x="223057" y="1135530"/>
                </a:lnTo>
                <a:lnTo>
                  <a:pt x="223057" y="1135530"/>
                </a:lnTo>
                <a:lnTo>
                  <a:pt x="223057" y="1135530"/>
                </a:lnTo>
                <a:lnTo>
                  <a:pt x="223057" y="113553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1857215" y="2385056"/>
            <a:ext cx="4327746" cy="2274966"/>
          </a:xfrm>
          <a:custGeom>
            <a:avLst/>
            <a:gdLst>
              <a:gd name="connsiteX0" fmla="*/ 4455 w 4327746"/>
              <a:gd name="connsiteY0" fmla="*/ 732117 h 2274966"/>
              <a:gd name="connsiteX1" fmla="*/ 19397 w 4327746"/>
              <a:gd name="connsiteY1" fmla="*/ 851647 h 2274966"/>
              <a:gd name="connsiteX2" fmla="*/ 49279 w 4327746"/>
              <a:gd name="connsiteY2" fmla="*/ 926353 h 2274966"/>
              <a:gd name="connsiteX3" fmla="*/ 64220 w 4327746"/>
              <a:gd name="connsiteY3" fmla="*/ 971176 h 2274966"/>
              <a:gd name="connsiteX4" fmla="*/ 94102 w 4327746"/>
              <a:gd name="connsiteY4" fmla="*/ 1135529 h 2274966"/>
              <a:gd name="connsiteX5" fmla="*/ 138926 w 4327746"/>
              <a:gd name="connsiteY5" fmla="*/ 1210235 h 2274966"/>
              <a:gd name="connsiteX6" fmla="*/ 198691 w 4327746"/>
              <a:gd name="connsiteY6" fmla="*/ 1255058 h 2274966"/>
              <a:gd name="connsiteX7" fmla="*/ 273397 w 4327746"/>
              <a:gd name="connsiteY7" fmla="*/ 1359647 h 2274966"/>
              <a:gd name="connsiteX8" fmla="*/ 452691 w 4327746"/>
              <a:gd name="connsiteY8" fmla="*/ 1568823 h 2274966"/>
              <a:gd name="connsiteX9" fmla="*/ 482573 w 4327746"/>
              <a:gd name="connsiteY9" fmla="*/ 1628588 h 2274966"/>
              <a:gd name="connsiteX10" fmla="*/ 527397 w 4327746"/>
              <a:gd name="connsiteY10" fmla="*/ 1718235 h 2274966"/>
              <a:gd name="connsiteX11" fmla="*/ 602102 w 4327746"/>
              <a:gd name="connsiteY11" fmla="*/ 1733176 h 2274966"/>
              <a:gd name="connsiteX12" fmla="*/ 736573 w 4327746"/>
              <a:gd name="connsiteY12" fmla="*/ 1852706 h 2274966"/>
              <a:gd name="connsiteX13" fmla="*/ 990573 w 4327746"/>
              <a:gd name="connsiteY13" fmla="*/ 1912470 h 2274966"/>
              <a:gd name="connsiteX14" fmla="*/ 1095161 w 4327746"/>
              <a:gd name="connsiteY14" fmla="*/ 1957294 h 2274966"/>
              <a:gd name="connsiteX15" fmla="*/ 1408926 w 4327746"/>
              <a:gd name="connsiteY15" fmla="*/ 2196353 h 2274966"/>
              <a:gd name="connsiteX16" fmla="*/ 1543397 w 4327746"/>
              <a:gd name="connsiteY16" fmla="*/ 2271058 h 2274966"/>
              <a:gd name="connsiteX17" fmla="*/ 1887044 w 4327746"/>
              <a:gd name="connsiteY17" fmla="*/ 2256117 h 2274966"/>
              <a:gd name="connsiteX18" fmla="*/ 1901985 w 4327746"/>
              <a:gd name="connsiteY18" fmla="*/ 2211294 h 2274966"/>
              <a:gd name="connsiteX19" fmla="*/ 2634102 w 4327746"/>
              <a:gd name="connsiteY19" fmla="*/ 2226235 h 2274966"/>
              <a:gd name="connsiteX20" fmla="*/ 3351279 w 4327746"/>
              <a:gd name="connsiteY20" fmla="*/ 2181411 h 2274966"/>
              <a:gd name="connsiteX21" fmla="*/ 3440926 w 4327746"/>
              <a:gd name="connsiteY21" fmla="*/ 2121647 h 2274966"/>
              <a:gd name="connsiteX22" fmla="*/ 3620220 w 4327746"/>
              <a:gd name="connsiteY22" fmla="*/ 2091764 h 2274966"/>
              <a:gd name="connsiteX23" fmla="*/ 4143161 w 4327746"/>
              <a:gd name="connsiteY23" fmla="*/ 2032000 h 2274966"/>
              <a:gd name="connsiteX24" fmla="*/ 4277632 w 4327746"/>
              <a:gd name="connsiteY24" fmla="*/ 1792941 h 2274966"/>
              <a:gd name="connsiteX25" fmla="*/ 4307514 w 4327746"/>
              <a:gd name="connsiteY25" fmla="*/ 1703294 h 2274966"/>
              <a:gd name="connsiteX26" fmla="*/ 4322455 w 4327746"/>
              <a:gd name="connsiteY26" fmla="*/ 1658470 h 2274966"/>
              <a:gd name="connsiteX27" fmla="*/ 4307514 w 4327746"/>
              <a:gd name="connsiteY27" fmla="*/ 1538941 h 2274966"/>
              <a:gd name="connsiteX28" fmla="*/ 4143161 w 4327746"/>
              <a:gd name="connsiteY28" fmla="*/ 1434353 h 2274966"/>
              <a:gd name="connsiteX29" fmla="*/ 4038573 w 4327746"/>
              <a:gd name="connsiteY29" fmla="*/ 1314823 h 2274966"/>
              <a:gd name="connsiteX30" fmla="*/ 3993749 w 4327746"/>
              <a:gd name="connsiteY30" fmla="*/ 1240117 h 2274966"/>
              <a:gd name="connsiteX31" fmla="*/ 3919044 w 4327746"/>
              <a:gd name="connsiteY31" fmla="*/ 1150470 h 2274966"/>
              <a:gd name="connsiteX32" fmla="*/ 3799514 w 4327746"/>
              <a:gd name="connsiteY32" fmla="*/ 1045882 h 2274966"/>
              <a:gd name="connsiteX33" fmla="*/ 3754691 w 4327746"/>
              <a:gd name="connsiteY33" fmla="*/ 1030941 h 2274966"/>
              <a:gd name="connsiteX34" fmla="*/ 3679985 w 4327746"/>
              <a:gd name="connsiteY34" fmla="*/ 971176 h 2274966"/>
              <a:gd name="connsiteX35" fmla="*/ 3605279 w 4327746"/>
              <a:gd name="connsiteY35" fmla="*/ 896470 h 2274966"/>
              <a:gd name="connsiteX36" fmla="*/ 3545514 w 4327746"/>
              <a:gd name="connsiteY36" fmla="*/ 851647 h 2274966"/>
              <a:gd name="connsiteX37" fmla="*/ 3500691 w 4327746"/>
              <a:gd name="connsiteY37" fmla="*/ 806823 h 2274966"/>
              <a:gd name="connsiteX38" fmla="*/ 3455867 w 4327746"/>
              <a:gd name="connsiteY38" fmla="*/ 791882 h 2274966"/>
              <a:gd name="connsiteX39" fmla="*/ 3366220 w 4327746"/>
              <a:gd name="connsiteY39" fmla="*/ 702235 h 2274966"/>
              <a:gd name="connsiteX40" fmla="*/ 3306455 w 4327746"/>
              <a:gd name="connsiteY40" fmla="*/ 642470 h 2274966"/>
              <a:gd name="connsiteX41" fmla="*/ 3261632 w 4327746"/>
              <a:gd name="connsiteY41" fmla="*/ 582706 h 2274966"/>
              <a:gd name="connsiteX42" fmla="*/ 3186926 w 4327746"/>
              <a:gd name="connsiteY42" fmla="*/ 552823 h 2274966"/>
              <a:gd name="connsiteX43" fmla="*/ 3067397 w 4327746"/>
              <a:gd name="connsiteY43" fmla="*/ 508000 h 2274966"/>
              <a:gd name="connsiteX44" fmla="*/ 2977749 w 4327746"/>
              <a:gd name="connsiteY44" fmla="*/ 478117 h 2274966"/>
              <a:gd name="connsiteX45" fmla="*/ 2932926 w 4327746"/>
              <a:gd name="connsiteY45" fmla="*/ 448235 h 2274966"/>
              <a:gd name="connsiteX46" fmla="*/ 2828338 w 4327746"/>
              <a:gd name="connsiteY46" fmla="*/ 343647 h 2274966"/>
              <a:gd name="connsiteX47" fmla="*/ 2663985 w 4327746"/>
              <a:gd name="connsiteY47" fmla="*/ 283882 h 2274966"/>
              <a:gd name="connsiteX48" fmla="*/ 2574338 w 4327746"/>
              <a:gd name="connsiteY48" fmla="*/ 224117 h 2274966"/>
              <a:gd name="connsiteX49" fmla="*/ 2544455 w 4327746"/>
              <a:gd name="connsiteY49" fmla="*/ 194235 h 2274966"/>
              <a:gd name="connsiteX50" fmla="*/ 2499632 w 4327746"/>
              <a:gd name="connsiteY50" fmla="*/ 179294 h 2274966"/>
              <a:gd name="connsiteX51" fmla="*/ 1946808 w 4327746"/>
              <a:gd name="connsiteY51" fmla="*/ 149411 h 2274966"/>
              <a:gd name="connsiteX52" fmla="*/ 1827279 w 4327746"/>
              <a:gd name="connsiteY52" fmla="*/ 59764 h 2274966"/>
              <a:gd name="connsiteX53" fmla="*/ 1782455 w 4327746"/>
              <a:gd name="connsiteY53" fmla="*/ 14941 h 2274966"/>
              <a:gd name="connsiteX54" fmla="*/ 1737632 w 4327746"/>
              <a:gd name="connsiteY54" fmla="*/ 0 h 2274966"/>
              <a:gd name="connsiteX55" fmla="*/ 885985 w 4327746"/>
              <a:gd name="connsiteY55" fmla="*/ 14941 h 2274966"/>
              <a:gd name="connsiteX56" fmla="*/ 676808 w 4327746"/>
              <a:gd name="connsiteY56" fmla="*/ 89647 h 2274966"/>
              <a:gd name="connsiteX57" fmla="*/ 631985 w 4327746"/>
              <a:gd name="connsiteY57" fmla="*/ 134470 h 2274966"/>
              <a:gd name="connsiteX58" fmla="*/ 512455 w 4327746"/>
              <a:gd name="connsiteY58" fmla="*/ 194235 h 2274966"/>
              <a:gd name="connsiteX59" fmla="*/ 452691 w 4327746"/>
              <a:gd name="connsiteY59" fmla="*/ 298823 h 2274966"/>
              <a:gd name="connsiteX60" fmla="*/ 422808 w 4327746"/>
              <a:gd name="connsiteY60" fmla="*/ 328706 h 2274966"/>
              <a:gd name="connsiteX61" fmla="*/ 377985 w 4327746"/>
              <a:gd name="connsiteY61" fmla="*/ 478117 h 2274966"/>
              <a:gd name="connsiteX62" fmla="*/ 183749 w 4327746"/>
              <a:gd name="connsiteY62" fmla="*/ 597647 h 2274966"/>
              <a:gd name="connsiteX63" fmla="*/ 138926 w 4327746"/>
              <a:gd name="connsiteY63" fmla="*/ 627529 h 2274966"/>
              <a:gd name="connsiteX64" fmla="*/ 79161 w 4327746"/>
              <a:gd name="connsiteY64" fmla="*/ 702235 h 2274966"/>
              <a:gd name="connsiteX65" fmla="*/ 34338 w 4327746"/>
              <a:gd name="connsiteY65" fmla="*/ 717176 h 2274966"/>
              <a:gd name="connsiteX66" fmla="*/ 4455 w 4327746"/>
              <a:gd name="connsiteY66" fmla="*/ 747058 h 2274966"/>
              <a:gd name="connsiteX67" fmla="*/ 4455 w 4327746"/>
              <a:gd name="connsiteY67" fmla="*/ 732117 h 227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4327746" h="2274966">
                <a:moveTo>
                  <a:pt x="4455" y="732117"/>
                </a:moveTo>
                <a:cubicBezTo>
                  <a:pt x="6945" y="749548"/>
                  <a:pt x="10368" y="812522"/>
                  <a:pt x="19397" y="851647"/>
                </a:cubicBezTo>
                <a:cubicBezTo>
                  <a:pt x="25428" y="877780"/>
                  <a:pt x="39862" y="901240"/>
                  <a:pt x="49279" y="926353"/>
                </a:cubicBezTo>
                <a:cubicBezTo>
                  <a:pt x="54809" y="941099"/>
                  <a:pt x="59240" y="956235"/>
                  <a:pt x="64220" y="971176"/>
                </a:cubicBezTo>
                <a:cubicBezTo>
                  <a:pt x="65542" y="979110"/>
                  <a:pt x="88136" y="1120614"/>
                  <a:pt x="94102" y="1135529"/>
                </a:cubicBezTo>
                <a:cubicBezTo>
                  <a:pt x="104887" y="1162492"/>
                  <a:pt x="119803" y="1188380"/>
                  <a:pt x="138926" y="1210235"/>
                </a:cubicBezTo>
                <a:cubicBezTo>
                  <a:pt x="155324" y="1228976"/>
                  <a:pt x="182032" y="1236549"/>
                  <a:pt x="198691" y="1255058"/>
                </a:cubicBezTo>
                <a:cubicBezTo>
                  <a:pt x="227352" y="1286903"/>
                  <a:pt x="245723" y="1326941"/>
                  <a:pt x="273397" y="1359647"/>
                </a:cubicBezTo>
                <a:cubicBezTo>
                  <a:pt x="346494" y="1446034"/>
                  <a:pt x="398696" y="1460831"/>
                  <a:pt x="452691" y="1568823"/>
                </a:cubicBezTo>
                <a:cubicBezTo>
                  <a:pt x="462652" y="1588745"/>
                  <a:pt x="473799" y="1608116"/>
                  <a:pt x="482573" y="1628588"/>
                </a:cubicBezTo>
                <a:cubicBezTo>
                  <a:pt x="493144" y="1653255"/>
                  <a:pt x="500235" y="1702714"/>
                  <a:pt x="527397" y="1718235"/>
                </a:cubicBezTo>
                <a:cubicBezTo>
                  <a:pt x="549446" y="1730834"/>
                  <a:pt x="577200" y="1728196"/>
                  <a:pt x="602102" y="1733176"/>
                </a:cubicBezTo>
                <a:cubicBezTo>
                  <a:pt x="630714" y="1761788"/>
                  <a:pt x="700654" y="1836128"/>
                  <a:pt x="736573" y="1852706"/>
                </a:cubicBezTo>
                <a:cubicBezTo>
                  <a:pt x="762343" y="1864600"/>
                  <a:pt x="970641" y="1906241"/>
                  <a:pt x="990573" y="1912470"/>
                </a:cubicBezTo>
                <a:cubicBezTo>
                  <a:pt x="1026776" y="1923783"/>
                  <a:pt x="1060298" y="1942353"/>
                  <a:pt x="1095161" y="1957294"/>
                </a:cubicBezTo>
                <a:cubicBezTo>
                  <a:pt x="1293154" y="2155287"/>
                  <a:pt x="990075" y="1861276"/>
                  <a:pt x="1408926" y="2196353"/>
                </a:cubicBezTo>
                <a:cubicBezTo>
                  <a:pt x="1499667" y="2268945"/>
                  <a:pt x="1452694" y="2248383"/>
                  <a:pt x="1543397" y="2271058"/>
                </a:cubicBezTo>
                <a:cubicBezTo>
                  <a:pt x="1657946" y="2266078"/>
                  <a:pt x="1773947" y="2274966"/>
                  <a:pt x="1887044" y="2256117"/>
                </a:cubicBezTo>
                <a:cubicBezTo>
                  <a:pt x="1902579" y="2253528"/>
                  <a:pt x="1886248" y="2211923"/>
                  <a:pt x="1901985" y="2211294"/>
                </a:cubicBezTo>
                <a:cubicBezTo>
                  <a:pt x="2145880" y="2201538"/>
                  <a:pt x="2390063" y="2221255"/>
                  <a:pt x="2634102" y="2226235"/>
                </a:cubicBezTo>
                <a:cubicBezTo>
                  <a:pt x="2948989" y="2244758"/>
                  <a:pt x="2977469" y="2262234"/>
                  <a:pt x="3351279" y="2181411"/>
                </a:cubicBezTo>
                <a:cubicBezTo>
                  <a:pt x="3386382" y="2173821"/>
                  <a:pt x="3408803" y="2137708"/>
                  <a:pt x="3440926" y="2121647"/>
                </a:cubicBezTo>
                <a:cubicBezTo>
                  <a:pt x="3473700" y="2105260"/>
                  <a:pt x="3609262" y="2093038"/>
                  <a:pt x="3620220" y="2091764"/>
                </a:cubicBezTo>
                <a:lnTo>
                  <a:pt x="4143161" y="2032000"/>
                </a:lnTo>
                <a:cubicBezTo>
                  <a:pt x="4205540" y="1948828"/>
                  <a:pt x="4237319" y="1913881"/>
                  <a:pt x="4277632" y="1792941"/>
                </a:cubicBezTo>
                <a:lnTo>
                  <a:pt x="4307514" y="1703294"/>
                </a:lnTo>
                <a:lnTo>
                  <a:pt x="4322455" y="1658470"/>
                </a:lnTo>
                <a:cubicBezTo>
                  <a:pt x="4317475" y="1618627"/>
                  <a:pt x="4327746" y="1573624"/>
                  <a:pt x="4307514" y="1538941"/>
                </a:cubicBezTo>
                <a:cubicBezTo>
                  <a:pt x="4295569" y="1518463"/>
                  <a:pt x="4166295" y="1452860"/>
                  <a:pt x="4143161" y="1434353"/>
                </a:cubicBezTo>
                <a:cubicBezTo>
                  <a:pt x="4089719" y="1391600"/>
                  <a:pt x="4070672" y="1366182"/>
                  <a:pt x="4038573" y="1314823"/>
                </a:cubicBezTo>
                <a:cubicBezTo>
                  <a:pt x="4023182" y="1290197"/>
                  <a:pt x="4010830" y="1263603"/>
                  <a:pt x="3993749" y="1240117"/>
                </a:cubicBezTo>
                <a:cubicBezTo>
                  <a:pt x="3970870" y="1208659"/>
                  <a:pt x="3945065" y="1179383"/>
                  <a:pt x="3919044" y="1150470"/>
                </a:cubicBezTo>
                <a:cubicBezTo>
                  <a:pt x="3888413" y="1116436"/>
                  <a:pt x="3840502" y="1069304"/>
                  <a:pt x="3799514" y="1045882"/>
                </a:cubicBezTo>
                <a:cubicBezTo>
                  <a:pt x="3785840" y="1038068"/>
                  <a:pt x="3769632" y="1035921"/>
                  <a:pt x="3754691" y="1030941"/>
                </a:cubicBezTo>
                <a:cubicBezTo>
                  <a:pt x="3676886" y="914235"/>
                  <a:pt x="3776211" y="1043346"/>
                  <a:pt x="3679985" y="971176"/>
                </a:cubicBezTo>
                <a:cubicBezTo>
                  <a:pt x="3651812" y="950046"/>
                  <a:pt x="3631600" y="919867"/>
                  <a:pt x="3605279" y="896470"/>
                </a:cubicBezTo>
                <a:cubicBezTo>
                  <a:pt x="3586667" y="879926"/>
                  <a:pt x="3564421" y="867853"/>
                  <a:pt x="3545514" y="851647"/>
                </a:cubicBezTo>
                <a:cubicBezTo>
                  <a:pt x="3529471" y="837896"/>
                  <a:pt x="3518272" y="818544"/>
                  <a:pt x="3500691" y="806823"/>
                </a:cubicBezTo>
                <a:cubicBezTo>
                  <a:pt x="3487587" y="798087"/>
                  <a:pt x="3470808" y="796862"/>
                  <a:pt x="3455867" y="791882"/>
                </a:cubicBezTo>
                <a:lnTo>
                  <a:pt x="3366220" y="702235"/>
                </a:lnTo>
                <a:cubicBezTo>
                  <a:pt x="3346298" y="682313"/>
                  <a:pt x="3323359" y="665009"/>
                  <a:pt x="3306455" y="642470"/>
                </a:cubicBezTo>
                <a:cubicBezTo>
                  <a:pt x="3291514" y="622549"/>
                  <a:pt x="3281553" y="597647"/>
                  <a:pt x="3261632" y="582706"/>
                </a:cubicBezTo>
                <a:cubicBezTo>
                  <a:pt x="3240176" y="566614"/>
                  <a:pt x="3211435" y="563716"/>
                  <a:pt x="3186926" y="552823"/>
                </a:cubicBezTo>
                <a:cubicBezTo>
                  <a:pt x="3048194" y="491164"/>
                  <a:pt x="3204639" y="549173"/>
                  <a:pt x="3067397" y="508000"/>
                </a:cubicBezTo>
                <a:cubicBezTo>
                  <a:pt x="3037226" y="498949"/>
                  <a:pt x="2977749" y="478117"/>
                  <a:pt x="2977749" y="478117"/>
                </a:cubicBezTo>
                <a:cubicBezTo>
                  <a:pt x="2962808" y="468156"/>
                  <a:pt x="2946273" y="460248"/>
                  <a:pt x="2932926" y="448235"/>
                </a:cubicBezTo>
                <a:cubicBezTo>
                  <a:pt x="2896279" y="415253"/>
                  <a:pt x="2872436" y="365696"/>
                  <a:pt x="2828338" y="343647"/>
                </a:cubicBezTo>
                <a:cubicBezTo>
                  <a:pt x="2715977" y="287466"/>
                  <a:pt x="2771452" y="305375"/>
                  <a:pt x="2663985" y="283882"/>
                </a:cubicBezTo>
                <a:cubicBezTo>
                  <a:pt x="2634103" y="263960"/>
                  <a:pt x="2599734" y="249512"/>
                  <a:pt x="2574338" y="224117"/>
                </a:cubicBezTo>
                <a:cubicBezTo>
                  <a:pt x="2564377" y="214156"/>
                  <a:pt x="2556534" y="201482"/>
                  <a:pt x="2544455" y="194235"/>
                </a:cubicBezTo>
                <a:cubicBezTo>
                  <a:pt x="2530950" y="186132"/>
                  <a:pt x="2515337" y="180472"/>
                  <a:pt x="2499632" y="179294"/>
                </a:cubicBezTo>
                <a:cubicBezTo>
                  <a:pt x="2315605" y="165492"/>
                  <a:pt x="1946808" y="149411"/>
                  <a:pt x="1946808" y="149411"/>
                </a:cubicBezTo>
                <a:cubicBezTo>
                  <a:pt x="1906965" y="119529"/>
                  <a:pt x="1862496" y="94980"/>
                  <a:pt x="1827279" y="59764"/>
                </a:cubicBezTo>
                <a:cubicBezTo>
                  <a:pt x="1812338" y="44823"/>
                  <a:pt x="1800036" y="26662"/>
                  <a:pt x="1782455" y="14941"/>
                </a:cubicBezTo>
                <a:cubicBezTo>
                  <a:pt x="1769351" y="6205"/>
                  <a:pt x="1752573" y="4980"/>
                  <a:pt x="1737632" y="0"/>
                </a:cubicBezTo>
                <a:lnTo>
                  <a:pt x="885985" y="14941"/>
                </a:lnTo>
                <a:cubicBezTo>
                  <a:pt x="822505" y="16956"/>
                  <a:pt x="720346" y="46109"/>
                  <a:pt x="676808" y="89647"/>
                </a:cubicBezTo>
                <a:cubicBezTo>
                  <a:pt x="661867" y="104588"/>
                  <a:pt x="649811" y="123126"/>
                  <a:pt x="631985" y="134470"/>
                </a:cubicBezTo>
                <a:cubicBezTo>
                  <a:pt x="594403" y="158386"/>
                  <a:pt x="512455" y="194235"/>
                  <a:pt x="512455" y="194235"/>
                </a:cubicBezTo>
                <a:cubicBezTo>
                  <a:pt x="492005" y="235136"/>
                  <a:pt x="480849" y="263625"/>
                  <a:pt x="452691" y="298823"/>
                </a:cubicBezTo>
                <a:cubicBezTo>
                  <a:pt x="443891" y="309823"/>
                  <a:pt x="432769" y="318745"/>
                  <a:pt x="422808" y="328706"/>
                </a:cubicBezTo>
                <a:cubicBezTo>
                  <a:pt x="415472" y="358049"/>
                  <a:pt x="390976" y="462528"/>
                  <a:pt x="377985" y="478117"/>
                </a:cubicBezTo>
                <a:cubicBezTo>
                  <a:pt x="295550" y="577039"/>
                  <a:pt x="273166" y="552938"/>
                  <a:pt x="183749" y="597647"/>
                </a:cubicBezTo>
                <a:cubicBezTo>
                  <a:pt x="167688" y="605678"/>
                  <a:pt x="153867" y="617568"/>
                  <a:pt x="138926" y="627529"/>
                </a:cubicBezTo>
                <a:cubicBezTo>
                  <a:pt x="125352" y="647890"/>
                  <a:pt x="102819" y="688040"/>
                  <a:pt x="79161" y="702235"/>
                </a:cubicBezTo>
                <a:cubicBezTo>
                  <a:pt x="65656" y="710338"/>
                  <a:pt x="49279" y="712196"/>
                  <a:pt x="34338" y="717176"/>
                </a:cubicBezTo>
                <a:cubicBezTo>
                  <a:pt x="24377" y="727137"/>
                  <a:pt x="0" y="733694"/>
                  <a:pt x="4455" y="747058"/>
                </a:cubicBezTo>
                <a:cubicBezTo>
                  <a:pt x="17643" y="786622"/>
                  <a:pt x="1965" y="714686"/>
                  <a:pt x="4455" y="732117"/>
                </a:cubicBezTo>
                <a:close/>
              </a:path>
            </a:pathLst>
          </a:custGeom>
          <a:noFill/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457200" y="2041409"/>
            <a:ext cx="3944470" cy="2868705"/>
          </a:xfrm>
          <a:custGeom>
            <a:avLst/>
            <a:gdLst>
              <a:gd name="connsiteX0" fmla="*/ 403412 w 3944470"/>
              <a:gd name="connsiteY0" fmla="*/ 1030941 h 2868705"/>
              <a:gd name="connsiteX1" fmla="*/ 313764 w 3944470"/>
              <a:gd name="connsiteY1" fmla="*/ 1195294 h 2868705"/>
              <a:gd name="connsiteX2" fmla="*/ 209176 w 3944470"/>
              <a:gd name="connsiteY2" fmla="*/ 1314823 h 2868705"/>
              <a:gd name="connsiteX3" fmla="*/ 164353 w 3944470"/>
              <a:gd name="connsiteY3" fmla="*/ 1374588 h 2868705"/>
              <a:gd name="connsiteX4" fmla="*/ 74706 w 3944470"/>
              <a:gd name="connsiteY4" fmla="*/ 1538941 h 2868705"/>
              <a:gd name="connsiteX5" fmla="*/ 44823 w 3944470"/>
              <a:gd name="connsiteY5" fmla="*/ 1583764 h 2868705"/>
              <a:gd name="connsiteX6" fmla="*/ 14941 w 3944470"/>
              <a:gd name="connsiteY6" fmla="*/ 1673411 h 2868705"/>
              <a:gd name="connsiteX7" fmla="*/ 0 w 3944470"/>
              <a:gd name="connsiteY7" fmla="*/ 1718235 h 2868705"/>
              <a:gd name="connsiteX8" fmla="*/ 29882 w 3944470"/>
              <a:gd name="connsiteY8" fmla="*/ 1882588 h 2868705"/>
              <a:gd name="connsiteX9" fmla="*/ 44823 w 3944470"/>
              <a:gd name="connsiteY9" fmla="*/ 1987176 h 2868705"/>
              <a:gd name="connsiteX10" fmla="*/ 209176 w 3944470"/>
              <a:gd name="connsiteY10" fmla="*/ 2151529 h 2868705"/>
              <a:gd name="connsiteX11" fmla="*/ 343647 w 3944470"/>
              <a:gd name="connsiteY11" fmla="*/ 2286000 h 2868705"/>
              <a:gd name="connsiteX12" fmla="*/ 388470 w 3944470"/>
              <a:gd name="connsiteY12" fmla="*/ 2330823 h 2868705"/>
              <a:gd name="connsiteX13" fmla="*/ 433294 w 3944470"/>
              <a:gd name="connsiteY13" fmla="*/ 2405529 h 2868705"/>
              <a:gd name="connsiteX14" fmla="*/ 463176 w 3944470"/>
              <a:gd name="connsiteY14" fmla="*/ 2465294 h 2868705"/>
              <a:gd name="connsiteX15" fmla="*/ 567764 w 3944470"/>
              <a:gd name="connsiteY15" fmla="*/ 2540000 h 2868705"/>
              <a:gd name="connsiteX16" fmla="*/ 687294 w 3944470"/>
              <a:gd name="connsiteY16" fmla="*/ 2629647 h 2868705"/>
              <a:gd name="connsiteX17" fmla="*/ 776941 w 3944470"/>
              <a:gd name="connsiteY17" fmla="*/ 2644588 h 2868705"/>
              <a:gd name="connsiteX18" fmla="*/ 941294 w 3944470"/>
              <a:gd name="connsiteY18" fmla="*/ 2734235 h 2868705"/>
              <a:gd name="connsiteX19" fmla="*/ 1001059 w 3944470"/>
              <a:gd name="connsiteY19" fmla="*/ 2779058 h 2868705"/>
              <a:gd name="connsiteX20" fmla="*/ 1090706 w 3944470"/>
              <a:gd name="connsiteY20" fmla="*/ 2853764 h 2868705"/>
              <a:gd name="connsiteX21" fmla="*/ 1135529 w 3944470"/>
              <a:gd name="connsiteY21" fmla="*/ 2868705 h 2868705"/>
              <a:gd name="connsiteX22" fmla="*/ 1329764 w 3944470"/>
              <a:gd name="connsiteY22" fmla="*/ 2794000 h 2868705"/>
              <a:gd name="connsiteX23" fmla="*/ 1538941 w 3944470"/>
              <a:gd name="connsiteY23" fmla="*/ 2674470 h 2868705"/>
              <a:gd name="connsiteX24" fmla="*/ 1628588 w 3944470"/>
              <a:gd name="connsiteY24" fmla="*/ 2644588 h 2868705"/>
              <a:gd name="connsiteX25" fmla="*/ 1733176 w 3944470"/>
              <a:gd name="connsiteY25" fmla="*/ 2599764 h 2868705"/>
              <a:gd name="connsiteX26" fmla="*/ 1792941 w 3944470"/>
              <a:gd name="connsiteY26" fmla="*/ 2540000 h 2868705"/>
              <a:gd name="connsiteX27" fmla="*/ 1897529 w 3944470"/>
              <a:gd name="connsiteY27" fmla="*/ 2525058 h 2868705"/>
              <a:gd name="connsiteX28" fmla="*/ 2032000 w 3944470"/>
              <a:gd name="connsiteY28" fmla="*/ 2510117 h 2868705"/>
              <a:gd name="connsiteX29" fmla="*/ 2106706 w 3944470"/>
              <a:gd name="connsiteY29" fmla="*/ 2435411 h 2868705"/>
              <a:gd name="connsiteX30" fmla="*/ 2151529 w 3944470"/>
              <a:gd name="connsiteY30" fmla="*/ 2390588 h 2868705"/>
              <a:gd name="connsiteX31" fmla="*/ 2271059 w 3944470"/>
              <a:gd name="connsiteY31" fmla="*/ 2196353 h 2868705"/>
              <a:gd name="connsiteX32" fmla="*/ 2450353 w 3944470"/>
              <a:gd name="connsiteY32" fmla="*/ 2076823 h 2868705"/>
              <a:gd name="connsiteX33" fmla="*/ 2495176 w 3944470"/>
              <a:gd name="connsiteY33" fmla="*/ 2017058 h 2868705"/>
              <a:gd name="connsiteX34" fmla="*/ 2659529 w 3944470"/>
              <a:gd name="connsiteY34" fmla="*/ 1867647 h 2868705"/>
              <a:gd name="connsiteX35" fmla="*/ 2704353 w 3944470"/>
              <a:gd name="connsiteY35" fmla="*/ 1807882 h 2868705"/>
              <a:gd name="connsiteX36" fmla="*/ 2883647 w 3944470"/>
              <a:gd name="connsiteY36" fmla="*/ 1598705 h 2868705"/>
              <a:gd name="connsiteX37" fmla="*/ 3018117 w 3944470"/>
              <a:gd name="connsiteY37" fmla="*/ 1434353 h 2868705"/>
              <a:gd name="connsiteX38" fmla="*/ 3092823 w 3944470"/>
              <a:gd name="connsiteY38" fmla="*/ 1344705 h 2868705"/>
              <a:gd name="connsiteX39" fmla="*/ 3212353 w 3944470"/>
              <a:gd name="connsiteY39" fmla="*/ 1210235 h 2868705"/>
              <a:gd name="connsiteX40" fmla="*/ 3272117 w 3944470"/>
              <a:gd name="connsiteY40" fmla="*/ 1090705 h 2868705"/>
              <a:gd name="connsiteX41" fmla="*/ 3331882 w 3944470"/>
              <a:gd name="connsiteY41" fmla="*/ 941294 h 2868705"/>
              <a:gd name="connsiteX42" fmla="*/ 3361764 w 3944470"/>
              <a:gd name="connsiteY42" fmla="*/ 836705 h 2868705"/>
              <a:gd name="connsiteX43" fmla="*/ 3466353 w 3944470"/>
              <a:gd name="connsiteY43" fmla="*/ 732117 h 2868705"/>
              <a:gd name="connsiteX44" fmla="*/ 3585882 w 3944470"/>
              <a:gd name="connsiteY44" fmla="*/ 582705 h 2868705"/>
              <a:gd name="connsiteX45" fmla="*/ 3675529 w 3944470"/>
              <a:gd name="connsiteY45" fmla="*/ 493058 h 2868705"/>
              <a:gd name="connsiteX46" fmla="*/ 3854823 w 3944470"/>
              <a:gd name="connsiteY46" fmla="*/ 268941 h 2868705"/>
              <a:gd name="connsiteX47" fmla="*/ 3944470 w 3944470"/>
              <a:gd name="connsiteY47" fmla="*/ 164353 h 2868705"/>
              <a:gd name="connsiteX48" fmla="*/ 3914588 w 3944470"/>
              <a:gd name="connsiteY48" fmla="*/ 119529 h 2868705"/>
              <a:gd name="connsiteX49" fmla="*/ 3854823 w 3944470"/>
              <a:gd name="connsiteY49" fmla="*/ 74705 h 2868705"/>
              <a:gd name="connsiteX50" fmla="*/ 3810000 w 3944470"/>
              <a:gd name="connsiteY50" fmla="*/ 44823 h 2868705"/>
              <a:gd name="connsiteX51" fmla="*/ 3660588 w 3944470"/>
              <a:gd name="connsiteY51" fmla="*/ 14941 h 2868705"/>
              <a:gd name="connsiteX52" fmla="*/ 3346823 w 3944470"/>
              <a:gd name="connsiteY52" fmla="*/ 0 h 2868705"/>
              <a:gd name="connsiteX53" fmla="*/ 2779059 w 3944470"/>
              <a:gd name="connsiteY53" fmla="*/ 29882 h 2868705"/>
              <a:gd name="connsiteX54" fmla="*/ 2719294 w 3944470"/>
              <a:gd name="connsiteY54" fmla="*/ 44823 h 2868705"/>
              <a:gd name="connsiteX55" fmla="*/ 2554941 w 3944470"/>
              <a:gd name="connsiteY55" fmla="*/ 74705 h 2868705"/>
              <a:gd name="connsiteX56" fmla="*/ 2435412 w 3944470"/>
              <a:gd name="connsiteY56" fmla="*/ 119529 h 2868705"/>
              <a:gd name="connsiteX57" fmla="*/ 2271059 w 3944470"/>
              <a:gd name="connsiteY57" fmla="*/ 164353 h 2868705"/>
              <a:gd name="connsiteX58" fmla="*/ 2211294 w 3944470"/>
              <a:gd name="connsiteY58" fmla="*/ 194235 h 2868705"/>
              <a:gd name="connsiteX59" fmla="*/ 2002117 w 3944470"/>
              <a:gd name="connsiteY59" fmla="*/ 254000 h 2868705"/>
              <a:gd name="connsiteX60" fmla="*/ 1807882 w 3944470"/>
              <a:gd name="connsiteY60" fmla="*/ 298823 h 2868705"/>
              <a:gd name="connsiteX61" fmla="*/ 1763059 w 3944470"/>
              <a:gd name="connsiteY61" fmla="*/ 313764 h 2868705"/>
              <a:gd name="connsiteX62" fmla="*/ 1643529 w 3944470"/>
              <a:gd name="connsiteY62" fmla="*/ 343647 h 2868705"/>
              <a:gd name="connsiteX63" fmla="*/ 1434353 w 3944470"/>
              <a:gd name="connsiteY63" fmla="*/ 463176 h 2868705"/>
              <a:gd name="connsiteX64" fmla="*/ 1255059 w 3944470"/>
              <a:gd name="connsiteY64" fmla="*/ 582705 h 2868705"/>
              <a:gd name="connsiteX65" fmla="*/ 1210235 w 3944470"/>
              <a:gd name="connsiteY65" fmla="*/ 597647 h 2868705"/>
              <a:gd name="connsiteX66" fmla="*/ 1150470 w 3944470"/>
              <a:gd name="connsiteY66" fmla="*/ 642470 h 2868705"/>
              <a:gd name="connsiteX67" fmla="*/ 1045882 w 3944470"/>
              <a:gd name="connsiteY67" fmla="*/ 717176 h 2868705"/>
              <a:gd name="connsiteX68" fmla="*/ 956235 w 3944470"/>
              <a:gd name="connsiteY68" fmla="*/ 791882 h 2868705"/>
              <a:gd name="connsiteX69" fmla="*/ 851647 w 3944470"/>
              <a:gd name="connsiteY69" fmla="*/ 836705 h 2868705"/>
              <a:gd name="connsiteX70" fmla="*/ 791882 w 3944470"/>
              <a:gd name="connsiteY70" fmla="*/ 866588 h 2868705"/>
              <a:gd name="connsiteX71" fmla="*/ 717176 w 3944470"/>
              <a:gd name="connsiteY71" fmla="*/ 896470 h 2868705"/>
              <a:gd name="connsiteX72" fmla="*/ 537882 w 3944470"/>
              <a:gd name="connsiteY72" fmla="*/ 971176 h 2868705"/>
              <a:gd name="connsiteX73" fmla="*/ 403412 w 3944470"/>
              <a:gd name="connsiteY73" fmla="*/ 1045882 h 2868705"/>
              <a:gd name="connsiteX74" fmla="*/ 403412 w 3944470"/>
              <a:gd name="connsiteY74" fmla="*/ 1030941 h 2868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944470" h="2868705">
                <a:moveTo>
                  <a:pt x="403412" y="1030941"/>
                </a:moveTo>
                <a:cubicBezTo>
                  <a:pt x="373529" y="1085725"/>
                  <a:pt x="346838" y="1142375"/>
                  <a:pt x="313764" y="1195294"/>
                </a:cubicBezTo>
                <a:cubicBezTo>
                  <a:pt x="260616" y="1280331"/>
                  <a:pt x="263420" y="1251538"/>
                  <a:pt x="209176" y="1314823"/>
                </a:cubicBezTo>
                <a:cubicBezTo>
                  <a:pt x="192970" y="1333730"/>
                  <a:pt x="177722" y="1353579"/>
                  <a:pt x="164353" y="1374588"/>
                </a:cubicBezTo>
                <a:cubicBezTo>
                  <a:pt x="43580" y="1564375"/>
                  <a:pt x="150256" y="1406729"/>
                  <a:pt x="74706" y="1538941"/>
                </a:cubicBezTo>
                <a:cubicBezTo>
                  <a:pt x="65797" y="1554532"/>
                  <a:pt x="54784" y="1568823"/>
                  <a:pt x="44823" y="1583764"/>
                </a:cubicBezTo>
                <a:lnTo>
                  <a:pt x="14941" y="1673411"/>
                </a:lnTo>
                <a:lnTo>
                  <a:pt x="0" y="1718235"/>
                </a:lnTo>
                <a:cubicBezTo>
                  <a:pt x="9961" y="1773019"/>
                  <a:pt x="20728" y="1827663"/>
                  <a:pt x="29882" y="1882588"/>
                </a:cubicBezTo>
                <a:cubicBezTo>
                  <a:pt x="35672" y="1917325"/>
                  <a:pt x="30065" y="1955201"/>
                  <a:pt x="44823" y="1987176"/>
                </a:cubicBezTo>
                <a:cubicBezTo>
                  <a:pt x="76051" y="2054837"/>
                  <a:pt x="158027" y="2103789"/>
                  <a:pt x="209176" y="2151529"/>
                </a:cubicBezTo>
                <a:cubicBezTo>
                  <a:pt x="255518" y="2194781"/>
                  <a:pt x="298823" y="2241176"/>
                  <a:pt x="343647" y="2286000"/>
                </a:cubicBezTo>
                <a:cubicBezTo>
                  <a:pt x="358588" y="2300941"/>
                  <a:pt x="377599" y="2312704"/>
                  <a:pt x="388470" y="2330823"/>
                </a:cubicBezTo>
                <a:cubicBezTo>
                  <a:pt x="403411" y="2355725"/>
                  <a:pt x="419191" y="2380143"/>
                  <a:pt x="433294" y="2405529"/>
                </a:cubicBezTo>
                <a:cubicBezTo>
                  <a:pt x="444111" y="2424999"/>
                  <a:pt x="450230" y="2447170"/>
                  <a:pt x="463176" y="2465294"/>
                </a:cubicBezTo>
                <a:cubicBezTo>
                  <a:pt x="518121" y="2542217"/>
                  <a:pt x="495033" y="2483432"/>
                  <a:pt x="567764" y="2540000"/>
                </a:cubicBezTo>
                <a:cubicBezTo>
                  <a:pt x="652952" y="2606257"/>
                  <a:pt x="609354" y="2612327"/>
                  <a:pt x="687294" y="2629647"/>
                </a:cubicBezTo>
                <a:cubicBezTo>
                  <a:pt x="716867" y="2636219"/>
                  <a:pt x="747059" y="2639608"/>
                  <a:pt x="776941" y="2644588"/>
                </a:cubicBezTo>
                <a:cubicBezTo>
                  <a:pt x="845008" y="2678621"/>
                  <a:pt x="879276" y="2692890"/>
                  <a:pt x="941294" y="2734235"/>
                </a:cubicBezTo>
                <a:cubicBezTo>
                  <a:pt x="962014" y="2748048"/>
                  <a:pt x="982152" y="2762852"/>
                  <a:pt x="1001059" y="2779058"/>
                </a:cubicBezTo>
                <a:cubicBezTo>
                  <a:pt x="1047325" y="2818715"/>
                  <a:pt x="1037865" y="2827344"/>
                  <a:pt x="1090706" y="2853764"/>
                </a:cubicBezTo>
                <a:cubicBezTo>
                  <a:pt x="1104793" y="2860807"/>
                  <a:pt x="1120588" y="2863725"/>
                  <a:pt x="1135529" y="2868705"/>
                </a:cubicBezTo>
                <a:cubicBezTo>
                  <a:pt x="1235144" y="2840244"/>
                  <a:pt x="1241869" y="2845272"/>
                  <a:pt x="1329764" y="2794000"/>
                </a:cubicBezTo>
                <a:cubicBezTo>
                  <a:pt x="1417199" y="2742997"/>
                  <a:pt x="1436006" y="2708781"/>
                  <a:pt x="1538941" y="2674470"/>
                </a:cubicBezTo>
                <a:lnTo>
                  <a:pt x="1628588" y="2644588"/>
                </a:lnTo>
                <a:cubicBezTo>
                  <a:pt x="1663212" y="2633047"/>
                  <a:pt x="1703632" y="2621922"/>
                  <a:pt x="1733176" y="2599764"/>
                </a:cubicBezTo>
                <a:cubicBezTo>
                  <a:pt x="1755715" y="2582860"/>
                  <a:pt x="1767293" y="2551658"/>
                  <a:pt x="1792941" y="2540000"/>
                </a:cubicBezTo>
                <a:cubicBezTo>
                  <a:pt x="1825001" y="2525427"/>
                  <a:pt x="1862584" y="2529426"/>
                  <a:pt x="1897529" y="2525058"/>
                </a:cubicBezTo>
                <a:cubicBezTo>
                  <a:pt x="1942280" y="2519464"/>
                  <a:pt x="1987176" y="2515097"/>
                  <a:pt x="2032000" y="2510117"/>
                </a:cubicBezTo>
                <a:lnTo>
                  <a:pt x="2106706" y="2435411"/>
                </a:lnTo>
                <a:cubicBezTo>
                  <a:pt x="2121647" y="2420470"/>
                  <a:pt x="2142079" y="2409487"/>
                  <a:pt x="2151529" y="2390588"/>
                </a:cubicBezTo>
                <a:cubicBezTo>
                  <a:pt x="2180850" y="2331945"/>
                  <a:pt x="2215470" y="2241835"/>
                  <a:pt x="2271059" y="2196353"/>
                </a:cubicBezTo>
                <a:cubicBezTo>
                  <a:pt x="2435945" y="2061447"/>
                  <a:pt x="2318393" y="2208784"/>
                  <a:pt x="2450353" y="2076823"/>
                </a:cubicBezTo>
                <a:cubicBezTo>
                  <a:pt x="2467961" y="2059215"/>
                  <a:pt x="2478518" y="2035568"/>
                  <a:pt x="2495176" y="2017058"/>
                </a:cubicBezTo>
                <a:cubicBezTo>
                  <a:pt x="2752066" y="1731623"/>
                  <a:pt x="2442636" y="2084539"/>
                  <a:pt x="2659529" y="1867647"/>
                </a:cubicBezTo>
                <a:cubicBezTo>
                  <a:pt x="2677138" y="1850039"/>
                  <a:pt x="2688411" y="1827012"/>
                  <a:pt x="2704353" y="1807882"/>
                </a:cubicBezTo>
                <a:cubicBezTo>
                  <a:pt x="2763144" y="1737333"/>
                  <a:pt x="2824580" y="1669023"/>
                  <a:pt x="2883647" y="1598705"/>
                </a:cubicBezTo>
                <a:cubicBezTo>
                  <a:pt x="2929175" y="1544505"/>
                  <a:pt x="2973119" y="1488994"/>
                  <a:pt x="3018117" y="1434353"/>
                </a:cubicBezTo>
                <a:cubicBezTo>
                  <a:pt x="3042845" y="1404326"/>
                  <a:pt x="3065317" y="1372210"/>
                  <a:pt x="3092823" y="1344705"/>
                </a:cubicBezTo>
                <a:cubicBezTo>
                  <a:pt x="3146660" y="1290869"/>
                  <a:pt x="3167224" y="1274706"/>
                  <a:pt x="3212353" y="1210235"/>
                </a:cubicBezTo>
                <a:cubicBezTo>
                  <a:pt x="3284132" y="1107693"/>
                  <a:pt x="3237768" y="1170851"/>
                  <a:pt x="3272117" y="1090705"/>
                </a:cubicBezTo>
                <a:cubicBezTo>
                  <a:pt x="3324956" y="967416"/>
                  <a:pt x="3282414" y="1102066"/>
                  <a:pt x="3331882" y="941294"/>
                </a:cubicBezTo>
                <a:cubicBezTo>
                  <a:pt x="3342545" y="906639"/>
                  <a:pt x="3342157" y="867204"/>
                  <a:pt x="3361764" y="836705"/>
                </a:cubicBezTo>
                <a:cubicBezTo>
                  <a:pt x="3388425" y="795232"/>
                  <a:pt x="3433733" y="769087"/>
                  <a:pt x="3466353" y="732117"/>
                </a:cubicBezTo>
                <a:cubicBezTo>
                  <a:pt x="3508551" y="684292"/>
                  <a:pt x="3543883" y="630704"/>
                  <a:pt x="3585882" y="582705"/>
                </a:cubicBezTo>
                <a:cubicBezTo>
                  <a:pt x="3613710" y="550901"/>
                  <a:pt x="3648027" y="525144"/>
                  <a:pt x="3675529" y="493058"/>
                </a:cubicBezTo>
                <a:cubicBezTo>
                  <a:pt x="3737790" y="420420"/>
                  <a:pt x="3787174" y="336590"/>
                  <a:pt x="3854823" y="268941"/>
                </a:cubicBezTo>
                <a:cubicBezTo>
                  <a:pt x="3927285" y="196479"/>
                  <a:pt x="3898960" y="232618"/>
                  <a:pt x="3944470" y="164353"/>
                </a:cubicBezTo>
                <a:cubicBezTo>
                  <a:pt x="3934509" y="149412"/>
                  <a:pt x="3927286" y="132227"/>
                  <a:pt x="3914588" y="119529"/>
                </a:cubicBezTo>
                <a:cubicBezTo>
                  <a:pt x="3896980" y="101920"/>
                  <a:pt x="3875087" y="89179"/>
                  <a:pt x="3854823" y="74705"/>
                </a:cubicBezTo>
                <a:cubicBezTo>
                  <a:pt x="3840211" y="64268"/>
                  <a:pt x="3826061" y="52853"/>
                  <a:pt x="3810000" y="44823"/>
                </a:cubicBezTo>
                <a:cubicBezTo>
                  <a:pt x="3771149" y="25398"/>
                  <a:pt x="3692706" y="17235"/>
                  <a:pt x="3660588" y="14941"/>
                </a:cubicBezTo>
                <a:cubicBezTo>
                  <a:pt x="3556147" y="7481"/>
                  <a:pt x="3451411" y="4980"/>
                  <a:pt x="3346823" y="0"/>
                </a:cubicBezTo>
                <a:cubicBezTo>
                  <a:pt x="3228937" y="4715"/>
                  <a:pt x="2930503" y="12065"/>
                  <a:pt x="2779059" y="29882"/>
                </a:cubicBezTo>
                <a:cubicBezTo>
                  <a:pt x="2758665" y="32281"/>
                  <a:pt x="2739340" y="40368"/>
                  <a:pt x="2719294" y="44823"/>
                </a:cubicBezTo>
                <a:cubicBezTo>
                  <a:pt x="2656647" y="58744"/>
                  <a:pt x="2619815" y="63893"/>
                  <a:pt x="2554941" y="74705"/>
                </a:cubicBezTo>
                <a:cubicBezTo>
                  <a:pt x="2522592" y="87645"/>
                  <a:pt x="2472220" y="109491"/>
                  <a:pt x="2435412" y="119529"/>
                </a:cubicBezTo>
                <a:cubicBezTo>
                  <a:pt x="2414432" y="125251"/>
                  <a:pt x="2311193" y="147153"/>
                  <a:pt x="2271059" y="164353"/>
                </a:cubicBezTo>
                <a:cubicBezTo>
                  <a:pt x="2250587" y="173127"/>
                  <a:pt x="2231974" y="185963"/>
                  <a:pt x="2211294" y="194235"/>
                </a:cubicBezTo>
                <a:cubicBezTo>
                  <a:pt x="2132604" y="225711"/>
                  <a:pt x="2087118" y="231333"/>
                  <a:pt x="2002117" y="254000"/>
                </a:cubicBezTo>
                <a:cubicBezTo>
                  <a:pt x="1842936" y="296448"/>
                  <a:pt x="1954570" y="274375"/>
                  <a:pt x="1807882" y="298823"/>
                </a:cubicBezTo>
                <a:cubicBezTo>
                  <a:pt x="1792941" y="303803"/>
                  <a:pt x="1778338" y="309944"/>
                  <a:pt x="1763059" y="313764"/>
                </a:cubicBezTo>
                <a:cubicBezTo>
                  <a:pt x="1734751" y="320841"/>
                  <a:pt x="1674092" y="327467"/>
                  <a:pt x="1643529" y="343647"/>
                </a:cubicBezTo>
                <a:cubicBezTo>
                  <a:pt x="1572555" y="381221"/>
                  <a:pt x="1498598" y="414992"/>
                  <a:pt x="1434353" y="463176"/>
                </a:cubicBezTo>
                <a:cubicBezTo>
                  <a:pt x="1348835" y="527314"/>
                  <a:pt x="1336190" y="547934"/>
                  <a:pt x="1255059" y="582705"/>
                </a:cubicBezTo>
                <a:cubicBezTo>
                  <a:pt x="1240583" y="588909"/>
                  <a:pt x="1225176" y="592666"/>
                  <a:pt x="1210235" y="597647"/>
                </a:cubicBezTo>
                <a:cubicBezTo>
                  <a:pt x="1190313" y="612588"/>
                  <a:pt x="1170734" y="627996"/>
                  <a:pt x="1150470" y="642470"/>
                </a:cubicBezTo>
                <a:cubicBezTo>
                  <a:pt x="1103187" y="676244"/>
                  <a:pt x="1094692" y="675339"/>
                  <a:pt x="1045882" y="717176"/>
                </a:cubicBezTo>
                <a:cubicBezTo>
                  <a:pt x="984074" y="770155"/>
                  <a:pt x="1022284" y="754140"/>
                  <a:pt x="956235" y="791882"/>
                </a:cubicBezTo>
                <a:cubicBezTo>
                  <a:pt x="857119" y="848518"/>
                  <a:pt x="935464" y="800783"/>
                  <a:pt x="851647" y="836705"/>
                </a:cubicBezTo>
                <a:cubicBezTo>
                  <a:pt x="831175" y="845479"/>
                  <a:pt x="812235" y="857542"/>
                  <a:pt x="791882" y="866588"/>
                </a:cubicBezTo>
                <a:cubicBezTo>
                  <a:pt x="767373" y="877481"/>
                  <a:pt x="740721" y="883627"/>
                  <a:pt x="717176" y="896470"/>
                </a:cubicBezTo>
                <a:cubicBezTo>
                  <a:pt x="565568" y="979165"/>
                  <a:pt x="693958" y="945164"/>
                  <a:pt x="537882" y="971176"/>
                </a:cubicBezTo>
                <a:cubicBezTo>
                  <a:pt x="515311" y="978700"/>
                  <a:pt x="377724" y="1020194"/>
                  <a:pt x="403412" y="1045882"/>
                </a:cubicBezTo>
                <a:lnTo>
                  <a:pt x="403412" y="1030941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362095" y="2545548"/>
            <a:ext cx="1861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AM_A is dynamic,</a:t>
            </a:r>
          </a:p>
          <a:p>
            <a:r>
              <a:rPr lang="en-US" dirty="0" smtClean="0"/>
              <a:t>  non-mechanistic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6362095" y="3522975"/>
            <a:ext cx="2212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Categories can evolve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184961" y="4654307"/>
            <a:ext cx="28065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AM_A membership restricts</a:t>
            </a:r>
          </a:p>
          <a:p>
            <a:r>
              <a:rPr lang="en-US" dirty="0" smtClean="0"/>
              <a:t>set of possibilities for basic</a:t>
            </a:r>
          </a:p>
          <a:p>
            <a:r>
              <a:rPr lang="en-US" dirty="0" smtClean="0"/>
              <a:t>                                elements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047536" y="5999469"/>
            <a:ext cx="26392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Return of Holism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3" grpId="2" animBg="1"/>
      <p:bldP spid="65" grpId="0" animBg="1"/>
      <p:bldP spid="65" grpId="1" animBg="1"/>
      <p:bldP spid="66" grpId="0" animBg="1"/>
      <p:bldP spid="66" grpId="1" animBg="1"/>
      <p:bldP spid="70" grpId="0"/>
      <p:bldP spid="71" grpId="0"/>
      <p:bldP spid="7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AM_A &lt;natural category&gt; idea drawn from awareness state</a:t>
            </a:r>
          </a:p>
          <a:p>
            <a:r>
              <a:rPr lang="en-US" dirty="0" smtClean="0"/>
              <a:t>Self and subject missing in old physical</a:t>
            </a:r>
          </a:p>
          <a:p>
            <a:r>
              <a:rPr lang="en-US" dirty="0" smtClean="0"/>
              <a:t>Low level facts interpreted in light of AM_A membership: Meaning or semantics</a:t>
            </a:r>
          </a:p>
          <a:p>
            <a:r>
              <a:rPr lang="en-US" dirty="0" smtClean="0"/>
              <a:t>High level facts occurring in newly formed interior: </a:t>
            </a:r>
            <a:r>
              <a:rPr lang="en-US" dirty="0" err="1" smtClean="0"/>
              <a:t>Qualia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Holism and Reductionism</a:t>
            </a:r>
            <a:endParaRPr lang="en-US" dirty="0"/>
          </a:p>
        </p:txBody>
      </p:sp>
      <p:pic>
        <p:nvPicPr>
          <p:cNvPr id="5" name="Picture 4" descr="holis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3025" y="1417638"/>
            <a:ext cx="465221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824074" y="5440223"/>
            <a:ext cx="597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Relationship stranger than normally conceived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3701484" y="6378193"/>
            <a:ext cx="5442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http://</a:t>
            </a:r>
            <a:r>
              <a:rPr lang="en-US" dirty="0" err="1" smtClean="0"/>
              <a:t>abyss.uoregon.edu/~js/images/holism.gif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Emergence and complexity insufficient for consciousness</a:t>
            </a:r>
          </a:p>
          <a:p>
            <a:r>
              <a:rPr lang="en-US" dirty="0" smtClean="0"/>
              <a:t>Non-reductive </a:t>
            </a:r>
            <a:r>
              <a:rPr lang="en-US" dirty="0" err="1" smtClean="0"/>
              <a:t>physicalism</a:t>
            </a:r>
            <a:r>
              <a:rPr lang="en-US" dirty="0" smtClean="0"/>
              <a:t> embraced</a:t>
            </a:r>
          </a:p>
          <a:p>
            <a:r>
              <a:rPr lang="en-US" dirty="0" smtClean="0"/>
              <a:t>New mysterious ingredient X needed</a:t>
            </a:r>
          </a:p>
          <a:p>
            <a:r>
              <a:rPr lang="en-US" dirty="0" smtClean="0"/>
              <a:t>AM_A &lt;natural category&gt; proposed</a:t>
            </a:r>
          </a:p>
          <a:p>
            <a:r>
              <a:rPr lang="en-US" dirty="0" smtClean="0"/>
              <a:t>New holism concept separate from emergence and complexity</a:t>
            </a:r>
          </a:p>
          <a:p>
            <a:r>
              <a:rPr lang="en-US" dirty="0" smtClean="0"/>
              <a:t>Creation of an interior: Intentionality and </a:t>
            </a:r>
            <a:r>
              <a:rPr lang="en-US" dirty="0" err="1" smtClean="0"/>
              <a:t>Qualia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Holism and Emergence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day science recasts holism as systems thinking</a:t>
            </a:r>
          </a:p>
          <a:p>
            <a:pPr lvl="1"/>
            <a:r>
              <a:rPr lang="en-US" dirty="0" smtClean="0"/>
              <a:t>System is a dynamic, complex whole</a:t>
            </a:r>
          </a:p>
          <a:p>
            <a:pPr lvl="1"/>
            <a:r>
              <a:rPr lang="en-US" dirty="0" smtClean="0"/>
              <a:t>Structurally and functionally integrated</a:t>
            </a:r>
          </a:p>
          <a:p>
            <a:pPr lvl="1"/>
            <a:r>
              <a:rPr lang="en-US" dirty="0" smtClean="0"/>
              <a:t>Exhibits complex behavior</a:t>
            </a:r>
          </a:p>
          <a:p>
            <a:pPr lvl="1"/>
            <a:r>
              <a:rPr lang="en-US" dirty="0" smtClean="0"/>
              <a:t>Emergent properties not easily predicted in advance</a:t>
            </a:r>
          </a:p>
          <a:p>
            <a:r>
              <a:rPr lang="en-US" dirty="0" smtClean="0"/>
              <a:t>Dominant theme in modern biology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Universe as a dynamical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Science conceives of universe as a dynamical system with states evolving since big bang</a:t>
            </a:r>
          </a:p>
          <a:p>
            <a:r>
              <a:rPr lang="en-US" dirty="0" smtClean="0"/>
              <a:t>Emergent properties of universe include us: bodies and minds</a:t>
            </a:r>
          </a:p>
          <a:p>
            <a:r>
              <a:rPr lang="en-US" dirty="0" smtClean="0"/>
              <a:t>Universe as its own simulation</a:t>
            </a:r>
          </a:p>
          <a:p>
            <a:r>
              <a:rPr lang="en-US" dirty="0" smtClean="0"/>
              <a:t>Where is consciousness in all this?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Experience and the physical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World of biology sits on top of the physical</a:t>
            </a:r>
          </a:p>
          <a:p>
            <a:r>
              <a:rPr lang="en-US" dirty="0" smtClean="0"/>
              <a:t>No ontological gap between biology and the physical</a:t>
            </a:r>
          </a:p>
          <a:p>
            <a:r>
              <a:rPr lang="en-US" dirty="0" smtClean="0"/>
              <a:t>Life is just a set of functions implemented by an evolving universe</a:t>
            </a:r>
          </a:p>
          <a:p>
            <a:r>
              <a:rPr lang="en-US" dirty="0" smtClean="0"/>
              <a:t>Almost everything is </a:t>
            </a:r>
            <a:r>
              <a:rPr lang="en-US" i="1" dirty="0" smtClean="0"/>
              <a:t>logically </a:t>
            </a:r>
            <a:r>
              <a:rPr lang="en-US" i="1" dirty="0" err="1" smtClean="0"/>
              <a:t>supervenient</a:t>
            </a:r>
            <a:r>
              <a:rPr lang="en-US" dirty="0" smtClean="0"/>
              <a:t> on the physical</a:t>
            </a:r>
          </a:p>
          <a:p>
            <a:r>
              <a:rPr lang="en-US" dirty="0" smtClean="0"/>
              <a:t>Exception: </a:t>
            </a:r>
            <a:r>
              <a:rPr lang="en-US" dirty="0" smtClean="0">
                <a:solidFill>
                  <a:srgbClr val="CC0A20"/>
                </a:solidFill>
              </a:rPr>
              <a:t>Experience</a:t>
            </a:r>
            <a:endParaRPr lang="en-US" dirty="0">
              <a:solidFill>
                <a:srgbClr val="CC0A2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 criticisms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3806"/>
                </a:solidFill>
              </a:rPr>
              <a:t>Intelligent design</a:t>
            </a:r>
            <a:r>
              <a:rPr lang="en-US" dirty="0" smtClean="0"/>
              <a:t>: Life is something over and beyond physical</a:t>
            </a:r>
          </a:p>
          <a:p>
            <a:pPr lvl="1"/>
            <a:r>
              <a:rPr lang="en-US" dirty="0" smtClean="0"/>
              <a:t>Confusion over complexity (and the word theory)</a:t>
            </a:r>
          </a:p>
          <a:p>
            <a:pPr lvl="1"/>
            <a:r>
              <a:rPr lang="en-US" dirty="0" smtClean="0"/>
              <a:t>Mainly driven by traditional religion</a:t>
            </a:r>
          </a:p>
          <a:p>
            <a:pPr lvl="1"/>
            <a:r>
              <a:rPr lang="en-US" dirty="0" smtClean="0"/>
              <a:t>Naïve and unsophisticated in the extreme</a:t>
            </a:r>
          </a:p>
          <a:p>
            <a:r>
              <a:rPr lang="en-US" dirty="0" smtClean="0">
                <a:solidFill>
                  <a:srgbClr val="000CFF"/>
                </a:solidFill>
              </a:rPr>
              <a:t>New age and new paradigm</a:t>
            </a:r>
            <a:r>
              <a:rPr lang="en-US" dirty="0" smtClean="0"/>
              <a:t>: Holism is something over and beyond emergence</a:t>
            </a:r>
          </a:p>
          <a:p>
            <a:pPr lvl="1"/>
            <a:r>
              <a:rPr lang="en-US" dirty="0" smtClean="0"/>
              <a:t>Confusion over emergence </a:t>
            </a:r>
          </a:p>
          <a:p>
            <a:pPr lvl="1"/>
            <a:r>
              <a:rPr lang="en-US" dirty="0" smtClean="0"/>
              <a:t>Mainly driven by traditional mysticism</a:t>
            </a:r>
          </a:p>
          <a:p>
            <a:pPr lvl="1"/>
            <a:r>
              <a:rPr lang="en-US" dirty="0" smtClean="0"/>
              <a:t>Less naïve but equally vague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Consciousness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Consciousness not reducible to the physical</a:t>
            </a:r>
          </a:p>
          <a:p>
            <a:r>
              <a:rPr lang="en-US" dirty="0" smtClean="0"/>
              <a:t>Emergence only capable of producing novel functional properties out of starting states</a:t>
            </a:r>
          </a:p>
          <a:p>
            <a:r>
              <a:rPr lang="en-US" dirty="0" smtClean="0"/>
              <a:t>Problem of consciousness qualitatively different from the problem of life</a:t>
            </a:r>
          </a:p>
          <a:p>
            <a:r>
              <a:rPr lang="en-US" dirty="0" smtClean="0"/>
              <a:t>Intentionality and </a:t>
            </a:r>
            <a:r>
              <a:rPr lang="en-US" dirty="0" err="1" smtClean="0"/>
              <a:t>qualia</a:t>
            </a:r>
            <a:r>
              <a:rPr lang="en-US" dirty="0" smtClean="0"/>
              <a:t> create problems for present day scientific worldview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Chalmers and </a:t>
            </a:r>
            <a:r>
              <a:rPr lang="en-US" dirty="0" err="1" smtClean="0"/>
              <a:t>Strawson</a:t>
            </a:r>
            <a:endParaRPr lang="en-US" dirty="0"/>
          </a:p>
        </p:txBody>
      </p:sp>
      <p:pic>
        <p:nvPicPr>
          <p:cNvPr id="5" name="Picture 4" descr="chalmers_conscious_mi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137" y="1636107"/>
            <a:ext cx="1938501" cy="2286000"/>
          </a:xfrm>
          <a:prstGeom prst="rect">
            <a:avLst/>
          </a:prstGeom>
        </p:spPr>
      </p:pic>
      <p:pic>
        <p:nvPicPr>
          <p:cNvPr id="6" name="Picture 5" descr="strawson_panpsychi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7966" y="1636107"/>
            <a:ext cx="1467555" cy="2286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91191" y="4632126"/>
            <a:ext cx="9098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Consciousness not logically </a:t>
            </a:r>
            <a:r>
              <a:rPr lang="en-US" sz="2400" dirty="0" err="1" smtClean="0"/>
              <a:t>supervenient</a:t>
            </a:r>
            <a:r>
              <a:rPr lang="en-US" sz="2400" dirty="0" smtClean="0"/>
              <a:t> on the physical (Chalmers ‘96)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91191" y="5440275"/>
            <a:ext cx="7375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Realistic </a:t>
            </a:r>
            <a:r>
              <a:rPr lang="en-US" sz="2400" dirty="0" err="1" smtClean="0"/>
              <a:t>physicalism</a:t>
            </a:r>
            <a:r>
              <a:rPr lang="en-US" sz="2400" dirty="0" smtClean="0"/>
              <a:t> entails </a:t>
            </a:r>
            <a:r>
              <a:rPr lang="en-US" sz="2400" dirty="0" err="1" smtClean="0"/>
              <a:t>panpsychism</a:t>
            </a:r>
            <a:r>
              <a:rPr lang="en-US" sz="2400" dirty="0" smtClean="0"/>
              <a:t> (</a:t>
            </a:r>
            <a:r>
              <a:rPr lang="en-US" sz="2400" dirty="0" err="1" smtClean="0"/>
              <a:t>Strawson</a:t>
            </a:r>
            <a:r>
              <a:rPr lang="en-US" sz="2400" dirty="0" smtClean="0"/>
              <a:t> 2006)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91191" y="6262801"/>
            <a:ext cx="6999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Disagree with both but not in the way you might think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Radical emergence:</a:t>
            </a:r>
          </a:p>
          <a:p>
            <a:pPr lvl="1"/>
            <a:r>
              <a:rPr lang="en-US" dirty="0" smtClean="0"/>
              <a:t>Mind emerges from brain</a:t>
            </a:r>
          </a:p>
          <a:p>
            <a:pPr lvl="1"/>
            <a:r>
              <a:rPr lang="en-US" dirty="0" smtClean="0"/>
              <a:t>Even though mind is an ontologically different type from brain (matter), radical emergence holds</a:t>
            </a:r>
          </a:p>
          <a:p>
            <a:pPr lvl="1"/>
            <a:r>
              <a:rPr lang="en-US" dirty="0" smtClean="0"/>
              <a:t>Question begging</a:t>
            </a:r>
          </a:p>
          <a:p>
            <a:r>
              <a:rPr lang="en-US" dirty="0" smtClean="0"/>
              <a:t>Worldview probably held by majority of scientists today</a:t>
            </a:r>
          </a:p>
          <a:p>
            <a:r>
              <a:rPr lang="en-US" dirty="0" smtClean="0"/>
              <a:t>Want to postpone discussion of consciousness until “brain problem” is solved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1168</TotalTime>
  <Words>817</Words>
  <Application>Microsoft Macintosh PowerPoint</Application>
  <PresentationFormat>On-screen Show (4:3)</PresentationFormat>
  <Paragraphs>139</Paragraphs>
  <Slides>20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Holism, Reduction and Consciousness</vt:lpstr>
      <vt:lpstr>Holism and Reductionism</vt:lpstr>
      <vt:lpstr>Holism and Emergence</vt:lpstr>
      <vt:lpstr>Universe as a dynamical system</vt:lpstr>
      <vt:lpstr>Experience and the physical</vt:lpstr>
      <vt:lpstr>Lay criticisms</vt:lpstr>
      <vt:lpstr>Consciousness </vt:lpstr>
      <vt:lpstr>Chalmers and Strawson</vt:lpstr>
      <vt:lpstr>Responses</vt:lpstr>
      <vt:lpstr>Four Approaches</vt:lpstr>
      <vt:lpstr>Panpsychism</vt:lpstr>
      <vt:lpstr>Idealism</vt:lpstr>
      <vt:lpstr>Non-reductive physicalism</vt:lpstr>
      <vt:lpstr>Meditative phenomenology</vt:lpstr>
      <vt:lpstr>Physicalism + X</vt:lpstr>
      <vt:lpstr>Fleshing out the new ingredient</vt:lpstr>
      <vt:lpstr>Natural categories</vt:lpstr>
      <vt:lpstr>AM_A Visualization</vt:lpstr>
      <vt:lpstr>Properties</vt:lpstr>
      <vt:lpstr>Discussion</vt:lpstr>
    </vt:vector>
  </TitlesOfParts>
  <Company>University of Florida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Holism, Reduction and Consciousness</dc:title>
  <dc:creator>Anand Rangarajan</dc:creator>
  <cp:keywords/>
  <cp:lastModifiedBy>Anand Rangarajan</cp:lastModifiedBy>
  <cp:revision>38</cp:revision>
  <dcterms:created xsi:type="dcterms:W3CDTF">2011-01-06T14:46:05Z</dcterms:created>
  <dcterms:modified xsi:type="dcterms:W3CDTF">2011-01-06T14:52:04Z</dcterms:modified>
</cp:coreProperties>
</file>