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277" r:id="rId3"/>
    <p:sldId id="280" r:id="rId4"/>
    <p:sldId id="282" r:id="rId5"/>
    <p:sldId id="283" r:id="rId6"/>
    <p:sldId id="284" r:id="rId7"/>
    <p:sldId id="285" r:id="rId8"/>
    <p:sldId id="286" r:id="rId9"/>
    <p:sldId id="289" r:id="rId10"/>
    <p:sldId id="259" r:id="rId11"/>
    <p:sldId id="287" r:id="rId12"/>
    <p:sldId id="29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8634"/>
    <a:srgbClr val="18721C"/>
    <a:srgbClr val="004A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8676B-A65D-4AB6-A80B-6BBC383DA63F}" type="datetimeFigureOut">
              <a:rPr lang="en-US" smtClean="0"/>
              <a:t>8/15/2017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3F5AC-575D-4153-8A16-0009820D27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777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516AC-8714-43AC-9039-E0AC3543FA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99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516AC-8714-43AC-9039-E0AC3543FA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27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F422-3F73-4D9A-9D2D-EB97CD6BF6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50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CF422-3F73-4D9A-9D2D-EB97CD6BF6E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737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5080B-DD94-4ABB-BC00-BBB136CA7E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49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3237"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5080B-DD94-4ABB-BC00-BBB136CA7E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635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5080B-DD94-4ABB-BC00-BBB136CA7E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77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516AC-8714-43AC-9039-E0AC3543FA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9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E516AC-8714-43AC-9039-E0AC3543FA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55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29" y="4512058"/>
            <a:ext cx="4945672" cy="155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030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883884" y="3331599"/>
            <a:ext cx="6404760" cy="3341764"/>
          </a:xfrm>
        </p:spPr>
        <p:txBody>
          <a:bodyPr/>
          <a:lstStyle>
            <a:lvl1pPr>
              <a:defRPr>
                <a:solidFill>
                  <a:srgbClr val="004A8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883884" y="1837602"/>
            <a:ext cx="6404760" cy="1325563"/>
          </a:xfrm>
        </p:spPr>
        <p:txBody>
          <a:bodyPr>
            <a:normAutofit/>
          </a:bodyPr>
          <a:lstStyle>
            <a:lvl1pPr algn="ctr">
              <a:defRPr sz="3600" u="sng" cap="small" baseline="0">
                <a:solidFill>
                  <a:srgbClr val="FF66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22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349" y="1494007"/>
            <a:ext cx="11542815" cy="4357359"/>
          </a:xfrm>
        </p:spPr>
        <p:txBody>
          <a:bodyPr/>
          <a:lstStyle>
            <a:lvl1pPr>
              <a:defRPr>
                <a:solidFill>
                  <a:srgbClr val="004A80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348349" y="9"/>
            <a:ext cx="11542815" cy="1325563"/>
          </a:xfrm>
        </p:spPr>
        <p:txBody>
          <a:bodyPr>
            <a:normAutofit/>
          </a:bodyPr>
          <a:lstStyle>
            <a:lvl1pPr>
              <a:defRPr sz="2700" u="sng" cap="small" baseline="0">
                <a:solidFill>
                  <a:srgbClr val="FF66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69984"/>
            <a:ext cx="12192000" cy="88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6" y="6277711"/>
            <a:ext cx="469692" cy="468504"/>
          </a:xfrm>
          <a:prstGeom prst="rect">
            <a:avLst/>
          </a:prstGeom>
          <a:ln w="22860">
            <a:solidFill>
              <a:schemeClr val="bg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48350" y="98787"/>
            <a:ext cx="979936" cy="9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69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5606" y="9"/>
            <a:ext cx="11503889" cy="1325563"/>
          </a:xfrm>
        </p:spPr>
        <p:txBody>
          <a:bodyPr>
            <a:normAutofit/>
          </a:bodyPr>
          <a:lstStyle>
            <a:lvl1pPr>
              <a:defRPr sz="2700" cap="small" baseline="0">
                <a:solidFill>
                  <a:srgbClr val="FF66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973655"/>
            <a:ext cx="5641976" cy="362980"/>
          </a:xfrm>
          <a:ln w="28575">
            <a:solidFill>
              <a:srgbClr val="004A80"/>
            </a:solidFill>
          </a:ln>
        </p:spPr>
        <p:txBody>
          <a:bodyPr anchor="b"/>
          <a:lstStyle>
            <a:lvl1pPr marL="0" indent="0">
              <a:buNone/>
              <a:defRPr sz="1350" b="1" cap="small" baseline="0">
                <a:solidFill>
                  <a:srgbClr val="004A80"/>
                </a:solidFill>
                <a:latin typeface="Calibri" panose="020F050202020403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5600" y="2344523"/>
            <a:ext cx="5641976" cy="3583043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973655"/>
            <a:ext cx="5687289" cy="370862"/>
          </a:xfrm>
          <a:ln w="28575">
            <a:solidFill>
              <a:srgbClr val="004A80"/>
            </a:solidFill>
          </a:ln>
        </p:spPr>
        <p:txBody>
          <a:bodyPr anchor="b"/>
          <a:lstStyle>
            <a:lvl1pPr marL="0" indent="0">
              <a:buNone/>
              <a:defRPr sz="1350" b="1" cap="small" baseline="0">
                <a:solidFill>
                  <a:srgbClr val="004A80"/>
                </a:solidFill>
                <a:latin typeface="Calibri" panose="020F0502020204030204" pitchFamily="34" charset="0"/>
              </a:defRPr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6" y="2352400"/>
            <a:ext cx="5687289" cy="357516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5969984"/>
            <a:ext cx="12192000" cy="88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6" y="6277711"/>
            <a:ext cx="469692" cy="468504"/>
          </a:xfrm>
          <a:prstGeom prst="rect">
            <a:avLst/>
          </a:prstGeom>
          <a:ln w="22860">
            <a:solidFill>
              <a:schemeClr val="bg1"/>
            </a:solidFill>
          </a:ln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348350" y="98787"/>
            <a:ext cx="979936" cy="9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986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700" cap="small" baseline="0">
                <a:solidFill>
                  <a:srgbClr val="FF6600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5969984"/>
            <a:ext cx="12192000" cy="888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36" y="6277711"/>
            <a:ext cx="469692" cy="468504"/>
          </a:xfrm>
          <a:prstGeom prst="rect">
            <a:avLst/>
          </a:prstGeom>
          <a:ln w="22860"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348350" y="98787"/>
            <a:ext cx="979936" cy="912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86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68736" y="779011"/>
            <a:ext cx="8685677" cy="558447"/>
          </a:xfrm>
        </p:spPr>
        <p:txBody>
          <a:bodyPr anchor="ctr">
            <a:normAutofit/>
          </a:bodyPr>
          <a:lstStyle>
            <a:lvl1pPr algn="ctr">
              <a:defRPr sz="2400" cap="all" baseline="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Name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868739" y="1442581"/>
            <a:ext cx="8685676" cy="915858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800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Department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68737" y="2463570"/>
            <a:ext cx="8685675" cy="3312976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500" cap="small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 smtClean="0"/>
              <a:t>Contact Information</a:t>
            </a:r>
          </a:p>
        </p:txBody>
      </p:sp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25" y="6106728"/>
            <a:ext cx="1525459" cy="47800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" y="5697011"/>
            <a:ext cx="1219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87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Green for Mental Health !</a:t>
            </a:r>
          </a:p>
        </p:txBody>
      </p:sp>
    </p:spTree>
    <p:extLst>
      <p:ext uri="{BB962C8B-B14F-4D97-AF65-F5344CB8AC3E}">
        <p14:creationId xmlns:p14="http://schemas.microsoft.com/office/powerpoint/2010/main" val="36148419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925" y="6106728"/>
            <a:ext cx="1525459" cy="478005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3" y="5697011"/>
            <a:ext cx="12191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18721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Green for Mental Health !</a:t>
            </a:r>
          </a:p>
        </p:txBody>
      </p:sp>
    </p:spTree>
    <p:extLst>
      <p:ext uri="{BB962C8B-B14F-4D97-AF65-F5344CB8AC3E}">
        <p14:creationId xmlns:p14="http://schemas.microsoft.com/office/powerpoint/2010/main" val="2330798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8349" y="9"/>
            <a:ext cx="115428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8349" y="1472543"/>
            <a:ext cx="11542815" cy="4704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88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0" r:id="rId2"/>
    <p:sldLayoutId id="2147483662" r:id="rId3"/>
    <p:sldLayoutId id="2147483663" r:id="rId4"/>
    <p:sldLayoutId id="2147483664" r:id="rId5"/>
    <p:sldLayoutId id="2147483665" r:id="rId6"/>
    <p:sldLayoutId id="2147483691" r:id="rId7"/>
  </p:sldLayoutIdLst>
  <p:timing>
    <p:tnLst>
      <p:par>
        <p:cTn id="1" dur="indefinite" restart="never" nodeType="tmRoot"/>
      </p:par>
    </p:tnLst>
  </p:timing>
  <p:txStyles>
    <p:titleStyle>
      <a:lvl1pPr algn="r" defTabSz="514350" rtl="0" eaLnBrk="1" latinLnBrk="0" hangingPunct="1">
        <a:lnSpc>
          <a:spcPct val="90000"/>
        </a:lnSpc>
        <a:spcBef>
          <a:spcPct val="0"/>
        </a:spcBef>
        <a:buNone/>
        <a:defRPr sz="2475" b="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Gill Sans MT" panose="020B0502020104020203" pitchFamily="34" charset="0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Clr>
          <a:srgbClr val="FF4A00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FF4A00"/>
        </a:buClr>
        <a:buFont typeface="Wingdings" panose="05000000000000000000" pitchFamily="2" charset="2"/>
        <a:buChar char="§"/>
        <a:defRPr sz="1575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FF4A00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FF4A00"/>
        </a:buClr>
        <a:buFont typeface="Wingdings" panose="05000000000000000000" pitchFamily="2" charset="2"/>
        <a:buChar char="§"/>
        <a:defRPr sz="1125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Clr>
          <a:srgbClr val="FF4A00"/>
        </a:buClr>
        <a:buFont typeface="Wingdings" panose="05000000000000000000" pitchFamily="2" charset="2"/>
        <a:buChar char="§"/>
        <a:defRPr sz="1125" kern="120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counseling.ufl.edu/cwc/ba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85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261" y="290843"/>
            <a:ext cx="11503889" cy="1063681"/>
          </a:xfrm>
        </p:spPr>
        <p:txBody>
          <a:bodyPr>
            <a:normAutofit fontScale="90000"/>
          </a:bodyPr>
          <a:lstStyle/>
          <a:p>
            <a:r>
              <a:rPr lang="en-US" sz="4800" dirty="0" smtClean="0"/>
              <a:t>TWO FREE ONLINE TRAININGS </a:t>
            </a:r>
            <a:br>
              <a:rPr lang="en-US" sz="4800" dirty="0" smtClean="0"/>
            </a:br>
            <a:r>
              <a:rPr lang="en-US" dirty="0" smtClean="0"/>
              <a:t>FOR PERSONAL AND CAMPUS WELLNESS</a:t>
            </a:r>
            <a:endParaRPr lang="en-US"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5600" y="1800808"/>
            <a:ext cx="5641976" cy="535827"/>
          </a:xfrm>
        </p:spPr>
        <p:txBody>
          <a:bodyPr>
            <a:noAutofit/>
          </a:bodyPr>
          <a:lstStyle/>
          <a:p>
            <a:r>
              <a:rPr lang="en-US" sz="3200" dirty="0" smtClean="0"/>
              <a:t>At-risk </a:t>
            </a:r>
            <a:r>
              <a:rPr lang="en-US" sz="3200" dirty="0" err="1" smtClean="0"/>
              <a:t>Kognito</a:t>
            </a:r>
            <a:r>
              <a:rPr lang="en-US" sz="3200" dirty="0"/>
              <a:t> </a:t>
            </a:r>
            <a:r>
              <a:rPr lang="en-US" sz="1800" dirty="0" smtClean="0"/>
              <a:t>–</a:t>
            </a:r>
            <a:r>
              <a:rPr lang="en-US" sz="3200" dirty="0" smtClean="0"/>
              <a:t> </a:t>
            </a:r>
            <a:r>
              <a:rPr lang="en-US" sz="2000" dirty="0" smtClean="0"/>
              <a:t>A simulation training</a:t>
            </a:r>
            <a:endParaRPr lang="en-US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2264" y="2336635"/>
            <a:ext cx="2062634" cy="359093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Practice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</a:rPr>
              <a:t>how to lead real-life conversations with students in distress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and how to refer to services. </a:t>
            </a:r>
          </a:p>
          <a:p>
            <a:pPr marL="0" indent="0">
              <a:buNone/>
            </a:pPr>
            <a:r>
              <a:rPr lang="en-US" i="1" dirty="0" smtClean="0">
                <a:solidFill>
                  <a:schemeClr val="accent5">
                    <a:lumMod val="50000"/>
                  </a:schemeClr>
                </a:solidFill>
              </a:rPr>
              <a:t>Faculty version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</a:rPr>
              <a:t>is strongly recommended for graduate students with teaching responsibilities. 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6" y="1800808"/>
            <a:ext cx="5687289" cy="54370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BAM: Best </a:t>
            </a:r>
            <a:r>
              <a:rPr lang="en-US" sz="3200" dirty="0" err="1" smtClean="0"/>
              <a:t>Allyship</a:t>
            </a:r>
            <a:r>
              <a:rPr lang="en-US" sz="3200" dirty="0" smtClean="0"/>
              <a:t> Movement! 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0891223" y="6462943"/>
            <a:ext cx="12301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</a:p>
        </p:txBody>
      </p: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44" y="2616399"/>
            <a:ext cx="5150875" cy="2953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74" y="2715206"/>
            <a:ext cx="3523023" cy="29764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66041" y="6306137"/>
            <a:ext cx="7576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Visit counseling.ufl.edu to get started today!</a:t>
            </a:r>
            <a:endParaRPr lang="en-US" sz="28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02264" y="5826129"/>
            <a:ext cx="1180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6600"/>
                </a:solidFill>
              </a:rPr>
              <a:t>30-45 minutes</a:t>
            </a:r>
            <a:endParaRPr lang="en-US" sz="1400" i="1" dirty="0">
              <a:solidFill>
                <a:srgbClr val="FF66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889657" y="5809074"/>
            <a:ext cx="21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6600"/>
                </a:solidFill>
              </a:rPr>
              <a:t>4 modules, each ~20 minutes</a:t>
            </a:r>
            <a:endParaRPr lang="en-US" sz="1400" i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20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7638" y="218031"/>
            <a:ext cx="11542815" cy="1325563"/>
          </a:xfrm>
        </p:spPr>
        <p:txBody>
          <a:bodyPr>
            <a:normAutofit/>
          </a:bodyPr>
          <a:lstStyle/>
          <a:p>
            <a:r>
              <a:rPr lang="en-US" sz="4400" u="none" dirty="0" smtClean="0"/>
              <a:t>TO STAY IN TOUCH, FOLLOW US ON FACEBOOK</a:t>
            </a:r>
            <a:r>
              <a:rPr lang="en-US" sz="4000" u="none" dirty="0" smtClean="0"/>
              <a:t/>
            </a:r>
            <a:br>
              <a:rPr lang="en-US" sz="4000" u="none" dirty="0" smtClean="0"/>
            </a:br>
            <a:r>
              <a:rPr lang="en-US" sz="4000" u="none" dirty="0" smtClean="0">
                <a:solidFill>
                  <a:schemeClr val="accent5">
                    <a:lumMod val="75000"/>
                  </a:schemeClr>
                </a:solidFill>
              </a:rPr>
              <a:t>FB.COM/UFCWC </a:t>
            </a:r>
            <a:endParaRPr lang="en-US" sz="4000" u="none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6003">
            <a:off x="2022165" y="1541318"/>
            <a:ext cx="2716592" cy="387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8848">
            <a:off x="2671215" y="1138119"/>
            <a:ext cx="3329935" cy="387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139" y="3266875"/>
            <a:ext cx="3570367" cy="36206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629">
            <a:off x="5971524" y="1422201"/>
            <a:ext cx="3541632" cy="3476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923">
            <a:off x="7877434" y="2728440"/>
            <a:ext cx="3122496" cy="3879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376035" y="5359995"/>
            <a:ext cx="2877722" cy="852617"/>
          </a:xfrm>
          <a:prstGeom prst="rect">
            <a:avLst/>
          </a:prstGeom>
          <a:solidFill>
            <a:schemeClr val="bg1"/>
          </a:solidFill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Hear about specific CWC services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6035" y="4331362"/>
            <a:ext cx="2877722" cy="852617"/>
          </a:xfrm>
          <a:prstGeom prst="rect">
            <a:avLst/>
          </a:prstGeom>
          <a:solidFill>
            <a:schemeClr val="bg1"/>
          </a:solidFill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Access links to online wellness tools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49999" y="3253772"/>
            <a:ext cx="2877722" cy="852617"/>
          </a:xfrm>
          <a:prstGeom prst="rect">
            <a:avLst/>
          </a:prstGeom>
          <a:solidFill>
            <a:schemeClr val="bg1"/>
          </a:solidFill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Learn more about mental health</a:t>
            </a:r>
            <a:endParaRPr lang="en-US" sz="2400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30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56086" y="905523"/>
            <a:ext cx="69600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UF Counseling and Wellness Center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9969" y="1382616"/>
            <a:ext cx="6178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3190 RADIO ROAD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---------------------------------------------------------------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Crisis and Emergency Resource Center (CERC)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Mind &amp; Body Center </a:t>
            </a:r>
            <a:b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PEABODY HALL 4</a:t>
            </a:r>
            <a:r>
              <a:rPr lang="en-US" sz="2000" baseline="30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</a:t>
            </a:r>
            <a:r>
              <a:rPr lang="en-US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 FLOOR</a:t>
            </a:r>
            <a:endParaRPr lang="en-US" sz="2000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288546" y="3306259"/>
            <a:ext cx="2050742" cy="369332"/>
          </a:xfrm>
          <a:prstGeom prst="rect">
            <a:avLst/>
          </a:prstGeom>
          <a:noFill/>
          <a:ln w="19050">
            <a:solidFill>
              <a:srgbClr val="004A8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04A80"/>
                </a:solidFill>
                <a:latin typeface="Arial Black" panose="020B0A04020102020204" pitchFamily="34" charset="0"/>
              </a:rPr>
              <a:t>(352) 392-1575</a:t>
            </a:r>
            <a:endParaRPr lang="en-US" dirty="0">
              <a:solidFill>
                <a:srgbClr val="004A8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61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62493" y="1347341"/>
            <a:ext cx="3716989" cy="22401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There is a counseling center on campus that is for </a:t>
            </a:r>
            <a:r>
              <a:rPr lang="en-US" sz="3600" dirty="0" smtClean="0">
                <a:solidFill>
                  <a:schemeClr val="accent5">
                    <a:lumMod val="75000"/>
                  </a:schemeClr>
                </a:solidFill>
              </a:rPr>
              <a:t>you: 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u="none" dirty="0" smtClean="0">
                <a:solidFill>
                  <a:srgbClr val="FF6801"/>
                </a:solidFill>
              </a:rPr>
              <a:t>CWC IS HERE FOR YOU!</a:t>
            </a:r>
            <a:endParaRPr lang="en-US" sz="4400" u="none" dirty="0">
              <a:solidFill>
                <a:srgbClr val="FF680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0" y="655022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www.counseling.ufl.edu</a:t>
            </a:r>
          </a:p>
        </p:txBody>
      </p:sp>
      <p:sp>
        <p:nvSpPr>
          <p:cNvPr id="8" name="Rectangle 7"/>
          <p:cNvSpPr/>
          <p:nvPr/>
        </p:nvSpPr>
        <p:spPr>
          <a:xfrm>
            <a:off x="466384" y="1864570"/>
            <a:ext cx="3480463" cy="565535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400" dirty="0">
              <a:solidFill>
                <a:schemeClr val="accent5"/>
              </a:solidFill>
              <a:latin typeface="Gill Sans MT" panose="020B05020201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/>
          <a:stretch/>
        </p:blipFill>
        <p:spPr>
          <a:xfrm>
            <a:off x="4301412" y="1325572"/>
            <a:ext cx="7467822" cy="4778608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49" y="3723709"/>
            <a:ext cx="2808723" cy="8850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2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hallenge accepted mem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8664"/>
          <a:stretch/>
        </p:blipFill>
        <p:spPr bwMode="auto">
          <a:xfrm>
            <a:off x="665238" y="3619148"/>
            <a:ext cx="3424335" cy="259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778898" y="1642187"/>
            <a:ext cx="8112266" cy="4075262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A rewarding graduate school experience includes being challenged. </a:t>
            </a:r>
          </a:p>
          <a:p>
            <a:pPr marL="0" indent="0" algn="r">
              <a:buNone/>
            </a:pP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r">
              <a:buNone/>
            </a:pP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</a:rPr>
              <a:t>It is normal to be overwhelmed at times,                 or to question yourself or your path.              </a:t>
            </a:r>
          </a:p>
          <a:p>
            <a:pPr marL="0" indent="0" algn="r">
              <a:buNone/>
            </a:pP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48349" y="146630"/>
            <a:ext cx="11542815" cy="1325563"/>
          </a:xfrm>
        </p:spPr>
        <p:txBody>
          <a:bodyPr>
            <a:normAutofit/>
          </a:bodyPr>
          <a:lstStyle/>
          <a:p>
            <a:r>
              <a:rPr lang="en-US" sz="4400" u="none" dirty="0" smtClean="0">
                <a:solidFill>
                  <a:srgbClr val="FF6801"/>
                </a:solidFill>
              </a:rPr>
              <a:t>ON YOUR PATH TO SUCCESS, </a:t>
            </a:r>
            <a:br>
              <a:rPr lang="en-US" sz="4400" u="none" dirty="0" smtClean="0">
                <a:solidFill>
                  <a:srgbClr val="FF6801"/>
                </a:solidFill>
              </a:rPr>
            </a:br>
            <a:r>
              <a:rPr lang="en-US" sz="3600" u="none" dirty="0" smtClean="0">
                <a:solidFill>
                  <a:srgbClr val="FF6801"/>
                </a:solidFill>
              </a:rPr>
              <a:t>ACCEPT THE CHALLENGE &amp; INVEST IN YOUR WELLNESS</a:t>
            </a:r>
            <a:endParaRPr lang="en-US" sz="4400" u="none" dirty="0">
              <a:solidFill>
                <a:srgbClr val="FF680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0" y="655022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www.counseling.ufl.edu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724400" y="4648101"/>
            <a:ext cx="74676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6600"/>
              </a:buClr>
            </a:pP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</a:rPr>
              <a:t>Tips &amp; Suggestions 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Accept the challenge as part of your experience.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Have a concrete reminder for harder times that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you have what it takes to succeed at grad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school.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Invest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in your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wellness: To keep yourself mentally strong, take daily action!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Check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out CWC wellness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tools </a:t>
            </a:r>
            <a:r>
              <a:rPr lang="en-US" sz="1200" i="1" dirty="0" smtClean="0">
                <a:solidFill>
                  <a:schemeClr val="accent5">
                    <a:lumMod val="75000"/>
                  </a:schemeClr>
                </a:solidFill>
              </a:rPr>
              <a:t> (next slide)</a:t>
            </a:r>
            <a:endParaRPr lang="en-US" sz="12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2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469" y="166768"/>
            <a:ext cx="10176587" cy="1135644"/>
          </a:xfrm>
        </p:spPr>
        <p:txBody>
          <a:bodyPr>
            <a:normAutofit/>
          </a:bodyPr>
          <a:lstStyle/>
          <a:p>
            <a:r>
              <a:rPr lang="en-US" sz="4400" u="none" dirty="0" smtClean="0">
                <a:solidFill>
                  <a:srgbClr val="FF6801"/>
                </a:solidFill>
              </a:rPr>
              <a:t>CWC SERVICES TO KEEP YOU STRONG</a:t>
            </a:r>
            <a:br>
              <a:rPr lang="en-US" sz="4400" u="none" dirty="0" smtClean="0">
                <a:solidFill>
                  <a:srgbClr val="FF6801"/>
                </a:solidFill>
              </a:rPr>
            </a:br>
            <a:r>
              <a:rPr lang="en-US" sz="3200" b="1" i="1" u="none" dirty="0" smtClean="0">
                <a:solidFill>
                  <a:schemeClr val="accent1">
                    <a:lumMod val="50000"/>
                  </a:schemeClr>
                </a:solidFill>
              </a:rPr>
              <a:t>no appointment needed</a:t>
            </a:r>
            <a:endParaRPr lang="en-US" sz="3200" b="1" i="1" u="non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74863" y="2136612"/>
            <a:ext cx="3497618" cy="86578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74863" y="1478294"/>
            <a:ext cx="3147856" cy="525807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Picture 2" descr="https://scontent-mia1-1.xx.fbcdn.net/v/t1.0-9/10157214_838709306168419_1447461670756555407_n.jpg?oh=d68632e1cfd65a4ea93db48c9b9fc1ba&amp;oe=57B8FAD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032" y="2465720"/>
            <a:ext cx="3694401" cy="211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iofeedback Lab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35"/>
          <a:stretch/>
        </p:blipFill>
        <p:spPr bwMode="auto">
          <a:xfrm>
            <a:off x="2071855" y="4485824"/>
            <a:ext cx="3550864" cy="206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2021494" y="1256862"/>
            <a:ext cx="3590169" cy="1052118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Online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trainings &amp; relaxation videos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21494" y="2488941"/>
            <a:ext cx="3590169" cy="1026915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400"/>
              </a:lnSpc>
            </a:pP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</a:rPr>
              <a:t>Mind &amp; Body Center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featuring Biofeedback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083033" y="4813529"/>
            <a:ext cx="3694400" cy="899876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On-site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psychoeducational 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lvl="0" algn="ctr"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</a:rPr>
              <a:t>w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orkshops   </a:t>
            </a:r>
            <a:endParaRPr lang="en-US" sz="6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9740" y="3566245"/>
            <a:ext cx="4528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Learn how to improve your attention, manage stress, and enhance your mental effectiveness through play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72481" y="5804325"/>
            <a:ext cx="48790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 stress-relief opportunity is available every day at a CWC location. Check the schedule online. 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076088" y="1249475"/>
            <a:ext cx="3694399" cy="1040363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b="1" i="1" dirty="0">
                <a:solidFill>
                  <a:schemeClr val="accent5">
                    <a:lumMod val="75000"/>
                  </a:schemeClr>
                </a:solidFill>
              </a:rPr>
              <a:t>Yappy Hour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with our</a:t>
            </a:r>
          </a:p>
          <a:p>
            <a:pPr lvl="0"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ertified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herapy </a:t>
            </a:r>
            <a:r>
              <a:rPr lang="en-US" sz="2400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ogs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u="none" dirty="0" smtClean="0">
                <a:solidFill>
                  <a:srgbClr val="FF6801"/>
                </a:solidFill>
              </a:rPr>
              <a:t>OTHER CWC SERVICES INCLUDE:</a:t>
            </a:r>
            <a:endParaRPr lang="en-US" sz="3600" u="none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0" y="655022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www.counseling.ufl.edu</a:t>
            </a:r>
          </a:p>
        </p:txBody>
      </p:sp>
      <p:sp>
        <p:nvSpPr>
          <p:cNvPr id="3" name="Rectangle 2"/>
          <p:cNvSpPr/>
          <p:nvPr/>
        </p:nvSpPr>
        <p:spPr>
          <a:xfrm>
            <a:off x="6232037" y="1728132"/>
            <a:ext cx="2877722" cy="1239003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20-min Triage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Appointment</a:t>
            </a:r>
          </a:p>
          <a:p>
            <a:pPr algn="ctr">
              <a:defRPr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To assess your needs and identify service options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09896" y="1725257"/>
            <a:ext cx="2877722" cy="1241878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Crisis</a:t>
            </a:r>
          </a:p>
          <a:p>
            <a:pPr lvl="0" algn="ctr">
              <a:defRPr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Consultation</a:t>
            </a:r>
          </a:p>
          <a:p>
            <a:pPr lvl="0" algn="ctr">
              <a:defRPr/>
            </a:pP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Call or walk-in                          if having an emergency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688842" y="3318002"/>
            <a:ext cx="2664534" cy="1347308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Group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Therapy</a:t>
            </a:r>
          </a:p>
          <a:p>
            <a:pPr algn="ctr">
              <a:defRPr/>
            </a:pPr>
            <a:r>
              <a:rPr lang="en-US" sz="16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w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ith specific groups for graduate students! </a:t>
            </a:r>
            <a:endParaRPr lang="en-US" sz="1600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86509" y="3316043"/>
            <a:ext cx="2877722" cy="1349267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Short-term &amp; limited Individual Therapy</a:t>
            </a:r>
          </a:p>
        </p:txBody>
      </p:sp>
      <p:sp>
        <p:nvSpPr>
          <p:cNvPr id="36" name="Rectangle 35"/>
          <p:cNvSpPr/>
          <p:nvPr/>
        </p:nvSpPr>
        <p:spPr>
          <a:xfrm>
            <a:off x="7716133" y="3318002"/>
            <a:ext cx="2568803" cy="1347308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Psychological</a:t>
            </a:r>
          </a:p>
          <a:p>
            <a:pPr lvl="0"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Testing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175209" y="5054525"/>
            <a:ext cx="2877722" cy="1280957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Referral to SHCC Psychiatry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297350" y="5051446"/>
            <a:ext cx="2877722" cy="1284036"/>
          </a:xfrm>
          <a:prstGeom prst="rect">
            <a:avLst/>
          </a:prstGeom>
          <a:noFill/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Referral to </a:t>
            </a:r>
          </a:p>
          <a:p>
            <a:pPr lvl="0" algn="ctr">
              <a:defRPr/>
            </a:pPr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Other Resources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23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u="none" dirty="0" smtClean="0">
                <a:solidFill>
                  <a:srgbClr val="FF6801"/>
                </a:solidFill>
              </a:rPr>
              <a:t>WHATEVER YOUR NEED MIGHT BE</a:t>
            </a:r>
            <a:endParaRPr lang="en-US" sz="4400" u="none" dirty="0">
              <a:solidFill>
                <a:srgbClr val="FF680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48" y="1251545"/>
            <a:ext cx="6927416" cy="4458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655022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www.counseling.ufl.edu</a:t>
            </a: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051419" y="1243457"/>
            <a:ext cx="3697863" cy="42295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Our team has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generalist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providers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working 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with wide range of needs and concerns.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</a:rPr>
              <a:t>Most common presenting concerns</a:t>
            </a: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at CWC tend to be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Stress and anxiety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Depressed mood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Difficulty concentrating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85000"/>
            </a:pPr>
            <a:r>
              <a:rPr lang="en-US" sz="2400" dirty="0" smtClean="0">
                <a:solidFill>
                  <a:schemeClr val="accent5">
                    <a:lumMod val="75000"/>
                  </a:schemeClr>
                </a:solidFill>
              </a:rPr>
              <a:t> Relationship concerns </a:t>
            </a:r>
            <a:endParaRPr lang="en-US" sz="24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6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0"/>
          <a:stretch/>
        </p:blipFill>
        <p:spPr>
          <a:xfrm>
            <a:off x="2501125" y="1458821"/>
            <a:ext cx="7189749" cy="460067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606"/>
          <a:stretch/>
        </p:blipFill>
        <p:spPr>
          <a:xfrm>
            <a:off x="7991439" y="3759157"/>
            <a:ext cx="3398871" cy="2240975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Title 2"/>
          <p:cNvSpPr>
            <a:spLocks noGrp="1"/>
          </p:cNvSpPr>
          <p:nvPr>
            <p:ph type="title"/>
          </p:nvPr>
        </p:nvSpPr>
        <p:spPr>
          <a:xfrm>
            <a:off x="476992" y="151919"/>
            <a:ext cx="11542815" cy="1325563"/>
          </a:xfrm>
        </p:spPr>
        <p:txBody>
          <a:bodyPr>
            <a:normAutofit/>
          </a:bodyPr>
          <a:lstStyle/>
          <a:p>
            <a:pPr lvl="0"/>
            <a:r>
              <a:rPr lang="en-US" sz="4400" u="none" dirty="0" smtClean="0">
                <a:solidFill>
                  <a:srgbClr val="FF6801"/>
                </a:solidFill>
              </a:rPr>
              <a:t>MOST SERVICES ARE PROVIDED </a:t>
            </a:r>
            <a:br>
              <a:rPr lang="en-US" sz="4400" u="none" dirty="0" smtClean="0">
                <a:solidFill>
                  <a:srgbClr val="FF6801"/>
                </a:solidFill>
              </a:rPr>
            </a:br>
            <a:r>
              <a:rPr lang="en-US" sz="4400" u="none" dirty="0" smtClean="0">
                <a:solidFill>
                  <a:srgbClr val="FF6801"/>
                </a:solidFill>
              </a:rPr>
              <a:t>AT OUR TWO LOCATIONS</a:t>
            </a:r>
            <a:endParaRPr lang="en-US" sz="4400" u="none" dirty="0">
              <a:solidFill>
                <a:srgbClr val="FF6801"/>
              </a:solidFill>
            </a:endParaRPr>
          </a:p>
        </p:txBody>
      </p:sp>
      <p:sp>
        <p:nvSpPr>
          <p:cNvPr id="28" name="Title 2"/>
          <p:cNvSpPr txBox="1">
            <a:spLocks/>
          </p:cNvSpPr>
          <p:nvPr/>
        </p:nvSpPr>
        <p:spPr>
          <a:xfrm>
            <a:off x="2133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524000" y="655022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www.counseling.ufl.edu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8944" y="2874212"/>
            <a:ext cx="3837022" cy="1218757"/>
          </a:xfrm>
          <a:prstGeom prst="rect">
            <a:avLst/>
          </a:prstGeom>
          <a:solidFill>
            <a:srgbClr val="F89420"/>
          </a:solidFill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n w="0"/>
                <a:solidFill>
                  <a:schemeClr val="bg1"/>
                </a:solidFill>
                <a:latin typeface="Gill Sans MT" panose="020B0502020104020203" pitchFamily="34" charset="0"/>
                <a:ea typeface="Tahoma" pitchFamily="34" charset="0"/>
                <a:cs typeface="Tahoma" pitchFamily="34" charset="0"/>
              </a:rPr>
              <a:t>CWC Main Building</a:t>
            </a:r>
            <a:r>
              <a:rPr lang="en-US" sz="2400" dirty="0">
                <a:ln w="0"/>
                <a:solidFill>
                  <a:schemeClr val="bg1"/>
                </a:solidFill>
                <a:latin typeface="Gill Sans MT" panose="020B0502020104020203" pitchFamily="34" charset="0"/>
              </a:rPr>
              <a:t>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Gill Sans MT" panose="020B0502020104020203" pitchFamily="34" charset="0"/>
              </a:rPr>
              <a:t>3190 Radio Road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690777" y="5420397"/>
            <a:ext cx="4849815" cy="1159470"/>
          </a:xfrm>
          <a:prstGeom prst="rect">
            <a:avLst/>
          </a:prstGeom>
          <a:solidFill>
            <a:srgbClr val="F89420"/>
          </a:solidFill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3360"/>
              </a:lnSpc>
            </a:pP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Crisis &amp; Emergency Resource </a:t>
            </a:r>
            <a:r>
              <a:rPr lang="en-US" sz="2000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Center</a:t>
            </a:r>
          </a:p>
          <a:p>
            <a:pPr algn="ctr">
              <a:lnSpc>
                <a:spcPts val="3360"/>
              </a:lnSpc>
            </a:pPr>
            <a:r>
              <a:rPr lang="en-US" sz="2000" i="1" dirty="0">
                <a:solidFill>
                  <a:schemeClr val="bg1"/>
                </a:solidFill>
                <a:latin typeface="Gill Sans MT" panose="020B0502020104020203" pitchFamily="34" charset="0"/>
              </a:rPr>
              <a:t>a</a:t>
            </a:r>
            <a:r>
              <a:rPr lang="en-US" sz="2000" i="1" dirty="0" smtClean="0">
                <a:solidFill>
                  <a:schemeClr val="bg1"/>
                </a:solidFill>
                <a:latin typeface="Gill Sans MT" panose="020B0502020104020203" pitchFamily="34" charset="0"/>
              </a:rPr>
              <a:t>t the heart of the campus</a:t>
            </a:r>
            <a:endParaRPr lang="en-US" sz="2000" i="1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Peabody Hall, 4</a:t>
            </a:r>
            <a:r>
              <a:rPr lang="en-US" sz="2000" baseline="30000" dirty="0">
                <a:solidFill>
                  <a:schemeClr val="bg1"/>
                </a:solidFill>
                <a:latin typeface="Gill Sans MT" panose="020B0502020104020203" pitchFamily="34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Gill Sans MT" panose="020B0502020104020203" pitchFamily="34" charset="0"/>
              </a:rPr>
              <a:t> Fl.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39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400" dirty="0" smtClean="0">
                <a:solidFill>
                  <a:srgbClr val="FF6801"/>
                </a:solidFill>
              </a:rPr>
              <a:t>IMPORTANT HIGHLIGHTS</a:t>
            </a:r>
            <a:endParaRPr lang="en-US" sz="4400" dirty="0">
              <a:solidFill>
                <a:srgbClr val="FF680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944669" y="1206279"/>
            <a:ext cx="10790132" cy="4304495"/>
          </a:xfrm>
        </p:spPr>
        <p:txBody>
          <a:bodyPr>
            <a:noAutofit/>
          </a:bodyPr>
          <a:lstStyle/>
          <a:p>
            <a:r>
              <a:rPr lang="en-US" sz="2200" dirty="0"/>
              <a:t>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All CWC services are </a:t>
            </a:r>
            <a:r>
              <a:rPr lang="en-US" sz="2200" b="1" i="1" dirty="0" smtClean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onfidential</a:t>
            </a:r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  <a:p>
            <a:endParaRPr lang="en-US" sz="2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 Available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to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all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registered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UF Students</a:t>
            </a:r>
          </a:p>
          <a:p>
            <a:pPr marL="0" indent="0">
              <a:buNone/>
            </a:pPr>
            <a:endParaRPr lang="en-US" sz="22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 Paid by your health fee; no additional cost to you</a:t>
            </a:r>
          </a:p>
          <a:p>
            <a:endParaRPr lang="en-US" sz="22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defTabSz="1022350">
              <a:spcBef>
                <a:spcPct val="0"/>
              </a:spcBef>
              <a:spcAft>
                <a:spcPct val="35000"/>
              </a:spcAft>
            </a:pP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 CWC office hours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	</a:t>
            </a:r>
          </a:p>
          <a:p>
            <a:pPr marL="0" indent="0" defTabSz="10223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  Monday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- 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Friday  |  8 am – 5 pm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  </a:t>
            </a:r>
          </a:p>
          <a:p>
            <a:pPr lvl="0"/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</a:rPr>
              <a:t>Emergency walk-in </a:t>
            </a:r>
            <a:r>
              <a:rPr lang="en-US" sz="2200" b="1" dirty="0">
                <a:solidFill>
                  <a:srgbClr val="FF0000"/>
                </a:solidFill>
              </a:rPr>
              <a:t>h</a:t>
            </a:r>
            <a:r>
              <a:rPr lang="en-US" sz="2200" b="1" dirty="0" smtClean="0">
                <a:solidFill>
                  <a:srgbClr val="FF0000"/>
                </a:solidFill>
              </a:rPr>
              <a:t>ours</a:t>
            </a:r>
          </a:p>
          <a:p>
            <a:pPr marL="0" lvl="0" indent="0">
              <a:buNone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Monday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-  Friday 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|  </a:t>
            </a:r>
            <a:r>
              <a:rPr lang="en-US" sz="2200" dirty="0" smtClean="0">
                <a:solidFill>
                  <a:srgbClr val="FF0000"/>
                </a:solidFill>
              </a:rPr>
              <a:t>9 </a:t>
            </a:r>
            <a:r>
              <a:rPr lang="en-US" sz="2200" dirty="0">
                <a:solidFill>
                  <a:srgbClr val="FF0000"/>
                </a:solidFill>
              </a:rPr>
              <a:t>am – </a:t>
            </a:r>
            <a:r>
              <a:rPr lang="en-US" sz="2200" dirty="0" smtClean="0">
                <a:solidFill>
                  <a:srgbClr val="FF0000"/>
                </a:solidFill>
              </a:rPr>
              <a:t>4 </a:t>
            </a:r>
            <a:r>
              <a:rPr lang="en-US" sz="2200" dirty="0">
                <a:solidFill>
                  <a:srgbClr val="FF0000"/>
                </a:solidFill>
              </a:rPr>
              <a:t>pm</a:t>
            </a:r>
            <a:r>
              <a:rPr lang="en-US" sz="2200" b="1" dirty="0" smtClean="0">
                <a:solidFill>
                  <a:srgbClr val="FF0000"/>
                </a:solidFill>
              </a:rPr>
              <a:t>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at either CWC locations: </a:t>
            </a:r>
            <a:r>
              <a:rPr lang="en-US" sz="2200" dirty="0" smtClean="0">
                <a:solidFill>
                  <a:schemeClr val="accent5"/>
                </a:solidFill>
              </a:rPr>
              <a:t>Radio Rd </a:t>
            </a:r>
            <a:r>
              <a:rPr lang="en-US" sz="2200" i="1" dirty="0" smtClean="0">
                <a:solidFill>
                  <a:schemeClr val="accent5"/>
                </a:solidFill>
              </a:rPr>
              <a:t>or</a:t>
            </a:r>
            <a:r>
              <a:rPr lang="en-US" sz="2200" dirty="0" smtClean="0">
                <a:solidFill>
                  <a:schemeClr val="accent5"/>
                </a:solidFill>
              </a:rPr>
              <a:t> Peabody Hall 4</a:t>
            </a:r>
            <a:r>
              <a:rPr lang="en-US" sz="2200" baseline="30000" dirty="0" smtClean="0">
                <a:solidFill>
                  <a:schemeClr val="accent5"/>
                </a:solidFill>
              </a:rPr>
              <a:t>th</a:t>
            </a:r>
            <a:r>
              <a:rPr lang="en-US" sz="2200" dirty="0" smtClean="0">
                <a:solidFill>
                  <a:schemeClr val="accent5"/>
                </a:solidFill>
              </a:rPr>
              <a:t> </a:t>
            </a:r>
            <a:r>
              <a:rPr lang="en-US" sz="2200" dirty="0" err="1" smtClean="0">
                <a:solidFill>
                  <a:schemeClr val="accent5"/>
                </a:solidFill>
              </a:rPr>
              <a:t>fl</a:t>
            </a:r>
            <a:r>
              <a:rPr lang="en-US" sz="2200" dirty="0" smtClean="0">
                <a:solidFill>
                  <a:schemeClr val="accent5"/>
                </a:solidFill>
              </a:rPr>
              <a:t> </a:t>
            </a:r>
          </a:p>
          <a:p>
            <a:pPr marL="0" indent="0" defTabSz="1022350">
              <a:spcBef>
                <a:spcPct val="0"/>
              </a:spcBef>
              <a:spcAft>
                <a:spcPct val="35000"/>
              </a:spcAft>
              <a:buNone/>
            </a:pP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defTabSz="102235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>
            <a:off x="2133600" y="4907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1106146" y="5255673"/>
            <a:ext cx="1093076" cy="1093076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4E2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1649" y="5509824"/>
            <a:ext cx="1322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ill Sans"/>
              </a:rPr>
              <a:t>24/7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0" y="6550224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www.counseling.ufl.edu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04336" y="5453614"/>
            <a:ext cx="9530465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200" b="1" dirty="0" smtClean="0">
                <a:solidFill>
                  <a:srgbClr val="FF0000"/>
                </a:solidFill>
              </a:rPr>
              <a:t>Emergency phone </a:t>
            </a:r>
            <a:r>
              <a:rPr lang="en-US" sz="2200" b="1" dirty="0">
                <a:solidFill>
                  <a:srgbClr val="FF0000"/>
                </a:solidFill>
              </a:rPr>
              <a:t>consultation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available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for students in distress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as well as </a:t>
            </a:r>
            <a:r>
              <a:rPr lang="en-US" sz="2200" b="1" dirty="0">
                <a:solidFill>
                  <a:schemeClr val="accent5">
                    <a:lumMod val="75000"/>
                  </a:schemeClr>
                </a:solidFill>
              </a:rPr>
              <a:t>students 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who would like to consult about a friend in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distress</a:t>
            </a:r>
            <a:r>
              <a:rPr lang="en-US" sz="2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at </a:t>
            </a:r>
            <a:r>
              <a:rPr lang="en-US" sz="2200" b="1" dirty="0" smtClean="0">
                <a:solidFill>
                  <a:schemeClr val="accent5">
                    <a:lumMod val="75000"/>
                  </a:schemeClr>
                </a:solidFill>
              </a:rPr>
              <a:t>352-392-1575</a:t>
            </a:r>
            <a:r>
              <a:rPr lang="en-US" sz="2200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  <a:endParaRPr lang="en-US" sz="22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276" y="1213255"/>
            <a:ext cx="4157525" cy="27746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30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2019" y="354559"/>
            <a:ext cx="11542815" cy="1232266"/>
          </a:xfrm>
        </p:spPr>
        <p:txBody>
          <a:bodyPr>
            <a:noAutofit/>
          </a:bodyPr>
          <a:lstStyle/>
          <a:p>
            <a:r>
              <a:rPr lang="en-US" sz="4800" u="none" dirty="0" smtClean="0"/>
              <a:t>TO LEARN MORE, VISIT OUR WEBSITE</a:t>
            </a:r>
            <a:r>
              <a:rPr lang="en-US" sz="4800" u="none" dirty="0" smtClean="0">
                <a:solidFill>
                  <a:srgbClr val="FF4A00"/>
                </a:solidFill>
              </a:rPr>
              <a:t/>
            </a:r>
            <a:br>
              <a:rPr lang="en-US" sz="4800" u="none" dirty="0" smtClean="0">
                <a:solidFill>
                  <a:srgbClr val="FF4A00"/>
                </a:solidFill>
              </a:rPr>
            </a:br>
            <a:r>
              <a:rPr lang="en-US" sz="4400" u="none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4400" u="none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85380" y="5472477"/>
            <a:ext cx="2982685" cy="852617"/>
          </a:xfrm>
          <a:prstGeom prst="rect">
            <a:avLst/>
          </a:prstGeom>
          <a:solidFill>
            <a:schemeClr val="bg1"/>
          </a:solidFill>
          <a:ln w="38100">
            <a:solidFill>
              <a:srgbClr val="F894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defRPr/>
            </a:pPr>
            <a:r>
              <a:rPr lang="en-US" sz="2400" i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Launching a brand new website Fall 2017! </a:t>
            </a:r>
            <a:endParaRPr lang="en-US" sz="2400" i="1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58567" y="6501406"/>
            <a:ext cx="11334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9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591" y="2145367"/>
            <a:ext cx="8076474" cy="32389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2019" y="2057212"/>
            <a:ext cx="333754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Learn more about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CWC services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including group and workshop schedules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endParaRPr lang="en-US" b="1" dirty="0" smtClean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Request a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presentation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 for your student group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endParaRPr lang="en-US" dirty="0" smtClean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Access CWC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Referral Database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 for a list of mental health providers in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community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Tap onto online </a:t>
            </a:r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r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esources:        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Relaxation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exercises,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latin typeface="Gill Sans MT" panose="020B0502020104020203" pitchFamily="34" charset="0"/>
              </a:rPr>
              <a:t>CWC self-help blog, and trainings!</a:t>
            </a: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  <a:p>
            <a:pPr marL="285750" indent="-285750">
              <a:buClr>
                <a:srgbClr val="FF6600"/>
              </a:buClr>
              <a:buFont typeface="Wingdings" panose="05000000000000000000" pitchFamily="2" charset="2"/>
              <a:buChar char="§"/>
              <a:defRPr/>
            </a:pPr>
            <a:endParaRPr lang="en-US" dirty="0">
              <a:solidFill>
                <a:schemeClr val="accent5">
                  <a:lumMod val="75000"/>
                </a:schemeClr>
              </a:solidFill>
              <a:latin typeface="Gill Sans MT" panose="020B05020201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34702" y="890151"/>
            <a:ext cx="3033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004A80"/>
                </a:solidFill>
                <a:latin typeface="Garamond" panose="02020404030301010803" pitchFamily="18" charset="0"/>
              </a:rPr>
              <a:t>counseling.ufl.edu</a:t>
            </a:r>
            <a:endParaRPr lang="en-US" sz="2800" b="1" i="1" dirty="0">
              <a:solidFill>
                <a:srgbClr val="004A8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500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view 2017v2- Slide Template 4x3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unseling_and_Wellness_Center_2017_widescreen.potx" id="{C0CBD2D0-3680-4A74-A0AC-08CCDFB1808B}" vid="{9B768A66-8709-423C-822B-B3B13D31FF8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Counseling_and_Wellness_Center_2017_widescreen</Template>
  <TotalTime>242</TotalTime>
  <Words>537</Words>
  <Application>Microsoft Office PowerPoint</Application>
  <PresentationFormat>Widescreen</PresentationFormat>
  <Paragraphs>118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Arial Black</vt:lpstr>
      <vt:lpstr>Calibri</vt:lpstr>
      <vt:lpstr>Garamond</vt:lpstr>
      <vt:lpstr>Gill Sans</vt:lpstr>
      <vt:lpstr>Gill Sans MT</vt:lpstr>
      <vt:lpstr>Tahoma</vt:lpstr>
      <vt:lpstr>Wingdings</vt:lpstr>
      <vt:lpstr>Preview 2017v2- Slide Template 4x3</vt:lpstr>
      <vt:lpstr>PowerPoint Presentation</vt:lpstr>
      <vt:lpstr>CWC IS HERE FOR YOU!</vt:lpstr>
      <vt:lpstr>ON YOUR PATH TO SUCCESS,  ACCEPT THE CHALLENGE &amp; INVEST IN YOUR WELLNESS</vt:lpstr>
      <vt:lpstr>CWC SERVICES TO KEEP YOU STRONG no appointment needed</vt:lpstr>
      <vt:lpstr>OTHER CWC SERVICES INCLUDE:</vt:lpstr>
      <vt:lpstr>WHATEVER YOUR NEED MIGHT BE</vt:lpstr>
      <vt:lpstr>MOST SERVICES ARE PROVIDED  AT OUR TWO LOCATIONS</vt:lpstr>
      <vt:lpstr>IMPORTANT HIGHLIGHTS</vt:lpstr>
      <vt:lpstr>TO LEARN MORE, VISIT OUR WEBSITE  </vt:lpstr>
      <vt:lpstr>TWO FREE ONLINE TRAININGS  FOR PERSONAL AND CAMPUS WELLNESS</vt:lpstr>
      <vt:lpstr>TO STAY IN TOUCH, FOLLOW US ON FACEBOOK FB.COM/UFCWC </vt:lpstr>
      <vt:lpstr>PowerPoint Presentation</vt:lpstr>
    </vt:vector>
  </TitlesOfParts>
  <Company>University of Florida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Toska,Gizem</dc:creator>
  <cp:lastModifiedBy>Toska,Gizem</cp:lastModifiedBy>
  <cp:revision>5</cp:revision>
  <dcterms:created xsi:type="dcterms:W3CDTF">2017-08-15T15:56:23Z</dcterms:created>
  <dcterms:modified xsi:type="dcterms:W3CDTF">2017-08-15T20:00:21Z</dcterms:modified>
</cp:coreProperties>
</file>