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9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9" d="100"/>
          <a:sy n="159" d="100"/>
        </p:scale>
        <p:origin x="-21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925950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Shape 24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Shape 2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77" name="Shape 2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89" name="Shape 2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(page 173 in book)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Shape 30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Shape 14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685800" y="1371600"/>
            <a:ext cx="7848599" cy="19272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685800" y="3505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480"/>
              </a:spcBef>
              <a:buClr>
                <a:schemeClr val="accent1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400"/>
              </a:spcBef>
              <a:buClr>
                <a:schemeClr val="accent1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360"/>
              </a:spcBef>
              <a:buClr>
                <a:schemeClr val="accent1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320"/>
              </a:spcBef>
              <a:buClr>
                <a:schemeClr val="accent1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280"/>
              </a:spcBef>
              <a:buClr>
                <a:schemeClr val="accent1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260"/>
              </a:spcBef>
              <a:buClr>
                <a:schemeClr val="accent1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260"/>
              </a:spcBef>
              <a:buClr>
                <a:schemeClr val="accent1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260"/>
              </a:spcBef>
              <a:buClr>
                <a:schemeClr val="accent1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260"/>
              </a:spcBef>
              <a:buClr>
                <a:schemeClr val="accent1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  <p:cxnSp>
        <p:nvCxnSpPr>
          <p:cNvPr id="22" name="Shape 22"/>
          <p:cNvCxnSpPr/>
          <p:nvPr/>
        </p:nvCxnSpPr>
        <p:spPr>
          <a:xfrm>
            <a:off x="685800" y="3398519"/>
            <a:ext cx="7848599" cy="1587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2133599" y="-76200"/>
            <a:ext cx="48767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880" indent="-53339" algn="l" rtl="0">
              <a:spcBef>
                <a:spcPts val="480"/>
              </a:spcBef>
              <a:buClr>
                <a:schemeClr val="accent1"/>
              </a:buClr>
              <a:buFont typeface="Arial"/>
              <a:buChar char="•"/>
              <a:defRPr/>
            </a:lvl1pPr>
            <a:lvl2pPr marL="457200" indent="-82550" algn="l" rtl="0">
              <a:spcBef>
                <a:spcPts val="400"/>
              </a:spcBef>
              <a:buClr>
                <a:schemeClr val="accent1"/>
              </a:buClr>
              <a:buFont typeface="Arial"/>
              <a:buChar char="•"/>
              <a:defRPr/>
            </a:lvl2pPr>
            <a:lvl3pPr marL="731520" indent="-82550" algn="l" rtl="0">
              <a:spcBef>
                <a:spcPts val="360"/>
              </a:spcBef>
              <a:buClr>
                <a:schemeClr val="accent1"/>
              </a:buClr>
              <a:buFont typeface="Arial"/>
              <a:buChar char="•"/>
              <a:defRPr/>
            </a:lvl3pPr>
            <a:lvl4pPr marL="1005839" indent="-91439" algn="l" rtl="0">
              <a:spcBef>
                <a:spcPts val="320"/>
              </a:spcBef>
              <a:buClr>
                <a:schemeClr val="accent1"/>
              </a:buClr>
              <a:buFont typeface="Arial"/>
              <a:buChar char="•"/>
              <a:defRPr/>
            </a:lvl4pPr>
            <a:lvl5pPr marL="1188720" indent="-58419" algn="l" rtl="0">
              <a:spcBef>
                <a:spcPts val="280"/>
              </a:spcBef>
              <a:buClr>
                <a:schemeClr val="accent1"/>
              </a:buClr>
              <a:buFont typeface="Arial"/>
              <a:buChar char="•"/>
              <a:defRPr/>
            </a:lvl5pPr>
            <a:lvl6pPr marL="1371600" indent="-10795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6pPr>
            <a:lvl7pPr marL="1554480" indent="-10033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7pPr>
            <a:lvl8pPr marL="1737360" indent="-10541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8pPr>
            <a:lvl9pPr marL="1920240" indent="-11048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 rot="5400000">
            <a:off x="4724399" y="2514600"/>
            <a:ext cx="58674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 rot="5400000">
            <a:off x="533400" y="533400"/>
            <a:ext cx="5867400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880" indent="-53339" algn="l" rtl="0">
              <a:spcBef>
                <a:spcPts val="480"/>
              </a:spcBef>
              <a:buClr>
                <a:schemeClr val="accent1"/>
              </a:buClr>
              <a:buFont typeface="Arial"/>
              <a:buChar char="•"/>
              <a:defRPr/>
            </a:lvl1pPr>
            <a:lvl2pPr marL="457200" indent="-82550" algn="l" rtl="0">
              <a:spcBef>
                <a:spcPts val="400"/>
              </a:spcBef>
              <a:buClr>
                <a:schemeClr val="accent1"/>
              </a:buClr>
              <a:buFont typeface="Arial"/>
              <a:buChar char="•"/>
              <a:defRPr/>
            </a:lvl2pPr>
            <a:lvl3pPr marL="731520" indent="-82550" algn="l" rtl="0">
              <a:spcBef>
                <a:spcPts val="360"/>
              </a:spcBef>
              <a:buClr>
                <a:schemeClr val="accent1"/>
              </a:buClr>
              <a:buFont typeface="Arial"/>
              <a:buChar char="•"/>
              <a:defRPr/>
            </a:lvl3pPr>
            <a:lvl4pPr marL="1005839" indent="-91439" algn="l" rtl="0">
              <a:spcBef>
                <a:spcPts val="320"/>
              </a:spcBef>
              <a:buClr>
                <a:schemeClr val="accent1"/>
              </a:buClr>
              <a:buFont typeface="Arial"/>
              <a:buChar char="•"/>
              <a:defRPr/>
            </a:lvl4pPr>
            <a:lvl5pPr marL="1188720" indent="-58419" algn="l" rtl="0">
              <a:spcBef>
                <a:spcPts val="280"/>
              </a:spcBef>
              <a:buClr>
                <a:schemeClr val="accent1"/>
              </a:buClr>
              <a:buFont typeface="Arial"/>
              <a:buChar char="•"/>
              <a:defRPr/>
            </a:lvl5pPr>
            <a:lvl6pPr marL="1371600" indent="-10795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6pPr>
            <a:lvl7pPr marL="1554480" indent="-10033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7pPr>
            <a:lvl8pPr marL="1737360" indent="-10541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8pPr>
            <a:lvl9pPr marL="1920240" indent="-11048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880" indent="-53339" algn="l" rtl="0">
              <a:spcBef>
                <a:spcPts val="480"/>
              </a:spcBef>
              <a:buClr>
                <a:schemeClr val="accent1"/>
              </a:buClr>
              <a:buFont typeface="Arial"/>
              <a:buChar char="•"/>
              <a:defRPr/>
            </a:lvl1pPr>
            <a:lvl2pPr marL="457200" indent="-82550" algn="l" rtl="0">
              <a:spcBef>
                <a:spcPts val="400"/>
              </a:spcBef>
              <a:buClr>
                <a:schemeClr val="accent1"/>
              </a:buClr>
              <a:buFont typeface="Arial"/>
              <a:buChar char="•"/>
              <a:defRPr/>
            </a:lvl2pPr>
            <a:lvl3pPr marL="731520" indent="-82550" algn="l" rtl="0">
              <a:spcBef>
                <a:spcPts val="360"/>
              </a:spcBef>
              <a:buClr>
                <a:schemeClr val="accent1"/>
              </a:buClr>
              <a:buFont typeface="Arial"/>
              <a:buChar char="•"/>
              <a:defRPr/>
            </a:lvl3pPr>
            <a:lvl4pPr marL="1005839" indent="-91439" algn="l" rtl="0">
              <a:spcBef>
                <a:spcPts val="320"/>
              </a:spcBef>
              <a:buClr>
                <a:schemeClr val="accent1"/>
              </a:buClr>
              <a:buFont typeface="Arial"/>
              <a:buChar char="•"/>
              <a:defRPr/>
            </a:lvl4pPr>
            <a:lvl5pPr marL="1188720" indent="-58419" algn="l" rtl="0">
              <a:spcBef>
                <a:spcPts val="280"/>
              </a:spcBef>
              <a:buClr>
                <a:schemeClr val="accent1"/>
              </a:buClr>
              <a:buFont typeface="Arial"/>
              <a:buChar char="•"/>
              <a:defRPr/>
            </a:lvl5pPr>
            <a:lvl6pPr marL="1371600" indent="-10795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6pPr>
            <a:lvl7pPr marL="1554480" indent="-10033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7pPr>
            <a:lvl8pPr marL="1737360" indent="-10541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8pPr>
            <a:lvl9pPr marL="1920240" indent="-11048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2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722312" y="2362200"/>
            <a:ext cx="7772400" cy="22002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22312" y="4626864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Clr>
                <a:schemeClr val="lt2"/>
              </a:buClr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6pPr>
            <a:lvl7pPr marL="2743200" indent="0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7pPr>
            <a:lvl8pPr marL="3200400" indent="0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8pPr>
            <a:lvl9pPr marL="3657600" indent="0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  <p:cxnSp>
        <p:nvCxnSpPr>
          <p:cNvPr id="35" name="Shape 35"/>
          <p:cNvCxnSpPr/>
          <p:nvPr/>
        </p:nvCxnSpPr>
        <p:spPr>
          <a:xfrm>
            <a:off x="731520" y="4599432"/>
            <a:ext cx="7848599" cy="1587"/>
          </a:xfrm>
          <a:prstGeom prst="straightConnector1">
            <a:avLst/>
          </a:prstGeom>
          <a:noFill/>
          <a:ln w="19050" cap="flat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673351"/>
            <a:ext cx="4038599" cy="47183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648200" y="1673351"/>
            <a:ext cx="4038599" cy="47183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676400"/>
            <a:ext cx="3931919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ctr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Arial"/>
              <a:buNone/>
              <a:defRPr/>
            </a:lvl6pPr>
            <a:lvl7pPr marL="2743200" indent="0" rtl="0">
              <a:spcBef>
                <a:spcPts val="0"/>
              </a:spcBef>
              <a:buFont typeface="Arial"/>
              <a:buNone/>
              <a:defRPr/>
            </a:lvl7pPr>
            <a:lvl8pPr marL="3200400" indent="0" rtl="0">
              <a:spcBef>
                <a:spcPts val="0"/>
              </a:spcBef>
              <a:buFont typeface="Arial"/>
              <a:buNone/>
              <a:defRPr/>
            </a:lvl8pPr>
            <a:lvl9pPr marL="3657600" indent="0" rtl="0">
              <a:spcBef>
                <a:spcPts val="0"/>
              </a:spcBef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57200" y="2438400"/>
            <a:ext cx="3931919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754880" y="1676400"/>
            <a:ext cx="3931919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algn="ctr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Arial"/>
              <a:buNone/>
              <a:defRPr/>
            </a:lvl6pPr>
            <a:lvl7pPr marL="2743200" indent="0" rtl="0">
              <a:spcBef>
                <a:spcPts val="0"/>
              </a:spcBef>
              <a:buFont typeface="Arial"/>
              <a:buNone/>
              <a:defRPr/>
            </a:lvl7pPr>
            <a:lvl8pPr marL="3200400" indent="0" rtl="0">
              <a:spcBef>
                <a:spcPts val="0"/>
              </a:spcBef>
              <a:buFont typeface="Arial"/>
              <a:buNone/>
              <a:defRPr/>
            </a:lvl8pPr>
            <a:lvl9pPr marL="3657600" indent="0" rtl="0">
              <a:spcBef>
                <a:spcPts val="0"/>
              </a:spcBef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754880" y="2438400"/>
            <a:ext cx="3931919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  <p:cxnSp>
        <p:nvCxnSpPr>
          <p:cNvPr id="52" name="Shape 52"/>
          <p:cNvCxnSpPr/>
          <p:nvPr/>
        </p:nvCxnSpPr>
        <p:spPr>
          <a:xfrm rot="5400000">
            <a:off x="2217817" y="4045823"/>
            <a:ext cx="4709160" cy="793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792079"/>
            <a:ext cx="2139695" cy="12618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2971800" y="792079"/>
            <a:ext cx="5714999" cy="55778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130551"/>
            <a:ext cx="2139695" cy="4243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Arial"/>
              <a:buNone/>
              <a:defRPr/>
            </a:lvl6pPr>
            <a:lvl7pPr marL="2743200" indent="0" rtl="0">
              <a:spcBef>
                <a:spcPts val="0"/>
              </a:spcBef>
              <a:buFont typeface="Arial"/>
              <a:buNone/>
              <a:defRPr/>
            </a:lvl7pPr>
            <a:lvl8pPr marL="3200400" indent="0" rtl="0">
              <a:spcBef>
                <a:spcPts val="0"/>
              </a:spcBef>
              <a:buFont typeface="Arial"/>
              <a:buNone/>
              <a:defRPr/>
            </a:lvl8pPr>
            <a:lvl9pPr marL="3657600" indent="0" rtl="0">
              <a:spcBef>
                <a:spcPts val="0"/>
              </a:spcBef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  <p:cxnSp>
        <p:nvCxnSpPr>
          <p:cNvPr id="69" name="Shape 69"/>
          <p:cNvCxnSpPr/>
          <p:nvPr/>
        </p:nvCxnSpPr>
        <p:spPr>
          <a:xfrm rot="5400000">
            <a:off x="-13115" y="3580205"/>
            <a:ext cx="5577839" cy="1587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792479"/>
            <a:ext cx="2142679" cy="12649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pic" idx="2"/>
          </p:nvPr>
        </p:nvSpPr>
        <p:spPr>
          <a:xfrm>
            <a:off x="2858609" y="838200"/>
            <a:ext cx="5904389" cy="5500456"/>
          </a:xfrm>
          <a:prstGeom prst="rect">
            <a:avLst/>
          </a:prstGeom>
          <a:solidFill>
            <a:schemeClr val="lt2"/>
          </a:solidFill>
          <a:ln w="76200" cap="flat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457200" y="2133600"/>
            <a:ext cx="2139695" cy="42428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Arial"/>
              <a:buNone/>
              <a:defRPr/>
            </a:lvl1pPr>
            <a:lvl2pPr marL="457200" indent="0" rtl="0">
              <a:spcBef>
                <a:spcPts val="0"/>
              </a:spcBef>
              <a:buFont typeface="Arial"/>
              <a:buNone/>
              <a:defRPr/>
            </a:lvl2pPr>
            <a:lvl3pPr marL="914400" indent="0" rtl="0">
              <a:spcBef>
                <a:spcPts val="0"/>
              </a:spcBef>
              <a:buFont typeface="Arial"/>
              <a:buNone/>
              <a:defRPr/>
            </a:lvl3pPr>
            <a:lvl4pPr marL="1371600" indent="0" rtl="0">
              <a:spcBef>
                <a:spcPts val="0"/>
              </a:spcBef>
              <a:buFont typeface="Arial"/>
              <a:buNone/>
              <a:defRPr/>
            </a:lvl4pPr>
            <a:lvl5pPr marL="1828800" indent="0" rtl="0">
              <a:spcBef>
                <a:spcPts val="0"/>
              </a:spcBef>
              <a:buFont typeface="Arial"/>
              <a:buNone/>
              <a:defRPr/>
            </a:lvl5pPr>
            <a:lvl6pPr marL="2286000" indent="0" rtl="0">
              <a:spcBef>
                <a:spcPts val="0"/>
              </a:spcBef>
              <a:buFont typeface="Arial"/>
              <a:buNone/>
              <a:defRPr/>
            </a:lvl6pPr>
            <a:lvl7pPr marL="2743200" indent="0" rtl="0">
              <a:spcBef>
                <a:spcPts val="0"/>
              </a:spcBef>
              <a:buFont typeface="Arial"/>
              <a:buNone/>
              <a:defRPr/>
            </a:lvl7pPr>
            <a:lvl8pPr marL="3200400" indent="0" rtl="0">
              <a:spcBef>
                <a:spcPts val="0"/>
              </a:spcBef>
              <a:buFont typeface="Arial"/>
              <a:buNone/>
              <a:defRPr/>
            </a:lvl8pPr>
            <a:lvl9pPr marL="3657600" indent="0" rtl="0">
              <a:spcBef>
                <a:spcPts val="0"/>
              </a:spcBef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82880" marR="0" indent="-53339" algn="l" rtl="0">
              <a:spcBef>
                <a:spcPts val="480"/>
              </a:spcBef>
              <a:buClr>
                <a:schemeClr val="accent1"/>
              </a:buClr>
              <a:buFont typeface="Arial"/>
              <a:buChar char="•"/>
              <a:defRPr/>
            </a:lvl1pPr>
            <a:lvl2pPr marL="457200" marR="0" indent="-82550" algn="l" rtl="0">
              <a:spcBef>
                <a:spcPts val="400"/>
              </a:spcBef>
              <a:buClr>
                <a:schemeClr val="accent1"/>
              </a:buClr>
              <a:buFont typeface="Arial"/>
              <a:buChar char="•"/>
              <a:defRPr/>
            </a:lvl2pPr>
            <a:lvl3pPr marL="731520" marR="0" indent="-82550" algn="l" rtl="0">
              <a:spcBef>
                <a:spcPts val="360"/>
              </a:spcBef>
              <a:buClr>
                <a:schemeClr val="accent1"/>
              </a:buClr>
              <a:buFont typeface="Arial"/>
              <a:buChar char="•"/>
              <a:defRPr/>
            </a:lvl3pPr>
            <a:lvl4pPr marL="1005839" marR="0" indent="-91439" algn="l" rtl="0">
              <a:spcBef>
                <a:spcPts val="320"/>
              </a:spcBef>
              <a:buClr>
                <a:schemeClr val="accent1"/>
              </a:buClr>
              <a:buFont typeface="Arial"/>
              <a:buChar char="•"/>
              <a:defRPr/>
            </a:lvl4pPr>
            <a:lvl5pPr marL="1188720" marR="0" indent="-58419" algn="l" rtl="0">
              <a:spcBef>
                <a:spcPts val="280"/>
              </a:spcBef>
              <a:buClr>
                <a:schemeClr val="accent1"/>
              </a:buClr>
              <a:buFont typeface="Arial"/>
              <a:buChar char="•"/>
              <a:defRPr/>
            </a:lvl5pPr>
            <a:lvl6pPr marL="1371600" marR="0" indent="-10795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6pPr>
            <a:lvl7pPr marL="1554480" marR="0" indent="-10033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7pPr>
            <a:lvl8pPr marL="1737360" marR="0" indent="-105410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8pPr>
            <a:lvl9pPr marL="1920240" marR="0" indent="-110489" algn="l" rtl="0">
              <a:spcBef>
                <a:spcPts val="260"/>
              </a:spcBef>
              <a:buClr>
                <a:schemeClr val="accent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9144000" cy="3657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7620000" y="18288"/>
            <a:ext cx="1066799" cy="3291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l" rtl="0">
              <a:spcBef>
                <a:spcPts val="0"/>
              </a:spcBef>
              <a:buNone/>
              <a:defRPr sz="1400" b="1" i="0" u="none" strike="noStrike" cap="none" baseline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chsmith.com/morae/record.asp" TargetMode="External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wQkLthhHKA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Qg80qTfzgU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p.umd.edu/quis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cc.ie/hfrg/resources/qfaq1.html" TargetMode="External"/><Relationship Id="rId5" Type="http://schemas.openxmlformats.org/officeDocument/2006/relationships/hyperlink" Target="http://www.oldwww.acm.org/perlman/question.thml" TargetMode="External"/><Relationship Id="rId4" Type="http://schemas.openxmlformats.org/officeDocument/2006/relationships/hyperlink" Target="http://www.usabilitynet.org/trump/documents/Suschapt.doc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ystiq.com/2010/03/10/ea-sports-mines-your-football-data-and-makes-example-out-of-fav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rstechnica.com/information-technology/2012/11/inside-team-romneys-whale-of-an-it-meltdown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/>
          </p:nvPr>
        </p:nvSpPr>
        <p:spPr>
          <a:xfrm>
            <a:off x="685800" y="1371600"/>
            <a:ext cx="7848599" cy="1927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5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EVALUATING USER INTERFACES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subTitle" idx="1"/>
          </p:nvPr>
        </p:nvSpPr>
        <p:spPr>
          <a:xfrm>
            <a:off x="685800" y="3505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en-US" sz="2400" b="0" i="0" u="none" strike="noStrike" cap="none" baseline="0">
                <a:solidFill>
                  <a:srgbClr val="55556F"/>
                </a:solidFill>
                <a:latin typeface="Arial"/>
                <a:ea typeface="Arial"/>
                <a:cs typeface="Arial"/>
                <a:sym typeface="Arial"/>
              </a:rPr>
              <a:t>15 &amp; 17 January 2014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Heuristic Evaluation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Experts evaluate interface on design heuristics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Shneiderman’s Eight Golden Rules</a:t>
            </a:r>
          </a:p>
          <a:p>
            <a:pPr marL="457200" marR="0" lvl="1" indent="-60959" algn="l" rtl="0">
              <a:spcBef>
                <a:spcPts val="480"/>
              </a:spcBef>
              <a:buClr>
                <a:schemeClr val="accent1"/>
              </a:buClr>
              <a:buFont typeface="Arial"/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Specific to application area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Heuristics for gaming (Pinelle et al 2008)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 consistent responses to user’s actions (1)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Allow users to customize video and audio setting, difficulty, and game speed (2)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 users with information on game status (3)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…etc</a:t>
            </a:r>
          </a:p>
          <a:p>
            <a:pPr marL="182880" marR="0" lvl="0" indent="-53339" algn="l" rtl="0">
              <a:spcBef>
                <a:spcPts val="480"/>
              </a:spcBef>
              <a:buClr>
                <a:schemeClr val="accent1"/>
              </a:buClr>
              <a:buFont typeface="Arial"/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Eight Golden Rules of Interface Design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07768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numCol="2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AutoNum type="arabicPeriod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Strive for consistency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AutoNum type="arabicPeriod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Cater to universal usability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AutoNum type="arabicPeriod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Offer informative feedback (e.g. button clicked)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AutoNum type="arabicPeriod"/>
            </a:pPr>
            <a:r>
              <a:rPr lang="en-US" sz="18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dialogs to yield closure (e.g. confirmation page)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AutoNum type="arabicPeriod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Prevent errors (e.g. gray out menu items)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AutoNum type="arabicPeriod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Permit easy reversal of actions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AutoNum type="arabicPeriod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 internal locus of control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AutoNum type="arabicPeriod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Reduce short-term memory load (e.g. 7 ± 2)</a:t>
            </a:r>
          </a:p>
        </p:txBody>
      </p:sp>
      <p:pic>
        <p:nvPicPr>
          <p:cNvPr id="2" name="Picture 1" descr="Screen Shot 2015-03-15 at 7.28.3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3758" y="3641525"/>
            <a:ext cx="5796952" cy="307900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Cognitive Walkthrough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Experts “simulate” being users going through the interface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Tasks are ordered by frequency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Good for interfaces that can be learned by “exploratory browsing” (Wharton 1994) [novices]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Usually walkthrough by themselves, then report their experiences (written, video) to designers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Useful if application is geared for a group the designers might not be familiar with: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Military, Assistive Technologies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Formal Usability Inspection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Experts hold courtroom-style meeting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side gives arguments (in an adversarial format)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Merits and weaknesses of interface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is a judge or moderator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Good for novice designers and managers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Extensive and expensive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Requires time to prepare and more personnel than other approaches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example of formal usability inspections in practice at </a:t>
            </a:r>
            <a:r>
              <a:rPr lang="en-US" sz="2400" dirty="0" smtClean="0">
                <a:solidFill>
                  <a:schemeClr val="dk1"/>
                </a:solidFill>
              </a:rPr>
              <a:t>Hewlett-Packard</a:t>
            </a:r>
            <a:endParaRPr lang="en-US" sz="24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</a:t>
            </a:r>
            <a:r>
              <a:rPr lang="en-US" sz="22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www.sigchi.org</a:t>
            </a: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/chi95/proceedings/</a:t>
            </a:r>
            <a:r>
              <a:rPr lang="en-US" sz="22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intpost</a:t>
            </a: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2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cg_bdy.htm</a:t>
            </a:r>
            <a:endParaRPr lang="en-US" sz="22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Expert Reviews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8476487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be conducted at several times in the design process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 on comprehensiveness over specific features or random improvements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Rank recommendations by importance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HIGH: Shorten log in procedure – because users are over busy 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MIDDLE: Reordering sequence of displays, removing nonessential actions, providing feedback.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Less vital fixes and novel features for future releases</a:t>
            </a:r>
          </a:p>
        </p:txBody>
      </p:sp>
      <p:cxnSp>
        <p:nvCxnSpPr>
          <p:cNvPr id="170" name="Shape 170"/>
          <p:cNvCxnSpPr/>
          <p:nvPr/>
        </p:nvCxnSpPr>
        <p:spPr>
          <a:xfrm>
            <a:off x="457200" y="5486400"/>
            <a:ext cx="8381999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oval" w="med" len="med"/>
            <a:tailEnd type="triangle" w="lg" len="lg"/>
          </a:ln>
        </p:spPr>
      </p:cxnSp>
      <p:sp>
        <p:nvSpPr>
          <p:cNvPr id="171" name="Shape 171"/>
          <p:cNvSpPr txBox="1"/>
          <p:nvPr/>
        </p:nvSpPr>
        <p:spPr>
          <a:xfrm>
            <a:off x="228600" y="5749321"/>
            <a:ext cx="1146468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Conceive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1447799" y="5749321"/>
            <a:ext cx="1073993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</a:p>
        </p:txBody>
      </p:sp>
      <p:sp>
        <p:nvSpPr>
          <p:cNvPr id="173" name="Shape 173"/>
          <p:cNvSpPr txBox="1"/>
          <p:nvPr/>
        </p:nvSpPr>
        <p:spPr>
          <a:xfrm>
            <a:off x="2521793" y="5749321"/>
            <a:ext cx="103105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5362680" y="5749321"/>
            <a:ext cx="971401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Alpha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6455367" y="5749321"/>
            <a:ext cx="731494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7439796" y="5749321"/>
            <a:ext cx="1371528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Post-Release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3805780" y="5749321"/>
            <a:ext cx="1556900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&amp; Refine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Expert Review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Placed in situation similar to user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 training courses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Read documentation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 tutorials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Try the interface in a realistic work environment (complete with noise and distractions)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Bird’s eye view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Studying a full set of printed screens laid on the floor or pinned to the walls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Easier to evaluate topics such as consistency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 tools to speed analyses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WebTango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Usability Testing and Labs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1980s, testing was luxury (but deadlines crept up)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Usability testing was incentive for deadlines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Sped up projects*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 savings*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Labs are different than academia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Less general theory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practical studies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Usability Labs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IBM early leader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Microsoft next (&gt;25 labs)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Now hundreds of companies</a:t>
            </a:r>
          </a:p>
        </p:txBody>
      </p:sp>
      <p:sp>
        <p:nvSpPr>
          <p:cNvPr id="196" name="Shape 196"/>
          <p:cNvSpPr/>
          <p:nvPr/>
        </p:nvSpPr>
        <p:spPr>
          <a:xfrm>
            <a:off x="304800" y="6488667"/>
            <a:ext cx="7619999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 http://www.ergosign.de/</a:t>
            </a:r>
          </a:p>
        </p:txBody>
      </p:sp>
      <p:pic>
        <p:nvPicPr>
          <p:cNvPr id="197" name="Shape 197"/>
          <p:cNvPicPr preferRelativeResize="0"/>
          <p:nvPr/>
        </p:nvPicPr>
        <p:blipFill rotWithShape="1">
          <a:blip r:embed="rId3">
            <a:alphaModFix/>
          </a:blip>
          <a:srcRect t="11817"/>
          <a:stretch/>
        </p:blipFill>
        <p:spPr>
          <a:xfrm>
            <a:off x="381000" y="3124200"/>
            <a:ext cx="8381999" cy="320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Staff</a:t>
            </a:r>
          </a:p>
        </p:txBody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381999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Expertise in testing (Psych, HCI, CS)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to 15 projects per year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Meet with UI architect to plan testing (Figure 4.2)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Participate in early task analysis and design reviews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– 2-6 weeks, creates study design and test plan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Task lists 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Participants – number, types and sources (current customers, in company staff, temp agencies, advertisements)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– 1 week, pilot test (procedures, tasks, and questionnaires)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1-3 participants</a:t>
            </a:r>
          </a:p>
          <a:p>
            <a:pPr marL="457200" marR="0" lvl="1" indent="-82550" algn="l" rtl="0">
              <a:spcBef>
                <a:spcPts val="400"/>
              </a:spcBef>
              <a:buClr>
                <a:schemeClr val="accent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Participants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Labs categorize users based on: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Computing background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Experience with task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Motivation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Ability with the language used in the interface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Controls for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Physical concerns (e.g. eyesight, handedness, age)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Experimental conditions (e.g. time of day, physical surroundings, noise, temperature, distractions)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this any good?</a:t>
            </a:r>
          </a:p>
        </p:txBody>
      </p:sp>
      <p:pic>
        <p:nvPicPr>
          <p:cNvPr id="97" name="Shape 97"/>
          <p:cNvPicPr preferRelativeResize="0"/>
          <p:nvPr/>
        </p:nvPicPr>
        <p:blipFill rotWithShape="1">
          <a:blip r:embed="rId3">
            <a:alphaModFix/>
          </a:blip>
          <a:srcRect l="676" t="8128" r="1494" b="1517"/>
          <a:stretch/>
        </p:blipFill>
        <p:spPr>
          <a:xfrm>
            <a:off x="228600" y="1600200"/>
            <a:ext cx="8686800" cy="4876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833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Recording Participants</a:t>
            </a:r>
          </a:p>
        </p:txBody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4152392" cy="48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Logging is important, yet tedious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 to help (Live Logger, </a:t>
            </a:r>
            <a:r>
              <a:rPr lang="en-US" sz="2200" b="0" i="0" u="sng" strike="noStrike" cap="none" baseline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Morae</a:t>
            </a: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Spectator)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Powerful to see people use your interface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approaches: eye tracking</a:t>
            </a:r>
          </a:p>
          <a:p>
            <a:pPr marL="731520" marR="0" lvl="2" indent="-185419" algn="l" rtl="0">
              <a:spcBef>
                <a:spcPts val="40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Tobii (infrared to generate reflection patterns on corneas)</a:t>
            </a:r>
          </a:p>
        </p:txBody>
      </p:sp>
      <p:pic>
        <p:nvPicPr>
          <p:cNvPr id="216" name="Shape 2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00600" y="1143000"/>
            <a:ext cx="4006786" cy="2443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00600" y="3632941"/>
            <a:ext cx="4006786" cy="3001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Shape 218"/>
          <p:cNvPicPr preferRelativeResize="0"/>
          <p:nvPr/>
        </p:nvPicPr>
        <p:blipFill rotWithShape="1">
          <a:blip r:embed="rId6">
            <a:alphaModFix/>
          </a:blip>
          <a:srcRect l="8056" t="5804" r="7985" b="2805"/>
          <a:stretch/>
        </p:blipFill>
        <p:spPr>
          <a:xfrm>
            <a:off x="5257800" y="3771900"/>
            <a:ext cx="2945197" cy="285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Shape 2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85798" y="1117600"/>
            <a:ext cx="2489199" cy="2537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Thinking Aloud</a:t>
            </a:r>
          </a:p>
        </p:txBody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Concurrent think aloud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Invite users to </a:t>
            </a:r>
            <a:r>
              <a:rPr lang="en-US" sz="2200" b="0" i="1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think aloud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Nothing they say is wrong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Don’t interrupt, let the user talk (sometimes need to prompt)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Spontaneous, encourages positive suggestions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be done in teams of participants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Retrospective think aloud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Asks people afterwards what they were thinking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Issues with accuracy (remembering)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Does not interrupt users (timings are more accurate</a:t>
            </a:r>
            <a:r>
              <a:rPr lang="en-US" sz="22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indent="-190500">
              <a:spcBef>
                <a:spcPts val="440"/>
              </a:spcBef>
              <a:buSzPct val="85000"/>
            </a:pPr>
            <a:r>
              <a:rPr lang="en-US" sz="2200" dirty="0">
                <a:solidFill>
                  <a:schemeClr val="dk1"/>
                </a:solidFill>
              </a:rPr>
              <a:t>https://</a:t>
            </a:r>
            <a:r>
              <a:rPr lang="en-US" sz="2200" dirty="0" err="1">
                <a:solidFill>
                  <a:schemeClr val="dk1"/>
                </a:solidFill>
              </a:rPr>
              <a:t>www.youtube.com</a:t>
            </a:r>
            <a:r>
              <a:rPr lang="en-US" sz="2200" dirty="0">
                <a:solidFill>
                  <a:schemeClr val="dk1"/>
                </a:solidFill>
              </a:rPr>
              <a:t>/</a:t>
            </a:r>
            <a:r>
              <a:rPr lang="en-US" sz="2200" dirty="0" err="1">
                <a:solidFill>
                  <a:schemeClr val="dk1"/>
                </a:solidFill>
              </a:rPr>
              <a:t>watch?v</a:t>
            </a:r>
            <a:r>
              <a:rPr lang="en-US" sz="2200" dirty="0">
                <a:solidFill>
                  <a:schemeClr val="dk1"/>
                </a:solidFill>
              </a:rPr>
              <a:t>=IHmaS0hXx4w</a:t>
            </a:r>
            <a:endParaRPr lang="en-US" sz="22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55626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Types of Usability Testing</a:t>
            </a:r>
          </a:p>
        </p:txBody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533400" y="1295400"/>
            <a:ext cx="54102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Paper mockups and prototyping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Inexpensive, rapid, very productive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 fidelity is sometimes better (</a:t>
            </a:r>
            <a:r>
              <a:rPr lang="en-US" sz="18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Synder</a:t>
            </a:r>
            <a:r>
              <a:rPr lang="en-US" sz="1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2003</a:t>
            </a:r>
            <a:r>
              <a:rPr lang="en-US" sz="18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lvl="1" indent="-190500">
              <a:buSzPct val="85000"/>
            </a:pPr>
            <a:r>
              <a:rPr lang="en-US" sz="1800" dirty="0" smtClean="0">
                <a:solidFill>
                  <a:schemeClr val="dk1"/>
                </a:solidFill>
                <a:hlinkClick r:id="rId3"/>
              </a:rPr>
              <a:t>https://</a:t>
            </a:r>
            <a:r>
              <a:rPr lang="en-US" sz="1800" dirty="0" smtClean="0">
                <a:solidFill>
                  <a:schemeClr val="dk1"/>
                </a:solidFill>
                <a:hlinkClick r:id="rId3"/>
              </a:rPr>
              <a:t>www.youtube.com/watch?v=9wQkLthhHKA</a:t>
            </a:r>
            <a:r>
              <a:rPr lang="en-US" sz="1800" dirty="0" smtClean="0">
                <a:solidFill>
                  <a:schemeClr val="dk1"/>
                </a:solidFill>
              </a:rPr>
              <a:t>	</a:t>
            </a:r>
            <a:endParaRPr lang="en-US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0" y="6096000"/>
            <a:ext cx="8610599" cy="738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http://images.sixrevisions.com/2010/10/28-02_iphoneapp.jpg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http://expressionflow.com/wp-content/uploads/2007/05/paper-mock-up.png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http://user.meduni-graz.at/andreas.holzinger/holzinger/papers%20en/</a:t>
            </a:r>
          </a:p>
        </p:txBody>
      </p:sp>
      <p:pic>
        <p:nvPicPr>
          <p:cNvPr id="234" name="Shape 2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19800" y="609600"/>
            <a:ext cx="2474829" cy="3111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Shape 2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0600" y="2895600"/>
            <a:ext cx="4397242" cy="302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Shape 2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19867" y="3829146"/>
            <a:ext cx="3143131" cy="25716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Types of Usability Testing</a:t>
            </a:r>
          </a:p>
        </p:txBody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457200" y="1371600"/>
            <a:ext cx="8229600" cy="5105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-182880">
              <a:lnSpc>
                <a:spcPct val="90000"/>
              </a:lnSpc>
              <a:spcBef>
                <a:spcPts val="0"/>
              </a:spcBef>
              <a:buSzPct val="85000"/>
            </a:pPr>
            <a:r>
              <a:rPr lang="en-US" sz="2600" dirty="0" smtClean="0">
                <a:solidFill>
                  <a:schemeClr val="dk1"/>
                </a:solidFill>
                <a:hlinkClick r:id="rId3"/>
              </a:rPr>
              <a:t>https://</a:t>
            </a:r>
            <a:r>
              <a:rPr lang="en-US" sz="2600" dirty="0" smtClean="0">
                <a:solidFill>
                  <a:schemeClr val="dk1"/>
                </a:solidFill>
                <a:hlinkClick r:id="rId3"/>
              </a:rPr>
              <a:t>www.youtube.com/watch?v=3Qg80qTfzgU</a:t>
            </a:r>
            <a:endParaRPr lang="en-US" sz="2600" dirty="0" smtClean="0">
              <a:solidFill>
                <a:schemeClr val="dk1"/>
              </a:solidFill>
            </a:endParaRPr>
          </a:p>
          <a:p>
            <a:pPr lvl="0" indent="-182880">
              <a:lnSpc>
                <a:spcPct val="90000"/>
              </a:lnSpc>
              <a:spcBef>
                <a:spcPts val="0"/>
              </a:spcBef>
              <a:buSzPct val="85000"/>
            </a:pPr>
            <a:endParaRPr lang="en-US" sz="2600" dirty="0" smtClean="0">
              <a:solidFill>
                <a:schemeClr val="dk1"/>
              </a:solidFill>
            </a:endParaRPr>
          </a:p>
          <a:p>
            <a:pPr lvl="0" indent="-182880">
              <a:lnSpc>
                <a:spcPct val="90000"/>
              </a:lnSpc>
              <a:spcBef>
                <a:spcPts val="0"/>
              </a:spcBef>
              <a:buSzPct val="85000"/>
            </a:pPr>
            <a:r>
              <a:rPr lang="en-US" sz="2600" dirty="0" smtClean="0">
                <a:solidFill>
                  <a:schemeClr val="dk1"/>
                </a:solidFill>
              </a:rPr>
              <a:t>Discount </a:t>
            </a:r>
            <a:r>
              <a:rPr lang="en-US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usability testing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early and often (with 3 to 6 testers)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Pros: Most serious problems can be found with few testers.  Good for formative evaluation (early)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Cons: Complex systems can’t be tested this way.  Not good for summative evaluation (late)</a:t>
            </a:r>
          </a:p>
          <a:p>
            <a:pPr marL="457200" marR="0" lvl="1" indent="-125729" algn="l" rtl="0">
              <a:lnSpc>
                <a:spcPct val="90000"/>
              </a:lnSpc>
              <a:spcBef>
                <a:spcPts val="240"/>
              </a:spcBef>
              <a:buClr>
                <a:schemeClr val="accent1"/>
              </a:buClr>
              <a:buFont typeface="Arial"/>
              <a:buNone/>
            </a:pPr>
            <a:endParaRPr sz="12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lnSpc>
                <a:spcPct val="90000"/>
              </a:lnSpc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Competitive usability testing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Compares new interface against prior or competitor’s versions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Experimenter bias, be careful to not “prime the user”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Counterbalancing order of presentation of interfaces important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Within-subjects is preferred because can make comparisons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Types of Usability Testing</a:t>
            </a:r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Universal usability testing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with highly diverse…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users (experience levels, ability, etc.)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platforms (mac, pc, linux)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hardware (old (how old is old?) -&gt; latest)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networks (dial-up -&gt; broadband)</a:t>
            </a:r>
          </a:p>
          <a:p>
            <a:pPr marL="731520" marR="0" lvl="2" indent="-105409" algn="l" rtl="0">
              <a:spcBef>
                <a:spcPts val="280"/>
              </a:spcBef>
              <a:buClr>
                <a:schemeClr val="accent1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Field tests and portable labs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Tests UI in realistic environments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of logging software an advantage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Beta tests – 10s or 1000s of users evaluate beta versions and asked to comment</a:t>
            </a: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Types of Usability Testing</a:t>
            </a:r>
          </a:p>
        </p:txBody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Remote usability testing (via web)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Recruited via online communities, email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Pros: large </a:t>
            </a:r>
            <a:r>
              <a:rPr lang="en-US" sz="2200" b="0" i="1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adds to realism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Difficulty in logging, validating data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 can help (NetMeeting, WebEx, Sametime)</a:t>
            </a:r>
          </a:p>
          <a:p>
            <a:pPr marL="457200" marR="0" lvl="1" indent="-114934" algn="l" rtl="0">
              <a:spcBef>
                <a:spcPts val="280"/>
              </a:spcBef>
              <a:buClr>
                <a:schemeClr val="accent1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You Break this Test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Challenge testers to break a system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Games, security, public displays </a:t>
            </a: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Limitations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457200" y="1371600"/>
            <a:ext cx="8229600" cy="5105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Focuses on first-time users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Limited coverage of interface features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Testing only 1-3 hours – can’t know performance after week or month</a:t>
            </a:r>
          </a:p>
          <a:p>
            <a:pPr marL="731520" marR="0" lvl="2" indent="-185419" algn="l" rtl="0">
              <a:spcBef>
                <a:spcPts val="40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Rarely used features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Difficult to simulate realistic conditions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Ex: Military, first response</a:t>
            </a:r>
          </a:p>
          <a:p>
            <a:pPr marL="731520" marR="0" lvl="2" indent="-185419" algn="l" rtl="0">
              <a:spcBef>
                <a:spcPts val="40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Stress in real usage situation can lead to inability to process info (Rahman 2007)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Yet formal studies on usability testing have identified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 savings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Return on investment (Sherman 2006; Bias &amp; Mayhew 2005)</a:t>
            </a:r>
          </a:p>
        </p:txBody>
      </p:sp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Survey Instruments</a:t>
            </a:r>
          </a:p>
        </p:txBody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Questionnaires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Paper or online (e.g. Qualtrics, SurveyMonkey)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grasp for many people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power of many can be shown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80% of the 500 users who tried the system liked Option A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out of the 4 experts like Option B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depends on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Clear goals in advance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Focused items</a:t>
            </a:r>
          </a:p>
          <a:p>
            <a:pPr marL="457200" marR="0" lvl="1" indent="-8255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Advantage of pilot testing – define and refine the survey questions!!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Font typeface="Arial"/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Designing survey questions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Ideally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Based on existing questions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Reviewed by colleagues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Pilot tested with small sample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Have built in methods to verify respondents represent population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Gender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Experience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Etc…</a:t>
            </a:r>
          </a:p>
        </p:txBody>
      </p:sp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Likert Scales</a:t>
            </a:r>
          </a:p>
        </p:txBody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 common methodology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Strongly Agree, Agree, Neutral, Disagree, Strongly Disagree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Typically 5, 7, 9-point scales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Improves my performance in book searching and buying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Enables me to search and by books faster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Makes it easier to search for an purchase books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Goal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533400" y="1752600"/>
            <a:ext cx="7574280" cy="44836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Should Be Able To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Explain common </a:t>
            </a: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approaches</a:t>
            </a: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evaluating interfaces</a:t>
            </a:r>
          </a:p>
          <a:p>
            <a:pPr marL="457200" marR="0" lvl="1" indent="-114934" algn="l" rtl="0">
              <a:spcBef>
                <a:spcPts val="280"/>
              </a:spcBef>
              <a:buClr>
                <a:schemeClr val="accent1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Explain </a:t>
            </a: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</a:t>
            </a: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evaluate interfaces</a:t>
            </a:r>
          </a:p>
          <a:p>
            <a:pPr marL="457200" marR="0" lvl="1" indent="-114934" algn="l" rtl="0">
              <a:spcBef>
                <a:spcPts val="280"/>
              </a:spcBef>
              <a:buClr>
                <a:schemeClr val="accent1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common </a:t>
            </a: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metrics</a:t>
            </a: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questionnaires</a:t>
            </a: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used in evaluating interfaces</a:t>
            </a:r>
          </a:p>
        </p:txBody>
      </p:sp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Most used Likert scales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229600" cy="5333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sng" strike="noStrike" cap="none" baseline="0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Questionnaire for User Interaction Satisfaction 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endParaRPr lang="en-US" sz="2400" b="0" i="0" u="sng" strike="noStrike" cap="none" baseline="0" dirty="0" smtClean="0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4"/>
            </a:endParaRP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sng" strike="noStrike" cap="none" baseline="0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System </a:t>
            </a:r>
            <a:r>
              <a:rPr lang="en-US" sz="2400" b="0" i="0" u="sng" strike="noStrike" cap="none" baseline="0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Usability Scale (SUS) 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Brooke 1996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questions: 5 pos worded, 5 </a:t>
            </a:r>
            <a:r>
              <a:rPr lang="en-US" sz="22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neg</a:t>
            </a:r>
            <a:r>
              <a:rPr lang="en-US" sz="22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worded (reverse coding)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Post-Study System Usability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Questionniare</a:t>
            </a:r>
            <a:endParaRPr lang="en-US" sz="24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 System Usability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Questionniare</a:t>
            </a:r>
            <a:endParaRPr lang="en-US" sz="24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 usability Measurement Inventory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Website Analysis and </a:t>
            </a:r>
            <a:r>
              <a:rPr lang="en-US" sz="24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MeasureMent</a:t>
            </a: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Inventory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Mobile Phone Usability Questionnaire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Questionnaire websites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sng" strike="noStrike" cap="none" baseline="0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Gary Perlman’s website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sng" strike="noStrike" cap="none" baseline="0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Jurek</a:t>
            </a:r>
            <a:r>
              <a:rPr lang="en-US" sz="2000" b="0" i="0" u="sng" strike="noStrike" cap="none" baseline="0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 </a:t>
            </a:r>
            <a:r>
              <a:rPr lang="en-US" sz="2000" b="0" i="0" u="sng" strike="noStrike" cap="none" baseline="0" dirty="0" err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Kirakowski’s</a:t>
            </a:r>
            <a:r>
              <a:rPr lang="en-US" sz="2000" b="0" i="0" u="sng" strike="noStrike" cap="none" baseline="0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 website</a:t>
            </a:r>
          </a:p>
        </p:txBody>
      </p:sp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Acceptance Tests</a:t>
            </a:r>
          </a:p>
        </p:txBody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5257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 goals for performance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Objective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Measurable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Requirements document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want the software to be “user friendly”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7857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Vague and misleading criterion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could we rephrase it?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a metric such as Shneiderman’s goals for interface design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7857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for users to learn specific functions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7857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Speed of Task performance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7857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Rate of Errors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7857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 retention of commands over time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7857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Subjective satisfaction</a:t>
            </a:r>
          </a:p>
          <a:p>
            <a:pPr marL="182880" marR="0" lvl="0" indent="-63055" algn="l" rtl="0">
              <a:lnSpc>
                <a:spcPct val="90000"/>
              </a:lnSpc>
              <a:spcBef>
                <a:spcPts val="444"/>
              </a:spcBef>
              <a:buClr>
                <a:schemeClr val="accent1"/>
              </a:buClr>
              <a:buFont typeface="Arial"/>
              <a:buNone/>
            </a:pPr>
            <a:endParaRPr sz="22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31520" marR="0" lvl="2" indent="-90265" algn="l" rtl="0">
              <a:lnSpc>
                <a:spcPct val="90000"/>
              </a:lnSpc>
              <a:spcBef>
                <a:spcPts val="333"/>
              </a:spcBef>
              <a:buClr>
                <a:schemeClr val="accent1"/>
              </a:buClr>
              <a:buFont typeface="Arial"/>
              <a:buNone/>
            </a:pPr>
            <a:endParaRPr sz="165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Examples: food shopping website</a:t>
            </a:r>
          </a:p>
        </p:txBody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533400" y="1219200"/>
            <a:ext cx="8229600" cy="5410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A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participants will be</a:t>
            </a:r>
          </a:p>
          <a:p>
            <a:pPr marL="731520" marR="0" lvl="2" indent="-185419" algn="l" rtl="0">
              <a:spcBef>
                <a:spcPts val="40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 adults (25-45 years old)</a:t>
            </a:r>
          </a:p>
          <a:p>
            <a:pPr marL="731520" marR="0" lvl="2" indent="-185419" algn="l" rtl="0">
              <a:spcBef>
                <a:spcPts val="40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Native speakers with no disabilities</a:t>
            </a:r>
          </a:p>
          <a:p>
            <a:pPr marL="731520" marR="0" lvl="2" indent="-185419" algn="l" rtl="0">
              <a:spcBef>
                <a:spcPts val="40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Hired from an employment agency</a:t>
            </a:r>
          </a:p>
          <a:p>
            <a:pPr marL="731520" marR="0" lvl="2" indent="-185419" algn="l" rtl="0">
              <a:spcBef>
                <a:spcPts val="40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Moderate web-use experience (1-5 hours/week) for at least one year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≥30 of the 35 should complete the benchmark tests within 30 minutes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 B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participants will be recalled after one week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Carry out new set of benchmark tests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20 minutes, at least 8 should be able to complete tasks correctly</a:t>
            </a:r>
          </a:p>
        </p:txBody>
      </p:sp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Acceptance Tests</a:t>
            </a:r>
          </a:p>
        </p:txBody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Completing the acceptance tests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be part of contractual fulfillment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Demonstrate objectivity</a:t>
            </a:r>
          </a:p>
          <a:p>
            <a:pPr marL="457200" marR="0" lvl="1" indent="-125729" algn="l" rtl="0">
              <a:spcBef>
                <a:spcPts val="240"/>
              </a:spcBef>
              <a:buClr>
                <a:schemeClr val="accent1"/>
              </a:buClr>
              <a:buFont typeface="Arial"/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Different than usability tests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adversarial 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Neutral party should conduct that</a:t>
            </a:r>
          </a:p>
          <a:p>
            <a:pPr marL="457200" marR="0" lvl="1" indent="-125729" algn="l" rtl="0">
              <a:spcBef>
                <a:spcPts val="240"/>
              </a:spcBef>
              <a:buClr>
                <a:schemeClr val="accent1"/>
              </a:buClr>
              <a:buFont typeface="Arial"/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goal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verify requirements adhered to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to detect flaws</a:t>
            </a:r>
          </a:p>
        </p:txBody>
      </p:sp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Evaluation during active use</a:t>
            </a:r>
          </a:p>
        </p:txBody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924799" cy="502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Interviews with individual users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Pro: Get very detailed on specific concerns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Cons: Costly and time-consuming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 group discussions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Pro: identify patterns of usage or hidden problems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Con: Certain people can dominate or sway opinion</a:t>
            </a:r>
          </a:p>
          <a:p>
            <a:pPr marL="457200" marR="0" lvl="1" indent="-114934" algn="l" rtl="0">
              <a:spcBef>
                <a:spcPts val="280"/>
              </a:spcBef>
              <a:buClr>
                <a:schemeClr val="accent1"/>
              </a:buClr>
              <a:buFont typeface="Arial"/>
              <a:buNone/>
            </a:pPr>
            <a:endParaRPr sz="1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Targeted interviews and focus groups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Experienced or long-term users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different issues than novice users</a:t>
            </a:r>
          </a:p>
        </p:txBody>
      </p:sp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Evaluation during active use</a:t>
            </a:r>
          </a:p>
        </p:txBody>
      </p:sp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457200" y="1371600"/>
            <a:ext cx="8229600" cy="5105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Continuous logging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system itself logs user usage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sng" strike="noStrike" cap="none" baseline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Video game example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examples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 frequency of errors** (gives an ordered list of what to address via tutorials, training, text changes, etc.)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Speed of performance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 which features are used and which are not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Web Analytics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Ethical considerations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Privacy?  What gets logged? Opt-in/out?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about companies?</a:t>
            </a:r>
          </a:p>
          <a:p>
            <a:pPr marL="182880" marR="0" lvl="0" indent="-53339" algn="l" rtl="0">
              <a:spcBef>
                <a:spcPts val="480"/>
              </a:spcBef>
              <a:buClr>
                <a:schemeClr val="accent1"/>
              </a:buClr>
              <a:buFont typeface="Arial"/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Online and Telephone Help</a:t>
            </a:r>
          </a:p>
        </p:txBody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Users feel reassured having people ready to help (real-time chat online or via telephone)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E.g. (2008) Netflix has 8.4 million customers, how many telephone customer service reps?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375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Expensive, but higher customer satisfaction</a:t>
            </a:r>
          </a:p>
          <a:p>
            <a:pPr marL="182880" marR="0" lvl="0" indent="-18288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Cheaper versions are bug report systems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Windows, Chrome, Bugzilla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229600" cy="495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evaluate?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Designers become too entranced</a:t>
            </a:r>
          </a:p>
          <a:p>
            <a:pPr marL="731520" marR="0" lvl="2" indent="-185419" algn="l" rtl="0">
              <a:spcBef>
                <a:spcPts val="40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 like - become tied to design and lose focus of user</a:t>
            </a:r>
          </a:p>
          <a:p>
            <a:pPr marL="457200" marR="0" lvl="1" indent="-190500" algn="l" rtl="0"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Experienced designers know extensive testing is required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determinants of the evaluation plan include 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stage</a:t>
            </a: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design (early, middle, late) 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novelty</a:t>
            </a: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project (well defined vs. exploratory) 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number</a:t>
            </a: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expected users 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criticality</a:t>
            </a: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the interface (life-critical medical system vs. museum exhibit support) 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costs</a:t>
            </a: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product and finances allocated for testing 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available 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experience of the design and evaluation team </a:t>
            </a:r>
          </a:p>
          <a:p>
            <a:pPr marL="182880" marR="0" lvl="0" indent="-53339" algn="l" rtl="0">
              <a:spcBef>
                <a:spcPts val="480"/>
              </a:spcBef>
              <a:buClr>
                <a:schemeClr val="accent1"/>
              </a:buClr>
              <a:buFont typeface="Arial"/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8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do you test…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web site?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air traffic control system</a:t>
            </a:r>
            <a:r>
              <a:rPr lang="en-US" sz="2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r>
              <a:rPr lang="en-US" sz="2400" dirty="0"/>
              <a:t>How much would you budget for testing? (http://</a:t>
            </a:r>
            <a:r>
              <a:rPr lang="en-US" sz="2400" dirty="0" err="1"/>
              <a:t>en.wikipedia.org</a:t>
            </a:r>
            <a:r>
              <a:rPr lang="en-US" sz="2400" dirty="0"/>
              <a:t>/wiki/</a:t>
            </a:r>
            <a:r>
              <a:rPr lang="en-US" sz="2400" dirty="0" err="1"/>
              <a:t>List_of_most_expensive_video_games_to_develop</a:t>
            </a:r>
            <a:r>
              <a:rPr lang="en-US" sz="2400" dirty="0"/>
              <a:t>)</a:t>
            </a:r>
          </a:p>
          <a:p>
            <a:r>
              <a:rPr lang="en-US" sz="2400" dirty="0"/>
              <a:t>When do you test?</a:t>
            </a:r>
          </a:p>
          <a:p>
            <a:r>
              <a:rPr lang="en-US" sz="2400" dirty="0"/>
              <a:t>Are you required to test? (e.g. military, government, safety)</a:t>
            </a:r>
            <a:endParaRPr lang="en-US" sz="2400" dirty="0">
              <a:solidFill>
                <a:schemeClr val="dk1"/>
              </a:solidFill>
            </a:endParaRPr>
          </a:p>
          <a:p>
            <a:pPr indent="-190500">
              <a:buSzPct val="85000"/>
            </a:pPr>
            <a:endParaRPr lang="en-US" sz="24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Dollar Auction</a:t>
            </a:r>
            <a:endParaRPr lang="en-US" sz="4000" b="0" i="0" u="none" strike="noStrike" cap="none" baseline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en-US" sz="2800" dirty="0"/>
              <a:t>$1 is up for auction</a:t>
            </a:r>
          </a:p>
          <a:p>
            <a:r>
              <a:rPr lang="en-US" sz="2800" dirty="0"/>
              <a:t>You can bid any price</a:t>
            </a:r>
          </a:p>
          <a:p>
            <a:r>
              <a:rPr lang="en-US" sz="2800" dirty="0"/>
              <a:t>The $1 goes to the highest bidder</a:t>
            </a:r>
          </a:p>
          <a:p>
            <a:r>
              <a:rPr lang="en-US" sz="2800" dirty="0" smtClean="0"/>
              <a:t>Second highest bidder </a:t>
            </a:r>
            <a:r>
              <a:rPr lang="en-US" sz="2800" dirty="0"/>
              <a:t>pays me their </a:t>
            </a:r>
            <a:r>
              <a:rPr lang="en-US" sz="2800" dirty="0" smtClean="0"/>
              <a:t>bid</a:t>
            </a:r>
            <a:endParaRPr lang="en-US" sz="24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8757131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What does testing </a:t>
            </a:r>
            <a:r>
              <a:rPr lang="en-US" sz="40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do?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Guarantee perfection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Hard to “finish” testing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Difficult to test unusual situations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Military attack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Heavy load (e.g. voting)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study:  Project ORCA</a:t>
            </a:r>
          </a:p>
          <a:p>
            <a:pPr marL="182880" marR="0" lvl="0" indent="-182880" algn="l" rtl="0">
              <a:spcBef>
                <a:spcPts val="52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Simulate accurate situations</a:t>
            </a:r>
          </a:p>
          <a:p>
            <a:pPr marL="457200" marR="0" lvl="1" indent="-190500" algn="l" rtl="0">
              <a:spcBef>
                <a:spcPts val="40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E.g. driving games, military games, medical </a:t>
            </a:r>
            <a:r>
              <a:rPr lang="en-US" sz="2000" b="0" i="0" u="none" strike="noStrike" cap="none" baseline="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sims</a:t>
            </a:r>
            <a:endParaRPr lang="en-US" sz="20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83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Project ORCA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457200" y="1295400"/>
            <a:ext cx="8305799" cy="5333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82763"/>
              <a:buFont typeface="Arial"/>
              <a:buChar char="•"/>
            </a:pPr>
            <a:r>
              <a:rPr lang="en-US" sz="1850" b="0" i="0" u="sng" strike="noStrike" cap="none" baseline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http://arstechnica.com/information-technology/2012/11/inside-team-romneys-whale-of-an-it-meltdown/</a:t>
            </a:r>
          </a:p>
          <a:p>
            <a:pPr marL="182880" marR="0" lvl="0" indent="-182880" algn="l" rtl="0">
              <a:lnSpc>
                <a:spcPct val="90000"/>
              </a:lnSpc>
              <a:spcBef>
                <a:spcPts val="44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Web app for 37,000 volunteers at polls, 800 central trackers to track voters – who still needed to vote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2976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330"/>
              </a:spcBef>
              <a:buClr>
                <a:schemeClr val="accent1"/>
              </a:buClr>
              <a:buSzPct val="87352"/>
              <a:buFont typeface="Arial"/>
              <a:buChar char="•"/>
            </a:pPr>
            <a:r>
              <a:rPr lang="en-US" sz="16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 minute training for 800 central volunteers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330"/>
              </a:spcBef>
              <a:buClr>
                <a:schemeClr val="accent1"/>
              </a:buClr>
              <a:buSzPct val="87352"/>
              <a:buFont typeface="Arial"/>
              <a:buChar char="•"/>
            </a:pPr>
            <a:r>
              <a:rPr lang="en-US" sz="16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training for field volunteers  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2976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Testing – local, not “real world”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330"/>
              </a:spcBef>
              <a:buClr>
                <a:schemeClr val="accent1"/>
              </a:buClr>
              <a:buSzPct val="87352"/>
              <a:buFont typeface="Arial"/>
              <a:buChar char="•"/>
            </a:pPr>
            <a:r>
              <a:rPr lang="en-US" sz="16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 crash during actual load usage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2976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Usage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330"/>
              </a:spcBef>
              <a:buClr>
                <a:schemeClr val="accent1"/>
              </a:buClr>
              <a:buSzPct val="87352"/>
              <a:buFont typeface="Arial"/>
              <a:buChar char="•"/>
            </a:pPr>
            <a:r>
              <a:rPr lang="en-US" sz="16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Users’ first usage was 6 AM on election day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330"/>
              </a:spcBef>
              <a:buClr>
                <a:schemeClr val="accent1"/>
              </a:buClr>
              <a:buSzPct val="87352"/>
              <a:buFont typeface="Arial"/>
              <a:buChar char="•"/>
            </a:pPr>
            <a:r>
              <a:rPr lang="en-US" sz="16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Confusion about “app” (where would you look for it)?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330"/>
              </a:spcBef>
              <a:buClr>
                <a:schemeClr val="accent1"/>
              </a:buClr>
              <a:buSzPct val="87352"/>
              <a:buFont typeface="Arial"/>
              <a:buChar char="•"/>
            </a:pPr>
            <a:r>
              <a:rPr lang="en-US" sz="16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 vs https: no redirect to the secure site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330"/>
              </a:spcBef>
              <a:buClr>
                <a:schemeClr val="accent1"/>
              </a:buClr>
              <a:buSzPct val="87352"/>
              <a:buFont typeface="Arial"/>
              <a:buChar char="•"/>
            </a:pPr>
            <a:r>
              <a:rPr lang="en-US" sz="16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Wrong pins and passwords</a:t>
            </a:r>
          </a:p>
          <a:p>
            <a:pPr marL="731520" marR="0" lvl="2" indent="-185419" algn="l" rtl="0">
              <a:lnSpc>
                <a:spcPct val="90000"/>
              </a:lnSpc>
              <a:spcBef>
                <a:spcPts val="330"/>
              </a:spcBef>
              <a:buClr>
                <a:schemeClr val="accent1"/>
              </a:buClr>
              <a:buSzPct val="87352"/>
              <a:buFont typeface="Arial"/>
              <a:buChar char="•"/>
            </a:pPr>
            <a:r>
              <a:rPr lang="en-US" sz="16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VoIP phones incorrectly configured – volunteers unable to provide support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2976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Automated vs. Human testing</a:t>
            </a:r>
          </a:p>
          <a:p>
            <a:pPr marL="457200" marR="0" lvl="1" indent="-190500" algn="l" rtl="0">
              <a:lnSpc>
                <a:spcPct val="90000"/>
              </a:lnSpc>
              <a:spcBef>
                <a:spcPts val="410"/>
              </a:spcBef>
              <a:buClr>
                <a:schemeClr val="accent1"/>
              </a:buClr>
              <a:buSzPct val="82976"/>
              <a:buFont typeface="Arial"/>
              <a:buChar char="•"/>
            </a:pPr>
            <a:r>
              <a:rPr lang="en-US" sz="205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Difference in FL, OH,  VA, CO was 520,000 votes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Expert Review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82880" marR="0" lvl="0" indent="-182880" algn="l" rtl="0">
              <a:spcBef>
                <a:spcPts val="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Colleagues or Customers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Informal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Natural starting point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Ask for opinions</a:t>
            </a:r>
          </a:p>
          <a:p>
            <a:pPr marL="182880" marR="0" lvl="0" indent="-182880" algn="l" rtl="0">
              <a:spcBef>
                <a:spcPts val="56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Expert reviews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Formal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Considerations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an expert?  User or designer?</a:t>
            </a:r>
          </a:p>
          <a:p>
            <a:pPr marL="731520" marR="0" lvl="2" indent="-185419" algn="l" rtl="0">
              <a:spcBef>
                <a:spcPts val="440"/>
              </a:spcBef>
              <a:buClr>
                <a:schemeClr val="accent1"/>
              </a:buClr>
              <a:buSzPct val="90000"/>
              <a:buFont typeface="Arial"/>
              <a:buChar char="•"/>
            </a:pPr>
            <a:r>
              <a:rPr lang="en-US" sz="2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long? Half day to week</a:t>
            </a:r>
          </a:p>
          <a:p>
            <a:pPr marL="457200" marR="0" lvl="1" indent="-190500" algn="l" rtl="0">
              <a:spcBef>
                <a:spcPts val="480"/>
              </a:spcBef>
              <a:buClr>
                <a:schemeClr val="accent1"/>
              </a:buClr>
              <a:buSzPct val="85000"/>
              <a:buFont typeface="Arial"/>
              <a:buChar char="•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Different review methods from which to choose</a:t>
            </a:r>
          </a:p>
          <a:p>
            <a:pPr marL="548640" marR="0" lvl="2" indent="-2540" algn="l" rtl="0">
              <a:spcBef>
                <a:spcPts val="440"/>
              </a:spcBef>
              <a:buClr>
                <a:schemeClr val="accent1"/>
              </a:buClr>
              <a:buFont typeface="Arial"/>
              <a:buNone/>
            </a:pPr>
            <a:endParaRPr sz="22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marR="0" lvl="1" indent="-7620" algn="l" rtl="0">
              <a:spcBef>
                <a:spcPts val="480"/>
              </a:spcBef>
              <a:buClr>
                <a:schemeClr val="accent1"/>
              </a:buClr>
              <a:buFont typeface="Arial"/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82550" algn="l" rtl="0">
              <a:spcBef>
                <a:spcPts val="400"/>
              </a:spcBef>
              <a:buClr>
                <a:schemeClr val="accent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2042</Words>
  <Application>Microsoft Office PowerPoint</Application>
  <PresentationFormat>On-screen Show (4:3)</PresentationFormat>
  <Paragraphs>361</Paragraphs>
  <Slides>36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Clarity</vt:lpstr>
      <vt:lpstr>EVALUATING USER INTERFACES</vt:lpstr>
      <vt:lpstr>Is this any good?</vt:lpstr>
      <vt:lpstr>Goal</vt:lpstr>
      <vt:lpstr>Introduction</vt:lpstr>
      <vt:lpstr>Introduction</vt:lpstr>
      <vt:lpstr>Dollar Auction</vt:lpstr>
      <vt:lpstr>What does testing not do?</vt:lpstr>
      <vt:lpstr>Project ORCA</vt:lpstr>
      <vt:lpstr>Expert Review</vt:lpstr>
      <vt:lpstr>Heuristic Evaluation</vt:lpstr>
      <vt:lpstr>Eight Golden Rules of Interface Design</vt:lpstr>
      <vt:lpstr>Cognitive Walkthrough</vt:lpstr>
      <vt:lpstr>Formal Usability Inspection</vt:lpstr>
      <vt:lpstr>Expert Reviews</vt:lpstr>
      <vt:lpstr>Expert Review</vt:lpstr>
      <vt:lpstr>Usability Testing and Labs</vt:lpstr>
      <vt:lpstr>Usability Labs</vt:lpstr>
      <vt:lpstr>Staff</vt:lpstr>
      <vt:lpstr>Participants</vt:lpstr>
      <vt:lpstr>Recording Participants</vt:lpstr>
      <vt:lpstr>Thinking Aloud</vt:lpstr>
      <vt:lpstr>Types of Usability Testing</vt:lpstr>
      <vt:lpstr>Types of Usability Testing</vt:lpstr>
      <vt:lpstr>Types of Usability Testing</vt:lpstr>
      <vt:lpstr>Types of Usability Testing</vt:lpstr>
      <vt:lpstr>Limitations</vt:lpstr>
      <vt:lpstr>Survey Instruments</vt:lpstr>
      <vt:lpstr>Designing survey questions</vt:lpstr>
      <vt:lpstr>Likert Scales</vt:lpstr>
      <vt:lpstr>Most used Likert scales</vt:lpstr>
      <vt:lpstr>Acceptance Tests</vt:lpstr>
      <vt:lpstr>Examples: food shopping website</vt:lpstr>
      <vt:lpstr>Acceptance Tests</vt:lpstr>
      <vt:lpstr>Evaluation during active use</vt:lpstr>
      <vt:lpstr>Evaluation during active use</vt:lpstr>
      <vt:lpstr>Online and Telephone Help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USER INTERFACES</dc:title>
  <dc:creator>lokben</dc:creator>
  <cp:lastModifiedBy>lokben</cp:lastModifiedBy>
  <cp:revision>8</cp:revision>
  <dcterms:modified xsi:type="dcterms:W3CDTF">2015-03-23T00:55:33Z</dcterms:modified>
</cp:coreProperties>
</file>