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340" r:id="rId3"/>
    <p:sldId id="363" r:id="rId4"/>
    <p:sldId id="347" r:id="rId5"/>
    <p:sldId id="364" r:id="rId6"/>
    <p:sldId id="367" r:id="rId7"/>
    <p:sldId id="337" r:id="rId8"/>
    <p:sldId id="338" r:id="rId9"/>
    <p:sldId id="380" r:id="rId10"/>
    <p:sldId id="369" r:id="rId11"/>
    <p:sldId id="370" r:id="rId12"/>
    <p:sldId id="381" r:id="rId13"/>
    <p:sldId id="342" r:id="rId14"/>
    <p:sldId id="343" r:id="rId15"/>
    <p:sldId id="358" r:id="rId16"/>
    <p:sldId id="373" r:id="rId17"/>
    <p:sldId id="319" r:id="rId18"/>
    <p:sldId id="323" r:id="rId19"/>
    <p:sldId id="329" r:id="rId20"/>
  </p:sldIdLst>
  <p:sldSz cx="9144000" cy="6858000" type="screen4x3"/>
  <p:notesSz cx="6985000" cy="92837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ko-KR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D60093"/>
    <a:srgbClr val="FF0909"/>
    <a:srgbClr val="EC4EE4"/>
    <a:srgbClr val="FF6600"/>
    <a:srgbClr val="F7F7A7"/>
    <a:srgbClr val="FF7C80"/>
    <a:srgbClr val="990000"/>
    <a:srgbClr val="FFABD5"/>
    <a:srgbClr val="FF3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5" autoAdjust="0"/>
    <p:restoredTop sz="86501" autoAdjust="0"/>
  </p:normalViewPr>
  <p:slideViewPr>
    <p:cSldViewPr>
      <p:cViewPr varScale="1">
        <p:scale>
          <a:sx n="46" d="100"/>
          <a:sy n="46" d="100"/>
        </p:scale>
        <p:origin x="14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notesViewPr>
    <p:cSldViewPr>
      <p:cViewPr varScale="1">
        <p:scale>
          <a:sx n="82" d="100"/>
          <a:sy n="82" d="100"/>
        </p:scale>
        <p:origin x="-2016" y="-84"/>
      </p:cViewPr>
      <p:guideLst>
        <p:guide orient="horz" pos="2924"/>
        <p:guide pos="22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6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48" rIns="95500" bIns="47748" numCol="1" anchor="t" anchorCtr="0" compatLnSpc="1">
            <a:prstTxWarp prst="textNoShape">
              <a:avLst/>
            </a:prstTxWarp>
          </a:bodyPr>
          <a:lstStyle>
            <a:lvl1pPr latinLnBrk="1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229" y="0"/>
            <a:ext cx="3026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48" rIns="95500" bIns="47748" numCol="1" anchor="t" anchorCtr="0" compatLnSpc="1">
            <a:prstTxWarp prst="textNoShape">
              <a:avLst/>
            </a:prstTxWarp>
          </a:bodyPr>
          <a:lstStyle>
            <a:lvl1pPr algn="r" latinLnBrk="1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7874" y="4409758"/>
            <a:ext cx="5589252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48" rIns="95500" bIns="477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8074"/>
            <a:ext cx="3026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48" rIns="95500" bIns="47748" numCol="1" anchor="b" anchorCtr="0" compatLnSpc="1">
            <a:prstTxWarp prst="textNoShape">
              <a:avLst/>
            </a:prstTxWarp>
          </a:bodyPr>
          <a:lstStyle>
            <a:lvl1pPr latinLnBrk="1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229" y="8818074"/>
            <a:ext cx="302620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00" tIns="47748" rIns="95500" bIns="47748" numCol="1" anchor="b" anchorCtr="0" compatLnSpc="1">
            <a:prstTxWarp prst="textNoShape">
              <a:avLst/>
            </a:prstTxWarp>
          </a:bodyPr>
          <a:lstStyle>
            <a:lvl1pPr algn="r" latinLnBrk="1">
              <a:defRPr sz="1200"/>
            </a:lvl1pPr>
          </a:lstStyle>
          <a:p>
            <a:pPr>
              <a:defRPr/>
            </a:pPr>
            <a:fld id="{235E454E-22A0-4401-A890-BF21ECFDA0E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0657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05F65-BB5A-4AE2-A2EC-4919F4DEA934}" type="slidenum">
              <a:rPr lang="en-US" altLang="ko-KR" smtClean="0"/>
              <a:pPr/>
              <a:t>1</a:t>
            </a:fld>
            <a:endParaRPr lang="en-US" altLang="ko-K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D293F-1B9F-4EF7-A9A7-B0CD4483ED03}" type="slidenum">
              <a:rPr lang="en-US" altLang="ko-KR" smtClean="0"/>
              <a:pPr/>
              <a:t>10</a:t>
            </a:fld>
            <a:endParaRPr lang="en-US" altLang="ko-K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C112A-3BE6-4C87-8097-3D5F03F30742}" type="slidenum">
              <a:rPr lang="en-US" altLang="ko-KR" smtClean="0"/>
              <a:pPr/>
              <a:t>11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C112A-3BE6-4C87-8097-3D5F03F30742}" type="slidenum">
              <a:rPr lang="en-US" altLang="ko-KR" smtClean="0"/>
              <a:pPr/>
              <a:t>12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859353" eaLnBrk="1" hangingPunct="1">
              <a:defRPr/>
            </a:pPr>
            <a:endParaRPr lang="en-US" baseline="0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C112A-3BE6-4C87-8097-3D5F03F30742}" type="slidenum">
              <a:rPr lang="en-US" altLang="ko-KR" smtClean="0"/>
              <a:pPr/>
              <a:t>13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z="11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C112A-3BE6-4C87-8097-3D5F03F30742}" type="slidenum">
              <a:rPr lang="en-US" altLang="ko-KR" smtClean="0"/>
              <a:pPr/>
              <a:t>14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C112A-3BE6-4C87-8097-3D5F03F30742}" type="slidenum">
              <a:rPr lang="en-US" altLang="ko-KR" smtClean="0"/>
              <a:pPr/>
              <a:t>15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D293F-1B9F-4EF7-A9A7-B0CD4483ED03}" type="slidenum">
              <a:rPr lang="en-US" altLang="ko-KR" smtClean="0"/>
              <a:pPr/>
              <a:t>16</a:t>
            </a:fld>
            <a:endParaRPr lang="en-US" altLang="ko-K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5E454E-22A0-4401-A890-BF21ECFDA0E8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909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D293F-1B9F-4EF7-A9A7-B0CD4483ED03}" type="slidenum">
              <a:rPr lang="en-US" altLang="ko-KR" smtClean="0"/>
              <a:pPr/>
              <a:t>2</a:t>
            </a:fld>
            <a:endParaRPr lang="en-US" altLang="ko-K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EC7F9-9049-447E-96F2-6BC2582975E9}" type="slidenum">
              <a:rPr lang="en-US" altLang="ko-KR" smtClean="0"/>
              <a:pPr/>
              <a:t>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ko-KR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EC7F9-9049-447E-96F2-6BC2582975E9}" type="slidenum">
              <a:rPr lang="en-US" altLang="ko-KR" smtClean="0"/>
              <a:pPr/>
              <a:t>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D293F-1B9F-4EF7-A9A7-B0CD4483ED03}" type="slidenum">
              <a:rPr lang="en-US" altLang="ko-KR" smtClean="0"/>
              <a:pPr/>
              <a:t>6</a:t>
            </a:fld>
            <a:endParaRPr lang="en-US" altLang="ko-K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C112A-3BE6-4C87-8097-3D5F03F30742}" type="slidenum">
              <a:rPr lang="en-US" altLang="ko-KR" smtClean="0"/>
              <a:pPr/>
              <a:t>7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C112A-3BE6-4C87-8097-3D5F03F30742}" type="slidenum">
              <a:rPr lang="en-US" altLang="ko-KR" smtClean="0"/>
              <a:pPr/>
              <a:t>8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>
              <a:latin typeface="Tahoma" pitchFamily="34" charset="0"/>
              <a:cs typeface="Tahoma" pitchFamily="34" charset="0"/>
            </a:endParaRPr>
          </a:p>
          <a:p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EC7F9-9049-447E-96F2-6BC2582975E9}" type="slidenum">
              <a:rPr lang="en-US" altLang="ko-KR" smtClean="0"/>
              <a:pPr/>
              <a:t>9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DE722-12FC-4067-9322-F9D09B0B9A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901FA-9F85-4433-9B2F-C8F32FA6003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DEC52-E27E-4629-BE5D-751BA2E5A32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2BBCC-1104-43F9-B1A9-C3DE67E9D4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3F6-49AB-4958-88F7-C6A334A7C1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E72A3-4C8E-4BF6-AFB4-5F3255A3E8B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10A15-9DF8-46D7-B8FC-8028C8EE4B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A8FF2-BB1F-4F76-9F4A-441EBEAEC0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A4D62-FF62-4AF7-A929-566D8C58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AD4A4-1AA4-4626-ABFF-77CA651AE55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5274F-C05E-45B4-8E0A-742D7DAA4AB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64AB1-51DD-4E6D-8104-BEB1F06108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93514-D575-44C6-A776-0B8DA68ADA8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/>
            </a:lvl1pPr>
          </a:lstStyle>
          <a:p>
            <a:pPr>
              <a:defRPr/>
            </a:pPr>
            <a:fld id="{2190595E-1E39-4F1A-B1D5-E9D7ED8CF3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Trebuchet MS" pitchFamily="34" charset="0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Trebuchet MS" pitchFamily="34" charset="0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Trebuchet MS" pitchFamily="34" charset="0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Trebuchet MS" pitchFamily="34" charset="0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Trebuchet MS" pitchFamily="34" charset="0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Trebuchet MS" pitchFamily="34" charset="0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Trebuchet MS" pitchFamily="34" charset="0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rgbClr val="0066CC"/>
          </a:solidFill>
          <a:latin typeface="Trebuchet MS" pitchFamily="34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9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0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41.png"/><Relationship Id="rId5" Type="http://schemas.openxmlformats.org/officeDocument/2006/relationships/image" Target="../media/image380.png"/><Relationship Id="rId4" Type="http://schemas.openxmlformats.org/officeDocument/2006/relationships/image" Target="../media/image37.png"/><Relationship Id="rId9" Type="http://schemas.openxmlformats.org/officeDocument/2006/relationships/image" Target="../media/image40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0.png"/><Relationship Id="rId10" Type="http://schemas.openxmlformats.org/officeDocument/2006/relationships/image" Target="../media/image50.png"/><Relationship Id="rId4" Type="http://schemas.openxmlformats.org/officeDocument/2006/relationships/image" Target="../media/image440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400" y="15240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4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Efficient Pixel-Accurate Rendering </a:t>
            </a:r>
            <a:br>
              <a:rPr lang="en-US" altLang="ko-KR" sz="4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altLang="ko-KR" sz="4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 Curved Surfaces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752600"/>
            <a:ext cx="3276600" cy="76498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400" b="1" dirty="0"/>
              <a:t>Young In Yeo </a:t>
            </a:r>
          </a:p>
          <a:p>
            <a:pPr eaLnBrk="1" hangingPunct="1">
              <a:defRPr/>
            </a:pPr>
            <a:r>
              <a:rPr lang="en-US" altLang="ko-KR" sz="16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University of Florida</a:t>
            </a:r>
          </a:p>
        </p:txBody>
      </p:sp>
      <p:pic>
        <p:nvPicPr>
          <p:cNvPr id="6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241800" y="2269608"/>
            <a:ext cx="50800" cy="50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51200" y="1772180"/>
            <a:ext cx="2616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latinLnBrk="1">
              <a:spcBef>
                <a:spcPct val="20000"/>
              </a:spcBef>
              <a:defRPr/>
            </a:pPr>
            <a:r>
              <a:rPr lang="en-US" altLang="ko-KR" sz="2400" b="1" kern="0" dirty="0" err="1">
                <a:solidFill>
                  <a:srgbClr val="000000"/>
                </a:solidFill>
                <a:latin typeface="Trebuchet MS"/>
                <a:ea typeface="굴림"/>
              </a:rPr>
              <a:t>Lihan</a:t>
            </a:r>
            <a:r>
              <a:rPr lang="en-US" altLang="ko-KR" sz="2400" b="1" kern="0" dirty="0">
                <a:solidFill>
                  <a:srgbClr val="000000"/>
                </a:solidFill>
                <a:latin typeface="Trebuchet MS"/>
                <a:ea typeface="굴림"/>
              </a:rPr>
              <a:t> Bin </a:t>
            </a:r>
          </a:p>
          <a:p>
            <a:pPr lvl="0" algn="ctr" latinLnBrk="1">
              <a:spcBef>
                <a:spcPct val="20000"/>
              </a:spcBef>
              <a:defRPr/>
            </a:pPr>
            <a:r>
              <a:rPr lang="en-US" altLang="ko-KR" sz="1600" b="1" kern="0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굴림"/>
                <a:cs typeface="Calibri" pitchFamily="34" charset="0"/>
              </a:rPr>
              <a:t>University of Florida</a:t>
            </a:r>
          </a:p>
        </p:txBody>
      </p:sp>
      <p:sp>
        <p:nvSpPr>
          <p:cNvPr id="4" name="Rectangle 3"/>
          <p:cNvSpPr/>
          <p:nvPr/>
        </p:nvSpPr>
        <p:spPr>
          <a:xfrm>
            <a:off x="5681221" y="1756528"/>
            <a:ext cx="25146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latinLnBrk="1">
              <a:spcBef>
                <a:spcPct val="20000"/>
              </a:spcBef>
              <a:defRPr/>
            </a:pPr>
            <a:r>
              <a:rPr lang="en-US" altLang="ko-KR" sz="2400" b="1" kern="0" dirty="0" err="1">
                <a:solidFill>
                  <a:srgbClr val="000000"/>
                </a:solidFill>
                <a:latin typeface="Trebuchet MS"/>
                <a:ea typeface="굴림"/>
              </a:rPr>
              <a:t>Jörg</a:t>
            </a:r>
            <a:r>
              <a:rPr lang="en-US" altLang="ko-KR" sz="2400" b="1" kern="0" dirty="0">
                <a:solidFill>
                  <a:srgbClr val="000000"/>
                </a:solidFill>
                <a:latin typeface="Trebuchet MS"/>
                <a:ea typeface="굴림"/>
              </a:rPr>
              <a:t> Peters </a:t>
            </a:r>
          </a:p>
          <a:p>
            <a:pPr lvl="0" algn="ctr" latinLnBrk="1">
              <a:spcBef>
                <a:spcPct val="20000"/>
              </a:spcBef>
              <a:defRPr/>
            </a:pPr>
            <a:r>
              <a:rPr lang="en-US" altLang="ko-KR" sz="1600" b="1" kern="0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굴림"/>
                <a:cs typeface="Calibri" pitchFamily="34" charset="0"/>
              </a:rPr>
              <a:t>University of Florida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601910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47799" y="3757102"/>
            <a:ext cx="223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Tessellation too low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3116" y="3733800"/>
            <a:ext cx="230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Tessellation too high</a:t>
            </a:r>
          </a:p>
        </p:txBody>
      </p:sp>
      <p:pic>
        <p:nvPicPr>
          <p:cNvPr id="10" name="Picture 5" descr="C:\Users\SurfLab\Desktop\i3d2012\16_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03132"/>
            <a:ext cx="294150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SurfLab\Desktop\i3d2012\60_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46" y="4103132"/>
            <a:ext cx="294150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40172" y="6019800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&gt; 2000 fps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5096" y="6019800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&lt; 50 fps</a:t>
            </a:r>
          </a:p>
        </p:txBody>
      </p:sp>
      <p:pic>
        <p:nvPicPr>
          <p:cNvPr id="16" name="Picture 3" descr="C:\Users\SurfLab\Desktop\i3d2012\8_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68" y="4215041"/>
            <a:ext cx="1645920" cy="1645920"/>
          </a:xfrm>
          <a:prstGeom prst="rect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SurfLab\Desktop\i3d2012\60_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1" y="4215041"/>
            <a:ext cx="1645920" cy="1645920"/>
          </a:xfrm>
          <a:prstGeom prst="rect">
            <a:avLst/>
          </a:prstGeom>
          <a:noFill/>
          <a:ln w="3175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03135" y="2819400"/>
            <a:ext cx="6781800" cy="79297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en-US" altLang="ko-KR" sz="40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Optimal Tessellation?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dirty="0"/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What is Efficiency?</a:t>
            </a:r>
          </a:p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What is Accuracy?</a:t>
            </a:r>
          </a:p>
          <a:p>
            <a:pPr eaLnBrk="1" hangingPunct="1"/>
            <a:r>
              <a:rPr lang="en-US" altLang="ko-KR" sz="3600" b="1" dirty="0">
                <a:solidFill>
                  <a:srgbClr val="EC4EE4"/>
                </a:solidFill>
                <a:latin typeface="Calibri" pitchFamily="34" charset="0"/>
                <a:cs typeface="Calibri" pitchFamily="34" charset="0"/>
              </a:rPr>
              <a:t>Test &amp; Predict (SLEFE)</a:t>
            </a:r>
          </a:p>
          <a:p>
            <a:pPr eaLnBrk="1" hangingPunct="1"/>
            <a:r>
              <a:rPr lang="en-US" altLang="ko-KR" sz="3600" dirty="0">
                <a:latin typeface="Calibri" pitchFamily="34" charset="0"/>
                <a:cs typeface="Calibri" pitchFamily="34" charset="0"/>
              </a:rPr>
              <a:t>Implementation &amp; Demo</a:t>
            </a:r>
          </a:p>
          <a:p>
            <a:pPr eaLnBrk="1" hangingPunct="1"/>
            <a:endParaRPr lang="en-US" altLang="ko-KR" sz="3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570863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</a:t>
                      </a:r>
                      <a:endParaRPr lang="en-US" sz="1200" b="1" spc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724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Tab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365529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9/17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0" name="Rectangle 109"/>
          <p:cNvSpPr/>
          <p:nvPr/>
        </p:nvSpPr>
        <p:spPr>
          <a:xfrm>
            <a:off x="467111" y="1358205"/>
            <a:ext cx="78486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1" hangingPunct="1">
              <a:buNone/>
            </a:pPr>
            <a:r>
              <a:rPr lang="en-US" altLang="ko-KR" sz="36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Key insight</a:t>
            </a:r>
          </a:p>
        </p:txBody>
      </p:sp>
      <p:graphicFrame>
        <p:nvGraphicFramePr>
          <p:cNvPr id="113" name="Table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3796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0" dirty="0">
                          <a:solidFill>
                            <a:schemeClr val="tx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2811" y="2110740"/>
            <a:ext cx="807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2800" dirty="0">
                <a:latin typeface="Calibri" pitchFamily="34" charset="0"/>
                <a:cs typeface="Calibri" pitchFamily="34" charset="0"/>
              </a:rPr>
              <a:t>Triangulations are rendered accurately.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ko-KR" sz="28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800" dirty="0">
                <a:latin typeface="Calibri" pitchFamily="34" charset="0"/>
                <a:cs typeface="Calibri" pitchFamily="34" charset="0"/>
              </a:rPr>
              <a:t>Need to only control the </a:t>
            </a:r>
            <a:r>
              <a:rPr lang="en-US" altLang="ko-K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variance</a:t>
            </a:r>
            <a:r>
              <a:rPr lang="en-US" altLang="ko-KR" sz="2800" dirty="0">
                <a:latin typeface="Calibri" pitchFamily="34" charset="0"/>
                <a:cs typeface="Calibri" pitchFamily="34" charset="0"/>
              </a:rPr>
              <a:t> of </a:t>
            </a:r>
            <a:br>
              <a:rPr lang="en-US" altLang="ko-KR" sz="2800" dirty="0">
                <a:latin typeface="Calibri" pitchFamily="34" charset="0"/>
                <a:cs typeface="Calibri" pitchFamily="34" charset="0"/>
              </a:rPr>
            </a:br>
            <a:r>
              <a:rPr lang="en-US" altLang="ko-KR" sz="2800" dirty="0">
                <a:latin typeface="Calibri" pitchFamily="34" charset="0"/>
                <a:cs typeface="Calibri" pitchFamily="34" charset="0"/>
              </a:rPr>
              <a:t>the triangulated surface to the exact surface.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982096" y="2971800"/>
            <a:ext cx="2933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(the projection of)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SLEFE?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88"/>
          <a:stretch/>
        </p:blipFill>
        <p:spPr bwMode="auto">
          <a:xfrm>
            <a:off x="3722153" y="1511870"/>
            <a:ext cx="136222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7929" y="1335559"/>
            <a:ext cx="2449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Curve and Control Polygon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8554" y="523363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AABB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95092" y="5214503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Bounding Disk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61985" y="5231773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Convex Hull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484261" y="5214503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OBB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97368" y="5201364"/>
            <a:ext cx="168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m=3-piece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slefe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5"/>
          <a:stretch/>
        </p:blipFill>
        <p:spPr bwMode="auto">
          <a:xfrm>
            <a:off x="890613" y="3599942"/>
            <a:ext cx="7251756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995132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tx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843689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97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1" grpId="0"/>
      <p:bldP spid="62" grpId="0"/>
      <p:bldP spid="63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br>
              <a:rPr lang="en-US" sz="2400" dirty="0">
                <a:solidFill>
                  <a:srgbClr val="FF0909"/>
                </a:solidFill>
              </a:rPr>
            </a:br>
            <a:r>
              <a:rPr lang="en-US" sz="2400" dirty="0">
                <a:solidFill>
                  <a:srgbClr val="FF0909"/>
                </a:solidFill>
              </a:rPr>
              <a:t>SLEFE: </a:t>
            </a:r>
            <a:r>
              <a:rPr lang="en-US" sz="2400" dirty="0" err="1">
                <a:solidFill>
                  <a:srgbClr val="FF0909"/>
                </a:solidFill>
              </a:rPr>
              <a:t>Subdividable</a:t>
            </a:r>
            <a:r>
              <a:rPr lang="en-US" sz="2400" dirty="0">
                <a:solidFill>
                  <a:srgbClr val="FF0909"/>
                </a:solidFill>
              </a:rPr>
              <a:t> Linear Efficient Function Enclosure </a:t>
            </a:r>
            <a:br>
              <a:rPr lang="en-US" sz="2400" dirty="0">
                <a:solidFill>
                  <a:srgbClr val="FF0909"/>
                </a:solidFill>
              </a:rPr>
            </a:b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4253"/>
            <a:ext cx="5046704" cy="165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467" y="1507040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Non-linear functions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1495592" y="1913752"/>
            <a:ext cx="304800" cy="700087"/>
          </a:xfrm>
          <a:prstGeom prst="roundRect">
            <a:avLst/>
          </a:prstGeom>
          <a:solidFill>
            <a:srgbClr val="FF00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674511" y="1899702"/>
            <a:ext cx="304800" cy="700087"/>
          </a:xfrm>
          <a:prstGeom prst="roundRect">
            <a:avLst/>
          </a:prstGeom>
          <a:solidFill>
            <a:srgbClr val="FF00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1973" y="2649462"/>
            <a:ext cx="258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Lower  </a:t>
            </a:r>
          </a:p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piecewise approximation</a:t>
            </a:r>
          </a:p>
        </p:txBody>
      </p:sp>
      <p:pic>
        <p:nvPicPr>
          <p:cNvPr id="2053" name="Picture 5" descr="C:\Users\kbcg\Desktop\11SIAM_iPASS\path29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8161" y="1295400"/>
            <a:ext cx="3971693" cy="394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3" name="Group 2072"/>
          <p:cNvGrpSpPr/>
          <p:nvPr/>
        </p:nvGrpSpPr>
        <p:grpSpPr>
          <a:xfrm>
            <a:off x="4928161" y="3208465"/>
            <a:ext cx="3971693" cy="80668"/>
            <a:chOff x="4952999" y="3637867"/>
            <a:chExt cx="3971693" cy="80668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4995206" y="3678200"/>
              <a:ext cx="1295580" cy="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/>
            <p:cNvSpPr/>
            <p:nvPr/>
          </p:nvSpPr>
          <p:spPr bwMode="auto">
            <a:xfrm>
              <a:off x="4952999" y="3637867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6248579" y="3637867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7544159" y="3637867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8839739" y="3637867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>
              <a:off x="6290786" y="3678201"/>
              <a:ext cx="1295580" cy="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7567585" y="3678199"/>
              <a:ext cx="1295580" cy="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74" name="Rounded Rectangle 2073"/>
          <p:cNvSpPr/>
          <p:nvPr/>
        </p:nvSpPr>
        <p:spPr bwMode="auto">
          <a:xfrm>
            <a:off x="1619250" y="3929978"/>
            <a:ext cx="485942" cy="580549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8" name="Rounded Rectangle 87"/>
          <p:cNvSpPr/>
          <p:nvPr/>
        </p:nvSpPr>
        <p:spPr bwMode="auto">
          <a:xfrm>
            <a:off x="3524083" y="3920928"/>
            <a:ext cx="485942" cy="143732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254057" y="2582735"/>
            <a:ext cx="2607935" cy="899811"/>
            <a:chOff x="6278895" y="3012137"/>
            <a:chExt cx="2607935" cy="899811"/>
          </a:xfrm>
        </p:grpSpPr>
        <p:cxnSp>
          <p:nvCxnSpPr>
            <p:cNvPr id="2077" name="Straight Arrow Connector 2076"/>
            <p:cNvCxnSpPr/>
            <p:nvPr/>
          </p:nvCxnSpPr>
          <p:spPr bwMode="auto">
            <a:xfrm>
              <a:off x="6278895" y="3678199"/>
              <a:ext cx="0" cy="23374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66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0" name="Straight Arrow Connector 99"/>
            <p:cNvCxnSpPr/>
            <p:nvPr/>
          </p:nvCxnSpPr>
          <p:spPr bwMode="auto">
            <a:xfrm flipV="1">
              <a:off x="7586636" y="3012137"/>
              <a:ext cx="14164" cy="60599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66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Straight Arrow Connector 101"/>
            <p:cNvCxnSpPr/>
            <p:nvPr/>
          </p:nvCxnSpPr>
          <p:spPr bwMode="auto">
            <a:xfrm flipV="1">
              <a:off x="8876446" y="3262795"/>
              <a:ext cx="10384" cy="41540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6600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7" name="Group 56"/>
          <p:cNvGrpSpPr/>
          <p:nvPr/>
        </p:nvGrpSpPr>
        <p:grpSpPr>
          <a:xfrm>
            <a:off x="4920602" y="2514600"/>
            <a:ext cx="3960201" cy="1069033"/>
            <a:chOff x="4945440" y="2931467"/>
            <a:chExt cx="3960201" cy="1069033"/>
          </a:xfrm>
        </p:grpSpPr>
        <p:cxnSp>
          <p:nvCxnSpPr>
            <p:cNvPr id="50" name="Straight Connector 49"/>
            <p:cNvCxnSpPr>
              <a:stCxn id="112" idx="6"/>
            </p:cNvCxnSpPr>
            <p:nvPr/>
          </p:nvCxnSpPr>
          <p:spPr bwMode="auto">
            <a:xfrm>
              <a:off x="5030393" y="3676994"/>
              <a:ext cx="1218187" cy="27839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Oval 51"/>
            <p:cNvSpPr/>
            <p:nvPr/>
          </p:nvSpPr>
          <p:spPr bwMode="auto">
            <a:xfrm>
              <a:off x="6239055" y="3919832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544160" y="2931467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8820688" y="3182127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V="1">
              <a:off x="6297945" y="2971801"/>
              <a:ext cx="1276170" cy="96881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endCxn id="54" idx="6"/>
            </p:cNvCxnSpPr>
            <p:nvPr/>
          </p:nvCxnSpPr>
          <p:spPr bwMode="auto">
            <a:xfrm>
              <a:off x="7574115" y="2962942"/>
              <a:ext cx="1331526" cy="25951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2" name="Oval 111"/>
            <p:cNvSpPr/>
            <p:nvPr/>
          </p:nvSpPr>
          <p:spPr bwMode="auto">
            <a:xfrm>
              <a:off x="4945440" y="3636660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928161" y="2877307"/>
            <a:ext cx="3965923" cy="1154079"/>
            <a:chOff x="4952999" y="3306709"/>
            <a:chExt cx="3965923" cy="1154079"/>
          </a:xfrm>
        </p:grpSpPr>
        <p:grpSp>
          <p:nvGrpSpPr>
            <p:cNvPr id="79" name="Group 78"/>
            <p:cNvGrpSpPr/>
            <p:nvPr/>
          </p:nvGrpSpPr>
          <p:grpSpPr>
            <a:xfrm flipH="1" flipV="1">
              <a:off x="4952999" y="3306709"/>
              <a:ext cx="3929216" cy="1154079"/>
              <a:chOff x="5037952" y="2931467"/>
              <a:chExt cx="3867689" cy="1069033"/>
            </a:xfrm>
          </p:grpSpPr>
          <p:cxnSp>
            <p:nvCxnSpPr>
              <p:cNvPr id="80" name="Straight Connector 79"/>
              <p:cNvCxnSpPr/>
              <p:nvPr/>
            </p:nvCxnSpPr>
            <p:spPr bwMode="auto">
              <a:xfrm>
                <a:off x="5037952" y="3678201"/>
                <a:ext cx="1210628" cy="277187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1" name="Oval 80"/>
              <p:cNvSpPr/>
              <p:nvPr/>
            </p:nvSpPr>
            <p:spPr bwMode="auto">
              <a:xfrm>
                <a:off x="6239055" y="3919832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7544160" y="293146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 bwMode="auto">
              <a:xfrm>
                <a:off x="8820688" y="318212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 flipV="1">
                <a:off x="6297945" y="2971801"/>
                <a:ext cx="1276170" cy="96881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Straight Connector 84"/>
              <p:cNvCxnSpPr>
                <a:endCxn id="83" idx="6"/>
              </p:cNvCxnSpPr>
              <p:nvPr/>
            </p:nvCxnSpPr>
            <p:spPr bwMode="auto">
              <a:xfrm>
                <a:off x="7574115" y="2962942"/>
                <a:ext cx="1331526" cy="25951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8" name="Oval 117"/>
            <p:cNvSpPr/>
            <p:nvPr/>
          </p:nvSpPr>
          <p:spPr bwMode="auto">
            <a:xfrm>
              <a:off x="8833969" y="3622700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589191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11/17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2096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tx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4968376" y="2522220"/>
            <a:ext cx="3886064" cy="1451554"/>
            <a:chOff x="734943" y="2799333"/>
            <a:chExt cx="3886064" cy="1451554"/>
          </a:xfrm>
        </p:grpSpPr>
        <p:cxnSp>
          <p:nvCxnSpPr>
            <p:cNvPr id="51" name="Straight Arrow Connector 50"/>
            <p:cNvCxnSpPr/>
            <p:nvPr/>
          </p:nvCxnSpPr>
          <p:spPr bwMode="auto">
            <a:xfrm>
              <a:off x="734943" y="3552183"/>
              <a:ext cx="0" cy="407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2031778" y="3843141"/>
              <a:ext cx="0" cy="407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3340970" y="2799333"/>
              <a:ext cx="0" cy="407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>
              <a:off x="4621007" y="3103730"/>
              <a:ext cx="0" cy="407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77678" y="3295793"/>
                <a:ext cx="11753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2"/>
                    </a:solidFill>
                    <a:latin typeface="Calibri" pitchFamily="34" charset="0"/>
                    <a:cs typeface="Calibri" pitchFamily="34" charset="0"/>
                  </a:rPr>
                  <a:t>Width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accent2"/>
                        </a:solidFill>
                        <a:latin typeface="Cambria Math"/>
                        <a:cs typeface="Calibri" pitchFamily="34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/>
                        <a:cs typeface="Calibri" pitchFamily="34" charset="0"/>
                      </a:rPr>
                      <m:t>𝑾</m:t>
                    </m:r>
                    <m:r>
                      <a:rPr lang="en-US" sz="2000" b="1" i="1" smtClean="0">
                        <a:solidFill>
                          <a:schemeClr val="accent2"/>
                        </a:solidFill>
                        <a:latin typeface="Cambria Math"/>
                        <a:cs typeface="Calibri" pitchFamily="34" charset="0"/>
                      </a:rPr>
                      <m:t>)</m:t>
                    </m:r>
                  </m:oMath>
                </a14:m>
                <a:endParaRPr lang="en-US" sz="2000" b="1" dirty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678" y="3295793"/>
                <a:ext cx="1175322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3109" r="-1036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21406" y="2006751"/>
                <a:ext cx="788394" cy="541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𝒑</m:t>
                          </m:r>
                        </m:e>
                      </m:ba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≤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406" y="2006751"/>
                <a:ext cx="788394" cy="54130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286000" y="2013204"/>
                <a:ext cx="788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≤</m:t>
                      </m:r>
                      <m:bar>
                        <m:barPr>
                          <m:pos m:val="top"/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bar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𝒑</m:t>
                          </m:r>
                        </m:e>
                      </m:ba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013204"/>
                <a:ext cx="788394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853556" y="2001822"/>
                <a:ext cx="788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𝒑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556" y="2001822"/>
                <a:ext cx="788394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2514600" y="2646097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Upper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05018" y="3913308"/>
            <a:ext cx="1188210" cy="1819082"/>
            <a:chOff x="3805018" y="3913308"/>
            <a:chExt cx="1188210" cy="1819082"/>
          </a:xfrm>
        </p:grpSpPr>
        <p:sp>
          <p:nvSpPr>
            <p:cNvPr id="66" name="Rounded Rectangle 65"/>
            <p:cNvSpPr/>
            <p:nvPr/>
          </p:nvSpPr>
          <p:spPr bwMode="auto">
            <a:xfrm>
              <a:off x="4084216" y="3913308"/>
              <a:ext cx="487784" cy="1437325"/>
            </a:xfrm>
            <a:prstGeom prst="roundRect">
              <a:avLst/>
            </a:prstGeom>
            <a:noFill/>
            <a:ln w="254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05018" y="5363058"/>
              <a:ext cx="1188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Slefe</a:t>
              </a:r>
              <a:r>
                <a:rPr lang="en-US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 table</a:t>
              </a:r>
            </a:p>
          </p:txBody>
        </p:sp>
      </p:grpSp>
      <p:sp>
        <p:nvSpPr>
          <p:cNvPr id="68" name="Freeform 67"/>
          <p:cNvSpPr/>
          <p:nvPr/>
        </p:nvSpPr>
        <p:spPr bwMode="auto">
          <a:xfrm>
            <a:off x="4974011" y="2857643"/>
            <a:ext cx="3848100" cy="876300"/>
          </a:xfrm>
          <a:custGeom>
            <a:avLst/>
            <a:gdLst>
              <a:gd name="connsiteX0" fmla="*/ 0 w 3848100"/>
              <a:gd name="connsiteY0" fmla="*/ 419100 h 876300"/>
              <a:gd name="connsiteX1" fmla="*/ 1285875 w 3848100"/>
              <a:gd name="connsiteY1" fmla="*/ 876300 h 876300"/>
              <a:gd name="connsiteX2" fmla="*/ 2562225 w 3848100"/>
              <a:gd name="connsiteY2" fmla="*/ 0 h 876300"/>
              <a:gd name="connsiteX3" fmla="*/ 3848100 w 3848100"/>
              <a:gd name="connsiteY3" fmla="*/ 342900 h 876300"/>
              <a:gd name="connsiteX4" fmla="*/ 3848100 w 3848100"/>
              <a:gd name="connsiteY4" fmla="*/ 342900 h 876300"/>
              <a:gd name="connsiteX5" fmla="*/ 3848100 w 3848100"/>
              <a:gd name="connsiteY5" fmla="*/ 3429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8100" h="876300">
                <a:moveTo>
                  <a:pt x="0" y="419100"/>
                </a:moveTo>
                <a:lnTo>
                  <a:pt x="1285875" y="876300"/>
                </a:lnTo>
                <a:lnTo>
                  <a:pt x="2562225" y="0"/>
                </a:lnTo>
                <a:lnTo>
                  <a:pt x="3848100" y="342900"/>
                </a:lnTo>
                <a:lnTo>
                  <a:pt x="3848100" y="342900"/>
                </a:lnTo>
                <a:lnTo>
                  <a:pt x="3848100" y="342900"/>
                </a:lnTo>
              </a:path>
            </a:pathLst>
          </a:cu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1424" y="937736"/>
            <a:ext cx="4997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(tightly sandwich non-linear functions)</a:t>
            </a:r>
          </a:p>
        </p:txBody>
      </p:sp>
    </p:spTree>
    <p:extLst>
      <p:ext uri="{BB962C8B-B14F-4D97-AF65-F5344CB8AC3E}">
        <p14:creationId xmlns:p14="http://schemas.microsoft.com/office/powerpoint/2010/main" val="36084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3" grpId="0"/>
      <p:bldP spid="2074" grpId="0" animBg="1"/>
      <p:bldP spid="2074" grpId="1" animBg="1"/>
      <p:bldP spid="88" grpId="1" animBg="1"/>
      <p:bldP spid="62" grpId="0"/>
      <p:bldP spid="5" grpId="0"/>
      <p:bldP spid="63" grpId="0"/>
      <p:bldP spid="65" grpId="0"/>
      <p:bldP spid="68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5" descr="C:\Users\kbcg\Desktop\11SIAM_iPASS\path29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838" y="994309"/>
            <a:ext cx="3971693" cy="394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/>
          <p:cNvGrpSpPr/>
          <p:nvPr/>
        </p:nvGrpSpPr>
        <p:grpSpPr>
          <a:xfrm>
            <a:off x="150838" y="2907374"/>
            <a:ext cx="3971693" cy="80668"/>
            <a:chOff x="4952999" y="3637867"/>
            <a:chExt cx="3971693" cy="80668"/>
          </a:xfrm>
        </p:grpSpPr>
        <p:sp>
          <p:nvSpPr>
            <p:cNvPr id="82" name="Oval 81"/>
            <p:cNvSpPr/>
            <p:nvPr/>
          </p:nvSpPr>
          <p:spPr bwMode="auto">
            <a:xfrm>
              <a:off x="4952999" y="3637867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8839739" y="3637867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143279" y="2200974"/>
            <a:ext cx="3973482" cy="1529321"/>
            <a:chOff x="381000" y="2774538"/>
            <a:chExt cx="3973482" cy="1529321"/>
          </a:xfrm>
        </p:grpSpPr>
        <p:grpSp>
          <p:nvGrpSpPr>
            <p:cNvPr id="92" name="Group 91"/>
            <p:cNvGrpSpPr/>
            <p:nvPr/>
          </p:nvGrpSpPr>
          <p:grpSpPr>
            <a:xfrm>
              <a:off x="381000" y="2774538"/>
              <a:ext cx="3960201" cy="1069033"/>
              <a:chOff x="4945440" y="2931467"/>
              <a:chExt cx="3960201" cy="1069033"/>
            </a:xfrm>
          </p:grpSpPr>
          <p:cxnSp>
            <p:nvCxnSpPr>
              <p:cNvPr id="93" name="Straight Connector 92"/>
              <p:cNvCxnSpPr>
                <a:stCxn id="99" idx="6"/>
              </p:cNvCxnSpPr>
              <p:nvPr/>
            </p:nvCxnSpPr>
            <p:spPr bwMode="auto">
              <a:xfrm>
                <a:off x="5030393" y="3676994"/>
                <a:ext cx="1218187" cy="27839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4" name="Oval 93"/>
              <p:cNvSpPr/>
              <p:nvPr/>
            </p:nvSpPr>
            <p:spPr bwMode="auto">
              <a:xfrm>
                <a:off x="6239055" y="3919832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7544160" y="293146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8820688" y="318212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cxnSp>
            <p:nvCxnSpPr>
              <p:cNvPr id="97" name="Straight Connector 96"/>
              <p:cNvCxnSpPr/>
              <p:nvPr/>
            </p:nvCxnSpPr>
            <p:spPr bwMode="auto">
              <a:xfrm flipV="1">
                <a:off x="6297945" y="2971801"/>
                <a:ext cx="1276170" cy="96881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/>
              <p:cNvCxnSpPr>
                <a:endCxn id="96" idx="6"/>
              </p:cNvCxnSpPr>
              <p:nvPr/>
            </p:nvCxnSpPr>
            <p:spPr bwMode="auto">
              <a:xfrm>
                <a:off x="7574115" y="2962942"/>
                <a:ext cx="1331526" cy="25951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9" name="Oval 98"/>
              <p:cNvSpPr/>
              <p:nvPr/>
            </p:nvSpPr>
            <p:spPr bwMode="auto">
              <a:xfrm>
                <a:off x="4945440" y="3636660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388559" y="3149780"/>
              <a:ext cx="3965923" cy="1154079"/>
              <a:chOff x="4952999" y="3306709"/>
              <a:chExt cx="3965923" cy="1154079"/>
            </a:xfrm>
          </p:grpSpPr>
          <p:grpSp>
            <p:nvGrpSpPr>
              <p:cNvPr id="101" name="Group 100"/>
              <p:cNvGrpSpPr/>
              <p:nvPr/>
            </p:nvGrpSpPr>
            <p:grpSpPr>
              <a:xfrm flipH="1" flipV="1">
                <a:off x="4952999" y="3306709"/>
                <a:ext cx="3929216" cy="1154079"/>
                <a:chOff x="5037952" y="2931467"/>
                <a:chExt cx="3867689" cy="1069033"/>
              </a:xfrm>
            </p:grpSpPr>
            <p:cxnSp>
              <p:nvCxnSpPr>
                <p:cNvPr id="103" name="Straight Connector 102"/>
                <p:cNvCxnSpPr/>
                <p:nvPr/>
              </p:nvCxnSpPr>
              <p:spPr bwMode="auto">
                <a:xfrm>
                  <a:off x="5037952" y="3678201"/>
                  <a:ext cx="1210628" cy="277187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4" name="Oval 103"/>
                <p:cNvSpPr/>
                <p:nvPr/>
              </p:nvSpPr>
              <p:spPr bwMode="auto">
                <a:xfrm>
                  <a:off x="6239055" y="3919832"/>
                  <a:ext cx="84953" cy="8066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 bwMode="auto">
                <a:xfrm>
                  <a:off x="7544160" y="2931467"/>
                  <a:ext cx="84953" cy="8066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106" name="Oval 105"/>
                <p:cNvSpPr/>
                <p:nvPr/>
              </p:nvSpPr>
              <p:spPr bwMode="auto">
                <a:xfrm>
                  <a:off x="8820688" y="3182127"/>
                  <a:ext cx="84953" cy="8066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cxnSp>
              <p:nvCxnSpPr>
                <p:cNvPr id="107" name="Straight Connector 106"/>
                <p:cNvCxnSpPr/>
                <p:nvPr/>
              </p:nvCxnSpPr>
              <p:spPr bwMode="auto">
                <a:xfrm flipV="1">
                  <a:off x="6297945" y="2971801"/>
                  <a:ext cx="1276170" cy="968819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8" name="Straight Connector 107"/>
                <p:cNvCxnSpPr>
                  <a:endCxn id="106" idx="6"/>
                </p:cNvCxnSpPr>
                <p:nvPr/>
              </p:nvCxnSpPr>
              <p:spPr bwMode="auto">
                <a:xfrm>
                  <a:off x="7574115" y="2962942"/>
                  <a:ext cx="1331526" cy="259519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2" name="Oval 101"/>
              <p:cNvSpPr/>
              <p:nvPr/>
            </p:nvSpPr>
            <p:spPr bwMode="auto">
              <a:xfrm>
                <a:off x="8833969" y="3622700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81133" y="2225769"/>
            <a:ext cx="3886064" cy="1451554"/>
            <a:chOff x="734943" y="2799333"/>
            <a:chExt cx="3886064" cy="1451554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734943" y="3552183"/>
              <a:ext cx="0" cy="407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2031778" y="3843141"/>
              <a:ext cx="0" cy="407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3340970" y="2799333"/>
              <a:ext cx="0" cy="407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>
              <a:off x="4621007" y="3103730"/>
              <a:ext cx="0" cy="407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15" name="Freeform 14"/>
          <p:cNvSpPr/>
          <p:nvPr/>
        </p:nvSpPr>
        <p:spPr bwMode="auto">
          <a:xfrm>
            <a:off x="208190" y="2550636"/>
            <a:ext cx="3848100" cy="876300"/>
          </a:xfrm>
          <a:custGeom>
            <a:avLst/>
            <a:gdLst>
              <a:gd name="connsiteX0" fmla="*/ 0 w 3848100"/>
              <a:gd name="connsiteY0" fmla="*/ 419100 h 876300"/>
              <a:gd name="connsiteX1" fmla="*/ 1285875 w 3848100"/>
              <a:gd name="connsiteY1" fmla="*/ 876300 h 876300"/>
              <a:gd name="connsiteX2" fmla="*/ 2562225 w 3848100"/>
              <a:gd name="connsiteY2" fmla="*/ 0 h 876300"/>
              <a:gd name="connsiteX3" fmla="*/ 3848100 w 3848100"/>
              <a:gd name="connsiteY3" fmla="*/ 342900 h 876300"/>
              <a:gd name="connsiteX4" fmla="*/ 3848100 w 3848100"/>
              <a:gd name="connsiteY4" fmla="*/ 342900 h 876300"/>
              <a:gd name="connsiteX5" fmla="*/ 3848100 w 3848100"/>
              <a:gd name="connsiteY5" fmla="*/ 3429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8100" h="876300">
                <a:moveTo>
                  <a:pt x="0" y="419100"/>
                </a:moveTo>
                <a:lnTo>
                  <a:pt x="1285875" y="876300"/>
                </a:lnTo>
                <a:lnTo>
                  <a:pt x="2562225" y="0"/>
                </a:lnTo>
                <a:lnTo>
                  <a:pt x="3848100" y="342900"/>
                </a:lnTo>
                <a:lnTo>
                  <a:pt x="3848100" y="342900"/>
                </a:lnTo>
                <a:lnTo>
                  <a:pt x="3848100" y="342900"/>
                </a:lnTo>
              </a:path>
            </a:pathLst>
          </a:cu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40570" y="2549606"/>
                <a:ext cx="11560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Calibri" pitchFamily="34" charset="0"/>
                      </a:rPr>
                      <m:t>𝑾</m:t>
                    </m:r>
                    <m:r>
                      <a:rPr lang="en-US" sz="1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Calibri" pitchFamily="34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accent6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= 0.2767</a:t>
                </a:r>
                <a:endParaRPr lang="en-US" sz="1600" b="1" baseline="30000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570" y="2549606"/>
                <a:ext cx="1156087" cy="338554"/>
              </a:xfrm>
              <a:prstGeom prst="rect">
                <a:avLst/>
              </a:prstGeom>
              <a:blipFill rotWithShape="1">
                <a:blip r:embed="rId4"/>
                <a:stretch>
                  <a:fillRect t="-5357" r="-2632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" name="Picture 5" descr="C:\Users\kbcg\Desktop\11SIAM_iPASS\path29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5248" y="1554464"/>
            <a:ext cx="3971693" cy="394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4" name="Group 2053"/>
          <p:cNvGrpSpPr/>
          <p:nvPr/>
        </p:nvGrpSpPr>
        <p:grpSpPr>
          <a:xfrm>
            <a:off x="137509" y="2309760"/>
            <a:ext cx="3979252" cy="1431182"/>
            <a:chOff x="4866414" y="3097154"/>
            <a:chExt cx="3979252" cy="1431182"/>
          </a:xfrm>
        </p:grpSpPr>
        <p:grpSp>
          <p:nvGrpSpPr>
            <p:cNvPr id="111" name="Group 110"/>
            <p:cNvGrpSpPr/>
            <p:nvPr/>
          </p:nvGrpSpPr>
          <p:grpSpPr>
            <a:xfrm>
              <a:off x="4873973" y="3705415"/>
              <a:ext cx="3971693" cy="80668"/>
              <a:chOff x="4952999" y="3637867"/>
              <a:chExt cx="3971693" cy="80668"/>
            </a:xfrm>
          </p:grpSpPr>
          <p:sp>
            <p:nvSpPr>
              <p:cNvPr id="129" name="Oval 128"/>
              <p:cNvSpPr/>
              <p:nvPr/>
            </p:nvSpPr>
            <p:spPr bwMode="auto">
              <a:xfrm>
                <a:off x="4952999" y="363786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 bwMode="auto">
              <a:xfrm>
                <a:off x="8839739" y="363786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22" name="Straight Connector 121"/>
            <p:cNvCxnSpPr>
              <a:stCxn id="128" idx="6"/>
              <a:endCxn id="136" idx="2"/>
            </p:cNvCxnSpPr>
            <p:nvPr/>
          </p:nvCxnSpPr>
          <p:spPr bwMode="auto">
            <a:xfrm>
              <a:off x="4951367" y="3744542"/>
              <a:ext cx="633524" cy="51116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3" name="Oval 122"/>
            <p:cNvSpPr/>
            <p:nvPr/>
          </p:nvSpPr>
          <p:spPr bwMode="auto">
            <a:xfrm>
              <a:off x="6160029" y="4067999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6841336" y="3631934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8754247" y="3493911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 bwMode="auto">
            <a:xfrm flipV="1">
              <a:off x="6232541" y="3700788"/>
              <a:ext cx="621236" cy="40160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8212703" y="3166008"/>
              <a:ext cx="615208" cy="37952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8" name="Oval 127"/>
            <p:cNvSpPr/>
            <p:nvPr/>
          </p:nvSpPr>
          <p:spPr bwMode="auto">
            <a:xfrm>
              <a:off x="4866414" y="3704208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16" name="Straight Connector 115"/>
            <p:cNvCxnSpPr>
              <a:endCxn id="158" idx="6"/>
            </p:cNvCxnSpPr>
            <p:nvPr/>
          </p:nvCxnSpPr>
          <p:spPr bwMode="auto">
            <a:xfrm flipH="1" flipV="1">
              <a:off x="8245805" y="3296942"/>
              <a:ext cx="557385" cy="42525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7" name="Oval 116"/>
            <p:cNvSpPr/>
            <p:nvPr/>
          </p:nvSpPr>
          <p:spPr bwMode="auto">
            <a:xfrm flipH="1" flipV="1">
              <a:off x="6868568" y="3803237"/>
              <a:ext cx="86304" cy="8708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 flipH="1" flipV="1">
              <a:off x="6170808" y="4260627"/>
              <a:ext cx="86304" cy="8708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0" name="Straight Connector 119"/>
            <p:cNvCxnSpPr>
              <a:stCxn id="117" idx="7"/>
              <a:endCxn id="118" idx="3"/>
            </p:cNvCxnSpPr>
            <p:nvPr/>
          </p:nvCxnSpPr>
          <p:spPr bwMode="auto">
            <a:xfrm flipH="1">
              <a:off x="6244473" y="3877569"/>
              <a:ext cx="636734" cy="39581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H="1" flipV="1">
              <a:off x="4960277" y="3961847"/>
              <a:ext cx="678523" cy="52294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5" name="Oval 114"/>
            <p:cNvSpPr/>
            <p:nvPr/>
          </p:nvSpPr>
          <p:spPr bwMode="auto">
            <a:xfrm>
              <a:off x="8754943" y="3690248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4888089" y="3897489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5596323" y="4447668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5584891" y="4215375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42" name="Straight Connector 141"/>
            <p:cNvCxnSpPr>
              <a:endCxn id="123" idx="6"/>
            </p:cNvCxnSpPr>
            <p:nvPr/>
          </p:nvCxnSpPr>
          <p:spPr bwMode="auto">
            <a:xfrm flipV="1">
              <a:off x="5606037" y="4108333"/>
              <a:ext cx="638945" cy="16794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/>
            <p:cNvCxnSpPr>
              <a:endCxn id="118" idx="3"/>
            </p:cNvCxnSpPr>
            <p:nvPr/>
          </p:nvCxnSpPr>
          <p:spPr bwMode="auto">
            <a:xfrm flipV="1">
              <a:off x="5669844" y="4273380"/>
              <a:ext cx="574629" cy="21141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9" name="Oval 148"/>
            <p:cNvSpPr/>
            <p:nvPr/>
          </p:nvSpPr>
          <p:spPr bwMode="auto">
            <a:xfrm>
              <a:off x="7463901" y="3203622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7495624" y="3390433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51" name="Straight Connector 150"/>
            <p:cNvCxnSpPr>
              <a:stCxn id="150" idx="0"/>
            </p:cNvCxnSpPr>
            <p:nvPr/>
          </p:nvCxnSpPr>
          <p:spPr bwMode="auto">
            <a:xfrm flipH="1">
              <a:off x="6898421" y="3390433"/>
              <a:ext cx="639680" cy="4361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6881413" y="3249320"/>
              <a:ext cx="639680" cy="4361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/>
            <p:cNvCxnSpPr>
              <a:endCxn id="157" idx="0"/>
            </p:cNvCxnSpPr>
            <p:nvPr/>
          </p:nvCxnSpPr>
          <p:spPr bwMode="auto">
            <a:xfrm flipV="1">
              <a:off x="7494330" y="3097154"/>
              <a:ext cx="699627" cy="14680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7" name="Oval 156"/>
            <p:cNvSpPr/>
            <p:nvPr/>
          </p:nvSpPr>
          <p:spPr bwMode="auto">
            <a:xfrm>
              <a:off x="8151480" y="3097154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8160852" y="3256608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63" name="Straight Connector 162"/>
            <p:cNvCxnSpPr>
              <a:endCxn id="158" idx="0"/>
            </p:cNvCxnSpPr>
            <p:nvPr/>
          </p:nvCxnSpPr>
          <p:spPr bwMode="auto">
            <a:xfrm flipV="1">
              <a:off x="7543800" y="3256608"/>
              <a:ext cx="659529" cy="1397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/>
              <p:cNvSpPr txBox="1"/>
              <p:nvPr/>
            </p:nvSpPr>
            <p:spPr>
              <a:xfrm>
                <a:off x="3520144" y="4433107"/>
                <a:ext cx="13637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6"/>
                          </a:solidFill>
                          <a:latin typeface="Cambria Math"/>
                          <a:cs typeface="Calibri" pitchFamily="34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accent6"/>
                          </a:solidFill>
                          <a:latin typeface="Cambria Math"/>
                          <a:cs typeface="Calibri" pitchFamily="34" charset="0"/>
                        </a:rPr>
                        <m:t>𝑾</m:t>
                      </m:r>
                      <m:r>
                        <a:rPr lang="en-US" sz="2000" b="1" i="1" smtClean="0">
                          <a:solidFill>
                            <a:schemeClr val="accent6"/>
                          </a:solidFill>
                          <a:latin typeface="Cambria Math"/>
                          <a:cs typeface="Calibri" pitchFamily="34" charset="0"/>
                        </a:rPr>
                        <m:t>≥</m:t>
                      </m:r>
                      <m:r>
                        <a:rPr lang="en-US" sz="2000" b="1" i="1" smtClean="0">
                          <a:solidFill>
                            <a:schemeClr val="accent6"/>
                          </a:solidFill>
                          <a:latin typeface="Cambria Math"/>
                          <a:cs typeface="Calibri" pitchFamily="34" charset="0"/>
                        </a:rPr>
                        <m:t>𝟒</m:t>
                      </m:r>
                      <m:bar>
                        <m:barPr>
                          <m:pos m:val="top"/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𝟐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sz="2000" b="1" i="1" dirty="0">
                  <a:solidFill>
                    <a:schemeClr val="accent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69" name="TextBox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144" y="4433107"/>
                <a:ext cx="1363707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9pPr>
          </a:lstStyle>
          <a:p>
            <a:r>
              <a:rPr lang="en-US" sz="2400" dirty="0"/>
              <a:t>Why SLEFE ?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5006070" y="2859577"/>
            <a:ext cx="3979252" cy="1431182"/>
            <a:chOff x="4866414" y="3097154"/>
            <a:chExt cx="3979252" cy="1431182"/>
          </a:xfrm>
        </p:grpSpPr>
        <p:grpSp>
          <p:nvGrpSpPr>
            <p:cNvPr id="177" name="Group 176"/>
            <p:cNvGrpSpPr/>
            <p:nvPr/>
          </p:nvGrpSpPr>
          <p:grpSpPr>
            <a:xfrm>
              <a:off x="4873973" y="3705415"/>
              <a:ext cx="3971693" cy="80668"/>
              <a:chOff x="4952999" y="3637867"/>
              <a:chExt cx="3971693" cy="80668"/>
            </a:xfrm>
          </p:grpSpPr>
          <p:sp>
            <p:nvSpPr>
              <p:cNvPr id="204" name="Oval 203"/>
              <p:cNvSpPr/>
              <p:nvPr/>
            </p:nvSpPr>
            <p:spPr bwMode="auto">
              <a:xfrm>
                <a:off x="4952999" y="363786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 bwMode="auto">
              <a:xfrm>
                <a:off x="8839739" y="363786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78" name="Straight Connector 177"/>
            <p:cNvCxnSpPr>
              <a:stCxn id="184" idx="6"/>
              <a:endCxn id="193" idx="2"/>
            </p:cNvCxnSpPr>
            <p:nvPr/>
          </p:nvCxnSpPr>
          <p:spPr bwMode="auto">
            <a:xfrm>
              <a:off x="4951367" y="3744542"/>
              <a:ext cx="633524" cy="51116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9" name="Oval 178"/>
            <p:cNvSpPr/>
            <p:nvPr/>
          </p:nvSpPr>
          <p:spPr bwMode="auto">
            <a:xfrm>
              <a:off x="6160029" y="4067999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6841336" y="3631934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1" name="Oval 180"/>
            <p:cNvSpPr/>
            <p:nvPr/>
          </p:nvSpPr>
          <p:spPr bwMode="auto">
            <a:xfrm>
              <a:off x="8754247" y="3493911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82" name="Straight Connector 181"/>
            <p:cNvCxnSpPr/>
            <p:nvPr/>
          </p:nvCxnSpPr>
          <p:spPr bwMode="auto">
            <a:xfrm flipV="1">
              <a:off x="6232541" y="3700788"/>
              <a:ext cx="621236" cy="40160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 bwMode="auto">
            <a:xfrm>
              <a:off x="8212703" y="3166008"/>
              <a:ext cx="615208" cy="37952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4" name="Oval 183"/>
            <p:cNvSpPr/>
            <p:nvPr/>
          </p:nvSpPr>
          <p:spPr bwMode="auto">
            <a:xfrm>
              <a:off x="4866414" y="3704208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85" name="Straight Connector 184"/>
            <p:cNvCxnSpPr>
              <a:endCxn id="202" idx="6"/>
            </p:cNvCxnSpPr>
            <p:nvPr/>
          </p:nvCxnSpPr>
          <p:spPr bwMode="auto">
            <a:xfrm flipH="1" flipV="1">
              <a:off x="8245805" y="3296942"/>
              <a:ext cx="557385" cy="42525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6" name="Oval 185"/>
            <p:cNvSpPr/>
            <p:nvPr/>
          </p:nvSpPr>
          <p:spPr bwMode="auto">
            <a:xfrm flipH="1" flipV="1">
              <a:off x="6868568" y="3803237"/>
              <a:ext cx="86304" cy="8708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 flipH="1" flipV="1">
              <a:off x="6170808" y="4260627"/>
              <a:ext cx="86304" cy="8708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88" name="Straight Connector 187"/>
            <p:cNvCxnSpPr>
              <a:stCxn id="186" idx="7"/>
              <a:endCxn id="187" idx="3"/>
            </p:cNvCxnSpPr>
            <p:nvPr/>
          </p:nvCxnSpPr>
          <p:spPr bwMode="auto">
            <a:xfrm flipH="1">
              <a:off x="6244473" y="3877569"/>
              <a:ext cx="636734" cy="39581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 bwMode="auto">
            <a:xfrm flipH="1" flipV="1">
              <a:off x="4960277" y="3961847"/>
              <a:ext cx="678523" cy="52294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0" name="Oval 189"/>
            <p:cNvSpPr/>
            <p:nvPr/>
          </p:nvSpPr>
          <p:spPr bwMode="auto">
            <a:xfrm>
              <a:off x="8754943" y="3690248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4888089" y="3897489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>
              <a:off x="5596323" y="4447668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5584891" y="4215375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4" name="Straight Connector 193"/>
            <p:cNvCxnSpPr>
              <a:endCxn id="179" idx="6"/>
            </p:cNvCxnSpPr>
            <p:nvPr/>
          </p:nvCxnSpPr>
          <p:spPr bwMode="auto">
            <a:xfrm flipV="1">
              <a:off x="5606037" y="4108333"/>
              <a:ext cx="638945" cy="16794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/>
            <p:cNvCxnSpPr>
              <a:endCxn id="187" idx="3"/>
            </p:cNvCxnSpPr>
            <p:nvPr/>
          </p:nvCxnSpPr>
          <p:spPr bwMode="auto">
            <a:xfrm flipV="1">
              <a:off x="5669844" y="4273380"/>
              <a:ext cx="574629" cy="21141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6" name="Oval 195"/>
            <p:cNvSpPr/>
            <p:nvPr/>
          </p:nvSpPr>
          <p:spPr bwMode="auto">
            <a:xfrm>
              <a:off x="7463901" y="3203622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7495624" y="3390433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8" name="Straight Connector 197"/>
            <p:cNvCxnSpPr>
              <a:stCxn id="197" idx="0"/>
            </p:cNvCxnSpPr>
            <p:nvPr/>
          </p:nvCxnSpPr>
          <p:spPr bwMode="auto">
            <a:xfrm flipH="1">
              <a:off x="6898421" y="3390433"/>
              <a:ext cx="639680" cy="4361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" name="Straight Connector 198"/>
            <p:cNvCxnSpPr/>
            <p:nvPr/>
          </p:nvCxnSpPr>
          <p:spPr bwMode="auto">
            <a:xfrm flipH="1">
              <a:off x="6881413" y="3249320"/>
              <a:ext cx="639680" cy="43614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" name="Straight Connector 199"/>
            <p:cNvCxnSpPr>
              <a:endCxn id="201" idx="0"/>
            </p:cNvCxnSpPr>
            <p:nvPr/>
          </p:nvCxnSpPr>
          <p:spPr bwMode="auto">
            <a:xfrm flipV="1">
              <a:off x="7494330" y="3097154"/>
              <a:ext cx="699627" cy="14680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1" name="Oval 200"/>
            <p:cNvSpPr/>
            <p:nvPr/>
          </p:nvSpPr>
          <p:spPr bwMode="auto">
            <a:xfrm>
              <a:off x="8151480" y="3097154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2" name="Oval 201"/>
            <p:cNvSpPr/>
            <p:nvPr/>
          </p:nvSpPr>
          <p:spPr bwMode="auto">
            <a:xfrm>
              <a:off x="8160852" y="3256608"/>
              <a:ext cx="84953" cy="8066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03" name="Straight Connector 202"/>
            <p:cNvCxnSpPr>
              <a:endCxn id="202" idx="0"/>
            </p:cNvCxnSpPr>
            <p:nvPr/>
          </p:nvCxnSpPr>
          <p:spPr bwMode="auto">
            <a:xfrm flipV="1">
              <a:off x="7543800" y="3256608"/>
              <a:ext cx="659529" cy="13974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66" name="Freeform 2065"/>
          <p:cNvSpPr/>
          <p:nvPr/>
        </p:nvSpPr>
        <p:spPr bwMode="auto">
          <a:xfrm>
            <a:off x="5048339" y="2958355"/>
            <a:ext cx="3894667" cy="1117600"/>
          </a:xfrm>
          <a:custGeom>
            <a:avLst/>
            <a:gdLst>
              <a:gd name="connsiteX0" fmla="*/ 0 w 3894667"/>
              <a:gd name="connsiteY0" fmla="*/ 541866 h 1117600"/>
              <a:gd name="connsiteX1" fmla="*/ 722489 w 3894667"/>
              <a:gd name="connsiteY1" fmla="*/ 1117600 h 1117600"/>
              <a:gd name="connsiteX2" fmla="*/ 1298223 w 3894667"/>
              <a:gd name="connsiteY2" fmla="*/ 982133 h 1117600"/>
              <a:gd name="connsiteX3" fmla="*/ 1986845 w 3894667"/>
              <a:gd name="connsiteY3" fmla="*/ 530577 h 1117600"/>
              <a:gd name="connsiteX4" fmla="*/ 2607734 w 3894667"/>
              <a:gd name="connsiteY4" fmla="*/ 124177 h 1117600"/>
              <a:gd name="connsiteX5" fmla="*/ 3285067 w 3894667"/>
              <a:gd name="connsiteY5" fmla="*/ 0 h 1117600"/>
              <a:gd name="connsiteX6" fmla="*/ 3894667 w 3894667"/>
              <a:gd name="connsiteY6" fmla="*/ 496711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4667" h="1117600">
                <a:moveTo>
                  <a:pt x="0" y="541866"/>
                </a:moveTo>
                <a:lnTo>
                  <a:pt x="722489" y="1117600"/>
                </a:lnTo>
                <a:lnTo>
                  <a:pt x="1298223" y="982133"/>
                </a:lnTo>
                <a:lnTo>
                  <a:pt x="1986845" y="530577"/>
                </a:lnTo>
                <a:lnTo>
                  <a:pt x="2607734" y="124177"/>
                </a:lnTo>
                <a:lnTo>
                  <a:pt x="3285067" y="0"/>
                </a:lnTo>
                <a:lnTo>
                  <a:pt x="3894667" y="496711"/>
                </a:lnTo>
              </a:path>
            </a:pathLst>
          </a:cu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>
                <a:off x="4109857" y="3119988"/>
                <a:ext cx="12159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6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  <a:cs typeface="Calibri" pitchFamily="34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  <a:cs typeface="Calibri" pitchFamily="34" charset="0"/>
                              </a:rPr>
                              <m:t>𝟐</m:t>
                            </m:r>
                          </m:sub>
                        </m:sSub>
                      </m:e>
                    </m:bar>
                  </m:oMath>
                </a14:m>
                <a:r>
                  <a:rPr lang="en-US" sz="1600" b="1" dirty="0">
                    <a:solidFill>
                      <a:schemeClr val="accent6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= 0.0579</a:t>
                </a:r>
                <a:endParaRPr lang="en-US" sz="1600" b="1" baseline="30000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857" y="3119988"/>
                <a:ext cx="1215910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455" r="-2000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5056942" y="2822887"/>
            <a:ext cx="3886064" cy="1464735"/>
            <a:chOff x="5056942" y="2822887"/>
            <a:chExt cx="3886064" cy="1464735"/>
          </a:xfrm>
        </p:grpSpPr>
        <p:cxnSp>
          <p:nvCxnSpPr>
            <p:cNvPr id="210" name="Straight Arrow Connector 209"/>
            <p:cNvCxnSpPr/>
            <p:nvPr/>
          </p:nvCxnSpPr>
          <p:spPr bwMode="auto">
            <a:xfrm>
              <a:off x="5056942" y="3493975"/>
              <a:ext cx="0" cy="2655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1" name="Straight Arrow Connector 210"/>
            <p:cNvCxnSpPr/>
            <p:nvPr/>
          </p:nvCxnSpPr>
          <p:spPr bwMode="auto">
            <a:xfrm>
              <a:off x="6353777" y="3835840"/>
              <a:ext cx="0" cy="2655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2" name="Straight Arrow Connector 211"/>
            <p:cNvCxnSpPr/>
            <p:nvPr/>
          </p:nvCxnSpPr>
          <p:spPr bwMode="auto">
            <a:xfrm>
              <a:off x="7662969" y="2981158"/>
              <a:ext cx="0" cy="2655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3" name="Straight Arrow Connector 212"/>
            <p:cNvCxnSpPr/>
            <p:nvPr/>
          </p:nvCxnSpPr>
          <p:spPr bwMode="auto">
            <a:xfrm>
              <a:off x="8943006" y="3201952"/>
              <a:ext cx="0" cy="2655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4" name="Straight Arrow Connector 213"/>
            <p:cNvCxnSpPr/>
            <p:nvPr/>
          </p:nvCxnSpPr>
          <p:spPr bwMode="auto">
            <a:xfrm>
              <a:off x="8333406" y="2822887"/>
              <a:ext cx="0" cy="2655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5" name="Straight Arrow Connector 214"/>
            <p:cNvCxnSpPr/>
            <p:nvPr/>
          </p:nvCxnSpPr>
          <p:spPr bwMode="auto">
            <a:xfrm>
              <a:off x="7038006" y="3409684"/>
              <a:ext cx="0" cy="2655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6" name="Straight Arrow Connector 215"/>
            <p:cNvCxnSpPr/>
            <p:nvPr/>
          </p:nvCxnSpPr>
          <p:spPr bwMode="auto">
            <a:xfrm>
              <a:off x="5776473" y="4022107"/>
              <a:ext cx="0" cy="2655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6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grpSp>
        <p:nvGrpSpPr>
          <p:cNvPr id="218" name="Group 217"/>
          <p:cNvGrpSpPr/>
          <p:nvPr/>
        </p:nvGrpSpPr>
        <p:grpSpPr>
          <a:xfrm>
            <a:off x="143279" y="2202220"/>
            <a:ext cx="3973482" cy="1529321"/>
            <a:chOff x="381000" y="2774538"/>
            <a:chExt cx="3973482" cy="1529321"/>
          </a:xfrm>
        </p:grpSpPr>
        <p:grpSp>
          <p:nvGrpSpPr>
            <p:cNvPr id="219" name="Group 218"/>
            <p:cNvGrpSpPr/>
            <p:nvPr/>
          </p:nvGrpSpPr>
          <p:grpSpPr>
            <a:xfrm>
              <a:off x="381000" y="2774538"/>
              <a:ext cx="3960201" cy="1069033"/>
              <a:chOff x="4945440" y="2931467"/>
              <a:chExt cx="3960201" cy="1069033"/>
            </a:xfrm>
          </p:grpSpPr>
          <p:cxnSp>
            <p:nvCxnSpPr>
              <p:cNvPr id="229" name="Straight Connector 228"/>
              <p:cNvCxnSpPr>
                <a:stCxn id="235" idx="6"/>
              </p:cNvCxnSpPr>
              <p:nvPr/>
            </p:nvCxnSpPr>
            <p:spPr bwMode="auto">
              <a:xfrm>
                <a:off x="5030393" y="3676994"/>
                <a:ext cx="1218187" cy="27839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0" name="Oval 229"/>
              <p:cNvSpPr/>
              <p:nvPr/>
            </p:nvSpPr>
            <p:spPr bwMode="auto">
              <a:xfrm>
                <a:off x="6239055" y="3919832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 bwMode="auto">
              <a:xfrm>
                <a:off x="7544160" y="293146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 bwMode="auto">
              <a:xfrm>
                <a:off x="8820688" y="3182127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cxnSp>
            <p:nvCxnSpPr>
              <p:cNvPr id="233" name="Straight Connector 232"/>
              <p:cNvCxnSpPr/>
              <p:nvPr/>
            </p:nvCxnSpPr>
            <p:spPr bwMode="auto">
              <a:xfrm flipV="1">
                <a:off x="6297945" y="2971801"/>
                <a:ext cx="1276170" cy="96881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4" name="Straight Connector 233"/>
              <p:cNvCxnSpPr>
                <a:endCxn id="232" idx="6"/>
              </p:cNvCxnSpPr>
              <p:nvPr/>
            </p:nvCxnSpPr>
            <p:spPr bwMode="auto">
              <a:xfrm>
                <a:off x="7574115" y="2962942"/>
                <a:ext cx="1331526" cy="25951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5" name="Oval 234"/>
              <p:cNvSpPr/>
              <p:nvPr/>
            </p:nvSpPr>
            <p:spPr bwMode="auto">
              <a:xfrm>
                <a:off x="4945440" y="3636660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grpSp>
          <p:nvGrpSpPr>
            <p:cNvPr id="220" name="Group 219"/>
            <p:cNvGrpSpPr/>
            <p:nvPr/>
          </p:nvGrpSpPr>
          <p:grpSpPr>
            <a:xfrm>
              <a:off x="388559" y="3149780"/>
              <a:ext cx="3965923" cy="1154079"/>
              <a:chOff x="4952999" y="3306709"/>
              <a:chExt cx="3965923" cy="1154079"/>
            </a:xfrm>
          </p:grpSpPr>
          <p:grpSp>
            <p:nvGrpSpPr>
              <p:cNvPr id="221" name="Group 220"/>
              <p:cNvGrpSpPr/>
              <p:nvPr/>
            </p:nvGrpSpPr>
            <p:grpSpPr>
              <a:xfrm flipH="1" flipV="1">
                <a:off x="4952999" y="3306709"/>
                <a:ext cx="3929216" cy="1154079"/>
                <a:chOff x="5037952" y="2931467"/>
                <a:chExt cx="3867689" cy="1069033"/>
              </a:xfrm>
            </p:grpSpPr>
            <p:cxnSp>
              <p:nvCxnSpPr>
                <p:cNvPr id="223" name="Straight Connector 222"/>
                <p:cNvCxnSpPr/>
                <p:nvPr/>
              </p:nvCxnSpPr>
              <p:spPr bwMode="auto">
                <a:xfrm>
                  <a:off x="5037952" y="3678201"/>
                  <a:ext cx="1210628" cy="277187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4" name="Oval 223"/>
                <p:cNvSpPr/>
                <p:nvPr/>
              </p:nvSpPr>
              <p:spPr bwMode="auto">
                <a:xfrm>
                  <a:off x="6239055" y="3919832"/>
                  <a:ext cx="84953" cy="8066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25" name="Oval 224"/>
                <p:cNvSpPr/>
                <p:nvPr/>
              </p:nvSpPr>
              <p:spPr bwMode="auto">
                <a:xfrm>
                  <a:off x="7544160" y="2931467"/>
                  <a:ext cx="84953" cy="8066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226" name="Oval 225"/>
                <p:cNvSpPr/>
                <p:nvPr/>
              </p:nvSpPr>
              <p:spPr bwMode="auto">
                <a:xfrm>
                  <a:off x="8820688" y="3182127"/>
                  <a:ext cx="84953" cy="8066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cxnSp>
              <p:nvCxnSpPr>
                <p:cNvPr id="227" name="Straight Connector 226"/>
                <p:cNvCxnSpPr/>
                <p:nvPr/>
              </p:nvCxnSpPr>
              <p:spPr bwMode="auto">
                <a:xfrm flipV="1">
                  <a:off x="6297945" y="2971801"/>
                  <a:ext cx="1276170" cy="968819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8" name="Straight Connector 227"/>
                <p:cNvCxnSpPr>
                  <a:endCxn id="226" idx="6"/>
                </p:cNvCxnSpPr>
                <p:nvPr/>
              </p:nvCxnSpPr>
              <p:spPr bwMode="auto">
                <a:xfrm>
                  <a:off x="7574115" y="2962942"/>
                  <a:ext cx="1331526" cy="259519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22" name="Oval 221"/>
              <p:cNvSpPr/>
              <p:nvPr/>
            </p:nvSpPr>
            <p:spPr bwMode="auto">
              <a:xfrm>
                <a:off x="8833969" y="3622700"/>
                <a:ext cx="84953" cy="8066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graphicFrame>
        <p:nvGraphicFramePr>
          <p:cNvPr id="131" name="Table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45410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12/17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5" name="Table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50667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tx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922449" y="1135043"/>
                <a:ext cx="14438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Calibri" pitchFamily="34" charset="0"/>
                      </a:rPr>
                      <m:t> 3</m:t>
                    </m:r>
                  </m:oMath>
                </a14:m>
                <a:r>
                  <a:rPr lang="en-US" sz="2000" dirty="0">
                    <a:latin typeface="Calibri" pitchFamily="34" charset="0"/>
                    <a:cs typeface="Calibri" pitchFamily="34" charset="0"/>
                  </a:rPr>
                  <a:t> segments</a:t>
                </a: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49" y="1135043"/>
                <a:ext cx="1443857" cy="400110"/>
              </a:xfrm>
              <a:prstGeom prst="rect">
                <a:avLst/>
              </a:prstGeom>
              <a:blipFill rotWithShape="1">
                <a:blip r:embed="rId7"/>
                <a:stretch>
                  <a:fillRect t="-7576" r="-379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5925274" y="1199195"/>
                <a:ext cx="18239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Calibri" pitchFamily="34" charset="0"/>
                      </a:rPr>
                      <m:t> 2∗3</m:t>
                    </m:r>
                  </m:oMath>
                </a14:m>
                <a:r>
                  <a:rPr lang="en-US" sz="2000" dirty="0">
                    <a:latin typeface="Calibri" pitchFamily="34" charset="0"/>
                    <a:cs typeface="Calibri" pitchFamily="34" charset="0"/>
                  </a:rPr>
                  <a:t> segments</a:t>
                </a:r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274" y="1199195"/>
                <a:ext cx="1823961" cy="400110"/>
              </a:xfrm>
              <a:prstGeom prst="rect">
                <a:avLst/>
              </a:prstGeom>
              <a:blipFill rotWithShape="1">
                <a:blip r:embed="rId8"/>
                <a:stretch>
                  <a:fillRect t="-7692" r="-2676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3467925" y="5250394"/>
                <a:ext cx="1500988" cy="407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6"/>
                          </a:solidFill>
                          <a:latin typeface="Cambria Math"/>
                          <a:cs typeface="Calibri" pitchFamily="34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accent6"/>
                          </a:solidFill>
                          <a:latin typeface="Cambria Math"/>
                          <a:cs typeface="Calibri" pitchFamily="34" charset="0"/>
                        </a:rPr>
                        <m:t>𝑾</m:t>
                      </m:r>
                      <m:r>
                        <a:rPr lang="en-US" sz="2000" b="1" i="1" smtClean="0">
                          <a:solidFill>
                            <a:schemeClr val="accent6"/>
                          </a:solidFill>
                          <a:latin typeface="Cambria Math"/>
                          <a:cs typeface="Calibri" pitchFamily="34" charset="0"/>
                        </a:rPr>
                        <m:t>≥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/>
                              <a:cs typeface="Calibri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/>
                              <a:cs typeface="Calibri" pitchFamily="34" charset="0"/>
                            </a:rPr>
                            <m:t>𝟐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6"/>
                                  </a:solidFill>
                                  <a:latin typeface="Cambria Math"/>
                                  <a:cs typeface="Calibri" pitchFamily="34" charset="0"/>
                                </a:rPr>
                                <m:t>𝒉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en-US" sz="2000" b="1" i="1" dirty="0">
                  <a:solidFill>
                    <a:schemeClr val="accent6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925" y="5250394"/>
                <a:ext cx="1500988" cy="407099"/>
              </a:xfrm>
              <a:prstGeom prst="rect">
                <a:avLst/>
              </a:prstGeom>
              <a:blipFill rotWithShape="1">
                <a:blip r:embed="rId9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78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3" dur="indefinite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9" grpId="0"/>
      <p:bldP spid="2066" grpId="0" animBg="1"/>
      <p:bldP spid="167" grpId="0"/>
      <p:bldP spid="138" grpId="0"/>
      <p:bldP spid="1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8" name="TextBox 2057"/>
              <p:cNvSpPr txBox="1"/>
              <p:nvPr/>
            </p:nvSpPr>
            <p:spPr>
              <a:xfrm>
                <a:off x="2825104" y="4813733"/>
                <a:ext cx="4960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>
                          <a:latin typeface="Cambria Math"/>
                          <a:cs typeface="Calibri" pitchFamily="34" charset="0"/>
                        </a:rPr>
                        <m:t>𝑊</m:t>
                      </m:r>
                    </m:oMath>
                  </m:oMathPara>
                </a14:m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058" name="TextBox 20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104" y="4813733"/>
                <a:ext cx="496033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/>
              <p:cNvSpPr txBox="1"/>
              <p:nvPr/>
            </p:nvSpPr>
            <p:spPr>
              <a:xfrm>
                <a:off x="5010985" y="4771036"/>
                <a:ext cx="1161215" cy="434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  <a:cs typeface="Calibri" pitchFamily="34" charset="0"/>
                        </a:rPr>
                        <m:t>h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&gt;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𝑊</m:t>
                          </m:r>
                        </m:e>
                      </m:rad>
                    </m:oMath>
                  </m:oMathPara>
                </a14:m>
                <a:endParaRPr lang="en-US" sz="20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71" name="TextBox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985" y="4771036"/>
                <a:ext cx="1161215" cy="43441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70" name="Group 2069"/>
          <p:cNvGrpSpPr/>
          <p:nvPr/>
        </p:nvGrpSpPr>
        <p:grpSpPr>
          <a:xfrm>
            <a:off x="3048000" y="5851663"/>
            <a:ext cx="3057952" cy="465064"/>
            <a:chOff x="524092" y="5715000"/>
            <a:chExt cx="3057952" cy="465064"/>
          </a:xfrm>
        </p:grpSpPr>
        <p:sp>
          <p:nvSpPr>
            <p:cNvPr id="2069" name="Rounded Rectangle 2068"/>
            <p:cNvSpPr/>
            <p:nvPr/>
          </p:nvSpPr>
          <p:spPr bwMode="auto">
            <a:xfrm>
              <a:off x="2533203" y="5715000"/>
              <a:ext cx="1036210" cy="4650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/>
                <p:cNvSpPr txBox="1"/>
                <p:nvPr/>
              </p:nvSpPr>
              <p:spPr>
                <a:xfrm>
                  <a:off x="2468727" y="5715000"/>
                  <a:ext cx="1113317" cy="434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  <a:cs typeface="Calibri" pitchFamily="34" charset="0"/>
                          </a:rPr>
                          <m:t>        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 smtClean="0">
                                <a:latin typeface="Cambria Math"/>
                                <a:cs typeface="Calibri" pitchFamily="34" charset="0"/>
                              </a:rPr>
                              <m:t>𝑊</m:t>
                            </m:r>
                          </m:e>
                        </m:rad>
                      </m:oMath>
                    </m:oMathPara>
                  </a14:m>
                  <a:endParaRPr lang="en-US" sz="2000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72" name="TextBox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727" y="5715000"/>
                  <a:ext cx="1113317" cy="43441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60" name="TextBox 2059"/>
            <p:cNvSpPr txBox="1"/>
            <p:nvPr/>
          </p:nvSpPr>
          <p:spPr>
            <a:xfrm>
              <a:off x="524092" y="5747541"/>
              <a:ext cx="1944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libri" pitchFamily="34" charset="0"/>
                  <a:cs typeface="Calibri" pitchFamily="34" charset="0"/>
                </a:rPr>
                <a:t>Tessellation Factor</a:t>
              </a:r>
            </a:p>
          </p:txBody>
        </p:sp>
      </p:grpSp>
      <p:sp>
        <p:nvSpPr>
          <p:cNvPr id="175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rgbClr val="0066CC"/>
                </a:solidFill>
                <a:latin typeface="Trebuchet MS" pitchFamily="34" charset="0"/>
                <a:ea typeface="굴림" pitchFamily="50" charset="-127"/>
              </a:defRPr>
            </a:lvl9pPr>
          </a:lstStyle>
          <a:p>
            <a:r>
              <a:rPr lang="en-US" sz="2400" dirty="0"/>
              <a:t>Test &amp; Predict Accuracy in Pixel</a:t>
            </a:r>
          </a:p>
        </p:txBody>
      </p:sp>
      <p:grpSp>
        <p:nvGrpSpPr>
          <p:cNvPr id="131" name="Group 130"/>
          <p:cNvGrpSpPr/>
          <p:nvPr/>
        </p:nvGrpSpPr>
        <p:grpSpPr>
          <a:xfrm>
            <a:off x="2595360" y="1262999"/>
            <a:ext cx="3729240" cy="3200932"/>
            <a:chOff x="719282" y="3077241"/>
            <a:chExt cx="1338010" cy="1148459"/>
          </a:xfrm>
        </p:grpSpPr>
        <p:pic>
          <p:nvPicPr>
            <p:cNvPr id="13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82" y="3077241"/>
              <a:ext cx="1338010" cy="1148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5" name="Rectangle 134"/>
            <p:cNvSpPr/>
            <p:nvPr/>
          </p:nvSpPr>
          <p:spPr bwMode="auto">
            <a:xfrm>
              <a:off x="828675" y="3157250"/>
              <a:ext cx="1095375" cy="7003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15118" y="1659831"/>
            <a:ext cx="1413706" cy="1574842"/>
            <a:chOff x="6143977" y="2006518"/>
            <a:chExt cx="1413706" cy="1574842"/>
          </a:xfrm>
        </p:grpSpPr>
        <p:grpSp>
          <p:nvGrpSpPr>
            <p:cNvPr id="309" name="Group 308"/>
            <p:cNvGrpSpPr/>
            <p:nvPr/>
          </p:nvGrpSpPr>
          <p:grpSpPr>
            <a:xfrm rot="18559842">
              <a:off x="6071040" y="2119457"/>
              <a:ext cx="1574842" cy="1348964"/>
              <a:chOff x="381000" y="1219198"/>
              <a:chExt cx="3979253" cy="3941104"/>
            </a:xfrm>
          </p:grpSpPr>
          <p:grpSp>
            <p:nvGrpSpPr>
              <p:cNvPr id="310" name="Group 309"/>
              <p:cNvGrpSpPr/>
              <p:nvPr/>
            </p:nvGrpSpPr>
            <p:grpSpPr>
              <a:xfrm>
                <a:off x="388559" y="3132265"/>
                <a:ext cx="3971693" cy="80668"/>
                <a:chOff x="4952999" y="3637867"/>
                <a:chExt cx="3971693" cy="80668"/>
              </a:xfrm>
            </p:grpSpPr>
            <p:sp>
              <p:nvSpPr>
                <p:cNvPr id="348" name="Oval 347"/>
                <p:cNvSpPr/>
                <p:nvPr/>
              </p:nvSpPr>
              <p:spPr bwMode="auto">
                <a:xfrm>
                  <a:off x="4952999" y="3637867"/>
                  <a:ext cx="84953" cy="8066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  <p:sp>
              <p:nvSpPr>
                <p:cNvPr id="349" name="Oval 348"/>
                <p:cNvSpPr/>
                <p:nvPr/>
              </p:nvSpPr>
              <p:spPr bwMode="auto">
                <a:xfrm>
                  <a:off x="8839739" y="3637867"/>
                  <a:ext cx="84953" cy="8066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itchFamily="50" charset="-127"/>
                    <a:ea typeface="굴림" pitchFamily="50" charset="-127"/>
                  </a:endParaRPr>
                </a:p>
              </p:txBody>
            </p:sp>
          </p:grpSp>
          <p:grpSp>
            <p:nvGrpSpPr>
              <p:cNvPr id="311" name="Group 310"/>
              <p:cNvGrpSpPr/>
              <p:nvPr/>
            </p:nvGrpSpPr>
            <p:grpSpPr>
              <a:xfrm>
                <a:off x="381000" y="2425865"/>
                <a:ext cx="3973482" cy="1529321"/>
                <a:chOff x="381000" y="2774538"/>
                <a:chExt cx="3973482" cy="1529321"/>
              </a:xfrm>
            </p:grpSpPr>
            <p:grpSp>
              <p:nvGrpSpPr>
                <p:cNvPr id="331" name="Group 330"/>
                <p:cNvGrpSpPr/>
                <p:nvPr/>
              </p:nvGrpSpPr>
              <p:grpSpPr>
                <a:xfrm>
                  <a:off x="381000" y="2774538"/>
                  <a:ext cx="3960201" cy="1069033"/>
                  <a:chOff x="4945440" y="2931467"/>
                  <a:chExt cx="3960201" cy="1069033"/>
                </a:xfrm>
              </p:grpSpPr>
              <p:cxnSp>
                <p:nvCxnSpPr>
                  <p:cNvPr id="341" name="Straight Connector 340"/>
                  <p:cNvCxnSpPr>
                    <a:stCxn id="347" idx="6"/>
                  </p:cNvCxnSpPr>
                  <p:nvPr/>
                </p:nvCxnSpPr>
                <p:spPr bwMode="auto">
                  <a:xfrm>
                    <a:off x="5030393" y="3676994"/>
                    <a:ext cx="1218187" cy="27839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42" name="Oval 341"/>
                  <p:cNvSpPr/>
                  <p:nvPr/>
                </p:nvSpPr>
                <p:spPr bwMode="auto">
                  <a:xfrm>
                    <a:off x="6239055" y="3919832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 bwMode="auto">
                  <a:xfrm>
                    <a:off x="7544160" y="2931467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  <p:sp>
                <p:nvSpPr>
                  <p:cNvPr id="344" name="Oval 343"/>
                  <p:cNvSpPr/>
                  <p:nvPr/>
                </p:nvSpPr>
                <p:spPr bwMode="auto">
                  <a:xfrm>
                    <a:off x="8820688" y="3182127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  <p:cxnSp>
                <p:nvCxnSpPr>
                  <p:cNvPr id="345" name="Straight Connector 344"/>
                  <p:cNvCxnSpPr/>
                  <p:nvPr/>
                </p:nvCxnSpPr>
                <p:spPr bwMode="auto">
                  <a:xfrm flipV="1">
                    <a:off x="6297945" y="2971801"/>
                    <a:ext cx="1276170" cy="96881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46" name="Straight Connector 345"/>
                  <p:cNvCxnSpPr>
                    <a:endCxn id="344" idx="6"/>
                  </p:cNvCxnSpPr>
                  <p:nvPr/>
                </p:nvCxnSpPr>
                <p:spPr bwMode="auto">
                  <a:xfrm>
                    <a:off x="7574115" y="2962942"/>
                    <a:ext cx="1331526" cy="25951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47" name="Oval 346"/>
                  <p:cNvSpPr/>
                  <p:nvPr/>
                </p:nvSpPr>
                <p:spPr bwMode="auto">
                  <a:xfrm>
                    <a:off x="4945440" y="3636660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</p:grpSp>
            <p:grpSp>
              <p:nvGrpSpPr>
                <p:cNvPr id="332" name="Group 331"/>
                <p:cNvGrpSpPr/>
                <p:nvPr/>
              </p:nvGrpSpPr>
              <p:grpSpPr>
                <a:xfrm>
                  <a:off x="388559" y="3149780"/>
                  <a:ext cx="3965923" cy="1154079"/>
                  <a:chOff x="4952999" y="3306709"/>
                  <a:chExt cx="3965923" cy="1154079"/>
                </a:xfrm>
              </p:grpSpPr>
              <p:grpSp>
                <p:nvGrpSpPr>
                  <p:cNvPr id="333" name="Group 332"/>
                  <p:cNvGrpSpPr/>
                  <p:nvPr/>
                </p:nvGrpSpPr>
                <p:grpSpPr>
                  <a:xfrm flipH="1" flipV="1">
                    <a:off x="4952999" y="3306709"/>
                    <a:ext cx="3929216" cy="1154079"/>
                    <a:chOff x="5037952" y="2931467"/>
                    <a:chExt cx="3867689" cy="1069033"/>
                  </a:xfrm>
                </p:grpSpPr>
                <p:cxnSp>
                  <p:nvCxnSpPr>
                    <p:cNvPr id="335" name="Straight Connector 334"/>
                    <p:cNvCxnSpPr/>
                    <p:nvPr/>
                  </p:nvCxnSpPr>
                  <p:spPr bwMode="auto">
                    <a:xfrm>
                      <a:off x="5037952" y="3678201"/>
                      <a:ext cx="1210628" cy="27718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336" name="Oval 335"/>
                    <p:cNvSpPr/>
                    <p:nvPr/>
                  </p:nvSpPr>
                  <p:spPr bwMode="auto">
                    <a:xfrm>
                      <a:off x="6239055" y="3919832"/>
                      <a:ext cx="84953" cy="8066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p:txBody>
                </p:sp>
                <p:sp>
                  <p:nvSpPr>
                    <p:cNvPr id="337" name="Oval 336"/>
                    <p:cNvSpPr/>
                    <p:nvPr/>
                  </p:nvSpPr>
                  <p:spPr bwMode="auto">
                    <a:xfrm>
                      <a:off x="7544160" y="2931467"/>
                      <a:ext cx="84953" cy="8066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p:txBody>
                </p:sp>
                <p:sp>
                  <p:nvSpPr>
                    <p:cNvPr id="338" name="Oval 337"/>
                    <p:cNvSpPr/>
                    <p:nvPr/>
                  </p:nvSpPr>
                  <p:spPr bwMode="auto">
                    <a:xfrm>
                      <a:off x="8820688" y="3182127"/>
                      <a:ext cx="84953" cy="8066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p:txBody>
                </p:sp>
                <p:cxnSp>
                  <p:nvCxnSpPr>
                    <p:cNvPr id="339" name="Straight Connector 338"/>
                    <p:cNvCxnSpPr/>
                    <p:nvPr/>
                  </p:nvCxnSpPr>
                  <p:spPr bwMode="auto">
                    <a:xfrm flipV="1">
                      <a:off x="6297945" y="2971801"/>
                      <a:ext cx="1276170" cy="968819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40" name="Straight Connector 339"/>
                    <p:cNvCxnSpPr>
                      <a:endCxn id="338" idx="6"/>
                    </p:cNvCxnSpPr>
                    <p:nvPr/>
                  </p:nvCxnSpPr>
                  <p:spPr bwMode="auto">
                    <a:xfrm>
                      <a:off x="7574115" y="2962942"/>
                      <a:ext cx="1331526" cy="259519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334" name="Oval 333"/>
                  <p:cNvSpPr/>
                  <p:nvPr/>
                </p:nvSpPr>
                <p:spPr bwMode="auto">
                  <a:xfrm>
                    <a:off x="8833969" y="3622700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</p:grpSp>
          </p:grpSp>
          <p:pic>
            <p:nvPicPr>
              <p:cNvPr id="312" name="Picture 5" descr="C:\Users\kbcg\Desktop\11SIAM_iPASS\path2986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88559" y="1219198"/>
                <a:ext cx="3971694" cy="3941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13" name="Group 312"/>
              <p:cNvGrpSpPr/>
              <p:nvPr/>
            </p:nvGrpSpPr>
            <p:grpSpPr>
              <a:xfrm>
                <a:off x="381000" y="2427111"/>
                <a:ext cx="3973482" cy="1529321"/>
                <a:chOff x="381000" y="2774538"/>
                <a:chExt cx="3973482" cy="1529321"/>
              </a:xfrm>
            </p:grpSpPr>
            <p:grpSp>
              <p:nvGrpSpPr>
                <p:cNvPr id="314" name="Group 313"/>
                <p:cNvGrpSpPr/>
                <p:nvPr/>
              </p:nvGrpSpPr>
              <p:grpSpPr>
                <a:xfrm>
                  <a:off x="381000" y="2774538"/>
                  <a:ext cx="3960201" cy="1069033"/>
                  <a:chOff x="4945440" y="2931467"/>
                  <a:chExt cx="3960201" cy="1069033"/>
                </a:xfrm>
              </p:grpSpPr>
              <p:cxnSp>
                <p:nvCxnSpPr>
                  <p:cNvPr id="324" name="Straight Connector 323"/>
                  <p:cNvCxnSpPr>
                    <a:stCxn id="330" idx="6"/>
                  </p:cNvCxnSpPr>
                  <p:nvPr/>
                </p:nvCxnSpPr>
                <p:spPr bwMode="auto">
                  <a:xfrm>
                    <a:off x="5030393" y="3676994"/>
                    <a:ext cx="1218187" cy="27839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25" name="Oval 324"/>
                  <p:cNvSpPr/>
                  <p:nvPr/>
                </p:nvSpPr>
                <p:spPr bwMode="auto">
                  <a:xfrm>
                    <a:off x="6239055" y="3919832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  <p:sp>
                <p:nvSpPr>
                  <p:cNvPr id="326" name="Oval 325"/>
                  <p:cNvSpPr/>
                  <p:nvPr/>
                </p:nvSpPr>
                <p:spPr bwMode="auto">
                  <a:xfrm>
                    <a:off x="7544160" y="2931467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  <p:sp>
                <p:nvSpPr>
                  <p:cNvPr id="327" name="Oval 326"/>
                  <p:cNvSpPr/>
                  <p:nvPr/>
                </p:nvSpPr>
                <p:spPr bwMode="auto">
                  <a:xfrm>
                    <a:off x="8820688" y="3182127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  <p:cxnSp>
                <p:nvCxnSpPr>
                  <p:cNvPr id="328" name="Straight Connector 327"/>
                  <p:cNvCxnSpPr/>
                  <p:nvPr/>
                </p:nvCxnSpPr>
                <p:spPr bwMode="auto">
                  <a:xfrm flipV="1">
                    <a:off x="6297945" y="2971801"/>
                    <a:ext cx="1276170" cy="96881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29" name="Straight Connector 328"/>
                  <p:cNvCxnSpPr>
                    <a:endCxn id="327" idx="6"/>
                  </p:cNvCxnSpPr>
                  <p:nvPr/>
                </p:nvCxnSpPr>
                <p:spPr bwMode="auto">
                  <a:xfrm>
                    <a:off x="7574115" y="2962942"/>
                    <a:ext cx="1331526" cy="25951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63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30" name="Oval 329"/>
                  <p:cNvSpPr/>
                  <p:nvPr/>
                </p:nvSpPr>
                <p:spPr bwMode="auto">
                  <a:xfrm>
                    <a:off x="4945440" y="3636660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</p:grpSp>
            <p:grpSp>
              <p:nvGrpSpPr>
                <p:cNvPr id="315" name="Group 314"/>
                <p:cNvGrpSpPr/>
                <p:nvPr/>
              </p:nvGrpSpPr>
              <p:grpSpPr>
                <a:xfrm>
                  <a:off x="388559" y="3149780"/>
                  <a:ext cx="3965923" cy="1154079"/>
                  <a:chOff x="4952999" y="3306709"/>
                  <a:chExt cx="3965923" cy="1154079"/>
                </a:xfrm>
              </p:grpSpPr>
              <p:grpSp>
                <p:nvGrpSpPr>
                  <p:cNvPr id="316" name="Group 315"/>
                  <p:cNvGrpSpPr/>
                  <p:nvPr/>
                </p:nvGrpSpPr>
                <p:grpSpPr>
                  <a:xfrm flipH="1" flipV="1">
                    <a:off x="4952999" y="3306709"/>
                    <a:ext cx="3929216" cy="1154079"/>
                    <a:chOff x="5037952" y="2931467"/>
                    <a:chExt cx="3867689" cy="1069033"/>
                  </a:xfrm>
                </p:grpSpPr>
                <p:cxnSp>
                  <p:nvCxnSpPr>
                    <p:cNvPr id="318" name="Straight Connector 317"/>
                    <p:cNvCxnSpPr/>
                    <p:nvPr/>
                  </p:nvCxnSpPr>
                  <p:spPr bwMode="auto">
                    <a:xfrm>
                      <a:off x="5037952" y="3678201"/>
                      <a:ext cx="1210628" cy="27718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319" name="Oval 318"/>
                    <p:cNvSpPr/>
                    <p:nvPr/>
                  </p:nvSpPr>
                  <p:spPr bwMode="auto">
                    <a:xfrm>
                      <a:off x="6239055" y="3919832"/>
                      <a:ext cx="84953" cy="8066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p:txBody>
                </p:sp>
                <p:sp>
                  <p:nvSpPr>
                    <p:cNvPr id="320" name="Oval 319"/>
                    <p:cNvSpPr/>
                    <p:nvPr/>
                  </p:nvSpPr>
                  <p:spPr bwMode="auto">
                    <a:xfrm>
                      <a:off x="7544160" y="2931467"/>
                      <a:ext cx="84953" cy="8066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p:txBody>
                </p:sp>
                <p:sp>
                  <p:nvSpPr>
                    <p:cNvPr id="321" name="Oval 320"/>
                    <p:cNvSpPr/>
                    <p:nvPr/>
                  </p:nvSpPr>
                  <p:spPr bwMode="auto">
                    <a:xfrm>
                      <a:off x="8820688" y="3182127"/>
                      <a:ext cx="84953" cy="8066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p:txBody>
                </p:sp>
                <p:cxnSp>
                  <p:nvCxnSpPr>
                    <p:cNvPr id="322" name="Straight Connector 321"/>
                    <p:cNvCxnSpPr/>
                    <p:nvPr/>
                  </p:nvCxnSpPr>
                  <p:spPr bwMode="auto">
                    <a:xfrm flipV="1">
                      <a:off x="6297945" y="2971801"/>
                      <a:ext cx="1276170" cy="968819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23" name="Straight Connector 322"/>
                    <p:cNvCxnSpPr>
                      <a:endCxn id="321" idx="6"/>
                    </p:cNvCxnSpPr>
                    <p:nvPr/>
                  </p:nvCxnSpPr>
                  <p:spPr bwMode="auto">
                    <a:xfrm>
                      <a:off x="7574115" y="2962942"/>
                      <a:ext cx="1331526" cy="259519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317" name="Oval 316"/>
                  <p:cNvSpPr/>
                  <p:nvPr/>
                </p:nvSpPr>
                <p:spPr bwMode="auto">
                  <a:xfrm>
                    <a:off x="8833969" y="3622700"/>
                    <a:ext cx="84953" cy="806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en-U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굴림" pitchFamily="50" charset="-127"/>
                      <a:ea typeface="굴림" pitchFamily="50" charset="-127"/>
                    </a:endParaRPr>
                  </a:p>
                </p:txBody>
              </p:sp>
            </p:grpSp>
          </p:grpSp>
        </p:grpSp>
        <p:grpSp>
          <p:nvGrpSpPr>
            <p:cNvPr id="350" name="Group 349"/>
            <p:cNvGrpSpPr/>
            <p:nvPr/>
          </p:nvGrpSpPr>
          <p:grpSpPr>
            <a:xfrm rot="20024214">
              <a:off x="6143977" y="2328614"/>
              <a:ext cx="1413706" cy="934229"/>
              <a:chOff x="688920" y="2351545"/>
              <a:chExt cx="3356262" cy="2313667"/>
            </a:xfrm>
          </p:grpSpPr>
          <p:sp>
            <p:nvSpPr>
              <p:cNvPr id="351" name="Rectangle 350"/>
              <p:cNvSpPr/>
              <p:nvPr/>
            </p:nvSpPr>
            <p:spPr bwMode="auto">
              <a:xfrm>
                <a:off x="2639202" y="2686478"/>
                <a:ext cx="240606" cy="317185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 bwMode="auto">
              <a:xfrm>
                <a:off x="3882826" y="2351545"/>
                <a:ext cx="162356" cy="354590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 bwMode="auto">
              <a:xfrm>
                <a:off x="1933984" y="3971869"/>
                <a:ext cx="162356" cy="354590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 bwMode="auto">
              <a:xfrm>
                <a:off x="688920" y="4310622"/>
                <a:ext cx="162356" cy="354590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sp>
        <p:nvSpPr>
          <p:cNvPr id="360" name="Rectangle 359"/>
          <p:cNvSpPr/>
          <p:nvPr/>
        </p:nvSpPr>
        <p:spPr bwMode="auto">
          <a:xfrm>
            <a:off x="2926573" y="4829121"/>
            <a:ext cx="274334" cy="369333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/>
          <p:cNvCxnSpPr>
            <a:endCxn id="2058" idx="0"/>
          </p:cNvCxnSpPr>
          <p:nvPr/>
        </p:nvCxnSpPr>
        <p:spPr bwMode="auto">
          <a:xfrm flipH="1">
            <a:off x="3073121" y="3130165"/>
            <a:ext cx="991803" cy="16835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6"/>
            </a:solidFill>
            <a:prstDash val="sysDot"/>
            <a:round/>
            <a:headEnd type="none" w="med" len="med"/>
            <a:tailEnd type="arrow"/>
          </a:ln>
          <a:effectLst/>
        </p:spPr>
      </p:cxnSp>
      <p:graphicFrame>
        <p:nvGraphicFramePr>
          <p:cNvPr id="109" name="Tab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294227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389133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tx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ight Arrow 1"/>
          <p:cNvSpPr/>
          <p:nvPr/>
        </p:nvSpPr>
        <p:spPr bwMode="auto">
          <a:xfrm>
            <a:off x="4466879" y="4911205"/>
            <a:ext cx="477932" cy="23253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401996"/>
              </p:ext>
            </p:extLst>
          </p:nvPr>
        </p:nvGraphicFramePr>
        <p:xfrm>
          <a:off x="2885155" y="1503464"/>
          <a:ext cx="3058594" cy="19445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847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1606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62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6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62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62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62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62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6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62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34367" y="4836118"/>
                <a:ext cx="603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cs typeface="Calibri" pitchFamily="34" charset="0"/>
                        </a:rPr>
                        <m:t>&lt;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  <a:cs typeface="Calibri" pitchFamily="34" charset="0"/>
                        </a:rPr>
                        <m:t>1</m:t>
                      </m:r>
                    </m:oMath>
                  </m:oMathPara>
                </a14:m>
                <a:endParaRPr lang="en-US" b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367" y="4836118"/>
                <a:ext cx="60305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 bwMode="auto">
          <a:xfrm>
            <a:off x="3983436" y="3001025"/>
            <a:ext cx="220660" cy="216656"/>
          </a:xfrm>
          <a:prstGeom prst="rect">
            <a:avLst/>
          </a:prstGeom>
          <a:solidFill>
            <a:srgbClr val="0066CC">
              <a:alpha val="20000"/>
            </a:srgbClr>
          </a:solidFill>
          <a:ln w="19050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41" name="Straight Arrow Connector 240"/>
          <p:cNvCxnSpPr>
            <a:stCxn id="11" idx="2"/>
          </p:cNvCxnSpPr>
          <p:nvPr/>
        </p:nvCxnSpPr>
        <p:spPr bwMode="auto">
          <a:xfrm flipH="1">
            <a:off x="3678292" y="3217681"/>
            <a:ext cx="415474" cy="15960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66CC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242" name="Rectangle 241"/>
          <p:cNvSpPr/>
          <p:nvPr/>
        </p:nvSpPr>
        <p:spPr bwMode="auto">
          <a:xfrm>
            <a:off x="3546585" y="4838700"/>
            <a:ext cx="263415" cy="357138"/>
          </a:xfrm>
          <a:prstGeom prst="rect">
            <a:avLst/>
          </a:prstGeom>
          <a:noFill/>
          <a:ln w="19050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5400000">
            <a:off x="5604784" y="5400677"/>
            <a:ext cx="397161" cy="256026"/>
          </a:xfrm>
          <a:prstGeom prst="rightArrow">
            <a:avLst>
              <a:gd name="adj1" fmla="val 34482"/>
              <a:gd name="adj2" fmla="val 40284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2520304" y="4659604"/>
                <a:ext cx="479618" cy="670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Calibri" pitchFamily="34" charset="0"/>
                            </a:rPr>
                            <m:t>h</m:t>
                          </m:r>
                          <m:r>
                            <a:rPr lang="en-US" sz="2000" b="0" i="1" baseline="30000" smtClean="0">
                              <a:latin typeface="Cambria Math"/>
                              <a:cs typeface="Calibri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304" y="4659604"/>
                <a:ext cx="479618" cy="67050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48537" y="4846320"/>
            <a:ext cx="1727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alibri" pitchFamily="34" charset="0"/>
                <a:cs typeface="Calibri" pitchFamily="34" charset="0"/>
              </a:rPr>
              <a:t>Subdivision into </a:t>
            </a:r>
          </a:p>
          <a:p>
            <a:r>
              <a:rPr lang="en-US" altLang="ko-K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altLang="ko-KR" dirty="0">
                <a:latin typeface="Calibri" pitchFamily="34" charset="0"/>
                <a:cs typeface="Calibri" pitchFamily="34" charset="0"/>
              </a:rPr>
              <a:t> pieces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079739" y="5879068"/>
                <a:ext cx="553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cs typeface="Calibri" pitchFamily="34" charset="0"/>
                        </a:rPr>
                        <m:t>3∗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739" y="5879068"/>
                <a:ext cx="553357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3785464" y="4823460"/>
            <a:ext cx="621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alibri" pitchFamily="34" charset="0"/>
                <a:cs typeface="Calibri" pitchFamily="34" charset="0"/>
              </a:rPr>
              <a:t>pixel</a:t>
            </a:r>
            <a:endParaRPr lang="en-US" dirty="0"/>
          </a:p>
        </p:txBody>
      </p:sp>
      <p:sp>
        <p:nvSpPr>
          <p:cNvPr id="74" name="Freeform 73"/>
          <p:cNvSpPr>
            <a:spLocks/>
          </p:cNvSpPr>
          <p:nvPr/>
        </p:nvSpPr>
        <p:spPr bwMode="auto">
          <a:xfrm rot="18357294">
            <a:off x="3792261" y="2241794"/>
            <a:ext cx="1483278" cy="430271"/>
          </a:xfrm>
          <a:custGeom>
            <a:avLst/>
            <a:gdLst>
              <a:gd name="connsiteX0" fmla="*/ 0 w 3848100"/>
              <a:gd name="connsiteY0" fmla="*/ 419100 h 876300"/>
              <a:gd name="connsiteX1" fmla="*/ 1285875 w 3848100"/>
              <a:gd name="connsiteY1" fmla="*/ 876300 h 876300"/>
              <a:gd name="connsiteX2" fmla="*/ 2562225 w 3848100"/>
              <a:gd name="connsiteY2" fmla="*/ 0 h 876300"/>
              <a:gd name="connsiteX3" fmla="*/ 3848100 w 3848100"/>
              <a:gd name="connsiteY3" fmla="*/ 342900 h 876300"/>
              <a:gd name="connsiteX4" fmla="*/ 3848100 w 3848100"/>
              <a:gd name="connsiteY4" fmla="*/ 342900 h 876300"/>
              <a:gd name="connsiteX5" fmla="*/ 3848100 w 3848100"/>
              <a:gd name="connsiteY5" fmla="*/ 3429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8100" h="876300">
                <a:moveTo>
                  <a:pt x="0" y="419100"/>
                </a:moveTo>
                <a:lnTo>
                  <a:pt x="1285875" y="876300"/>
                </a:lnTo>
                <a:lnTo>
                  <a:pt x="2562225" y="0"/>
                </a:lnTo>
                <a:lnTo>
                  <a:pt x="3848100" y="342900"/>
                </a:lnTo>
                <a:lnTo>
                  <a:pt x="3848100" y="342900"/>
                </a:lnTo>
                <a:lnTo>
                  <a:pt x="3848100" y="342900"/>
                </a:lnTo>
              </a:path>
            </a:pathLst>
          </a:custGeom>
          <a:noFill/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133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171" grpId="0"/>
      <p:bldP spid="360" grpId="0" animBg="1"/>
      <p:bldP spid="2" grpId="0" animBg="1"/>
      <p:bldP spid="10" grpId="0"/>
      <p:bldP spid="11" grpId="0" animBg="1"/>
      <p:bldP spid="242" grpId="0" animBg="1"/>
      <p:bldP spid="19" grpId="0" animBg="1"/>
      <p:bldP spid="118" grpId="0"/>
      <p:bldP spid="15" grpId="0"/>
      <p:bldP spid="18" grpId="0"/>
      <p:bldP spid="22" grpId="0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dirty="0"/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What is Efficiency?</a:t>
            </a:r>
          </a:p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What is Accuracy?</a:t>
            </a:r>
          </a:p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Test &amp; Predict (SLEFE)</a:t>
            </a:r>
          </a:p>
          <a:p>
            <a:pPr eaLnBrk="1" hangingPunct="1"/>
            <a:r>
              <a:rPr lang="en-US" altLang="ko-KR" sz="3600" b="1" dirty="0">
                <a:solidFill>
                  <a:srgbClr val="EC4EE4"/>
                </a:solidFill>
                <a:latin typeface="Calibri" pitchFamily="34" charset="0"/>
                <a:cs typeface="Calibri" pitchFamily="34" charset="0"/>
              </a:rPr>
              <a:t>Implementation &amp; Demo</a:t>
            </a:r>
          </a:p>
          <a:p>
            <a:pPr eaLnBrk="1" hangingPunct="1"/>
            <a:endParaRPr lang="en-US" altLang="ko-KR" sz="3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811651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</a:t>
                      </a:r>
                      <a:endParaRPr lang="en-US" sz="1200" b="1" spc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58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881" y="1955842"/>
            <a:ext cx="2067919" cy="148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14245" y="1295400"/>
            <a:ext cx="207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TF</a:t>
            </a:r>
            <a:r>
              <a:rPr lang="en-US" dirty="0">
                <a:latin typeface="Calibri" pitchFamily="34" charset="0"/>
                <a:cs typeface="Calibri" pitchFamily="34" charset="0"/>
              </a:rPr>
              <a:t> per patch &amp; edge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-&gt; water-tight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402313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15/17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919300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0" dirty="0">
                          <a:solidFill>
                            <a:schemeClr val="bg2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>
                          <a:solidFill>
                            <a:schemeClr val="tx1"/>
                          </a:solidFill>
                        </a:rPr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74405" y="2495700"/>
                <a:ext cx="1087349" cy="293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Calibri" pitchFamily="34" charset="0"/>
                    <a:cs typeface="Calibri" pitchFamily="34" charset="0"/>
                  </a:rPr>
                  <a:t>TF</a:t>
                </a:r>
                <a:r>
                  <a:rPr lang="en-US" sz="1600" b="1" i="1" baseline="-25000" dirty="0">
                    <a:latin typeface="Cambria Math" pitchFamily="18" charset="0"/>
                    <a:ea typeface="Cambria Math" pitchFamily="18" charset="0"/>
                    <a:cs typeface="Calibri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1200" i="1" dirty="0">
                        <a:latin typeface="Cambria Math"/>
                        <a:cs typeface="Calibri" pitchFamily="34" charset="0"/>
                      </a:rPr>
                      <m:t> </m:t>
                    </m:r>
                    <m:r>
                      <a:rPr lang="en-US" sz="1200" b="0" i="1" smtClean="0">
                        <a:latin typeface="Cambria Math"/>
                        <a:cs typeface="Calibri" pitchFamily="34" charset="0"/>
                      </a:rPr>
                      <m:t>=3∗</m:t>
                    </m:r>
                    <m:rad>
                      <m:radPr>
                        <m:degHide m:val="on"/>
                        <m:ctrlPr>
                          <a:rPr lang="en-US" sz="12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latin typeface="Cambria Math"/>
                            <a:cs typeface="Calibri" pitchFamily="34" charset="0"/>
                          </a:rPr>
                          <m:t>𝑊</m:t>
                        </m:r>
                      </m:e>
                    </m:rad>
                  </m:oMath>
                </a14:m>
                <a:endParaRPr lang="en-US" sz="1200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405" y="2495700"/>
                <a:ext cx="1087349" cy="293927"/>
              </a:xfrm>
              <a:prstGeom prst="rect">
                <a:avLst/>
              </a:prstGeom>
              <a:blipFill rotWithShape="1">
                <a:blip r:embed="rId4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95400" y="1212238"/>
                <a:ext cx="3391762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libri" pitchFamily="34" charset="0"/>
                    <a:cs typeface="Calibri" pitchFamily="34" charset="0"/>
                  </a:rPr>
                  <a:t>patch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/>
                        <a:cs typeface="Calibri" pitchFamily="34" charset="0"/>
                      </a:rPr>
                      <m:t>𝒑</m:t>
                    </m:r>
                  </m:oMath>
                </a14:m>
                <a:r>
                  <a:rPr lang="en-US" sz="1600" dirty="0">
                    <a:latin typeface="Calibri" pitchFamily="34" charset="0"/>
                    <a:cs typeface="Calibri" pitchFamily="34" charset="0"/>
                  </a:rPr>
                  <a:t> (control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/>
                            <a:cs typeface="Calibri" pitchFamily="34" charset="0"/>
                          </a:rPr>
                          <m:t>𝒄</m:t>
                        </m:r>
                      </m:e>
                      <m:sub>
                        <m:r>
                          <a:rPr lang="en-US" sz="1600" b="1" i="1" smtClean="0">
                            <a:latin typeface="Cambria Math"/>
                            <a:cs typeface="Calibri" pitchFamily="34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sz="1600" b="1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dirty="0">
                    <a:latin typeface="Calibri" pitchFamily="34" charset="0"/>
                    <a:cs typeface="Calibri" pitchFamily="34" charset="0"/>
                  </a:rPr>
                  <a:t>), </a:t>
                </a:r>
                <a:r>
                  <a:rPr lang="en-US" sz="1600" dirty="0" err="1">
                    <a:latin typeface="Calibri" pitchFamily="34" charset="0"/>
                    <a:cs typeface="Calibri" pitchFamily="34" charset="0"/>
                  </a:rPr>
                  <a:t>slefeTable</a:t>
                </a:r>
                <a:endParaRPr lang="en-US" sz="16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212238"/>
                <a:ext cx="3391762" cy="361830"/>
              </a:xfrm>
              <a:prstGeom prst="rect">
                <a:avLst/>
              </a:prstGeom>
              <a:blipFill rotWithShape="1">
                <a:blip r:embed="rId5"/>
                <a:stretch>
                  <a:fillRect l="-1079" t="-339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8" y="1142382"/>
            <a:ext cx="838200" cy="62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Process 8"/>
          <p:cNvSpPr/>
          <p:nvPr/>
        </p:nvSpPr>
        <p:spPr bwMode="auto">
          <a:xfrm>
            <a:off x="2081122" y="1912959"/>
            <a:ext cx="1828800" cy="381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Compute </a:t>
            </a:r>
            <a:r>
              <a:rPr kumimoji="1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Shader</a:t>
            </a: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굴림" pitchFamily="50" charset="-127"/>
              <a:cs typeface="Calibri" pitchFamily="34" charset="0"/>
            </a:endParaRPr>
          </a:p>
        </p:txBody>
      </p:sp>
      <p:sp>
        <p:nvSpPr>
          <p:cNvPr id="15" name="Flowchart: Process 14"/>
          <p:cNvSpPr/>
          <p:nvPr/>
        </p:nvSpPr>
        <p:spPr bwMode="auto">
          <a:xfrm>
            <a:off x="2081122" y="3250110"/>
            <a:ext cx="1828800" cy="381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Hull </a:t>
            </a:r>
            <a:r>
              <a:rPr kumimoji="1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Shader</a:t>
            </a: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굴림" pitchFamily="50" charset="-127"/>
              <a:cs typeface="Calibri" pitchFamily="34" charset="0"/>
            </a:endParaRPr>
          </a:p>
        </p:txBody>
      </p:sp>
      <p:sp>
        <p:nvSpPr>
          <p:cNvPr id="16" name="Flowchart: Process 15"/>
          <p:cNvSpPr/>
          <p:nvPr/>
        </p:nvSpPr>
        <p:spPr bwMode="auto">
          <a:xfrm>
            <a:off x="2081122" y="4520656"/>
            <a:ext cx="1828800" cy="381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Domain</a:t>
            </a:r>
            <a:r>
              <a:rPr kumimoji="1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 </a:t>
            </a:r>
            <a:r>
              <a:rPr kumimoji="1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Shader</a:t>
            </a: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굴림" pitchFamily="50" charset="-127"/>
              <a:cs typeface="Calibri" pitchFamily="34" charset="0"/>
            </a:endParaRPr>
          </a:p>
        </p:txBody>
      </p:sp>
      <p:sp>
        <p:nvSpPr>
          <p:cNvPr id="17" name="Flowchart: Process 16"/>
          <p:cNvSpPr/>
          <p:nvPr/>
        </p:nvSpPr>
        <p:spPr bwMode="auto">
          <a:xfrm>
            <a:off x="2081122" y="5791200"/>
            <a:ext cx="1828800" cy="381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Pixel </a:t>
            </a:r>
            <a:r>
              <a:rPr kumimoji="1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Shader</a:t>
            </a: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굴림" pitchFamily="50" charset="-127"/>
              <a:cs typeface="Calibri" pitchFamily="34" charset="0"/>
            </a:endParaRPr>
          </a:p>
        </p:txBody>
      </p:sp>
      <p:sp>
        <p:nvSpPr>
          <p:cNvPr id="18" name="Flowchart: Process 17"/>
          <p:cNvSpPr/>
          <p:nvPr/>
        </p:nvSpPr>
        <p:spPr bwMode="auto">
          <a:xfrm>
            <a:off x="2081122" y="3885383"/>
            <a:ext cx="1828800" cy="381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Tessellator</a:t>
            </a: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굴림" pitchFamily="50" charset="-127"/>
              <a:cs typeface="Calibri" pitchFamily="34" charset="0"/>
            </a:endParaRPr>
          </a:p>
        </p:txBody>
      </p:sp>
      <p:sp>
        <p:nvSpPr>
          <p:cNvPr id="19" name="Flowchart: Process 18"/>
          <p:cNvSpPr/>
          <p:nvPr/>
        </p:nvSpPr>
        <p:spPr bwMode="auto">
          <a:xfrm>
            <a:off x="2081122" y="5155929"/>
            <a:ext cx="1828800" cy="381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굴림" pitchFamily="50" charset="-127"/>
                <a:cs typeface="Calibri" pitchFamily="34" charset="0"/>
              </a:rPr>
              <a:t>Rasterizer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44868" y="1786816"/>
            <a:ext cx="1075188" cy="716792"/>
            <a:chOff x="1036414" y="2145120"/>
            <a:chExt cx="1075188" cy="71679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414" y="2145120"/>
              <a:ext cx="1075188" cy="716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lowchart: Process 10"/>
            <p:cNvSpPr/>
            <p:nvPr/>
          </p:nvSpPr>
          <p:spPr bwMode="auto">
            <a:xfrm>
              <a:off x="1036414" y="2503516"/>
              <a:ext cx="106586" cy="239684"/>
            </a:xfrm>
            <a:prstGeom prst="flowChartProcess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2" y="3885383"/>
            <a:ext cx="419100" cy="43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66" y="4393519"/>
            <a:ext cx="935380" cy="80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057400" y="1888945"/>
                <a:ext cx="404278" cy="429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Calibri" pitchFamily="34" charset="0"/>
                            </a:rPr>
                          </m:ctrlPr>
                        </m:barPr>
                        <m:e>
                          <m:bar>
                            <m:bar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cs typeface="Calibri" pitchFamily="34" charset="0"/>
                                </a:rPr>
                              </m:ctrlPr>
                            </m:barPr>
                            <m:e>
                              <m:r>
                                <a:rPr lang="en-US" b="1" i="1" smtClean="0">
                                  <a:latin typeface="Cambria Math"/>
                                  <a:cs typeface="Calibri" pitchFamily="34" charset="0"/>
                                </a:rPr>
                                <m:t>𝒑</m:t>
                              </m:r>
                            </m:e>
                          </m:bar>
                        </m:e>
                      </m:ba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400" y="1888945"/>
                <a:ext cx="404278" cy="42902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stCxn id="9" idx="2"/>
            <a:endCxn id="15" idx="0"/>
          </p:cNvCxnSpPr>
          <p:nvPr/>
        </p:nvCxnSpPr>
        <p:spPr bwMode="auto">
          <a:xfrm>
            <a:off x="2995522" y="2293959"/>
            <a:ext cx="0" cy="95615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3" name="Straight Arrow Connector 22"/>
          <p:cNvCxnSpPr>
            <a:stCxn id="15" idx="2"/>
            <a:endCxn id="18" idx="0"/>
          </p:cNvCxnSpPr>
          <p:nvPr/>
        </p:nvCxnSpPr>
        <p:spPr bwMode="auto">
          <a:xfrm>
            <a:off x="2995522" y="3631110"/>
            <a:ext cx="0" cy="2542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" name="Straight Arrow Connector 24"/>
          <p:cNvCxnSpPr>
            <a:stCxn id="18" idx="2"/>
            <a:endCxn id="16" idx="0"/>
          </p:cNvCxnSpPr>
          <p:nvPr/>
        </p:nvCxnSpPr>
        <p:spPr bwMode="auto">
          <a:xfrm>
            <a:off x="2995522" y="4266383"/>
            <a:ext cx="0" cy="2542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7" name="Straight Arrow Connector 26"/>
          <p:cNvCxnSpPr>
            <a:stCxn id="16" idx="2"/>
            <a:endCxn id="19" idx="0"/>
          </p:cNvCxnSpPr>
          <p:nvPr/>
        </p:nvCxnSpPr>
        <p:spPr bwMode="auto">
          <a:xfrm>
            <a:off x="2995522" y="4901656"/>
            <a:ext cx="0" cy="2542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9" name="Straight Arrow Connector 28"/>
          <p:cNvCxnSpPr>
            <a:stCxn id="19" idx="2"/>
            <a:endCxn id="17" idx="0"/>
          </p:cNvCxnSpPr>
          <p:nvPr/>
        </p:nvCxnSpPr>
        <p:spPr bwMode="auto">
          <a:xfrm>
            <a:off x="2995522" y="5536929"/>
            <a:ext cx="0" cy="25427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Straight Arrow Connector 35"/>
          <p:cNvCxnSpPr>
            <a:stCxn id="5" idx="2"/>
            <a:endCxn id="9" idx="0"/>
          </p:cNvCxnSpPr>
          <p:nvPr/>
        </p:nvCxnSpPr>
        <p:spPr bwMode="auto">
          <a:xfrm>
            <a:off x="2991281" y="1574068"/>
            <a:ext cx="4241" cy="33889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0" name="TextBox 39"/>
          <p:cNvSpPr txBox="1"/>
          <p:nvPr/>
        </p:nvSpPr>
        <p:spPr>
          <a:xfrm>
            <a:off x="4161754" y="2818250"/>
            <a:ext cx="2312621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16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Pixel-Accurate Rendering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95730" y="3278371"/>
            <a:ext cx="1606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  <a:cs typeface="Calibri" pitchFamily="34" charset="0"/>
              </a:rPr>
              <a:t>determine 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TF</a:t>
            </a:r>
            <a:r>
              <a:rPr lang="en-US" sz="2000" b="1" i="1" baseline="-25000" dirty="0" err="1">
                <a:latin typeface="Cambria Math" pitchFamily="18" charset="0"/>
                <a:ea typeface="Cambria Math" pitchFamily="18" charset="0"/>
                <a:cs typeface="Calibri" pitchFamily="34" charset="0"/>
              </a:rPr>
              <a:t>p,q</a:t>
            </a:r>
            <a:endParaRPr lang="en-US" sz="2000" b="1" i="1" baseline="-25000" dirty="0">
              <a:latin typeface="Cambria Math" pitchFamily="18" charset="0"/>
              <a:ea typeface="Cambria Math" pitchFamily="18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934678" y="3885383"/>
                <a:ext cx="16360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/>
                        <a:cs typeface="Calibri" pitchFamily="34" charset="0"/>
                      </a:rPr>
                      <m:t>(</m:t>
                    </m:r>
                    <m:r>
                      <a:rPr lang="en-US" sz="1600" b="1" i="1" smtClean="0">
                        <a:latin typeface="Cambria Math"/>
                        <a:cs typeface="Calibri" pitchFamily="34" charset="0"/>
                      </a:rPr>
                      <m:t>𝒖</m:t>
                    </m:r>
                    <m:r>
                      <a:rPr lang="en-US" sz="1600" b="1" i="1" smtClean="0">
                        <a:latin typeface="Cambria Math"/>
                        <a:cs typeface="Calibri" pitchFamily="34" charset="0"/>
                      </a:rPr>
                      <m:t>,</m:t>
                    </m:r>
                    <m:r>
                      <a:rPr lang="en-US" sz="1600" b="1" i="1" smtClean="0">
                        <a:latin typeface="Cambria Math"/>
                        <a:cs typeface="Calibri" pitchFamily="34" charset="0"/>
                      </a:rPr>
                      <m:t>𝒗</m:t>
                    </m:r>
                    <m:r>
                      <a:rPr lang="en-US" sz="1600" b="1" i="1" smtClean="0">
                        <a:latin typeface="Cambria Math"/>
                        <a:cs typeface="Calibri" pitchFamily="34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Calibri" pitchFamily="34" charset="0"/>
                    <a:cs typeface="Calibri" pitchFamily="34" charset="0"/>
                  </a:rPr>
                  <a:t> generation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678" y="3885383"/>
                <a:ext cx="1636025" cy="338554"/>
              </a:xfrm>
              <a:prstGeom prst="rect">
                <a:avLst/>
              </a:prstGeom>
              <a:blipFill rotWithShape="1">
                <a:blip r:embed="rId11"/>
                <a:stretch>
                  <a:fillRect t="-5357" r="-7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964386" y="4520656"/>
            <a:ext cx="1055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evaluation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10489" y="5808775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shading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935565" y="3156804"/>
            <a:ext cx="4572000" cy="3276600"/>
          </a:xfrm>
          <a:prstGeom prst="rect">
            <a:avLst/>
          </a:prstGeom>
          <a:solidFill>
            <a:schemeClr val="bg2">
              <a:lumMod val="60000"/>
              <a:lumOff val="40000"/>
              <a:alpha val="9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Standard DX11 Rendering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5" grpId="0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4" grpId="0"/>
      <p:bldP spid="40" grpId="0"/>
      <p:bldP spid="41" grpId="0"/>
      <p:bldP spid="42" grpId="0"/>
      <p:bldP spid="43" grpId="0"/>
      <p:bldP spid="44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784631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16/17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8179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0" dirty="0">
                          <a:solidFill>
                            <a:schemeClr val="bg2"/>
                          </a:solidFill>
                        </a:rPr>
                        <a:t>estimates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>
                          <a:solidFill>
                            <a:schemeClr val="tx1"/>
                          </a:solidFill>
                        </a:rPr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3d20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2954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80160" y="1371600"/>
            <a:ext cx="6645987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Accurate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  - Distortion &lt; 1/2 pixel (= error not visible).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Efficient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  - Triangles of maximal size &amp; no recursion.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Automatic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  - No need for manual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LoD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Fast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  - &gt; 300 fps for </a:t>
            </a:r>
            <a:r>
              <a:rPr lang="en-US" sz="2800" i="1" dirty="0">
                <a:latin typeface="Calibri" pitchFamily="34" charset="0"/>
                <a:cs typeface="Calibri" pitchFamily="34" charset="0"/>
              </a:rPr>
              <a:t>130k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patches</a:t>
            </a:r>
            <a:r>
              <a:rPr lang="en-US" sz="2800" i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aphicFrame>
        <p:nvGraphicFramePr>
          <p:cNvPr id="146" name="Table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867709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17/17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7" name="Table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8179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0" dirty="0">
                          <a:solidFill>
                            <a:schemeClr val="bg2"/>
                          </a:solidFill>
                        </a:rPr>
                        <a:t>estimates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>
                          <a:solidFill>
                            <a:schemeClr val="tx1"/>
                          </a:solidFill>
                        </a:rPr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8" name="Rectangle 2"/>
          <p:cNvSpPr txBox="1">
            <a:spLocks noChangeArrowheads="1"/>
          </p:cNvSpPr>
          <p:nvPr/>
        </p:nvSpPr>
        <p:spPr bwMode="auto">
          <a:xfrm>
            <a:off x="457200" y="533400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ko-KR" sz="4400" b="1" dirty="0">
                <a:solidFill>
                  <a:srgbClr val="0066CC"/>
                </a:solidFill>
              </a:rPr>
              <a:t>Summary</a:t>
            </a:r>
            <a:endParaRPr lang="en-US" altLang="ko-KR" b="1" dirty="0">
              <a:solidFill>
                <a:srgbClr val="0066CC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383280" y="5562600"/>
            <a:ext cx="276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dirty="0"/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ko-KR" sz="3600" b="1" dirty="0">
                <a:solidFill>
                  <a:srgbClr val="EC4EE4"/>
                </a:solidFill>
                <a:latin typeface="Calibri" pitchFamily="34" charset="0"/>
                <a:cs typeface="Calibri" pitchFamily="34" charset="0"/>
              </a:rPr>
              <a:t>What is Efficiency?</a:t>
            </a:r>
          </a:p>
          <a:p>
            <a:pPr lvl="1" eaLnBrk="1" hangingPunct="1"/>
            <a:r>
              <a:rPr lang="en-US" altLang="ko-KR" sz="3200" dirty="0">
                <a:latin typeface="Calibri" pitchFamily="34" charset="0"/>
                <a:cs typeface="Calibri" pitchFamily="34" charset="0"/>
              </a:rPr>
              <a:t>Triangle size</a:t>
            </a:r>
          </a:p>
          <a:p>
            <a:pPr lvl="1" eaLnBrk="1" hangingPunct="1"/>
            <a:r>
              <a:rPr lang="en-US" altLang="ko-KR" sz="3200" dirty="0">
                <a:latin typeface="Calibri" pitchFamily="34" charset="0"/>
                <a:cs typeface="Calibri" pitchFamily="34" charset="0"/>
              </a:rPr>
              <a:t>Non recursive</a:t>
            </a:r>
          </a:p>
          <a:p>
            <a:pPr eaLnBrk="1" hangingPunct="1"/>
            <a:r>
              <a:rPr lang="en-US" altLang="ko-KR" sz="3600" dirty="0">
                <a:latin typeface="Calibri" pitchFamily="34" charset="0"/>
                <a:cs typeface="Calibri" pitchFamily="34" charset="0"/>
              </a:rPr>
              <a:t>What is Accuracy?</a:t>
            </a:r>
          </a:p>
          <a:p>
            <a:pPr eaLnBrk="1" hangingPunct="1"/>
            <a:r>
              <a:rPr lang="en-US" altLang="ko-KR" sz="3600" dirty="0">
                <a:latin typeface="Calibri" pitchFamily="34" charset="0"/>
                <a:cs typeface="Calibri" pitchFamily="34" charset="0"/>
              </a:rPr>
              <a:t>Test &amp; Predict (SLEFE)</a:t>
            </a:r>
          </a:p>
          <a:p>
            <a:pPr eaLnBrk="1" hangingPunct="1"/>
            <a:r>
              <a:rPr lang="en-US" altLang="ko-KR" sz="3600" dirty="0">
                <a:latin typeface="Calibri" pitchFamily="34" charset="0"/>
                <a:cs typeface="Calibri" pitchFamily="34" charset="0"/>
              </a:rPr>
              <a:t>Implementation &amp; Demo</a:t>
            </a:r>
          </a:p>
          <a:p>
            <a:pPr eaLnBrk="1" hangingPunct="1"/>
            <a:endParaRPr lang="en-US" altLang="ko-KR" sz="3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531963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</a:t>
                      </a:r>
                      <a:endParaRPr lang="en-US" sz="1200" b="1" spc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63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347534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178334" y="976868"/>
            <a:ext cx="18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Low Tessellation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43600" y="976868"/>
            <a:ext cx="191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High Tessellation</a:t>
            </a:r>
          </a:p>
        </p:txBody>
      </p:sp>
      <p:pic>
        <p:nvPicPr>
          <p:cNvPr id="1029" name="Picture 5" descr="C:\Users\SurfLab\Desktop\i3d2012\16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388534"/>
            <a:ext cx="294150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urfLab\Desktop\i3d2012\60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97" y="1388534"/>
            <a:ext cx="294150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17882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bg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737096" y="5632245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&gt; 2000 fps</a:t>
            </a:r>
          </a:p>
        </p:txBody>
      </p:sp>
      <p:pic>
        <p:nvPicPr>
          <p:cNvPr id="3074" name="Picture 2" descr="C:\Users\SurfLab\Desktop\i3d2012\16_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urfLab\Desktop\i3d2012\60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96" y="3429000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949333" y="2991126"/>
            <a:ext cx="14812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ko-KR" sz="2000" b="1" dirty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 pitchFamily="34" charset="0"/>
                <a:ea typeface="굴림" pitchFamily="34" charset="-127"/>
                <a:cs typeface="Calibri" pitchFamily="34" charset="0"/>
              </a:rPr>
              <a:t>Triangle size</a:t>
            </a:r>
            <a:endParaRPr lang="en-US" sz="2000" b="1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up 212"/>
          <p:cNvGrpSpPr>
            <a:grpSpLocks/>
          </p:cNvGrpSpPr>
          <p:nvPr/>
        </p:nvGrpSpPr>
        <p:grpSpPr bwMode="auto">
          <a:xfrm>
            <a:off x="4223855" y="3370261"/>
            <a:ext cx="942975" cy="952500"/>
            <a:chOff x="3600" y="3312"/>
            <a:chExt cx="594" cy="600"/>
          </a:xfrm>
        </p:grpSpPr>
        <p:grpSp>
          <p:nvGrpSpPr>
            <p:cNvPr id="22" name="Group 195"/>
            <p:cNvGrpSpPr>
              <a:grpSpLocks/>
            </p:cNvGrpSpPr>
            <p:nvPr/>
          </p:nvGrpSpPr>
          <p:grpSpPr bwMode="auto">
            <a:xfrm>
              <a:off x="3600" y="3312"/>
              <a:ext cx="594" cy="546"/>
              <a:chOff x="4014" y="3408"/>
              <a:chExt cx="594" cy="546"/>
            </a:xfrm>
          </p:grpSpPr>
          <p:sp>
            <p:nvSpPr>
              <p:cNvPr id="129" name="AutoShape 91"/>
              <p:cNvSpPr>
                <a:spLocks noChangeArrowheads="1"/>
              </p:cNvSpPr>
              <p:nvPr/>
            </p:nvSpPr>
            <p:spPr bwMode="auto">
              <a:xfrm>
                <a:off x="4014" y="3408"/>
                <a:ext cx="594" cy="54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AutoShape 192"/>
              <p:cNvSpPr>
                <a:spLocks noChangeArrowheads="1"/>
              </p:cNvSpPr>
              <p:nvPr/>
            </p:nvSpPr>
            <p:spPr bwMode="auto">
              <a:xfrm>
                <a:off x="4095" y="3502"/>
                <a:ext cx="432" cy="41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AutoShape 193"/>
              <p:cNvSpPr>
                <a:spLocks noChangeArrowheads="1"/>
              </p:cNvSpPr>
              <p:nvPr/>
            </p:nvSpPr>
            <p:spPr bwMode="auto">
              <a:xfrm>
                <a:off x="4167" y="3579"/>
                <a:ext cx="288" cy="292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AutoShape 194"/>
              <p:cNvSpPr>
                <a:spLocks noChangeArrowheads="1"/>
              </p:cNvSpPr>
              <p:nvPr/>
            </p:nvSpPr>
            <p:spPr bwMode="auto">
              <a:xfrm>
                <a:off x="4224" y="3660"/>
                <a:ext cx="173" cy="175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191"/>
            <p:cNvGrpSpPr>
              <a:grpSpLocks/>
            </p:cNvGrpSpPr>
            <p:nvPr/>
          </p:nvGrpSpPr>
          <p:grpSpPr bwMode="auto">
            <a:xfrm>
              <a:off x="3612" y="3384"/>
              <a:ext cx="576" cy="528"/>
              <a:chOff x="3696" y="3552"/>
              <a:chExt cx="432" cy="432"/>
            </a:xfrm>
          </p:grpSpPr>
          <p:grpSp>
            <p:nvGrpSpPr>
              <p:cNvPr id="24" name="Group 92"/>
              <p:cNvGrpSpPr>
                <a:grpSpLocks/>
              </p:cNvGrpSpPr>
              <p:nvPr/>
            </p:nvGrpSpPr>
            <p:grpSpPr bwMode="auto">
              <a:xfrm flipH="1" flipV="1">
                <a:off x="3696" y="3840"/>
                <a:ext cx="144" cy="144"/>
                <a:chOff x="1200" y="3456"/>
                <a:chExt cx="624" cy="576"/>
              </a:xfrm>
            </p:grpSpPr>
            <p:grpSp>
              <p:nvGrpSpPr>
                <p:cNvPr id="119" name="Group 93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125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0" name="Group 98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121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2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" name="Group 103"/>
              <p:cNvGrpSpPr>
                <a:grpSpLocks/>
              </p:cNvGrpSpPr>
              <p:nvPr/>
            </p:nvGrpSpPr>
            <p:grpSpPr bwMode="auto">
              <a:xfrm flipH="1" flipV="1">
                <a:off x="3840" y="3840"/>
                <a:ext cx="144" cy="144"/>
                <a:chOff x="1200" y="3456"/>
                <a:chExt cx="624" cy="576"/>
              </a:xfrm>
            </p:grpSpPr>
            <p:grpSp>
              <p:nvGrpSpPr>
                <p:cNvPr id="109" name="Group 104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115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8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11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6" name="Group 114"/>
              <p:cNvGrpSpPr>
                <a:grpSpLocks/>
              </p:cNvGrpSpPr>
              <p:nvPr/>
            </p:nvGrpSpPr>
            <p:grpSpPr bwMode="auto">
              <a:xfrm flipH="1" flipV="1">
                <a:off x="3984" y="3840"/>
                <a:ext cx="144" cy="144"/>
                <a:chOff x="1200" y="3456"/>
                <a:chExt cx="624" cy="576"/>
              </a:xfrm>
            </p:grpSpPr>
            <p:grpSp>
              <p:nvGrpSpPr>
                <p:cNvPr id="99" name="Group 115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105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0" name="Group 120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101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7" name="Group 125"/>
              <p:cNvGrpSpPr>
                <a:grpSpLocks/>
              </p:cNvGrpSpPr>
              <p:nvPr/>
            </p:nvGrpSpPr>
            <p:grpSpPr bwMode="auto">
              <a:xfrm flipH="1" flipV="1">
                <a:off x="3696" y="3696"/>
                <a:ext cx="144" cy="144"/>
                <a:chOff x="1200" y="3456"/>
                <a:chExt cx="624" cy="576"/>
              </a:xfrm>
            </p:grpSpPr>
            <p:grpSp>
              <p:nvGrpSpPr>
                <p:cNvPr id="89" name="Group 126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95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" name="Group 131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91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8" name="Group 136"/>
              <p:cNvGrpSpPr>
                <a:grpSpLocks/>
              </p:cNvGrpSpPr>
              <p:nvPr/>
            </p:nvGrpSpPr>
            <p:grpSpPr bwMode="auto">
              <a:xfrm flipH="1" flipV="1">
                <a:off x="3840" y="3696"/>
                <a:ext cx="144" cy="144"/>
                <a:chOff x="1200" y="3456"/>
                <a:chExt cx="624" cy="576"/>
              </a:xfrm>
            </p:grpSpPr>
            <p:grpSp>
              <p:nvGrpSpPr>
                <p:cNvPr id="79" name="Group 137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85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oup 142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81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" name="Group 147"/>
              <p:cNvGrpSpPr>
                <a:grpSpLocks/>
              </p:cNvGrpSpPr>
              <p:nvPr/>
            </p:nvGrpSpPr>
            <p:grpSpPr bwMode="auto">
              <a:xfrm flipH="1" flipV="1">
                <a:off x="3984" y="3696"/>
                <a:ext cx="144" cy="144"/>
                <a:chOff x="1200" y="3456"/>
                <a:chExt cx="624" cy="576"/>
              </a:xfrm>
            </p:grpSpPr>
            <p:grpSp>
              <p:nvGrpSpPr>
                <p:cNvPr id="69" name="Group 148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75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" name="Group 153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71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3" name="Group 158"/>
              <p:cNvGrpSpPr>
                <a:grpSpLocks/>
              </p:cNvGrpSpPr>
              <p:nvPr/>
            </p:nvGrpSpPr>
            <p:grpSpPr bwMode="auto">
              <a:xfrm flipH="1" flipV="1">
                <a:off x="3696" y="3552"/>
                <a:ext cx="144" cy="144"/>
                <a:chOff x="1200" y="3456"/>
                <a:chExt cx="624" cy="576"/>
              </a:xfrm>
            </p:grpSpPr>
            <p:grpSp>
              <p:nvGrpSpPr>
                <p:cNvPr id="59" name="Group 159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65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" name="Group 164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61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4" name="Group 169"/>
              <p:cNvGrpSpPr>
                <a:grpSpLocks/>
              </p:cNvGrpSpPr>
              <p:nvPr/>
            </p:nvGrpSpPr>
            <p:grpSpPr bwMode="auto">
              <a:xfrm flipH="1" flipV="1">
                <a:off x="3840" y="3552"/>
                <a:ext cx="144" cy="144"/>
                <a:chOff x="1200" y="3456"/>
                <a:chExt cx="624" cy="576"/>
              </a:xfrm>
            </p:grpSpPr>
            <p:grpSp>
              <p:nvGrpSpPr>
                <p:cNvPr id="49" name="Group 170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55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0" name="Group 175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51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8" name="Group 180"/>
              <p:cNvGrpSpPr>
                <a:grpSpLocks/>
              </p:cNvGrpSpPr>
              <p:nvPr/>
            </p:nvGrpSpPr>
            <p:grpSpPr bwMode="auto">
              <a:xfrm flipH="1" flipV="1">
                <a:off x="3984" y="3552"/>
                <a:ext cx="144" cy="144"/>
                <a:chOff x="1200" y="3456"/>
                <a:chExt cx="624" cy="576"/>
              </a:xfrm>
            </p:grpSpPr>
            <p:grpSp>
              <p:nvGrpSpPr>
                <p:cNvPr id="39" name="Group 181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45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186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41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6" name="Group 213"/>
          <p:cNvGrpSpPr>
            <a:grpSpLocks/>
          </p:cNvGrpSpPr>
          <p:nvPr/>
        </p:nvGrpSpPr>
        <p:grpSpPr bwMode="auto">
          <a:xfrm>
            <a:off x="3871430" y="4545012"/>
            <a:ext cx="1647825" cy="1169988"/>
            <a:chOff x="4512" y="3316"/>
            <a:chExt cx="1038" cy="737"/>
          </a:xfrm>
        </p:grpSpPr>
        <p:sp>
          <p:nvSpPr>
            <p:cNvPr id="17" name="AutoShape 200"/>
            <p:cNvSpPr>
              <a:spLocks noChangeArrowheads="1"/>
            </p:cNvSpPr>
            <p:nvPr/>
          </p:nvSpPr>
          <p:spPr bwMode="auto">
            <a:xfrm>
              <a:off x="4512" y="3515"/>
              <a:ext cx="96" cy="79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203"/>
            <p:cNvSpPr txBox="1">
              <a:spLocks noChangeArrowheads="1"/>
            </p:cNvSpPr>
            <p:nvPr/>
          </p:nvSpPr>
          <p:spPr bwMode="auto">
            <a:xfrm>
              <a:off x="4608" y="3316"/>
              <a:ext cx="942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altLang="ko-KR" sz="1400" dirty="0">
                <a:latin typeface="+mj-lt"/>
                <a:ea typeface="굴림" pitchFamily="34" charset="-127"/>
              </a:endParaRPr>
            </a:p>
            <a:p>
              <a:r>
                <a:rPr lang="en-US" altLang="ko-KR" sz="1400" dirty="0">
                  <a:latin typeface="+mj-lt"/>
                  <a:ea typeface="굴림" pitchFamily="34" charset="-127"/>
                </a:rPr>
                <a:t>size &lt; 5 pixels</a:t>
              </a:r>
            </a:p>
            <a:p>
              <a:r>
                <a:rPr lang="en-US" altLang="ko-KR" sz="1400" dirty="0">
                  <a:latin typeface="+mj-lt"/>
                  <a:ea typeface="굴림" pitchFamily="34" charset="-127"/>
                </a:rPr>
                <a:t>size &lt; 10 pixels</a:t>
              </a:r>
            </a:p>
            <a:p>
              <a:r>
                <a:rPr lang="en-US" altLang="ko-KR" sz="1400" dirty="0">
                  <a:latin typeface="+mj-lt"/>
                  <a:ea typeface="굴림" pitchFamily="34" charset="-127"/>
                </a:rPr>
                <a:t>size &lt; 20 pixels</a:t>
              </a:r>
            </a:p>
            <a:p>
              <a:r>
                <a:rPr lang="en-US" altLang="ko-KR" sz="1400" dirty="0">
                  <a:latin typeface="+mj-lt"/>
                  <a:ea typeface="굴림" pitchFamily="34" charset="-127"/>
                </a:rPr>
                <a:t>size &gt;= 20 pixels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9" name="AutoShape 209"/>
            <p:cNvSpPr>
              <a:spLocks noChangeArrowheads="1"/>
            </p:cNvSpPr>
            <p:nvPr/>
          </p:nvSpPr>
          <p:spPr bwMode="auto">
            <a:xfrm>
              <a:off x="4512" y="3645"/>
              <a:ext cx="96" cy="79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210"/>
            <p:cNvSpPr>
              <a:spLocks noChangeArrowheads="1"/>
            </p:cNvSpPr>
            <p:nvPr/>
          </p:nvSpPr>
          <p:spPr bwMode="auto">
            <a:xfrm>
              <a:off x="4512" y="3775"/>
              <a:ext cx="96" cy="7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211"/>
            <p:cNvSpPr>
              <a:spLocks noChangeArrowheads="1"/>
            </p:cNvSpPr>
            <p:nvPr/>
          </p:nvSpPr>
          <p:spPr bwMode="auto">
            <a:xfrm>
              <a:off x="4512" y="3905"/>
              <a:ext cx="96" cy="79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596075" y="5632245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&lt; 50 fps</a:t>
            </a:r>
          </a:p>
        </p:txBody>
      </p:sp>
      <p:sp>
        <p:nvSpPr>
          <p:cNvPr id="134" name="Text Box 7"/>
          <p:cNvSpPr txBox="1">
            <a:spLocks noChangeArrowheads="1"/>
          </p:cNvSpPr>
          <p:nvPr/>
        </p:nvSpPr>
        <p:spPr bwMode="auto">
          <a:xfrm>
            <a:off x="3746495" y="1905000"/>
            <a:ext cx="18869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ko-KR" sz="2400" b="1" dirty="0">
                <a:ln>
                  <a:prstDash val="solid"/>
                </a:ln>
                <a:solidFill>
                  <a:srgbClr val="D6009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bri" pitchFamily="34" charset="0"/>
                <a:ea typeface="굴림" pitchFamily="34" charset="-127"/>
                <a:cs typeface="Calibri" pitchFamily="34" charset="0"/>
              </a:rPr>
              <a:t>Efficiency</a:t>
            </a:r>
            <a:endParaRPr lang="en-US" sz="2400" b="1" dirty="0">
              <a:ln>
                <a:prstDash val="solid"/>
              </a:ln>
              <a:solidFill>
                <a:srgbClr val="D60093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Equal 1"/>
          <p:cNvSpPr/>
          <p:nvPr/>
        </p:nvSpPr>
        <p:spPr bwMode="auto">
          <a:xfrm rot="5400000">
            <a:off x="4260304" y="2457193"/>
            <a:ext cx="859298" cy="461810"/>
          </a:xfrm>
          <a:prstGeom prst="mathEqual">
            <a:avLst>
              <a:gd name="adj1" fmla="val 9900"/>
              <a:gd name="adj2" fmla="val 21659"/>
            </a:avLst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700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6" grpId="0"/>
      <p:bldP spid="1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659595" y="1266092"/>
            <a:ext cx="1855005" cy="39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Naïve approach</a:t>
            </a:r>
          </a:p>
        </p:txBody>
      </p:sp>
      <p:pic>
        <p:nvPicPr>
          <p:cNvPr id="6146" name="Picture 2" descr="C:\Users\SurfLab\Pictures\11SIAM_iPASS\1patch_ph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17" y="1869687"/>
            <a:ext cx="1226820" cy="121412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urfLab\Pictures\11SIAM_iPASS\1patch_wi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66" y="3880245"/>
            <a:ext cx="1226820" cy="121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SurfLab\Pictures\11SIAM_iPASS\1patch_ph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26" y="1849706"/>
            <a:ext cx="1226820" cy="121412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SurfLab\Pictures\11SIAM_iPASS\1patch_ph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89" y="1858889"/>
            <a:ext cx="1226820" cy="121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Arrow Connector 83"/>
          <p:cNvCxnSpPr/>
          <p:nvPr/>
        </p:nvCxnSpPr>
        <p:spPr bwMode="auto">
          <a:xfrm>
            <a:off x="7542287" y="3083807"/>
            <a:ext cx="0" cy="7964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8" name="TextBox 87"/>
          <p:cNvSpPr txBox="1"/>
          <p:nvPr/>
        </p:nvSpPr>
        <p:spPr>
          <a:xfrm>
            <a:off x="6873486" y="1254369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Using SLEFEs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657600" y="1254369"/>
            <a:ext cx="232506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  <a:cs typeface="Calibri" pitchFamily="34" charset="0"/>
              </a:rPr>
              <a:t>REYES </a:t>
            </a:r>
          </a:p>
          <a:p>
            <a:pPr algn="ctr"/>
            <a:r>
              <a:rPr lang="en-US" sz="1400" spc="-150" dirty="0">
                <a:latin typeface="Calibri" pitchFamily="34" charset="0"/>
                <a:cs typeface="Calibri" pitchFamily="34" charset="0"/>
              </a:rPr>
              <a:t>[Cook  et al. 87] [</a:t>
            </a:r>
            <a:r>
              <a:rPr lang="en-US" sz="1400" spc="-150" dirty="0" err="1">
                <a:latin typeface="Calibri" pitchFamily="34" charset="0"/>
                <a:cs typeface="Calibri" pitchFamily="34" charset="0"/>
              </a:rPr>
              <a:t>Patney</a:t>
            </a:r>
            <a:r>
              <a:rPr lang="en-US" sz="1400" spc="-150" dirty="0">
                <a:latin typeface="Calibri" pitchFamily="34" charset="0"/>
                <a:cs typeface="Calibri" pitchFamily="34" charset="0"/>
              </a:rPr>
              <a:t> and  Owens 08]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>
            <a:off x="3628333" y="6084332"/>
            <a:ext cx="0" cy="3343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>
            <a:off x="4701385" y="6084332"/>
            <a:ext cx="6564" cy="3376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224" name="TextBox 9223"/>
          <p:cNvSpPr txBox="1"/>
          <p:nvPr/>
        </p:nvSpPr>
        <p:spPr>
          <a:xfrm>
            <a:off x="3705926" y="600697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Split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753292" y="598810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Dice</a:t>
            </a:r>
          </a:p>
        </p:txBody>
      </p:sp>
      <p:pic>
        <p:nvPicPr>
          <p:cNvPr id="2051" name="Picture 3" descr="C:\Users\kbcg\Desktop\11SIAM_iPASS\slef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86" y="1835443"/>
            <a:ext cx="1242646" cy="12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6999" y="666690"/>
            <a:ext cx="2370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libri" pitchFamily="34" charset="0"/>
                <a:cs typeface="Calibri" pitchFamily="34" charset="0"/>
              </a:rPr>
              <a:t>Micropolygonization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3886200" y="1219200"/>
            <a:ext cx="1855005" cy="39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REYES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6705165" y="1219200"/>
            <a:ext cx="1855005" cy="394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Our approach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905" y="2173561"/>
            <a:ext cx="2168799" cy="5847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Recursive !!</a:t>
            </a:r>
            <a:endParaRPr 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898119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3/17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6172200" y="2205911"/>
            <a:ext cx="2896562" cy="5847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Not Recursive !!</a:t>
            </a:r>
            <a:endParaRPr 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465800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bg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102" y="5964585"/>
            <a:ext cx="62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pixel</a:t>
            </a:r>
          </a:p>
        </p:txBody>
      </p:sp>
      <p:grpSp>
        <p:nvGrpSpPr>
          <p:cNvPr id="9222" name="Group 9221"/>
          <p:cNvGrpSpPr/>
          <p:nvPr/>
        </p:nvGrpSpPr>
        <p:grpSpPr>
          <a:xfrm>
            <a:off x="269756" y="3083807"/>
            <a:ext cx="2645656" cy="897435"/>
            <a:chOff x="269756" y="3083807"/>
            <a:chExt cx="2645656" cy="897435"/>
          </a:xfrm>
        </p:grpSpPr>
        <p:cxnSp>
          <p:nvCxnSpPr>
            <p:cNvPr id="4" name="Straight Arrow Connector 3"/>
            <p:cNvCxnSpPr>
              <a:stCxn id="6146" idx="2"/>
              <a:endCxn id="1027" idx="0"/>
            </p:cNvCxnSpPr>
            <p:nvPr/>
          </p:nvCxnSpPr>
          <p:spPr bwMode="auto">
            <a:xfrm flipH="1">
              <a:off x="544076" y="3083807"/>
              <a:ext cx="1037951" cy="34879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>
              <a:stCxn id="6146" idx="2"/>
              <a:endCxn id="1029" idx="0"/>
            </p:cNvCxnSpPr>
            <p:nvPr/>
          </p:nvCxnSpPr>
          <p:spPr bwMode="auto">
            <a:xfrm>
              <a:off x="1582027" y="3083807"/>
              <a:ext cx="1056779" cy="34879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026" name="Picture 2" descr="C:\Users\SurfLab\Desktop\12i3D\1patch_phong_2_w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992" y="3432602"/>
              <a:ext cx="555528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SurfLab\Desktop\12i3D\1patch_phong_1_w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56" y="3432602"/>
              <a:ext cx="548640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:\Users\SurfLab\Desktop\12i3D\1patch_phong_3_w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988" y="3432602"/>
              <a:ext cx="553212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SurfLab\Desktop\12i3D\1patch_phong_4_w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432602"/>
              <a:ext cx="553212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4" name="Straight Arrow Connector 63"/>
            <p:cNvCxnSpPr>
              <a:stCxn id="6146" idx="2"/>
              <a:endCxn id="9" idx="0"/>
            </p:cNvCxnSpPr>
            <p:nvPr/>
          </p:nvCxnSpPr>
          <p:spPr bwMode="auto">
            <a:xfrm flipH="1">
              <a:off x="1323594" y="3083807"/>
              <a:ext cx="258433" cy="34879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/>
            <p:cNvCxnSpPr>
              <a:stCxn id="6146" idx="2"/>
              <a:endCxn id="1026" idx="0"/>
            </p:cNvCxnSpPr>
            <p:nvPr/>
          </p:nvCxnSpPr>
          <p:spPr bwMode="auto">
            <a:xfrm>
              <a:off x="1582027" y="3083807"/>
              <a:ext cx="395729" cy="34879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8" name="Group 77"/>
          <p:cNvGrpSpPr/>
          <p:nvPr/>
        </p:nvGrpSpPr>
        <p:grpSpPr>
          <a:xfrm>
            <a:off x="22190" y="3971104"/>
            <a:ext cx="2864142" cy="775424"/>
            <a:chOff x="22190" y="3971104"/>
            <a:chExt cx="2864142" cy="775424"/>
          </a:xfrm>
        </p:grpSpPr>
        <p:cxnSp>
          <p:nvCxnSpPr>
            <p:cNvPr id="48" name="Straight Arrow Connector 47"/>
            <p:cNvCxnSpPr>
              <a:stCxn id="1027" idx="2"/>
              <a:endCxn id="1031" idx="0"/>
            </p:cNvCxnSpPr>
            <p:nvPr/>
          </p:nvCxnSpPr>
          <p:spPr bwMode="auto">
            <a:xfrm flipH="1">
              <a:off x="151710" y="3981242"/>
              <a:ext cx="392366" cy="452257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" name="Straight Arrow Connector 48"/>
            <p:cNvCxnSpPr>
              <a:stCxn id="1027" idx="2"/>
              <a:endCxn id="1032" idx="0"/>
            </p:cNvCxnSpPr>
            <p:nvPr/>
          </p:nvCxnSpPr>
          <p:spPr bwMode="auto">
            <a:xfrm flipH="1">
              <a:off x="455574" y="3981242"/>
              <a:ext cx="88502" cy="44346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030" name="Picture 6" descr="C:\Users\SurfLab\Desktop\12i3D\2patch_phong_4w,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573" y="4424702"/>
              <a:ext cx="276627" cy="27432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SurfLab\Desktop\12i3D\2patch_phong_1_w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0" y="4433499"/>
              <a:ext cx="259040" cy="25672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SurfLab\Desktop\12i3D\2patch_phong_2_w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62" y="4424702"/>
              <a:ext cx="276624" cy="27432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SurfLab\Desktop\12i3D\2patch_phong_3_w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18" y="4424702"/>
              <a:ext cx="276624" cy="27432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1" name="Straight Arrow Connector 80"/>
            <p:cNvCxnSpPr>
              <a:stCxn id="1027" idx="2"/>
              <a:endCxn id="1033" idx="0"/>
            </p:cNvCxnSpPr>
            <p:nvPr/>
          </p:nvCxnSpPr>
          <p:spPr bwMode="auto">
            <a:xfrm>
              <a:off x="544076" y="3981242"/>
              <a:ext cx="224154" cy="44346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5" name="Straight Arrow Connector 84"/>
            <p:cNvCxnSpPr>
              <a:stCxn id="1027" idx="2"/>
              <a:endCxn id="1030" idx="0"/>
            </p:cNvCxnSpPr>
            <p:nvPr/>
          </p:nvCxnSpPr>
          <p:spPr bwMode="auto">
            <a:xfrm>
              <a:off x="544076" y="3981242"/>
              <a:ext cx="536811" cy="44346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1801680" y="437719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cxnSp>
          <p:nvCxnSpPr>
            <p:cNvPr id="100" name="Straight Arrow Connector 99"/>
            <p:cNvCxnSpPr>
              <a:stCxn id="1026" idx="2"/>
            </p:cNvCxnSpPr>
            <p:nvPr/>
          </p:nvCxnSpPr>
          <p:spPr bwMode="auto">
            <a:xfrm flipH="1">
              <a:off x="1799062" y="3981242"/>
              <a:ext cx="178694" cy="4522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1" name="Straight Arrow Connector 100"/>
            <p:cNvCxnSpPr>
              <a:stCxn id="1026" idx="2"/>
            </p:cNvCxnSpPr>
            <p:nvPr/>
          </p:nvCxnSpPr>
          <p:spPr bwMode="auto">
            <a:xfrm flipH="1">
              <a:off x="1943100" y="3981242"/>
              <a:ext cx="3465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6" name="Straight Arrow Connector 105"/>
            <p:cNvCxnSpPr>
              <a:stCxn id="1026" idx="2"/>
            </p:cNvCxnSpPr>
            <p:nvPr/>
          </p:nvCxnSpPr>
          <p:spPr bwMode="auto">
            <a:xfrm>
              <a:off x="1977756" y="3981242"/>
              <a:ext cx="95126" cy="4612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0" name="Straight Arrow Connector 109"/>
            <p:cNvCxnSpPr>
              <a:stCxn id="1026" idx="2"/>
            </p:cNvCxnSpPr>
            <p:nvPr/>
          </p:nvCxnSpPr>
          <p:spPr bwMode="auto">
            <a:xfrm>
              <a:off x="1977756" y="3981242"/>
              <a:ext cx="24752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4" name="Straight Arrow Connector 113"/>
            <p:cNvCxnSpPr/>
            <p:nvPr/>
          </p:nvCxnSpPr>
          <p:spPr bwMode="auto">
            <a:xfrm flipH="1">
              <a:off x="2460112" y="3971104"/>
              <a:ext cx="178694" cy="4522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 bwMode="auto">
            <a:xfrm flipH="1">
              <a:off x="2596391" y="3991446"/>
              <a:ext cx="43574" cy="4319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6" name="Straight Arrow Connector 115"/>
            <p:cNvCxnSpPr/>
            <p:nvPr/>
          </p:nvCxnSpPr>
          <p:spPr bwMode="auto">
            <a:xfrm>
              <a:off x="2638806" y="3971104"/>
              <a:ext cx="95126" cy="4612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/>
            <p:nvPr/>
          </p:nvCxnSpPr>
          <p:spPr bwMode="auto">
            <a:xfrm>
              <a:off x="2638806" y="3971104"/>
              <a:ext cx="24752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1" name="Straight Arrow Connector 120"/>
            <p:cNvCxnSpPr>
              <a:stCxn id="9" idx="2"/>
            </p:cNvCxnSpPr>
            <p:nvPr/>
          </p:nvCxnSpPr>
          <p:spPr bwMode="auto">
            <a:xfrm>
              <a:off x="1323594" y="3981242"/>
              <a:ext cx="0" cy="4434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2" name="Straight Arrow Connector 121"/>
            <p:cNvCxnSpPr>
              <a:stCxn id="9" idx="2"/>
            </p:cNvCxnSpPr>
            <p:nvPr/>
          </p:nvCxnSpPr>
          <p:spPr bwMode="auto">
            <a:xfrm>
              <a:off x="1323594" y="3981242"/>
              <a:ext cx="94099" cy="4434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3" name="Straight Arrow Connector 122"/>
            <p:cNvCxnSpPr>
              <a:stCxn id="9" idx="2"/>
            </p:cNvCxnSpPr>
            <p:nvPr/>
          </p:nvCxnSpPr>
          <p:spPr bwMode="auto">
            <a:xfrm>
              <a:off x="1323594" y="3981242"/>
              <a:ext cx="188199" cy="44211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4" name="Straight Arrow Connector 123"/>
            <p:cNvCxnSpPr>
              <a:stCxn id="9" idx="2"/>
            </p:cNvCxnSpPr>
            <p:nvPr/>
          </p:nvCxnSpPr>
          <p:spPr bwMode="auto">
            <a:xfrm>
              <a:off x="1323594" y="3981242"/>
              <a:ext cx="276606" cy="43209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36" name="TextBox 135"/>
            <p:cNvSpPr txBox="1"/>
            <p:nvPr/>
          </p:nvSpPr>
          <p:spPr>
            <a:xfrm>
              <a:off x="1284494" y="437719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438400" y="437719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3335" y="4690226"/>
            <a:ext cx="2843903" cy="803221"/>
            <a:chOff x="53335" y="4690226"/>
            <a:chExt cx="2843903" cy="803221"/>
          </a:xfrm>
        </p:grpSpPr>
        <p:pic>
          <p:nvPicPr>
            <p:cNvPr id="138" name="Picture 6" descr="C:\Users\SurfLab\Desktop\12i3D\2patch_phong_4w,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10" y="5133330"/>
              <a:ext cx="153365" cy="15208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Users\SurfLab\Desktop\12i3D\3patch_phong_1_w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5" y="5153493"/>
              <a:ext cx="91440" cy="11176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SurfLab\Desktop\12i3D\3patch_phong_2_w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7" y="5133173"/>
              <a:ext cx="132080" cy="1524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SurfLab\Desktop\12i3D\3patch_phong_3_w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59" y="5143333"/>
              <a:ext cx="152400" cy="13208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2" name="Straight Arrow Connector 141"/>
            <p:cNvCxnSpPr>
              <a:stCxn id="1031" idx="2"/>
              <a:endCxn id="1034" idx="0"/>
            </p:cNvCxnSpPr>
            <p:nvPr/>
          </p:nvCxnSpPr>
          <p:spPr bwMode="auto">
            <a:xfrm flipH="1">
              <a:off x="99055" y="4690226"/>
              <a:ext cx="52655" cy="463267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3" name="Straight Arrow Connector 142"/>
            <p:cNvCxnSpPr>
              <a:stCxn id="1031" idx="2"/>
              <a:endCxn id="1035" idx="0"/>
            </p:cNvCxnSpPr>
            <p:nvPr/>
          </p:nvCxnSpPr>
          <p:spPr bwMode="auto">
            <a:xfrm>
              <a:off x="151710" y="4690226"/>
              <a:ext cx="131357" cy="442947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4" name="Straight Arrow Connector 143"/>
            <p:cNvCxnSpPr>
              <a:stCxn id="1031" idx="2"/>
              <a:endCxn id="1036" idx="0"/>
            </p:cNvCxnSpPr>
            <p:nvPr/>
          </p:nvCxnSpPr>
          <p:spPr bwMode="auto">
            <a:xfrm>
              <a:off x="151710" y="4690226"/>
              <a:ext cx="345849" cy="453107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5" name="Straight Arrow Connector 144"/>
            <p:cNvCxnSpPr>
              <a:stCxn id="1031" idx="2"/>
              <a:endCxn id="138" idx="0"/>
            </p:cNvCxnSpPr>
            <p:nvPr/>
          </p:nvCxnSpPr>
          <p:spPr bwMode="auto">
            <a:xfrm>
              <a:off x="151710" y="4690226"/>
              <a:ext cx="570983" cy="443104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6" name="TextBox 155"/>
            <p:cNvSpPr txBox="1"/>
            <p:nvPr/>
          </p:nvSpPr>
          <p:spPr>
            <a:xfrm>
              <a:off x="1812586" y="512411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cxnSp>
          <p:nvCxnSpPr>
            <p:cNvPr id="157" name="Straight Arrow Connector 156"/>
            <p:cNvCxnSpPr/>
            <p:nvPr/>
          </p:nvCxnSpPr>
          <p:spPr bwMode="auto">
            <a:xfrm flipH="1">
              <a:off x="1809968" y="4728161"/>
              <a:ext cx="178694" cy="4522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8" name="Straight Arrow Connector 157"/>
            <p:cNvCxnSpPr/>
            <p:nvPr/>
          </p:nvCxnSpPr>
          <p:spPr bwMode="auto">
            <a:xfrm flipH="1">
              <a:off x="1954006" y="4728161"/>
              <a:ext cx="3465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9" name="Straight Arrow Connector 158"/>
            <p:cNvCxnSpPr/>
            <p:nvPr/>
          </p:nvCxnSpPr>
          <p:spPr bwMode="auto">
            <a:xfrm>
              <a:off x="1988662" y="4728161"/>
              <a:ext cx="95126" cy="4612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0" name="Straight Arrow Connector 159"/>
            <p:cNvCxnSpPr/>
            <p:nvPr/>
          </p:nvCxnSpPr>
          <p:spPr bwMode="auto">
            <a:xfrm>
              <a:off x="1988662" y="4728161"/>
              <a:ext cx="24752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1" name="Straight Arrow Connector 160"/>
            <p:cNvCxnSpPr/>
            <p:nvPr/>
          </p:nvCxnSpPr>
          <p:spPr bwMode="auto">
            <a:xfrm flipH="1">
              <a:off x="2471018" y="4718023"/>
              <a:ext cx="178694" cy="4522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2" name="Straight Arrow Connector 161"/>
            <p:cNvCxnSpPr/>
            <p:nvPr/>
          </p:nvCxnSpPr>
          <p:spPr bwMode="auto">
            <a:xfrm flipH="1">
              <a:off x="2607297" y="4738365"/>
              <a:ext cx="43574" cy="4319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3" name="Straight Arrow Connector 162"/>
            <p:cNvCxnSpPr/>
            <p:nvPr/>
          </p:nvCxnSpPr>
          <p:spPr bwMode="auto">
            <a:xfrm>
              <a:off x="2649712" y="4718023"/>
              <a:ext cx="95126" cy="4612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4" name="Straight Arrow Connector 163"/>
            <p:cNvCxnSpPr/>
            <p:nvPr/>
          </p:nvCxnSpPr>
          <p:spPr bwMode="auto">
            <a:xfrm>
              <a:off x="2649712" y="4718023"/>
              <a:ext cx="24752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5" name="Straight Arrow Connector 164"/>
            <p:cNvCxnSpPr/>
            <p:nvPr/>
          </p:nvCxnSpPr>
          <p:spPr bwMode="auto">
            <a:xfrm>
              <a:off x="1334500" y="4728161"/>
              <a:ext cx="0" cy="4434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6" name="Straight Arrow Connector 165"/>
            <p:cNvCxnSpPr/>
            <p:nvPr/>
          </p:nvCxnSpPr>
          <p:spPr bwMode="auto">
            <a:xfrm>
              <a:off x="1334500" y="4728161"/>
              <a:ext cx="94099" cy="4434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7" name="Straight Arrow Connector 166"/>
            <p:cNvCxnSpPr/>
            <p:nvPr/>
          </p:nvCxnSpPr>
          <p:spPr bwMode="auto">
            <a:xfrm>
              <a:off x="1334500" y="4728161"/>
              <a:ext cx="188199" cy="44211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8" name="Straight Arrow Connector 167"/>
            <p:cNvCxnSpPr/>
            <p:nvPr/>
          </p:nvCxnSpPr>
          <p:spPr bwMode="auto">
            <a:xfrm>
              <a:off x="1334500" y="4728161"/>
              <a:ext cx="276606" cy="43209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69" name="TextBox 168"/>
            <p:cNvSpPr txBox="1"/>
            <p:nvPr/>
          </p:nvSpPr>
          <p:spPr>
            <a:xfrm>
              <a:off x="1295400" y="512411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449306" y="512411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34824" y="475461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…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2191" y="5265253"/>
            <a:ext cx="2875047" cy="819079"/>
            <a:chOff x="22191" y="5265253"/>
            <a:chExt cx="2875047" cy="819079"/>
          </a:xfrm>
        </p:grpSpPr>
        <p:cxnSp>
          <p:nvCxnSpPr>
            <p:cNvPr id="184" name="Straight Arrow Connector 183"/>
            <p:cNvCxnSpPr>
              <a:stCxn id="1034" idx="2"/>
              <a:endCxn id="188" idx="2"/>
            </p:cNvCxnSpPr>
            <p:nvPr/>
          </p:nvCxnSpPr>
          <p:spPr bwMode="auto">
            <a:xfrm flipH="1">
              <a:off x="41414" y="5265253"/>
              <a:ext cx="57641" cy="6021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5" name="Straight Arrow Connector 184"/>
            <p:cNvCxnSpPr>
              <a:stCxn id="1034" idx="2"/>
              <a:endCxn id="189" idx="2"/>
            </p:cNvCxnSpPr>
            <p:nvPr/>
          </p:nvCxnSpPr>
          <p:spPr bwMode="auto">
            <a:xfrm>
              <a:off x="99055" y="5265253"/>
              <a:ext cx="112762" cy="6021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6" name="Straight Arrow Connector 185"/>
            <p:cNvCxnSpPr>
              <a:stCxn id="1034" idx="2"/>
              <a:endCxn id="190" idx="2"/>
            </p:cNvCxnSpPr>
            <p:nvPr/>
          </p:nvCxnSpPr>
          <p:spPr bwMode="auto">
            <a:xfrm>
              <a:off x="99055" y="5265253"/>
              <a:ext cx="283165" cy="6021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7" name="Straight Arrow Connector 186"/>
            <p:cNvCxnSpPr>
              <a:stCxn id="1034" idx="2"/>
              <a:endCxn id="191" idx="2"/>
            </p:cNvCxnSpPr>
            <p:nvPr/>
          </p:nvCxnSpPr>
          <p:spPr bwMode="auto">
            <a:xfrm>
              <a:off x="99055" y="5265253"/>
              <a:ext cx="453568" cy="6021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pic>
          <p:nvPicPr>
            <p:cNvPr id="188" name="Picture 6" descr="C:\Users\SurfLab\Desktop\12i3D\2patch_phong_4w,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2191" y="5867400"/>
              <a:ext cx="38446" cy="3844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6" descr="C:\Users\SurfLab\Desktop\12i3D\2patch_phong_4w,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192594" y="5867400"/>
              <a:ext cx="38446" cy="3844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6" descr="C:\Users\SurfLab\Desktop\12i3D\2patch_phong_4w,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362997" y="5867400"/>
              <a:ext cx="38446" cy="3844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6" descr="C:\Users\SurfLab\Desktop\12i3D\2patch_phong_4w,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3400" y="5867400"/>
              <a:ext cx="38446" cy="3844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" name="TextBox 193"/>
            <p:cNvSpPr txBox="1"/>
            <p:nvPr/>
          </p:nvSpPr>
          <p:spPr>
            <a:xfrm>
              <a:off x="1843382" y="571500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cxnSp>
          <p:nvCxnSpPr>
            <p:cNvPr id="195" name="Straight Arrow Connector 194"/>
            <p:cNvCxnSpPr/>
            <p:nvPr/>
          </p:nvCxnSpPr>
          <p:spPr bwMode="auto">
            <a:xfrm flipH="1">
              <a:off x="1809968" y="5406914"/>
              <a:ext cx="178694" cy="4522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6" name="Straight Arrow Connector 195"/>
            <p:cNvCxnSpPr/>
            <p:nvPr/>
          </p:nvCxnSpPr>
          <p:spPr bwMode="auto">
            <a:xfrm flipH="1">
              <a:off x="1954006" y="5406914"/>
              <a:ext cx="34656" cy="4535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7" name="Straight Arrow Connector 196"/>
            <p:cNvCxnSpPr/>
            <p:nvPr/>
          </p:nvCxnSpPr>
          <p:spPr bwMode="auto">
            <a:xfrm>
              <a:off x="1988662" y="5406914"/>
              <a:ext cx="95126" cy="4612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8" name="Straight Arrow Connector 197"/>
            <p:cNvCxnSpPr/>
            <p:nvPr/>
          </p:nvCxnSpPr>
          <p:spPr bwMode="auto">
            <a:xfrm>
              <a:off x="1988662" y="5406914"/>
              <a:ext cx="247526" cy="4535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9" name="Straight Arrow Connector 198"/>
            <p:cNvCxnSpPr/>
            <p:nvPr/>
          </p:nvCxnSpPr>
          <p:spPr bwMode="auto">
            <a:xfrm flipH="1">
              <a:off x="2471018" y="5396776"/>
              <a:ext cx="178694" cy="4522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0" name="Straight Arrow Connector 199"/>
            <p:cNvCxnSpPr/>
            <p:nvPr/>
          </p:nvCxnSpPr>
          <p:spPr bwMode="auto">
            <a:xfrm flipH="1">
              <a:off x="2607297" y="5417118"/>
              <a:ext cx="43574" cy="4319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1" name="Straight Arrow Connector 200"/>
            <p:cNvCxnSpPr/>
            <p:nvPr/>
          </p:nvCxnSpPr>
          <p:spPr bwMode="auto">
            <a:xfrm>
              <a:off x="2649712" y="5396776"/>
              <a:ext cx="95126" cy="4612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2" name="Straight Arrow Connector 201"/>
            <p:cNvCxnSpPr/>
            <p:nvPr/>
          </p:nvCxnSpPr>
          <p:spPr bwMode="auto">
            <a:xfrm>
              <a:off x="2649712" y="5396776"/>
              <a:ext cx="247526" cy="4535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3" name="Straight Arrow Connector 202"/>
            <p:cNvCxnSpPr/>
            <p:nvPr/>
          </p:nvCxnSpPr>
          <p:spPr bwMode="auto">
            <a:xfrm>
              <a:off x="1334500" y="5406914"/>
              <a:ext cx="0" cy="4434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4" name="Straight Arrow Connector 203"/>
            <p:cNvCxnSpPr/>
            <p:nvPr/>
          </p:nvCxnSpPr>
          <p:spPr bwMode="auto">
            <a:xfrm>
              <a:off x="1334500" y="5406914"/>
              <a:ext cx="94099" cy="4434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5" name="Straight Arrow Connector 204"/>
            <p:cNvCxnSpPr/>
            <p:nvPr/>
          </p:nvCxnSpPr>
          <p:spPr bwMode="auto">
            <a:xfrm>
              <a:off x="1334500" y="5406914"/>
              <a:ext cx="188199" cy="44211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6" name="Straight Arrow Connector 205"/>
            <p:cNvCxnSpPr/>
            <p:nvPr/>
          </p:nvCxnSpPr>
          <p:spPr bwMode="auto">
            <a:xfrm>
              <a:off x="1334500" y="5406914"/>
              <a:ext cx="276606" cy="4320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sp>
          <p:nvSpPr>
            <p:cNvPr id="207" name="TextBox 206"/>
            <p:cNvSpPr txBox="1"/>
            <p:nvPr/>
          </p:nvSpPr>
          <p:spPr>
            <a:xfrm>
              <a:off x="1326196" y="571500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480102" y="571500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629918" y="550749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…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482192" y="3078089"/>
            <a:ext cx="2645656" cy="897435"/>
            <a:chOff x="3482192" y="3078089"/>
            <a:chExt cx="2645656" cy="897435"/>
          </a:xfrm>
        </p:grpSpPr>
        <p:cxnSp>
          <p:nvCxnSpPr>
            <p:cNvPr id="234" name="Straight Arrow Connector 233"/>
            <p:cNvCxnSpPr>
              <a:endCxn id="237" idx="0"/>
            </p:cNvCxnSpPr>
            <p:nvPr/>
          </p:nvCxnSpPr>
          <p:spPr bwMode="auto">
            <a:xfrm flipH="1">
              <a:off x="3756512" y="3078089"/>
              <a:ext cx="1037951" cy="34879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5" name="Straight Arrow Connector 234"/>
            <p:cNvCxnSpPr>
              <a:endCxn id="239" idx="0"/>
            </p:cNvCxnSpPr>
            <p:nvPr/>
          </p:nvCxnSpPr>
          <p:spPr bwMode="auto">
            <a:xfrm>
              <a:off x="4794463" y="3078089"/>
              <a:ext cx="1056779" cy="34879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36" name="Picture 2" descr="C:\Users\SurfLab\Desktop\12i3D\1patch_phong_2_w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4086" y="3426884"/>
              <a:ext cx="555528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3" descr="C:\Users\SurfLab\Desktop\12i3D\1patch_phong_1_w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92" y="3426884"/>
              <a:ext cx="548640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" name="Picture 4" descr="C:\Users\SurfLab\Desktop\12i3D\1patch_phong_3_w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853" y="3426884"/>
              <a:ext cx="553212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5" descr="C:\Users\SurfLab\Desktop\12i3D\1patch_phong_4_w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636" y="3426884"/>
              <a:ext cx="553212" cy="54864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0" name="Straight Arrow Connector 239"/>
            <p:cNvCxnSpPr>
              <a:endCxn id="238" idx="0"/>
            </p:cNvCxnSpPr>
            <p:nvPr/>
          </p:nvCxnSpPr>
          <p:spPr bwMode="auto">
            <a:xfrm flipH="1">
              <a:off x="4452459" y="3078089"/>
              <a:ext cx="342007" cy="34879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1" name="Straight Arrow Connector 240"/>
            <p:cNvCxnSpPr>
              <a:endCxn id="236" idx="0"/>
            </p:cNvCxnSpPr>
            <p:nvPr/>
          </p:nvCxnSpPr>
          <p:spPr bwMode="auto">
            <a:xfrm>
              <a:off x="4794463" y="3078089"/>
              <a:ext cx="357387" cy="348795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0" name="Group 269"/>
          <p:cNvGrpSpPr/>
          <p:nvPr/>
        </p:nvGrpSpPr>
        <p:grpSpPr>
          <a:xfrm>
            <a:off x="3231332" y="3971104"/>
            <a:ext cx="2864142" cy="775424"/>
            <a:chOff x="22190" y="3971104"/>
            <a:chExt cx="2864142" cy="775424"/>
          </a:xfrm>
        </p:grpSpPr>
        <p:cxnSp>
          <p:nvCxnSpPr>
            <p:cNvPr id="271" name="Straight Arrow Connector 270"/>
            <p:cNvCxnSpPr>
              <a:endCxn id="274" idx="0"/>
            </p:cNvCxnSpPr>
            <p:nvPr/>
          </p:nvCxnSpPr>
          <p:spPr bwMode="auto">
            <a:xfrm flipH="1">
              <a:off x="151710" y="3981242"/>
              <a:ext cx="392366" cy="452257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2" name="Straight Arrow Connector 271"/>
            <p:cNvCxnSpPr>
              <a:endCxn id="275" idx="0"/>
            </p:cNvCxnSpPr>
            <p:nvPr/>
          </p:nvCxnSpPr>
          <p:spPr bwMode="auto">
            <a:xfrm flipH="1">
              <a:off x="455574" y="3981242"/>
              <a:ext cx="88502" cy="44346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73" name="Picture 6" descr="C:\Users\SurfLab\Desktop\12i3D\2patch_phong_4w,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573" y="4424702"/>
              <a:ext cx="276627" cy="27432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" name="Picture 7" descr="C:\Users\SurfLab\Desktop\12i3D\2patch_phong_1_w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0" y="4433499"/>
              <a:ext cx="259040" cy="25672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5" name="Picture 8" descr="C:\Users\SurfLab\Desktop\12i3D\2patch_phong_2_w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62" y="4424702"/>
              <a:ext cx="276624" cy="27432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" name="Picture 9" descr="C:\Users\SurfLab\Desktop\12i3D\2patch_phong_3_w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18" y="4424702"/>
              <a:ext cx="276624" cy="27432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7" name="Straight Arrow Connector 276"/>
            <p:cNvCxnSpPr>
              <a:endCxn id="276" idx="0"/>
            </p:cNvCxnSpPr>
            <p:nvPr/>
          </p:nvCxnSpPr>
          <p:spPr bwMode="auto">
            <a:xfrm>
              <a:off x="544076" y="3981242"/>
              <a:ext cx="224154" cy="44346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8" name="Straight Arrow Connector 277"/>
            <p:cNvCxnSpPr>
              <a:endCxn id="273" idx="0"/>
            </p:cNvCxnSpPr>
            <p:nvPr/>
          </p:nvCxnSpPr>
          <p:spPr bwMode="auto">
            <a:xfrm>
              <a:off x="544076" y="3981242"/>
              <a:ext cx="536811" cy="44346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9" name="TextBox 278"/>
            <p:cNvSpPr txBox="1"/>
            <p:nvPr/>
          </p:nvSpPr>
          <p:spPr>
            <a:xfrm>
              <a:off x="1801680" y="437719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cxnSp>
          <p:nvCxnSpPr>
            <p:cNvPr id="280" name="Straight Arrow Connector 279"/>
            <p:cNvCxnSpPr/>
            <p:nvPr/>
          </p:nvCxnSpPr>
          <p:spPr bwMode="auto">
            <a:xfrm flipH="1">
              <a:off x="1799062" y="3981242"/>
              <a:ext cx="178694" cy="4522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1" name="Straight Arrow Connector 280"/>
            <p:cNvCxnSpPr/>
            <p:nvPr/>
          </p:nvCxnSpPr>
          <p:spPr bwMode="auto">
            <a:xfrm flipH="1">
              <a:off x="1943100" y="3981242"/>
              <a:ext cx="3465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2" name="Straight Arrow Connector 281"/>
            <p:cNvCxnSpPr/>
            <p:nvPr/>
          </p:nvCxnSpPr>
          <p:spPr bwMode="auto">
            <a:xfrm>
              <a:off x="1977756" y="3981242"/>
              <a:ext cx="95126" cy="4612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3" name="Straight Arrow Connector 282"/>
            <p:cNvCxnSpPr/>
            <p:nvPr/>
          </p:nvCxnSpPr>
          <p:spPr bwMode="auto">
            <a:xfrm>
              <a:off x="1977756" y="3981242"/>
              <a:ext cx="24752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4" name="Straight Arrow Connector 283"/>
            <p:cNvCxnSpPr/>
            <p:nvPr/>
          </p:nvCxnSpPr>
          <p:spPr bwMode="auto">
            <a:xfrm flipH="1">
              <a:off x="2460112" y="3971104"/>
              <a:ext cx="178694" cy="4522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5" name="Straight Arrow Connector 284"/>
            <p:cNvCxnSpPr/>
            <p:nvPr/>
          </p:nvCxnSpPr>
          <p:spPr bwMode="auto">
            <a:xfrm flipH="1">
              <a:off x="2596391" y="3991446"/>
              <a:ext cx="43574" cy="4319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6" name="Straight Arrow Connector 285"/>
            <p:cNvCxnSpPr/>
            <p:nvPr/>
          </p:nvCxnSpPr>
          <p:spPr bwMode="auto">
            <a:xfrm>
              <a:off x="2638806" y="3971104"/>
              <a:ext cx="95126" cy="4612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7" name="Straight Arrow Connector 286"/>
            <p:cNvCxnSpPr/>
            <p:nvPr/>
          </p:nvCxnSpPr>
          <p:spPr bwMode="auto">
            <a:xfrm>
              <a:off x="2638806" y="3971104"/>
              <a:ext cx="247526" cy="4535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8" name="Straight Arrow Connector 287"/>
            <p:cNvCxnSpPr/>
            <p:nvPr/>
          </p:nvCxnSpPr>
          <p:spPr bwMode="auto">
            <a:xfrm>
              <a:off x="1323594" y="3981242"/>
              <a:ext cx="0" cy="4434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9" name="Straight Arrow Connector 288"/>
            <p:cNvCxnSpPr/>
            <p:nvPr/>
          </p:nvCxnSpPr>
          <p:spPr bwMode="auto">
            <a:xfrm>
              <a:off x="1323594" y="3981242"/>
              <a:ext cx="94099" cy="4434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0" name="Straight Arrow Connector 289"/>
            <p:cNvCxnSpPr/>
            <p:nvPr/>
          </p:nvCxnSpPr>
          <p:spPr bwMode="auto">
            <a:xfrm>
              <a:off x="1323594" y="3981242"/>
              <a:ext cx="188199" cy="44211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1" name="Straight Arrow Connector 290"/>
            <p:cNvCxnSpPr/>
            <p:nvPr/>
          </p:nvCxnSpPr>
          <p:spPr bwMode="auto">
            <a:xfrm>
              <a:off x="1323594" y="3981242"/>
              <a:ext cx="276606" cy="43209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292" name="TextBox 291"/>
            <p:cNvSpPr txBox="1"/>
            <p:nvPr/>
          </p:nvSpPr>
          <p:spPr>
            <a:xfrm>
              <a:off x="1284494" y="437719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2438400" y="437719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271074" y="4690226"/>
            <a:ext cx="2818634" cy="1312852"/>
            <a:chOff x="3271074" y="4690226"/>
            <a:chExt cx="2818634" cy="1312852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>
              <a:off x="3360852" y="4690226"/>
              <a:ext cx="0" cy="105900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 flipH="1">
              <a:off x="3661872" y="4690226"/>
              <a:ext cx="2844" cy="106023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95" name="Picture 4" descr="C:\Users\kbcg\Dropbox\11SIAM_iPASS\dice1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074" y="5749233"/>
              <a:ext cx="179555" cy="17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4" descr="C:\Users\kbcg\Dropbox\11SIAM_iPASS\dice1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94" y="5749233"/>
              <a:ext cx="179555" cy="17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1" name="Straight Arrow Connector 300"/>
            <p:cNvCxnSpPr/>
            <p:nvPr/>
          </p:nvCxnSpPr>
          <p:spPr bwMode="auto">
            <a:xfrm>
              <a:off x="3963336" y="4690226"/>
              <a:ext cx="0" cy="105900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2" name="Straight Arrow Connector 301"/>
            <p:cNvCxnSpPr/>
            <p:nvPr/>
          </p:nvCxnSpPr>
          <p:spPr bwMode="auto">
            <a:xfrm flipH="1">
              <a:off x="4264356" y="4690226"/>
              <a:ext cx="2844" cy="106023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03" name="Picture 4" descr="C:\Users\kbcg\Dropbox\11SIAM_iPASS\dice1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558" y="5749233"/>
              <a:ext cx="179555" cy="17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4" name="Picture 4" descr="C:\Users\kbcg\Dropbox\11SIAM_iPASS\dice1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4578" y="5749233"/>
              <a:ext cx="179555" cy="17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5" name="TextBox 304"/>
            <p:cNvSpPr txBox="1"/>
            <p:nvPr/>
          </p:nvSpPr>
          <p:spPr>
            <a:xfrm>
              <a:off x="4463504" y="563371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5050008" y="563374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5674210" y="561877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5053797" y="502470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3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86" grpId="0"/>
      <p:bldP spid="3" grpId="0"/>
      <p:bldP spid="8" grpId="0"/>
      <p:bldP spid="5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60584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25450" y="773668"/>
            <a:ext cx="18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Low Tessellation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67932" y="773668"/>
            <a:ext cx="191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High Tessellation</a:t>
            </a:r>
          </a:p>
        </p:txBody>
      </p:sp>
      <p:pic>
        <p:nvPicPr>
          <p:cNvPr id="1029" name="Picture 5" descr="C:\Users\SurfLab\Desktop\i3d2012\16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" y="1371600"/>
            <a:ext cx="294150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urfLab\Desktop\i3d2012\60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95" y="1371600"/>
            <a:ext cx="294150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urfLab\Desktop\i3d2012\ipass_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81" y="1371600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33800" y="783735"/>
            <a:ext cx="158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Our Approach</a:t>
            </a:r>
          </a:p>
        </p:txBody>
      </p:sp>
      <p:pic>
        <p:nvPicPr>
          <p:cNvPr id="50" name="Picture 2" descr="C:\Users\SurfLab\Desktop\i3d2012\16_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2489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SurfLab\Desktop\i3d2012\60_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96" y="3200400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urfLab\Desktop\i3d2012\ipass_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14" y="3200400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854428" y="5130006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&gt; 2000 fps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10400" y="5181600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&lt; 50 fps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10000" y="5168824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~ 1500 fps</a:t>
            </a:r>
          </a:p>
        </p:txBody>
      </p:sp>
      <p:grpSp>
        <p:nvGrpSpPr>
          <p:cNvPr id="161" name="Group 213"/>
          <p:cNvGrpSpPr>
            <a:grpSpLocks/>
          </p:cNvGrpSpPr>
          <p:nvPr/>
        </p:nvGrpSpPr>
        <p:grpSpPr bwMode="auto">
          <a:xfrm>
            <a:off x="1752600" y="5353490"/>
            <a:ext cx="1647825" cy="1169988"/>
            <a:chOff x="4512" y="3316"/>
            <a:chExt cx="1038" cy="737"/>
          </a:xfrm>
        </p:grpSpPr>
        <p:sp>
          <p:nvSpPr>
            <p:cNvPr id="162" name="AutoShape 200"/>
            <p:cNvSpPr>
              <a:spLocks noChangeArrowheads="1"/>
            </p:cNvSpPr>
            <p:nvPr/>
          </p:nvSpPr>
          <p:spPr bwMode="auto">
            <a:xfrm>
              <a:off x="4512" y="3515"/>
              <a:ext cx="96" cy="79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Text Box 203"/>
            <p:cNvSpPr txBox="1">
              <a:spLocks noChangeArrowheads="1"/>
            </p:cNvSpPr>
            <p:nvPr/>
          </p:nvSpPr>
          <p:spPr bwMode="auto">
            <a:xfrm>
              <a:off x="4608" y="3316"/>
              <a:ext cx="942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altLang="ko-KR" sz="1400" dirty="0">
                <a:latin typeface="+mj-lt"/>
                <a:ea typeface="굴림" pitchFamily="34" charset="-127"/>
              </a:endParaRPr>
            </a:p>
            <a:p>
              <a:r>
                <a:rPr lang="en-US" altLang="ko-KR" sz="1400" dirty="0">
                  <a:latin typeface="+mj-lt"/>
                  <a:ea typeface="굴림" pitchFamily="34" charset="-127"/>
                </a:rPr>
                <a:t>size &lt; 5 pixels</a:t>
              </a:r>
            </a:p>
            <a:p>
              <a:r>
                <a:rPr lang="en-US" altLang="ko-KR" sz="1400" dirty="0">
                  <a:latin typeface="+mj-lt"/>
                  <a:ea typeface="굴림" pitchFamily="34" charset="-127"/>
                </a:rPr>
                <a:t>size &lt; 10 pixels</a:t>
              </a:r>
            </a:p>
            <a:p>
              <a:r>
                <a:rPr lang="en-US" altLang="ko-KR" sz="1400" dirty="0">
                  <a:latin typeface="+mj-lt"/>
                  <a:ea typeface="굴림" pitchFamily="34" charset="-127"/>
                </a:rPr>
                <a:t>size &lt; 20 pixels</a:t>
              </a:r>
            </a:p>
            <a:p>
              <a:r>
                <a:rPr lang="en-US" altLang="ko-KR" sz="1400" dirty="0">
                  <a:latin typeface="+mj-lt"/>
                  <a:ea typeface="굴림" pitchFamily="34" charset="-127"/>
                </a:rPr>
                <a:t>size &gt;= 20 pixels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64" name="AutoShape 209"/>
            <p:cNvSpPr>
              <a:spLocks noChangeArrowheads="1"/>
            </p:cNvSpPr>
            <p:nvPr/>
          </p:nvSpPr>
          <p:spPr bwMode="auto">
            <a:xfrm>
              <a:off x="4512" y="3645"/>
              <a:ext cx="96" cy="79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AutoShape 210"/>
            <p:cNvSpPr>
              <a:spLocks noChangeArrowheads="1"/>
            </p:cNvSpPr>
            <p:nvPr/>
          </p:nvSpPr>
          <p:spPr bwMode="auto">
            <a:xfrm>
              <a:off x="4512" y="3775"/>
              <a:ext cx="96" cy="7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AutoShape 211"/>
            <p:cNvSpPr>
              <a:spLocks noChangeArrowheads="1"/>
            </p:cNvSpPr>
            <p:nvPr/>
          </p:nvSpPr>
          <p:spPr bwMode="auto">
            <a:xfrm>
              <a:off x="4512" y="3905"/>
              <a:ext cx="96" cy="79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67" name="Table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026023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bg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6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dirty="0"/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ko-KR" sz="36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What is Efficiency?</a:t>
            </a:r>
          </a:p>
          <a:p>
            <a:pPr eaLnBrk="1" hangingPunct="1"/>
            <a:r>
              <a:rPr lang="en-US" altLang="ko-KR" sz="3600" b="1" dirty="0">
                <a:solidFill>
                  <a:srgbClr val="EC4EE4"/>
                </a:solidFill>
                <a:latin typeface="Calibri" pitchFamily="34" charset="0"/>
                <a:cs typeface="Calibri" pitchFamily="34" charset="0"/>
              </a:rPr>
              <a:t>What is Accuracy?</a:t>
            </a:r>
          </a:p>
          <a:p>
            <a:pPr lvl="1" eaLnBrk="1" hangingPunct="1"/>
            <a:r>
              <a:rPr lang="en-US" altLang="ko-KR" sz="3200" dirty="0">
                <a:latin typeface="Calibri" pitchFamily="34" charset="0"/>
                <a:cs typeface="Calibri" pitchFamily="34" charset="0"/>
              </a:rPr>
              <a:t>Covering accuracy (</a:t>
            </a:r>
            <a:r>
              <a:rPr lang="en-US" altLang="ko-KR" sz="3200">
                <a:latin typeface="Calibri" pitchFamily="34" charset="0"/>
                <a:cs typeface="Calibri" pitchFamily="34" charset="0"/>
              </a:rPr>
              <a:t>depth ordering)</a:t>
            </a:r>
            <a:endParaRPr lang="en-US" altLang="ko-KR" sz="3200" dirty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altLang="ko-KR" sz="3200" dirty="0">
                <a:latin typeface="Calibri" pitchFamily="34" charset="0"/>
                <a:cs typeface="Calibri" pitchFamily="34" charset="0"/>
              </a:rPr>
              <a:t>Parametric accuracy (distortion)</a:t>
            </a:r>
          </a:p>
          <a:p>
            <a:pPr eaLnBrk="1" hangingPunct="1"/>
            <a:r>
              <a:rPr lang="en-US" altLang="ko-KR" sz="3600" dirty="0">
                <a:latin typeface="Calibri" pitchFamily="34" charset="0"/>
                <a:cs typeface="Calibri" pitchFamily="34" charset="0"/>
              </a:rPr>
              <a:t>Test &amp; Predict (SLEFE)</a:t>
            </a:r>
          </a:p>
          <a:p>
            <a:pPr eaLnBrk="1" hangingPunct="1"/>
            <a:r>
              <a:rPr lang="en-US" altLang="ko-KR" sz="3600" dirty="0">
                <a:latin typeface="Calibri" pitchFamily="34" charset="0"/>
                <a:cs typeface="Calibri" pitchFamily="34" charset="0"/>
              </a:rPr>
              <a:t>Implementation &amp; Demo</a:t>
            </a:r>
          </a:p>
          <a:p>
            <a:pPr eaLnBrk="1" hangingPunct="1"/>
            <a:endParaRPr lang="en-US" altLang="ko-KR" sz="3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17278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</a:t>
                      </a:r>
                      <a:endParaRPr lang="en-US" sz="1200" b="1" spc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0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yiyeo\My Documents\11proposal_yiyeo\teapot0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045" y="2112330"/>
            <a:ext cx="3605891" cy="2286000"/>
          </a:xfrm>
          <a:prstGeom prst="rect">
            <a:avLst/>
          </a:prstGeom>
          <a:noFill/>
        </p:spPr>
      </p:pic>
      <p:pic>
        <p:nvPicPr>
          <p:cNvPr id="1029" name="Picture 5" descr="C:\Documents and Settings\yiyeo\My Documents\11proposal_yiyeo\teapot6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9845" y="2112330"/>
            <a:ext cx="3605891" cy="2286000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600" dirty="0"/>
              <a:t>Covering accuracy (depth)</a:t>
            </a:r>
          </a:p>
        </p:txBody>
      </p:sp>
      <p:pic>
        <p:nvPicPr>
          <p:cNvPr id="1032" name="Picture 8" descr="C:\Documents and Settings\yiyeo\My Documents\11proposal_yiyeo\dif086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7990" y="3867855"/>
            <a:ext cx="3605893" cy="2286000"/>
          </a:xfrm>
          <a:prstGeom prst="rect">
            <a:avLst/>
          </a:prstGeom>
          <a:noFill/>
          <a:ln w="19050">
            <a:noFill/>
            <a:prstDash val="sysDash"/>
          </a:ln>
        </p:spPr>
      </p:pic>
      <p:sp>
        <p:nvSpPr>
          <p:cNvPr id="14" name="TextBox 13"/>
          <p:cNvSpPr txBox="1"/>
          <p:nvPr/>
        </p:nvSpPr>
        <p:spPr>
          <a:xfrm>
            <a:off x="1524000" y="1777330"/>
            <a:ext cx="18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Low Tessellation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5721" y="1777330"/>
            <a:ext cx="191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High Tessellation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1800" y="6096000"/>
            <a:ext cx="301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Inaccurate covering pixels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4936" y="1187161"/>
            <a:ext cx="5258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 Correct surface piece determines the pixel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93203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6/17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2109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bg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87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76041" y="3371572"/>
            <a:ext cx="1852486" cy="1590051"/>
            <a:chOff x="719282" y="3077241"/>
            <a:chExt cx="1338010" cy="114845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82" y="3077241"/>
              <a:ext cx="1338010" cy="1148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828675" y="3157250"/>
              <a:ext cx="1095375" cy="7003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600" dirty="0"/>
              <a:t>Parametric accuracy </a:t>
            </a:r>
            <a:br>
              <a:rPr lang="en-US" altLang="ko-KR" sz="3600" dirty="0"/>
            </a:br>
            <a:r>
              <a:rPr lang="en-US" altLang="ko-KR" sz="2400" dirty="0"/>
              <a:t>(no distortion &amp; wrong </a:t>
            </a:r>
            <a:r>
              <a:rPr lang="en-US" altLang="ko-KR" sz="2400" dirty="0" err="1"/>
              <a:t>normals</a:t>
            </a:r>
            <a:r>
              <a:rPr lang="en-US" altLang="ko-KR" sz="2400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0365" y="4507524"/>
            <a:ext cx="410044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7523" y="1923354"/>
            <a:ext cx="409432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5486400" y="4071422"/>
            <a:ext cx="18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Low Tessellation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10200" y="1393514"/>
            <a:ext cx="158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Our Approach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274329" y="5121277"/>
            <a:ext cx="4153258" cy="954088"/>
            <a:chOff x="274329" y="5121277"/>
            <a:chExt cx="4153258" cy="954088"/>
          </a:xfrm>
        </p:grpSpPr>
        <p:grpSp>
          <p:nvGrpSpPr>
            <p:cNvPr id="11" name="Group 57"/>
            <p:cNvGrpSpPr>
              <a:grpSpLocks/>
            </p:cNvGrpSpPr>
            <p:nvPr/>
          </p:nvGrpSpPr>
          <p:grpSpPr bwMode="auto">
            <a:xfrm>
              <a:off x="274329" y="5133977"/>
              <a:ext cx="1001712" cy="914400"/>
              <a:chOff x="1200" y="216"/>
              <a:chExt cx="631" cy="576"/>
            </a:xfrm>
          </p:grpSpPr>
          <p:sp>
            <p:nvSpPr>
              <p:cNvPr id="12" name="Rectangle 56"/>
              <p:cNvSpPr>
                <a:spLocks noChangeArrowheads="1"/>
              </p:cNvSpPr>
              <p:nvPr/>
            </p:nvSpPr>
            <p:spPr bwMode="auto">
              <a:xfrm>
                <a:off x="1200" y="216"/>
                <a:ext cx="624" cy="57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42"/>
              <p:cNvSpPr>
                <a:spLocks noChangeArrowheads="1"/>
              </p:cNvSpPr>
              <p:nvPr/>
            </p:nvSpPr>
            <p:spPr bwMode="auto">
              <a:xfrm>
                <a:off x="1317" y="312"/>
                <a:ext cx="384" cy="38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30"/>
              <p:cNvSpPr>
                <a:spLocks noChangeArrowheads="1"/>
              </p:cNvSpPr>
              <p:nvPr/>
            </p:nvSpPr>
            <p:spPr bwMode="auto">
              <a:xfrm>
                <a:off x="1416" y="401"/>
                <a:ext cx="199" cy="199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" name="Group 28"/>
              <p:cNvGrpSpPr>
                <a:grpSpLocks/>
              </p:cNvGrpSpPr>
              <p:nvPr/>
            </p:nvGrpSpPr>
            <p:grpSpPr bwMode="auto">
              <a:xfrm>
                <a:off x="1207" y="216"/>
                <a:ext cx="624" cy="576"/>
                <a:chOff x="1200" y="3456"/>
                <a:chExt cx="624" cy="576"/>
              </a:xfrm>
            </p:grpSpPr>
            <p:grpSp>
              <p:nvGrpSpPr>
                <p:cNvPr id="26" name="Group 23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32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7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28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1479" y="474"/>
                <a:ext cx="72" cy="72"/>
              </a:xfrm>
              <a:prstGeom prst="ellipse">
                <a:avLst/>
              </a:pr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6" name="Group 64"/>
            <p:cNvGrpSpPr>
              <a:grpSpLocks/>
            </p:cNvGrpSpPr>
            <p:nvPr/>
          </p:nvGrpSpPr>
          <p:grpSpPr bwMode="auto">
            <a:xfrm>
              <a:off x="1264929" y="5121277"/>
              <a:ext cx="1625600" cy="954088"/>
              <a:chOff x="-695" y="3638"/>
              <a:chExt cx="1024" cy="601"/>
            </a:xfrm>
          </p:grpSpPr>
          <p:sp>
            <p:nvSpPr>
              <p:cNvPr id="38" name="Text Box 54"/>
              <p:cNvSpPr txBox="1">
                <a:spLocks noChangeArrowheads="1"/>
              </p:cNvSpPr>
              <p:nvPr/>
            </p:nvSpPr>
            <p:spPr bwMode="auto">
              <a:xfrm>
                <a:off x="-695" y="3638"/>
                <a:ext cx="871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 err="1">
                    <a:latin typeface="+mj-lt"/>
                    <a:ea typeface="굴림" pitchFamily="34" charset="-127"/>
                  </a:rPr>
                  <a:t>dist</a:t>
                </a:r>
                <a:r>
                  <a:rPr lang="en-US" altLang="ko-KR" sz="1400" dirty="0">
                    <a:latin typeface="+mj-lt"/>
                    <a:ea typeface="굴림" pitchFamily="34" charset="-127"/>
                  </a:rPr>
                  <a:t> &lt; 0.1 pixel</a:t>
                </a:r>
              </a:p>
              <a:p>
                <a:r>
                  <a:rPr lang="en-US" altLang="ko-KR" sz="1400" dirty="0">
                    <a:latin typeface="+mj-lt"/>
                    <a:ea typeface="굴림" pitchFamily="34" charset="-127"/>
                  </a:rPr>
                  <a:t>dist &lt; 0.5 pixel</a:t>
                </a:r>
              </a:p>
              <a:p>
                <a:r>
                  <a:rPr lang="en-US" altLang="ko-KR" sz="1400" dirty="0">
                    <a:latin typeface="+mj-lt"/>
                    <a:ea typeface="굴림" pitchFamily="34" charset="-127"/>
                  </a:rPr>
                  <a:t>dist &lt; 1.0 pixel</a:t>
                </a:r>
              </a:p>
              <a:p>
                <a:r>
                  <a:rPr lang="en-US" altLang="ko-KR" sz="1400" dirty="0" err="1">
                    <a:latin typeface="+mj-lt"/>
                    <a:ea typeface="굴림" pitchFamily="34" charset="-127"/>
                  </a:rPr>
                  <a:t>dist</a:t>
                </a:r>
                <a:r>
                  <a:rPr lang="en-US" altLang="ko-KR" sz="1400" dirty="0">
                    <a:latin typeface="+mj-lt"/>
                    <a:ea typeface="굴림" pitchFamily="34" charset="-127"/>
                  </a:rPr>
                  <a:t> ≥ 1.0 pixel</a:t>
                </a:r>
                <a:endParaRPr lang="en-US" sz="1400" dirty="0">
                  <a:latin typeface="+mj-lt"/>
                </a:endParaRPr>
              </a:p>
            </p:txBody>
          </p:sp>
          <p:sp>
            <p:nvSpPr>
              <p:cNvPr id="39" name="Oval 55"/>
              <p:cNvSpPr>
                <a:spLocks noChangeArrowheads="1"/>
              </p:cNvSpPr>
              <p:nvPr/>
            </p:nvSpPr>
            <p:spPr bwMode="auto">
              <a:xfrm>
                <a:off x="233" y="3686"/>
                <a:ext cx="96" cy="96"/>
              </a:xfrm>
              <a:prstGeom prst="ellipse">
                <a:avLst/>
              </a:pr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60"/>
              <p:cNvSpPr>
                <a:spLocks noChangeArrowheads="1"/>
              </p:cNvSpPr>
              <p:nvPr/>
            </p:nvSpPr>
            <p:spPr bwMode="auto">
              <a:xfrm>
                <a:off x="233" y="3829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61"/>
              <p:cNvSpPr>
                <a:spLocks noChangeArrowheads="1"/>
              </p:cNvSpPr>
              <p:nvPr/>
            </p:nvSpPr>
            <p:spPr bwMode="auto">
              <a:xfrm>
                <a:off x="233" y="3971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62"/>
              <p:cNvSpPr>
                <a:spLocks noChangeArrowheads="1"/>
              </p:cNvSpPr>
              <p:nvPr/>
            </p:nvSpPr>
            <p:spPr bwMode="auto">
              <a:xfrm>
                <a:off x="233" y="411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" name="Right Arrow 46"/>
            <p:cNvSpPr/>
            <p:nvPr/>
          </p:nvSpPr>
          <p:spPr bwMode="auto">
            <a:xfrm>
              <a:off x="2978183" y="5619752"/>
              <a:ext cx="381000" cy="381000"/>
            </a:xfrm>
            <a:prstGeom prst="rightArrow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91726" y="5695952"/>
              <a:ext cx="1035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inaccurate</a:t>
              </a:r>
            </a:p>
          </p:txBody>
        </p:sp>
        <p:sp>
          <p:nvSpPr>
            <p:cNvPr id="49" name="Right Arrow 48"/>
            <p:cNvSpPr/>
            <p:nvPr/>
          </p:nvSpPr>
          <p:spPr bwMode="auto">
            <a:xfrm>
              <a:off x="2978183" y="5162552"/>
              <a:ext cx="381000" cy="381000"/>
            </a:xfrm>
            <a:prstGeom prst="rightArrow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91726" y="5238752"/>
              <a:ext cx="886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accurate</a:t>
              </a:r>
            </a:p>
          </p:txBody>
        </p:sp>
      </p:grpSp>
      <p:grpSp>
        <p:nvGrpSpPr>
          <p:cNvPr id="4101" name="Group 4100"/>
          <p:cNvGrpSpPr/>
          <p:nvPr/>
        </p:nvGrpSpPr>
        <p:grpSpPr>
          <a:xfrm>
            <a:off x="1508404" y="1295400"/>
            <a:ext cx="1442729" cy="1055132"/>
            <a:chOff x="1456697" y="1295400"/>
            <a:chExt cx="1442729" cy="1055132"/>
          </a:xfrm>
        </p:grpSpPr>
        <p:grpSp>
          <p:nvGrpSpPr>
            <p:cNvPr id="4097" name="Group 4096"/>
            <p:cNvGrpSpPr/>
            <p:nvPr/>
          </p:nvGrpSpPr>
          <p:grpSpPr>
            <a:xfrm>
              <a:off x="1774284" y="1416405"/>
              <a:ext cx="935844" cy="875734"/>
              <a:chOff x="1805460" y="1404599"/>
              <a:chExt cx="935844" cy="875734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805460" y="1566374"/>
                <a:ext cx="713959" cy="713959"/>
              </a:xfrm>
              <a:prstGeom prst="rect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1805460" y="2280333"/>
                <a:ext cx="93584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8" name="Straight Arrow Connector 67"/>
              <p:cNvCxnSpPr/>
              <p:nvPr/>
            </p:nvCxnSpPr>
            <p:spPr bwMode="auto">
              <a:xfrm flipV="1">
                <a:off x="1805460" y="1404599"/>
                <a:ext cx="0" cy="87573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100" name="TextBox 4099"/>
            <p:cNvSpPr txBox="1"/>
            <p:nvPr/>
          </p:nvSpPr>
          <p:spPr>
            <a:xfrm>
              <a:off x="2583314" y="1981200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56697" y="1295400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v</a:t>
              </a:r>
            </a:p>
          </p:txBody>
        </p:sp>
      </p:grpSp>
      <p:pic>
        <p:nvPicPr>
          <p:cNvPr id="4098" name="Picture 2" descr="C:\Users\kbcg\Desktop\11SIAM_iPASS\patch_bicub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48" y="2669810"/>
            <a:ext cx="1016309" cy="63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 bwMode="auto">
          <a:xfrm>
            <a:off x="2379960" y="2656886"/>
            <a:ext cx="972840" cy="568867"/>
          </a:xfrm>
          <a:custGeom>
            <a:avLst/>
            <a:gdLst>
              <a:gd name="connsiteX0" fmla="*/ 0 w 1362075"/>
              <a:gd name="connsiteY0" fmla="*/ 209550 h 800100"/>
              <a:gd name="connsiteX1" fmla="*/ 371475 w 1362075"/>
              <a:gd name="connsiteY1" fmla="*/ 800100 h 800100"/>
              <a:gd name="connsiteX2" fmla="*/ 1362075 w 1362075"/>
              <a:gd name="connsiteY2" fmla="*/ 581025 h 800100"/>
              <a:gd name="connsiteX3" fmla="*/ 1019175 w 1362075"/>
              <a:gd name="connsiteY3" fmla="*/ 0 h 800100"/>
              <a:gd name="connsiteX4" fmla="*/ 0 w 1362075"/>
              <a:gd name="connsiteY4" fmla="*/ 20955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75" h="800100">
                <a:moveTo>
                  <a:pt x="0" y="209550"/>
                </a:moveTo>
                <a:lnTo>
                  <a:pt x="371475" y="800100"/>
                </a:lnTo>
                <a:lnTo>
                  <a:pt x="1362075" y="581025"/>
                </a:lnTo>
                <a:lnTo>
                  <a:pt x="1019175" y="0"/>
                </a:lnTo>
                <a:lnTo>
                  <a:pt x="0" y="20955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67" name="Picture 4" descr="C:\Users\kbcg\Desktop\11SIAM_iPASS\patch_bicubic_boundar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12" y="3616039"/>
            <a:ext cx="1138576" cy="7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25" name="Straight Arrow Connector 4124"/>
          <p:cNvCxnSpPr/>
          <p:nvPr/>
        </p:nvCxnSpPr>
        <p:spPr bwMode="auto">
          <a:xfrm>
            <a:off x="1508403" y="2989569"/>
            <a:ext cx="574521" cy="81448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H="1">
            <a:off x="2350576" y="2916482"/>
            <a:ext cx="524367" cy="9084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2" name="Freeform 111"/>
          <p:cNvSpPr/>
          <p:nvPr/>
        </p:nvSpPr>
        <p:spPr bwMode="auto">
          <a:xfrm>
            <a:off x="1578763" y="3654858"/>
            <a:ext cx="1122241" cy="635435"/>
          </a:xfrm>
          <a:custGeom>
            <a:avLst/>
            <a:gdLst>
              <a:gd name="connsiteX0" fmla="*/ 0 w 1362075"/>
              <a:gd name="connsiteY0" fmla="*/ 209550 h 800100"/>
              <a:gd name="connsiteX1" fmla="*/ 371475 w 1362075"/>
              <a:gd name="connsiteY1" fmla="*/ 800100 h 800100"/>
              <a:gd name="connsiteX2" fmla="*/ 1362075 w 1362075"/>
              <a:gd name="connsiteY2" fmla="*/ 581025 h 800100"/>
              <a:gd name="connsiteX3" fmla="*/ 1019175 w 1362075"/>
              <a:gd name="connsiteY3" fmla="*/ 0 h 800100"/>
              <a:gd name="connsiteX4" fmla="*/ 0 w 1362075"/>
              <a:gd name="connsiteY4" fmla="*/ 20955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75" h="800100">
                <a:moveTo>
                  <a:pt x="0" y="209550"/>
                </a:moveTo>
                <a:lnTo>
                  <a:pt x="371475" y="800100"/>
                </a:lnTo>
                <a:lnTo>
                  <a:pt x="1362075" y="581025"/>
                </a:lnTo>
                <a:lnTo>
                  <a:pt x="1019175" y="0"/>
                </a:lnTo>
                <a:lnTo>
                  <a:pt x="0" y="209550"/>
                </a:lnTo>
                <a:close/>
              </a:path>
            </a:pathLst>
          </a:custGeom>
          <a:noFill/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616" y="271093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Patch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35498" y="2618153"/>
            <a:ext cx="93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Linear</a:t>
            </a:r>
          </a:p>
          <a:p>
            <a:r>
              <a:rPr lang="en-US" b="1" dirty="0">
                <a:latin typeface="Calibri" pitchFamily="34" charset="0"/>
                <a:cs typeface="Calibri" pitchFamily="34" charset="0"/>
              </a:rPr>
              <a:t>Approx.</a:t>
            </a:r>
          </a:p>
        </p:txBody>
      </p: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01165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7/17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2133600" y="3139030"/>
            <a:ext cx="143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Rasterization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73577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bg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382195" y="1778605"/>
            <a:ext cx="876942" cy="1180452"/>
            <a:chOff x="1382195" y="1778605"/>
            <a:chExt cx="876942" cy="1180452"/>
          </a:xfrm>
        </p:grpSpPr>
        <p:sp>
          <p:nvSpPr>
            <p:cNvPr id="3" name="Multiply 2"/>
            <p:cNvSpPr/>
            <p:nvPr/>
          </p:nvSpPr>
          <p:spPr bwMode="auto">
            <a:xfrm>
              <a:off x="2082924" y="1778605"/>
              <a:ext cx="176213" cy="172634"/>
            </a:xfrm>
            <a:prstGeom prst="mathMultiply">
              <a:avLst>
                <a:gd name="adj1" fmla="val 12262"/>
              </a:avLst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382195" y="1866900"/>
              <a:ext cx="713305" cy="1092157"/>
              <a:chOff x="886895" y="1935480"/>
              <a:chExt cx="713305" cy="1092157"/>
            </a:xfrm>
          </p:grpSpPr>
          <p:cxnSp>
            <p:nvCxnSpPr>
              <p:cNvPr id="4105" name="Curved Connector 4104"/>
              <p:cNvCxnSpPr/>
              <p:nvPr/>
            </p:nvCxnSpPr>
            <p:spPr bwMode="auto">
              <a:xfrm rot="10800000" flipV="1">
                <a:off x="975004" y="1935480"/>
                <a:ext cx="625196" cy="960120"/>
              </a:xfrm>
              <a:prstGeom prst="curvedConnector2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accent2">
                    <a:lumMod val="75000"/>
                    <a:alpha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0" name="Multiply 69"/>
              <p:cNvSpPr/>
              <p:nvPr/>
            </p:nvSpPr>
            <p:spPr bwMode="auto">
              <a:xfrm>
                <a:off x="886895" y="2855003"/>
                <a:ext cx="176213" cy="172634"/>
              </a:xfrm>
              <a:prstGeom prst="mathMultiply">
                <a:avLst>
                  <a:gd name="adj1" fmla="val 12262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accent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236277" y="1864922"/>
            <a:ext cx="710153" cy="1106878"/>
            <a:chOff x="2259137" y="1864922"/>
            <a:chExt cx="710153" cy="1106878"/>
          </a:xfrm>
        </p:grpSpPr>
        <p:cxnSp>
          <p:nvCxnSpPr>
            <p:cNvPr id="92" name="Curved Connector 91"/>
            <p:cNvCxnSpPr/>
            <p:nvPr/>
          </p:nvCxnSpPr>
          <p:spPr bwMode="auto">
            <a:xfrm rot="10800000" flipH="1" flipV="1">
              <a:off x="2259137" y="1864922"/>
              <a:ext cx="625196" cy="960120"/>
            </a:xfrm>
            <a:prstGeom prst="curved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75000"/>
                  <a:alpha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2" name="Multiply 71"/>
            <p:cNvSpPr/>
            <p:nvPr/>
          </p:nvSpPr>
          <p:spPr bwMode="auto">
            <a:xfrm>
              <a:off x="2793077" y="2799166"/>
              <a:ext cx="176213" cy="172634"/>
            </a:xfrm>
            <a:prstGeom prst="mathMultiply">
              <a:avLst>
                <a:gd name="adj1" fmla="val 1226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74" name="Multiply 73"/>
          <p:cNvSpPr/>
          <p:nvPr/>
        </p:nvSpPr>
        <p:spPr bwMode="auto">
          <a:xfrm>
            <a:off x="1996440" y="3761477"/>
            <a:ext cx="176213" cy="172634"/>
          </a:xfrm>
          <a:prstGeom prst="mathMultiply">
            <a:avLst>
              <a:gd name="adj1" fmla="val 12262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5" name="Multiply 74"/>
          <p:cNvSpPr/>
          <p:nvPr/>
        </p:nvSpPr>
        <p:spPr bwMode="auto">
          <a:xfrm>
            <a:off x="2236276" y="3809907"/>
            <a:ext cx="176213" cy="172634"/>
          </a:xfrm>
          <a:prstGeom prst="mathMultiply">
            <a:avLst>
              <a:gd name="adj1" fmla="val 12262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65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112" grpId="0" animBg="1"/>
      <p:bldP spid="69" grpId="0"/>
      <p:bldP spid="74" grpId="0" animBg="1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57200" y="773668"/>
            <a:ext cx="18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Low Tessellation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53200" y="773668"/>
            <a:ext cx="191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High Tessellation</a:t>
            </a:r>
          </a:p>
        </p:txBody>
      </p:sp>
      <p:pic>
        <p:nvPicPr>
          <p:cNvPr id="1029" name="Picture 5" descr="C:\Users\SurfLab\Desktop\i3d2012\16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" y="1371600"/>
            <a:ext cx="294150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urfLab\Desktop\i3d2012\60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95" y="1371600"/>
            <a:ext cx="294150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urfLab\Desktop\i3d2012\60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97" y="3276600"/>
            <a:ext cx="294150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urfLab\Desktop\i3d2012\16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" y="3276600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urfLab\Desktop\i3d2012\ipass_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81" y="1371600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urfLab\Desktop\i3d2012\ipass_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81" y="3276600"/>
            <a:ext cx="294150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57600" y="783735"/>
            <a:ext cx="158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Our Approach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9516" y="5573540"/>
            <a:ext cx="4153258" cy="954088"/>
            <a:chOff x="274329" y="5121277"/>
            <a:chExt cx="4153258" cy="954088"/>
          </a:xfrm>
        </p:grpSpPr>
        <p:grpSp>
          <p:nvGrpSpPr>
            <p:cNvPr id="18" name="Group 57"/>
            <p:cNvGrpSpPr>
              <a:grpSpLocks/>
            </p:cNvGrpSpPr>
            <p:nvPr/>
          </p:nvGrpSpPr>
          <p:grpSpPr bwMode="auto">
            <a:xfrm>
              <a:off x="274329" y="5133977"/>
              <a:ext cx="1001712" cy="914400"/>
              <a:chOff x="1200" y="216"/>
              <a:chExt cx="631" cy="576"/>
            </a:xfrm>
          </p:grpSpPr>
          <p:sp>
            <p:nvSpPr>
              <p:cNvPr id="32" name="Rectangle 56"/>
              <p:cNvSpPr>
                <a:spLocks noChangeArrowheads="1"/>
              </p:cNvSpPr>
              <p:nvPr/>
            </p:nvSpPr>
            <p:spPr bwMode="auto">
              <a:xfrm>
                <a:off x="1200" y="216"/>
                <a:ext cx="624" cy="57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42"/>
              <p:cNvSpPr>
                <a:spLocks noChangeArrowheads="1"/>
              </p:cNvSpPr>
              <p:nvPr/>
            </p:nvSpPr>
            <p:spPr bwMode="auto">
              <a:xfrm>
                <a:off x="1317" y="312"/>
                <a:ext cx="384" cy="38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30"/>
              <p:cNvSpPr>
                <a:spLocks noChangeArrowheads="1"/>
              </p:cNvSpPr>
              <p:nvPr/>
            </p:nvSpPr>
            <p:spPr bwMode="auto">
              <a:xfrm>
                <a:off x="1416" y="401"/>
                <a:ext cx="199" cy="199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1207" y="216"/>
                <a:ext cx="624" cy="576"/>
                <a:chOff x="1200" y="3456"/>
                <a:chExt cx="624" cy="576"/>
              </a:xfrm>
            </p:grpSpPr>
            <p:grpSp>
              <p:nvGrpSpPr>
                <p:cNvPr id="40" name="Group 23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4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4080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888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696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62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27"/>
                <p:cNvGrpSpPr>
                  <a:grpSpLocks/>
                </p:cNvGrpSpPr>
                <p:nvPr/>
              </p:nvGrpSpPr>
              <p:grpSpPr bwMode="auto">
                <a:xfrm>
                  <a:off x="1200" y="3456"/>
                  <a:ext cx="624" cy="576"/>
                  <a:chOff x="528" y="3504"/>
                  <a:chExt cx="624" cy="576"/>
                </a:xfrm>
              </p:grpSpPr>
              <p:sp>
                <p:nvSpPr>
                  <p:cNvPr id="4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528" y="3504"/>
                    <a:ext cx="0" cy="57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736" y="3504"/>
                    <a:ext cx="0" cy="57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944" y="3504"/>
                    <a:ext cx="0" cy="57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3504"/>
                    <a:ext cx="0" cy="57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9" name="Oval 29"/>
              <p:cNvSpPr>
                <a:spLocks noChangeArrowheads="1"/>
              </p:cNvSpPr>
              <p:nvPr/>
            </p:nvSpPr>
            <p:spPr bwMode="auto">
              <a:xfrm>
                <a:off x="1479" y="474"/>
                <a:ext cx="72" cy="72"/>
              </a:xfrm>
              <a:prstGeom prst="ellipse">
                <a:avLst/>
              </a:pr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64"/>
            <p:cNvGrpSpPr>
              <a:grpSpLocks/>
            </p:cNvGrpSpPr>
            <p:nvPr/>
          </p:nvGrpSpPr>
          <p:grpSpPr bwMode="auto">
            <a:xfrm>
              <a:off x="1264929" y="5121277"/>
              <a:ext cx="1625600" cy="954088"/>
              <a:chOff x="-695" y="3638"/>
              <a:chExt cx="1024" cy="601"/>
            </a:xfrm>
          </p:grpSpPr>
          <p:sp>
            <p:nvSpPr>
              <p:cNvPr id="24" name="Text Box 54"/>
              <p:cNvSpPr txBox="1">
                <a:spLocks noChangeArrowheads="1"/>
              </p:cNvSpPr>
              <p:nvPr/>
            </p:nvSpPr>
            <p:spPr bwMode="auto">
              <a:xfrm>
                <a:off x="-695" y="3638"/>
                <a:ext cx="871" cy="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 err="1">
                    <a:latin typeface="+mj-lt"/>
                    <a:ea typeface="굴림" pitchFamily="34" charset="-127"/>
                  </a:rPr>
                  <a:t>dist</a:t>
                </a:r>
                <a:r>
                  <a:rPr lang="en-US" altLang="ko-KR" sz="1400" dirty="0">
                    <a:latin typeface="+mj-lt"/>
                    <a:ea typeface="굴림" pitchFamily="34" charset="-127"/>
                  </a:rPr>
                  <a:t> &lt; 0.1 pixel</a:t>
                </a:r>
              </a:p>
              <a:p>
                <a:r>
                  <a:rPr lang="en-US" altLang="ko-KR" sz="1400" dirty="0">
                    <a:latin typeface="+mj-lt"/>
                    <a:ea typeface="굴림" pitchFamily="34" charset="-127"/>
                  </a:rPr>
                  <a:t>dist &lt; 0.5 pixel</a:t>
                </a:r>
              </a:p>
              <a:p>
                <a:r>
                  <a:rPr lang="en-US" altLang="ko-KR" sz="1400" dirty="0">
                    <a:latin typeface="+mj-lt"/>
                    <a:ea typeface="굴림" pitchFamily="34" charset="-127"/>
                  </a:rPr>
                  <a:t>dist &lt; 1.0 pixel</a:t>
                </a:r>
              </a:p>
              <a:p>
                <a:r>
                  <a:rPr lang="en-US" altLang="ko-KR" sz="1400" dirty="0" err="1">
                    <a:latin typeface="+mj-lt"/>
                    <a:ea typeface="굴림" pitchFamily="34" charset="-127"/>
                  </a:rPr>
                  <a:t>dist</a:t>
                </a:r>
                <a:r>
                  <a:rPr lang="en-US" altLang="ko-KR" sz="1400" dirty="0">
                    <a:latin typeface="+mj-lt"/>
                    <a:ea typeface="굴림" pitchFamily="34" charset="-127"/>
                  </a:rPr>
                  <a:t> ≥ 1.0 pixel</a:t>
                </a:r>
                <a:endParaRPr lang="en-US" sz="1400" dirty="0">
                  <a:latin typeface="+mj-lt"/>
                </a:endParaRPr>
              </a:p>
            </p:txBody>
          </p:sp>
          <p:sp>
            <p:nvSpPr>
              <p:cNvPr id="25" name="Oval 55"/>
              <p:cNvSpPr>
                <a:spLocks noChangeArrowheads="1"/>
              </p:cNvSpPr>
              <p:nvPr/>
            </p:nvSpPr>
            <p:spPr bwMode="auto">
              <a:xfrm>
                <a:off x="233" y="3686"/>
                <a:ext cx="96" cy="96"/>
              </a:xfrm>
              <a:prstGeom prst="ellipse">
                <a:avLst/>
              </a:pr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60"/>
              <p:cNvSpPr>
                <a:spLocks noChangeArrowheads="1"/>
              </p:cNvSpPr>
              <p:nvPr/>
            </p:nvSpPr>
            <p:spPr bwMode="auto">
              <a:xfrm>
                <a:off x="233" y="3829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61"/>
              <p:cNvSpPr>
                <a:spLocks noChangeArrowheads="1"/>
              </p:cNvSpPr>
              <p:nvPr/>
            </p:nvSpPr>
            <p:spPr bwMode="auto">
              <a:xfrm>
                <a:off x="233" y="3971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62"/>
              <p:cNvSpPr>
                <a:spLocks noChangeArrowheads="1"/>
              </p:cNvSpPr>
              <p:nvPr/>
            </p:nvSpPr>
            <p:spPr bwMode="auto">
              <a:xfrm>
                <a:off x="233" y="411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Right Arrow 19"/>
            <p:cNvSpPr/>
            <p:nvPr/>
          </p:nvSpPr>
          <p:spPr bwMode="auto">
            <a:xfrm>
              <a:off x="2978183" y="5619752"/>
              <a:ext cx="381000" cy="381000"/>
            </a:xfrm>
            <a:prstGeom prst="rightArrow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91726" y="5695952"/>
              <a:ext cx="1035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inaccurate</a:t>
              </a:r>
            </a:p>
          </p:txBody>
        </p:sp>
        <p:sp>
          <p:nvSpPr>
            <p:cNvPr id="22" name="Right Arrow 21"/>
            <p:cNvSpPr/>
            <p:nvPr/>
          </p:nvSpPr>
          <p:spPr bwMode="auto">
            <a:xfrm>
              <a:off x="2978183" y="5162552"/>
              <a:ext cx="381000" cy="381000"/>
            </a:xfrm>
            <a:prstGeom prst="rightArrow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91726" y="5238752"/>
              <a:ext cx="886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accurate</a:t>
              </a:r>
            </a:p>
          </p:txBody>
        </p:sp>
      </p:grp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242696"/>
              </p:ext>
            </p:extLst>
          </p:nvPr>
        </p:nvGraphicFramePr>
        <p:xfrm>
          <a:off x="0" y="6583680"/>
          <a:ext cx="9144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i3D 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Efficient Pixel-Accurate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Rendering of Curved Surfaces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 err="1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SurfLab</a:t>
                      </a:r>
                      <a:r>
                        <a:rPr lang="en-US" sz="1200" b="1" spc="0" dirty="0">
                          <a:solidFill>
                            <a:srgbClr val="FF6600"/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University</a:t>
                      </a:r>
                      <a:r>
                        <a:rPr lang="en-US" sz="1200" b="1" spc="0" baseline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 of </a:t>
                      </a:r>
                      <a:r>
                        <a:rPr lang="en-US" sz="1200" b="1" spc="0" dirty="0">
                          <a:solidFill>
                            <a:schemeClr val="accent6"/>
                          </a:solidFill>
                          <a:latin typeface="Calibri" pitchFamily="34" charset="0"/>
                          <a:cs typeface="Calibri" pitchFamily="34" charset="0"/>
                        </a:rPr>
                        <a:t>Florida    </a:t>
                      </a:r>
                      <a:r>
                        <a:rPr lang="en-US" sz="1200" b="1" spc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8/17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8046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introduction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pixel-accuracy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pc="0" dirty="0">
                          <a:solidFill>
                            <a:schemeClr val="bg1"/>
                          </a:solidFill>
                        </a:rPr>
                        <a:t>test &amp; predict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pc="-150" dirty="0"/>
                        <a:t>implementation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854428" y="5130006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&gt; 2000 fps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10400" y="5181600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&lt; 50 fps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85672" y="5168824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~ 1500 fps</a:t>
            </a:r>
          </a:p>
        </p:txBody>
      </p:sp>
    </p:spTree>
    <p:extLst>
      <p:ext uri="{BB962C8B-B14F-4D97-AF65-F5344CB8AC3E}">
        <p14:creationId xmlns:p14="http://schemas.microsoft.com/office/powerpoint/2010/main" val="163200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YIYEO@7DDEJOTX8AWYY577" val="4231"/>
  <p:tag name="DEFAULTDISPLAYSOURCE" val="\documentclass{article}\pagestyle{empty}&#10;\begin{document}&#10;&#10;\end{document}&#10;"/>
  <p:tag name="EMBEDFONT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$F(x,y,z)=x^2+y^2+z^2-1=0$  template TPT1  env TPENV1  fore 0  back 16777215  eqnno 1"/>
  <p:tag name="FILENAME" val="TP_tmp"/>
  <p:tag name="ORIGWIDTH" val="2"/>
  <p:tag name="PICTUREFILESIZE" val="814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굴림"/>
        <a:cs typeface=""/>
      </a:majorFont>
      <a:minorFont>
        <a:latin typeface="Trebuchet MS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17169</TotalTime>
  <Words>902</Words>
  <Application>Microsoft Office PowerPoint</Application>
  <PresentationFormat>On-screen Show (4:3)</PresentationFormat>
  <Paragraphs>333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Cambria Math</vt:lpstr>
      <vt:lpstr>Calibri</vt:lpstr>
      <vt:lpstr>Trebuchet MS</vt:lpstr>
      <vt:lpstr>굴림</vt:lpstr>
      <vt:lpstr>Tahoma</vt:lpstr>
      <vt:lpstr>Default Design</vt:lpstr>
      <vt:lpstr>Efficient Pixel-Accurate Rendering  of Curved Surfaces</vt:lpstr>
      <vt:lpstr>Outline</vt:lpstr>
      <vt:lpstr>PowerPoint Presentation</vt:lpstr>
      <vt:lpstr>PowerPoint Presentation</vt:lpstr>
      <vt:lpstr>PowerPoint Presentation</vt:lpstr>
      <vt:lpstr>Outline</vt:lpstr>
      <vt:lpstr>Covering accuracy (depth)</vt:lpstr>
      <vt:lpstr>Parametric accuracy  (no distortion &amp; wrong normals)</vt:lpstr>
      <vt:lpstr>PowerPoint Presentation</vt:lpstr>
      <vt:lpstr>Outline</vt:lpstr>
      <vt:lpstr>PowerPoint Presentation</vt:lpstr>
      <vt:lpstr>What is a SLEFE?</vt:lpstr>
      <vt:lpstr> SLEFE: Subdividable Linear Efficient Function Enclosure  </vt:lpstr>
      <vt:lpstr>PowerPoint Presentation</vt:lpstr>
      <vt:lpstr>PowerPoint Presentation</vt:lpstr>
      <vt:lpstr>Outline</vt:lpstr>
      <vt:lpstr>Implementation</vt:lpstr>
      <vt:lpstr>Demo</vt:lpstr>
      <vt:lpstr>PowerPoint Presentation</vt:lpstr>
    </vt:vector>
  </TitlesOfParts>
  <Company>SurfLab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Geometric Modeling with Conical Meshes and Developable Surfaces</dc:title>
  <dc:creator>Minho</dc:creator>
  <cp:lastModifiedBy>Kavina Peters</cp:lastModifiedBy>
  <cp:revision>973</cp:revision>
  <cp:lastPrinted>2012-03-01T16:40:58Z</cp:lastPrinted>
  <dcterms:created xsi:type="dcterms:W3CDTF">2006-10-24T17:01:52Z</dcterms:created>
  <dcterms:modified xsi:type="dcterms:W3CDTF">2023-09-21T21:26:46Z</dcterms:modified>
</cp:coreProperties>
</file>