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3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B85A32-F09A-4818-96D0-0C9CA8F34E6A}" type="datetimeFigureOut">
              <a:rPr lang="en-US" smtClean="0"/>
              <a:t>11/7/2010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17029-03C3-4302-9A9B-073AC6FA14E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17029-03C3-4302-9A9B-073AC6FA14E7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17029-03C3-4302-9A9B-073AC6FA14E7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17029-03C3-4302-9A9B-073AC6FA14E7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17029-03C3-4302-9A9B-073AC6FA14E7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17029-03C3-4302-9A9B-073AC6FA14E7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17029-03C3-4302-9A9B-073AC6FA14E7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17029-03C3-4302-9A9B-073AC6FA14E7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17029-03C3-4302-9A9B-073AC6FA14E7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17029-03C3-4302-9A9B-073AC6FA14E7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17029-03C3-4302-9A9B-073AC6FA14E7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17029-03C3-4302-9A9B-073AC6FA14E7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17029-03C3-4302-9A9B-073AC6FA14E7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17029-03C3-4302-9A9B-073AC6FA14E7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17029-03C3-4302-9A9B-073AC6FA14E7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17029-03C3-4302-9A9B-073AC6FA14E7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17029-03C3-4302-9A9B-073AC6FA14E7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17029-03C3-4302-9A9B-073AC6FA14E7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17029-03C3-4302-9A9B-073AC6FA14E7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4FFDAF-3A4A-4C19-8E94-F0C31B9C02D9}" type="datetimeFigureOut">
              <a:rPr lang="en-US" smtClean="0"/>
              <a:t>11/7/2010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EB259-44E0-4EF6-9F3C-49D3E5F22E1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4FFDAF-3A4A-4C19-8E94-F0C31B9C02D9}" type="datetimeFigureOut">
              <a:rPr lang="en-US" smtClean="0"/>
              <a:t>11/7/2010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EB259-44E0-4EF6-9F3C-49D3E5F22E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4FFDAF-3A4A-4C19-8E94-F0C31B9C02D9}" type="datetimeFigureOut">
              <a:rPr lang="en-US" smtClean="0"/>
              <a:t>11/7/2010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EB259-44E0-4EF6-9F3C-49D3E5F22E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4FFDAF-3A4A-4C19-8E94-F0C31B9C02D9}" type="datetimeFigureOut">
              <a:rPr lang="en-US" smtClean="0"/>
              <a:t>11/7/2010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EB259-44E0-4EF6-9F3C-49D3E5F22E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4FFDAF-3A4A-4C19-8E94-F0C31B9C02D9}" type="datetimeFigureOut">
              <a:rPr lang="en-US" smtClean="0"/>
              <a:t>11/7/2010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EB259-44E0-4EF6-9F3C-49D3E5F22E1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4FFDAF-3A4A-4C19-8E94-F0C31B9C02D9}" type="datetimeFigureOut">
              <a:rPr lang="en-US" smtClean="0"/>
              <a:t>11/7/2010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EB259-44E0-4EF6-9F3C-49D3E5F22E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4FFDAF-3A4A-4C19-8E94-F0C31B9C02D9}" type="datetimeFigureOut">
              <a:rPr lang="en-US" smtClean="0"/>
              <a:t>11/7/2010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EB259-44E0-4EF6-9F3C-49D3E5F22E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4FFDAF-3A4A-4C19-8E94-F0C31B9C02D9}" type="datetimeFigureOut">
              <a:rPr lang="en-US" smtClean="0"/>
              <a:t>11/7/2010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EB259-44E0-4EF6-9F3C-49D3E5F22E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4FFDAF-3A4A-4C19-8E94-F0C31B9C02D9}" type="datetimeFigureOut">
              <a:rPr lang="en-US" smtClean="0"/>
              <a:t>11/7/2010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EB259-44E0-4EF6-9F3C-49D3E5F22E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4FFDAF-3A4A-4C19-8E94-F0C31B9C02D9}" type="datetimeFigureOut">
              <a:rPr lang="en-US" smtClean="0"/>
              <a:t>11/7/2010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EB259-44E0-4EF6-9F3C-49D3E5F22E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4FFDAF-3A4A-4C19-8E94-F0C31B9C02D9}" type="datetimeFigureOut">
              <a:rPr lang="en-US" smtClean="0"/>
              <a:t>11/7/2010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EB259-44E0-4EF6-9F3C-49D3E5F22E1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04FFDAF-3A4A-4C19-8E94-F0C31B9C02D9}" type="datetimeFigureOut">
              <a:rPr lang="en-US" smtClean="0"/>
              <a:t>11/7/2010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00EB259-44E0-4EF6-9F3C-49D3E5F22E15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ieeexplore.ieee.org/stamp/stamp.jsp?tp=&amp;arnumber=1664999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43000"/>
            <a:ext cx="7406640" cy="147218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Jamming-Aware Traffic Allocation </a:t>
            </a:r>
            <a:br>
              <a:rPr lang="en-US" dirty="0" smtClean="0"/>
            </a:br>
            <a:r>
              <a:rPr lang="en-US" dirty="0" smtClean="0"/>
              <a:t>for Multiple-Path Routing </a:t>
            </a:r>
            <a:br>
              <a:rPr lang="en-US" dirty="0" smtClean="0"/>
            </a:br>
            <a:r>
              <a:rPr lang="en-US" dirty="0" smtClean="0"/>
              <a:t>Using Portfolio Selection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7239000" cy="1752600"/>
          </a:xfrm>
        </p:spPr>
        <p:txBody>
          <a:bodyPr/>
          <a:lstStyle/>
          <a:p>
            <a:r>
              <a:rPr lang="en-US" dirty="0" smtClean="0"/>
              <a:t>Authors: P.  </a:t>
            </a:r>
            <a:r>
              <a:rPr lang="en-US" dirty="0" err="1" smtClean="0"/>
              <a:t>Tague</a:t>
            </a:r>
            <a:r>
              <a:rPr lang="en-US" dirty="0" smtClean="0"/>
              <a:t> et al.</a:t>
            </a:r>
          </a:p>
          <a:p>
            <a:r>
              <a:rPr lang="en-US" dirty="0" smtClean="0"/>
              <a:t>IEEE/ACM transactions on Networking</a:t>
            </a:r>
          </a:p>
          <a:p>
            <a:r>
              <a:rPr lang="en-US" dirty="0" smtClean="0"/>
              <a:t>Presented by</a:t>
            </a:r>
            <a:r>
              <a:rPr lang="en-US" smtClean="0"/>
              <a:t>:  Ying </a:t>
            </a:r>
            <a:r>
              <a:rPr lang="en-US" dirty="0" err="1" smtClean="0"/>
              <a:t>Xuan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Formulate Optimal Solution – II</a:t>
            </a:r>
            <a:br>
              <a:rPr lang="en-US" dirty="0" smtClean="0"/>
            </a:br>
            <a:r>
              <a:rPr lang="en-US" dirty="0" smtClean="0"/>
              <a:t>Congestion Avoidance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Delivery rate from s to node </a:t>
            </a:r>
            <a:r>
              <a:rPr lang="en-US" sz="2800" dirty="0" err="1" smtClean="0"/>
              <a:t>i</a:t>
            </a:r>
            <a:r>
              <a:rPr lang="en-US" sz="2800" dirty="0" smtClean="0"/>
              <a:t> is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The aggregate traffic going through link (</a:t>
            </a:r>
            <a:r>
              <a:rPr lang="en-US" sz="2800" dirty="0" err="1" smtClean="0"/>
              <a:t>i,j</a:t>
            </a:r>
            <a:r>
              <a:rPr lang="en-US" sz="2800" dirty="0" smtClean="0"/>
              <a:t>) is </a:t>
            </a:r>
            <a:endParaRPr lang="en-US" sz="28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1981200"/>
            <a:ext cx="71723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29000" y="4343400"/>
            <a:ext cx="238125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Formulate Optimal Solution - III</a:t>
            </a:r>
            <a:endParaRPr lang="en-US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1676400"/>
            <a:ext cx="6353175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Iterative and Distributed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Calibri" pitchFamily="34" charset="0"/>
                <a:cs typeface="Calibri" pitchFamily="34" charset="0"/>
              </a:rPr>
              <a:t>Many allocation quadratic program on large-scale networks can be solved efficiently through decomposition techniques</a:t>
            </a:r>
          </a:p>
          <a:p>
            <a:r>
              <a:rPr lang="en-US" sz="2400" dirty="0" smtClean="0">
                <a:latin typeface="Calibri" pitchFamily="34" charset="0"/>
                <a:cs typeface="Calibri" pitchFamily="34" charset="0"/>
              </a:rPr>
              <a:t>Daniel P.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Palomar </a:t>
            </a:r>
            <a:r>
              <a:rPr lang="en-US" sz="2400" i="1" dirty="0" smtClean="0">
                <a:latin typeface="Calibri" pitchFamily="34" charset="0"/>
                <a:cs typeface="Calibri" pitchFamily="34" charset="0"/>
              </a:rPr>
              <a:t>and </a:t>
            </a:r>
            <a:r>
              <a:rPr lang="en-US" sz="2400" i="1" dirty="0" err="1" smtClean="0">
                <a:latin typeface="Calibri" pitchFamily="34" charset="0"/>
                <a:cs typeface="Calibri" pitchFamily="34" charset="0"/>
              </a:rPr>
              <a:t>Mung</a:t>
            </a:r>
            <a:r>
              <a:rPr lang="en-US" sz="2400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i="1" dirty="0" smtClean="0">
                <a:latin typeface="Calibri" pitchFamily="34" charset="0"/>
                <a:cs typeface="Calibri" pitchFamily="34" charset="0"/>
              </a:rPr>
              <a:t>Chiang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sz="2400" b="1" dirty="0" smtClean="0">
                <a:latin typeface="Calibri" pitchFamily="34" charset="0"/>
                <a:cs typeface="Calibri" pitchFamily="34" charset="0"/>
                <a:hlinkClick r:id="rId3"/>
              </a:rPr>
              <a:t>A Tutorial on Decomposition Methods </a:t>
            </a:r>
            <a:r>
              <a:rPr lang="en-US" sz="2400" b="1" dirty="0" smtClean="0">
                <a:latin typeface="Calibri" pitchFamily="34" charset="0"/>
                <a:cs typeface="Calibri" pitchFamily="34" charset="0"/>
                <a:hlinkClick r:id="rId3"/>
              </a:rPr>
              <a:t>for Network </a:t>
            </a:r>
            <a:r>
              <a:rPr lang="en-US" sz="2400" b="1" dirty="0" smtClean="0">
                <a:latin typeface="Calibri" pitchFamily="34" charset="0"/>
                <a:cs typeface="Calibri" pitchFamily="34" charset="0"/>
                <a:hlinkClick r:id="rId3"/>
              </a:rPr>
              <a:t>Utility </a:t>
            </a:r>
            <a:r>
              <a:rPr lang="en-US" sz="2400" b="1" dirty="0" smtClean="0">
                <a:latin typeface="Calibri" pitchFamily="34" charset="0"/>
                <a:cs typeface="Calibri" pitchFamily="34" charset="0"/>
                <a:hlinkClick r:id="rId3"/>
              </a:rPr>
              <a:t>Maximization</a:t>
            </a:r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en-US" sz="2400" b="1" i="1" dirty="0" err="1" smtClean="0">
                <a:latin typeface="Calibri" pitchFamily="34" charset="0"/>
                <a:cs typeface="Calibri" pitchFamily="34" charset="0"/>
              </a:rPr>
              <a:t>Lagrangian</a:t>
            </a:r>
            <a:r>
              <a:rPr lang="en-US" sz="2400" b="1" i="1" dirty="0" smtClean="0">
                <a:latin typeface="Calibri" pitchFamily="34" charset="0"/>
                <a:cs typeface="Calibri" pitchFamily="34" charset="0"/>
              </a:rPr>
              <a:t> dual decomposition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Lagrangian</a:t>
            </a:r>
            <a:r>
              <a:rPr lang="en-US" dirty="0" smtClean="0"/>
              <a:t> Duality</a:t>
            </a:r>
            <a:endParaRPr lang="en-US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447800"/>
            <a:ext cx="3581400" cy="1070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81200" y="2971800"/>
            <a:ext cx="3809999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ight Arrow 5"/>
          <p:cNvSpPr/>
          <p:nvPr/>
        </p:nvSpPr>
        <p:spPr>
          <a:xfrm rot="5400000">
            <a:off x="3424436" y="2591678"/>
            <a:ext cx="371739" cy="228600"/>
          </a:xfrm>
          <a:prstGeom prst="rightArrow">
            <a:avLst>
              <a:gd name="adj1" fmla="val 50000"/>
              <a:gd name="adj2" fmla="val 160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 rot="5400000">
            <a:off x="3433630" y="3652970"/>
            <a:ext cx="371739" cy="228600"/>
          </a:xfrm>
          <a:prstGeom prst="rightArrow">
            <a:avLst>
              <a:gd name="adj1" fmla="val 50000"/>
              <a:gd name="adj2" fmla="val 160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38400" y="4038600"/>
            <a:ext cx="2667000" cy="578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667000" y="4953000"/>
            <a:ext cx="2286000" cy="891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ight Arrow 9"/>
          <p:cNvSpPr/>
          <p:nvPr/>
        </p:nvSpPr>
        <p:spPr>
          <a:xfrm rot="5400000">
            <a:off x="3433630" y="4643570"/>
            <a:ext cx="371739" cy="228600"/>
          </a:xfrm>
          <a:prstGeom prst="rightArrow">
            <a:avLst>
              <a:gd name="adj1" fmla="val 50000"/>
              <a:gd name="adj2" fmla="val 160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Decomposition Topology</a:t>
            </a:r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2362200"/>
            <a:ext cx="7391400" cy="2149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Decomposition Flow</a:t>
            </a:r>
            <a:endParaRPr lang="en-US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1295400"/>
            <a:ext cx="2865118" cy="1219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ight Arrow 4"/>
          <p:cNvSpPr/>
          <p:nvPr/>
        </p:nvSpPr>
        <p:spPr>
          <a:xfrm rot="19646299">
            <a:off x="4842647" y="3083464"/>
            <a:ext cx="1044141" cy="228600"/>
          </a:xfrm>
          <a:prstGeom prst="rightArrow">
            <a:avLst>
              <a:gd name="adj1" fmla="val 50000"/>
              <a:gd name="adj2" fmla="val 160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 rot="19797575">
            <a:off x="4771500" y="2798635"/>
            <a:ext cx="990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d</a:t>
            </a:r>
            <a:r>
              <a:rPr lang="en-US" sz="1100" dirty="0" smtClean="0"/>
              <a:t>ecouple(c)</a:t>
            </a:r>
            <a:endParaRPr lang="en-US" sz="1100" dirty="0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3276600"/>
            <a:ext cx="3505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ight Arrow 7"/>
          <p:cNvSpPr/>
          <p:nvPr/>
        </p:nvSpPr>
        <p:spPr>
          <a:xfrm rot="5400000">
            <a:off x="2552700" y="2781300"/>
            <a:ext cx="609600" cy="228600"/>
          </a:xfrm>
          <a:prstGeom prst="rightArrow">
            <a:avLst>
              <a:gd name="adj1" fmla="val 50000"/>
              <a:gd name="adj2" fmla="val 160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3600" y="2514600"/>
            <a:ext cx="3052762" cy="853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981200" y="2743200"/>
            <a:ext cx="1447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 smtClean="0"/>
              <a:t>lagrangian</a:t>
            </a:r>
            <a:endParaRPr lang="en-US" sz="1100" dirty="0"/>
          </a:p>
        </p:txBody>
      </p:sp>
      <p:sp>
        <p:nvSpPr>
          <p:cNvPr id="12" name="Right Arrow 11"/>
          <p:cNvSpPr/>
          <p:nvPr/>
        </p:nvSpPr>
        <p:spPr>
          <a:xfrm rot="1525863">
            <a:off x="4888997" y="3754333"/>
            <a:ext cx="1044141" cy="228600"/>
          </a:xfrm>
          <a:prstGeom prst="rightArrow">
            <a:avLst>
              <a:gd name="adj1" fmla="val 50000"/>
              <a:gd name="adj2" fmla="val 160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19800" y="3657600"/>
            <a:ext cx="2971800" cy="796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 rot="1437401">
            <a:off x="4734845" y="3999846"/>
            <a:ext cx="990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d</a:t>
            </a:r>
            <a:r>
              <a:rPr lang="en-US" sz="1100" dirty="0" smtClean="0"/>
              <a:t>ual function</a:t>
            </a:r>
            <a:endParaRPr lang="en-US" sz="1100" dirty="0"/>
          </a:p>
        </p:txBody>
      </p:sp>
      <p:sp>
        <p:nvSpPr>
          <p:cNvPr id="16" name="TextBox 15"/>
          <p:cNvSpPr txBox="1"/>
          <p:nvPr/>
        </p:nvSpPr>
        <p:spPr>
          <a:xfrm>
            <a:off x="1752600" y="4724400"/>
            <a:ext cx="624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the dual function could be solved using a gradient method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 to this formulation</a:t>
            </a:r>
            <a:endParaRPr lang="en-US" dirty="0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60500" y="1543050"/>
            <a:ext cx="6692900" cy="4142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676400" y="5791200"/>
            <a:ext cx="655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Local update at step 3 requires mutual information exchanges at all the sources……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we learn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Way to formulate throughput</a:t>
            </a:r>
          </a:p>
          <a:p>
            <a:r>
              <a:rPr lang="en-US" dirty="0" smtClean="0"/>
              <a:t>Way to solve quadratic program </a:t>
            </a:r>
            <a:r>
              <a:rPr lang="en-US" dirty="0" err="1" smtClean="0"/>
              <a:t>distributedly</a:t>
            </a:r>
            <a:r>
              <a:rPr lang="en-US" dirty="0" smtClean="0"/>
              <a:t> for large-scale networks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Q&amp;A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5200" y="2895600"/>
            <a:ext cx="2374392" cy="838200"/>
          </a:xfrm>
        </p:spPr>
        <p:txBody>
          <a:bodyPr/>
          <a:lstStyle/>
          <a:p>
            <a:r>
              <a:rPr lang="en-US" dirty="0" smtClean="0"/>
              <a:t>Thanks!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Jamming Behaviors</a:t>
            </a:r>
            <a:endParaRPr lang="en-US" dirty="0"/>
          </a:p>
        </p:txBody>
      </p:sp>
      <p:pic>
        <p:nvPicPr>
          <p:cNvPr id="1026" name="Picture 2" descr="C:\Users\Gavin\Desktop\slides\Jamming Attacks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8087" y="1676400"/>
            <a:ext cx="4143513" cy="2667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371600" y="4495800"/>
            <a:ext cx="34290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 smtClean="0"/>
              <a:t>http://khongtenmien.com/forum/showthread.php?p=8462</a:t>
            </a:r>
            <a:endParaRPr lang="en-US" sz="900" dirty="0"/>
          </a:p>
        </p:txBody>
      </p:sp>
      <p:sp>
        <p:nvSpPr>
          <p:cNvPr id="8" name="TextBox 7"/>
          <p:cNvSpPr txBox="1"/>
          <p:nvPr/>
        </p:nvSpPr>
        <p:spPr>
          <a:xfrm>
            <a:off x="5257800" y="1981200"/>
            <a:ext cx="4114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disturb wireless communications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proactive / reactive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constant, random, repeat, deceive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single bit/packet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outsider / insider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static / mobile 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  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nondeterministic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B050"/>
                </a:solidFill>
              </a:rPr>
              <a:t>dynamic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Multiple-Path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4114800" cy="3276600"/>
          </a:xfrm>
        </p:spPr>
        <p:txBody>
          <a:bodyPr>
            <a:normAutofit/>
          </a:bodyPr>
          <a:lstStyle/>
          <a:p>
            <a:r>
              <a:rPr lang="en-US" sz="1800" dirty="0" smtClean="0"/>
              <a:t>Anti-jamming techniques =  </a:t>
            </a:r>
            <a:r>
              <a:rPr lang="en-US" sz="1800" dirty="0" smtClean="0">
                <a:solidFill>
                  <a:srgbClr val="00B050"/>
                </a:solidFill>
              </a:rPr>
              <a:t>diversity</a:t>
            </a:r>
          </a:p>
          <a:p>
            <a:pPr lvl="1"/>
            <a:r>
              <a:rPr lang="en-US" sz="1400" dirty="0" smtClean="0"/>
              <a:t>Multiple frequency bands</a:t>
            </a:r>
          </a:p>
          <a:p>
            <a:pPr lvl="1"/>
            <a:r>
              <a:rPr lang="en-US" sz="1400" dirty="0" smtClean="0"/>
              <a:t>Different MAC channels</a:t>
            </a:r>
          </a:p>
          <a:p>
            <a:pPr lvl="1"/>
            <a:r>
              <a:rPr lang="en-US" sz="1400" dirty="0" smtClean="0"/>
              <a:t>Multiple Routing paths</a:t>
            </a:r>
          </a:p>
          <a:p>
            <a:pPr>
              <a:buNone/>
            </a:pPr>
            <a:endParaRPr lang="en-US" sz="1800" dirty="0" smtClean="0">
              <a:solidFill>
                <a:srgbClr val="00B050"/>
              </a:solidFill>
            </a:endParaRPr>
          </a:p>
          <a:p>
            <a:r>
              <a:rPr lang="en-US" sz="1800" dirty="0" smtClean="0"/>
              <a:t>Multi-Path Routing</a:t>
            </a:r>
          </a:p>
          <a:p>
            <a:pPr lvl="1"/>
            <a:r>
              <a:rPr lang="en-US" sz="1400" dirty="0" smtClean="0"/>
              <a:t>Each source node chooses multiple paths</a:t>
            </a:r>
          </a:p>
          <a:p>
            <a:pPr lvl="1"/>
            <a:r>
              <a:rPr lang="en-US" sz="1400" dirty="0" smtClean="0"/>
              <a:t>Each path is allocated with different traffic amount (how to avoid congestion?)</a:t>
            </a:r>
          </a:p>
          <a:p>
            <a:pPr lvl="1"/>
            <a:r>
              <a:rPr lang="en-US" sz="1400" dirty="0" smtClean="0"/>
              <a:t>Each path has different probabilities to be jammed (how to measure this?)</a:t>
            </a:r>
          </a:p>
          <a:p>
            <a:pPr lvl="1">
              <a:buNone/>
            </a:pPr>
            <a:endParaRPr lang="en-US" sz="1400" dirty="0" smtClean="0"/>
          </a:p>
        </p:txBody>
      </p:sp>
      <p:pic>
        <p:nvPicPr>
          <p:cNvPr id="2051" name="Picture 3" descr="C:\Users\Gavin\Desktop\slides\multipath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1905000"/>
            <a:ext cx="4095750" cy="28575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143000" y="4953000"/>
            <a:ext cx="678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Segoe Print" pitchFamily="2" charset="0"/>
              </a:rPr>
              <a:t>Goal: </a:t>
            </a:r>
            <a:r>
              <a:rPr lang="en-US" dirty="0" smtClean="0">
                <a:solidFill>
                  <a:srgbClr val="FF0000"/>
                </a:solidFill>
                <a:latin typeface="Segoe Print" pitchFamily="2" charset="0"/>
              </a:rPr>
              <a:t>Efficiently</a:t>
            </a:r>
            <a:r>
              <a:rPr lang="en-US" dirty="0" smtClean="0">
                <a:latin typeface="Segoe Print" pitchFamily="2" charset="0"/>
              </a:rPr>
              <a:t> allocate the traffic to maximize the overall </a:t>
            </a:r>
            <a:r>
              <a:rPr lang="en-US" dirty="0" smtClean="0">
                <a:solidFill>
                  <a:srgbClr val="FF0000"/>
                </a:solidFill>
                <a:latin typeface="Segoe Print" pitchFamily="2" charset="0"/>
              </a:rPr>
              <a:t>throughput</a:t>
            </a:r>
            <a:r>
              <a:rPr lang="en-US" dirty="0" smtClean="0">
                <a:latin typeface="Segoe Print" pitchFamily="2" charset="0"/>
              </a:rPr>
              <a:t>.</a:t>
            </a:r>
            <a:endParaRPr lang="en-US" dirty="0">
              <a:latin typeface="Segoe Print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15000" y="4724400"/>
            <a:ext cx="396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http://w3.antd.nist.gov/adhoc/Project_drouting.shtml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Use </a:t>
            </a:r>
            <a:r>
              <a:rPr lang="en-US" sz="2800" dirty="0" smtClean="0">
                <a:solidFill>
                  <a:srgbClr val="FF0000"/>
                </a:solidFill>
              </a:rPr>
              <a:t>PDR</a:t>
            </a:r>
            <a:r>
              <a:rPr lang="en-US" sz="2800" dirty="0" smtClean="0"/>
              <a:t> to approximate the overall throughput</a:t>
            </a:r>
          </a:p>
          <a:p>
            <a:pPr lvl="1"/>
            <a:r>
              <a:rPr lang="en-US" sz="2400" dirty="0" smtClean="0"/>
              <a:t>What is PDR? How to get PDR? </a:t>
            </a:r>
          </a:p>
          <a:p>
            <a:r>
              <a:rPr lang="en-US" sz="2800" dirty="0" smtClean="0"/>
              <a:t>Use a </a:t>
            </a:r>
            <a:r>
              <a:rPr lang="en-US" sz="2800" dirty="0" smtClean="0">
                <a:solidFill>
                  <a:srgbClr val="FF0000"/>
                </a:solidFill>
              </a:rPr>
              <a:t>quadratic program </a:t>
            </a:r>
            <a:r>
              <a:rPr lang="en-US" sz="2800" dirty="0" smtClean="0"/>
              <a:t>based on </a:t>
            </a:r>
            <a:r>
              <a:rPr lang="en-US" sz="2800" dirty="0" smtClean="0">
                <a:solidFill>
                  <a:srgbClr val="FF0000"/>
                </a:solidFill>
              </a:rPr>
              <a:t>Portfolio Selection Theory</a:t>
            </a:r>
            <a:r>
              <a:rPr lang="en-US" sz="2800" dirty="0" smtClean="0"/>
              <a:t> to give the optimal solution</a:t>
            </a:r>
          </a:p>
          <a:p>
            <a:pPr lvl="1"/>
            <a:r>
              <a:rPr lang="en-US" sz="2400" dirty="0" smtClean="0"/>
              <a:t>Objective Function? Constraints?</a:t>
            </a:r>
          </a:p>
          <a:p>
            <a:r>
              <a:rPr lang="en-US" sz="2800" dirty="0" smtClean="0"/>
              <a:t>Use </a:t>
            </a:r>
            <a:r>
              <a:rPr lang="en-US" sz="2800" dirty="0" err="1" smtClean="0">
                <a:solidFill>
                  <a:srgbClr val="FF0000"/>
                </a:solidFill>
              </a:rPr>
              <a:t>Lagrangian</a:t>
            </a:r>
            <a:r>
              <a:rPr lang="en-US" sz="2800" dirty="0" smtClean="0">
                <a:solidFill>
                  <a:srgbClr val="FF0000"/>
                </a:solidFill>
              </a:rPr>
              <a:t> dual decomposition </a:t>
            </a:r>
            <a:r>
              <a:rPr lang="en-US" sz="2800" dirty="0" smtClean="0"/>
              <a:t>to get a distributed solution</a:t>
            </a:r>
          </a:p>
          <a:p>
            <a:pPr lvl="1"/>
            <a:r>
              <a:rPr lang="en-US" sz="2400" dirty="0" smtClean="0"/>
              <a:t>Efficiency: accuracy, convergence, scalability.</a:t>
            </a:r>
          </a:p>
          <a:p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Represent the throughput - I</a:t>
            </a:r>
            <a:br>
              <a:rPr lang="en-US" dirty="0" smtClean="0"/>
            </a:br>
            <a:r>
              <a:rPr lang="en-US" dirty="0" smtClean="0"/>
              <a:t>Estimate </a:t>
            </a:r>
            <a:r>
              <a:rPr lang="en-US" dirty="0" smtClean="0">
                <a:solidFill>
                  <a:srgbClr val="92D050"/>
                </a:solidFill>
              </a:rPr>
              <a:t>local</a:t>
            </a:r>
            <a:r>
              <a:rPr lang="en-US" dirty="0" smtClean="0"/>
              <a:t> packet success rates (LPSR)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52600"/>
            <a:ext cx="8229600" cy="43735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Each node updates (LPSR), Update period T &lt;&lt; Ts update relay period</a:t>
            </a:r>
          </a:p>
          <a:p>
            <a:r>
              <a:rPr lang="en-US" sz="2400" dirty="0" smtClean="0"/>
              <a:t>Estimated value by Packet Delivery Rate (PDR)</a:t>
            </a:r>
          </a:p>
          <a:p>
            <a:endParaRPr lang="en-US" sz="2400" dirty="0"/>
          </a:p>
          <a:p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Variance by the variance of PDR</a:t>
            </a:r>
            <a:endParaRPr lang="en-US" sz="2400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2971800"/>
            <a:ext cx="5029200" cy="888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3705226"/>
            <a:ext cx="5791200" cy="662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3000" y="4724400"/>
            <a:ext cx="6734175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19200" y="5638800"/>
            <a:ext cx="611505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Represent the throughput - II</a:t>
            </a:r>
            <a:br>
              <a:rPr lang="en-US" dirty="0" smtClean="0"/>
            </a:br>
            <a:r>
              <a:rPr lang="en-US" dirty="0" smtClean="0">
                <a:solidFill>
                  <a:srgbClr val="92D050"/>
                </a:solidFill>
              </a:rPr>
              <a:t>End-to-End</a:t>
            </a:r>
            <a:r>
              <a:rPr lang="en-US" dirty="0" smtClean="0"/>
              <a:t> Packet Success 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Mean</a:t>
            </a:r>
          </a:p>
          <a:p>
            <a:endParaRPr lang="en-US" dirty="0" smtClean="0"/>
          </a:p>
          <a:p>
            <a:r>
              <a:rPr lang="en-US" dirty="0" smtClean="0"/>
              <a:t>Variance/covariance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sz="3000" dirty="0" smtClean="0"/>
              <a:t>Given that there are </a:t>
            </a:r>
            <a:r>
              <a:rPr lang="en-US" sz="3000" dirty="0" smtClean="0">
                <a:solidFill>
                  <a:srgbClr val="FF0000"/>
                </a:solidFill>
              </a:rPr>
              <a:t>Ls</a:t>
            </a:r>
            <a:r>
              <a:rPr lang="en-US" sz="3000" dirty="0" smtClean="0"/>
              <a:t> paths at source node s, what does these two above mean?</a:t>
            </a:r>
            <a:endParaRPr lang="en-US" sz="3000" dirty="0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0800" y="1828800"/>
            <a:ext cx="32670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3048000"/>
            <a:ext cx="446722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95400" y="3810000"/>
            <a:ext cx="737235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Represent the throughput – 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Given that the traffic allocation vector at node s is</a:t>
            </a:r>
          </a:p>
          <a:p>
            <a:pPr lvl="1"/>
            <a:r>
              <a:rPr lang="en-US" sz="2400" dirty="0" smtClean="0"/>
              <a:t>Expected throughput: </a:t>
            </a:r>
          </a:p>
          <a:p>
            <a:pPr lvl="1"/>
            <a:r>
              <a:rPr lang="en-US" sz="2400" dirty="0" smtClean="0"/>
              <a:t>Variance: 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01075" y="1752600"/>
            <a:ext cx="5429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5800" y="2133600"/>
            <a:ext cx="781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71800" y="2590800"/>
            <a:ext cx="10953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Formulate Optimal Solution – I</a:t>
            </a:r>
            <a:br>
              <a:rPr lang="en-US" dirty="0" smtClean="0"/>
            </a:br>
            <a:r>
              <a:rPr lang="en-US" dirty="0" smtClean="0"/>
              <a:t>Portfolio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3505200"/>
            <a:ext cx="7498080" cy="2743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Analogy of concepts</a:t>
            </a:r>
            <a:endParaRPr lang="en-US" sz="28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4114800"/>
            <a:ext cx="6019800" cy="2177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 descr="C:\Users\Gavin\Desktop\slides\modern_portfolio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0" y="1371600"/>
            <a:ext cx="3467100" cy="2409825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5334000" y="3810000"/>
            <a:ext cx="41910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http://proteger.com.my/articles/investment/modernportfolio.html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Formulate Optimal Solution – I</a:t>
            </a:r>
            <a:br>
              <a:rPr lang="en-US" dirty="0" smtClean="0"/>
            </a:br>
            <a:r>
              <a:rPr lang="en-US" dirty="0" smtClean="0"/>
              <a:t>Portfolio Selection (cont’)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sz="2800" dirty="0" smtClean="0"/>
              <a:t>r</a:t>
            </a:r>
            <a:r>
              <a:rPr lang="en-US" sz="2800" dirty="0" smtClean="0"/>
              <a:t>isk-aversion factor </a:t>
            </a:r>
            <a:r>
              <a:rPr lang="en-US" sz="2800" dirty="0" err="1" smtClean="0"/>
              <a:t>ks</a:t>
            </a:r>
            <a:endParaRPr lang="en-US" sz="2800" dirty="0" smtClean="0"/>
          </a:p>
          <a:p>
            <a:pPr lvl="1"/>
            <a:r>
              <a:rPr lang="en-US" sz="2400" dirty="0" err="1" smtClean="0"/>
              <a:t>ks</a:t>
            </a:r>
            <a:r>
              <a:rPr lang="en-US" sz="2400" dirty="0" smtClean="0"/>
              <a:t> = 0 means the throughput is maximized regardless of any risks</a:t>
            </a:r>
          </a:p>
          <a:p>
            <a:pPr lvl="1"/>
            <a:r>
              <a:rPr lang="en-US" sz="2400" dirty="0" smtClean="0"/>
              <a:t>Ks&gt;0 (0.005 in the simulation)</a:t>
            </a:r>
            <a:endParaRPr lang="en-US" sz="2400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0800" y="1828800"/>
            <a:ext cx="4419600" cy="68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205</TotalTime>
  <Words>437</Words>
  <Application>Microsoft Office PowerPoint</Application>
  <PresentationFormat>On-screen Show (4:3)</PresentationFormat>
  <Paragraphs>105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Solstice</vt:lpstr>
      <vt:lpstr>Jamming-Aware Traffic Allocation  for Multiple-Path Routing  Using Portfolio Selection</vt:lpstr>
      <vt:lpstr>Jamming Behaviors</vt:lpstr>
      <vt:lpstr>Multiple-Path routing</vt:lpstr>
      <vt:lpstr>Roadmap</vt:lpstr>
      <vt:lpstr>Represent the throughput - I Estimate local packet success rates (LPSR)</vt:lpstr>
      <vt:lpstr>Represent the throughput - II End-to-End Packet Success Rate</vt:lpstr>
      <vt:lpstr>Represent the throughput – III</vt:lpstr>
      <vt:lpstr>Formulate Optimal Solution – I Portfolio Selection</vt:lpstr>
      <vt:lpstr>Formulate Optimal Solution – I Portfolio Selection (cont’)</vt:lpstr>
      <vt:lpstr>Formulate Optimal Solution – II Congestion Avoidance</vt:lpstr>
      <vt:lpstr>Formulate Optimal Solution - III</vt:lpstr>
      <vt:lpstr>Iterative and Distributed Solution</vt:lpstr>
      <vt:lpstr>Lagrangian Duality</vt:lpstr>
      <vt:lpstr>Decomposition Topology</vt:lpstr>
      <vt:lpstr>Decomposition Flow</vt:lpstr>
      <vt:lpstr>Apply to this formulation</vt:lpstr>
      <vt:lpstr>What can we learn</vt:lpstr>
      <vt:lpstr>Q&amp;A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Jamming-Aware Traffic Allocation  for Multiple-Path Routing  Using Portfolio Selection</dc:title>
  <dc:creator>Gavin</dc:creator>
  <cp:lastModifiedBy>Gavin</cp:lastModifiedBy>
  <cp:revision>41</cp:revision>
  <dcterms:created xsi:type="dcterms:W3CDTF">2010-11-08T01:46:07Z</dcterms:created>
  <dcterms:modified xsi:type="dcterms:W3CDTF">2010-11-08T05:11:12Z</dcterms:modified>
</cp:coreProperties>
</file>