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0"/>
  </p:notesMasterIdLst>
  <p:sldIdLst>
    <p:sldId id="256" r:id="rId2"/>
    <p:sldId id="257" r:id="rId3"/>
    <p:sldId id="264" r:id="rId4"/>
    <p:sldId id="265" r:id="rId5"/>
    <p:sldId id="267" r:id="rId6"/>
    <p:sldId id="258" r:id="rId7"/>
    <p:sldId id="259" r:id="rId8"/>
    <p:sldId id="261" r:id="rId9"/>
    <p:sldId id="273" r:id="rId10"/>
    <p:sldId id="297" r:id="rId11"/>
    <p:sldId id="274" r:id="rId12"/>
    <p:sldId id="275" r:id="rId13"/>
    <p:sldId id="276" r:id="rId14"/>
    <p:sldId id="277" r:id="rId15"/>
    <p:sldId id="279" r:id="rId16"/>
    <p:sldId id="278" r:id="rId17"/>
    <p:sldId id="280" r:id="rId18"/>
    <p:sldId id="281" r:id="rId19"/>
    <p:sldId id="283" r:id="rId20"/>
    <p:sldId id="286" r:id="rId21"/>
    <p:sldId id="287" r:id="rId22"/>
    <p:sldId id="288" r:id="rId23"/>
    <p:sldId id="289" r:id="rId24"/>
    <p:sldId id="290" r:id="rId25"/>
    <p:sldId id="284" r:id="rId26"/>
    <p:sldId id="285" r:id="rId27"/>
    <p:sldId id="282" r:id="rId28"/>
    <p:sldId id="266" r:id="rId29"/>
    <p:sldId id="292" r:id="rId30"/>
    <p:sldId id="293" r:id="rId31"/>
    <p:sldId id="294" r:id="rId32"/>
    <p:sldId id="295" r:id="rId33"/>
    <p:sldId id="298" r:id="rId34"/>
    <p:sldId id="299" r:id="rId35"/>
    <p:sldId id="296" r:id="rId36"/>
    <p:sldId id="300" r:id="rId37"/>
    <p:sldId id="301" r:id="rId38"/>
    <p:sldId id="272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706" autoAdjust="0"/>
    <p:restoredTop sz="78130" autoAdjust="0"/>
  </p:normalViewPr>
  <p:slideViewPr>
    <p:cSldViewPr>
      <p:cViewPr varScale="1">
        <p:scale>
          <a:sx n="87" d="100"/>
          <a:sy n="87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C1AC03-0241-4E48-9A0B-53EE0FCD1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ationship-economy.com/?p=12308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ing-arts.biz/blog/social-influence-marketin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form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398DA-8C60-418F-9B50-374B3BC1500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exists </a:t>
            </a:r>
            <a:r>
              <a:rPr lang="en-US" sz="2400" dirty="0" err="1" smtClean="0">
                <a:solidFill>
                  <a:srgbClr val="7030A0"/>
                </a:solidFill>
              </a:rPr>
              <a:t>ln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 - O(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) approx 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algo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-&gt; for fixed B there exists </a:t>
            </a:r>
            <a:r>
              <a:rPr lang="en-US" sz="2400" dirty="0" err="1" smtClean="0">
                <a:solidFill>
                  <a:srgbClr val="7030A0"/>
                </a:solidFill>
              </a:rPr>
              <a:t>ln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B - O(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B) approx 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algo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. (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contrad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)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Affected = change the domination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Virads</a:t>
            </a:r>
            <a:r>
              <a:rPr lang="en-US" dirty="0" smtClean="0"/>
              <a:t>-Fast-Spreading is on par with the expensive </a:t>
            </a:r>
            <a:r>
              <a:rPr lang="en-US" dirty="0" err="1" smtClean="0"/>
              <a:t>multihop</a:t>
            </a:r>
            <a:r>
              <a:rPr lang="en-US" dirty="0" smtClean="0"/>
              <a:t>-greedy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Source: http://www.relationship-economy.com/?p=12308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http://www.informing-arts.biz/blog/social-influence-marketing/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 smtClean="0"/>
              <a:t>Widely: Distance from fans to picture owners.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 smtClean="0"/>
              <a:t>Quickly: After the first few (10-20) days, most pictures, in aggregate, enter a period of </a:t>
            </a:r>
            <a:r>
              <a:rPr lang="en-US" altLang="zh-CN" dirty="0" smtClean="0">
                <a:solidFill>
                  <a:srgbClr val="FF0000"/>
                </a:solidFill>
              </a:rPr>
              <a:t>steady </a:t>
            </a:r>
            <a:r>
              <a:rPr lang="en-US" altLang="zh-CN" dirty="0" smtClean="0"/>
              <a:t>linear growth</a:t>
            </a:r>
            <a:endParaRPr lang="zh-CN" alt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95D15B6-47A2-4577-AD6C-2C57B8AF450C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404040"/>
                </a:solidFill>
              </a:rPr>
              <a:t>Source:</a:t>
            </a:r>
            <a:r>
              <a:rPr lang="en-US" baseline="0" dirty="0" smtClean="0">
                <a:solidFill>
                  <a:srgbClr val="404040"/>
                </a:solidFill>
              </a:rPr>
              <a:t> </a:t>
            </a:r>
            <a:r>
              <a:rPr lang="en-US" dirty="0" smtClean="0">
                <a:solidFill>
                  <a:srgbClr val="404040"/>
                </a:solidFill>
              </a:rPr>
              <a:t>Inferring Networks of  Diffusion and Influence, </a:t>
            </a:r>
            <a:r>
              <a:rPr lang="en-US" sz="1200" dirty="0" smtClean="0">
                <a:solidFill>
                  <a:srgbClr val="666666"/>
                </a:solidFill>
              </a:rPr>
              <a:t>Manuel Gomez Rodriguez</a:t>
            </a:r>
            <a:r>
              <a:rPr lang="en-US" sz="1200" b="0" baseline="30000" dirty="0" smtClean="0">
                <a:solidFill>
                  <a:srgbClr val="666666"/>
                </a:solidFill>
                <a:latin typeface="Times New Roman" pitchFamily="18" charset="0"/>
              </a:rPr>
              <a:t>1,2 </a:t>
            </a:r>
            <a:r>
              <a:rPr lang="en-US" sz="1200" dirty="0" smtClean="0">
                <a:solidFill>
                  <a:srgbClr val="666666"/>
                </a:solidFill>
              </a:rPr>
              <a:t>Jure Leskovec</a:t>
            </a:r>
            <a:r>
              <a:rPr lang="en-US" sz="1200" b="0" baseline="30000" dirty="0" smtClean="0">
                <a:solidFill>
                  <a:srgbClr val="666666"/>
                </a:solidFill>
                <a:latin typeface="Times New Roman" pitchFamily="18" charset="0"/>
              </a:rPr>
              <a:t>1 </a:t>
            </a:r>
            <a:r>
              <a:rPr lang="en-US" sz="1200" dirty="0" smtClean="0">
                <a:solidFill>
                  <a:srgbClr val="666666"/>
                </a:solidFill>
              </a:rPr>
              <a:t>Andreas Krause</a:t>
            </a:r>
            <a:r>
              <a:rPr lang="en-US" sz="1200" b="0" baseline="30000" dirty="0" smtClean="0">
                <a:solidFill>
                  <a:srgbClr val="666666"/>
                </a:solidFill>
                <a:latin typeface="Times New Roman" pitchFamily="18" charset="0"/>
              </a:rPr>
              <a:t>3</a:t>
            </a:r>
            <a:endParaRPr lang="en-US" dirty="0" smtClean="0">
              <a:solidFill>
                <a:srgbClr val="40404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5B851-71E5-48C7-B5F9-11B0C375FF1F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Schelling introduced a multi-agent model to describe the segregation dynamics that may occur with individuals having only weak preferences for “similar” neighbors. 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dirty="0" err="1" smtClean="0"/>
              <a:t>Granovetter</a:t>
            </a:r>
            <a:r>
              <a:rPr lang="en-US" sz="1200" dirty="0" smtClean="0"/>
              <a:t> '78: 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His theory on the spread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3"/>
              </a:rPr>
              <a:t>information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in social networks known as "The Strength of Weak Ties" (1973).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Assumption: node can switch to active from inactive, but does not switch in the other direction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Exp: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Influence propagation within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d=2 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hops</a:t>
            </a:r>
            <a:r>
              <a:rPr lang="en-US" sz="1200" b="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 thresholds are highly correlated with their</a:t>
            </a:r>
            <a:r>
              <a:rPr lang="en-US" baseline="0" dirty="0" smtClean="0"/>
              <a:t> degree.  Higher degree, more influencers to be influenced.</a:t>
            </a:r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represent threshold in fraction of a node’s degree.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ym typeface="Symbol"/>
              </a:rPr>
              <a:t> = 1/3.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 threshold = Linear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1AC03-0241-4E48-9A0B-53EE0FCD19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59080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133600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70104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 b="0" i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4183-A0D3-4CE2-AA65-7212ED6C9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A26E-DFCF-4C5D-8087-D0ADB3260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7975"/>
            <a:ext cx="2000250" cy="6169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7975"/>
            <a:ext cx="5848350" cy="6169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9C82-562B-4C0E-81B0-C752791A6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7975"/>
            <a:ext cx="8001000" cy="911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924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447800"/>
            <a:ext cx="3924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038600"/>
            <a:ext cx="39243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2E4C2-A236-418E-A6CF-7BFBC015B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7975"/>
            <a:ext cx="8001000" cy="911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924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39243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356B5-19F5-48B5-977D-10017A65A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EA68-D4A4-47B5-B1EB-08AEB32A3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5661C-C4DD-40E3-BB86-3DF9C30C8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24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3924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5D194-8C0F-4064-95E6-241FF239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93EDA-C78F-49F8-BE19-8B8F9DC6D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C635-4C82-4795-A7EB-D29BABB74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C90FB-8B90-4144-B0B6-84596C90E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F9B91-8A72-4627-A10F-95832A4B8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AFE2-F56C-4A47-9CF0-D1D12C65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7975"/>
            <a:ext cx="80010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219200"/>
            <a:ext cx="7958138" cy="109538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 b="1" i="1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My T. Thai</a:t>
            </a:r>
          </a:p>
          <a:p>
            <a:pPr>
              <a:defRPr/>
            </a:pPr>
            <a:r>
              <a:rPr lang="en-US"/>
              <a:t>mythai@cise.ufl.edu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7220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B483483-C22D-4020-84D8-45F3163B7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 descr="UFlogo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0550" y="6210300"/>
            <a:ext cx="146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o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informing-arts.biz/blog/wp-content/uploads/2009/07/socialinfluencertypes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networksingularity.com/images/7/9/6/0/6/170976-160697/influencer_3.gi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Positive Influence Dominating Set and Beyond</a:t>
            </a:r>
          </a:p>
        </p:txBody>
      </p:sp>
      <p:pic>
        <p:nvPicPr>
          <p:cNvPr id="1026" name="Picture 2" descr="D:\active\pids\slide\erdos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714" y="1829922"/>
            <a:ext cx="8433447" cy="487567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371600" y="2373086"/>
            <a:ext cx="7010400" cy="16002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My T. Thai @ UF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II. Direct Influence in Networks (</a:t>
            </a:r>
            <a:r>
              <a:rPr lang="en-US" sz="3600" b="1" i="1" dirty="0" smtClean="0"/>
              <a:t>d=1</a:t>
            </a:r>
            <a:r>
              <a:rPr lang="en-US" sz="3600" b="1" dirty="0" smtClean="0"/>
              <a:t>) 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Positive </a:t>
            </a:r>
            <a:r>
              <a:rPr lang="en-US" sz="3200" dirty="0" smtClean="0"/>
              <a:t>Influence Dominating Set(PIDS)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5486400" cy="5029200"/>
          </a:xfrm>
        </p:spPr>
        <p:txBody>
          <a:bodyPr/>
          <a:lstStyle/>
          <a:p>
            <a:r>
              <a:rPr lang="en-US" b="1" dirty="0" smtClean="0"/>
              <a:t>Given</a:t>
            </a:r>
            <a:r>
              <a:rPr lang="en-US" dirty="0" smtClean="0"/>
              <a:t>: A graph </a:t>
            </a:r>
            <a:r>
              <a:rPr lang="en-US" i="1" dirty="0" smtClean="0"/>
              <a:t>G=(V, E)</a:t>
            </a:r>
            <a:r>
              <a:rPr lang="en-US" dirty="0" smtClean="0"/>
              <a:t> and a single constant </a:t>
            </a:r>
            <a:r>
              <a:rPr lang="en-US" i="1" dirty="0" smtClean="0">
                <a:sym typeface="Symbol"/>
              </a:rPr>
              <a:t>0&lt;  &lt; 1</a:t>
            </a:r>
            <a:r>
              <a:rPr lang="en-US" dirty="0" smtClean="0"/>
              <a:t> . A node v </a:t>
            </a:r>
            <a:r>
              <a:rPr lang="en-US" dirty="0" smtClean="0">
                <a:sym typeface="Symbol"/>
              </a:rPr>
              <a:t></a:t>
            </a:r>
            <a:r>
              <a:rPr lang="en-US" dirty="0" smtClean="0"/>
              <a:t> V has threshold </a:t>
            </a:r>
            <a:br>
              <a:rPr lang="en-US" dirty="0" smtClean="0"/>
            </a:br>
            <a:r>
              <a:rPr lang="en-US" i="1" dirty="0" smtClean="0">
                <a:solidFill>
                  <a:srgbClr val="FF0000"/>
                </a:solidFill>
                <a:sym typeface="Symbol"/>
              </a:rPr>
              <a:t> d(v).</a:t>
            </a:r>
            <a:endParaRPr lang="en-US" dirty="0" smtClean="0"/>
          </a:p>
          <a:p>
            <a:r>
              <a:rPr lang="en-US" b="1" dirty="0" smtClean="0"/>
              <a:t>Problem</a:t>
            </a:r>
            <a:r>
              <a:rPr lang="en-US" dirty="0" smtClean="0"/>
              <a:t>: Find minimum set </a:t>
            </a:r>
            <a:r>
              <a:rPr lang="en-US" i="1" dirty="0" smtClean="0"/>
              <a:t>P </a:t>
            </a:r>
            <a:r>
              <a:rPr lang="en-US" i="1" dirty="0" smtClean="0">
                <a:sym typeface="Symbol"/>
              </a:rPr>
              <a:t></a:t>
            </a:r>
            <a:r>
              <a:rPr lang="en-US" i="1" dirty="0" smtClean="0"/>
              <a:t>V</a:t>
            </a:r>
            <a:r>
              <a:rPr lang="en-US" dirty="0" smtClean="0"/>
              <a:t>, so that after </a:t>
            </a:r>
            <a:r>
              <a:rPr lang="en-US" i="1" dirty="0" smtClean="0"/>
              <a:t>d=1</a:t>
            </a:r>
            <a:r>
              <a:rPr lang="en-US" dirty="0" smtClean="0"/>
              <a:t> hop, all nodes are activated.</a:t>
            </a:r>
          </a:p>
          <a:p>
            <a:r>
              <a:rPr lang="en-US" i="1" dirty="0" smtClean="0"/>
              <a:t>Intuition</a:t>
            </a:r>
            <a:r>
              <a:rPr lang="en-US" dirty="0" smtClean="0"/>
              <a:t>: Half of my friends use </a:t>
            </a:r>
            <a:r>
              <a:rPr lang="en-US" dirty="0" err="1" smtClean="0"/>
              <a:t>Iphone</a:t>
            </a:r>
            <a:r>
              <a:rPr lang="en-US" dirty="0" smtClean="0"/>
              <a:t>, why shouldn’t I?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6553200" y="29718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848600" y="28194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629400" y="1371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9" name="Straight Connector 8"/>
          <p:cNvCxnSpPr>
            <a:stCxn id="20" idx="5"/>
            <a:endCxn id="25" idx="1"/>
          </p:cNvCxnSpPr>
          <p:nvPr/>
        </p:nvCxnSpPr>
        <p:spPr bwMode="auto">
          <a:xfrm rot="16200000" flipH="1">
            <a:off x="7422963" y="4146363"/>
            <a:ext cx="317874" cy="6226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0" idx="7"/>
            <a:endCxn id="7" idx="3"/>
          </p:cNvCxnSpPr>
          <p:nvPr/>
        </p:nvCxnSpPr>
        <p:spPr bwMode="auto">
          <a:xfrm rot="5400000" flipH="1" flipV="1">
            <a:off x="7080063" y="3270063"/>
            <a:ext cx="1003674" cy="6226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1"/>
            <a:endCxn id="19" idx="5"/>
          </p:cNvCxnSpPr>
          <p:nvPr/>
        </p:nvCxnSpPr>
        <p:spPr bwMode="auto">
          <a:xfrm rot="16200000" flipV="1">
            <a:off x="7270563" y="2241363"/>
            <a:ext cx="622674" cy="6226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19" idx="3"/>
          </p:cNvCxnSpPr>
          <p:nvPr/>
        </p:nvCxnSpPr>
        <p:spPr bwMode="auto">
          <a:xfrm rot="5400000" flipH="1" flipV="1">
            <a:off x="6515100" y="2431864"/>
            <a:ext cx="730437" cy="3494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4"/>
            <a:endCxn id="20" idx="1"/>
          </p:cNvCxnSpPr>
          <p:nvPr/>
        </p:nvCxnSpPr>
        <p:spPr bwMode="auto">
          <a:xfrm rot="16200000" flipH="1">
            <a:off x="6477000" y="3505199"/>
            <a:ext cx="806637" cy="3494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9" idx="1"/>
            <a:endCxn id="8" idx="5"/>
          </p:cNvCxnSpPr>
          <p:nvPr/>
        </p:nvCxnSpPr>
        <p:spPr bwMode="auto">
          <a:xfrm rot="16200000" flipV="1">
            <a:off x="6775263" y="1746063"/>
            <a:ext cx="394074" cy="1654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 bwMode="auto">
          <a:xfrm>
            <a:off x="7162800" y="29718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cxnSp>
        <p:nvCxnSpPr>
          <p:cNvPr id="16" name="Straight Connector 15"/>
          <p:cNvCxnSpPr>
            <a:stCxn id="6" idx="6"/>
            <a:endCxn id="15" idx="2"/>
          </p:cNvCxnSpPr>
          <p:nvPr/>
        </p:nvCxnSpPr>
        <p:spPr bwMode="auto">
          <a:xfrm>
            <a:off x="6858000" y="3124200"/>
            <a:ext cx="30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6"/>
            <a:endCxn id="7" idx="2"/>
          </p:cNvCxnSpPr>
          <p:nvPr/>
        </p:nvCxnSpPr>
        <p:spPr bwMode="auto">
          <a:xfrm flipV="1">
            <a:off x="7467600" y="2971800"/>
            <a:ext cx="3810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4"/>
            <a:endCxn id="20" idx="0"/>
          </p:cNvCxnSpPr>
          <p:nvPr/>
        </p:nvCxnSpPr>
        <p:spPr bwMode="auto">
          <a:xfrm rot="5400000">
            <a:off x="6858000" y="3581400"/>
            <a:ext cx="7620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7010400" y="1981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010400" y="4038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7162800" y="5334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001000" y="54864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cxnSp>
        <p:nvCxnSpPr>
          <p:cNvPr id="23" name="Straight Connector 22"/>
          <p:cNvCxnSpPr>
            <a:stCxn id="25" idx="3"/>
            <a:endCxn id="21" idx="7"/>
          </p:cNvCxnSpPr>
          <p:nvPr/>
        </p:nvCxnSpPr>
        <p:spPr bwMode="auto">
          <a:xfrm rot="5400000">
            <a:off x="7384863" y="4870263"/>
            <a:ext cx="546474" cy="4702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5" idx="4"/>
            <a:endCxn id="22" idx="0"/>
          </p:cNvCxnSpPr>
          <p:nvPr/>
        </p:nvCxnSpPr>
        <p:spPr bwMode="auto">
          <a:xfrm rot="16200000" flipH="1">
            <a:off x="7772400" y="5105400"/>
            <a:ext cx="6096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 bwMode="auto">
          <a:xfrm>
            <a:off x="7848600" y="4572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038600"/>
            <a:ext cx="522462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21074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Generalized Dominating Set (GDS)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threshold function might not be linear</a:t>
            </a:r>
          </a:p>
          <a:p>
            <a:pPr lvl="1"/>
            <a:r>
              <a:rPr lang="en-US" dirty="0" smtClean="0"/>
              <a:t>log d(v), </a:t>
            </a:r>
            <a:r>
              <a:rPr lang="en-US" dirty="0" smtClean="0">
                <a:sym typeface="Symbol"/>
              </a:rPr>
              <a:t> d(v), etc.</a:t>
            </a:r>
          </a:p>
          <a:p>
            <a:r>
              <a:rPr lang="en-US" dirty="0" smtClean="0">
                <a:sym typeface="Symbol"/>
              </a:rPr>
              <a:t>Characteristics of a threshold function:</a:t>
            </a:r>
          </a:p>
          <a:p>
            <a:pPr lvl="1"/>
            <a:r>
              <a:rPr lang="en-US" dirty="0" smtClean="0"/>
              <a:t>A node v is activated if </a:t>
            </a:r>
            <a:r>
              <a:rPr lang="en-US" i="1" dirty="0" smtClean="0">
                <a:solidFill>
                  <a:srgbClr val="FF0000"/>
                </a:solidFill>
              </a:rPr>
              <a:t>≥ </a:t>
            </a:r>
            <a:r>
              <a:rPr lang="en-US" i="1" dirty="0" err="1" smtClean="0">
                <a:solidFill>
                  <a:srgbClr val="FF0000"/>
                </a:solidFill>
              </a:rPr>
              <a:t>r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i="1" dirty="0" smtClean="0">
                <a:solidFill>
                  <a:srgbClr val="FF0000"/>
                </a:solidFill>
              </a:rPr>
              <a:t> (d(v)) </a:t>
            </a:r>
            <a:r>
              <a:rPr lang="en-US" i="1" dirty="0" smtClean="0"/>
              <a:t>active neighbors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Monotone increasing function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800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 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dominating function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GDS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Dominating set: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v</a:t>
            </a:r>
            <a:r>
              <a:rPr lang="en-US" i="1" dirty="0" smtClean="0"/>
              <a:t> (x) = 1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k-</a:t>
            </a:r>
            <a:r>
              <a:rPr lang="en-US" i="1" dirty="0" err="1" smtClean="0"/>
              <a:t>tuple</a:t>
            </a:r>
            <a:r>
              <a:rPr lang="en-US" i="1" dirty="0" smtClean="0"/>
              <a:t> </a:t>
            </a:r>
            <a:r>
              <a:rPr lang="en-US" dirty="0" smtClean="0"/>
              <a:t>dominating set</a:t>
            </a:r>
            <a:r>
              <a:rPr lang="en-US" i="1" dirty="0" smtClean="0"/>
              <a:t>: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v</a:t>
            </a:r>
            <a:r>
              <a:rPr lang="en-US" i="1" dirty="0" smtClean="0"/>
              <a:t> (x) = k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Positive influence dominating set: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v</a:t>
            </a:r>
            <a:r>
              <a:rPr lang="en-US" i="1" dirty="0" smtClean="0"/>
              <a:t> (x) = </a:t>
            </a:r>
            <a:r>
              <a:rPr lang="en-US" i="1" dirty="0" smtClean="0">
                <a:sym typeface="Symbol"/>
              </a:rPr>
              <a:t> x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Fixed threshold model: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v</a:t>
            </a:r>
            <a:r>
              <a:rPr lang="en-US" i="1" dirty="0" smtClean="0"/>
              <a:t> (x) =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v</a:t>
            </a:r>
            <a:r>
              <a:rPr lang="en-US" i="1" dirty="0" smtClean="0">
                <a:sym typeface="Symbol"/>
              </a:rPr>
              <a:t> .</a:t>
            </a:r>
          </a:p>
          <a:p>
            <a:r>
              <a:rPr lang="en-US" i="1" dirty="0" smtClean="0">
                <a:sym typeface="Symbol"/>
              </a:rPr>
              <a:t>…</a:t>
            </a:r>
          </a:p>
          <a:p>
            <a:endParaRPr lang="en-US" i="1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GDS capture the dynamic aspect of networks.</a:t>
            </a:r>
          </a:p>
          <a:p>
            <a:pPr lvl="1"/>
            <a:r>
              <a:rPr lang="en-US" sz="2400" dirty="0" smtClean="0">
                <a:sym typeface="Symbol"/>
              </a:rPr>
              <a:t>More neighbors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 Threshold Increase and vice versa.</a:t>
            </a:r>
          </a:p>
          <a:p>
            <a:pPr>
              <a:buNone/>
            </a:pPr>
            <a:endParaRPr 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Dominating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Total</a:t>
            </a:r>
            <a:r>
              <a:rPr lang="en-US" dirty="0" smtClean="0"/>
              <a:t>: Even nodes in the dominating set have to dominate themselves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Connected</a:t>
            </a:r>
            <a:r>
              <a:rPr lang="en-US" dirty="0" smtClean="0"/>
              <a:t>: The induced </a:t>
            </a:r>
            <a:r>
              <a:rPr lang="en-US" dirty="0" err="1" smtClean="0"/>
              <a:t>subgraph</a:t>
            </a:r>
            <a:r>
              <a:rPr lang="en-US" dirty="0" smtClean="0"/>
              <a:t> is connected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k-connected</a:t>
            </a:r>
            <a:r>
              <a:rPr lang="en-US" dirty="0" smtClean="0"/>
              <a:t>: The induced </a:t>
            </a:r>
            <a:r>
              <a:rPr lang="en-US" dirty="0" err="1" smtClean="0"/>
              <a:t>subgraph</a:t>
            </a:r>
            <a:r>
              <a:rPr lang="en-US" dirty="0" smtClean="0"/>
              <a:t> is k-vertex connected (cannot disconnect the graph by deleting k-1 vertices.)</a:t>
            </a:r>
          </a:p>
          <a:p>
            <a:r>
              <a:rPr lang="en-US" dirty="0" smtClean="0"/>
              <a:t>and combinations</a:t>
            </a:r>
          </a:p>
          <a:p>
            <a:pPr lvl="1"/>
            <a:r>
              <a:rPr lang="en-US" dirty="0" smtClean="0"/>
              <a:t>Total connected</a:t>
            </a:r>
          </a:p>
          <a:p>
            <a:pPr lvl="1"/>
            <a:r>
              <a:rPr lang="en-US" dirty="0" smtClean="0"/>
              <a:t>k-connected total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DS and MORE…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GDS (T-GDS)</a:t>
            </a:r>
          </a:p>
          <a:p>
            <a:r>
              <a:rPr lang="en-US" dirty="0" smtClean="0"/>
              <a:t>CONNECTED GDS ( C-GDS)</a:t>
            </a:r>
          </a:p>
          <a:p>
            <a:r>
              <a:rPr lang="en-US" dirty="0" smtClean="0"/>
              <a:t>k-CONNECTED GDS (</a:t>
            </a:r>
            <a:r>
              <a:rPr lang="en-US" dirty="0" err="1" smtClean="0"/>
              <a:t>kC</a:t>
            </a:r>
            <a:r>
              <a:rPr lang="en-US" dirty="0" smtClean="0"/>
              <a:t>-GDS)</a:t>
            </a:r>
          </a:p>
          <a:p>
            <a:r>
              <a:rPr lang="en-US" dirty="0" smtClean="0"/>
              <a:t>TOTAL CONNECTED GDS (TC-GDS)</a:t>
            </a:r>
          </a:p>
          <a:p>
            <a:r>
              <a:rPr lang="en-US" dirty="0" smtClean="0"/>
              <a:t>k-CONNECTED TOTAL GDS (</a:t>
            </a:r>
            <a:r>
              <a:rPr lang="en-US" dirty="0" err="1" smtClean="0"/>
              <a:t>kCT</a:t>
            </a:r>
            <a:r>
              <a:rPr lang="en-US" dirty="0" smtClean="0"/>
              <a:t>-GDS)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ygonetv.com/shows/mission_impossible/images/mission_impossible_logo.gif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5257800" y="152400"/>
            <a:ext cx="2286000" cy="10131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domination problems in all mentioned classes </a:t>
            </a:r>
          </a:p>
          <a:p>
            <a:pPr lvl="1"/>
            <a:r>
              <a:rPr lang="en-US" dirty="0" smtClean="0"/>
              <a:t>Cannot be approximated within </a:t>
            </a:r>
            <a:br>
              <a:rPr lang="en-US" dirty="0" smtClean="0"/>
            </a:br>
            <a:r>
              <a:rPr lang="en-US" dirty="0" err="1" smtClean="0">
                <a:solidFill>
                  <a:srgbClr val="7030A0"/>
                </a:solidFill>
              </a:rPr>
              <a:t>ln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 - O(</a:t>
            </a:r>
            <a:r>
              <a:rPr lang="en-US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 ),  </a:t>
            </a:r>
            <a:r>
              <a:rPr lang="en-US" dirty="0" smtClean="0">
                <a:sym typeface="Symbol"/>
              </a:rPr>
              <a:t>unless P = NP.</a:t>
            </a:r>
          </a:p>
          <a:p>
            <a:pPr lvl="1"/>
            <a:r>
              <a:rPr lang="en-US" dirty="0" smtClean="0"/>
              <a:t>Cannot be approximated within</a:t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(1/2 -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) </a:t>
            </a:r>
            <a:r>
              <a:rPr lang="en-US" dirty="0" err="1" smtClean="0">
                <a:solidFill>
                  <a:srgbClr val="7030A0"/>
                </a:solidFill>
              </a:rPr>
              <a:t>ln</a:t>
            </a:r>
            <a:r>
              <a:rPr lang="en-US" dirty="0" smtClean="0">
                <a:solidFill>
                  <a:srgbClr val="7030A0"/>
                </a:solidFill>
              </a:rPr>
              <a:t> |V|</a:t>
            </a:r>
            <a:r>
              <a:rPr lang="en-US" dirty="0" smtClean="0"/>
              <a:t>, unless NP </a:t>
            </a:r>
            <a:r>
              <a:rPr lang="en-US" dirty="0" smtClean="0">
                <a:sym typeface="Symbol"/>
              </a:rPr>
              <a:t></a:t>
            </a:r>
            <a:r>
              <a:rPr lang="en-US" dirty="0" smtClean="0"/>
              <a:t> DTIME(n</a:t>
            </a:r>
            <a:r>
              <a:rPr lang="en-US" baseline="30000" dirty="0" smtClean="0"/>
              <a:t>o(log </a:t>
            </a:r>
            <a:r>
              <a:rPr lang="en-US" baseline="30000" dirty="0" err="1" smtClean="0"/>
              <a:t>log</a:t>
            </a:r>
            <a:r>
              <a:rPr lang="en-US" baseline="30000" dirty="0" smtClean="0"/>
              <a:t> n)</a:t>
            </a:r>
            <a:r>
              <a:rPr lang="en-US" dirty="0" smtClean="0"/>
              <a:t> )</a:t>
            </a:r>
          </a:p>
          <a:p>
            <a:pPr lvl="1">
              <a:buNone/>
            </a:pPr>
            <a:r>
              <a:rPr lang="en-US" dirty="0" smtClean="0"/>
              <a:t>where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  </a:t>
            </a:r>
            <a:r>
              <a:rPr lang="en-US" dirty="0" smtClean="0"/>
              <a:t>is the maximum degree of G=(V,E).</a:t>
            </a:r>
          </a:p>
          <a:p>
            <a:pPr lvl="1"/>
            <a:r>
              <a:rPr lang="en-US" dirty="0" smtClean="0"/>
              <a:t>Cannot be approximated within </a:t>
            </a:r>
            <a:br>
              <a:rPr lang="en-US" dirty="0" smtClean="0"/>
            </a:br>
            <a:r>
              <a:rPr lang="en-US" dirty="0" err="1" smtClean="0">
                <a:solidFill>
                  <a:srgbClr val="7030A0"/>
                </a:solidFill>
              </a:rPr>
              <a:t>ln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B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- O(</a:t>
            </a:r>
            <a:r>
              <a:rPr lang="en-US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B), </a:t>
            </a:r>
            <a:r>
              <a:rPr lang="en-US" dirty="0" smtClean="0"/>
              <a:t>unless P = NP,</a:t>
            </a:r>
          </a:p>
          <a:p>
            <a:pPr lvl="1">
              <a:buNone/>
            </a:pPr>
            <a:r>
              <a:rPr lang="en-US" dirty="0" smtClean="0"/>
              <a:t>in graphs with degrees bounded by B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APX-hard</a:t>
            </a:r>
            <a:r>
              <a:rPr lang="en-US" dirty="0" smtClean="0"/>
              <a:t> even in Power-law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 T. Thai</a:t>
            </a:r>
          </a:p>
          <a:p>
            <a:pPr>
              <a:defRPr/>
            </a:pPr>
            <a:r>
              <a:rPr lang="en-US" dirty="0" smtClean="0"/>
              <a:t>mythai@cise.ufl.edu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Problems in </a:t>
            </a:r>
            <a:r>
              <a:rPr lang="en-US" sz="2800" dirty="0" smtClean="0">
                <a:solidFill>
                  <a:srgbClr val="00B0F0"/>
                </a:solidFill>
              </a:rPr>
              <a:t>GDS</a:t>
            </a:r>
            <a:r>
              <a:rPr lang="en-US" sz="2800" dirty="0" smtClean="0"/>
              <a:t>: approximated within </a:t>
            </a:r>
            <a:r>
              <a:rPr lang="en-US" sz="2800" dirty="0" smtClean="0">
                <a:solidFill>
                  <a:srgbClr val="00B0F0"/>
                </a:solidFill>
              </a:rPr>
              <a:t>H(2</a:t>
            </a:r>
            <a:r>
              <a:rPr lang="en-US" sz="2800" dirty="0" smtClean="0">
                <a:solidFill>
                  <a:srgbClr val="00B0F0"/>
                </a:solidFill>
                <a:sym typeface="Symbol"/>
              </a:rPr>
              <a:t>)</a:t>
            </a:r>
            <a:r>
              <a:rPr lang="en-US" sz="2800" dirty="0" smtClean="0">
                <a:sym typeface="Symbol"/>
              </a:rPr>
              <a:t>.</a:t>
            </a:r>
          </a:p>
          <a:p>
            <a:r>
              <a:rPr lang="en-US" sz="2800" dirty="0" smtClean="0"/>
              <a:t>Problems in </a:t>
            </a:r>
            <a:r>
              <a:rPr lang="en-US" sz="2800" dirty="0" smtClean="0">
                <a:solidFill>
                  <a:srgbClr val="00B0F0"/>
                </a:solidFill>
              </a:rPr>
              <a:t>T-GDS</a:t>
            </a:r>
            <a:r>
              <a:rPr lang="en-US" sz="2800" dirty="0" smtClean="0"/>
              <a:t>: approximated within </a:t>
            </a:r>
            <a:r>
              <a:rPr lang="en-US" sz="2800" dirty="0" smtClean="0">
                <a:solidFill>
                  <a:srgbClr val="00B0F0"/>
                </a:solidFill>
              </a:rPr>
              <a:t>H(</a:t>
            </a:r>
            <a:r>
              <a:rPr lang="en-US" sz="2800" dirty="0" smtClean="0">
                <a:solidFill>
                  <a:srgbClr val="00B0F0"/>
                </a:solidFill>
                <a:sym typeface="Symbol"/>
              </a:rPr>
              <a:t>)</a:t>
            </a:r>
            <a:r>
              <a:rPr lang="en-US" sz="2800" dirty="0" smtClean="0">
                <a:sym typeface="Symbol"/>
              </a:rPr>
              <a:t>.</a:t>
            </a:r>
          </a:p>
          <a:p>
            <a:r>
              <a:rPr lang="en-US" sz="2800" dirty="0" smtClean="0"/>
              <a:t>Problems in </a:t>
            </a:r>
            <a:r>
              <a:rPr lang="en-US" sz="2800" dirty="0" smtClean="0">
                <a:solidFill>
                  <a:srgbClr val="00B0F0"/>
                </a:solidFill>
              </a:rPr>
              <a:t>C-GDS</a:t>
            </a:r>
            <a:r>
              <a:rPr lang="en-US" sz="2800" dirty="0" smtClean="0"/>
              <a:t>: approximated within </a:t>
            </a:r>
            <a:r>
              <a:rPr lang="en-US" sz="2800" dirty="0" smtClean="0">
                <a:solidFill>
                  <a:srgbClr val="00B0F0"/>
                </a:solidFill>
              </a:rPr>
              <a:t>H(3</a:t>
            </a:r>
            <a:r>
              <a:rPr lang="en-US" sz="2800" dirty="0" smtClean="0">
                <a:solidFill>
                  <a:srgbClr val="00B0F0"/>
                </a:solidFill>
                <a:sym typeface="Symbol"/>
              </a:rPr>
              <a:t>)</a:t>
            </a:r>
            <a:r>
              <a:rPr lang="en-US" sz="2800" dirty="0" smtClean="0">
                <a:sym typeface="Symbol"/>
              </a:rPr>
              <a:t>.</a:t>
            </a:r>
          </a:p>
          <a:p>
            <a:r>
              <a:rPr lang="en-US" sz="2800" dirty="0" smtClean="0"/>
              <a:t>Problems in </a:t>
            </a:r>
            <a:r>
              <a:rPr lang="en-US" sz="2800" dirty="0" smtClean="0">
                <a:solidFill>
                  <a:srgbClr val="00B0F0"/>
                </a:solidFill>
              </a:rPr>
              <a:t>TC-GDS</a:t>
            </a:r>
            <a:r>
              <a:rPr lang="en-US" sz="2800" dirty="0" smtClean="0"/>
              <a:t>: approximated within </a:t>
            </a:r>
            <a:r>
              <a:rPr lang="en-US" sz="2800" dirty="0" smtClean="0">
                <a:solidFill>
                  <a:srgbClr val="00B0F0"/>
                </a:solidFill>
              </a:rPr>
              <a:t>H(2</a:t>
            </a:r>
            <a:r>
              <a:rPr lang="en-US" sz="2800" dirty="0" smtClean="0">
                <a:solidFill>
                  <a:srgbClr val="00B0F0"/>
                </a:solidFill>
                <a:sym typeface="Symbol"/>
              </a:rPr>
              <a:t>)</a:t>
            </a:r>
            <a:r>
              <a:rPr lang="en-US" sz="2800" dirty="0" smtClean="0">
                <a:sym typeface="Symbol"/>
              </a:rPr>
              <a:t>.</a:t>
            </a:r>
          </a:p>
          <a:p>
            <a:r>
              <a:rPr lang="en-US" sz="3200" dirty="0" smtClean="0">
                <a:sym typeface="Symbol"/>
              </a:rPr>
              <a:t>In </a:t>
            </a:r>
            <a:r>
              <a:rPr lang="en-US" sz="3200" dirty="0" smtClean="0">
                <a:solidFill>
                  <a:srgbClr val="00B0F0"/>
                </a:solidFill>
                <a:sym typeface="Symbol"/>
              </a:rPr>
              <a:t>power-law networks</a:t>
            </a:r>
            <a:r>
              <a:rPr lang="en-US" sz="3200" dirty="0" smtClean="0">
                <a:sym typeface="Symbol"/>
              </a:rPr>
              <a:t>: PIDS-like problems (r(x) &gt;x for some constant ) problems are approximated within a </a:t>
            </a:r>
            <a:r>
              <a:rPr lang="en-US" sz="3200" dirty="0" smtClean="0">
                <a:solidFill>
                  <a:srgbClr val="00B0F0"/>
                </a:solidFill>
                <a:sym typeface="Symbol"/>
              </a:rPr>
              <a:t>constant factor</a:t>
            </a:r>
          </a:p>
          <a:p>
            <a:r>
              <a:rPr lang="en-US" sz="3200" dirty="0" smtClean="0">
                <a:sym typeface="Symbol"/>
              </a:rPr>
              <a:t>In </a:t>
            </a:r>
            <a:r>
              <a:rPr lang="en-US" sz="3200" dirty="0" smtClean="0">
                <a:solidFill>
                  <a:srgbClr val="00B0F0"/>
                </a:solidFill>
                <a:sym typeface="Symbol"/>
              </a:rPr>
              <a:t>trees: Optimal</a:t>
            </a:r>
            <a:r>
              <a:rPr lang="en-US" sz="3200" dirty="0" smtClean="0">
                <a:sym typeface="Symbol"/>
              </a:rPr>
              <a:t> solution in </a:t>
            </a:r>
            <a:r>
              <a:rPr lang="en-US" sz="3200" dirty="0" smtClean="0">
                <a:solidFill>
                  <a:srgbClr val="00B0F0"/>
                </a:solidFill>
                <a:sym typeface="Symbol"/>
              </a:rPr>
              <a:t>linear time</a:t>
            </a:r>
            <a:r>
              <a:rPr lang="en-US" sz="32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800" i="1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H(n)=1+1/2+…+1/n</a:t>
            </a:r>
            <a:r>
              <a:rPr lang="en-US" sz="2400" dirty="0" smtClean="0">
                <a:sym typeface="Symbol"/>
              </a:rPr>
              <a:t>  is the harmonic function.</a:t>
            </a:r>
            <a:endParaRPr lang="en-US" sz="2800" dirty="0" smtClean="0">
              <a:sym typeface="Symbol"/>
            </a:endParaRP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Inapproximability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road map: Reduction from Set Cover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But, involve many tweaking of </a:t>
            </a:r>
            <a:r>
              <a:rPr lang="en-US" dirty="0" err="1" smtClean="0"/>
              <a:t>Feige’s</a:t>
            </a:r>
            <a:r>
              <a:rPr lang="en-US" dirty="0" smtClean="0"/>
              <a:t> (1-o(1)) </a:t>
            </a:r>
            <a:r>
              <a:rPr lang="en-US" dirty="0" err="1" smtClean="0"/>
              <a:t>ln</a:t>
            </a:r>
            <a:r>
              <a:rPr lang="en-US" dirty="0" smtClean="0"/>
              <a:t> n threshold proof.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2209800" y="1745360"/>
            <a:ext cx="3962400" cy="3184165"/>
            <a:chOff x="1783080" y="1157514"/>
            <a:chExt cx="4693920" cy="3772011"/>
          </a:xfrm>
        </p:grpSpPr>
        <p:sp>
          <p:nvSpPr>
            <p:cNvPr id="142" name="Oval 141"/>
            <p:cNvSpPr/>
            <p:nvPr/>
          </p:nvSpPr>
          <p:spPr>
            <a:xfrm>
              <a:off x="2339340" y="1704975"/>
              <a:ext cx="861060" cy="25622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/>
            <p:cNvCxnSpPr>
              <a:stCxn id="186" idx="1"/>
              <a:endCxn id="201" idx="3"/>
            </p:cNvCxnSpPr>
            <p:nvPr/>
          </p:nvCxnSpPr>
          <p:spPr>
            <a:xfrm rot="10800000" flipV="1">
              <a:off x="2860168" y="3043577"/>
              <a:ext cx="2854833" cy="994315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82" idx="1"/>
              <a:endCxn id="213" idx="3"/>
            </p:cNvCxnSpPr>
            <p:nvPr/>
          </p:nvCxnSpPr>
          <p:spPr>
            <a:xfrm rot="10800000" flipV="1">
              <a:off x="2912238" y="1401468"/>
              <a:ext cx="2802763" cy="68923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213" idx="3"/>
              <a:endCxn id="178" idx="1"/>
            </p:cNvCxnSpPr>
            <p:nvPr/>
          </p:nvCxnSpPr>
          <p:spPr>
            <a:xfrm>
              <a:off x="2912237" y="2090704"/>
              <a:ext cx="897763" cy="3702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78" idx="1"/>
              <a:endCxn id="205" idx="3"/>
            </p:cNvCxnSpPr>
            <p:nvPr/>
          </p:nvCxnSpPr>
          <p:spPr>
            <a:xfrm rot="10800000" flipV="1">
              <a:off x="2884932" y="2127724"/>
              <a:ext cx="925068" cy="828044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79" idx="1"/>
              <a:endCxn id="213" idx="3"/>
            </p:cNvCxnSpPr>
            <p:nvPr/>
          </p:nvCxnSpPr>
          <p:spPr>
            <a:xfrm rot="10800000">
              <a:off x="2912238" y="2090704"/>
              <a:ext cx="897763" cy="50148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79" idx="1"/>
              <a:endCxn id="205" idx="3"/>
            </p:cNvCxnSpPr>
            <p:nvPr/>
          </p:nvCxnSpPr>
          <p:spPr>
            <a:xfrm rot="10800000" flipV="1">
              <a:off x="2884932" y="2592184"/>
              <a:ext cx="925068" cy="363584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80" idx="1"/>
              <a:endCxn id="213" idx="3"/>
            </p:cNvCxnSpPr>
            <p:nvPr/>
          </p:nvCxnSpPr>
          <p:spPr>
            <a:xfrm rot="10800000">
              <a:off x="2912238" y="2090704"/>
              <a:ext cx="897763" cy="110360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80" idx="1"/>
              <a:endCxn id="201" idx="3"/>
            </p:cNvCxnSpPr>
            <p:nvPr/>
          </p:nvCxnSpPr>
          <p:spPr>
            <a:xfrm rot="10800000" flipV="1">
              <a:off x="2860168" y="3194303"/>
              <a:ext cx="949833" cy="843589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205" idx="3"/>
              <a:endCxn id="181" idx="1"/>
            </p:cNvCxnSpPr>
            <p:nvPr/>
          </p:nvCxnSpPr>
          <p:spPr>
            <a:xfrm>
              <a:off x="2884932" y="2955768"/>
              <a:ext cx="925068" cy="107695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83" idx="1"/>
              <a:endCxn id="205" idx="3"/>
            </p:cNvCxnSpPr>
            <p:nvPr/>
          </p:nvCxnSpPr>
          <p:spPr>
            <a:xfrm rot="10800000" flipV="1">
              <a:off x="2884932" y="2548278"/>
              <a:ext cx="2830068" cy="407490"/>
            </a:xfrm>
            <a:prstGeom prst="line">
              <a:avLst/>
            </a:prstGeom>
            <a:ln w="15875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724910" y="1713531"/>
              <a:ext cx="4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sz="2000" baseline="-25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5943600" y="115751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baseline="-25000" dirty="0" smtClean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943600" y="181688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5943600" y="237725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sz="1600" baseline="-25000" dirty="0" smtClean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5943600" y="284534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sz="1600" baseline="-25000" dirty="0" smtClean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943600" y="338255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sz="1600" baseline="-25000" dirty="0" smtClean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943600" y="408486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Georgia" pitchFamily="18" charset="0"/>
                </a:rPr>
                <a:t>e</a:t>
              </a:r>
              <a:r>
                <a:rPr lang="en-US" sz="1600" baseline="-25000" dirty="0" err="1" smtClean="0">
                  <a:latin typeface="Georgia" pitchFamily="18" charset="0"/>
                </a:rPr>
                <a:t>|</a:t>
              </a:r>
              <a:r>
                <a:rPr lang="en-US" sz="1600" baseline="-25000" dirty="0" err="1" smtClean="0">
                  <a:latin typeface="Brush Script MT" pitchFamily="66" charset="0"/>
                </a:rPr>
                <a:t>U</a:t>
              </a:r>
              <a:r>
                <a:rPr lang="en-US" sz="1600" baseline="-25000" dirty="0" smtClean="0">
                  <a:latin typeface="Georgia" pitchFamily="18" charset="0"/>
                </a:rPr>
                <a:t>|</a:t>
              </a:r>
              <a:endParaRPr lang="en-US" dirty="0">
                <a:latin typeface="Georgia" pitchFamily="18" charset="0"/>
              </a:endParaRPr>
            </a:p>
          </p:txBody>
        </p:sp>
        <p:cxnSp>
          <p:nvCxnSpPr>
            <p:cNvPr id="160" name="Straight Connector 159"/>
            <p:cNvCxnSpPr>
              <a:stCxn id="178" idx="3"/>
              <a:endCxn id="182" idx="1"/>
            </p:cNvCxnSpPr>
            <p:nvPr/>
          </p:nvCxnSpPr>
          <p:spPr>
            <a:xfrm flipV="1">
              <a:off x="3974592" y="1401468"/>
              <a:ext cx="1740408" cy="7262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78" idx="3"/>
              <a:endCxn id="185" idx="1"/>
            </p:cNvCxnSpPr>
            <p:nvPr/>
          </p:nvCxnSpPr>
          <p:spPr>
            <a:xfrm flipV="1">
              <a:off x="3974592" y="1988208"/>
              <a:ext cx="1740408" cy="13951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78" idx="3"/>
              <a:endCxn id="186" idx="1"/>
            </p:cNvCxnSpPr>
            <p:nvPr/>
          </p:nvCxnSpPr>
          <p:spPr>
            <a:xfrm>
              <a:off x="3974592" y="2127724"/>
              <a:ext cx="1740408" cy="91585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79" idx="3"/>
              <a:endCxn id="185" idx="1"/>
            </p:cNvCxnSpPr>
            <p:nvPr/>
          </p:nvCxnSpPr>
          <p:spPr>
            <a:xfrm flipV="1">
              <a:off x="3974592" y="1988208"/>
              <a:ext cx="1740408" cy="6039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79" idx="3"/>
              <a:endCxn id="188" idx="1"/>
            </p:cNvCxnSpPr>
            <p:nvPr/>
          </p:nvCxnSpPr>
          <p:spPr>
            <a:xfrm>
              <a:off x="3974592" y="2592184"/>
              <a:ext cx="1744218" cy="96955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81" idx="3"/>
              <a:endCxn id="186" idx="1"/>
            </p:cNvCxnSpPr>
            <p:nvPr/>
          </p:nvCxnSpPr>
          <p:spPr>
            <a:xfrm flipV="1">
              <a:off x="3974592" y="3043578"/>
              <a:ext cx="1740408" cy="98914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81" idx="3"/>
            </p:cNvCxnSpPr>
            <p:nvPr/>
          </p:nvCxnSpPr>
          <p:spPr>
            <a:xfrm>
              <a:off x="3974592" y="4032724"/>
              <a:ext cx="1748028" cy="2139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80" idx="3"/>
              <a:endCxn id="188" idx="1"/>
            </p:cNvCxnSpPr>
            <p:nvPr/>
          </p:nvCxnSpPr>
          <p:spPr>
            <a:xfrm>
              <a:off x="3974592" y="3194304"/>
              <a:ext cx="1744218" cy="36743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80" idx="3"/>
              <a:endCxn id="183" idx="1"/>
            </p:cNvCxnSpPr>
            <p:nvPr/>
          </p:nvCxnSpPr>
          <p:spPr>
            <a:xfrm flipV="1">
              <a:off x="3974592" y="2548278"/>
              <a:ext cx="1740408" cy="6460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TextBox 168"/>
            <p:cNvSpPr txBox="1"/>
            <p:nvPr/>
          </p:nvSpPr>
          <p:spPr>
            <a:xfrm>
              <a:off x="2447925" y="2529780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x</a:t>
              </a:r>
              <a:r>
                <a:rPr lang="en-US" baseline="-25000" dirty="0" smtClean="0">
                  <a:latin typeface="+mj-lt"/>
                </a:rPr>
                <a:t>i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439035" y="3659014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x</a:t>
              </a:r>
              <a:r>
                <a:rPr lang="en-US" sz="1600" baseline="-25000" dirty="0" err="1" smtClean="0">
                  <a:latin typeface="+mj-lt"/>
                </a:rPr>
                <a:t>t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171" name="Straight Connector 170"/>
            <p:cNvCxnSpPr>
              <a:stCxn id="201" idx="3"/>
              <a:endCxn id="181" idx="1"/>
            </p:cNvCxnSpPr>
            <p:nvPr/>
          </p:nvCxnSpPr>
          <p:spPr>
            <a:xfrm flipV="1">
              <a:off x="2860167" y="4032724"/>
              <a:ext cx="949833" cy="5169"/>
            </a:xfrm>
            <a:prstGeom prst="line">
              <a:avLst/>
            </a:prstGeom>
            <a:ln w="15875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3715476" y="2755881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baseline="-25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710940" y="2166917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1851660" y="441198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D’</a:t>
              </a:r>
              <a:endParaRPr lang="en-US" sz="2400" b="1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2712720" y="441198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676650" y="4421505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Brush Script MT" pitchFamily="66" charset="0"/>
                </a:rPr>
                <a:t>S</a:t>
              </a:r>
              <a:endParaRPr lang="en-US" sz="2400" b="1" dirty="0">
                <a:latin typeface="Brush Script MT" pitchFamily="66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5605780" y="446786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rush Script MT" pitchFamily="66" charset="0"/>
                </a:rPr>
                <a:t>U</a:t>
              </a:r>
              <a:endParaRPr lang="en-US" sz="2400" dirty="0">
                <a:latin typeface="Brush Script MT" pitchFamily="66" charset="0"/>
              </a:endParaRPr>
            </a:p>
          </p:txBody>
        </p:sp>
        <p:sp>
          <p:nvSpPr>
            <p:cNvPr id="178" name="Rounded Rectangle 177"/>
            <p:cNvSpPr>
              <a:spLocks noChangeAspect="1"/>
            </p:cNvSpPr>
            <p:nvPr/>
          </p:nvSpPr>
          <p:spPr>
            <a:xfrm>
              <a:off x="3810000" y="2045428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9" name="Rounded Rectangle 178"/>
            <p:cNvSpPr>
              <a:spLocks noChangeAspect="1"/>
            </p:cNvSpPr>
            <p:nvPr/>
          </p:nvSpPr>
          <p:spPr>
            <a:xfrm>
              <a:off x="3810000" y="2509888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0" name="Rounded Rectangle 179"/>
            <p:cNvSpPr>
              <a:spLocks noChangeAspect="1"/>
            </p:cNvSpPr>
            <p:nvPr/>
          </p:nvSpPr>
          <p:spPr>
            <a:xfrm>
              <a:off x="3810000" y="3112008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1" name="Rounded Rectangle 180"/>
            <p:cNvSpPr>
              <a:spLocks noChangeAspect="1"/>
            </p:cNvSpPr>
            <p:nvPr/>
          </p:nvSpPr>
          <p:spPr>
            <a:xfrm>
              <a:off x="3810000" y="3950428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2" name="Rounded Rectangle 181"/>
            <p:cNvSpPr>
              <a:spLocks noChangeAspect="1"/>
            </p:cNvSpPr>
            <p:nvPr/>
          </p:nvSpPr>
          <p:spPr>
            <a:xfrm>
              <a:off x="5715000" y="131917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3" name="Rounded Rectangle 182"/>
            <p:cNvSpPr>
              <a:spLocks noChangeAspect="1"/>
            </p:cNvSpPr>
            <p:nvPr/>
          </p:nvSpPr>
          <p:spPr>
            <a:xfrm>
              <a:off x="5715000" y="246598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4" name="Rounded Rectangle 183"/>
            <p:cNvSpPr>
              <a:spLocks noChangeAspect="1"/>
            </p:cNvSpPr>
            <p:nvPr/>
          </p:nvSpPr>
          <p:spPr>
            <a:xfrm>
              <a:off x="5722620" y="4164330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5" name="Rounded Rectangle 184"/>
            <p:cNvSpPr>
              <a:spLocks noChangeAspect="1"/>
            </p:cNvSpPr>
            <p:nvPr/>
          </p:nvSpPr>
          <p:spPr>
            <a:xfrm>
              <a:off x="5715000" y="190591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6" name="Rounded Rectangle 185"/>
            <p:cNvSpPr>
              <a:spLocks noChangeAspect="1"/>
            </p:cNvSpPr>
            <p:nvPr/>
          </p:nvSpPr>
          <p:spPr>
            <a:xfrm>
              <a:off x="5715000" y="296128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718198" y="3571362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baseline="-25000" dirty="0" smtClean="0">
                  <a:latin typeface="+mj-lt"/>
                </a:rPr>
                <a:t>|</a:t>
              </a:r>
              <a:r>
                <a:rPr lang="en-US" sz="1600" baseline="-25000" dirty="0" smtClean="0">
                  <a:latin typeface="Brush Script MT" pitchFamily="66" charset="0"/>
                </a:rPr>
                <a:t>S</a:t>
              </a:r>
              <a:r>
                <a:rPr lang="en-US" baseline="-25000" dirty="0" smtClean="0">
                  <a:latin typeface="+mj-lt"/>
                </a:rPr>
                <a:t>|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88" name="Rounded Rectangle 187"/>
            <p:cNvSpPr>
              <a:spLocks noChangeAspect="1"/>
            </p:cNvSpPr>
            <p:nvPr/>
          </p:nvSpPr>
          <p:spPr>
            <a:xfrm>
              <a:off x="5718810" y="347944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071914" y="3182256"/>
              <a:ext cx="1204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 . . . . . . .</a:t>
              </a:r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505200" y="3288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. . . .</a:t>
              </a:r>
              <a:endParaRPr lang="en-US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377542" y="366123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. . . .</a:t>
              </a:r>
              <a:endParaRPr lang="en-US" dirty="0"/>
            </a:p>
          </p:txBody>
        </p:sp>
        <p:grpSp>
          <p:nvGrpSpPr>
            <p:cNvPr id="192" name="Group 154"/>
            <p:cNvGrpSpPr/>
            <p:nvPr/>
          </p:nvGrpSpPr>
          <p:grpSpPr>
            <a:xfrm>
              <a:off x="1828800" y="1684020"/>
              <a:ext cx="1083437" cy="488980"/>
              <a:chOff x="1885315" y="1543050"/>
              <a:chExt cx="1083437" cy="488980"/>
            </a:xfrm>
          </p:grpSpPr>
          <p:sp>
            <p:nvSpPr>
              <p:cNvPr id="209" name="TextBox 208"/>
              <p:cNvSpPr txBox="1"/>
              <p:nvPr/>
            </p:nvSpPr>
            <p:spPr>
              <a:xfrm>
                <a:off x="2482850" y="1562100"/>
                <a:ext cx="4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j-lt"/>
                  </a:rPr>
                  <a:t>x</a:t>
                </a:r>
                <a:r>
                  <a:rPr lang="en-US" baseline="-25000" dirty="0" smtClean="0">
                    <a:latin typeface="+mj-lt"/>
                  </a:rPr>
                  <a:t>1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1885315" y="1543050"/>
                <a:ext cx="484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j-lt"/>
                  </a:rPr>
                  <a:t>x'</a:t>
                </a:r>
                <a:r>
                  <a:rPr lang="en-US" baseline="-25000" dirty="0" smtClean="0">
                    <a:latin typeface="+mj-lt"/>
                  </a:rPr>
                  <a:t>1</a:t>
                </a:r>
                <a:endParaRPr lang="en-US" sz="2000" dirty="0">
                  <a:latin typeface="+mj-lt"/>
                </a:endParaRPr>
              </a:p>
            </p:txBody>
          </p:sp>
          <p:sp>
            <p:nvSpPr>
              <p:cNvPr id="211" name="Oval 210"/>
              <p:cNvSpPr>
                <a:spLocks noChangeAspect="1"/>
              </p:cNvSpPr>
              <p:nvPr/>
            </p:nvSpPr>
            <p:spPr>
              <a:xfrm>
                <a:off x="1981200" y="1866168"/>
                <a:ext cx="137160" cy="137160"/>
              </a:xfrm>
              <a:prstGeom prst="ellipse">
                <a:avLst/>
              </a:prstGeom>
              <a:solidFill>
                <a:srgbClr val="1F78B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cxnSp>
            <p:nvCxnSpPr>
              <p:cNvPr id="212" name="Straight Connector 211"/>
              <p:cNvCxnSpPr>
                <a:endCxn id="213" idx="1"/>
              </p:cNvCxnSpPr>
              <p:nvPr/>
            </p:nvCxnSpPr>
            <p:spPr>
              <a:xfrm>
                <a:off x="2145792" y="1948464"/>
                <a:ext cx="658368" cy="127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Rounded Rectangle 212"/>
              <p:cNvSpPr>
                <a:spLocks noChangeAspect="1"/>
              </p:cNvSpPr>
              <p:nvPr/>
            </p:nvSpPr>
            <p:spPr>
              <a:xfrm>
                <a:off x="2804160" y="1867438"/>
                <a:ext cx="164592" cy="164592"/>
              </a:xfrm>
              <a:prstGeom prst="roundRect">
                <a:avLst/>
              </a:prstGeom>
              <a:solidFill>
                <a:srgbClr val="B2DF8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193" name="Group 156"/>
            <p:cNvGrpSpPr/>
            <p:nvPr/>
          </p:nvGrpSpPr>
          <p:grpSpPr>
            <a:xfrm>
              <a:off x="1817370" y="2532930"/>
              <a:ext cx="1067562" cy="505134"/>
              <a:chOff x="1901190" y="2464350"/>
              <a:chExt cx="1067562" cy="505134"/>
            </a:xfrm>
          </p:grpSpPr>
          <p:grpSp>
            <p:nvGrpSpPr>
              <p:cNvPr id="204" name="Group 155"/>
              <p:cNvGrpSpPr/>
              <p:nvPr/>
            </p:nvGrpSpPr>
            <p:grpSpPr>
              <a:xfrm>
                <a:off x="1901190" y="2464350"/>
                <a:ext cx="902970" cy="482147"/>
                <a:chOff x="1901190" y="2464350"/>
                <a:chExt cx="902970" cy="482147"/>
              </a:xfrm>
            </p:grpSpPr>
            <p:sp>
              <p:nvSpPr>
                <p:cNvPr id="206" name="TextBox 205"/>
                <p:cNvSpPr txBox="1"/>
                <p:nvPr/>
              </p:nvSpPr>
              <p:spPr>
                <a:xfrm>
                  <a:off x="1901190" y="2464350"/>
                  <a:ext cx="7467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err="1" smtClean="0">
                      <a:latin typeface="+mj-lt"/>
                    </a:rPr>
                    <a:t>x'</a:t>
                  </a:r>
                  <a:r>
                    <a:rPr lang="en-US" baseline="-25000" dirty="0" err="1" smtClean="0">
                      <a:latin typeface="+mj-lt"/>
                    </a:rPr>
                    <a:t>i</a:t>
                  </a:r>
                  <a:endParaRPr lang="en-US" sz="2000" dirty="0">
                    <a:latin typeface="+mj-lt"/>
                  </a:endParaRPr>
                </a:p>
              </p:txBody>
            </p:sp>
            <p:cxnSp>
              <p:nvCxnSpPr>
                <p:cNvPr id="207" name="Straight Connector 206"/>
                <p:cNvCxnSpPr>
                  <a:endCxn id="205" idx="1"/>
                </p:cNvCxnSpPr>
                <p:nvPr/>
              </p:nvCxnSpPr>
              <p:spPr>
                <a:xfrm flipV="1">
                  <a:off x="2145792" y="2887188"/>
                  <a:ext cx="658368" cy="444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Oval 207"/>
                <p:cNvSpPr>
                  <a:spLocks noChangeAspect="1"/>
                </p:cNvSpPr>
                <p:nvPr/>
              </p:nvSpPr>
              <p:spPr>
                <a:xfrm>
                  <a:off x="1981200" y="2809337"/>
                  <a:ext cx="137160" cy="137160"/>
                </a:xfrm>
                <a:prstGeom prst="ellipse">
                  <a:avLst/>
                </a:prstGeom>
                <a:solidFill>
                  <a:srgbClr val="1F78B4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205" name="Rounded Rectangle 204"/>
              <p:cNvSpPr>
                <a:spLocks noChangeAspect="1"/>
              </p:cNvSpPr>
              <p:nvPr/>
            </p:nvSpPr>
            <p:spPr>
              <a:xfrm>
                <a:off x="2804160" y="2804892"/>
                <a:ext cx="164592" cy="164592"/>
              </a:xfrm>
              <a:prstGeom prst="roundRect">
                <a:avLst/>
              </a:prstGeom>
              <a:solidFill>
                <a:srgbClr val="B2DF8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cxnSp>
          <p:nvCxnSpPr>
            <p:cNvPr id="194" name="Straight Connector 193"/>
            <p:cNvCxnSpPr>
              <a:stCxn id="213" idx="2"/>
            </p:cNvCxnSpPr>
            <p:nvPr/>
          </p:nvCxnSpPr>
          <p:spPr>
            <a:xfrm rot="5400000">
              <a:off x="2779156" y="2223785"/>
              <a:ext cx="101570" cy="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57"/>
            <p:cNvGrpSpPr/>
            <p:nvPr/>
          </p:nvGrpSpPr>
          <p:grpSpPr>
            <a:xfrm>
              <a:off x="1783080" y="3649980"/>
              <a:ext cx="1077087" cy="470209"/>
              <a:chOff x="1891665" y="3783021"/>
              <a:chExt cx="1077087" cy="470209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1891665" y="3783021"/>
                <a:ext cx="7467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 smtClean="0">
                    <a:latin typeface="+mj-lt"/>
                  </a:rPr>
                  <a:t>x'</a:t>
                </a:r>
                <a:r>
                  <a:rPr lang="en-US" sz="1600" baseline="-25000" dirty="0" err="1" smtClean="0">
                    <a:latin typeface="+mj-lt"/>
                  </a:rPr>
                  <a:t>t</a:t>
                </a:r>
                <a:endParaRPr lang="en-US" sz="2000" dirty="0">
                  <a:latin typeface="+mj-lt"/>
                </a:endParaRPr>
              </a:p>
            </p:txBody>
          </p:sp>
          <p:cxnSp>
            <p:nvCxnSpPr>
              <p:cNvPr id="200" name="Straight Connector 199"/>
              <p:cNvCxnSpPr>
                <a:endCxn id="201" idx="1"/>
              </p:cNvCxnSpPr>
              <p:nvPr/>
            </p:nvCxnSpPr>
            <p:spPr>
              <a:xfrm flipV="1">
                <a:off x="2145792" y="4170934"/>
                <a:ext cx="658368" cy="1397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Rounded Rectangle 200"/>
              <p:cNvSpPr>
                <a:spLocks noChangeAspect="1"/>
              </p:cNvSpPr>
              <p:nvPr/>
            </p:nvSpPr>
            <p:spPr>
              <a:xfrm>
                <a:off x="2804160" y="4088638"/>
                <a:ext cx="164592" cy="164592"/>
              </a:xfrm>
              <a:prstGeom prst="roundRect">
                <a:avLst/>
              </a:prstGeom>
              <a:solidFill>
                <a:srgbClr val="B2DF8A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02" name="Oval 201"/>
              <p:cNvSpPr>
                <a:spLocks noChangeAspect="1"/>
              </p:cNvSpPr>
              <p:nvPr/>
            </p:nvSpPr>
            <p:spPr>
              <a:xfrm>
                <a:off x="1981200" y="4102608"/>
                <a:ext cx="137160" cy="137160"/>
              </a:xfrm>
              <a:prstGeom prst="ellipse">
                <a:avLst/>
              </a:prstGeom>
              <a:solidFill>
                <a:srgbClr val="1F78B4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cxnSp>
            <p:nvCxnSpPr>
              <p:cNvPr id="203" name="Straight Connector 202"/>
              <p:cNvCxnSpPr>
                <a:endCxn id="201" idx="0"/>
              </p:cNvCxnSpPr>
              <p:nvPr/>
            </p:nvCxnSpPr>
            <p:spPr>
              <a:xfrm rot="5400000">
                <a:off x="2775558" y="3977739"/>
                <a:ext cx="221797" cy="0"/>
              </a:xfrm>
              <a:prstGeom prst="line">
                <a:avLst/>
              </a:prstGeom>
              <a:ln w="15875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TextBox 195"/>
            <p:cNvSpPr txBox="1"/>
            <p:nvPr/>
          </p:nvSpPr>
          <p:spPr>
            <a:xfrm>
              <a:off x="2087880" y="2133600"/>
              <a:ext cx="1204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 . . . . . . .</a:t>
              </a:r>
              <a:endParaRPr lang="en-US" dirty="0"/>
            </a:p>
          </p:txBody>
        </p:sp>
        <p:cxnSp>
          <p:nvCxnSpPr>
            <p:cNvPr id="197" name="Straight Connector 196"/>
            <p:cNvCxnSpPr/>
            <p:nvPr/>
          </p:nvCxnSpPr>
          <p:spPr>
            <a:xfrm rot="5400000">
              <a:off x="2687701" y="3160141"/>
              <a:ext cx="232918" cy="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2741041" y="2806319"/>
              <a:ext cx="126238" cy="0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Feige’s</a:t>
            </a:r>
            <a:r>
              <a:rPr lang="en-US" dirty="0" smtClean="0"/>
              <a:t>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from MAX 3SAT-5 to k-</a:t>
            </a:r>
            <a:r>
              <a:rPr lang="en-US" dirty="0" err="1" smtClean="0"/>
              <a:t>provers</a:t>
            </a:r>
            <a:r>
              <a:rPr lang="en-US" dirty="0" smtClean="0"/>
              <a:t> proof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k </a:t>
            </a:r>
            <a:r>
              <a:rPr lang="en-US" dirty="0" err="1" smtClean="0"/>
              <a:t>provers</a:t>
            </a:r>
            <a:r>
              <a:rPr lang="en-US" dirty="0" smtClean="0"/>
              <a:t> : k binary code words of length l, weight l/2 and Hamming distance at least l/3.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provers</a:t>
            </a:r>
            <a:r>
              <a:rPr lang="en-US" dirty="0" smtClean="0"/>
              <a:t> select randomly l/2 clauses and l/2 variables.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Acceptance predicate: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Weak: </a:t>
            </a:r>
            <a:r>
              <a:rPr lang="en-US" sz="1800" dirty="0" smtClean="0"/>
              <a:t>at least one pair of </a:t>
            </a:r>
            <a:r>
              <a:rPr lang="en-US" sz="1800" dirty="0" err="1" smtClean="0"/>
              <a:t>provers</a:t>
            </a:r>
            <a:r>
              <a:rPr lang="en-US" sz="1800" dirty="0" smtClean="0"/>
              <a:t> is consistent.</a:t>
            </a:r>
          </a:p>
          <a:p>
            <a:pPr lvl="2">
              <a:lnSpc>
                <a:spcPct val="90000"/>
              </a:lnSpc>
            </a:pPr>
            <a:r>
              <a:rPr lang="en-US" sz="1800" b="1" dirty="0" smtClean="0"/>
              <a:t>Strong:</a:t>
            </a:r>
            <a:r>
              <a:rPr lang="en-US" sz="1800" dirty="0" smtClean="0"/>
              <a:t> every pair of </a:t>
            </a:r>
            <a:r>
              <a:rPr lang="en-US" sz="1800" dirty="0" err="1" smtClean="0"/>
              <a:t>provers</a:t>
            </a:r>
            <a:r>
              <a:rPr lang="en-US" sz="1800" dirty="0" smtClean="0"/>
              <a:t> is consistent. </a:t>
            </a:r>
            <a:endParaRPr lang="en-US" sz="1800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Spread of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5105400" cy="5029200"/>
          </a:xfrm>
        </p:spPr>
        <p:txBody>
          <a:bodyPr/>
          <a:lstStyle/>
          <a:p>
            <a:pPr lvl="0">
              <a:defRPr/>
            </a:pPr>
            <a:r>
              <a:rPr lang="en-US" sz="2600" dirty="0" smtClean="0"/>
              <a:t>Online Social Networks (OSNs) have been exploited as a platform for spreading INFLUENCE</a:t>
            </a:r>
          </a:p>
          <a:p>
            <a:pPr lvl="1">
              <a:defRPr/>
            </a:pPr>
            <a:r>
              <a:rPr lang="en-US" sz="2200" dirty="0" smtClean="0"/>
              <a:t>Opinions </a:t>
            </a:r>
          </a:p>
          <a:p>
            <a:pPr lvl="1">
              <a:defRPr/>
            </a:pPr>
            <a:r>
              <a:rPr lang="en-US" sz="2200" dirty="0" smtClean="0"/>
              <a:t>Information</a:t>
            </a:r>
          </a:p>
          <a:p>
            <a:pPr lvl="1">
              <a:defRPr/>
            </a:pPr>
            <a:r>
              <a:rPr lang="en-US" sz="2200" dirty="0" smtClean="0"/>
              <a:t>Viral marketing</a:t>
            </a:r>
          </a:p>
          <a:p>
            <a:pPr lvl="1">
              <a:defRPr/>
            </a:pPr>
            <a:r>
              <a:rPr lang="en-US" sz="2200" dirty="0" smtClean="0"/>
              <a:t>Innovation </a:t>
            </a:r>
          </a:p>
          <a:p>
            <a:pPr lvl="1">
              <a:defRPr/>
            </a:pPr>
            <a:r>
              <a:rPr lang="en-US" sz="2200" dirty="0" smtClean="0"/>
              <a:t>Political campaigns…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54102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1676400" y="4267200"/>
            <a:ext cx="6400800" cy="1905000"/>
          </a:xfrm>
          <a:prstGeom prst="rect">
            <a:avLst/>
          </a:prstGeom>
        </p:spPr>
        <p:txBody>
          <a:bodyPr/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social-influencer-typ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52574"/>
            <a:ext cx="2895600" cy="3019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Feige’s</a:t>
            </a:r>
            <a:r>
              <a:rPr lang="en-US" dirty="0" smtClean="0"/>
              <a:t> Reduction: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US" sz="2400" dirty="0" smtClean="0"/>
              <a:t>A partition system </a:t>
            </a:r>
            <a:r>
              <a:rPr lang="en-US" sz="2400" i="1" dirty="0" smtClean="0"/>
              <a:t>B(</a:t>
            </a:r>
            <a:r>
              <a:rPr lang="en-US" sz="2400" i="1" dirty="0" err="1" smtClean="0"/>
              <a:t>m,L,k,d</a:t>
            </a:r>
            <a:r>
              <a:rPr lang="en-US" sz="2400" i="1" dirty="0" smtClean="0"/>
              <a:t>)</a:t>
            </a:r>
            <a:r>
              <a:rPr lang="en-US" sz="2400" dirty="0" smtClean="0"/>
              <a:t> has the following properties.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There exists a ground set </a:t>
            </a:r>
            <a:r>
              <a:rPr lang="en-US" sz="2000" i="1" dirty="0" smtClean="0"/>
              <a:t>B</a:t>
            </a:r>
            <a:r>
              <a:rPr lang="en-US" sz="2000" dirty="0" smtClean="0"/>
              <a:t> of </a:t>
            </a:r>
            <a:r>
              <a:rPr lang="en-US" sz="2000" dirty="0" smtClean="0"/>
              <a:t> </a:t>
            </a:r>
            <a:r>
              <a:rPr lang="en-US" sz="2000" i="1" dirty="0" smtClean="0"/>
              <a:t>m</a:t>
            </a:r>
            <a:r>
              <a:rPr lang="en-US" sz="2000" dirty="0" smtClean="0"/>
              <a:t> </a:t>
            </a:r>
            <a:r>
              <a:rPr lang="en-US" sz="2000" dirty="0" smtClean="0"/>
              <a:t>distinct points. 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There is a collection of </a:t>
            </a:r>
            <a:r>
              <a:rPr lang="en-US" sz="2000" i="1" dirty="0" smtClean="0"/>
              <a:t>L</a:t>
            </a:r>
            <a:r>
              <a:rPr lang="en-US" sz="2000" dirty="0" smtClean="0"/>
              <a:t> distinct partitions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,…,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L</a:t>
            </a:r>
            <a:r>
              <a:rPr lang="en-US" sz="2000" i="1" dirty="0" err="1" smtClean="0"/>
              <a:t>.</a:t>
            </a:r>
            <a:endParaRPr lang="en-US" sz="2000" i="1" dirty="0" smtClean="0"/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For </a:t>
            </a:r>
            <a:r>
              <a:rPr lang="en-US" sz="2000" i="1" dirty="0" smtClean="0"/>
              <a:t>1≤i≤L</a:t>
            </a:r>
            <a:r>
              <a:rPr lang="en-US" sz="2000" dirty="0" smtClean="0"/>
              <a:t>, partition 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is a collection of k disjoint subsets of B whose union is B.</a:t>
            </a:r>
          </a:p>
          <a:p>
            <a:pPr marL="838200" lvl="1" indent="-3810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 dirty="0" smtClean="0"/>
              <a:t>Any cover of the m points by subsets that appear in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different partitions requires at least d subsets.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R=(5n)</a:t>
            </a:r>
            <a:r>
              <a:rPr lang="en-US" sz="2800" baseline="30000" dirty="0" smtClean="0"/>
              <a:t>l </a:t>
            </a:r>
            <a:r>
              <a:rPr lang="en-US" sz="2800" dirty="0" smtClean="0"/>
              <a:t>: </a:t>
            </a:r>
            <a:r>
              <a:rPr lang="en-US" sz="2800" dirty="0" smtClean="0"/>
              <a:t>Number </a:t>
            </a:r>
            <a:r>
              <a:rPr lang="en-US" sz="2800" dirty="0" smtClean="0"/>
              <a:t>of </a:t>
            </a:r>
            <a:r>
              <a:rPr lang="en-US" sz="2800" dirty="0" smtClean="0"/>
              <a:t>random strings.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/>
              <a:t>r↔B</a:t>
            </a:r>
            <a:r>
              <a:rPr lang="en-US" sz="2800" baseline="-25000" dirty="0" err="1" smtClean="0"/>
              <a:t>r</a:t>
            </a:r>
            <a:r>
              <a:rPr lang="en-US" sz="2800" dirty="0" smtClean="0"/>
              <a:t>(</a:t>
            </a:r>
            <a:r>
              <a:rPr lang="en-US" sz="2800" dirty="0" err="1" smtClean="0"/>
              <a:t>m,L,k,d</a:t>
            </a:r>
            <a:r>
              <a:rPr lang="en-US" sz="2800" dirty="0" smtClean="0"/>
              <a:t>): m=n</a:t>
            </a:r>
            <a:r>
              <a:rPr lang="el-GR" sz="2800" baseline="30000" dirty="0" smtClean="0"/>
              <a:t>Θ</a:t>
            </a:r>
            <a:r>
              <a:rPr lang="en-US" sz="2800" baseline="30000" dirty="0" smtClean="0"/>
              <a:t>(l)</a:t>
            </a:r>
            <a:r>
              <a:rPr lang="en-US" sz="2800" dirty="0" smtClean="0"/>
              <a:t>, L=2</a:t>
            </a:r>
            <a:r>
              <a:rPr lang="en-US" sz="2800" baseline="30000" dirty="0" smtClean="0"/>
              <a:t>l</a:t>
            </a:r>
            <a:r>
              <a:rPr lang="en-US" sz="2800" dirty="0" smtClean="0"/>
              <a:t>, d=(</a:t>
            </a:r>
            <a:r>
              <a:rPr lang="en-US" sz="2800" dirty="0" smtClean="0"/>
              <a:t>1-2/k)</a:t>
            </a:r>
            <a:r>
              <a:rPr lang="en-US" sz="2800" dirty="0" err="1" smtClean="0"/>
              <a:t>k</a:t>
            </a:r>
            <a:r>
              <a:rPr lang="en-US" sz="2800" dirty="0" err="1" smtClean="0"/>
              <a:t>∙ln</a:t>
            </a:r>
            <a:r>
              <a:rPr lang="en-US" sz="2800" dirty="0" smtClean="0"/>
              <a:t>(m</a:t>
            </a:r>
            <a:r>
              <a:rPr lang="en-US" sz="2800" dirty="0" smtClean="0"/>
              <a:t>), </a:t>
            </a:r>
            <a:r>
              <a:rPr lang="en-US" sz="2800" dirty="0" smtClean="0"/>
              <a:t>Q=</a:t>
            </a:r>
            <a:r>
              <a:rPr lang="en-US" sz="2800" dirty="0" err="1" smtClean="0"/>
              <a:t>n</a:t>
            </a:r>
            <a:r>
              <a:rPr lang="en-US" sz="2800" baseline="30000" dirty="0" err="1" smtClean="0"/>
              <a:t>l</a:t>
            </a:r>
            <a:r>
              <a:rPr lang="en-US" sz="2800" baseline="30000" dirty="0" smtClean="0"/>
              <a:t>/2</a:t>
            </a:r>
            <a:r>
              <a:rPr lang="en-US" sz="2800" dirty="0" smtClean="0"/>
              <a:t>(5n/3)</a:t>
            </a:r>
            <a:r>
              <a:rPr lang="en-US" sz="2800" baseline="30000" dirty="0" smtClean="0"/>
              <a:t>l/2 </a:t>
            </a:r>
            <a:r>
              <a:rPr lang="en-US" sz="2800" dirty="0" smtClean="0"/>
              <a:t>(questions to 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).</a:t>
            </a:r>
            <a:r>
              <a:rPr lang="en-US" sz="2400" dirty="0" smtClean="0"/>
              <a:t>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Universal</a:t>
            </a:r>
            <a:r>
              <a:rPr lang="en-US" sz="2800" i="1" dirty="0" smtClean="0"/>
              <a:t> U</a:t>
            </a:r>
            <a:r>
              <a:rPr lang="en-US" sz="2800" dirty="0" smtClean="0"/>
              <a:t> = Unions of all B</a:t>
            </a:r>
            <a:r>
              <a:rPr lang="en-US" sz="2800" baseline="-25000" dirty="0" smtClean="0"/>
              <a:t>r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Collection</a:t>
            </a:r>
            <a:r>
              <a:rPr lang="en-US" sz="2400" i="1" dirty="0" smtClean="0"/>
              <a:t> S</a:t>
            </a:r>
            <a:r>
              <a:rPr lang="en-US" sz="2400" dirty="0" smtClean="0"/>
              <a:t>  = Subsets </a:t>
            </a:r>
            <a:r>
              <a:rPr lang="en-US" sz="2400" i="1" dirty="0" smtClean="0"/>
              <a:t>S(</a:t>
            </a:r>
            <a:r>
              <a:rPr lang="en-US" sz="2400" i="1" dirty="0" err="1" smtClean="0"/>
              <a:t>q,a,i</a:t>
            </a:r>
            <a:r>
              <a:rPr lang="en-US" sz="2400" i="1" dirty="0" smtClean="0"/>
              <a:t>)</a:t>
            </a:r>
            <a:r>
              <a:rPr lang="en-US" sz="2400" dirty="0" smtClean="0"/>
              <a:t>: question </a:t>
            </a:r>
            <a:r>
              <a:rPr lang="en-US" sz="2400" i="1" dirty="0" smtClean="0"/>
              <a:t>q</a:t>
            </a:r>
            <a:r>
              <a:rPr lang="en-US" sz="2400" dirty="0" smtClean="0"/>
              <a:t>, answer 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dirty="0" err="1" smtClean="0"/>
              <a:t>prover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2400" i="1" dirty="0" smtClean="0"/>
              <a:t>Q=</a:t>
            </a:r>
            <a:r>
              <a:rPr lang="en-US" sz="2400" i="1" dirty="0" err="1" smtClean="0"/>
              <a:t>n</a:t>
            </a:r>
            <a:r>
              <a:rPr lang="en-US" sz="2400" i="1" baseline="30000" dirty="0" err="1" smtClean="0"/>
              <a:t>l</a:t>
            </a:r>
            <a:r>
              <a:rPr lang="en-US" sz="2400" i="1" baseline="30000" dirty="0" smtClean="0"/>
              <a:t>/2</a:t>
            </a:r>
            <a:r>
              <a:rPr lang="en-US" sz="2400" i="1" dirty="0" smtClean="0"/>
              <a:t>(5n/3)</a:t>
            </a:r>
            <a:r>
              <a:rPr lang="en-US" sz="2400" i="1" baseline="30000" dirty="0" smtClean="0"/>
              <a:t>l/2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(questions to </a:t>
            </a:r>
            <a:r>
              <a:rPr lang="en-US" sz="2400" dirty="0" err="1" smtClean="0"/>
              <a:t>prover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).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Feige’s</a:t>
            </a:r>
            <a:r>
              <a:rPr lang="en-US" dirty="0" smtClean="0"/>
              <a:t> Hidden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</a:t>
            </a:r>
            <a:r>
              <a:rPr lang="en-US" dirty="0" smtClean="0"/>
              <a:t>subsets in 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	|S|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</a:t>
            </a:r>
            <a:r>
              <a:rPr lang="en-US" dirty="0" smtClean="0">
                <a:solidFill>
                  <a:srgbClr val="FF0000"/>
                </a:solidFill>
              </a:rPr>
              <a:t> Q 2</a:t>
            </a:r>
            <a:r>
              <a:rPr lang="en-US" baseline="30000" dirty="0" smtClean="0">
                <a:solidFill>
                  <a:srgbClr val="FF0000"/>
                </a:solidFill>
              </a:rPr>
              <a:t>2l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Maximum size of a subsets?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  <a:sym typeface="Symbol"/>
              </a:rPr>
              <a:t> 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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m 3</a:t>
            </a:r>
            <a:r>
              <a:rPr lang="en-US" i="1" baseline="30000" dirty="0" smtClean="0">
                <a:solidFill>
                  <a:srgbClr val="FF0000"/>
                </a:solidFill>
              </a:rPr>
              <a:t>l/2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: </a:t>
            </a:r>
            <a:r>
              <a:rPr lang="en-US" dirty="0" smtClean="0"/>
              <a:t>For each </a:t>
            </a:r>
            <a:r>
              <a:rPr lang="en-US" i="1" dirty="0" err="1" smtClean="0"/>
              <a:t>i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q</a:t>
            </a:r>
            <a:r>
              <a:rPr lang="en-US" dirty="0" smtClean="0"/>
              <a:t>, </a:t>
            </a:r>
            <a:r>
              <a:rPr lang="en-US" dirty="0" smtClean="0"/>
              <a:t>there are at most </a:t>
            </a:r>
            <a:r>
              <a:rPr lang="en-US" dirty="0" smtClean="0"/>
              <a:t>3</a:t>
            </a:r>
            <a:r>
              <a:rPr lang="en-US" baseline="30000" dirty="0" smtClean="0"/>
              <a:t>l/2</a:t>
            </a:r>
            <a:r>
              <a:rPr lang="en-US" dirty="0" smtClean="0"/>
              <a:t> random strings such </a:t>
            </a:r>
            <a:r>
              <a:rPr lang="en-US" dirty="0" smtClean="0"/>
              <a:t>that the verifier makes query </a:t>
            </a:r>
            <a:r>
              <a:rPr lang="en-US" i="1" dirty="0" smtClean="0"/>
              <a:t>q</a:t>
            </a:r>
            <a:r>
              <a:rPr lang="en-US" dirty="0" smtClean="0"/>
              <a:t> to the </a:t>
            </a:r>
            <a:r>
              <a:rPr lang="en-US" dirty="0" err="1" smtClean="0"/>
              <a:t>prover</a:t>
            </a:r>
            <a:r>
              <a:rPr lang="en-US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Maximum frequency of a point/element?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 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</a:t>
            </a:r>
            <a:r>
              <a:rPr lang="en-US" dirty="0" smtClean="0">
                <a:solidFill>
                  <a:srgbClr val="FF0000"/>
                </a:solidFill>
              </a:rPr>
              <a:t> k 2</a:t>
            </a:r>
            <a:r>
              <a:rPr lang="en-US" baseline="30000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l</a:t>
            </a:r>
            <a:r>
              <a:rPr lang="en-US" dirty="0" smtClean="0"/>
              <a:t>: Each partition contains k copies of a point, and a subsets contains at most 2</a:t>
            </a:r>
            <a:r>
              <a:rPr lang="en-US" baseline="30000" dirty="0" smtClean="0"/>
              <a:t>l</a:t>
            </a:r>
            <a:r>
              <a:rPr lang="en-US" dirty="0" smtClean="0"/>
              <a:t>  subsets from a same partition.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/>
          <p:cNvSpPr/>
          <p:nvPr/>
        </p:nvSpPr>
        <p:spPr bwMode="auto">
          <a:xfrm rot="16200000">
            <a:off x="5867400" y="1905000"/>
            <a:ext cx="609600" cy="15240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Ratio and Suf. cond.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hardness ratio</a:t>
            </a:r>
          </a:p>
          <a:p>
            <a:pPr lvl="1"/>
            <a:r>
              <a:rPr lang="en-US" dirty="0" smtClean="0"/>
              <a:t>(1-4/k) </a:t>
            </a:r>
            <a:r>
              <a:rPr lang="en-US" dirty="0" err="1" smtClean="0"/>
              <a:t>ln</a:t>
            </a:r>
            <a:r>
              <a:rPr lang="en-US" dirty="0" smtClean="0"/>
              <a:t> m    [  </a:t>
            </a:r>
            <a:r>
              <a:rPr lang="en-US" dirty="0" err="1" smtClean="0"/>
              <a:t>ln</a:t>
            </a:r>
            <a:r>
              <a:rPr lang="en-US" dirty="0" smtClean="0"/>
              <a:t> m vs. </a:t>
            </a:r>
            <a:r>
              <a:rPr lang="en-US" dirty="0" err="1" smtClean="0"/>
              <a:t>ln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00FF"/>
                </a:solidFill>
              </a:rPr>
              <a:t>mR</a:t>
            </a:r>
            <a:r>
              <a:rPr lang="en-US" dirty="0" smtClean="0">
                <a:solidFill>
                  <a:srgbClr val="0000FF"/>
                </a:solidFill>
              </a:rPr>
              <a:t> +Q 2</a:t>
            </a:r>
            <a:r>
              <a:rPr lang="en-US" baseline="30000" dirty="0" smtClean="0">
                <a:solidFill>
                  <a:srgbClr val="0000FF"/>
                </a:solidFill>
              </a:rPr>
              <a:t>2l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)  ]</a:t>
            </a:r>
          </a:p>
          <a:p>
            <a:r>
              <a:rPr lang="en-US" dirty="0" smtClean="0"/>
              <a:t>Sufficient conditions: </a:t>
            </a:r>
          </a:p>
          <a:p>
            <a:pPr lvl="1"/>
            <a:r>
              <a:rPr lang="en-US" sz="2400" dirty="0" smtClean="0"/>
              <a:t>l &gt;1/c (5 log </a:t>
            </a:r>
            <a:r>
              <a:rPr lang="en-US" sz="2400" dirty="0" smtClean="0"/>
              <a:t>k+2log </a:t>
            </a:r>
            <a:r>
              <a:rPr lang="en-US" sz="2400" dirty="0" err="1" smtClean="0"/>
              <a:t>ln</a:t>
            </a:r>
            <a:r>
              <a:rPr lang="en-US" sz="2400" dirty="0" smtClean="0"/>
              <a:t> m)</a:t>
            </a:r>
          </a:p>
          <a:p>
            <a:r>
              <a:rPr lang="en-US" sz="2800" dirty="0" smtClean="0"/>
              <a:t>To get (1-</a:t>
            </a:r>
            <a:r>
              <a:rPr lang="en-US" sz="2800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) </a:t>
            </a:r>
            <a:r>
              <a:rPr lang="en-US" sz="2800" dirty="0" err="1" smtClean="0">
                <a:sym typeface="Symbol"/>
              </a:rPr>
              <a:t>ln</a:t>
            </a:r>
            <a:r>
              <a:rPr lang="en-US" sz="2800" dirty="0" smtClean="0">
                <a:sym typeface="Symbol"/>
              </a:rPr>
              <a:t> n: </a:t>
            </a:r>
            <a:r>
              <a:rPr lang="en-US" sz="2800" dirty="0" err="1" smtClean="0">
                <a:sym typeface="Symbol"/>
              </a:rPr>
              <a:t>Feiget</a:t>
            </a:r>
            <a:r>
              <a:rPr lang="en-US" sz="2800" dirty="0" smtClean="0">
                <a:sym typeface="Symbol"/>
              </a:rPr>
              <a:t> set m = (5n)</a:t>
            </a:r>
            <a:r>
              <a:rPr lang="en-US" sz="2800" baseline="30000" dirty="0" smtClean="0">
                <a:sym typeface="Symbol"/>
              </a:rPr>
              <a:t>2l/</a:t>
            </a:r>
            <a:r>
              <a:rPr lang="en-US" sz="2800" dirty="0" smtClean="0">
                <a:sym typeface="Symbol"/>
              </a:rPr>
              <a:t>   </a:t>
            </a:r>
            <a:r>
              <a:rPr lang="en-US" sz="2800" dirty="0" smtClean="0">
                <a:sym typeface="Wingdings" pitchFamily="2" charset="2"/>
              </a:rPr>
              <a:t> very large </a:t>
            </a:r>
            <a:r>
              <a:rPr lang="en-US" sz="2800" i="1" dirty="0" smtClean="0">
                <a:sym typeface="Symbol"/>
              </a:rPr>
              <a:t>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2895600"/>
            <a:ext cx="239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vertices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 to GDS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Hardness ratio from our reduction: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|D| ~ </a:t>
            </a:r>
            <a:r>
              <a:rPr lang="en-US" sz="3200" i="1" dirty="0" smtClean="0">
                <a:sym typeface="Symbol"/>
              </a:rPr>
              <a:t></a:t>
            </a:r>
          </a:p>
          <a:p>
            <a:endParaRPr lang="en-US" sz="3200" i="1" dirty="0" smtClean="0">
              <a:sym typeface="Symbol"/>
            </a:endParaRPr>
          </a:p>
          <a:p>
            <a:r>
              <a:rPr lang="en-US" sz="3200" dirty="0" err="1" smtClean="0">
                <a:sym typeface="Symbol"/>
              </a:rPr>
              <a:t>Feige</a:t>
            </a:r>
            <a:r>
              <a:rPr lang="en-US" sz="3200" dirty="0" smtClean="0">
                <a:sym typeface="Symbol"/>
              </a:rPr>
              <a:t> settings give hardness ratio ~ 1 </a:t>
            </a:r>
            <a:r>
              <a:rPr lang="en-US" sz="3200" dirty="0" smtClean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3414712" cy="120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5" name="Group 74"/>
          <p:cNvGrpSpPr/>
          <p:nvPr/>
        </p:nvGrpSpPr>
        <p:grpSpPr>
          <a:xfrm>
            <a:off x="4876800" y="1752600"/>
            <a:ext cx="3886200" cy="3169235"/>
            <a:chOff x="1851660" y="1157514"/>
            <a:chExt cx="4625340" cy="3772011"/>
          </a:xfrm>
        </p:grpSpPr>
        <p:cxnSp>
          <p:nvCxnSpPr>
            <p:cNvPr id="76" name="Straight Connector 75"/>
            <p:cNvCxnSpPr>
              <a:stCxn id="130" idx="1"/>
              <a:endCxn id="112" idx="3"/>
            </p:cNvCxnSpPr>
            <p:nvPr/>
          </p:nvCxnSpPr>
          <p:spPr>
            <a:xfrm rot="10800000" flipV="1">
              <a:off x="2968752" y="3043578"/>
              <a:ext cx="2746248" cy="112735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29" idx="1"/>
              <a:endCxn id="141" idx="3"/>
            </p:cNvCxnSpPr>
            <p:nvPr/>
          </p:nvCxnSpPr>
          <p:spPr>
            <a:xfrm rot="10800000">
              <a:off x="2968752" y="1949734"/>
              <a:ext cx="2746248" cy="38474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41" idx="3"/>
              <a:endCxn id="119" idx="1"/>
            </p:cNvCxnSpPr>
            <p:nvPr/>
          </p:nvCxnSpPr>
          <p:spPr>
            <a:xfrm>
              <a:off x="2968752" y="1949734"/>
              <a:ext cx="841248" cy="17799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19" idx="1"/>
              <a:endCxn id="142" idx="3"/>
            </p:cNvCxnSpPr>
            <p:nvPr/>
          </p:nvCxnSpPr>
          <p:spPr>
            <a:xfrm rot="10800000" flipV="1">
              <a:off x="2968752" y="2127724"/>
              <a:ext cx="841248" cy="759464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119" idx="1"/>
              <a:endCxn id="112" idx="3"/>
            </p:cNvCxnSpPr>
            <p:nvPr/>
          </p:nvCxnSpPr>
          <p:spPr>
            <a:xfrm rot="10800000" flipV="1">
              <a:off x="2968752" y="2127724"/>
              <a:ext cx="841248" cy="204321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120" idx="1"/>
              <a:endCxn id="141" idx="3"/>
            </p:cNvCxnSpPr>
            <p:nvPr/>
          </p:nvCxnSpPr>
          <p:spPr>
            <a:xfrm rot="10800000">
              <a:off x="2968752" y="1949734"/>
              <a:ext cx="841248" cy="64245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120" idx="1"/>
              <a:endCxn id="142" idx="3"/>
            </p:cNvCxnSpPr>
            <p:nvPr/>
          </p:nvCxnSpPr>
          <p:spPr>
            <a:xfrm rot="10800000" flipV="1">
              <a:off x="2968752" y="2592184"/>
              <a:ext cx="841248" cy="295004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121" idx="1"/>
              <a:endCxn id="141" idx="3"/>
            </p:cNvCxnSpPr>
            <p:nvPr/>
          </p:nvCxnSpPr>
          <p:spPr>
            <a:xfrm rot="10800000">
              <a:off x="2968752" y="1949734"/>
              <a:ext cx="841248" cy="124457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21" idx="1"/>
              <a:endCxn id="112" idx="3"/>
            </p:cNvCxnSpPr>
            <p:nvPr/>
          </p:nvCxnSpPr>
          <p:spPr>
            <a:xfrm rot="10800000" flipV="1">
              <a:off x="2968752" y="3194304"/>
              <a:ext cx="841248" cy="97663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42" idx="3"/>
              <a:endCxn id="122" idx="1"/>
            </p:cNvCxnSpPr>
            <p:nvPr/>
          </p:nvCxnSpPr>
          <p:spPr>
            <a:xfrm>
              <a:off x="2968752" y="2887188"/>
              <a:ext cx="841248" cy="114553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30" idx="1"/>
              <a:endCxn id="142" idx="3"/>
            </p:cNvCxnSpPr>
            <p:nvPr/>
          </p:nvCxnSpPr>
          <p:spPr>
            <a:xfrm rot="10800000">
              <a:off x="2968752" y="2887188"/>
              <a:ext cx="2746248" cy="156390"/>
            </a:xfrm>
            <a:prstGeom prst="line">
              <a:avLst/>
            </a:prstGeom>
            <a:ln w="15875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3702050" y="1606851"/>
              <a:ext cx="4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sz="2000" baseline="-25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943600" y="115751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baseline="-25000" dirty="0" smtClean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943600" y="181688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943600" y="237725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sz="1600" baseline="-25000" dirty="0" smtClean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943600" y="284534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sz="1600" baseline="-25000" dirty="0" smtClean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43600" y="338255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sz="1600" baseline="-25000" dirty="0" smtClean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43600" y="408486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Georgia" pitchFamily="18" charset="0"/>
                </a:rPr>
                <a:t>e</a:t>
              </a:r>
              <a:r>
                <a:rPr lang="en-US" sz="1600" baseline="-25000" dirty="0" err="1" smtClean="0">
                  <a:latin typeface="Georgia" pitchFamily="18" charset="0"/>
                </a:rPr>
                <a:t>|</a:t>
              </a:r>
              <a:r>
                <a:rPr lang="en-US" sz="1600" baseline="-25000" dirty="0" err="1" smtClean="0">
                  <a:latin typeface="Brush Script MT" pitchFamily="66" charset="0"/>
                </a:rPr>
                <a:t>U</a:t>
              </a:r>
              <a:r>
                <a:rPr lang="en-US" sz="1600" baseline="-25000" dirty="0" smtClean="0">
                  <a:latin typeface="Georgia" pitchFamily="18" charset="0"/>
                </a:rPr>
                <a:t>|</a:t>
              </a:r>
              <a:endParaRPr lang="en-US" dirty="0">
                <a:latin typeface="Georgia" pitchFamily="18" charset="0"/>
              </a:endParaRPr>
            </a:p>
          </p:txBody>
        </p:sp>
        <p:cxnSp>
          <p:nvCxnSpPr>
            <p:cNvPr id="94" name="Straight Connector 93"/>
            <p:cNvCxnSpPr>
              <a:stCxn id="119" idx="3"/>
              <a:endCxn id="123" idx="1"/>
            </p:cNvCxnSpPr>
            <p:nvPr/>
          </p:nvCxnSpPr>
          <p:spPr>
            <a:xfrm flipV="1">
              <a:off x="3974592" y="1401468"/>
              <a:ext cx="1740408" cy="7262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9" idx="3"/>
              <a:endCxn id="129" idx="1"/>
            </p:cNvCxnSpPr>
            <p:nvPr/>
          </p:nvCxnSpPr>
          <p:spPr>
            <a:xfrm flipV="1">
              <a:off x="3974592" y="1988208"/>
              <a:ext cx="1740408" cy="13951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19" idx="3"/>
              <a:endCxn id="130" idx="1"/>
            </p:cNvCxnSpPr>
            <p:nvPr/>
          </p:nvCxnSpPr>
          <p:spPr>
            <a:xfrm>
              <a:off x="3974592" y="2127724"/>
              <a:ext cx="1740408" cy="91585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20" idx="3"/>
              <a:endCxn id="129" idx="1"/>
            </p:cNvCxnSpPr>
            <p:nvPr/>
          </p:nvCxnSpPr>
          <p:spPr>
            <a:xfrm flipV="1">
              <a:off x="3974592" y="1988208"/>
              <a:ext cx="1740408" cy="6039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20" idx="3"/>
              <a:endCxn id="132" idx="1"/>
            </p:cNvCxnSpPr>
            <p:nvPr/>
          </p:nvCxnSpPr>
          <p:spPr>
            <a:xfrm>
              <a:off x="3974592" y="2592184"/>
              <a:ext cx="1744218" cy="96955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22" idx="3"/>
              <a:endCxn id="130" idx="1"/>
            </p:cNvCxnSpPr>
            <p:nvPr/>
          </p:nvCxnSpPr>
          <p:spPr>
            <a:xfrm flipV="1">
              <a:off x="3974592" y="3043578"/>
              <a:ext cx="1740408" cy="98914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22" idx="3"/>
            </p:cNvCxnSpPr>
            <p:nvPr/>
          </p:nvCxnSpPr>
          <p:spPr>
            <a:xfrm>
              <a:off x="3974592" y="4032724"/>
              <a:ext cx="1748028" cy="2139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21" idx="3"/>
              <a:endCxn id="132" idx="1"/>
            </p:cNvCxnSpPr>
            <p:nvPr/>
          </p:nvCxnSpPr>
          <p:spPr>
            <a:xfrm>
              <a:off x="3974592" y="3194304"/>
              <a:ext cx="1744218" cy="36743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21" idx="3"/>
              <a:endCxn id="124" idx="1"/>
            </p:cNvCxnSpPr>
            <p:nvPr/>
          </p:nvCxnSpPr>
          <p:spPr>
            <a:xfrm flipV="1">
              <a:off x="3974592" y="2548278"/>
              <a:ext cx="1740408" cy="6460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2692400" y="1459230"/>
              <a:ext cx="4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x</a:t>
              </a:r>
              <a:r>
                <a:rPr lang="en-US" baseline="-25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705100" y="2402120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x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711450" y="3689494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x</a:t>
              </a:r>
              <a:r>
                <a:rPr lang="en-US" sz="1600" baseline="-25000" dirty="0" err="1" smtClean="0">
                  <a:latin typeface="+mj-lt"/>
                </a:rPr>
                <a:t>t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315" y="1447800"/>
              <a:ext cx="4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x'</a:t>
              </a:r>
              <a:r>
                <a:rPr lang="en-US" baseline="-25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10715" y="2426250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x'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01190" y="3678246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x'</a:t>
              </a:r>
              <a:r>
                <a:rPr lang="en-US" sz="1600" baseline="-25000" dirty="0" err="1" smtClean="0">
                  <a:latin typeface="+mj-lt"/>
                </a:rPr>
                <a:t>t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109" name="Straight Connector 108"/>
            <p:cNvCxnSpPr>
              <a:endCxn id="142" idx="1"/>
            </p:cNvCxnSpPr>
            <p:nvPr/>
          </p:nvCxnSpPr>
          <p:spPr>
            <a:xfrm flipV="1">
              <a:off x="2145792" y="2887188"/>
              <a:ext cx="658368" cy="444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112" idx="1"/>
            </p:cNvCxnSpPr>
            <p:nvPr/>
          </p:nvCxnSpPr>
          <p:spPr>
            <a:xfrm flipV="1">
              <a:off x="2145792" y="4170934"/>
              <a:ext cx="658368" cy="1397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12" idx="3"/>
              <a:endCxn id="122" idx="1"/>
            </p:cNvCxnSpPr>
            <p:nvPr/>
          </p:nvCxnSpPr>
          <p:spPr>
            <a:xfrm flipV="1">
              <a:off x="2968752" y="4032724"/>
              <a:ext cx="841248" cy="138210"/>
            </a:xfrm>
            <a:prstGeom prst="line">
              <a:avLst/>
            </a:prstGeom>
            <a:ln w="15875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ounded Rectangle 111"/>
            <p:cNvSpPr>
              <a:spLocks noChangeAspect="1"/>
            </p:cNvSpPr>
            <p:nvPr/>
          </p:nvSpPr>
          <p:spPr>
            <a:xfrm>
              <a:off x="2804160" y="4088638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715476" y="2755881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baseline="-25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710940" y="2166917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51660" y="441198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D’</a:t>
              </a:r>
              <a:endParaRPr lang="en-US" sz="2400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12720" y="441198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676650" y="4421505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Brush Script MT" pitchFamily="66" charset="0"/>
                </a:rPr>
                <a:t>S</a:t>
              </a:r>
              <a:endParaRPr lang="en-US" sz="2400" b="1" dirty="0">
                <a:latin typeface="Brush Script MT" pitchFamily="66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605780" y="446786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rush Script MT" pitchFamily="66" charset="0"/>
                </a:rPr>
                <a:t>U</a:t>
              </a:r>
              <a:endParaRPr lang="en-US" sz="2400" dirty="0">
                <a:latin typeface="Brush Script MT" pitchFamily="66" charset="0"/>
              </a:endParaRPr>
            </a:p>
          </p:txBody>
        </p:sp>
        <p:sp>
          <p:nvSpPr>
            <p:cNvPr id="119" name="Rounded Rectangle 118"/>
            <p:cNvSpPr>
              <a:spLocks noChangeAspect="1"/>
            </p:cNvSpPr>
            <p:nvPr/>
          </p:nvSpPr>
          <p:spPr>
            <a:xfrm>
              <a:off x="3810000" y="2045428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0" name="Rounded Rectangle 119"/>
            <p:cNvSpPr>
              <a:spLocks noChangeAspect="1"/>
            </p:cNvSpPr>
            <p:nvPr/>
          </p:nvSpPr>
          <p:spPr>
            <a:xfrm>
              <a:off x="3810000" y="2509888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1" name="Rounded Rectangle 120"/>
            <p:cNvSpPr>
              <a:spLocks noChangeAspect="1"/>
            </p:cNvSpPr>
            <p:nvPr/>
          </p:nvSpPr>
          <p:spPr>
            <a:xfrm>
              <a:off x="3810000" y="3112008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2" name="Rounded Rectangle 121"/>
            <p:cNvSpPr>
              <a:spLocks noChangeAspect="1"/>
            </p:cNvSpPr>
            <p:nvPr/>
          </p:nvSpPr>
          <p:spPr>
            <a:xfrm>
              <a:off x="3810000" y="3950428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3" name="Rounded Rectangle 122"/>
            <p:cNvSpPr>
              <a:spLocks noChangeAspect="1"/>
            </p:cNvSpPr>
            <p:nvPr/>
          </p:nvSpPr>
          <p:spPr>
            <a:xfrm>
              <a:off x="5715000" y="131917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4" name="Rounded Rectangle 123"/>
            <p:cNvSpPr>
              <a:spLocks noChangeAspect="1"/>
            </p:cNvSpPr>
            <p:nvPr/>
          </p:nvSpPr>
          <p:spPr>
            <a:xfrm>
              <a:off x="5715000" y="246598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5" name="Rounded Rectangle 124"/>
            <p:cNvSpPr>
              <a:spLocks noChangeAspect="1"/>
            </p:cNvSpPr>
            <p:nvPr/>
          </p:nvSpPr>
          <p:spPr>
            <a:xfrm>
              <a:off x="5722620" y="4164330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1981200" y="1866168"/>
              <a:ext cx="137160" cy="137160"/>
            </a:xfrm>
            <a:prstGeom prst="ellipse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981200" y="2809337"/>
              <a:ext cx="137160" cy="137160"/>
            </a:xfrm>
            <a:prstGeom prst="ellipse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1981200" y="4102608"/>
              <a:ext cx="137160" cy="137160"/>
            </a:xfrm>
            <a:prstGeom prst="ellipse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9" name="Rounded Rectangle 128"/>
            <p:cNvSpPr>
              <a:spLocks noChangeAspect="1"/>
            </p:cNvSpPr>
            <p:nvPr/>
          </p:nvSpPr>
          <p:spPr>
            <a:xfrm>
              <a:off x="5715000" y="190591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0" name="Rounded Rectangle 129"/>
            <p:cNvSpPr>
              <a:spLocks noChangeAspect="1"/>
            </p:cNvSpPr>
            <p:nvPr/>
          </p:nvSpPr>
          <p:spPr>
            <a:xfrm>
              <a:off x="5715000" y="296128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718198" y="3571362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baseline="-25000" dirty="0" smtClean="0">
                  <a:latin typeface="+mj-lt"/>
                </a:rPr>
                <a:t>|</a:t>
              </a:r>
              <a:r>
                <a:rPr lang="en-US" sz="1600" baseline="-25000" dirty="0" smtClean="0">
                  <a:latin typeface="Brush Script MT" pitchFamily="66" charset="0"/>
                </a:rPr>
                <a:t>S</a:t>
              </a:r>
              <a:r>
                <a:rPr lang="en-US" baseline="-25000" dirty="0" smtClean="0">
                  <a:latin typeface="+mj-lt"/>
                </a:rPr>
                <a:t>|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2" name="Rounded Rectangle 131"/>
            <p:cNvSpPr>
              <a:spLocks noChangeAspect="1"/>
            </p:cNvSpPr>
            <p:nvPr/>
          </p:nvSpPr>
          <p:spPr>
            <a:xfrm>
              <a:off x="5718810" y="347944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071914" y="318225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 . . . . . .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05200" y="3288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. . . .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377542" y="366123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. . . .</a:t>
              </a:r>
              <a:endParaRPr lang="en-US" dirty="0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597150" y="1984830"/>
              <a:ext cx="228600" cy="1240970"/>
            </a:xfrm>
            <a:custGeom>
              <a:avLst/>
              <a:gdLst>
                <a:gd name="connsiteX0" fmla="*/ 283029 w 326572"/>
                <a:gd name="connsiteY0" fmla="*/ 0 h 1393371"/>
                <a:gd name="connsiteX1" fmla="*/ 7257 w 326572"/>
                <a:gd name="connsiteY1" fmla="*/ 508000 h 1393371"/>
                <a:gd name="connsiteX2" fmla="*/ 326572 w 326572"/>
                <a:gd name="connsiteY2" fmla="*/ 1393371 h 139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572" h="1393371">
                  <a:moveTo>
                    <a:pt x="283029" y="0"/>
                  </a:moveTo>
                  <a:cubicBezTo>
                    <a:pt x="141514" y="137886"/>
                    <a:pt x="0" y="275772"/>
                    <a:pt x="7257" y="508000"/>
                  </a:cubicBezTo>
                  <a:cubicBezTo>
                    <a:pt x="14514" y="740228"/>
                    <a:pt x="270934" y="1240971"/>
                    <a:pt x="326572" y="1393371"/>
                  </a:cubicBezTo>
                </a:path>
              </a:pathLst>
            </a:cu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 rot="21198895">
              <a:off x="2527299" y="1944914"/>
              <a:ext cx="381001" cy="1712686"/>
            </a:xfrm>
            <a:custGeom>
              <a:avLst/>
              <a:gdLst>
                <a:gd name="connsiteX0" fmla="*/ 498324 w 498324"/>
                <a:gd name="connsiteY0" fmla="*/ 0 h 1436915"/>
                <a:gd name="connsiteX1" fmla="*/ 33867 w 498324"/>
                <a:gd name="connsiteY1" fmla="*/ 595086 h 1436915"/>
                <a:gd name="connsiteX2" fmla="*/ 295124 w 498324"/>
                <a:gd name="connsiteY2" fmla="*/ 1436915 h 143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324" h="1436915">
                  <a:moveTo>
                    <a:pt x="498324" y="0"/>
                  </a:moveTo>
                  <a:cubicBezTo>
                    <a:pt x="283029" y="177800"/>
                    <a:pt x="67734" y="355600"/>
                    <a:pt x="33867" y="595086"/>
                  </a:cubicBezTo>
                  <a:cubicBezTo>
                    <a:pt x="0" y="834572"/>
                    <a:pt x="198362" y="1238553"/>
                    <a:pt x="295124" y="1436915"/>
                  </a:cubicBezTo>
                </a:path>
              </a:pathLst>
            </a:cu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2514600" y="2908300"/>
              <a:ext cx="292101" cy="1257300"/>
            </a:xfrm>
            <a:custGeom>
              <a:avLst/>
              <a:gdLst>
                <a:gd name="connsiteX0" fmla="*/ 167217 w 167217"/>
                <a:gd name="connsiteY0" fmla="*/ 0 h 1257300"/>
                <a:gd name="connsiteX1" fmla="*/ 2117 w 167217"/>
                <a:gd name="connsiteY1" fmla="*/ 609600 h 1257300"/>
                <a:gd name="connsiteX2" fmla="*/ 154517 w 167217"/>
                <a:gd name="connsiteY2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17" h="1257300">
                  <a:moveTo>
                    <a:pt x="167217" y="0"/>
                  </a:moveTo>
                  <a:cubicBezTo>
                    <a:pt x="85725" y="200025"/>
                    <a:pt x="4234" y="400050"/>
                    <a:pt x="2117" y="609600"/>
                  </a:cubicBezTo>
                  <a:cubicBezTo>
                    <a:pt x="0" y="819150"/>
                    <a:pt x="77258" y="1038225"/>
                    <a:pt x="154517" y="1257300"/>
                  </a:cubicBezTo>
                </a:path>
              </a:pathLst>
            </a:cu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2639786" y="1954893"/>
              <a:ext cx="159657" cy="885371"/>
            </a:xfrm>
            <a:custGeom>
              <a:avLst/>
              <a:gdLst>
                <a:gd name="connsiteX0" fmla="*/ 159657 w 159657"/>
                <a:gd name="connsiteY0" fmla="*/ 0 h 885371"/>
                <a:gd name="connsiteX1" fmla="*/ 0 w 159657"/>
                <a:gd name="connsiteY1" fmla="*/ 406400 h 885371"/>
                <a:gd name="connsiteX2" fmla="*/ 159657 w 159657"/>
                <a:gd name="connsiteY2" fmla="*/ 885371 h 88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657" h="885371">
                  <a:moveTo>
                    <a:pt x="159657" y="0"/>
                  </a:moveTo>
                  <a:cubicBezTo>
                    <a:pt x="79828" y="129419"/>
                    <a:pt x="0" y="258838"/>
                    <a:pt x="0" y="406400"/>
                  </a:cubicBezTo>
                  <a:cubicBezTo>
                    <a:pt x="0" y="553962"/>
                    <a:pt x="79828" y="719666"/>
                    <a:pt x="159657" y="885371"/>
                  </a:cubicBezTo>
                </a:path>
              </a:pathLst>
            </a:cu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>
              <a:endCxn id="141" idx="1"/>
            </p:cNvCxnSpPr>
            <p:nvPr/>
          </p:nvCxnSpPr>
          <p:spPr>
            <a:xfrm>
              <a:off x="2145792" y="1948464"/>
              <a:ext cx="658368" cy="127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ounded Rectangle 140"/>
            <p:cNvSpPr>
              <a:spLocks noChangeAspect="1"/>
            </p:cNvSpPr>
            <p:nvPr/>
          </p:nvSpPr>
          <p:spPr>
            <a:xfrm>
              <a:off x="2804160" y="1867438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2" name="Rounded Rectangle 141"/>
            <p:cNvSpPr>
              <a:spLocks noChangeAspect="1"/>
            </p:cNvSpPr>
            <p:nvPr/>
          </p:nvSpPr>
          <p:spPr>
            <a:xfrm>
              <a:off x="2804160" y="2804892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581400"/>
            <a:ext cx="3810000" cy="84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667000"/>
            <a:ext cx="2359533" cy="8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Hardness of </a:t>
            </a:r>
            <a:r>
              <a:rPr lang="en-US" sz="4000" dirty="0" smtClean="0"/>
              <a:t>GDS, T-GDS,…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setting for our reduction</a:t>
            </a:r>
          </a:p>
          <a:p>
            <a:pPr lvl="1"/>
            <a:r>
              <a:rPr lang="en-US" i="1" dirty="0" smtClean="0"/>
              <a:t>m = (5n)</a:t>
            </a:r>
            <a:r>
              <a:rPr lang="en-US" i="1" baseline="30000" dirty="0" smtClean="0"/>
              <a:t>l(1-</a:t>
            </a:r>
            <a:r>
              <a:rPr lang="en-US" i="1" baseline="30000" dirty="0" smtClean="0">
                <a:sym typeface="Symbol"/>
              </a:rPr>
              <a:t></a:t>
            </a:r>
            <a:r>
              <a:rPr lang="en-US" i="1" baseline="30000" dirty="0" smtClean="0"/>
              <a:t>)</a:t>
            </a:r>
            <a:r>
              <a:rPr lang="en-US" i="1" dirty="0" smtClean="0"/>
              <a:t> 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 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 </a:t>
            </a:r>
          </a:p>
          <a:p>
            <a:pPr lvl="1"/>
            <a:endParaRPr lang="en-US" i="1" dirty="0" smtClean="0"/>
          </a:p>
          <a:p>
            <a:pPr lvl="1"/>
            <a:r>
              <a:rPr lang="en-US" dirty="0" smtClean="0"/>
              <a:t>Hardness ratio &gt; (</a:t>
            </a:r>
            <a:r>
              <a:rPr lang="en-US" dirty="0" smtClean="0"/>
              <a:t>1/2 - </a:t>
            </a:r>
            <a:r>
              <a:rPr lang="en-US" dirty="0" smtClean="0">
                <a:sym typeface="Symbol"/>
              </a:rPr>
              <a:t>) </a:t>
            </a:r>
            <a:r>
              <a:rPr lang="en-US" dirty="0" err="1" smtClean="0"/>
              <a:t>ln</a:t>
            </a:r>
            <a:r>
              <a:rPr lang="en-US" dirty="0" smtClean="0"/>
              <a:t> |V</a:t>
            </a:r>
            <a:r>
              <a:rPr lang="en-US" dirty="0" smtClean="0"/>
              <a:t>|</a:t>
            </a:r>
          </a:p>
          <a:p>
            <a:r>
              <a:rPr lang="en-US" dirty="0" smtClean="0"/>
              <a:t>We make D a clique </a:t>
            </a:r>
            <a:r>
              <a:rPr lang="en-US" dirty="0" smtClean="0">
                <a:sym typeface="Wingdings" pitchFamily="2" charset="2"/>
              </a:rPr>
              <a:t> total, k-connected.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Hardness of </a:t>
            </a:r>
            <a:r>
              <a:rPr lang="en-US" sz="3200" dirty="0" smtClean="0"/>
              <a:t>G</a:t>
            </a:r>
            <a:r>
              <a:rPr lang="en-US" sz="3200" dirty="0" smtClean="0"/>
              <a:t>DS, T-GDS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in Bounded Graphs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gra</a:t>
            </a:r>
            <a:r>
              <a:rPr lang="en-US" dirty="0" smtClean="0"/>
              <a:t>ph with degrees bounded by B. We use </a:t>
            </a:r>
            <a:r>
              <a:rPr lang="en-US" dirty="0" err="1" smtClean="0"/>
              <a:t>Trevisan</a:t>
            </a:r>
            <a:r>
              <a:rPr lang="en-US" dirty="0" smtClean="0"/>
              <a:t> [STOC’01] settings for bounded set cover.</a:t>
            </a:r>
          </a:p>
          <a:p>
            <a:pPr lvl="1"/>
            <a:r>
              <a:rPr lang="en-US" dirty="0" smtClean="0"/>
              <a:t>m = B/poly log B.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New issue</a:t>
            </a:r>
            <a:r>
              <a:rPr lang="en-US" dirty="0" smtClean="0"/>
              <a:t>: Keep degree</a:t>
            </a:r>
            <a:br>
              <a:rPr lang="en-US" dirty="0" smtClean="0"/>
            </a:br>
            <a:r>
              <a:rPr lang="en-US" dirty="0" smtClean="0"/>
              <a:t>of vertices in D bounded.</a:t>
            </a:r>
          </a:p>
          <a:p>
            <a:r>
              <a:rPr lang="en-US" dirty="0" smtClean="0"/>
              <a:t>Possible by choosing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|D| = </a:t>
            </a:r>
            <a:r>
              <a:rPr lang="en-US" dirty="0" err="1" smtClean="0">
                <a:solidFill>
                  <a:srgbClr val="FF0000"/>
                </a:solidFill>
              </a:rPr>
              <a:t>mR</a:t>
            </a:r>
            <a:r>
              <a:rPr lang="en-US" dirty="0" smtClean="0">
                <a:solidFill>
                  <a:srgbClr val="FF0000"/>
                </a:solidFill>
              </a:rPr>
              <a:t>/B ln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.</a:t>
            </a:r>
          </a:p>
          <a:p>
            <a:endParaRPr lang="en-US" sz="100" dirty="0" smtClean="0"/>
          </a:p>
          <a:p>
            <a:pPr marL="469900" lvl="1" indent="-469900">
              <a:buFont typeface="Wingdings" pitchFamily="2" charset="2"/>
              <a:buChar char="Ø"/>
            </a:pPr>
            <a:r>
              <a:rPr lang="en-US" sz="2400" dirty="0" smtClean="0"/>
              <a:t>Hardness: </a:t>
            </a:r>
            <a:r>
              <a:rPr lang="en-US" sz="2400" dirty="0" err="1" smtClean="0">
                <a:solidFill>
                  <a:srgbClr val="7030A0"/>
                </a:solidFill>
              </a:rPr>
              <a:t>ln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B - O(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B), </a:t>
            </a:r>
            <a:r>
              <a:rPr lang="en-US" sz="2400" dirty="0" smtClean="0"/>
              <a:t>unless P = </a:t>
            </a:r>
            <a:r>
              <a:rPr lang="en-US" sz="2400" dirty="0" smtClean="0"/>
              <a:t>NP </a:t>
            </a:r>
          </a:p>
          <a:p>
            <a:pPr marL="469900" lvl="1" indent="-469900">
              <a:buNone/>
            </a:pPr>
            <a:r>
              <a:rPr lang="en-US" sz="2400" dirty="0" smtClean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hardness </a:t>
            </a:r>
            <a:r>
              <a:rPr lang="en-US" sz="2400" dirty="0" err="1" smtClean="0">
                <a:solidFill>
                  <a:srgbClr val="7030A0"/>
                </a:solidFill>
              </a:rPr>
              <a:t>ln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 - O(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sym typeface="Symbol"/>
              </a:rPr>
              <a:t>ln</a:t>
            </a:r>
            <a:r>
              <a:rPr lang="en-US" sz="2400" dirty="0" smtClean="0">
                <a:solidFill>
                  <a:srgbClr val="7030A0"/>
                </a:solidFill>
                <a:sym typeface="Symbol"/>
              </a:rPr>
              <a:t> )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 T. Thai</a:t>
            </a:r>
          </a:p>
          <a:p>
            <a:pPr>
              <a:defRPr/>
            </a:pPr>
            <a:r>
              <a:rPr lang="en-US" dirty="0" smtClean="0"/>
              <a:t>mythai@cise.ufl.edu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21269" y="2317157"/>
            <a:ext cx="3613131" cy="2946544"/>
            <a:chOff x="1851660" y="1157514"/>
            <a:chExt cx="4625340" cy="3772011"/>
          </a:xfrm>
        </p:grpSpPr>
        <p:cxnSp>
          <p:nvCxnSpPr>
            <p:cNvPr id="7" name="Straight Connector 6"/>
            <p:cNvCxnSpPr>
              <a:stCxn id="61" idx="1"/>
              <a:endCxn id="43" idx="3"/>
            </p:cNvCxnSpPr>
            <p:nvPr/>
          </p:nvCxnSpPr>
          <p:spPr>
            <a:xfrm rot="10800000" flipV="1">
              <a:off x="2968752" y="3043578"/>
              <a:ext cx="2746248" cy="112735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0" idx="1"/>
              <a:endCxn id="72" idx="3"/>
            </p:cNvCxnSpPr>
            <p:nvPr/>
          </p:nvCxnSpPr>
          <p:spPr>
            <a:xfrm rot="10800000">
              <a:off x="2968752" y="1949734"/>
              <a:ext cx="2746248" cy="38474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72" idx="3"/>
              <a:endCxn id="50" idx="1"/>
            </p:cNvCxnSpPr>
            <p:nvPr/>
          </p:nvCxnSpPr>
          <p:spPr>
            <a:xfrm>
              <a:off x="2968752" y="1949734"/>
              <a:ext cx="841248" cy="17799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0" idx="1"/>
              <a:endCxn id="73" idx="3"/>
            </p:cNvCxnSpPr>
            <p:nvPr/>
          </p:nvCxnSpPr>
          <p:spPr>
            <a:xfrm rot="10800000" flipV="1">
              <a:off x="2968752" y="2127724"/>
              <a:ext cx="841248" cy="759464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0" idx="1"/>
              <a:endCxn id="43" idx="3"/>
            </p:cNvCxnSpPr>
            <p:nvPr/>
          </p:nvCxnSpPr>
          <p:spPr>
            <a:xfrm rot="10800000" flipV="1">
              <a:off x="2968752" y="2127724"/>
              <a:ext cx="841248" cy="204321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1" idx="1"/>
              <a:endCxn id="72" idx="3"/>
            </p:cNvCxnSpPr>
            <p:nvPr/>
          </p:nvCxnSpPr>
          <p:spPr>
            <a:xfrm rot="10800000">
              <a:off x="2968752" y="1949734"/>
              <a:ext cx="841248" cy="64245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1" idx="1"/>
              <a:endCxn id="73" idx="3"/>
            </p:cNvCxnSpPr>
            <p:nvPr/>
          </p:nvCxnSpPr>
          <p:spPr>
            <a:xfrm rot="10800000" flipV="1">
              <a:off x="2968752" y="2592184"/>
              <a:ext cx="841248" cy="295004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2" idx="1"/>
              <a:endCxn id="72" idx="3"/>
            </p:cNvCxnSpPr>
            <p:nvPr/>
          </p:nvCxnSpPr>
          <p:spPr>
            <a:xfrm rot="10800000">
              <a:off x="2968752" y="1949734"/>
              <a:ext cx="841248" cy="124457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2" idx="1"/>
              <a:endCxn id="43" idx="3"/>
            </p:cNvCxnSpPr>
            <p:nvPr/>
          </p:nvCxnSpPr>
          <p:spPr>
            <a:xfrm rot="10800000" flipV="1">
              <a:off x="2968752" y="3194304"/>
              <a:ext cx="841248" cy="976630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3" idx="3"/>
              <a:endCxn id="53" idx="1"/>
            </p:cNvCxnSpPr>
            <p:nvPr/>
          </p:nvCxnSpPr>
          <p:spPr>
            <a:xfrm>
              <a:off x="2968752" y="2887188"/>
              <a:ext cx="841248" cy="1145536"/>
            </a:xfrm>
            <a:prstGeom prst="line">
              <a:avLst/>
            </a:prstGeom>
            <a:ln w="15875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1" idx="1"/>
              <a:endCxn id="73" idx="3"/>
            </p:cNvCxnSpPr>
            <p:nvPr/>
          </p:nvCxnSpPr>
          <p:spPr>
            <a:xfrm rot="10800000">
              <a:off x="2968752" y="2887188"/>
              <a:ext cx="2746248" cy="156390"/>
            </a:xfrm>
            <a:prstGeom prst="line">
              <a:avLst/>
            </a:prstGeom>
            <a:ln w="15875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702050" y="1606851"/>
              <a:ext cx="4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sz="2000" baseline="-25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43600" y="115751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baseline="-25000" dirty="0" smtClean="0">
                  <a:latin typeface="+mj-lt"/>
                </a:rPr>
                <a:t>1</a:t>
              </a:r>
              <a:endParaRPr lang="en-US" dirty="0">
                <a:latin typeface="+mj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43600" y="181688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43600" y="237725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sz="1600" baseline="-25000" dirty="0" smtClean="0">
                  <a:latin typeface="+mj-lt"/>
                </a:rPr>
                <a:t>3</a:t>
              </a:r>
              <a:endParaRPr lang="en-US" dirty="0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3600" y="284534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sz="1600" baseline="-25000" dirty="0" smtClean="0">
                  <a:latin typeface="+mj-lt"/>
                </a:rPr>
                <a:t>4</a:t>
              </a:r>
              <a:endParaRPr lang="en-US" dirty="0"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43600" y="338255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</a:t>
              </a:r>
              <a:r>
                <a:rPr lang="en-US" sz="1600" baseline="-25000" dirty="0" smtClean="0">
                  <a:latin typeface="+mj-lt"/>
                </a:rPr>
                <a:t>5</a:t>
              </a:r>
              <a:endParaRPr lang="en-US" dirty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43600" y="4084864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Georgia" pitchFamily="18" charset="0"/>
                </a:rPr>
                <a:t>e</a:t>
              </a:r>
              <a:r>
                <a:rPr lang="en-US" sz="1600" baseline="-25000" dirty="0" err="1" smtClean="0">
                  <a:latin typeface="Georgia" pitchFamily="18" charset="0"/>
                </a:rPr>
                <a:t>|</a:t>
              </a:r>
              <a:r>
                <a:rPr lang="en-US" sz="1600" baseline="-25000" dirty="0" err="1" smtClean="0">
                  <a:latin typeface="Brush Script MT" pitchFamily="66" charset="0"/>
                </a:rPr>
                <a:t>U</a:t>
              </a:r>
              <a:r>
                <a:rPr lang="en-US" sz="1600" baseline="-25000" dirty="0" smtClean="0">
                  <a:latin typeface="Georgia" pitchFamily="18" charset="0"/>
                </a:rPr>
                <a:t>|</a:t>
              </a:r>
              <a:endParaRPr lang="en-US" dirty="0">
                <a:latin typeface="Georgia" pitchFamily="18" charset="0"/>
              </a:endParaRPr>
            </a:p>
          </p:txBody>
        </p:sp>
        <p:cxnSp>
          <p:nvCxnSpPr>
            <p:cNvPr id="25" name="Straight Connector 24"/>
            <p:cNvCxnSpPr>
              <a:stCxn id="50" idx="3"/>
              <a:endCxn id="54" idx="1"/>
            </p:cNvCxnSpPr>
            <p:nvPr/>
          </p:nvCxnSpPr>
          <p:spPr>
            <a:xfrm flipV="1">
              <a:off x="3974592" y="1401468"/>
              <a:ext cx="1740408" cy="7262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50" idx="3"/>
              <a:endCxn id="60" idx="1"/>
            </p:cNvCxnSpPr>
            <p:nvPr/>
          </p:nvCxnSpPr>
          <p:spPr>
            <a:xfrm flipV="1">
              <a:off x="3974592" y="1988208"/>
              <a:ext cx="1740408" cy="13951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0" idx="3"/>
              <a:endCxn id="61" idx="1"/>
            </p:cNvCxnSpPr>
            <p:nvPr/>
          </p:nvCxnSpPr>
          <p:spPr>
            <a:xfrm>
              <a:off x="3974592" y="2127724"/>
              <a:ext cx="1740408" cy="91585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1" idx="3"/>
              <a:endCxn id="60" idx="1"/>
            </p:cNvCxnSpPr>
            <p:nvPr/>
          </p:nvCxnSpPr>
          <p:spPr>
            <a:xfrm flipV="1">
              <a:off x="3974592" y="1988208"/>
              <a:ext cx="1740408" cy="6039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51" idx="3"/>
              <a:endCxn id="63" idx="1"/>
            </p:cNvCxnSpPr>
            <p:nvPr/>
          </p:nvCxnSpPr>
          <p:spPr>
            <a:xfrm>
              <a:off x="3974592" y="2592184"/>
              <a:ext cx="1744218" cy="96955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3" idx="3"/>
              <a:endCxn id="61" idx="1"/>
            </p:cNvCxnSpPr>
            <p:nvPr/>
          </p:nvCxnSpPr>
          <p:spPr>
            <a:xfrm flipV="1">
              <a:off x="3974592" y="3043578"/>
              <a:ext cx="1740408" cy="98914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53" idx="3"/>
            </p:cNvCxnSpPr>
            <p:nvPr/>
          </p:nvCxnSpPr>
          <p:spPr>
            <a:xfrm>
              <a:off x="3974592" y="4032724"/>
              <a:ext cx="1748028" cy="21390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52" idx="3"/>
              <a:endCxn id="63" idx="1"/>
            </p:cNvCxnSpPr>
            <p:nvPr/>
          </p:nvCxnSpPr>
          <p:spPr>
            <a:xfrm>
              <a:off x="3974592" y="3194304"/>
              <a:ext cx="1744218" cy="36743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52" idx="3"/>
              <a:endCxn id="55" idx="1"/>
            </p:cNvCxnSpPr>
            <p:nvPr/>
          </p:nvCxnSpPr>
          <p:spPr>
            <a:xfrm flipV="1">
              <a:off x="3974592" y="2548278"/>
              <a:ext cx="1740408" cy="64602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692400" y="1459230"/>
              <a:ext cx="4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x</a:t>
              </a:r>
              <a:r>
                <a:rPr lang="en-US" baseline="-25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05100" y="2402120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x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11450" y="3689494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x</a:t>
              </a:r>
              <a:r>
                <a:rPr lang="en-US" sz="1600" baseline="-25000" dirty="0" err="1" smtClean="0">
                  <a:latin typeface="+mj-lt"/>
                </a:rPr>
                <a:t>t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85315" y="1447800"/>
              <a:ext cx="484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x'</a:t>
              </a:r>
              <a:r>
                <a:rPr lang="en-US" baseline="-25000" dirty="0" smtClean="0">
                  <a:latin typeface="+mj-lt"/>
                </a:rPr>
                <a:t>1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10715" y="2426250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x'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01190" y="3678246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x'</a:t>
              </a:r>
              <a:r>
                <a:rPr lang="en-US" sz="1600" baseline="-25000" dirty="0" err="1" smtClean="0">
                  <a:latin typeface="+mj-lt"/>
                </a:rPr>
                <a:t>t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40" name="Straight Connector 39"/>
            <p:cNvCxnSpPr>
              <a:endCxn id="73" idx="1"/>
            </p:cNvCxnSpPr>
            <p:nvPr/>
          </p:nvCxnSpPr>
          <p:spPr>
            <a:xfrm flipV="1">
              <a:off x="2145792" y="2887188"/>
              <a:ext cx="658368" cy="444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endCxn id="43" idx="1"/>
            </p:cNvCxnSpPr>
            <p:nvPr/>
          </p:nvCxnSpPr>
          <p:spPr>
            <a:xfrm flipV="1">
              <a:off x="2145792" y="4170934"/>
              <a:ext cx="658368" cy="1397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3" idx="3"/>
              <a:endCxn id="53" idx="1"/>
            </p:cNvCxnSpPr>
            <p:nvPr/>
          </p:nvCxnSpPr>
          <p:spPr>
            <a:xfrm flipV="1">
              <a:off x="2968752" y="4032724"/>
              <a:ext cx="841248" cy="138210"/>
            </a:xfrm>
            <a:prstGeom prst="line">
              <a:avLst/>
            </a:prstGeom>
            <a:ln w="15875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ed Rectangle 42"/>
            <p:cNvSpPr>
              <a:spLocks noChangeAspect="1"/>
            </p:cNvSpPr>
            <p:nvPr/>
          </p:nvSpPr>
          <p:spPr>
            <a:xfrm>
              <a:off x="2804160" y="4088638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15476" y="2755881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baseline="-25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10940" y="2166917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baseline="-25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51660" y="441198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D’</a:t>
              </a:r>
              <a:endParaRPr lang="en-US" sz="24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712720" y="441198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76650" y="4421505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Brush Script MT" pitchFamily="66" charset="0"/>
                </a:rPr>
                <a:t>S</a:t>
              </a:r>
              <a:endParaRPr lang="en-US" sz="2400" b="1" dirty="0">
                <a:latin typeface="Brush Script MT" pitchFamily="66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05780" y="446786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Brush Script MT" pitchFamily="66" charset="0"/>
                </a:rPr>
                <a:t>U</a:t>
              </a:r>
              <a:endParaRPr lang="en-US" sz="2400" dirty="0">
                <a:latin typeface="Brush Script MT" pitchFamily="66" charset="0"/>
              </a:endParaRPr>
            </a:p>
          </p:txBody>
        </p:sp>
        <p:sp>
          <p:nvSpPr>
            <p:cNvPr id="50" name="Rounded Rectangle 49"/>
            <p:cNvSpPr>
              <a:spLocks noChangeAspect="1"/>
            </p:cNvSpPr>
            <p:nvPr/>
          </p:nvSpPr>
          <p:spPr>
            <a:xfrm>
              <a:off x="3810000" y="2045428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Rounded Rectangle 50"/>
            <p:cNvSpPr>
              <a:spLocks noChangeAspect="1"/>
            </p:cNvSpPr>
            <p:nvPr/>
          </p:nvSpPr>
          <p:spPr>
            <a:xfrm>
              <a:off x="3810000" y="2509888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Rounded Rectangle 51"/>
            <p:cNvSpPr>
              <a:spLocks noChangeAspect="1"/>
            </p:cNvSpPr>
            <p:nvPr/>
          </p:nvSpPr>
          <p:spPr>
            <a:xfrm>
              <a:off x="3810000" y="3112008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Rounded Rectangle 52"/>
            <p:cNvSpPr>
              <a:spLocks noChangeAspect="1"/>
            </p:cNvSpPr>
            <p:nvPr/>
          </p:nvSpPr>
          <p:spPr>
            <a:xfrm>
              <a:off x="3810000" y="3950428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Rounded Rectangle 53"/>
            <p:cNvSpPr>
              <a:spLocks noChangeAspect="1"/>
            </p:cNvSpPr>
            <p:nvPr/>
          </p:nvSpPr>
          <p:spPr>
            <a:xfrm>
              <a:off x="5715000" y="131917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Rounded Rectangle 54"/>
            <p:cNvSpPr>
              <a:spLocks noChangeAspect="1"/>
            </p:cNvSpPr>
            <p:nvPr/>
          </p:nvSpPr>
          <p:spPr>
            <a:xfrm>
              <a:off x="5715000" y="246598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Rounded Rectangle 55"/>
            <p:cNvSpPr>
              <a:spLocks noChangeAspect="1"/>
            </p:cNvSpPr>
            <p:nvPr/>
          </p:nvSpPr>
          <p:spPr>
            <a:xfrm>
              <a:off x="5722620" y="4164330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981200" y="1866168"/>
              <a:ext cx="137160" cy="137160"/>
            </a:xfrm>
            <a:prstGeom prst="ellipse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1981200" y="2809337"/>
              <a:ext cx="137160" cy="137160"/>
            </a:xfrm>
            <a:prstGeom prst="ellipse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1981200" y="4102608"/>
              <a:ext cx="137160" cy="137160"/>
            </a:xfrm>
            <a:prstGeom prst="ellipse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Rounded Rectangle 59"/>
            <p:cNvSpPr>
              <a:spLocks noChangeAspect="1"/>
            </p:cNvSpPr>
            <p:nvPr/>
          </p:nvSpPr>
          <p:spPr>
            <a:xfrm>
              <a:off x="5715000" y="190591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Rounded Rectangle 60"/>
            <p:cNvSpPr>
              <a:spLocks noChangeAspect="1"/>
            </p:cNvSpPr>
            <p:nvPr/>
          </p:nvSpPr>
          <p:spPr>
            <a:xfrm>
              <a:off x="5715000" y="296128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18198" y="3571362"/>
              <a:ext cx="746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S</a:t>
              </a:r>
              <a:r>
                <a:rPr lang="en-US" baseline="-25000" dirty="0" smtClean="0">
                  <a:latin typeface="+mj-lt"/>
                </a:rPr>
                <a:t>|</a:t>
              </a:r>
              <a:r>
                <a:rPr lang="en-US" sz="1600" baseline="-25000" dirty="0" smtClean="0">
                  <a:latin typeface="Brush Script MT" pitchFamily="66" charset="0"/>
                </a:rPr>
                <a:t>S</a:t>
              </a:r>
              <a:r>
                <a:rPr lang="en-US" baseline="-25000" dirty="0" smtClean="0">
                  <a:latin typeface="+mj-lt"/>
                </a:rPr>
                <a:t>|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63" name="Rounded Rectangle 62"/>
            <p:cNvSpPr>
              <a:spLocks noChangeAspect="1"/>
            </p:cNvSpPr>
            <p:nvPr/>
          </p:nvSpPr>
          <p:spPr>
            <a:xfrm>
              <a:off x="5718810" y="3479442"/>
              <a:ext cx="164592" cy="164592"/>
            </a:xfrm>
            <a:prstGeom prst="roundRect">
              <a:avLst/>
            </a:prstGeom>
            <a:solidFill>
              <a:srgbClr val="1F78B4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71914" y="318225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 . . . . . .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505200" y="32882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. . . .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77542" y="366123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. . . .</a:t>
              </a:r>
              <a:endParaRPr lang="en-US" dirty="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597150" y="1984830"/>
              <a:ext cx="228600" cy="1240970"/>
            </a:xfrm>
            <a:custGeom>
              <a:avLst/>
              <a:gdLst>
                <a:gd name="connsiteX0" fmla="*/ 283029 w 326572"/>
                <a:gd name="connsiteY0" fmla="*/ 0 h 1393371"/>
                <a:gd name="connsiteX1" fmla="*/ 7257 w 326572"/>
                <a:gd name="connsiteY1" fmla="*/ 508000 h 1393371"/>
                <a:gd name="connsiteX2" fmla="*/ 326572 w 326572"/>
                <a:gd name="connsiteY2" fmla="*/ 1393371 h 139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6572" h="1393371">
                  <a:moveTo>
                    <a:pt x="283029" y="0"/>
                  </a:moveTo>
                  <a:cubicBezTo>
                    <a:pt x="141514" y="137886"/>
                    <a:pt x="0" y="275772"/>
                    <a:pt x="7257" y="508000"/>
                  </a:cubicBezTo>
                  <a:cubicBezTo>
                    <a:pt x="14514" y="740228"/>
                    <a:pt x="270934" y="1240971"/>
                    <a:pt x="326572" y="1393371"/>
                  </a:cubicBezTo>
                </a:path>
              </a:pathLst>
            </a:cu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21198895">
              <a:off x="2527299" y="1944914"/>
              <a:ext cx="381001" cy="1712686"/>
            </a:xfrm>
            <a:custGeom>
              <a:avLst/>
              <a:gdLst>
                <a:gd name="connsiteX0" fmla="*/ 498324 w 498324"/>
                <a:gd name="connsiteY0" fmla="*/ 0 h 1436915"/>
                <a:gd name="connsiteX1" fmla="*/ 33867 w 498324"/>
                <a:gd name="connsiteY1" fmla="*/ 595086 h 1436915"/>
                <a:gd name="connsiteX2" fmla="*/ 295124 w 498324"/>
                <a:gd name="connsiteY2" fmla="*/ 1436915 h 143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324" h="1436915">
                  <a:moveTo>
                    <a:pt x="498324" y="0"/>
                  </a:moveTo>
                  <a:cubicBezTo>
                    <a:pt x="283029" y="177800"/>
                    <a:pt x="67734" y="355600"/>
                    <a:pt x="33867" y="595086"/>
                  </a:cubicBezTo>
                  <a:cubicBezTo>
                    <a:pt x="0" y="834572"/>
                    <a:pt x="198362" y="1238553"/>
                    <a:pt x="295124" y="1436915"/>
                  </a:cubicBezTo>
                </a:path>
              </a:pathLst>
            </a:cu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514600" y="2908300"/>
              <a:ext cx="292101" cy="1257300"/>
            </a:xfrm>
            <a:custGeom>
              <a:avLst/>
              <a:gdLst>
                <a:gd name="connsiteX0" fmla="*/ 167217 w 167217"/>
                <a:gd name="connsiteY0" fmla="*/ 0 h 1257300"/>
                <a:gd name="connsiteX1" fmla="*/ 2117 w 167217"/>
                <a:gd name="connsiteY1" fmla="*/ 609600 h 1257300"/>
                <a:gd name="connsiteX2" fmla="*/ 154517 w 167217"/>
                <a:gd name="connsiteY2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217" h="1257300">
                  <a:moveTo>
                    <a:pt x="167217" y="0"/>
                  </a:moveTo>
                  <a:cubicBezTo>
                    <a:pt x="85725" y="200025"/>
                    <a:pt x="4234" y="400050"/>
                    <a:pt x="2117" y="609600"/>
                  </a:cubicBezTo>
                  <a:cubicBezTo>
                    <a:pt x="0" y="819150"/>
                    <a:pt x="77258" y="1038225"/>
                    <a:pt x="154517" y="1257300"/>
                  </a:cubicBezTo>
                </a:path>
              </a:pathLst>
            </a:cu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639786" y="1954893"/>
              <a:ext cx="159657" cy="885371"/>
            </a:xfrm>
            <a:custGeom>
              <a:avLst/>
              <a:gdLst>
                <a:gd name="connsiteX0" fmla="*/ 159657 w 159657"/>
                <a:gd name="connsiteY0" fmla="*/ 0 h 885371"/>
                <a:gd name="connsiteX1" fmla="*/ 0 w 159657"/>
                <a:gd name="connsiteY1" fmla="*/ 406400 h 885371"/>
                <a:gd name="connsiteX2" fmla="*/ 159657 w 159657"/>
                <a:gd name="connsiteY2" fmla="*/ 885371 h 88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657" h="885371">
                  <a:moveTo>
                    <a:pt x="159657" y="0"/>
                  </a:moveTo>
                  <a:cubicBezTo>
                    <a:pt x="79828" y="129419"/>
                    <a:pt x="0" y="258838"/>
                    <a:pt x="0" y="406400"/>
                  </a:cubicBezTo>
                  <a:cubicBezTo>
                    <a:pt x="0" y="553962"/>
                    <a:pt x="79828" y="719666"/>
                    <a:pt x="159657" y="885371"/>
                  </a:cubicBezTo>
                </a:path>
              </a:pathLst>
            </a:custGeom>
            <a:ln w="158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endCxn id="72" idx="1"/>
            </p:cNvCxnSpPr>
            <p:nvPr/>
          </p:nvCxnSpPr>
          <p:spPr>
            <a:xfrm>
              <a:off x="2145792" y="1948464"/>
              <a:ext cx="658368" cy="127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>
              <a:spLocks noChangeAspect="1"/>
            </p:cNvSpPr>
            <p:nvPr/>
          </p:nvSpPr>
          <p:spPr>
            <a:xfrm>
              <a:off x="2804160" y="1867438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" name="Rounded Rectangle 72"/>
            <p:cNvSpPr>
              <a:spLocks noChangeAspect="1"/>
            </p:cNvSpPr>
            <p:nvPr/>
          </p:nvSpPr>
          <p:spPr>
            <a:xfrm>
              <a:off x="2804160" y="2804892"/>
              <a:ext cx="164592" cy="164592"/>
            </a:xfrm>
            <a:prstGeom prst="roundRect">
              <a:avLst/>
            </a:prstGeom>
            <a:solidFill>
              <a:srgbClr val="B2DF8A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Bounded degree: </a:t>
            </a:r>
            <a:r>
              <a:rPr lang="en-US" sz="3600" dirty="0" err="1" smtClean="0"/>
              <a:t>kC</a:t>
            </a:r>
            <a:r>
              <a:rPr lang="en-US" sz="3600" dirty="0" smtClean="0"/>
              <a:t>-GDS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Issue</a:t>
            </a:r>
            <a:r>
              <a:rPr lang="en-US" dirty="0" smtClean="0"/>
              <a:t>: Cannot make |D| a clique (bounded degree)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Connect |D| using a  2k-Ramanujan graph </a:t>
            </a:r>
            <a:r>
              <a:rPr lang="en-US" dirty="0" smtClean="0">
                <a:sym typeface="Wingdings" pitchFamily="2" charset="2"/>
              </a:rPr>
              <a:t> |D| has vertex expansion at least 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4340" name="Picture 4" descr="http://threesixty360.files.wordpress.com/2008/06/480px-petersen_graph_3-color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76600"/>
            <a:ext cx="2971800" cy="2847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GDS, T-GDS reduction 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C-GDS, TC-GDS: Greedy algorithm </a:t>
            </a:r>
            <a:r>
              <a:rPr lang="en-US" dirty="0" smtClean="0"/>
              <a:t>using </a:t>
            </a:r>
            <a:r>
              <a:rPr lang="en-US" dirty="0" smtClean="0"/>
              <a:t>analysis technique for non-</a:t>
            </a:r>
            <a:r>
              <a:rPr lang="en-US" dirty="0" err="1" smtClean="0"/>
              <a:t>supmodular</a:t>
            </a:r>
            <a:r>
              <a:rPr lang="en-US" dirty="0" smtClean="0"/>
              <a:t> potential function. [ Du et al., SODA 2008]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620000" cy="20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PIDS-like DS in Power-law Graphs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8077200" cy="5029200"/>
          </a:xfrm>
        </p:spPr>
        <p:txBody>
          <a:bodyPr/>
          <a:lstStyle/>
          <a:p>
            <a:r>
              <a:rPr lang="en-US" dirty="0" smtClean="0"/>
              <a:t>PIDS-like: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v</a:t>
            </a:r>
            <a:r>
              <a:rPr lang="en-US" dirty="0" smtClean="0"/>
              <a:t>(x) &gt; </a:t>
            </a:r>
            <a:r>
              <a:rPr lang="en-US" dirty="0" smtClean="0">
                <a:sym typeface="Symbol"/>
              </a:rPr>
              <a:t> x</a:t>
            </a:r>
            <a:endParaRPr lang="en-US" dirty="0" smtClean="0"/>
          </a:p>
          <a:p>
            <a:r>
              <a:rPr lang="en-US" dirty="0" smtClean="0"/>
              <a:t>Long tails make it “easier” to approximate the optimal solution</a:t>
            </a:r>
          </a:p>
          <a:p>
            <a:endParaRPr lang="en-US" dirty="0" smtClean="0"/>
          </a:p>
          <a:p>
            <a:r>
              <a:rPr lang="en-US" dirty="0" smtClean="0"/>
              <a:t>Primal-Dual fitting </a:t>
            </a:r>
            <a:br>
              <a:rPr lang="en-US" dirty="0" smtClean="0"/>
            </a:br>
            <a:r>
              <a:rPr lang="en-US" dirty="0" smtClean="0"/>
              <a:t>to give Lower bound </a:t>
            </a:r>
            <a:br>
              <a:rPr lang="en-US" dirty="0" smtClean="0"/>
            </a:br>
            <a:r>
              <a:rPr lang="en-US" dirty="0" smtClean="0"/>
              <a:t>on size of PIDS-like DS.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E4C2-A236-418E-A6CF-7BFBC015B90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2290" name="Picture 2" descr="http://static.searchengineguide.com/images/long-t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PIDS-like DS in Power-law Graphs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7848600" cy="5029200"/>
          </a:xfrm>
        </p:spPr>
        <p:txBody>
          <a:bodyPr/>
          <a:lstStyle/>
          <a:p>
            <a:r>
              <a:rPr lang="en-US" dirty="0" smtClean="0"/>
              <a:t>Objective of Dual feasible solution </a:t>
            </a:r>
            <a:r>
              <a:rPr lang="en-US" dirty="0" smtClean="0">
                <a:sym typeface="Wingdings" pitchFamily="2" charset="2"/>
              </a:rPr>
              <a:t> lower bound for Primal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Strategy</a:t>
            </a:r>
            <a:r>
              <a:rPr lang="en-US" dirty="0" smtClean="0">
                <a:sym typeface="Wingdings" pitchFamily="2" charset="2"/>
              </a:rPr>
              <a:t>: Force all </a:t>
            </a:r>
            <a:r>
              <a:rPr lang="en-US" i="1" dirty="0" err="1" smtClean="0">
                <a:sym typeface="Wingdings" pitchFamily="2" charset="2"/>
              </a:rPr>
              <a:t>y</a:t>
            </a:r>
            <a:r>
              <a:rPr lang="en-US" i="1" baseline="-25000" dirty="0" err="1" smtClean="0">
                <a:sym typeface="Wingdings" pitchFamily="2" charset="2"/>
              </a:rPr>
              <a:t>u</a:t>
            </a:r>
            <a:r>
              <a:rPr lang="en-US" dirty="0" smtClean="0">
                <a:sym typeface="Wingdings" pitchFamily="2" charset="2"/>
              </a:rPr>
              <a:t> dual variables to have a same value </a:t>
            </a:r>
            <a:r>
              <a:rPr lang="en-US" dirty="0" smtClean="0">
                <a:sym typeface="Symbol"/>
              </a:rPr>
              <a:t></a:t>
            </a:r>
            <a:r>
              <a:rPr lang="en-US" dirty="0" smtClean="0">
                <a:sym typeface="Wingdings" pitchFamily="2" charset="2"/>
              </a:rPr>
              <a:t>. Optimize </a:t>
            </a:r>
            <a:r>
              <a:rPr lang="en-US" dirty="0" smtClean="0">
                <a:sym typeface="Symbol"/>
              </a:rPr>
              <a:t>  using degree distribution to give the  best lower bound.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E4C2-A236-418E-A6CF-7BFBC015B90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7162800" cy="211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1" name="Picture 13" descr="http://triplehelixblog.com/wp-content/uploads/2011/03/social-network-thumb-400x300-236831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752600" y="2381250"/>
            <a:ext cx="4038600" cy="3028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Influence (Examples)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5257800" cy="5029200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Major movie studios place trailers for their movies on </a:t>
            </a:r>
            <a:r>
              <a:rPr lang="en-US" altLang="zh-CN" sz="3200" dirty="0" err="1" smtClean="0"/>
              <a:t>Facebook</a:t>
            </a:r>
            <a:r>
              <a:rPr lang="en-US" altLang="zh-CN" sz="3200" dirty="0" smtClean="0"/>
              <a:t>;</a:t>
            </a:r>
          </a:p>
          <a:p>
            <a:pPr eaLnBrk="1" hangingPunct="1"/>
            <a:r>
              <a:rPr lang="en-US" altLang="zh-CN" sz="3200" dirty="0" smtClean="0"/>
              <a:t>US presidential candidates ran online political campaigns on YouTube;</a:t>
            </a:r>
          </a:p>
          <a:p>
            <a:pPr eaLnBrk="1" hangingPunct="1"/>
            <a:r>
              <a:rPr lang="en-US" altLang="zh-CN" sz="2800" dirty="0" smtClean="0"/>
              <a:t>Individuals and amateur artists promote their songs, artwork, and blogs through these sites</a:t>
            </a:r>
          </a:p>
          <a:p>
            <a:pPr eaLnBrk="1" hangingPunct="1"/>
            <a:endParaRPr lang="en-US" altLang="zh-CN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 T. Thai</a:t>
            </a:r>
          </a:p>
          <a:p>
            <a:pPr>
              <a:defRPr/>
            </a:pPr>
            <a:r>
              <a:rPr lang="en-US" dirty="0" smtClean="0"/>
              <a:t>mythai@cise.ufl.edu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0" y="1600200"/>
            <a:ext cx="800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6" name="Picture 8" descr="Post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1" y="1447801"/>
            <a:ext cx="3314698" cy="1219200"/>
          </a:xfrm>
          <a:prstGeom prst="rect">
            <a:avLst/>
          </a:prstGeom>
          <a:noFill/>
        </p:spPr>
      </p:pic>
      <p:pic>
        <p:nvPicPr>
          <p:cNvPr id="12297" name="Picture 9" descr="D:\active\pids\slide\obama-youtu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819400"/>
            <a:ext cx="2300287" cy="1908042"/>
          </a:xfrm>
          <a:prstGeom prst="rect">
            <a:avLst/>
          </a:prstGeom>
          <a:noFill/>
        </p:spPr>
      </p:pic>
      <p:pic>
        <p:nvPicPr>
          <p:cNvPr id="12299" name="Picture 11" descr="http://seavistasoftware.com/wp-content/themes/Cadca/php/timthumb.php?src=http://seavistasoftware.com/wp-content/uploads/2011/03/socialmedia.png&amp;w=570&amp;h=282&amp;zc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953000"/>
            <a:ext cx="3276600" cy="1621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PIDS-like DS in Power-law Graphs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8001000" cy="5029200"/>
          </a:xfrm>
        </p:spPr>
        <p:txBody>
          <a:bodyPr/>
          <a:lstStyle/>
          <a:p>
            <a:r>
              <a:rPr lang="en-US" dirty="0" smtClean="0"/>
              <a:t>Power-law distribution:</a:t>
            </a:r>
          </a:p>
          <a:p>
            <a:pPr lvl="1"/>
            <a:r>
              <a:rPr lang="en-US" dirty="0" smtClean="0"/>
              <a:t>y</a:t>
            </a:r>
            <a:r>
              <a:rPr lang="en-US" dirty="0" smtClean="0"/>
              <a:t> vertices have degree x:</a:t>
            </a:r>
          </a:p>
          <a:p>
            <a:pPr lvl="1"/>
            <a:r>
              <a:rPr lang="en-US" dirty="0" smtClean="0">
                <a:sym typeface="Symbol"/>
              </a:rPr>
              <a:t> is log-log growth rate </a:t>
            </a:r>
            <a:r>
              <a:rPr lang="en-US" dirty="0" smtClean="0">
                <a:sym typeface="Wingdings" pitchFamily="2" charset="2"/>
              </a:rPr>
              <a:t> network characteristics</a:t>
            </a:r>
            <a:endParaRPr lang="en-US" dirty="0" smtClean="0"/>
          </a:p>
          <a:p>
            <a:r>
              <a:rPr lang="en-US" dirty="0" smtClean="0"/>
              <a:t>Size of networks: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E4C2-A236-418E-A6CF-7BFBC015B90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2050" y="1863882"/>
            <a:ext cx="2952750" cy="72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8153400" cy="200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PIDS-like DS in power-law Graphs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8153400" cy="5029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All DS have size at least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(|V|)</a:t>
            </a:r>
            <a:r>
              <a:rPr lang="en-US" dirty="0" smtClean="0">
                <a:sym typeface="Symbol"/>
              </a:rPr>
              <a:t>!!!</a:t>
            </a:r>
          </a:p>
          <a:p>
            <a:pPr lvl="1"/>
            <a:r>
              <a:rPr lang="en-US" dirty="0" smtClean="0">
                <a:sym typeface="Symbol"/>
              </a:rPr>
              <a:t>Trivial constant approximation algorithm.</a:t>
            </a:r>
          </a:p>
          <a:p>
            <a:r>
              <a:rPr lang="en-US" dirty="0" smtClean="0">
                <a:sym typeface="Symbol"/>
              </a:rPr>
              <a:t>Agree with the NOT WIDELY propagation observation</a:t>
            </a:r>
          </a:p>
          <a:p>
            <a:pPr lvl="1"/>
            <a:r>
              <a:rPr lang="en-US" dirty="0" smtClean="0">
                <a:sym typeface="Symbol"/>
              </a:rPr>
              <a:t>Require a large number of initial target to propagate to the whole networks.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E4C2-A236-418E-A6CF-7BFBC015B90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Solutions in Trees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79248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kC</a:t>
            </a:r>
            <a:r>
              <a:rPr lang="en-US" dirty="0" smtClean="0"/>
              <a:t>-GDS: Optimal solutions are on non-leaf nodes! Trees are really easy !!!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E4C2-A236-418E-A6CF-7BFBC015B9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848600" cy="401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/>
          </a:p>
          <a:p>
            <a:endParaRPr lang="en-US" sz="3200" dirty="0" smtClean="0"/>
          </a:p>
          <a:p>
            <a:pPr algn="ctr">
              <a:buNone/>
            </a:pPr>
            <a:r>
              <a:rPr lang="en-US" sz="4000" b="1" dirty="0" smtClean="0"/>
              <a:t>III. Multiple-hop </a:t>
            </a:r>
            <a:r>
              <a:rPr lang="en-US" sz="4000" b="1" dirty="0" smtClean="0"/>
              <a:t>Propagation</a:t>
            </a:r>
            <a:endParaRPr lang="en-US" sz="3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1371600" cy="4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Approximability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Hardness of Approximation</a:t>
            </a:r>
          </a:p>
          <a:p>
            <a:pPr lvl="1"/>
            <a:r>
              <a:rPr lang="en-US" dirty="0" smtClean="0"/>
              <a:t>(1-o(1)) </a:t>
            </a:r>
            <a:r>
              <a:rPr lang="en-US" dirty="0" err="1" smtClean="0"/>
              <a:t>ln</a:t>
            </a:r>
            <a:r>
              <a:rPr lang="en-US" dirty="0" smtClean="0"/>
              <a:t> n for d &lt; 4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                for d </a:t>
            </a:r>
            <a:r>
              <a:rPr lang="en-US" dirty="0" smtClean="0">
                <a:sym typeface="Symbol"/>
              </a:rPr>
              <a:t> 4</a:t>
            </a:r>
          </a:p>
          <a:p>
            <a:r>
              <a:rPr lang="en-US" dirty="0" smtClean="0">
                <a:sym typeface="Symbol"/>
              </a:rPr>
              <a:t>Approximation:</a:t>
            </a:r>
          </a:p>
          <a:p>
            <a:pPr lvl="1"/>
            <a:r>
              <a:rPr lang="en-US" dirty="0" smtClean="0">
                <a:sym typeface="Symbol"/>
              </a:rPr>
              <a:t>Constant factor approximation algorithm in power-law networks</a:t>
            </a:r>
          </a:p>
          <a:p>
            <a:pPr lvl="1"/>
            <a:r>
              <a:rPr lang="en-US" dirty="0" smtClean="0">
                <a:sym typeface="Symbol"/>
              </a:rPr>
              <a:t>Initial set is again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(|V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|)!!!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Efficient Heuristics for Large Scale Networks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77724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en-US" b="1" u="sng" dirty="0" err="1" smtClean="0"/>
              <a:t>VirAds</a:t>
            </a:r>
            <a:r>
              <a:rPr lang="en-US" b="1" u="sng" dirty="0" smtClean="0"/>
              <a:t>-Fast-Spreading Algorithm</a:t>
            </a:r>
          </a:p>
          <a:p>
            <a:pPr marL="985837" lvl="1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smtClean="0"/>
              <a:t>priority queue </a:t>
            </a:r>
            <a:r>
              <a:rPr lang="en-US" dirty="0" smtClean="0"/>
              <a:t>of nodes: </a:t>
            </a:r>
            <a:br>
              <a:rPr lang="en-US" dirty="0" smtClean="0"/>
            </a:br>
            <a:r>
              <a:rPr lang="en-US" dirty="0" smtClean="0"/>
              <a:t>priority = # affected vertices + #affected edges. </a:t>
            </a:r>
          </a:p>
          <a:p>
            <a:pPr marL="985837" lvl="1" indent="-514350">
              <a:buFont typeface="+mj-lt"/>
              <a:buAutoNum type="arabicPeriod"/>
            </a:pPr>
            <a:r>
              <a:rPr lang="en-US" dirty="0" smtClean="0"/>
              <a:t>Pickup vertex with highest priority</a:t>
            </a:r>
          </a:p>
          <a:p>
            <a:pPr marL="985837" lvl="1" indent="-514350">
              <a:buFont typeface="+mj-lt"/>
              <a:buAutoNum type="arabicPeriod"/>
            </a:pPr>
            <a:r>
              <a:rPr lang="en-US" dirty="0" smtClean="0"/>
              <a:t>Recalculate priority, and select the vertex if the new priority is still the highest, </a:t>
            </a:r>
            <a:r>
              <a:rPr lang="en-US" sz="2400" dirty="0" smtClean="0"/>
              <a:t>repeat otherwise</a:t>
            </a:r>
            <a:endParaRPr lang="en-US" dirty="0" smtClean="0"/>
          </a:p>
          <a:p>
            <a:pPr marL="985837" lvl="1" indent="-514350">
              <a:buFont typeface="+mj-lt"/>
              <a:buAutoNum type="arabicPeriod"/>
            </a:pPr>
            <a:r>
              <a:rPr lang="en-US" dirty="0" smtClean="0"/>
              <a:t>Update the number of activated vertices with the selected node</a:t>
            </a:r>
          </a:p>
          <a:p>
            <a:pPr marL="985837" lvl="1" indent="-514350">
              <a:buFont typeface="+mj-lt"/>
              <a:buAutoNum type="arabicPeriod"/>
            </a:pPr>
            <a:r>
              <a:rPr lang="en-US" i="1" dirty="0" smtClean="0"/>
              <a:t>Lazy update</a:t>
            </a:r>
            <a:r>
              <a:rPr lang="en-US" dirty="0" smtClean="0"/>
              <a:t>: Update priority </a:t>
            </a:r>
            <a:r>
              <a:rPr lang="en-US" dirty="0" smtClean="0"/>
              <a:t>for only </a:t>
            </a:r>
            <a:r>
              <a:rPr lang="en-US" dirty="0" smtClean="0"/>
              <a:t>vertices that are “affected</a:t>
            </a:r>
            <a:r>
              <a:rPr lang="en-US" dirty="0" smtClean="0"/>
              <a:t>” by the </a:t>
            </a:r>
            <a:r>
              <a:rPr lang="en-US" dirty="0" smtClean="0"/>
              <a:t>selected vertex. Repeat!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E4C2-A236-418E-A6CF-7BFBC015B90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Heuristics for Large Scale Networks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8077200" cy="5029200"/>
          </a:xfrm>
        </p:spPr>
        <p:txBody>
          <a:bodyPr/>
          <a:lstStyle/>
          <a:p>
            <a:r>
              <a:rPr lang="en-US" dirty="0" smtClean="0"/>
              <a:t>Datasets: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New Orleans City: 90 K vertices, ~4M edges.</a:t>
            </a:r>
          </a:p>
          <a:p>
            <a:pPr lvl="1"/>
            <a:r>
              <a:rPr lang="en-US" dirty="0" err="1" smtClean="0"/>
              <a:t>Orkut</a:t>
            </a:r>
            <a:r>
              <a:rPr lang="en-US" dirty="0" smtClean="0"/>
              <a:t> social network: 3 M vertices, 220 M edges</a:t>
            </a:r>
          </a:p>
          <a:p>
            <a:r>
              <a:rPr lang="en-US" dirty="0" smtClean="0"/>
              <a:t>Competitors:</a:t>
            </a:r>
          </a:p>
          <a:p>
            <a:pPr lvl="1"/>
            <a:r>
              <a:rPr lang="en-US" dirty="0" smtClean="0"/>
              <a:t>Max degree selector</a:t>
            </a:r>
          </a:p>
          <a:p>
            <a:pPr lvl="1"/>
            <a:r>
              <a:rPr lang="en-US" dirty="0" err="1" smtClean="0"/>
              <a:t>Virads</a:t>
            </a:r>
            <a:r>
              <a:rPr lang="en-US" dirty="0" smtClean="0"/>
              <a:t>: One-hop greedy selector</a:t>
            </a:r>
          </a:p>
          <a:p>
            <a:pPr lvl="1"/>
            <a:r>
              <a:rPr lang="en-US" dirty="0" err="1" smtClean="0"/>
              <a:t>Virads</a:t>
            </a:r>
            <a:r>
              <a:rPr lang="en-US" dirty="0" smtClean="0"/>
              <a:t>-Full-Spreading: </a:t>
            </a:r>
          </a:p>
          <a:p>
            <a:pPr lvl="2"/>
            <a:r>
              <a:rPr lang="en-US" dirty="0" smtClean="0"/>
              <a:t>Expensive multi-hop greedy</a:t>
            </a:r>
          </a:p>
          <a:p>
            <a:pPr lvl="2"/>
            <a:r>
              <a:rPr lang="en-US" dirty="0" smtClean="0"/>
              <a:t>Cannot run for large networks (e.g. </a:t>
            </a:r>
            <a:r>
              <a:rPr lang="en-US" dirty="0" err="1" smtClean="0"/>
              <a:t>Orkut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E4C2-A236-418E-A6CF-7BFBC015B90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64" y="3115882"/>
            <a:ext cx="8309236" cy="328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Results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E4C2-A236-418E-A6CF-7BFBC015B90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8077200" cy="5029200"/>
          </a:xfrm>
        </p:spPr>
        <p:txBody>
          <a:bodyPr/>
          <a:lstStyle/>
          <a:p>
            <a:r>
              <a:rPr lang="en-US" sz="2800" dirty="0" smtClean="0"/>
              <a:t>Running time on </a:t>
            </a:r>
            <a:r>
              <a:rPr lang="en-US" sz="2800" dirty="0" err="1" smtClean="0"/>
              <a:t>Orkut</a:t>
            </a:r>
            <a:r>
              <a:rPr lang="en-US" sz="2800" dirty="0" smtClean="0"/>
              <a:t> (220 M edges): </a:t>
            </a:r>
          </a:p>
          <a:p>
            <a:pPr lvl="1"/>
            <a:r>
              <a:rPr lang="en-US" sz="2400" dirty="0" err="1" smtClean="0"/>
              <a:t>Virads</a:t>
            </a:r>
            <a:r>
              <a:rPr lang="en-US" sz="2400" dirty="0" smtClean="0"/>
              <a:t>-Fast-Spreading: Few minutes</a:t>
            </a:r>
          </a:p>
          <a:p>
            <a:pPr lvl="1"/>
            <a:r>
              <a:rPr lang="en-US" sz="2400" dirty="0" err="1" smtClean="0"/>
              <a:t>Virads</a:t>
            </a:r>
            <a:r>
              <a:rPr lang="en-US" sz="2000" dirty="0" smtClean="0"/>
              <a:t>-Full-Spreading:    &gt;&gt;  weeks.</a:t>
            </a:r>
          </a:p>
          <a:p>
            <a:r>
              <a:rPr lang="en-US" sz="2400" dirty="0" smtClean="0"/>
              <a:t>Quality is on par with the expensive </a:t>
            </a:r>
            <a:r>
              <a:rPr lang="en-US" sz="2400" dirty="0" err="1" smtClean="0"/>
              <a:t>multihop</a:t>
            </a:r>
            <a:r>
              <a:rPr lang="en-US" sz="2400" dirty="0" smtClean="0"/>
              <a:t>-greedy.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2E4C2-A236-418E-A6CF-7BFBC015B90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0962" name="Picture 2" descr="http://networksingularity.com/images/7/9/6/0/6/170976-160697/influencer_3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371600"/>
            <a:ext cx="5553075" cy="37909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600200" y="54102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Spheres of influence are now the measure of power in human relationships.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307975"/>
            <a:ext cx="8001000" cy="911225"/>
          </a:xfrm>
        </p:spPr>
        <p:txBody>
          <a:bodyPr/>
          <a:lstStyle/>
          <a:p>
            <a:pPr algn="ctr"/>
            <a:r>
              <a:rPr lang="en-US" dirty="0" smtClean="0"/>
              <a:t>Thank you for  listening!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arm4.static.flickr.com/3232/2828883082_b6f836c3b3_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5230951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Propagation &amp;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47800"/>
            <a:ext cx="3810000" cy="5029200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It is widely believed that through the “word of mouth” effects, influence will spread </a:t>
            </a:r>
            <a:r>
              <a:rPr lang="en-US" altLang="zh-CN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widely</a:t>
            </a:r>
            <a:r>
              <a:rPr lang="en-US" altLang="zh-CN" i="1" dirty="0" smtClean="0"/>
              <a:t> and </a:t>
            </a:r>
            <a:r>
              <a:rPr lang="en-US" altLang="zh-CN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quickly </a:t>
            </a:r>
            <a:r>
              <a:rPr lang="en-US" altLang="zh-CN" i="1" dirty="0" smtClean="0"/>
              <a:t>throughout the network.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6024" y="3505200"/>
            <a:ext cx="3962400" cy="148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341188"/>
            <a:ext cx="3657600" cy="1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smtClean="0"/>
              <a:t>Information Propagation -  The Truth</a:t>
            </a:r>
            <a:endParaRPr lang="zh-CN" altLang="en-US" sz="32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447800"/>
            <a:ext cx="5029200" cy="5029200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M. Cha et al. WWW’09, Propagation in </a:t>
            </a:r>
            <a:r>
              <a:rPr lang="en-US" altLang="zh-CN" sz="2800" dirty="0" err="1" smtClean="0"/>
              <a:t>Flickr</a:t>
            </a:r>
            <a:r>
              <a:rPr lang="en-US" altLang="zh-CN" sz="2800" dirty="0" smtClean="0"/>
              <a:t>.</a:t>
            </a:r>
          </a:p>
          <a:p>
            <a:pPr eaLnBrk="1" hangingPunct="1"/>
            <a:r>
              <a:rPr lang="en-US" altLang="zh-CN" sz="2800" dirty="0" smtClean="0"/>
              <a:t>How</a:t>
            </a:r>
            <a:r>
              <a:rPr lang="en-US" altLang="zh-CN" sz="2800" i="1" dirty="0" smtClean="0"/>
              <a:t> </a:t>
            </a:r>
            <a:r>
              <a:rPr lang="en-US" altLang="zh-CN" sz="2800" dirty="0" smtClean="0"/>
              <a:t>widely does information propagate in the social network?</a:t>
            </a:r>
          </a:p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Not widely – within two yards </a:t>
            </a:r>
          </a:p>
          <a:p>
            <a:pPr eaLnBrk="1" hangingPunct="1"/>
            <a:r>
              <a:rPr lang="en-US" altLang="zh-CN" sz="2800" dirty="0" smtClean="0"/>
              <a:t>How</a:t>
            </a:r>
            <a:r>
              <a:rPr lang="en-US" altLang="zh-CN" sz="2800" i="1" dirty="0" smtClean="0"/>
              <a:t> </a:t>
            </a:r>
            <a:r>
              <a:rPr lang="en-US" altLang="zh-CN" sz="2800" dirty="0" smtClean="0"/>
              <a:t>quickly does information propagate? </a:t>
            </a:r>
          </a:p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Not quickly, it takes a long time.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5232737"/>
            <a:ext cx="3973284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latin typeface="Calibri" pitchFamily="34" charset="0"/>
              </a:rPr>
              <a:t>The average delay in information propagation across social links is about </a:t>
            </a:r>
            <a:r>
              <a:rPr lang="en-US" altLang="zh-CN" sz="2000" dirty="0" smtClean="0">
                <a:solidFill>
                  <a:srgbClr val="FF0000"/>
                </a:solidFill>
                <a:latin typeface="Calibri" pitchFamily="34" charset="0"/>
              </a:rPr>
              <a:t>140 days!!!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Influence Spreading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487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Network  </a:t>
            </a:r>
            <a:r>
              <a:rPr lang="en-US" sz="2200" i="1" dirty="0" smtClean="0"/>
              <a:t>G=(V, E).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The maximum number of  propagation hops </a:t>
            </a:r>
            <a:r>
              <a:rPr lang="en-US" sz="2200" i="1" dirty="0" smtClean="0"/>
              <a:t>d.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Goal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Spread the influence into the whole network within </a:t>
            </a:r>
            <a:r>
              <a:rPr lang="en-US" sz="2200" i="1" dirty="0" smtClean="0"/>
              <a:t>d</a:t>
            </a:r>
            <a:r>
              <a:rPr lang="en-US" sz="2200" dirty="0" smtClean="0"/>
              <a:t> hops (e.g. dominate a particular market)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Question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What is the minimum set of individuals to target at?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18" descr="network_big"/>
          <p:cNvPicPr>
            <a:picLocks noChangeAspect="1" noChangeArrowheads="1"/>
          </p:cNvPicPr>
          <p:nvPr/>
        </p:nvPicPr>
        <p:blipFill>
          <a:blip r:embed="rId3" cstate="print">
            <a:lum bright="24000" contrast="12000"/>
          </a:blip>
          <a:srcRect/>
          <a:stretch>
            <a:fillRect/>
          </a:stretch>
        </p:blipFill>
        <p:spPr bwMode="auto">
          <a:xfrm>
            <a:off x="4606648" y="2209800"/>
            <a:ext cx="499455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Influence Propagation Model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Direct Influence: number of hop </a:t>
            </a:r>
            <a:r>
              <a:rPr lang="en-US" sz="2800" i="1" dirty="0" smtClean="0"/>
              <a:t>d=1</a:t>
            </a:r>
          </a:p>
          <a:p>
            <a:pPr marL="985837" lvl="1" indent="-514350">
              <a:buFont typeface="+mj-lt"/>
              <a:buAutoNum type="alphaUcPeriod"/>
            </a:pPr>
            <a:r>
              <a:rPr lang="en-US" sz="2400" dirty="0" smtClean="0"/>
              <a:t>Generalized Dominating Set</a:t>
            </a:r>
          </a:p>
          <a:p>
            <a:pPr marL="985837" lvl="1" indent="-514350">
              <a:buFont typeface="+mj-lt"/>
              <a:buAutoNum type="alphaUcPeriod"/>
            </a:pPr>
            <a:r>
              <a:rPr lang="en-US" sz="2400" dirty="0" smtClean="0"/>
              <a:t>Tractability &amp; Approximation Algorithms on</a:t>
            </a:r>
          </a:p>
          <a:p>
            <a:pPr marL="1423987" lvl="2" indent="-514350"/>
            <a:r>
              <a:rPr lang="en-US" sz="2000" dirty="0" smtClean="0"/>
              <a:t>General Graphs</a:t>
            </a:r>
          </a:p>
          <a:p>
            <a:pPr marL="1423987" lvl="2" indent="-514350"/>
            <a:r>
              <a:rPr lang="en-US" sz="2000" dirty="0" smtClean="0"/>
              <a:t>Bounded Degree Graphs</a:t>
            </a:r>
          </a:p>
          <a:p>
            <a:pPr marL="1423987" lvl="2" indent="-514350"/>
            <a:r>
              <a:rPr lang="en-US" sz="2000" dirty="0" smtClean="0"/>
              <a:t>Power-law Graphs</a:t>
            </a:r>
          </a:p>
          <a:p>
            <a:pPr marL="1423987" lvl="2" indent="-514350"/>
            <a:r>
              <a:rPr lang="en-US" sz="2000" dirty="0" smtClean="0"/>
              <a:t>Trees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Multiple-hop </a:t>
            </a:r>
            <a:r>
              <a:rPr lang="en-US" sz="2800" dirty="0" smtClean="0"/>
              <a:t>Propagation</a:t>
            </a:r>
            <a:endParaRPr lang="en-US" sz="2800" dirty="0" smtClean="0"/>
          </a:p>
          <a:p>
            <a:pPr marL="985837" lvl="1" indent="-514350">
              <a:buFont typeface="+mj-lt"/>
              <a:buAutoNum type="alphaUcPeriod"/>
            </a:pPr>
            <a:r>
              <a:rPr lang="en-US" sz="2400" dirty="0" smtClean="0"/>
              <a:t>Hardness of approximation</a:t>
            </a:r>
          </a:p>
          <a:p>
            <a:pPr marL="985837" lvl="1" indent="-514350">
              <a:buFont typeface="+mj-lt"/>
              <a:buAutoNum type="alphaUcPeriod"/>
            </a:pPr>
            <a:r>
              <a:rPr lang="en-US" sz="2400" dirty="0" smtClean="0"/>
              <a:t>Selection Algorithm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Models </a:t>
            </a:r>
            <a:r>
              <a:rPr lang="en-US" dirty="0"/>
              <a:t>of Influence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5334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General </a:t>
            </a:r>
            <a:r>
              <a:rPr lang="en-US" sz="2600" dirty="0"/>
              <a:t>operational view: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A social network is represented as a </a:t>
            </a:r>
            <a:r>
              <a:rPr lang="en-US" sz="2300" dirty="0" smtClean="0"/>
              <a:t>graph</a:t>
            </a:r>
            <a:r>
              <a:rPr lang="en-US" sz="2300" dirty="0"/>
              <a:t>, with each person (customer) as a node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Nodes start either active or inactive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An active node may trigger activation of neighboring nodes </a:t>
            </a:r>
          </a:p>
          <a:p>
            <a:pPr lvl="1">
              <a:lnSpc>
                <a:spcPct val="90000"/>
              </a:lnSpc>
            </a:pPr>
            <a:r>
              <a:rPr lang="en-US" sz="2200" dirty="0" err="1"/>
              <a:t>Monotonicity</a:t>
            </a:r>
            <a:r>
              <a:rPr lang="en-US" sz="2200" dirty="0"/>
              <a:t> assumption: active nodes never </a:t>
            </a:r>
            <a:r>
              <a:rPr lang="en-US" sz="2200" dirty="0" smtClean="0"/>
              <a:t>deactivate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First mathematical models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[Schelling '70/'78, </a:t>
            </a:r>
            <a:r>
              <a:rPr lang="en-US" sz="2200" dirty="0" err="1" smtClean="0"/>
              <a:t>Granovetter</a:t>
            </a:r>
            <a:r>
              <a:rPr lang="en-US" sz="2200" dirty="0" smtClean="0"/>
              <a:t> '78]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553200" y="29718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848600" y="28194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629400" y="1371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en-US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1" name="Straight Connector 10"/>
          <p:cNvCxnSpPr>
            <a:stCxn id="7" idx="5"/>
            <a:endCxn id="9" idx="1"/>
          </p:cNvCxnSpPr>
          <p:nvPr/>
        </p:nvCxnSpPr>
        <p:spPr bwMode="auto">
          <a:xfrm rot="16200000" flipH="1">
            <a:off x="7422963" y="4146363"/>
            <a:ext cx="317874" cy="6226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7"/>
            <a:endCxn id="6" idx="3"/>
          </p:cNvCxnSpPr>
          <p:nvPr/>
        </p:nvCxnSpPr>
        <p:spPr bwMode="auto">
          <a:xfrm rot="5400000" flipH="1" flipV="1">
            <a:off x="7080063" y="3270063"/>
            <a:ext cx="1003674" cy="6226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1"/>
            <a:endCxn id="4" idx="5"/>
          </p:cNvCxnSpPr>
          <p:nvPr/>
        </p:nvCxnSpPr>
        <p:spPr bwMode="auto">
          <a:xfrm rot="16200000" flipV="1">
            <a:off x="7270563" y="2241363"/>
            <a:ext cx="622674" cy="6226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0"/>
            <a:endCxn id="4" idx="3"/>
          </p:cNvCxnSpPr>
          <p:nvPr/>
        </p:nvCxnSpPr>
        <p:spPr bwMode="auto">
          <a:xfrm rot="5400000" flipH="1" flipV="1">
            <a:off x="6515100" y="2431864"/>
            <a:ext cx="730437" cy="3494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4"/>
            <a:endCxn id="7" idx="1"/>
          </p:cNvCxnSpPr>
          <p:nvPr/>
        </p:nvCxnSpPr>
        <p:spPr bwMode="auto">
          <a:xfrm rot="16200000" flipH="1">
            <a:off x="6477000" y="3505199"/>
            <a:ext cx="806637" cy="3494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1"/>
            <a:endCxn id="8" idx="5"/>
          </p:cNvCxnSpPr>
          <p:nvPr/>
        </p:nvCxnSpPr>
        <p:spPr bwMode="auto">
          <a:xfrm rot="16200000" flipV="1">
            <a:off x="6775263" y="1746063"/>
            <a:ext cx="394074" cy="1654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 bwMode="auto">
          <a:xfrm>
            <a:off x="7162800" y="29718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cxnSp>
        <p:nvCxnSpPr>
          <p:cNvPr id="24" name="Straight Connector 23"/>
          <p:cNvCxnSpPr>
            <a:stCxn id="5" idx="6"/>
            <a:endCxn id="22" idx="2"/>
          </p:cNvCxnSpPr>
          <p:nvPr/>
        </p:nvCxnSpPr>
        <p:spPr bwMode="auto">
          <a:xfrm>
            <a:off x="6858000" y="3124200"/>
            <a:ext cx="30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6"/>
            <a:endCxn id="6" idx="2"/>
          </p:cNvCxnSpPr>
          <p:nvPr/>
        </p:nvCxnSpPr>
        <p:spPr bwMode="auto">
          <a:xfrm flipV="1">
            <a:off x="7467600" y="2971800"/>
            <a:ext cx="3810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4"/>
            <a:endCxn id="7" idx="0"/>
          </p:cNvCxnSpPr>
          <p:nvPr/>
        </p:nvCxnSpPr>
        <p:spPr bwMode="auto">
          <a:xfrm rot="5400000">
            <a:off x="6858000" y="3581400"/>
            <a:ext cx="7620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7010400" y="19812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10400" y="40386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7162800" y="5334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8001000" y="54864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cxnSp>
        <p:nvCxnSpPr>
          <p:cNvPr id="42" name="Straight Connector 41"/>
          <p:cNvCxnSpPr>
            <a:stCxn id="9" idx="3"/>
            <a:endCxn id="39" idx="7"/>
          </p:cNvCxnSpPr>
          <p:nvPr/>
        </p:nvCxnSpPr>
        <p:spPr bwMode="auto">
          <a:xfrm rot="5400000">
            <a:off x="7384863" y="4870263"/>
            <a:ext cx="546474" cy="4702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40" idx="0"/>
          </p:cNvCxnSpPr>
          <p:nvPr/>
        </p:nvCxnSpPr>
        <p:spPr bwMode="auto">
          <a:xfrm rot="16200000" flipH="1">
            <a:off x="7772400" y="5105400"/>
            <a:ext cx="6096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 bwMode="auto">
          <a:xfrm>
            <a:off x="7848600" y="4572000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Model </a:t>
            </a:r>
            <a:r>
              <a:rPr lang="en-US" dirty="0" smtClean="0"/>
              <a:t>of 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models: </a:t>
            </a:r>
            <a:r>
              <a:rPr lang="en-US" dirty="0" smtClean="0">
                <a:solidFill>
                  <a:srgbClr val="FF0000"/>
                </a:solidFill>
              </a:rPr>
              <a:t>Linear Threshold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Independent Cascade</a:t>
            </a:r>
          </a:p>
          <a:p>
            <a:pPr lvl="1"/>
            <a:r>
              <a:rPr lang="en-US" dirty="0" smtClean="0"/>
              <a:t>Linear threshold: Each node v has a threshold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i="1" dirty="0" smtClean="0"/>
              <a:t>v is activated if there are </a:t>
            </a:r>
            <a:r>
              <a:rPr lang="en-US" i="1" dirty="0" smtClean="0">
                <a:solidFill>
                  <a:srgbClr val="FF0000"/>
                </a:solidFill>
              </a:rPr>
              <a:t>≥ </a:t>
            </a:r>
            <a:r>
              <a:rPr lang="en-US" i="1" dirty="0" err="1" smtClean="0">
                <a:solidFill>
                  <a:srgbClr val="FF0000"/>
                </a:solidFill>
              </a:rPr>
              <a:t>t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smtClean="0"/>
              <a:t> </a:t>
            </a:r>
            <a:r>
              <a:rPr lang="en-US" i="1" dirty="0" smtClean="0"/>
              <a:t>active neighbors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Independent Cascade: An active node </a:t>
            </a:r>
            <a:r>
              <a:rPr lang="en-US" i="1" dirty="0" smtClean="0"/>
              <a:t>u activates its neighbor v independently with probability </a:t>
            </a:r>
            <a:r>
              <a:rPr lang="en-US" i="1" dirty="0" err="1" smtClean="0">
                <a:solidFill>
                  <a:srgbClr val="FF0000"/>
                </a:solidFill>
              </a:rPr>
              <a:t>p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uv</a:t>
            </a:r>
            <a:r>
              <a:rPr lang="en-US" dirty="0" smtClean="0"/>
              <a:t>.</a:t>
            </a:r>
          </a:p>
          <a:p>
            <a:r>
              <a:rPr lang="en-US" dirty="0" smtClean="0"/>
              <a:t>Our models: Linear Threshold</a:t>
            </a:r>
          </a:p>
          <a:p>
            <a:pPr lvl="1"/>
            <a:r>
              <a:rPr lang="en-US" i="1" dirty="0" smtClean="0"/>
              <a:t>v is activated if there are</a:t>
            </a:r>
            <a:r>
              <a:rPr lang="en-US" i="1" dirty="0" smtClean="0">
                <a:solidFill>
                  <a:srgbClr val="FF0000"/>
                </a:solidFill>
              </a:rPr>
              <a:t> ≥ 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lang="en-US" i="1" baseline="-25000" dirty="0" smtClean="0">
                <a:solidFill>
                  <a:srgbClr val="FF0000"/>
                </a:solidFill>
                <a:sym typeface="Symbol"/>
              </a:rPr>
              <a:t>v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 d(v)</a:t>
            </a:r>
            <a:r>
              <a:rPr lang="en-US" i="1" baseline="-25000" dirty="0" smtClean="0"/>
              <a:t> </a:t>
            </a:r>
            <a:r>
              <a:rPr lang="en-US" i="1" dirty="0" smtClean="0"/>
              <a:t>active neighbors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>
                <a:sym typeface="Symbol"/>
              </a:rPr>
              <a:t>d(v)</a:t>
            </a:r>
            <a:r>
              <a:rPr lang="en-US" dirty="0" smtClean="0">
                <a:sym typeface="Symbol"/>
              </a:rPr>
              <a:t>: degree of </a:t>
            </a:r>
            <a:r>
              <a:rPr lang="en-US" i="1" dirty="0" smtClean="0">
                <a:sym typeface="Symbol"/>
              </a:rPr>
              <a:t>v; 0&lt; </a:t>
            </a:r>
            <a:r>
              <a:rPr lang="en-US" i="1" baseline="-25000" dirty="0" smtClean="0">
                <a:sym typeface="Symbol"/>
              </a:rPr>
              <a:t>v</a:t>
            </a:r>
            <a:r>
              <a:rPr lang="en-US" i="1" dirty="0" smtClean="0">
                <a:sym typeface="Symbol"/>
              </a:rPr>
              <a:t> &lt; 1.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T. Thai</a:t>
            </a:r>
          </a:p>
          <a:p>
            <a:pPr>
              <a:defRPr/>
            </a:pPr>
            <a:r>
              <a:rPr lang="en-US" smtClean="0"/>
              <a:t>mythai@cise.ufl.edu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EA68-D4A4-47B5-B1EB-08AEB32A3B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thai">
  <a:themeElements>
    <a:clrScheme name="mythai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mythai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mythai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hai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hai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hai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hai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hai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hai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thai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thai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mythaiRed</Template>
  <TotalTime>6613</TotalTime>
  <Words>1984</Words>
  <Application>Microsoft Office PowerPoint</Application>
  <PresentationFormat>On-screen Show (4:3)</PresentationFormat>
  <Paragraphs>488</Paragraphs>
  <Slides>38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mythai</vt:lpstr>
      <vt:lpstr>Positive Influence Dominating Set and Beyond</vt:lpstr>
      <vt:lpstr>Spread of Influence</vt:lpstr>
      <vt:lpstr>Spread of Influence (Examples)</vt:lpstr>
      <vt:lpstr>Information Propagation &amp; Myths</vt:lpstr>
      <vt:lpstr>Information Propagation -  The Truth</vt:lpstr>
      <vt:lpstr>Fast Influence Spreading Problem</vt:lpstr>
      <vt:lpstr>What’s next?</vt:lpstr>
      <vt:lpstr>I. Models of Influence</vt:lpstr>
      <vt:lpstr>I. Model of Influence</vt:lpstr>
      <vt:lpstr>Slide 10</vt:lpstr>
      <vt:lpstr>Positive Influence Dominating Set(PIDS)</vt:lpstr>
      <vt:lpstr>Generalized Dominating Set (GDS)</vt:lpstr>
      <vt:lpstr>Problems in GDS</vt:lpstr>
      <vt:lpstr>Properties of Dominating Set</vt:lpstr>
      <vt:lpstr>Generalized DS and MORE…</vt:lpstr>
      <vt:lpstr>Bad News</vt:lpstr>
      <vt:lpstr>Good News</vt:lpstr>
      <vt:lpstr>Inapproximability</vt:lpstr>
      <vt:lpstr>Feige’s reduction</vt:lpstr>
      <vt:lpstr>Feige’s Reduction: Construction</vt:lpstr>
      <vt:lpstr>Feige’s Hidden Parameters</vt:lpstr>
      <vt:lpstr>Hardness Ratio and Suf. cond.</vt:lpstr>
      <vt:lpstr>Set Cover to GDS</vt:lpstr>
      <vt:lpstr>Hardness of GDS, T-GDS,…</vt:lpstr>
      <vt:lpstr>Hardness of GDS, T-GDS  in Bounded Graphs</vt:lpstr>
      <vt:lpstr>Bounded degree: kC-GDS</vt:lpstr>
      <vt:lpstr>Approximation Algorithms</vt:lpstr>
      <vt:lpstr>PIDS-like DS in Power-law Graphs</vt:lpstr>
      <vt:lpstr>PIDS-like DS in Power-law Graphs</vt:lpstr>
      <vt:lpstr>PIDS-like DS in Power-law Graphs</vt:lpstr>
      <vt:lpstr>PIDS-like DS in power-law Graphs</vt:lpstr>
      <vt:lpstr>Optimal Solutions in Trees</vt:lpstr>
      <vt:lpstr>Slide 33</vt:lpstr>
      <vt:lpstr>Approximability</vt:lpstr>
      <vt:lpstr>Efficient Heuristics for Large Scale Networks</vt:lpstr>
      <vt:lpstr>Heuristics for Large Scale Networks</vt:lpstr>
      <vt:lpstr>Experiments Results</vt:lpstr>
      <vt:lpstr>Thank you for  listening!</vt:lpstr>
    </vt:vector>
  </TitlesOfParts>
  <Company>THAIHOME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Approximation Algorithms</dc:title>
  <dc:creator>MYTRATHAI</dc:creator>
  <cp:lastModifiedBy>Thang N. Dinh</cp:lastModifiedBy>
  <cp:revision>517</cp:revision>
  <dcterms:created xsi:type="dcterms:W3CDTF">2006-08-21T21:43:26Z</dcterms:created>
  <dcterms:modified xsi:type="dcterms:W3CDTF">2011-04-04T15:10:53Z</dcterms:modified>
</cp:coreProperties>
</file>