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58" r:id="rId4"/>
    <p:sldId id="259" r:id="rId5"/>
    <p:sldId id="260" r:id="rId6"/>
    <p:sldId id="261" r:id="rId7"/>
    <p:sldId id="265" r:id="rId8"/>
    <p:sldId id="266" r:id="rId9"/>
    <p:sldId id="262" r:id="rId10"/>
    <p:sldId id="263" r:id="rId11"/>
    <p:sldId id="276" r:id="rId12"/>
    <p:sldId id="264" r:id="rId13"/>
    <p:sldId id="267" r:id="rId14"/>
    <p:sldId id="275" r:id="rId15"/>
    <p:sldId id="270" r:id="rId16"/>
    <p:sldId id="269" r:id="rId17"/>
    <p:sldId id="271"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03" autoAdjust="0"/>
  </p:normalViewPr>
  <p:slideViewPr>
    <p:cSldViewPr>
      <p:cViewPr varScale="1">
        <p:scale>
          <a:sx n="51" d="100"/>
          <a:sy n="51"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184E0-03A2-4B71-8D50-CE5EB4103193}" type="datetimeFigureOut">
              <a:rPr lang="en-US" smtClean="0"/>
              <a:pPr/>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0385C-3EDF-497F-A180-EB19A3E65B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yyn.org/static/assets/mathbrowser/article/3203/images/img2.p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charset="0"/>
              <a:ea typeface="msgothic" charset="0"/>
              <a:cs typeface="ms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Figures from: Finding statistically significant communities in networks, </a:t>
            </a:r>
            <a:r>
              <a:rPr lang="it-IT" sz="1200" kern="1200" baseline="0" dirty="0" smtClean="0">
                <a:solidFill>
                  <a:schemeClr val="tx1"/>
                </a:solidFill>
                <a:latin typeface="+mn-lt"/>
                <a:ea typeface="+mn-ea"/>
                <a:cs typeface="+mn-cs"/>
              </a:rPr>
              <a:t>Andrea Lancichinetti,Filippo Radicchi, Jose J. Ramasco, and Santo Fortunato</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charset="0"/>
              <a:ea typeface="msgothic" charset="0"/>
              <a:cs typeface="msgothic" charset="0"/>
            </a:endParaRPr>
          </a:p>
        </p:txBody>
      </p:sp>
      <p:sp>
        <p:nvSpPr>
          <p:cNvPr id="4" name="Slide Number Placeholder 3"/>
          <p:cNvSpPr>
            <a:spLocks noGrp="1"/>
          </p:cNvSpPr>
          <p:nvPr>
            <p:ph type="sldNum" sz="quarter" idx="10"/>
          </p:nvPr>
        </p:nvSpPr>
        <p:spPr/>
        <p:txBody>
          <a:bodyPr/>
          <a:lstStyle/>
          <a:p>
            <a:fld id="{C210385C-3EDF-497F-A180-EB19A3E65BE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Figures from: Finding statistically significant communities in networks, </a:t>
            </a:r>
            <a:r>
              <a:rPr lang="it-IT" sz="1200" kern="1200" baseline="0" dirty="0" smtClean="0">
                <a:solidFill>
                  <a:schemeClr val="tx1"/>
                </a:solidFill>
                <a:latin typeface="+mn-lt"/>
                <a:ea typeface="+mn-ea"/>
                <a:cs typeface="+mn-cs"/>
              </a:rPr>
              <a:t>Andrea Lancichinetti,Filippo Radicchi, Jose J. Ramasco, and Santo Fortunato</a:t>
            </a:r>
          </a:p>
          <a:p>
            <a:endParaRPr lang="en-US" dirty="0"/>
          </a:p>
        </p:txBody>
      </p:sp>
      <p:sp>
        <p:nvSpPr>
          <p:cNvPr id="4" name="Slide Number Placeholder 3"/>
          <p:cNvSpPr>
            <a:spLocks noGrp="1"/>
          </p:cNvSpPr>
          <p:nvPr>
            <p:ph type="sldNum" sz="quarter" idx="10"/>
          </p:nvPr>
        </p:nvSpPr>
        <p:spPr/>
        <p:txBody>
          <a:bodyPr/>
          <a:lstStyle/>
          <a:p>
            <a:fld id="{C210385C-3EDF-497F-A180-EB19A3E65BE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ea typeface="msgothic" charset="0"/>
                <a:cs typeface="msgothic" charset="0"/>
              </a:rPr>
              <a:t>Detecting communities by compressing the description of information flows on networks. (A) We want to describe the trajectory of a random walk on the network such that important structures have unique names. The orange line shows one sample trajectory. (B) A basic approach is to give a unique name to every node in the network. The Huffman code illustrated here is an efficient way to do so. The 314 bits shown under the network describe the sample trajectory in A, starting with 1111100 for the first node on the walk in the upper left corner, 1100 for the second node, etc., and ending with 00011 for the last node on the walk in the lower right corner. (C) A two-level description of the random walk, in which major clusters receive unique names, but the names of nodes within clusters are reused, yields on average a 32% shorter description for this network. The codes naming the modules and the codes used to indicate an exit from each module are shown to the left and the right of the arrows under the network, respectively. Using this code, we can describe the walk in A by the 243 bits shown under the network in C. The first three bits 111 indicate that the walk begins in the red module, the code 0000 specifies the first node on the walk, etc. (D) Reporting only the module names, and not the locations within the modules, provides an efficient coarse graining of the network.</a:t>
            </a:r>
          </a:p>
          <a:p>
            <a:endParaRPr lang="en-US" dirty="0" smtClean="0"/>
          </a:p>
          <a:p>
            <a:r>
              <a:rPr lang="en-US" dirty="0" smtClean="0"/>
              <a:t>Source: PNAS</a:t>
            </a:r>
          </a:p>
          <a:p>
            <a:endParaRPr lang="en-US" dirty="0"/>
          </a:p>
        </p:txBody>
      </p:sp>
      <p:sp>
        <p:nvSpPr>
          <p:cNvPr id="4" name="Slide Number Placeholder 3"/>
          <p:cNvSpPr>
            <a:spLocks noGrp="1"/>
          </p:cNvSpPr>
          <p:nvPr>
            <p:ph type="sldNum" sz="quarter" idx="10"/>
          </p:nvPr>
        </p:nvSpPr>
        <p:spPr/>
        <p:txBody>
          <a:bodyPr/>
          <a:lstStyle/>
          <a:p>
            <a:fld id="{C210385C-3EDF-497F-A180-EB19A3E65BE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from: </a:t>
            </a:r>
            <a:r>
              <a:rPr lang="en-US" dirty="0" smtClean="0">
                <a:hlinkClick r:id="rId3"/>
              </a:rPr>
              <a:t>http://myyn.org/static/assets/mathbrowser/article/3203/images/img2.png</a:t>
            </a:r>
            <a:endParaRPr lang="en-US" dirty="0" smtClean="0"/>
          </a:p>
          <a:p>
            <a:endParaRPr lang="en-US" dirty="0"/>
          </a:p>
        </p:txBody>
      </p:sp>
      <p:sp>
        <p:nvSpPr>
          <p:cNvPr id="4" name="Slide Number Placeholder 3"/>
          <p:cNvSpPr>
            <a:spLocks noGrp="1"/>
          </p:cNvSpPr>
          <p:nvPr>
            <p:ph type="sldNum" sz="quarter" idx="10"/>
          </p:nvPr>
        </p:nvSpPr>
        <p:spPr/>
        <p:txBody>
          <a:bodyPr/>
          <a:lstStyle/>
          <a:p>
            <a:fld id="{C210385C-3EDF-497F-A180-EB19A3E65BE5}"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6491DEE-D595-4A12-AEF0-3EED98C8CC61}" type="datetimeFigureOut">
              <a:rPr lang="en-US" smtClean="0"/>
              <a:pPr/>
              <a:t>1/25/2011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F579E06-822F-4E55-B815-30D488D3E6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491DEE-D595-4A12-AEF0-3EED98C8CC61}"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79E06-822F-4E55-B815-30D488D3E6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491DEE-D595-4A12-AEF0-3EED98C8CC61}"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79E06-822F-4E55-B815-30D488D3E6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491DEE-D595-4A12-AEF0-3EED98C8CC61}"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79E06-822F-4E55-B815-30D488D3E6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491DEE-D595-4A12-AEF0-3EED98C8CC61}"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79E06-822F-4E55-B815-30D488D3E6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491DEE-D595-4A12-AEF0-3EED98C8CC61}"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79E06-822F-4E55-B815-30D488D3E6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6491DEE-D595-4A12-AEF0-3EED98C8CC61}" type="datetimeFigureOut">
              <a:rPr lang="en-US" smtClean="0"/>
              <a:pPr/>
              <a:t>1/25/2011</a:t>
            </a:fld>
            <a:endParaRPr lang="en-US"/>
          </a:p>
        </p:txBody>
      </p:sp>
      <p:sp>
        <p:nvSpPr>
          <p:cNvPr id="27" name="Slide Number Placeholder 26"/>
          <p:cNvSpPr>
            <a:spLocks noGrp="1"/>
          </p:cNvSpPr>
          <p:nvPr>
            <p:ph type="sldNum" sz="quarter" idx="11"/>
          </p:nvPr>
        </p:nvSpPr>
        <p:spPr/>
        <p:txBody>
          <a:bodyPr rtlCol="0"/>
          <a:lstStyle/>
          <a:p>
            <a:fld id="{AF579E06-822F-4E55-B815-30D488D3E6E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6491DEE-D595-4A12-AEF0-3EED98C8CC61}" type="datetimeFigureOut">
              <a:rPr lang="en-US" smtClean="0"/>
              <a:pPr/>
              <a:t>1/25/2011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F579E06-822F-4E55-B815-30D488D3E6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91DEE-D595-4A12-AEF0-3EED98C8CC61}"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79E06-822F-4E55-B815-30D488D3E6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491DEE-D595-4A12-AEF0-3EED98C8CC61}"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79E06-822F-4E55-B815-30D488D3E6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491DEE-D595-4A12-AEF0-3EED98C8CC61}"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79E06-822F-4E55-B815-30D488D3E6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6491DEE-D595-4A12-AEF0-3EED98C8CC61}" type="datetimeFigureOut">
              <a:rPr lang="en-US" smtClean="0"/>
              <a:pPr/>
              <a:t>1/25/2011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F579E06-822F-4E55-B815-30D488D3E6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printweb.org/s/authors/All/B/C_Bergstrom" TargetMode="External"/><Relationship Id="rId2" Type="http://schemas.openxmlformats.org/officeDocument/2006/relationships/hyperlink" Target="http://eprintweb.org/s/authors/All/R/M_Rosval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www.mapequation.org/mapdemo/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7975"/>
            <a:ext cx="7772400" cy="1470025"/>
          </a:xfrm>
        </p:spPr>
        <p:txBody>
          <a:bodyPr>
            <a:noAutofit/>
          </a:bodyPr>
          <a:lstStyle/>
          <a:p>
            <a:r>
              <a:rPr lang="en-US" sz="3600" b="1" dirty="0"/>
              <a:t>Multilevel compression of random walks on networks reveals hierarchical organization in large integrated systems</a:t>
            </a:r>
            <a:endParaRPr lang="en-US" sz="3600" dirty="0"/>
          </a:p>
        </p:txBody>
      </p:sp>
      <p:sp>
        <p:nvSpPr>
          <p:cNvPr id="3" name="Subtitle 2"/>
          <p:cNvSpPr>
            <a:spLocks noGrp="1"/>
          </p:cNvSpPr>
          <p:nvPr>
            <p:ph type="subTitle" idx="1"/>
          </p:nvPr>
        </p:nvSpPr>
        <p:spPr>
          <a:xfrm>
            <a:off x="1371600" y="4267200"/>
            <a:ext cx="6400800" cy="533400"/>
          </a:xfrm>
        </p:spPr>
        <p:txBody>
          <a:bodyPr>
            <a:normAutofit/>
          </a:bodyPr>
          <a:lstStyle/>
          <a:p>
            <a:r>
              <a:rPr lang="en-US" sz="2800" dirty="0">
                <a:hlinkClick r:id="rId2"/>
              </a:rPr>
              <a:t>M. </a:t>
            </a:r>
            <a:r>
              <a:rPr lang="en-US" sz="2800" dirty="0" err="1">
                <a:hlinkClick r:id="rId2"/>
              </a:rPr>
              <a:t>Rosvall</a:t>
            </a:r>
            <a:r>
              <a:rPr lang="en-US" sz="2800" dirty="0"/>
              <a:t> and </a:t>
            </a:r>
            <a:r>
              <a:rPr lang="en-US" sz="2800" dirty="0">
                <a:hlinkClick r:id="rId3"/>
              </a:rPr>
              <a:t>C. T. Bergstrom</a:t>
            </a:r>
            <a:endParaRPr lang="en-US" sz="2800" dirty="0"/>
          </a:p>
        </p:txBody>
      </p:sp>
      <p:sp>
        <p:nvSpPr>
          <p:cNvPr id="4" name="TextBox 3"/>
          <p:cNvSpPr txBox="1"/>
          <p:nvPr/>
        </p:nvSpPr>
        <p:spPr>
          <a:xfrm>
            <a:off x="3581400" y="4800600"/>
            <a:ext cx="2980239" cy="523220"/>
          </a:xfrm>
          <a:prstGeom prst="rect">
            <a:avLst/>
          </a:prstGeom>
          <a:noFill/>
        </p:spPr>
        <p:txBody>
          <a:bodyPr wrap="none" rtlCol="0">
            <a:spAutoFit/>
          </a:bodyPr>
          <a:lstStyle/>
          <a:p>
            <a:r>
              <a:rPr lang="en-US" sz="1400" dirty="0" smtClean="0"/>
              <a:t>Presented by </a:t>
            </a:r>
            <a:r>
              <a:rPr lang="en-US" sz="1400" dirty="0" err="1" smtClean="0"/>
              <a:t>Thang</a:t>
            </a:r>
            <a:r>
              <a:rPr lang="en-US" sz="1400" dirty="0" smtClean="0"/>
              <a:t> N. </a:t>
            </a:r>
            <a:r>
              <a:rPr lang="en-US" sz="1400" dirty="0" err="1" smtClean="0"/>
              <a:t>Dinh</a:t>
            </a:r>
            <a:r>
              <a:rPr lang="en-US" sz="1400" dirty="0" smtClean="0"/>
              <a:t/>
            </a:r>
            <a:br>
              <a:rPr lang="en-US" sz="1400" dirty="0" smtClean="0"/>
            </a:br>
            <a:r>
              <a:rPr lang="en-US" sz="1400" dirty="0" smtClean="0"/>
              <a:t>CISE Department, University of Florida</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Two-level map encoding</a:t>
            </a:r>
            <a:endParaRPr lang="en-US" dirty="0"/>
          </a:p>
        </p:txBody>
      </p:sp>
      <p:sp>
        <p:nvSpPr>
          <p:cNvPr id="3" name="Content Placeholder 2"/>
          <p:cNvSpPr>
            <a:spLocks noGrp="1"/>
          </p:cNvSpPr>
          <p:nvPr>
            <p:ph idx="1"/>
          </p:nvPr>
        </p:nvSpPr>
        <p:spPr/>
        <p:txBody>
          <a:bodyPr/>
          <a:lstStyle/>
          <a:p>
            <a:r>
              <a:rPr lang="en-US" dirty="0" smtClean="0"/>
              <a:t>Community structure M, with modules P</a:t>
            </a:r>
            <a:r>
              <a:rPr lang="en-US" baseline="30000" dirty="0" smtClean="0"/>
              <a:t>i</a:t>
            </a:r>
          </a:p>
          <a:p>
            <a:endParaRPr lang="en-US" dirty="0"/>
          </a:p>
        </p:txBody>
      </p:sp>
      <p:pic>
        <p:nvPicPr>
          <p:cNvPr id="5" name="Picture 3"/>
          <p:cNvPicPr>
            <a:picLocks noChangeAspect="1" noChangeArrowheads="1"/>
          </p:cNvPicPr>
          <p:nvPr/>
        </p:nvPicPr>
        <p:blipFill>
          <a:blip r:embed="rId2" cstate="print"/>
          <a:srcRect/>
          <a:stretch>
            <a:fillRect/>
          </a:stretch>
        </p:blipFill>
        <p:spPr bwMode="auto">
          <a:xfrm>
            <a:off x="1371600" y="2743200"/>
            <a:ext cx="5572125" cy="1276350"/>
          </a:xfrm>
          <a:prstGeom prst="rect">
            <a:avLst/>
          </a:prstGeom>
          <a:noFill/>
          <a:ln w="9525">
            <a:noFill/>
            <a:miter lim="800000"/>
            <a:headEnd/>
            <a:tailEnd/>
          </a:ln>
        </p:spPr>
      </p:pic>
      <p:grpSp>
        <p:nvGrpSpPr>
          <p:cNvPr id="19" name="Group 18"/>
          <p:cNvGrpSpPr/>
          <p:nvPr/>
        </p:nvGrpSpPr>
        <p:grpSpPr>
          <a:xfrm>
            <a:off x="762000" y="4419600"/>
            <a:ext cx="4016188" cy="658368"/>
            <a:chOff x="4648200" y="5105401"/>
            <a:chExt cx="4016188" cy="658368"/>
          </a:xfrm>
        </p:grpSpPr>
        <p:sp>
          <p:nvSpPr>
            <p:cNvPr id="7" name="TextBox 6"/>
            <p:cNvSpPr txBox="1"/>
            <p:nvPr/>
          </p:nvSpPr>
          <p:spPr>
            <a:xfrm>
              <a:off x="5105400" y="5257800"/>
              <a:ext cx="3558988" cy="369332"/>
            </a:xfrm>
            <a:prstGeom prst="rect">
              <a:avLst/>
            </a:prstGeom>
            <a:noFill/>
          </p:spPr>
          <p:txBody>
            <a:bodyPr wrap="none" rtlCol="0">
              <a:spAutoFit/>
            </a:bodyPr>
            <a:lstStyle/>
            <a:p>
              <a:r>
                <a:rPr lang="en-US" dirty="0" smtClean="0"/>
                <a:t>Probability of entering modules </a:t>
              </a:r>
              <a:r>
                <a:rPr lang="en-US" dirty="0" err="1" smtClean="0"/>
                <a:t>i</a:t>
              </a:r>
              <a:endParaRPr lang="en-US" dirty="0"/>
            </a:p>
          </p:txBody>
        </p:sp>
        <p:pic>
          <p:nvPicPr>
            <p:cNvPr id="7173" name="Picture 5"/>
            <p:cNvPicPr>
              <a:picLocks noChangeAspect="1" noChangeArrowheads="1"/>
            </p:cNvPicPr>
            <p:nvPr/>
          </p:nvPicPr>
          <p:blipFill>
            <a:blip r:embed="rId3" cstate="print"/>
            <a:srcRect/>
            <a:stretch>
              <a:fillRect/>
            </a:stretch>
          </p:blipFill>
          <p:spPr bwMode="auto">
            <a:xfrm>
              <a:off x="4648200" y="5105401"/>
              <a:ext cx="457200" cy="658368"/>
            </a:xfrm>
            <a:prstGeom prst="rect">
              <a:avLst/>
            </a:prstGeom>
            <a:noFill/>
            <a:ln w="9525">
              <a:noFill/>
              <a:miter lim="800000"/>
              <a:headEnd/>
              <a:tailEnd/>
            </a:ln>
          </p:spPr>
        </p:pic>
      </p:grpSp>
      <p:grpSp>
        <p:nvGrpSpPr>
          <p:cNvPr id="18" name="Group 17"/>
          <p:cNvGrpSpPr/>
          <p:nvPr/>
        </p:nvGrpSpPr>
        <p:grpSpPr>
          <a:xfrm>
            <a:off x="779208" y="4053348"/>
            <a:ext cx="4759123" cy="443484"/>
            <a:chOff x="779208" y="4053348"/>
            <a:chExt cx="4759123" cy="443484"/>
          </a:xfrm>
        </p:grpSpPr>
        <p:pic>
          <p:nvPicPr>
            <p:cNvPr id="7172" name="Picture 4"/>
            <p:cNvPicPr>
              <a:picLocks noChangeAspect="1" noChangeArrowheads="1"/>
            </p:cNvPicPr>
            <p:nvPr/>
          </p:nvPicPr>
          <p:blipFill>
            <a:blip r:embed="rId4" cstate="print"/>
            <a:srcRect/>
            <a:stretch>
              <a:fillRect/>
            </a:stretch>
          </p:blipFill>
          <p:spPr bwMode="auto">
            <a:xfrm>
              <a:off x="779208" y="4053348"/>
              <a:ext cx="475488" cy="443484"/>
            </a:xfrm>
            <a:prstGeom prst="rect">
              <a:avLst/>
            </a:prstGeom>
            <a:noFill/>
            <a:ln w="9525">
              <a:noFill/>
              <a:miter lim="800000"/>
              <a:headEnd/>
              <a:tailEnd/>
            </a:ln>
          </p:spPr>
        </p:pic>
        <p:sp>
          <p:nvSpPr>
            <p:cNvPr id="13" name="TextBox 12"/>
            <p:cNvSpPr txBox="1"/>
            <p:nvPr/>
          </p:nvSpPr>
          <p:spPr>
            <a:xfrm>
              <a:off x="1233948" y="4100052"/>
              <a:ext cx="4304383" cy="369332"/>
            </a:xfrm>
            <a:prstGeom prst="rect">
              <a:avLst/>
            </a:prstGeom>
            <a:noFill/>
          </p:spPr>
          <p:txBody>
            <a:bodyPr wrap="none" rtlCol="0">
              <a:spAutoFit/>
            </a:bodyPr>
            <a:lstStyle/>
            <a:p>
              <a:r>
                <a:rPr lang="en-US" dirty="0" smtClean="0"/>
                <a:t>The rate in which code for modules used</a:t>
              </a:r>
              <a:endParaRPr lang="en-US" dirty="0"/>
            </a:p>
          </p:txBody>
        </p:sp>
      </p:grpSp>
      <p:grpSp>
        <p:nvGrpSpPr>
          <p:cNvPr id="20" name="Group 19"/>
          <p:cNvGrpSpPr/>
          <p:nvPr/>
        </p:nvGrpSpPr>
        <p:grpSpPr>
          <a:xfrm>
            <a:off x="762000" y="5562600"/>
            <a:ext cx="5426430" cy="589788"/>
            <a:chOff x="762000" y="5562600"/>
            <a:chExt cx="5426430" cy="589788"/>
          </a:xfrm>
        </p:grpSpPr>
        <p:pic>
          <p:nvPicPr>
            <p:cNvPr id="7174" name="Picture 6"/>
            <p:cNvPicPr>
              <a:picLocks noChangeAspect="1" noChangeArrowheads="1"/>
            </p:cNvPicPr>
            <p:nvPr/>
          </p:nvPicPr>
          <p:blipFill>
            <a:blip r:embed="rId5" cstate="print"/>
            <a:srcRect/>
            <a:stretch>
              <a:fillRect/>
            </a:stretch>
          </p:blipFill>
          <p:spPr bwMode="auto">
            <a:xfrm>
              <a:off x="762000" y="5562600"/>
              <a:ext cx="1005840" cy="589788"/>
            </a:xfrm>
            <a:prstGeom prst="rect">
              <a:avLst/>
            </a:prstGeom>
            <a:noFill/>
            <a:ln w="9525">
              <a:noFill/>
              <a:miter lim="800000"/>
              <a:headEnd/>
              <a:tailEnd/>
            </a:ln>
          </p:spPr>
        </p:pic>
        <p:sp>
          <p:nvSpPr>
            <p:cNvPr id="15" name="TextBox 14"/>
            <p:cNvSpPr txBox="1"/>
            <p:nvPr/>
          </p:nvSpPr>
          <p:spPr>
            <a:xfrm>
              <a:off x="1752600" y="5638800"/>
              <a:ext cx="4435830" cy="369332"/>
            </a:xfrm>
            <a:prstGeom prst="rect">
              <a:avLst/>
            </a:prstGeom>
            <a:noFill/>
          </p:spPr>
          <p:txBody>
            <a:bodyPr wrap="none" rtlCol="0">
              <a:spAutoFit/>
            </a:bodyPr>
            <a:lstStyle/>
            <a:p>
              <a:r>
                <a:rPr lang="en-US" dirty="0" smtClean="0"/>
                <a:t>The entropy of code for nodes in module </a:t>
              </a:r>
              <a:r>
                <a:rPr lang="en-US" dirty="0" err="1" smtClean="0"/>
                <a:t>i</a:t>
              </a:r>
              <a:endParaRPr lang="en-US" dirty="0"/>
            </a:p>
          </p:txBody>
        </p:sp>
      </p:grpSp>
      <p:grpSp>
        <p:nvGrpSpPr>
          <p:cNvPr id="17" name="Group 16"/>
          <p:cNvGrpSpPr/>
          <p:nvPr/>
        </p:nvGrpSpPr>
        <p:grpSpPr>
          <a:xfrm>
            <a:off x="838200" y="4953000"/>
            <a:ext cx="3997295" cy="470916"/>
            <a:chOff x="838200" y="4953000"/>
            <a:chExt cx="3997295" cy="470916"/>
          </a:xfrm>
        </p:grpSpPr>
        <p:pic>
          <p:nvPicPr>
            <p:cNvPr id="7171" name="Picture 3"/>
            <p:cNvPicPr>
              <a:picLocks noChangeAspect="1" noChangeArrowheads="1"/>
            </p:cNvPicPr>
            <p:nvPr/>
          </p:nvPicPr>
          <p:blipFill>
            <a:blip r:embed="rId6" cstate="print"/>
            <a:srcRect/>
            <a:stretch>
              <a:fillRect/>
            </a:stretch>
          </p:blipFill>
          <p:spPr bwMode="auto">
            <a:xfrm>
              <a:off x="838200" y="4953000"/>
              <a:ext cx="854964" cy="470916"/>
            </a:xfrm>
            <a:prstGeom prst="rect">
              <a:avLst/>
            </a:prstGeom>
            <a:noFill/>
            <a:ln w="9525">
              <a:noFill/>
              <a:miter lim="800000"/>
              <a:headEnd/>
              <a:tailEnd/>
            </a:ln>
          </p:spPr>
        </p:pic>
        <p:sp>
          <p:nvSpPr>
            <p:cNvPr id="16" name="TextBox 15"/>
            <p:cNvSpPr txBox="1"/>
            <p:nvPr/>
          </p:nvSpPr>
          <p:spPr>
            <a:xfrm>
              <a:off x="1752600" y="5029200"/>
              <a:ext cx="3082895" cy="369332"/>
            </a:xfrm>
            <a:prstGeom prst="rect">
              <a:avLst/>
            </a:prstGeom>
            <a:noFill/>
          </p:spPr>
          <p:txBody>
            <a:bodyPr wrap="none" rtlCol="0">
              <a:spAutoFit/>
            </a:bodyPr>
            <a:lstStyle/>
            <a:p>
              <a:r>
                <a:rPr lang="en-US" dirty="0" smtClean="0"/>
                <a:t>Entropy of code for modules</a:t>
              </a:r>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a:stretch>
            <a:fillRect/>
          </a:stretch>
        </p:blipFill>
        <p:spPr bwMode="auto">
          <a:xfrm>
            <a:off x="762000" y="2241756"/>
            <a:ext cx="5705475" cy="11144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Two-level encoding</a:t>
            </a:r>
            <a:endParaRPr lang="en-US" dirty="0"/>
          </a:p>
        </p:txBody>
      </p:sp>
      <p:pic>
        <p:nvPicPr>
          <p:cNvPr id="33794" name="Picture 2"/>
          <p:cNvPicPr>
            <a:picLocks noGrp="1" noChangeAspect="1" noChangeArrowheads="1"/>
          </p:cNvPicPr>
          <p:nvPr>
            <p:ph idx="1"/>
          </p:nvPr>
        </p:nvPicPr>
        <p:blipFill>
          <a:blip r:embed="rId3" cstate="print"/>
          <a:srcRect/>
          <a:stretch>
            <a:fillRect/>
          </a:stretch>
        </p:blipFill>
        <p:spPr bwMode="auto">
          <a:xfrm>
            <a:off x="914400" y="3124200"/>
            <a:ext cx="6184022"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map encoding</a:t>
            </a:r>
            <a:endParaRPr lang="en-US"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1471801" y="2131503"/>
            <a:ext cx="6288311" cy="45145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map encoding</a:t>
            </a:r>
            <a:endParaRPr lang="en-US" dirty="0"/>
          </a:p>
        </p:txBody>
      </p:sp>
      <p:pic>
        <p:nvPicPr>
          <p:cNvPr id="28674" name="Picture 2"/>
          <p:cNvPicPr>
            <a:picLocks noGrp="1" noChangeAspect="1" noChangeArrowheads="1"/>
          </p:cNvPicPr>
          <p:nvPr>
            <p:ph idx="1"/>
          </p:nvPr>
        </p:nvPicPr>
        <p:blipFill>
          <a:blip r:embed="rId2" cstate="print"/>
          <a:srcRect/>
          <a:stretch>
            <a:fillRect/>
          </a:stretch>
        </p:blipFill>
        <p:spPr bwMode="auto">
          <a:xfrm>
            <a:off x="3127513" y="2590800"/>
            <a:ext cx="2892287" cy="9144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3200400" y="3543300"/>
            <a:ext cx="2819400" cy="825190"/>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3124200" y="4419600"/>
            <a:ext cx="3060192"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idx="1"/>
          </p:nvPr>
        </p:nvSpPr>
        <p:spPr/>
        <p:txBody>
          <a:bodyPr/>
          <a:lstStyle/>
          <a:p>
            <a:r>
              <a:rPr lang="en-US" dirty="0" smtClean="0"/>
              <a:t>Fast stochastic and recursive search </a:t>
            </a:r>
            <a:r>
              <a:rPr lang="en-US" dirty="0" smtClean="0"/>
              <a:t>algorithm</a:t>
            </a:r>
          </a:p>
          <a:p>
            <a:pPr lvl="1"/>
            <a:r>
              <a:rPr lang="en-US" dirty="0" smtClean="0"/>
              <a:t>Join neighboring nodes -&gt; modules -&gt; super-modules (</a:t>
            </a:r>
            <a:r>
              <a:rPr lang="en-US" dirty="0" err="1" smtClean="0"/>
              <a:t>Brondel</a:t>
            </a:r>
            <a:r>
              <a:rPr lang="en-US" dirty="0" smtClean="0"/>
              <a:t>. 2008)</a:t>
            </a:r>
          </a:p>
          <a:p>
            <a:pPr lvl="1"/>
            <a:r>
              <a:rPr lang="en-US" dirty="0" smtClean="0"/>
              <a:t>Recursive operate on modules at any levels</a:t>
            </a:r>
          </a:p>
          <a:p>
            <a:pPr lvl="1"/>
            <a:r>
              <a:rPr lang="en-US" dirty="0" smtClean="0"/>
              <a:t>Local improvement</a:t>
            </a:r>
          </a:p>
          <a:p>
            <a:pPr lvl="2"/>
            <a:r>
              <a:rPr lang="en-US" dirty="0" err="1" smtClean="0"/>
              <a:t>Submodules</a:t>
            </a:r>
            <a:r>
              <a:rPr lang="en-US" dirty="0" smtClean="0"/>
              <a:t> movement</a:t>
            </a:r>
          </a:p>
          <a:p>
            <a:pPr lvl="2"/>
            <a:r>
              <a:rPr lang="en-US" dirty="0" smtClean="0"/>
              <a:t>Single-node movement</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pic>
        <p:nvPicPr>
          <p:cNvPr id="31746" name="Picture 2"/>
          <p:cNvPicPr>
            <a:picLocks noGrp="1" noChangeAspect="1" noChangeArrowheads="1"/>
          </p:cNvPicPr>
          <p:nvPr>
            <p:ph idx="1"/>
          </p:nvPr>
        </p:nvPicPr>
        <p:blipFill>
          <a:blip r:embed="rId2" cstate="print"/>
          <a:srcRect/>
          <a:stretch>
            <a:fillRect/>
          </a:stretch>
        </p:blipFill>
        <p:spPr bwMode="auto">
          <a:xfrm>
            <a:off x="756562" y="2249488"/>
            <a:ext cx="7630875"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cstate="print"/>
          <a:srcRect/>
          <a:stretch>
            <a:fillRect/>
          </a:stretch>
        </p:blipFill>
        <p:spPr bwMode="auto">
          <a:xfrm>
            <a:off x="1587179" y="1762132"/>
            <a:ext cx="6642421" cy="481170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Experiments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1234658" y="2249488"/>
            <a:ext cx="6674684"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pic>
        <p:nvPicPr>
          <p:cNvPr id="29698" name="Picture 2"/>
          <p:cNvPicPr>
            <a:picLocks noGrp="1" noChangeAspect="1" noChangeArrowheads="1"/>
          </p:cNvPicPr>
          <p:nvPr>
            <p:ph idx="1"/>
          </p:nvPr>
        </p:nvPicPr>
        <p:blipFill>
          <a:blip r:embed="rId2" cstate="print"/>
          <a:srcRect/>
          <a:stretch>
            <a:fillRect/>
          </a:stretch>
        </p:blipFill>
        <p:spPr bwMode="auto">
          <a:xfrm>
            <a:off x="1840037" y="2249488"/>
            <a:ext cx="5463926"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1066800"/>
          </a:xfrm>
        </p:spPr>
        <p:txBody>
          <a:bodyPr/>
          <a:lstStyle/>
          <a:p>
            <a:r>
              <a:rPr lang="en-US" dirty="0" smtClean="0"/>
              <a:t>Introduction	</a:t>
            </a:r>
            <a:endParaRPr lang="en-US" dirty="0"/>
          </a:p>
        </p:txBody>
      </p:sp>
      <p:grpSp>
        <p:nvGrpSpPr>
          <p:cNvPr id="9" name="Group 8"/>
          <p:cNvGrpSpPr/>
          <p:nvPr/>
        </p:nvGrpSpPr>
        <p:grpSpPr>
          <a:xfrm>
            <a:off x="838200" y="3897868"/>
            <a:ext cx="7735831" cy="2589413"/>
            <a:chOff x="76200" y="2057400"/>
            <a:chExt cx="9067800" cy="3035263"/>
          </a:xfrm>
        </p:grpSpPr>
        <p:pic>
          <p:nvPicPr>
            <p:cNvPr id="10" name="Picture 3"/>
            <p:cNvPicPr>
              <a:picLocks noChangeAspect="1" noChangeArrowheads="1"/>
            </p:cNvPicPr>
            <p:nvPr/>
          </p:nvPicPr>
          <p:blipFill>
            <a:blip r:embed="rId3" cstate="print"/>
            <a:srcRect/>
            <a:stretch>
              <a:fillRect/>
            </a:stretch>
          </p:blipFill>
          <p:spPr bwMode="auto">
            <a:xfrm>
              <a:off x="76200" y="2057400"/>
              <a:ext cx="9067800" cy="2590800"/>
            </a:xfrm>
            <a:prstGeom prst="rect">
              <a:avLst/>
            </a:prstGeom>
            <a:noFill/>
            <a:ln w="9525">
              <a:noFill/>
              <a:miter lim="800000"/>
              <a:headEnd/>
              <a:tailEnd/>
            </a:ln>
          </p:spPr>
        </p:pic>
        <p:sp>
          <p:nvSpPr>
            <p:cNvPr id="11" name="TextBox 10"/>
            <p:cNvSpPr txBox="1"/>
            <p:nvPr/>
          </p:nvSpPr>
          <p:spPr>
            <a:xfrm>
              <a:off x="3202409" y="4723331"/>
              <a:ext cx="2901756" cy="369332"/>
            </a:xfrm>
            <a:prstGeom prst="rect">
              <a:avLst/>
            </a:prstGeom>
            <a:noFill/>
          </p:spPr>
          <p:txBody>
            <a:bodyPr wrap="none" rtlCol="0">
              <a:spAutoFit/>
            </a:bodyPr>
            <a:lstStyle/>
            <a:p>
              <a:r>
                <a:rPr lang="en-US" dirty="0" smtClean="0"/>
                <a:t>Flows of commuters in UK</a:t>
              </a:r>
              <a:endParaRPr lang="en-US" dirty="0"/>
            </a:p>
          </p:txBody>
        </p:sp>
      </p:grpSp>
      <p:sp>
        <p:nvSpPr>
          <p:cNvPr id="12" name="Content Placeholder 11"/>
          <p:cNvSpPr>
            <a:spLocks noGrp="1"/>
          </p:cNvSpPr>
          <p:nvPr>
            <p:ph idx="1"/>
          </p:nvPr>
        </p:nvSpPr>
        <p:spPr>
          <a:xfrm>
            <a:off x="457200" y="2075688"/>
            <a:ext cx="8229600" cy="4325112"/>
          </a:xfrm>
        </p:spPr>
        <p:txBody>
          <a:bodyPr/>
          <a:lstStyle/>
          <a:p>
            <a:pPr>
              <a:buFont typeface="Arial" pitchFamily="34" charset="0"/>
              <a:buChar char="•"/>
            </a:pPr>
            <a:r>
              <a:rPr lang="en-US" dirty="0" smtClean="0"/>
              <a:t> Community structure  gives  2-level map of the network</a:t>
            </a:r>
          </a:p>
          <a:p>
            <a:pPr>
              <a:buFont typeface="Arial" pitchFamily="34" charset="0"/>
              <a:buChar char="•"/>
            </a:pPr>
            <a:r>
              <a:rPr lang="en-US" dirty="0" smtClean="0"/>
              <a:t> Real-world networks, the organization rarely is limited to two levels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Hierarchical Community structure</a:t>
            </a:r>
            <a:endParaRPr lang="en-US" dirty="0"/>
          </a:p>
        </p:txBody>
      </p:sp>
      <p:sp>
        <p:nvSpPr>
          <p:cNvPr id="10" name="Content Placeholder 2"/>
          <p:cNvSpPr>
            <a:spLocks noGrp="1"/>
          </p:cNvSpPr>
          <p:nvPr>
            <p:ph idx="1"/>
          </p:nvPr>
        </p:nvSpPr>
        <p:spPr>
          <a:xfrm>
            <a:off x="457200" y="2249424"/>
            <a:ext cx="5715000" cy="4325112"/>
          </a:xfrm>
        </p:spPr>
        <p:txBody>
          <a:bodyPr/>
          <a:lstStyle/>
          <a:p>
            <a:r>
              <a:rPr lang="en-US" dirty="0" smtClean="0"/>
              <a:t>How </a:t>
            </a:r>
            <a:r>
              <a:rPr lang="en-US" dirty="0" smtClean="0"/>
              <a:t>many </a:t>
            </a:r>
            <a:r>
              <a:rPr lang="en-US" dirty="0" smtClean="0"/>
              <a:t>hierarchical levels?</a:t>
            </a:r>
          </a:p>
          <a:p>
            <a:r>
              <a:rPr lang="en-US" dirty="0" smtClean="0"/>
              <a:t>How many modules </a:t>
            </a:r>
            <a:r>
              <a:rPr lang="en-US" dirty="0" smtClean="0"/>
              <a:t>at each level</a:t>
            </a:r>
            <a:r>
              <a:rPr lang="en-US" dirty="0" smtClean="0"/>
              <a:t>?</a:t>
            </a:r>
          </a:p>
          <a:p>
            <a:r>
              <a:rPr lang="en-US" dirty="0" smtClean="0"/>
              <a:t>What are </a:t>
            </a:r>
            <a:r>
              <a:rPr lang="en-US" dirty="0" smtClean="0"/>
              <a:t>members of </a:t>
            </a:r>
            <a:r>
              <a:rPr lang="en-US" dirty="0" smtClean="0"/>
              <a:t>each module?</a:t>
            </a:r>
            <a:endParaRPr lang="en-US" dirty="0" smtClean="0"/>
          </a:p>
          <a:p>
            <a:pPr lvl="1"/>
            <a:endParaRPr lang="en-US" dirty="0" smtClean="0"/>
          </a:p>
          <a:p>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5486400" y="2362200"/>
            <a:ext cx="3276600" cy="333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Community structure</a:t>
            </a:r>
            <a:endParaRPr lang="en-US" dirty="0"/>
          </a:p>
        </p:txBody>
      </p:sp>
      <p:sp>
        <p:nvSpPr>
          <p:cNvPr id="3" name="Content Placeholder 2"/>
          <p:cNvSpPr>
            <a:spLocks noGrp="1"/>
          </p:cNvSpPr>
          <p:nvPr>
            <p:ph idx="1"/>
          </p:nvPr>
        </p:nvSpPr>
        <p:spPr/>
        <p:txBody>
          <a:bodyPr/>
          <a:lstStyle/>
          <a:p>
            <a:r>
              <a:rPr lang="en-US" dirty="0" smtClean="0"/>
              <a:t>Hierarchical clustering:</a:t>
            </a:r>
          </a:p>
          <a:p>
            <a:pPr lvl="1"/>
            <a:r>
              <a:rPr lang="en-US" dirty="0" smtClean="0"/>
              <a:t>Agglomerative </a:t>
            </a:r>
            <a:r>
              <a:rPr lang="en-US" dirty="0" smtClean="0"/>
              <a:t>algorithms</a:t>
            </a:r>
            <a:endParaRPr lang="en-US" dirty="0" smtClean="0"/>
          </a:p>
          <a:p>
            <a:pPr lvl="1"/>
            <a:r>
              <a:rPr lang="en-US" dirty="0" smtClean="0"/>
              <a:t>Divisive algorithms</a:t>
            </a:r>
          </a:p>
          <a:p>
            <a:r>
              <a:rPr lang="en-US" dirty="0" smtClean="0"/>
              <a:t>Sales-</a:t>
            </a:r>
            <a:r>
              <a:rPr lang="en-US" dirty="0" err="1" smtClean="0"/>
              <a:t>Pardo</a:t>
            </a:r>
            <a:r>
              <a:rPr lang="en-US" dirty="0" smtClean="0"/>
              <a:t>, 2007: Deriving hierarchical from node similarities.</a:t>
            </a:r>
          </a:p>
          <a:p>
            <a:r>
              <a:rPr lang="en-US" dirty="0" err="1" smtClean="0"/>
              <a:t>Clauset</a:t>
            </a:r>
            <a:r>
              <a:rPr lang="en-US" dirty="0" smtClean="0"/>
              <a:t> et al</a:t>
            </a:r>
            <a:r>
              <a:rPr lang="en-US" dirty="0" smtClean="0"/>
              <a:t>. 2007, 2008: Divide the </a:t>
            </a:r>
            <a:r>
              <a:rPr lang="en-US" dirty="0" err="1" smtClean="0"/>
              <a:t>dendogram</a:t>
            </a:r>
            <a:r>
              <a:rPr lang="en-US" dirty="0" smtClean="0"/>
              <a:t> using Maximum Likelihood</a:t>
            </a:r>
          </a:p>
          <a:p>
            <a:r>
              <a:rPr lang="en-US" dirty="0" err="1" smtClean="0"/>
              <a:t>Lancichinetti</a:t>
            </a:r>
            <a:r>
              <a:rPr lang="en-US" baseline="30000" dirty="0" smtClean="0"/>
              <a:t> </a:t>
            </a:r>
            <a:r>
              <a:rPr lang="en-US" dirty="0" smtClean="0"/>
              <a:t> et al. 2009: Local optimization of a fitness function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Workspace\presentation\Multilevel CS via Random Walk Compression\info_flow.png"/>
          <p:cNvPicPr>
            <a:picLocks noChangeAspect="1" noChangeArrowheads="1"/>
          </p:cNvPicPr>
          <p:nvPr/>
        </p:nvPicPr>
        <p:blipFill>
          <a:blip r:embed="rId2" cstate="print">
            <a:lum bright="40000"/>
          </a:blip>
          <a:srcRect/>
          <a:stretch>
            <a:fillRect/>
          </a:stretch>
        </p:blipFill>
        <p:spPr bwMode="auto">
          <a:xfrm>
            <a:off x="219990" y="4953000"/>
            <a:ext cx="2751810" cy="1828800"/>
          </a:xfrm>
          <a:prstGeom prst="rect">
            <a:avLst/>
          </a:prstGeom>
          <a:noFill/>
        </p:spPr>
      </p:pic>
      <p:pic>
        <p:nvPicPr>
          <p:cNvPr id="2050" name="Picture 2" descr="D:\Workspace\presentation\Multilevel CS via Random Walk Compression\info_flow.png"/>
          <p:cNvPicPr>
            <a:picLocks noChangeAspect="1" noChangeArrowheads="1"/>
          </p:cNvPicPr>
          <p:nvPr/>
        </p:nvPicPr>
        <p:blipFill>
          <a:blip r:embed="rId2" cstate="print">
            <a:lum bright="40000"/>
          </a:blip>
          <a:srcRect/>
          <a:stretch>
            <a:fillRect/>
          </a:stretch>
        </p:blipFill>
        <p:spPr bwMode="auto">
          <a:xfrm>
            <a:off x="4495800" y="822176"/>
            <a:ext cx="4495800" cy="2987824"/>
          </a:xfrm>
          <a:prstGeom prst="rect">
            <a:avLst/>
          </a:prstGeom>
          <a:noFill/>
        </p:spPr>
      </p:pic>
      <p:sp>
        <p:nvSpPr>
          <p:cNvPr id="2" name="Title 1"/>
          <p:cNvSpPr>
            <a:spLocks noGrp="1"/>
          </p:cNvSpPr>
          <p:nvPr>
            <p:ph type="title"/>
          </p:nvPr>
        </p:nvSpPr>
        <p:spPr/>
        <p:txBody>
          <a:bodyPr/>
          <a:lstStyle/>
          <a:p>
            <a:r>
              <a:rPr lang="en-US" dirty="0" smtClean="0"/>
              <a:t>Encoding Network Flows	</a:t>
            </a:r>
            <a:endParaRPr lang="en-US" dirty="0"/>
          </a:p>
        </p:txBody>
      </p:sp>
      <p:sp>
        <p:nvSpPr>
          <p:cNvPr id="3" name="Content Placeholder 2"/>
          <p:cNvSpPr>
            <a:spLocks noGrp="1"/>
          </p:cNvSpPr>
          <p:nvPr>
            <p:ph idx="1"/>
          </p:nvPr>
        </p:nvSpPr>
        <p:spPr/>
        <p:txBody>
          <a:bodyPr/>
          <a:lstStyle/>
          <a:p>
            <a:r>
              <a:rPr lang="en-US" dirty="0" smtClean="0"/>
              <a:t>Optimal compression of network flows </a:t>
            </a:r>
            <a:r>
              <a:rPr lang="en-US" dirty="0" smtClean="0">
                <a:sym typeface="Wingdings" pitchFamily="2" charset="2"/>
              </a:rPr>
              <a:t> Network structure (M. </a:t>
            </a:r>
            <a:r>
              <a:rPr lang="en-US" dirty="0" err="1" smtClean="0">
                <a:sym typeface="Wingdings" pitchFamily="2" charset="2"/>
              </a:rPr>
              <a:t>Rosvall</a:t>
            </a:r>
            <a:r>
              <a:rPr lang="en-US" dirty="0" smtClean="0">
                <a:sym typeface="Wingdings" pitchFamily="2" charset="2"/>
              </a:rPr>
              <a:t>, C. T. Bergstrom, PNAS 2008)	</a:t>
            </a:r>
          </a:p>
          <a:p>
            <a:r>
              <a:rPr lang="en-US" dirty="0" smtClean="0">
                <a:sym typeface="Wingdings" pitchFamily="2" charset="2"/>
              </a:rPr>
              <a:t>Top three performers (LFR benchmark, </a:t>
            </a:r>
            <a:r>
              <a:rPr lang="en-US" dirty="0" err="1" smtClean="0">
                <a:sym typeface="Wingdings" pitchFamily="2" charset="2"/>
              </a:rPr>
              <a:t>Fortunato</a:t>
            </a:r>
            <a:r>
              <a:rPr lang="en-US" dirty="0" smtClean="0">
                <a:sym typeface="Wingdings" pitchFamily="2" charset="2"/>
              </a:rPr>
              <a:t> et al. 2009)</a:t>
            </a:r>
          </a:p>
          <a:p>
            <a:r>
              <a:rPr lang="en-US" dirty="0" smtClean="0">
                <a:sym typeface="Wingdings" pitchFamily="2" charset="2"/>
              </a:rPr>
              <a:t>Can be extended to reveal hierarchical structure of network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network flows</a:t>
            </a:r>
            <a:endParaRPr lang="en-US" dirty="0"/>
          </a:p>
        </p:txBody>
      </p:sp>
      <p:sp>
        <p:nvSpPr>
          <p:cNvPr id="3" name="Content Placeholder 2"/>
          <p:cNvSpPr>
            <a:spLocks noGrp="1"/>
          </p:cNvSpPr>
          <p:nvPr>
            <p:ph idx="1"/>
          </p:nvPr>
        </p:nvSpPr>
        <p:spPr/>
        <p:txBody>
          <a:bodyPr/>
          <a:lstStyle/>
          <a:p>
            <a:endParaRPr lang="en-US" dirty="0"/>
          </a:p>
        </p:txBody>
      </p:sp>
      <p:pic>
        <p:nvPicPr>
          <p:cNvPr id="3076" name="Picture 4" descr="D:\Workspace\presentation\Multilevel CS via Random Walk Compression\rdw1.jpg"/>
          <p:cNvPicPr>
            <a:picLocks noChangeAspect="1" noChangeArrowheads="1"/>
          </p:cNvPicPr>
          <p:nvPr/>
        </p:nvPicPr>
        <p:blipFill>
          <a:blip r:embed="rId2" cstate="print"/>
          <a:srcRect/>
          <a:stretch>
            <a:fillRect/>
          </a:stretch>
        </p:blipFill>
        <p:spPr bwMode="auto">
          <a:xfrm>
            <a:off x="914400" y="2157264"/>
            <a:ext cx="3100834" cy="4319736"/>
          </a:xfrm>
          <a:prstGeom prst="rect">
            <a:avLst/>
          </a:prstGeom>
          <a:noFill/>
        </p:spPr>
      </p:pic>
      <p:pic>
        <p:nvPicPr>
          <p:cNvPr id="3077" name="Picture 5" descr="D:\Workspace\presentation\Multilevel CS via Random Walk Compression\rdw2.jpg"/>
          <p:cNvPicPr>
            <a:picLocks noChangeAspect="1" noChangeArrowheads="1"/>
          </p:cNvPicPr>
          <p:nvPr/>
        </p:nvPicPr>
        <p:blipFill>
          <a:blip r:embed="rId3" cstate="print"/>
          <a:srcRect/>
          <a:stretch>
            <a:fillRect/>
          </a:stretch>
        </p:blipFill>
        <p:spPr bwMode="auto">
          <a:xfrm>
            <a:off x="4391025" y="2181075"/>
            <a:ext cx="2913311" cy="42862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Network Flows</a:t>
            </a:r>
            <a:endParaRPr lang="en-US" dirty="0"/>
          </a:p>
        </p:txBody>
      </p:sp>
      <p:sp>
        <p:nvSpPr>
          <p:cNvPr id="3" name="Content Placeholder 2"/>
          <p:cNvSpPr>
            <a:spLocks noGrp="1"/>
          </p:cNvSpPr>
          <p:nvPr>
            <p:ph idx="1"/>
          </p:nvPr>
        </p:nvSpPr>
        <p:spPr/>
        <p:txBody>
          <a:bodyPr/>
          <a:lstStyle/>
          <a:p>
            <a:r>
              <a:rPr lang="en-US" dirty="0" smtClean="0"/>
              <a:t>Compressing an infinite flow (random walk)</a:t>
            </a:r>
          </a:p>
          <a:p>
            <a:r>
              <a:rPr lang="en-US" dirty="0" smtClean="0"/>
              <a:t>Minimize the expected code length</a:t>
            </a:r>
          </a:p>
          <a:p>
            <a:r>
              <a:rPr lang="en-US" dirty="0" smtClean="0"/>
              <a:t>Shannon’s source coding theorem:</a:t>
            </a:r>
          </a:p>
          <a:p>
            <a:pPr>
              <a:buNone/>
            </a:pPr>
            <a:endParaRPr lang="en-US" dirty="0" smtClean="0"/>
          </a:p>
        </p:txBody>
      </p:sp>
      <p:pic>
        <p:nvPicPr>
          <p:cNvPr id="4101" name="Picture 5" descr="http://myyn.org/static/assets/mathbrowser/article/3203/images/img2.png"/>
          <p:cNvPicPr>
            <a:picLocks noChangeAspect="1" noChangeArrowheads="1"/>
          </p:cNvPicPr>
          <p:nvPr/>
        </p:nvPicPr>
        <p:blipFill>
          <a:blip r:embed="rId3" cstate="print"/>
          <a:srcRect/>
          <a:stretch>
            <a:fillRect/>
          </a:stretch>
        </p:blipFill>
        <p:spPr bwMode="auto">
          <a:xfrm>
            <a:off x="533400" y="4267200"/>
            <a:ext cx="4117395" cy="2362200"/>
          </a:xfrm>
          <a:prstGeom prst="rect">
            <a:avLst/>
          </a:prstGeom>
          <a:noFill/>
        </p:spPr>
      </p:pic>
      <p:pic>
        <p:nvPicPr>
          <p:cNvPr id="4099" name="Picture 3"/>
          <p:cNvPicPr>
            <a:picLocks noChangeAspect="1" noChangeArrowheads="1"/>
          </p:cNvPicPr>
          <p:nvPr/>
        </p:nvPicPr>
        <p:blipFill>
          <a:blip r:embed="rId4" cstate="print"/>
          <a:srcRect/>
          <a:stretch>
            <a:fillRect/>
          </a:stretch>
        </p:blipFill>
        <p:spPr bwMode="auto">
          <a:xfrm>
            <a:off x="3429000" y="3886200"/>
            <a:ext cx="4371975"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Two-level map encoding</a:t>
            </a:r>
            <a:endParaRPr lang="en-US" dirty="0"/>
          </a:p>
        </p:txBody>
      </p:sp>
      <p:sp>
        <p:nvSpPr>
          <p:cNvPr id="3" name="Content Placeholder 2"/>
          <p:cNvSpPr>
            <a:spLocks noGrp="1"/>
          </p:cNvSpPr>
          <p:nvPr>
            <p:ph idx="1"/>
          </p:nvPr>
        </p:nvSpPr>
        <p:spPr/>
        <p:txBody>
          <a:bodyPr/>
          <a:lstStyle/>
          <a:p>
            <a:r>
              <a:rPr lang="en-US" dirty="0" smtClean="0"/>
              <a:t>Each module has a code</a:t>
            </a:r>
          </a:p>
          <a:p>
            <a:r>
              <a:rPr lang="en-US" dirty="0" smtClean="0"/>
              <a:t>Within module: </a:t>
            </a:r>
          </a:p>
          <a:p>
            <a:pPr lvl="1"/>
            <a:r>
              <a:rPr lang="en-US" dirty="0" smtClean="0"/>
              <a:t>Each node has a code</a:t>
            </a:r>
          </a:p>
          <a:p>
            <a:pPr lvl="1"/>
            <a:r>
              <a:rPr lang="en-US" dirty="0" smtClean="0"/>
              <a:t>Special exit code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Two-level map encoding</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D:\Workspace\presentation\Multilevel CS via Random Walk Compression\rdw3.jpg"/>
          <p:cNvPicPr>
            <a:picLocks noChangeAspect="1" noChangeArrowheads="1"/>
          </p:cNvPicPr>
          <p:nvPr/>
        </p:nvPicPr>
        <p:blipFill>
          <a:blip r:embed="rId2" cstate="print"/>
          <a:srcRect/>
          <a:stretch>
            <a:fillRect/>
          </a:stretch>
        </p:blipFill>
        <p:spPr bwMode="auto">
          <a:xfrm>
            <a:off x="1066800" y="2286000"/>
            <a:ext cx="3114229" cy="4112121"/>
          </a:xfrm>
          <a:prstGeom prst="rect">
            <a:avLst/>
          </a:prstGeom>
          <a:noFill/>
        </p:spPr>
      </p:pic>
      <p:pic>
        <p:nvPicPr>
          <p:cNvPr id="5" name="Picture 3" descr="D:\Workspace\presentation\Multilevel CS via Random Walk Compression\rdw4.jpg"/>
          <p:cNvPicPr>
            <a:picLocks noChangeAspect="1" noChangeArrowheads="1"/>
          </p:cNvPicPr>
          <p:nvPr/>
        </p:nvPicPr>
        <p:blipFill>
          <a:blip r:embed="rId3" cstate="print"/>
          <a:srcRect/>
          <a:stretch>
            <a:fillRect/>
          </a:stretch>
        </p:blipFill>
        <p:spPr bwMode="auto">
          <a:xfrm>
            <a:off x="4953000" y="2294483"/>
            <a:ext cx="2806155" cy="3877717"/>
          </a:xfrm>
          <a:prstGeom prst="rect">
            <a:avLst/>
          </a:prstGeom>
          <a:noFill/>
        </p:spPr>
      </p:pic>
      <p:sp>
        <p:nvSpPr>
          <p:cNvPr id="6" name="Rectangle 5"/>
          <p:cNvSpPr/>
          <p:nvPr/>
        </p:nvSpPr>
        <p:spPr>
          <a:xfrm>
            <a:off x="4343400" y="5410200"/>
            <a:ext cx="4572000" cy="646331"/>
          </a:xfrm>
          <a:prstGeom prst="rect">
            <a:avLst/>
          </a:prstGeom>
        </p:spPr>
        <p:txBody>
          <a:bodyPr>
            <a:spAutoFit/>
          </a:bodyPr>
          <a:lstStyle/>
          <a:p>
            <a:r>
              <a:rPr lang="en-US" dirty="0" smtClean="0">
                <a:hlinkClick r:id="rId4"/>
              </a:rPr>
              <a:t>http://www.mapequation.org/mapdemo/index.html</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194</TotalTime>
  <Words>611</Words>
  <Application>Microsoft Office PowerPoint</Application>
  <PresentationFormat>On-screen Show (4:3)</PresentationFormat>
  <Paragraphs>65</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Urban</vt:lpstr>
      <vt:lpstr>Multilevel compression of random walks on networks reveals hierarchical organization in large integrated systems</vt:lpstr>
      <vt:lpstr>Introduction </vt:lpstr>
      <vt:lpstr>Hierarchical Community structure</vt:lpstr>
      <vt:lpstr>Hierarchical Community structure</vt:lpstr>
      <vt:lpstr>Encoding Network Flows </vt:lpstr>
      <vt:lpstr>Encoding network flows</vt:lpstr>
      <vt:lpstr>Encoding Network Flows</vt:lpstr>
      <vt:lpstr>Two-level map encoding</vt:lpstr>
      <vt:lpstr>Two-level map encoding</vt:lpstr>
      <vt:lpstr>Two-level map encoding</vt:lpstr>
      <vt:lpstr>Two-level encoding</vt:lpstr>
      <vt:lpstr>Hierarchical map encoding</vt:lpstr>
      <vt:lpstr>Hierarchical map encoding</vt:lpstr>
      <vt:lpstr>Algorithm</vt:lpstr>
      <vt:lpstr>Experiments</vt:lpstr>
      <vt:lpstr>Experiments</vt:lpstr>
      <vt:lpstr>Experiments</vt:lpstr>
      <vt:lpstr>Experiments</vt:lpstr>
    </vt:vector>
  </TitlesOfParts>
  <Company>University of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Multilevel compression of random walks on networks reveals hierarchical organization in large integrated systems</dc:title>
  <dc:creator>Thang N. Dinh</dc:creator>
  <cp:lastModifiedBy>Thang</cp:lastModifiedBy>
  <cp:revision>19</cp:revision>
  <dcterms:created xsi:type="dcterms:W3CDTF">2011-01-25T11:53:27Z</dcterms:created>
  <dcterms:modified xsi:type="dcterms:W3CDTF">2011-01-25T15:54:31Z</dcterms:modified>
</cp:coreProperties>
</file>