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2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1F77-9894-4489-A98D-96C8AAA9B2EA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9469B-3899-40AD-B36F-86B1AB5B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6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3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59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53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2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83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6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49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20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31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20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69B-3899-40AD-B36F-86B1AB5B35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2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2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9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0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819F-E69A-4CC3-8656-3DCB12896745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35C3-EDA6-4ED9-8F9C-04E6B65C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STEALING REALITY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 err="1" smtClean="0">
                <a:solidFill>
                  <a:schemeClr val="bg1"/>
                </a:solidFill>
              </a:rPr>
              <a:t>Yaniv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Altshuler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>
                <a:solidFill>
                  <a:schemeClr val="bg1"/>
                </a:solidFill>
              </a:rPr>
              <a:t>Nadav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Aharony</a:t>
            </a:r>
            <a:r>
              <a:rPr lang="en-US" sz="2400" b="1" dirty="0" smtClean="0">
                <a:solidFill>
                  <a:schemeClr val="bg1"/>
                </a:solidFill>
              </a:rPr>
              <a:t>, Yuval </a:t>
            </a:r>
            <a:r>
              <a:rPr lang="en-US" sz="2400" b="1" dirty="0" err="1" smtClean="0">
                <a:solidFill>
                  <a:schemeClr val="bg1"/>
                </a:solidFill>
              </a:rPr>
              <a:t>Elovici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Alex </a:t>
            </a:r>
            <a:r>
              <a:rPr lang="en-US" sz="2400" b="1" dirty="0" err="1" smtClean="0">
                <a:solidFill>
                  <a:schemeClr val="bg1"/>
                </a:solidFill>
              </a:rPr>
              <a:t>Pentland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and Manuel </a:t>
            </a:r>
            <a:r>
              <a:rPr lang="en-US" sz="2400" b="1" dirty="0" err="1" smtClean="0">
                <a:solidFill>
                  <a:schemeClr val="bg1"/>
                </a:solidFill>
              </a:rPr>
              <a:t>Cebrian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Presented by:</a:t>
            </a:r>
          </a:p>
          <a:p>
            <a:pPr algn="just"/>
            <a:r>
              <a:rPr lang="en-US" sz="2400" b="1" dirty="0" err="1" smtClean="0">
                <a:solidFill>
                  <a:schemeClr val="bg1"/>
                </a:solidFill>
              </a:rPr>
              <a:t>Sindhura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Tokala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Quantifying the essence of the network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Benefit of the learning process is proportional to the number of combinations that can be composed from the information learned.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Attacker is interested in maximizing </a:t>
            </a:r>
            <a:r>
              <a:rPr lang="el-GR" sz="2400" dirty="0" smtClean="0"/>
              <a:t>Λ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,</a:t>
            </a:r>
            <a:r>
              <a:rPr lang="el-GR" sz="2400" dirty="0" smtClean="0"/>
              <a:t> Λ</a:t>
            </a:r>
            <a:r>
              <a:rPr lang="en-US" sz="2400" baseline="-25000" dirty="0" smtClean="0"/>
              <a:t>v</a:t>
            </a:r>
            <a:r>
              <a:rPr lang="en-US" sz="2400" dirty="0" smtClean="0"/>
              <a:t>,</a:t>
            </a:r>
            <a:r>
              <a:rPr lang="el-GR" sz="2400" dirty="0" smtClean="0"/>
              <a:t> Λ</a:t>
            </a:r>
            <a:r>
              <a:rPr lang="en-US" sz="2400" baseline="-25000" dirty="0"/>
              <a:t>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41096"/>
            <a:ext cx="2756719" cy="67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0881"/>
            <a:ext cx="8229600" cy="3884601"/>
          </a:xfrm>
        </p:spPr>
      </p:pic>
    </p:spTree>
    <p:extLst>
      <p:ext uri="{BB962C8B-B14F-4D97-AF65-F5344CB8AC3E}">
        <p14:creationId xmlns:p14="http://schemas.microsoft.com/office/powerpoint/2010/main" val="28430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Attack Analysis</a:t>
            </a:r>
            <a:endParaRPr lang="en-US" sz="3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7" y="1814945"/>
            <a:ext cx="2057400" cy="55198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55" y="2834348"/>
            <a:ext cx="1895475" cy="419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8592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: Learning rate of each edge vertex, determined by the activity level </a:t>
            </a:r>
            <a:r>
              <a:rPr lang="en-US" dirty="0" err="1" smtClean="0"/>
              <a:t>level</a:t>
            </a:r>
            <a:r>
              <a:rPr lang="en-US" dirty="0" smtClean="0"/>
              <a:t>.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590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Attack success rate</a:t>
            </a:r>
            <a:endParaRPr lang="en-US" sz="3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3771900" cy="1714500"/>
          </a:xfrm>
        </p:spPr>
      </p:pic>
    </p:spTree>
    <p:extLst>
      <p:ext uri="{BB962C8B-B14F-4D97-AF65-F5344CB8AC3E}">
        <p14:creationId xmlns:p14="http://schemas.microsoft.com/office/powerpoint/2010/main" val="10896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Aggressive attack or Slow attack?</a:t>
            </a:r>
            <a:endParaRPr lang="en-US" sz="3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124200"/>
            <a:ext cx="3181350" cy="704850"/>
          </a:xfrm>
        </p:spPr>
      </p:pic>
      <p:sp>
        <p:nvSpPr>
          <p:cNvPr id="5" name="TextBox 4"/>
          <p:cNvSpPr txBox="1"/>
          <p:nvPr/>
        </p:nvSpPr>
        <p:spPr>
          <a:xfrm>
            <a:off x="457200" y="1752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Aggressive attack is more likely to be detected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Slow attacks evade detection for a long time.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Detection probability of attacking agents at time 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1910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ρ</a:t>
            </a:r>
            <a:r>
              <a:rPr lang="en-US" dirty="0" smtClean="0"/>
              <a:t>: probability that an agent would copy itself to a neighboring vertex at each time step.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3950818"/>
          </a:xfrm>
        </p:spPr>
      </p:pic>
    </p:spTree>
    <p:extLst>
      <p:ext uri="{BB962C8B-B14F-4D97-AF65-F5344CB8AC3E}">
        <p14:creationId xmlns:p14="http://schemas.microsoft.com/office/powerpoint/2010/main" val="31618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What is a safe network against such attacks?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Initially, learning each edge contributes: O(1) information</a:t>
            </a:r>
          </a:p>
          <a:p>
            <a:r>
              <a:rPr lang="en-US" sz="2400" dirty="0" smtClean="0"/>
              <a:t>As the logic behind the network unveils, contribution from each edge increases.</a:t>
            </a:r>
          </a:p>
          <a:p>
            <a:endParaRPr lang="en-US" sz="2400" dirty="0"/>
          </a:p>
          <a:p>
            <a:r>
              <a:rPr lang="en-US" sz="2400" i="1" dirty="0" smtClean="0"/>
              <a:t>Critical learning threshold:</a:t>
            </a:r>
          </a:p>
          <a:p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084926"/>
            <a:ext cx="33242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412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Easily learnable network</a:t>
            </a:r>
            <a:endParaRPr lang="en-US" sz="3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6629399" cy="3484533"/>
          </a:xfrm>
        </p:spPr>
      </p:pic>
      <p:sp>
        <p:nvSpPr>
          <p:cNvPr id="6" name="TextBox 5"/>
          <p:cNvSpPr txBox="1"/>
          <p:nvPr/>
        </p:nvSpPr>
        <p:spPr>
          <a:xfrm>
            <a:off x="685800" y="4648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Critical learning threshold = O(1)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5867400"/>
            <a:ext cx="2247900" cy="733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200650"/>
            <a:ext cx="28670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804553" y="2587336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715491" y="2590800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a2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2341417" y="1700644"/>
            <a:ext cx="564573" cy="509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a1</a:t>
            </a:r>
            <a:endParaRPr lang="en-US" sz="1400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862445" y="2743200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a4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1804554" y="3657600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a3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1264227" y="1700644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a5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cxnSp>
        <p:nvCxnSpPr>
          <p:cNvPr id="19" name="Straight Connector 18"/>
          <p:cNvCxnSpPr>
            <a:stCxn id="17" idx="5"/>
            <a:endCxn id="9" idx="0"/>
          </p:cNvCxnSpPr>
          <p:nvPr/>
        </p:nvCxnSpPr>
        <p:spPr>
          <a:xfrm>
            <a:off x="1743163" y="2090889"/>
            <a:ext cx="329822" cy="496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7"/>
            <a:endCxn id="13" idx="4"/>
          </p:cNvCxnSpPr>
          <p:nvPr/>
        </p:nvCxnSpPr>
        <p:spPr>
          <a:xfrm flipV="1">
            <a:off x="2262794" y="2209800"/>
            <a:ext cx="360910" cy="456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2" idx="2"/>
          </p:cNvCxnSpPr>
          <p:nvPr/>
        </p:nvCxnSpPr>
        <p:spPr>
          <a:xfrm flipV="1">
            <a:off x="2341416" y="2819400"/>
            <a:ext cx="374075" cy="36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  <a:endCxn id="16" idx="0"/>
          </p:cNvCxnSpPr>
          <p:nvPr/>
        </p:nvCxnSpPr>
        <p:spPr>
          <a:xfrm>
            <a:off x="2072985" y="3124200"/>
            <a:ext cx="12124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9" idx="2"/>
          </p:cNvCxnSpPr>
          <p:nvPr/>
        </p:nvCxnSpPr>
        <p:spPr>
          <a:xfrm flipV="1">
            <a:off x="1423554" y="2855768"/>
            <a:ext cx="380999" cy="116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528950" y="2715491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22320" y="1889412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b8</a:t>
            </a:r>
            <a:endParaRPr lang="en-US" sz="1400" dirty="0"/>
          </a:p>
        </p:txBody>
      </p:sp>
      <p:sp>
        <p:nvSpPr>
          <p:cNvPr id="31" name="Oval 30"/>
          <p:cNvSpPr/>
          <p:nvPr/>
        </p:nvSpPr>
        <p:spPr>
          <a:xfrm>
            <a:off x="5153889" y="2931968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b7</a:t>
            </a:r>
            <a:endParaRPr lang="en-US" sz="1400" dirty="0"/>
          </a:p>
        </p:txBody>
      </p:sp>
      <p:sp>
        <p:nvSpPr>
          <p:cNvPr id="32" name="Oval 31"/>
          <p:cNvSpPr/>
          <p:nvPr/>
        </p:nvSpPr>
        <p:spPr>
          <a:xfrm>
            <a:off x="5690752" y="3886200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b6</a:t>
            </a:r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6797382" y="4154632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b5</a:t>
            </a:r>
            <a:endParaRPr lang="en-US" sz="1400" dirty="0"/>
          </a:p>
        </p:txBody>
      </p:sp>
      <p:sp>
        <p:nvSpPr>
          <p:cNvPr id="34" name="Oval 33"/>
          <p:cNvSpPr/>
          <p:nvPr/>
        </p:nvSpPr>
        <p:spPr>
          <a:xfrm>
            <a:off x="7656366" y="3541568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b4</a:t>
            </a:r>
            <a:endParaRPr lang="en-US" sz="1400" dirty="0"/>
          </a:p>
        </p:txBody>
      </p:sp>
      <p:sp>
        <p:nvSpPr>
          <p:cNvPr id="35" name="Oval 34"/>
          <p:cNvSpPr/>
          <p:nvPr/>
        </p:nvSpPr>
        <p:spPr>
          <a:xfrm>
            <a:off x="7872842" y="2590800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b3</a:t>
            </a:r>
            <a:endParaRPr lang="en-US" sz="1400" dirty="0"/>
          </a:p>
        </p:txBody>
      </p:sp>
      <p:sp>
        <p:nvSpPr>
          <p:cNvPr id="36" name="Oval 35"/>
          <p:cNvSpPr/>
          <p:nvPr/>
        </p:nvSpPr>
        <p:spPr>
          <a:xfrm>
            <a:off x="7571503" y="1700644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b2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6425044" y="1265384"/>
            <a:ext cx="640769" cy="62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b1</a:t>
            </a:r>
            <a:endParaRPr lang="en-US" sz="1400" dirty="0"/>
          </a:p>
        </p:txBody>
      </p:sp>
      <p:cxnSp>
        <p:nvCxnSpPr>
          <p:cNvPr id="39" name="Straight Connector 38"/>
          <p:cNvCxnSpPr>
            <a:stCxn id="29" idx="0"/>
            <a:endCxn id="37" idx="4"/>
          </p:cNvCxnSpPr>
          <p:nvPr/>
        </p:nvCxnSpPr>
        <p:spPr>
          <a:xfrm flipH="1" flipV="1">
            <a:off x="6745429" y="1889412"/>
            <a:ext cx="51953" cy="826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9" idx="7"/>
            <a:endCxn id="36" idx="3"/>
          </p:cNvCxnSpPr>
          <p:nvPr/>
        </p:nvCxnSpPr>
        <p:spPr>
          <a:xfrm flipV="1">
            <a:off x="6987191" y="2158886"/>
            <a:ext cx="662934" cy="63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3" idx="0"/>
            <a:endCxn id="29" idx="4"/>
          </p:cNvCxnSpPr>
          <p:nvPr/>
        </p:nvCxnSpPr>
        <p:spPr>
          <a:xfrm flipH="1" flipV="1">
            <a:off x="6797382" y="3252355"/>
            <a:ext cx="268432" cy="90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1" idx="6"/>
            <a:endCxn id="29" idx="2"/>
          </p:cNvCxnSpPr>
          <p:nvPr/>
        </p:nvCxnSpPr>
        <p:spPr>
          <a:xfrm flipV="1">
            <a:off x="5690752" y="2983923"/>
            <a:ext cx="838198" cy="216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0" idx="5"/>
            <a:endCxn id="29" idx="1"/>
          </p:cNvCxnSpPr>
          <p:nvPr/>
        </p:nvCxnSpPr>
        <p:spPr>
          <a:xfrm>
            <a:off x="5880561" y="2347654"/>
            <a:ext cx="727011" cy="446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5"/>
            <a:endCxn id="34" idx="1"/>
          </p:cNvCxnSpPr>
          <p:nvPr/>
        </p:nvCxnSpPr>
        <p:spPr>
          <a:xfrm>
            <a:off x="6987191" y="3173733"/>
            <a:ext cx="747797" cy="44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2" idx="7"/>
            <a:endCxn id="29" idx="3"/>
          </p:cNvCxnSpPr>
          <p:nvPr/>
        </p:nvCxnSpPr>
        <p:spPr>
          <a:xfrm flipV="1">
            <a:off x="6148993" y="3173733"/>
            <a:ext cx="458579" cy="79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6"/>
            <a:endCxn id="35" idx="2"/>
          </p:cNvCxnSpPr>
          <p:nvPr/>
        </p:nvCxnSpPr>
        <p:spPr>
          <a:xfrm flipV="1">
            <a:off x="7065813" y="2859232"/>
            <a:ext cx="807029" cy="124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6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804553" y="2587336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715491" y="2590800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a2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2341417" y="1700644"/>
            <a:ext cx="564573" cy="509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a1</a:t>
            </a:r>
            <a:endParaRPr lang="en-US" sz="1400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862445" y="2743200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a4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1804554" y="3657600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a3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1264227" y="1700644"/>
            <a:ext cx="561109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a5</a:t>
            </a:r>
            <a:endParaRPr lang="en-US" sz="1400" baseline="-25000" dirty="0" smtClean="0"/>
          </a:p>
          <a:p>
            <a:pPr algn="ctr"/>
            <a:endParaRPr lang="en-US" sz="1400" dirty="0"/>
          </a:p>
        </p:txBody>
      </p:sp>
      <p:cxnSp>
        <p:nvCxnSpPr>
          <p:cNvPr id="19" name="Straight Connector 18"/>
          <p:cNvCxnSpPr>
            <a:stCxn id="17" idx="5"/>
            <a:endCxn id="9" idx="0"/>
          </p:cNvCxnSpPr>
          <p:nvPr/>
        </p:nvCxnSpPr>
        <p:spPr>
          <a:xfrm>
            <a:off x="1743163" y="2090889"/>
            <a:ext cx="329822" cy="49644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7"/>
            <a:endCxn id="13" idx="4"/>
          </p:cNvCxnSpPr>
          <p:nvPr/>
        </p:nvCxnSpPr>
        <p:spPr>
          <a:xfrm flipV="1">
            <a:off x="2262794" y="2209800"/>
            <a:ext cx="360910" cy="45615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2" idx="2"/>
          </p:cNvCxnSpPr>
          <p:nvPr/>
        </p:nvCxnSpPr>
        <p:spPr>
          <a:xfrm flipV="1">
            <a:off x="2341416" y="2819400"/>
            <a:ext cx="374075" cy="3636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  <a:endCxn id="16" idx="0"/>
          </p:cNvCxnSpPr>
          <p:nvPr/>
        </p:nvCxnSpPr>
        <p:spPr>
          <a:xfrm>
            <a:off x="2072985" y="3124200"/>
            <a:ext cx="12124" cy="533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9" idx="2"/>
          </p:cNvCxnSpPr>
          <p:nvPr/>
        </p:nvCxnSpPr>
        <p:spPr>
          <a:xfrm flipV="1">
            <a:off x="1423554" y="2855768"/>
            <a:ext cx="380999" cy="11603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528950" y="2715491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22320" y="1889412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b8</a:t>
            </a:r>
            <a:endParaRPr lang="en-US" sz="1400" dirty="0"/>
          </a:p>
        </p:txBody>
      </p:sp>
      <p:sp>
        <p:nvSpPr>
          <p:cNvPr id="31" name="Oval 30"/>
          <p:cNvSpPr/>
          <p:nvPr/>
        </p:nvSpPr>
        <p:spPr>
          <a:xfrm>
            <a:off x="5153889" y="2931968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b7</a:t>
            </a:r>
            <a:endParaRPr lang="en-US" sz="1400" dirty="0"/>
          </a:p>
        </p:txBody>
      </p:sp>
      <p:sp>
        <p:nvSpPr>
          <p:cNvPr id="32" name="Oval 31"/>
          <p:cNvSpPr/>
          <p:nvPr/>
        </p:nvSpPr>
        <p:spPr>
          <a:xfrm>
            <a:off x="5690752" y="3886200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b6</a:t>
            </a:r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6797382" y="4154632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b5</a:t>
            </a:r>
            <a:endParaRPr lang="en-US" sz="1400" dirty="0"/>
          </a:p>
        </p:txBody>
      </p:sp>
      <p:sp>
        <p:nvSpPr>
          <p:cNvPr id="34" name="Oval 33"/>
          <p:cNvSpPr/>
          <p:nvPr/>
        </p:nvSpPr>
        <p:spPr>
          <a:xfrm>
            <a:off x="7656366" y="3541568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b4</a:t>
            </a:r>
            <a:endParaRPr lang="en-US" sz="1400" dirty="0"/>
          </a:p>
        </p:txBody>
      </p:sp>
      <p:sp>
        <p:nvSpPr>
          <p:cNvPr id="35" name="Oval 34"/>
          <p:cNvSpPr/>
          <p:nvPr/>
        </p:nvSpPr>
        <p:spPr>
          <a:xfrm>
            <a:off x="7872842" y="2590800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b3</a:t>
            </a:r>
            <a:endParaRPr lang="en-US" sz="1400" dirty="0"/>
          </a:p>
        </p:txBody>
      </p:sp>
      <p:sp>
        <p:nvSpPr>
          <p:cNvPr id="36" name="Oval 35"/>
          <p:cNvSpPr/>
          <p:nvPr/>
        </p:nvSpPr>
        <p:spPr>
          <a:xfrm>
            <a:off x="7571503" y="1700644"/>
            <a:ext cx="536863" cy="536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b2</a:t>
            </a:r>
            <a:endParaRPr lang="en-US" sz="1400" dirty="0"/>
          </a:p>
        </p:txBody>
      </p:sp>
      <p:sp>
        <p:nvSpPr>
          <p:cNvPr id="37" name="Oval 36"/>
          <p:cNvSpPr/>
          <p:nvPr/>
        </p:nvSpPr>
        <p:spPr>
          <a:xfrm>
            <a:off x="6425044" y="1265384"/>
            <a:ext cx="640769" cy="62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b1</a:t>
            </a:r>
            <a:endParaRPr lang="en-US" sz="1400" dirty="0"/>
          </a:p>
        </p:txBody>
      </p:sp>
      <p:cxnSp>
        <p:nvCxnSpPr>
          <p:cNvPr id="39" name="Straight Connector 38"/>
          <p:cNvCxnSpPr>
            <a:stCxn id="29" idx="0"/>
            <a:endCxn id="37" idx="4"/>
          </p:cNvCxnSpPr>
          <p:nvPr/>
        </p:nvCxnSpPr>
        <p:spPr>
          <a:xfrm flipH="1" flipV="1">
            <a:off x="6745429" y="1889412"/>
            <a:ext cx="51953" cy="82607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9" idx="7"/>
            <a:endCxn id="36" idx="3"/>
          </p:cNvCxnSpPr>
          <p:nvPr/>
        </p:nvCxnSpPr>
        <p:spPr>
          <a:xfrm flipV="1">
            <a:off x="6987191" y="2158886"/>
            <a:ext cx="662934" cy="63522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3" idx="0"/>
            <a:endCxn id="29" idx="4"/>
          </p:cNvCxnSpPr>
          <p:nvPr/>
        </p:nvCxnSpPr>
        <p:spPr>
          <a:xfrm flipH="1" flipV="1">
            <a:off x="6797382" y="3252355"/>
            <a:ext cx="268432" cy="90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1" idx="6"/>
            <a:endCxn id="29" idx="2"/>
          </p:cNvCxnSpPr>
          <p:nvPr/>
        </p:nvCxnSpPr>
        <p:spPr>
          <a:xfrm flipV="1">
            <a:off x="5690752" y="2983923"/>
            <a:ext cx="838198" cy="216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0" idx="5"/>
            <a:endCxn id="29" idx="1"/>
          </p:cNvCxnSpPr>
          <p:nvPr/>
        </p:nvCxnSpPr>
        <p:spPr>
          <a:xfrm>
            <a:off x="5880561" y="2347654"/>
            <a:ext cx="727011" cy="44645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5"/>
            <a:endCxn id="34" idx="1"/>
          </p:cNvCxnSpPr>
          <p:nvPr/>
        </p:nvCxnSpPr>
        <p:spPr>
          <a:xfrm>
            <a:off x="6987191" y="3173733"/>
            <a:ext cx="747797" cy="44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2" idx="7"/>
            <a:endCxn id="29" idx="3"/>
          </p:cNvCxnSpPr>
          <p:nvPr/>
        </p:nvCxnSpPr>
        <p:spPr>
          <a:xfrm flipV="1">
            <a:off x="6148993" y="3173733"/>
            <a:ext cx="458579" cy="79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9" idx="6"/>
            <a:endCxn id="35" idx="2"/>
          </p:cNvCxnSpPr>
          <p:nvPr/>
        </p:nvCxnSpPr>
        <p:spPr>
          <a:xfrm flipV="1">
            <a:off x="7065813" y="2859232"/>
            <a:ext cx="807029" cy="124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5105400"/>
            <a:ext cx="807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Is A more valuable? or B?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715000"/>
            <a:ext cx="7800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Technical topology of the network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Topology of the human network that communicates on top of it.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8800" y="1579418"/>
            <a:ext cx="2286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Patterns </a:t>
            </a:r>
            <a:r>
              <a:rPr lang="en-US" dirty="0">
                <a:solidFill>
                  <a:schemeClr val="tx1"/>
                </a:solidFill>
              </a:rPr>
              <a:t>of communication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600200"/>
            <a:ext cx="2286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Relationship and Context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1905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05200" y="2286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24945" y="3713018"/>
            <a:ext cx="22860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 like age, occupation, role, etc.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12" idx="0"/>
          </p:cNvCxnSpPr>
          <p:nvPr/>
        </p:nvCxnSpPr>
        <p:spPr>
          <a:xfrm flipH="1">
            <a:off x="6767945" y="2590800"/>
            <a:ext cx="13855" cy="1122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32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954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 N. Eagle, A. </a:t>
            </a:r>
            <a:r>
              <a:rPr lang="en-US" dirty="0" err="1"/>
              <a:t>Pentland</a:t>
            </a:r>
            <a:r>
              <a:rPr lang="en-US" dirty="0"/>
              <a:t>, D. </a:t>
            </a:r>
            <a:r>
              <a:rPr lang="en-US" dirty="0" err="1"/>
              <a:t>Lazer</a:t>
            </a:r>
            <a:r>
              <a:rPr lang="en-US" dirty="0"/>
              <a:t>, “Inferring social network structure using mobile phone data</a:t>
            </a:r>
            <a:r>
              <a:rPr lang="en-US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Behavioral variables: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Phone communication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Proximity on a Saturday night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Number of unique locations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Proximity outside work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Proximity with no reception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Proximity at home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dirty="0" smtClean="0"/>
              <a:t>Proximity at work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Detected friendships based on the behavioral variables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18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Why are Stealing Reality attacks dangerous?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Easy to replace data network topologies.</a:t>
            </a:r>
          </a:p>
          <a:p>
            <a:r>
              <a:rPr lang="en-US" sz="2400" dirty="0" smtClean="0"/>
              <a:t>Difficult to replace real world network.</a:t>
            </a:r>
          </a:p>
          <a:p>
            <a:r>
              <a:rPr lang="en-US" sz="2400" dirty="0" smtClean="0"/>
              <a:t>Behavioral pattern attacks can be stealth attacks. Hence, difficult to detect.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65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Network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(</a:t>
            </a:r>
            <a:r>
              <a:rPr lang="en-US" sz="2400" dirty="0" err="1" smtClean="0"/>
              <a:t>u,t</a:t>
            </a:r>
            <a:r>
              <a:rPr lang="en-US" sz="2400" dirty="0" smtClean="0"/>
              <a:t>): Probability that vertex u was “learned” at time t.</a:t>
            </a:r>
          </a:p>
          <a:p>
            <a:r>
              <a:rPr lang="en-US" sz="2400" dirty="0" smtClean="0"/>
              <a:t>P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(</a:t>
            </a:r>
            <a:r>
              <a:rPr lang="en-US" sz="2400" dirty="0" err="1" smtClean="0"/>
              <a:t>u,t</a:t>
            </a:r>
            <a:r>
              <a:rPr lang="en-US" sz="2400" dirty="0" smtClean="0"/>
              <a:t>): Probability that edge e(</a:t>
            </a:r>
            <a:r>
              <a:rPr lang="en-US" sz="2400" dirty="0" err="1" smtClean="0"/>
              <a:t>u,v</a:t>
            </a:r>
            <a:r>
              <a:rPr lang="en-US" sz="2400" dirty="0" smtClean="0"/>
              <a:t>) was learned at time t.</a:t>
            </a:r>
          </a:p>
          <a:p>
            <a:r>
              <a:rPr lang="en-US" sz="2400" dirty="0" err="1" smtClean="0"/>
              <a:t>I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(t)=1 </a:t>
            </a:r>
            <a:r>
              <a:rPr lang="en-US" sz="2400" dirty="0" err="1" smtClean="0"/>
              <a:t>iff</a:t>
            </a:r>
            <a:r>
              <a:rPr lang="en-US" sz="2400" dirty="0" smtClean="0"/>
              <a:t> u is infected at time t</a:t>
            </a:r>
          </a:p>
          <a:p>
            <a:r>
              <a:rPr lang="en-US" sz="2400" dirty="0" err="1" smtClean="0"/>
              <a:t>I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(t)=1 </a:t>
            </a:r>
            <a:r>
              <a:rPr lang="en-US" sz="2400" dirty="0" err="1" smtClean="0"/>
              <a:t>iff</a:t>
            </a:r>
            <a:r>
              <a:rPr lang="en-US" sz="2400" dirty="0" smtClean="0"/>
              <a:t> either u or v or both are infected at time t.</a:t>
            </a:r>
          </a:p>
          <a:p>
            <a:r>
              <a:rPr lang="en-US" sz="2400" dirty="0" smtClean="0"/>
              <a:t>Percentage of vertices related information learned: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Percentage of edge related information learned: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86200"/>
            <a:ext cx="3486150" cy="66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691" y="5334000"/>
            <a:ext cx="34575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3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How easy is it to figure out the logic behind a network?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Sample 1: For every two users, the users are connected if they joined the network in the same month.</a:t>
            </a:r>
          </a:p>
          <a:p>
            <a:r>
              <a:rPr lang="en-US" sz="2400" dirty="0" smtClean="0"/>
              <a:t>Sample 2: For every two users, the users are connected in probability </a:t>
            </a:r>
            <a:r>
              <a:rPr lang="en-US" sz="2400" i="1" dirty="0" smtClean="0"/>
              <a:t>p. </a:t>
            </a:r>
          </a:p>
          <a:p>
            <a:endParaRPr lang="en-US" sz="2400" i="1" dirty="0"/>
          </a:p>
          <a:p>
            <a:r>
              <a:rPr lang="en-US" sz="2400" dirty="0" smtClean="0"/>
              <a:t>This is quantified using the </a:t>
            </a:r>
            <a:r>
              <a:rPr lang="en-US" sz="2400" i="1" dirty="0" smtClean="0"/>
              <a:t>“Kolmogorov complexity”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665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 smtClean="0"/>
              <a:t>Kolmogorov complexity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minimal number of bits required to code a network such that it could later be completely restored. </a:t>
            </a:r>
          </a:p>
          <a:p>
            <a:r>
              <a:rPr lang="en-US" sz="2400" dirty="0" err="1" smtClean="0"/>
              <a:t>eg</a:t>
            </a:r>
            <a:r>
              <a:rPr lang="en-US" sz="2400" dirty="0" smtClean="0"/>
              <a:t>: “abababababababababababababababababababababababababababababababab” is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en-US" sz="2400" u="sng" dirty="0" err="1" smtClean="0">
                <a:solidFill>
                  <a:schemeClr val="accent6">
                    <a:lumMod val="75000"/>
                  </a:schemeClr>
                </a:solidFill>
              </a:rPr>
              <a:t>ab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32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times”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/>
              <a:t>Therefore, has a Kolmogorov complexity of 11 bits.</a:t>
            </a:r>
          </a:p>
        </p:txBody>
      </p:sp>
    </p:spTree>
    <p:extLst>
      <p:ext uri="{BB962C8B-B14F-4D97-AF65-F5344CB8AC3E}">
        <p14:creationId xmlns:p14="http://schemas.microsoft.com/office/powerpoint/2010/main" val="31665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475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STEALING REALITY</vt:lpstr>
      <vt:lpstr>PowerPoint Presentation</vt:lpstr>
      <vt:lpstr>PowerPoint Presentation</vt:lpstr>
      <vt:lpstr>PowerPoint Presentation</vt:lpstr>
      <vt:lpstr>PowerPoint Presentation</vt:lpstr>
      <vt:lpstr>Why are Stealing Reality attacks dangerous?</vt:lpstr>
      <vt:lpstr>Network Model</vt:lpstr>
      <vt:lpstr>How easy is it to figure out the logic behind a network?</vt:lpstr>
      <vt:lpstr>Kolmogorov complexity</vt:lpstr>
      <vt:lpstr>Quantifying the essence of the network</vt:lpstr>
      <vt:lpstr>PowerPoint Presentation</vt:lpstr>
      <vt:lpstr>Attack Analysis</vt:lpstr>
      <vt:lpstr>Attack success rate</vt:lpstr>
      <vt:lpstr>Aggressive attack or Slow attack?</vt:lpstr>
      <vt:lpstr>PowerPoint Presentation</vt:lpstr>
      <vt:lpstr>What is a safe network against such attacks?</vt:lpstr>
      <vt:lpstr>Easily learnable network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sindhura</dc:creator>
  <cp:lastModifiedBy>sindhura</cp:lastModifiedBy>
  <cp:revision>29</cp:revision>
  <dcterms:created xsi:type="dcterms:W3CDTF">2010-12-05T23:01:42Z</dcterms:created>
  <dcterms:modified xsi:type="dcterms:W3CDTF">2010-12-06T18:21:35Z</dcterms:modified>
</cp:coreProperties>
</file>