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72" r:id="rId7"/>
    <p:sldId id="263" r:id="rId8"/>
    <p:sldId id="261" r:id="rId9"/>
    <p:sldId id="262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FE1F77-9894-4489-A98D-96C8AAA9B2EA}" type="datetimeFigureOut">
              <a:rPr lang="en-US" smtClean="0"/>
              <a:t>12/6/2010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09469B-3899-40AD-B36F-86B1AB5B3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84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09469B-3899-40AD-B36F-86B1AB5B350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386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09469B-3899-40AD-B36F-86B1AB5B350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7464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09469B-3899-40AD-B36F-86B1AB5B350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655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09469B-3899-40AD-B36F-86B1AB5B350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9934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09469B-3899-40AD-B36F-86B1AB5B350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0592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09469B-3899-40AD-B36F-86B1AB5B350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95322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09469B-3899-40AD-B36F-86B1AB5B350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98259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09469B-3899-40AD-B36F-86B1AB5B350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58337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09469B-3899-40AD-B36F-86B1AB5B350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1665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09469B-3899-40AD-B36F-86B1AB5B35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8750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09469B-3899-40AD-B36F-86B1AB5B350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8750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09469B-3899-40AD-B36F-86B1AB5B350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4496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09469B-3899-40AD-B36F-86B1AB5B350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206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09469B-3899-40AD-B36F-86B1AB5B350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466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09469B-3899-40AD-B36F-86B1AB5B350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0316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09469B-3899-40AD-B36F-86B1AB5B350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206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09469B-3899-40AD-B36F-86B1AB5B350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206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F819F-E69A-4CC3-8656-3DCB12896745}" type="datetimeFigureOut">
              <a:rPr lang="en-US" smtClean="0"/>
              <a:t>12/6/2010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A35C3-EDA6-4ED9-8F9C-04E6B65C8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022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F819F-E69A-4CC3-8656-3DCB12896745}" type="datetimeFigureOut">
              <a:rPr lang="en-US" smtClean="0"/>
              <a:t>12/6/2010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A35C3-EDA6-4ED9-8F9C-04E6B65C8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109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F819F-E69A-4CC3-8656-3DCB12896745}" type="datetimeFigureOut">
              <a:rPr lang="en-US" smtClean="0"/>
              <a:t>12/6/2010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A35C3-EDA6-4ED9-8F9C-04E6B65C8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740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F819F-E69A-4CC3-8656-3DCB12896745}" type="datetimeFigureOut">
              <a:rPr lang="en-US" smtClean="0"/>
              <a:t>12/6/2010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A35C3-EDA6-4ED9-8F9C-04E6B65C8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797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F819F-E69A-4CC3-8656-3DCB12896745}" type="datetimeFigureOut">
              <a:rPr lang="en-US" smtClean="0"/>
              <a:t>12/6/2010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A35C3-EDA6-4ED9-8F9C-04E6B65C8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858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F819F-E69A-4CC3-8656-3DCB12896745}" type="datetimeFigureOut">
              <a:rPr lang="en-US" smtClean="0"/>
              <a:t>12/6/2010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A35C3-EDA6-4ED9-8F9C-04E6B65C8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062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F819F-E69A-4CC3-8656-3DCB12896745}" type="datetimeFigureOut">
              <a:rPr lang="en-US" smtClean="0"/>
              <a:t>12/6/2010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A35C3-EDA6-4ED9-8F9C-04E6B65C8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691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F819F-E69A-4CC3-8656-3DCB12896745}" type="datetimeFigureOut">
              <a:rPr lang="en-US" smtClean="0"/>
              <a:t>12/6/2010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A35C3-EDA6-4ED9-8F9C-04E6B65C8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584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F819F-E69A-4CC3-8656-3DCB12896745}" type="datetimeFigureOut">
              <a:rPr lang="en-US" smtClean="0"/>
              <a:t>12/6/2010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A35C3-EDA6-4ED9-8F9C-04E6B65C8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101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F819F-E69A-4CC3-8656-3DCB12896745}" type="datetimeFigureOut">
              <a:rPr lang="en-US" smtClean="0"/>
              <a:t>12/6/2010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A35C3-EDA6-4ED9-8F9C-04E6B65C8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452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F819F-E69A-4CC3-8656-3DCB12896745}" type="datetimeFigureOut">
              <a:rPr lang="en-US" smtClean="0"/>
              <a:t>12/6/2010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A35C3-EDA6-4ED9-8F9C-04E6B65C8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331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2F819F-E69A-4CC3-8656-3DCB12896745}" type="datetimeFigureOut">
              <a:rPr lang="en-US" smtClean="0"/>
              <a:t>12/6/2010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A35C3-EDA6-4ED9-8F9C-04E6B65C8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987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solidFill>
                  <a:schemeClr val="bg1"/>
                </a:solidFill>
              </a:rPr>
              <a:t>STEALING REALITY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4648200"/>
            <a:ext cx="6400800" cy="17526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sz="2400" b="1" dirty="0" smtClean="0">
                <a:solidFill>
                  <a:schemeClr val="bg1"/>
                </a:solidFill>
              </a:rPr>
              <a:t>-</a:t>
            </a:r>
            <a:r>
              <a:rPr lang="en-US" sz="2400" b="1" dirty="0" err="1" smtClean="0">
                <a:solidFill>
                  <a:schemeClr val="bg1"/>
                </a:solidFill>
              </a:rPr>
              <a:t>Yaniv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Altshuler</a:t>
            </a:r>
            <a:r>
              <a:rPr lang="en-US" sz="2400" b="1" dirty="0" smtClean="0">
                <a:solidFill>
                  <a:schemeClr val="bg1"/>
                </a:solidFill>
              </a:rPr>
              <a:t>, </a:t>
            </a:r>
            <a:r>
              <a:rPr lang="en-US" sz="2400" b="1" dirty="0" err="1">
                <a:solidFill>
                  <a:schemeClr val="bg1"/>
                </a:solidFill>
              </a:rPr>
              <a:t>Nadav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Aharony</a:t>
            </a:r>
            <a:r>
              <a:rPr lang="en-US" sz="2400" b="1" dirty="0" smtClean="0">
                <a:solidFill>
                  <a:schemeClr val="bg1"/>
                </a:solidFill>
              </a:rPr>
              <a:t>, Yuval </a:t>
            </a:r>
            <a:r>
              <a:rPr lang="en-US" sz="2400" b="1" dirty="0" err="1" smtClean="0">
                <a:solidFill>
                  <a:schemeClr val="bg1"/>
                </a:solidFill>
              </a:rPr>
              <a:t>Elovici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>
                <a:solidFill>
                  <a:schemeClr val="bg1"/>
                </a:solidFill>
              </a:rPr>
              <a:t>Alex </a:t>
            </a:r>
            <a:r>
              <a:rPr lang="en-US" sz="2400" b="1" dirty="0" err="1" smtClean="0">
                <a:solidFill>
                  <a:schemeClr val="bg1"/>
                </a:solidFill>
              </a:rPr>
              <a:t>Pentland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>
                <a:solidFill>
                  <a:schemeClr val="bg1"/>
                </a:solidFill>
              </a:rPr>
              <a:t>and Manuel </a:t>
            </a:r>
            <a:r>
              <a:rPr lang="en-US" sz="2400" b="1" dirty="0" err="1" smtClean="0">
                <a:solidFill>
                  <a:schemeClr val="bg1"/>
                </a:solidFill>
              </a:rPr>
              <a:t>Cebrian</a:t>
            </a:r>
            <a:endParaRPr lang="en-US" sz="2400" b="1" dirty="0" smtClean="0">
              <a:solidFill>
                <a:schemeClr val="bg1"/>
              </a:solidFill>
            </a:endParaRPr>
          </a:p>
          <a:p>
            <a:pPr algn="just"/>
            <a:endParaRPr lang="en-US" sz="2400" b="1" dirty="0">
              <a:solidFill>
                <a:schemeClr val="bg1"/>
              </a:solidFill>
            </a:endParaRPr>
          </a:p>
          <a:p>
            <a:pPr algn="just"/>
            <a:r>
              <a:rPr lang="en-US" sz="2400" b="1" dirty="0" smtClean="0">
                <a:solidFill>
                  <a:schemeClr val="bg1"/>
                </a:solidFill>
              </a:rPr>
              <a:t>Presented by:</a:t>
            </a:r>
          </a:p>
          <a:p>
            <a:pPr algn="just"/>
            <a:r>
              <a:rPr lang="en-US" sz="2400" b="1" dirty="0" err="1" smtClean="0">
                <a:solidFill>
                  <a:schemeClr val="bg1"/>
                </a:solidFill>
              </a:rPr>
              <a:t>Sindhura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Tokala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9764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400" dirty="0" smtClean="0"/>
              <a:t>Quantifying the essence of the network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Benefit of the learning process is proportional to the number of combinations that can be composed from the information learned.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 smtClean="0"/>
              <a:t>Attacker is interested in maximizing </a:t>
            </a:r>
            <a:r>
              <a:rPr lang="el-GR" sz="2400" dirty="0" smtClean="0"/>
              <a:t>Λ</a:t>
            </a:r>
            <a:r>
              <a:rPr lang="en-US" sz="2400" baseline="-25000" dirty="0" smtClean="0"/>
              <a:t>E</a:t>
            </a:r>
            <a:r>
              <a:rPr lang="en-US" sz="2400" dirty="0" smtClean="0"/>
              <a:t>,</a:t>
            </a:r>
            <a:r>
              <a:rPr lang="el-GR" sz="2400" dirty="0" smtClean="0"/>
              <a:t> Λ</a:t>
            </a:r>
            <a:r>
              <a:rPr lang="en-US" sz="2400" baseline="-25000" dirty="0" smtClean="0"/>
              <a:t>v</a:t>
            </a:r>
            <a:r>
              <a:rPr lang="en-US" sz="2400" dirty="0" smtClean="0"/>
              <a:t>,</a:t>
            </a:r>
            <a:r>
              <a:rPr lang="el-GR" sz="2400" dirty="0" smtClean="0"/>
              <a:t> Λ</a:t>
            </a:r>
            <a:r>
              <a:rPr lang="en-US" sz="2400" baseline="-25000" dirty="0"/>
              <a:t>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400" y="3241096"/>
            <a:ext cx="2756719" cy="679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567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920881"/>
            <a:ext cx="8229600" cy="3884601"/>
          </a:xfrm>
        </p:spPr>
      </p:pic>
    </p:spTree>
    <p:extLst>
      <p:ext uri="{BB962C8B-B14F-4D97-AF65-F5344CB8AC3E}">
        <p14:creationId xmlns:p14="http://schemas.microsoft.com/office/powerpoint/2010/main" val="2843051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400" dirty="0" smtClean="0"/>
              <a:t>Attack Analysis</a:t>
            </a:r>
            <a:endParaRPr lang="en-US" sz="34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27" y="1814945"/>
            <a:ext cx="2057400" cy="551985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755" y="2834348"/>
            <a:ext cx="1895475" cy="4191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81000" y="19050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81000" y="2859232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81000" y="3810000"/>
            <a:ext cx="769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r</a:t>
            </a:r>
            <a:r>
              <a:rPr lang="en-US" baseline="-25000" dirty="0" err="1" smtClean="0"/>
              <a:t>i</a:t>
            </a:r>
            <a:r>
              <a:rPr lang="en-US" dirty="0" smtClean="0"/>
              <a:t> : Learning rate of each edge vertex, determined by the activity level </a:t>
            </a:r>
            <a:r>
              <a:rPr lang="en-US" dirty="0" err="1" smtClean="0"/>
              <a:t>level</a:t>
            </a:r>
            <a:r>
              <a:rPr lang="en-US" dirty="0" smtClean="0"/>
              <a:t>. </a:t>
            </a:r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59002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400" dirty="0" smtClean="0"/>
              <a:t>Attack success rate</a:t>
            </a:r>
            <a:endParaRPr lang="en-US" sz="34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676400"/>
            <a:ext cx="3771900" cy="1714500"/>
          </a:xfrm>
        </p:spPr>
      </p:pic>
    </p:spTree>
    <p:extLst>
      <p:ext uri="{BB962C8B-B14F-4D97-AF65-F5344CB8AC3E}">
        <p14:creationId xmlns:p14="http://schemas.microsoft.com/office/powerpoint/2010/main" val="1089681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400" dirty="0" smtClean="0"/>
              <a:t>Aggressive attack or Slow attack?</a:t>
            </a:r>
            <a:endParaRPr lang="en-US" sz="34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3124200"/>
            <a:ext cx="3181350" cy="704850"/>
          </a:xfrm>
        </p:spPr>
      </p:pic>
      <p:sp>
        <p:nvSpPr>
          <p:cNvPr id="5" name="TextBox 4"/>
          <p:cNvSpPr txBox="1"/>
          <p:nvPr/>
        </p:nvSpPr>
        <p:spPr>
          <a:xfrm>
            <a:off x="457200" y="1752600"/>
            <a:ext cx="6629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Aggressive attack is more likely to be detected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Slow attacks evade detection for a long time. 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Detection probability of attacking agents at time t: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4191000"/>
            <a:ext cx="617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l-GR" dirty="0" smtClean="0"/>
              <a:t>ρ</a:t>
            </a:r>
            <a:r>
              <a:rPr lang="en-US" dirty="0" smtClean="0"/>
              <a:t>: probability that an agent would copy itself to a neighboring vertex at each time step.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461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676400"/>
            <a:ext cx="8229600" cy="3950818"/>
          </a:xfrm>
        </p:spPr>
      </p:pic>
    </p:spTree>
    <p:extLst>
      <p:ext uri="{BB962C8B-B14F-4D97-AF65-F5344CB8AC3E}">
        <p14:creationId xmlns:p14="http://schemas.microsoft.com/office/powerpoint/2010/main" val="3161867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400" dirty="0" smtClean="0"/>
              <a:t>What is a safe network against such attacks?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Initially, learning each edge contributes: O(1) information</a:t>
            </a:r>
          </a:p>
          <a:p>
            <a:r>
              <a:rPr lang="en-US" sz="2400" dirty="0" smtClean="0"/>
              <a:t>As the logic behind the network unveils, contribution from each edge increases.</a:t>
            </a:r>
          </a:p>
          <a:p>
            <a:endParaRPr lang="en-US" sz="2400" dirty="0"/>
          </a:p>
          <a:p>
            <a:r>
              <a:rPr lang="en-US" sz="2400" i="1" dirty="0" smtClean="0"/>
              <a:t>Critical learning threshold:</a:t>
            </a:r>
          </a:p>
          <a:p>
            <a:endParaRPr lang="en-US" sz="2400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4084926"/>
            <a:ext cx="3324225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3364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4126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400" dirty="0" smtClean="0"/>
              <a:t>Easily learnable network</a:t>
            </a:r>
            <a:endParaRPr lang="en-US" sz="34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838200"/>
            <a:ext cx="6629399" cy="3484533"/>
          </a:xfrm>
        </p:spPr>
      </p:pic>
      <p:sp>
        <p:nvSpPr>
          <p:cNvPr id="6" name="TextBox 5"/>
          <p:cNvSpPr txBox="1"/>
          <p:nvPr/>
        </p:nvSpPr>
        <p:spPr>
          <a:xfrm>
            <a:off x="685800" y="4648200"/>
            <a:ext cx="777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Critical learning threshold = O(1)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0150" y="5867400"/>
            <a:ext cx="2247900" cy="7334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5200650"/>
            <a:ext cx="2867025" cy="666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887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/>
          <p:cNvSpPr/>
          <p:nvPr/>
        </p:nvSpPr>
        <p:spPr>
          <a:xfrm>
            <a:off x="1804553" y="2587336"/>
            <a:ext cx="536863" cy="5368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2715491" y="2590800"/>
            <a:ext cx="561109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smtClean="0"/>
          </a:p>
          <a:p>
            <a:pPr algn="ctr"/>
            <a:r>
              <a:rPr lang="en-US" sz="1400" dirty="0" smtClean="0"/>
              <a:t>a2</a:t>
            </a:r>
            <a:endParaRPr lang="en-US" sz="1400" baseline="-25000" dirty="0" smtClean="0"/>
          </a:p>
          <a:p>
            <a:pPr algn="ctr"/>
            <a:endParaRPr lang="en-US" sz="1400" dirty="0"/>
          </a:p>
        </p:txBody>
      </p:sp>
      <p:sp>
        <p:nvSpPr>
          <p:cNvPr id="13" name="Oval 12"/>
          <p:cNvSpPr/>
          <p:nvPr/>
        </p:nvSpPr>
        <p:spPr>
          <a:xfrm>
            <a:off x="2341417" y="1700644"/>
            <a:ext cx="564573" cy="509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a1</a:t>
            </a:r>
            <a:endParaRPr lang="en-US" sz="1400" baseline="-25000" dirty="0"/>
          </a:p>
        </p:txBody>
      </p:sp>
      <p:sp>
        <p:nvSpPr>
          <p:cNvPr id="15" name="Oval 14"/>
          <p:cNvSpPr/>
          <p:nvPr/>
        </p:nvSpPr>
        <p:spPr>
          <a:xfrm>
            <a:off x="862445" y="2743200"/>
            <a:ext cx="561109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smtClean="0"/>
          </a:p>
          <a:p>
            <a:pPr algn="ctr"/>
            <a:r>
              <a:rPr lang="en-US" sz="1400" dirty="0" smtClean="0"/>
              <a:t>a4</a:t>
            </a:r>
            <a:endParaRPr lang="en-US" sz="1400" baseline="-25000" dirty="0" smtClean="0"/>
          </a:p>
          <a:p>
            <a:pPr algn="ctr"/>
            <a:endParaRPr lang="en-US" sz="1400" dirty="0"/>
          </a:p>
        </p:txBody>
      </p:sp>
      <p:sp>
        <p:nvSpPr>
          <p:cNvPr id="16" name="Oval 15"/>
          <p:cNvSpPr/>
          <p:nvPr/>
        </p:nvSpPr>
        <p:spPr>
          <a:xfrm>
            <a:off x="1804554" y="3657600"/>
            <a:ext cx="561109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smtClean="0"/>
          </a:p>
          <a:p>
            <a:pPr algn="ctr"/>
            <a:r>
              <a:rPr lang="en-US" sz="1400" dirty="0" smtClean="0"/>
              <a:t>a3</a:t>
            </a:r>
            <a:endParaRPr lang="en-US" sz="1400" baseline="-25000" dirty="0" smtClean="0"/>
          </a:p>
          <a:p>
            <a:pPr algn="ctr"/>
            <a:endParaRPr lang="en-US" sz="1400" dirty="0"/>
          </a:p>
        </p:txBody>
      </p:sp>
      <p:sp>
        <p:nvSpPr>
          <p:cNvPr id="17" name="Oval 16"/>
          <p:cNvSpPr/>
          <p:nvPr/>
        </p:nvSpPr>
        <p:spPr>
          <a:xfrm>
            <a:off x="1264227" y="1700644"/>
            <a:ext cx="561109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smtClean="0"/>
          </a:p>
          <a:p>
            <a:pPr algn="ctr"/>
            <a:r>
              <a:rPr lang="en-US" sz="1400" dirty="0" smtClean="0"/>
              <a:t>a5</a:t>
            </a:r>
            <a:endParaRPr lang="en-US" sz="1400" baseline="-25000" dirty="0" smtClean="0"/>
          </a:p>
          <a:p>
            <a:pPr algn="ctr"/>
            <a:endParaRPr lang="en-US" sz="1400" dirty="0"/>
          </a:p>
        </p:txBody>
      </p:sp>
      <p:cxnSp>
        <p:nvCxnSpPr>
          <p:cNvPr id="19" name="Straight Connector 18"/>
          <p:cNvCxnSpPr>
            <a:stCxn id="17" idx="5"/>
            <a:endCxn id="9" idx="0"/>
          </p:cNvCxnSpPr>
          <p:nvPr/>
        </p:nvCxnSpPr>
        <p:spPr>
          <a:xfrm>
            <a:off x="1743163" y="2090889"/>
            <a:ext cx="329822" cy="4964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9" idx="7"/>
            <a:endCxn id="13" idx="4"/>
          </p:cNvCxnSpPr>
          <p:nvPr/>
        </p:nvCxnSpPr>
        <p:spPr>
          <a:xfrm flipV="1">
            <a:off x="2262794" y="2209800"/>
            <a:ext cx="360910" cy="4561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9" idx="6"/>
            <a:endCxn id="12" idx="2"/>
          </p:cNvCxnSpPr>
          <p:nvPr/>
        </p:nvCxnSpPr>
        <p:spPr>
          <a:xfrm flipV="1">
            <a:off x="2341416" y="2819400"/>
            <a:ext cx="374075" cy="363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9" idx="4"/>
            <a:endCxn id="16" idx="0"/>
          </p:cNvCxnSpPr>
          <p:nvPr/>
        </p:nvCxnSpPr>
        <p:spPr>
          <a:xfrm>
            <a:off x="2072985" y="3124200"/>
            <a:ext cx="12124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15" idx="6"/>
            <a:endCxn id="9" idx="2"/>
          </p:cNvCxnSpPr>
          <p:nvPr/>
        </p:nvCxnSpPr>
        <p:spPr>
          <a:xfrm flipV="1">
            <a:off x="1423554" y="2855768"/>
            <a:ext cx="380999" cy="116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6528950" y="2715491"/>
            <a:ext cx="536863" cy="5368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30" name="Oval 29"/>
          <p:cNvSpPr/>
          <p:nvPr/>
        </p:nvSpPr>
        <p:spPr>
          <a:xfrm>
            <a:off x="5422320" y="1889412"/>
            <a:ext cx="536863" cy="5368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b8</a:t>
            </a:r>
            <a:endParaRPr lang="en-US" sz="1400" dirty="0"/>
          </a:p>
        </p:txBody>
      </p:sp>
      <p:sp>
        <p:nvSpPr>
          <p:cNvPr id="31" name="Oval 30"/>
          <p:cNvSpPr/>
          <p:nvPr/>
        </p:nvSpPr>
        <p:spPr>
          <a:xfrm>
            <a:off x="5153889" y="2931968"/>
            <a:ext cx="536863" cy="5368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b7</a:t>
            </a:r>
            <a:endParaRPr lang="en-US" sz="1400" dirty="0"/>
          </a:p>
        </p:txBody>
      </p:sp>
      <p:sp>
        <p:nvSpPr>
          <p:cNvPr id="32" name="Oval 31"/>
          <p:cNvSpPr/>
          <p:nvPr/>
        </p:nvSpPr>
        <p:spPr>
          <a:xfrm>
            <a:off x="5690752" y="3886200"/>
            <a:ext cx="536863" cy="5368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b6</a:t>
            </a:r>
            <a:endParaRPr lang="en-US" sz="1400" dirty="0"/>
          </a:p>
        </p:txBody>
      </p:sp>
      <p:sp>
        <p:nvSpPr>
          <p:cNvPr id="33" name="Oval 32"/>
          <p:cNvSpPr/>
          <p:nvPr/>
        </p:nvSpPr>
        <p:spPr>
          <a:xfrm>
            <a:off x="6797382" y="4154632"/>
            <a:ext cx="536863" cy="5368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b5</a:t>
            </a:r>
            <a:endParaRPr lang="en-US" sz="1400" dirty="0"/>
          </a:p>
        </p:txBody>
      </p:sp>
      <p:sp>
        <p:nvSpPr>
          <p:cNvPr id="34" name="Oval 33"/>
          <p:cNvSpPr/>
          <p:nvPr/>
        </p:nvSpPr>
        <p:spPr>
          <a:xfrm>
            <a:off x="7656366" y="3541568"/>
            <a:ext cx="536863" cy="5368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b4</a:t>
            </a:r>
            <a:endParaRPr lang="en-US" sz="1400" dirty="0"/>
          </a:p>
        </p:txBody>
      </p:sp>
      <p:sp>
        <p:nvSpPr>
          <p:cNvPr id="35" name="Oval 34"/>
          <p:cNvSpPr/>
          <p:nvPr/>
        </p:nvSpPr>
        <p:spPr>
          <a:xfrm>
            <a:off x="7872842" y="2590800"/>
            <a:ext cx="536863" cy="5368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b3</a:t>
            </a:r>
            <a:endParaRPr lang="en-US" sz="1400" dirty="0"/>
          </a:p>
        </p:txBody>
      </p:sp>
      <p:sp>
        <p:nvSpPr>
          <p:cNvPr id="36" name="Oval 35"/>
          <p:cNvSpPr/>
          <p:nvPr/>
        </p:nvSpPr>
        <p:spPr>
          <a:xfrm>
            <a:off x="7571503" y="1700644"/>
            <a:ext cx="536863" cy="5368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b2</a:t>
            </a:r>
            <a:endParaRPr lang="en-US" sz="1400" dirty="0"/>
          </a:p>
        </p:txBody>
      </p:sp>
      <p:sp>
        <p:nvSpPr>
          <p:cNvPr id="37" name="Oval 36"/>
          <p:cNvSpPr/>
          <p:nvPr/>
        </p:nvSpPr>
        <p:spPr>
          <a:xfrm>
            <a:off x="6425044" y="1265384"/>
            <a:ext cx="640769" cy="6240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b1</a:t>
            </a:r>
            <a:endParaRPr lang="en-US" sz="1400" dirty="0"/>
          </a:p>
        </p:txBody>
      </p:sp>
      <p:cxnSp>
        <p:nvCxnSpPr>
          <p:cNvPr id="39" name="Straight Connector 38"/>
          <p:cNvCxnSpPr>
            <a:stCxn id="29" idx="0"/>
            <a:endCxn id="37" idx="4"/>
          </p:cNvCxnSpPr>
          <p:nvPr/>
        </p:nvCxnSpPr>
        <p:spPr>
          <a:xfrm flipH="1" flipV="1">
            <a:off x="6745429" y="1889412"/>
            <a:ext cx="51953" cy="8260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29" idx="7"/>
            <a:endCxn id="36" idx="3"/>
          </p:cNvCxnSpPr>
          <p:nvPr/>
        </p:nvCxnSpPr>
        <p:spPr>
          <a:xfrm flipV="1">
            <a:off x="6987191" y="2158886"/>
            <a:ext cx="662934" cy="6352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33" idx="0"/>
            <a:endCxn id="29" idx="4"/>
          </p:cNvCxnSpPr>
          <p:nvPr/>
        </p:nvCxnSpPr>
        <p:spPr>
          <a:xfrm flipH="1" flipV="1">
            <a:off x="6797382" y="3252355"/>
            <a:ext cx="268432" cy="9022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31" idx="6"/>
            <a:endCxn id="29" idx="2"/>
          </p:cNvCxnSpPr>
          <p:nvPr/>
        </p:nvCxnSpPr>
        <p:spPr>
          <a:xfrm flipV="1">
            <a:off x="5690752" y="2983923"/>
            <a:ext cx="838198" cy="2164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30" idx="5"/>
            <a:endCxn id="29" idx="1"/>
          </p:cNvCxnSpPr>
          <p:nvPr/>
        </p:nvCxnSpPr>
        <p:spPr>
          <a:xfrm>
            <a:off x="5880561" y="2347654"/>
            <a:ext cx="727011" cy="4464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29" idx="5"/>
            <a:endCxn id="34" idx="1"/>
          </p:cNvCxnSpPr>
          <p:nvPr/>
        </p:nvCxnSpPr>
        <p:spPr>
          <a:xfrm>
            <a:off x="6987191" y="3173733"/>
            <a:ext cx="747797" cy="4464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32" idx="7"/>
            <a:endCxn id="29" idx="3"/>
          </p:cNvCxnSpPr>
          <p:nvPr/>
        </p:nvCxnSpPr>
        <p:spPr>
          <a:xfrm flipV="1">
            <a:off x="6148993" y="3173733"/>
            <a:ext cx="458579" cy="7910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29" idx="6"/>
            <a:endCxn id="35" idx="2"/>
          </p:cNvCxnSpPr>
          <p:nvPr/>
        </p:nvCxnSpPr>
        <p:spPr>
          <a:xfrm flipV="1">
            <a:off x="7065813" y="2859232"/>
            <a:ext cx="807029" cy="1246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467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/>
          <p:cNvSpPr/>
          <p:nvPr/>
        </p:nvSpPr>
        <p:spPr>
          <a:xfrm>
            <a:off x="1804553" y="2587336"/>
            <a:ext cx="536863" cy="5368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2715491" y="2590800"/>
            <a:ext cx="561109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smtClean="0"/>
          </a:p>
          <a:p>
            <a:pPr algn="ctr"/>
            <a:r>
              <a:rPr lang="en-US" sz="1400" dirty="0" smtClean="0"/>
              <a:t>a2</a:t>
            </a:r>
            <a:endParaRPr lang="en-US" sz="1400" baseline="-25000" dirty="0" smtClean="0"/>
          </a:p>
          <a:p>
            <a:pPr algn="ctr"/>
            <a:endParaRPr lang="en-US" sz="1400" dirty="0"/>
          </a:p>
        </p:txBody>
      </p:sp>
      <p:sp>
        <p:nvSpPr>
          <p:cNvPr id="13" name="Oval 12"/>
          <p:cNvSpPr/>
          <p:nvPr/>
        </p:nvSpPr>
        <p:spPr>
          <a:xfrm>
            <a:off x="2341417" y="1700644"/>
            <a:ext cx="564573" cy="509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a1</a:t>
            </a:r>
            <a:endParaRPr lang="en-US" sz="1400" baseline="-25000" dirty="0"/>
          </a:p>
        </p:txBody>
      </p:sp>
      <p:sp>
        <p:nvSpPr>
          <p:cNvPr id="15" name="Oval 14"/>
          <p:cNvSpPr/>
          <p:nvPr/>
        </p:nvSpPr>
        <p:spPr>
          <a:xfrm>
            <a:off x="862445" y="2743200"/>
            <a:ext cx="561109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smtClean="0"/>
          </a:p>
          <a:p>
            <a:pPr algn="ctr"/>
            <a:r>
              <a:rPr lang="en-US" sz="1400" dirty="0" smtClean="0"/>
              <a:t>a4</a:t>
            </a:r>
            <a:endParaRPr lang="en-US" sz="1400" baseline="-25000" dirty="0" smtClean="0"/>
          </a:p>
          <a:p>
            <a:pPr algn="ctr"/>
            <a:endParaRPr lang="en-US" sz="1400" dirty="0"/>
          </a:p>
        </p:txBody>
      </p:sp>
      <p:sp>
        <p:nvSpPr>
          <p:cNvPr id="16" name="Oval 15"/>
          <p:cNvSpPr/>
          <p:nvPr/>
        </p:nvSpPr>
        <p:spPr>
          <a:xfrm>
            <a:off x="1804554" y="3657600"/>
            <a:ext cx="561109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smtClean="0"/>
          </a:p>
          <a:p>
            <a:pPr algn="ctr"/>
            <a:r>
              <a:rPr lang="en-US" sz="1400" dirty="0" smtClean="0"/>
              <a:t>a3</a:t>
            </a:r>
            <a:endParaRPr lang="en-US" sz="1400" baseline="-25000" dirty="0" smtClean="0"/>
          </a:p>
          <a:p>
            <a:pPr algn="ctr"/>
            <a:endParaRPr lang="en-US" sz="1400" dirty="0"/>
          </a:p>
        </p:txBody>
      </p:sp>
      <p:sp>
        <p:nvSpPr>
          <p:cNvPr id="17" name="Oval 16"/>
          <p:cNvSpPr/>
          <p:nvPr/>
        </p:nvSpPr>
        <p:spPr>
          <a:xfrm>
            <a:off x="1264227" y="1700644"/>
            <a:ext cx="561109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smtClean="0"/>
          </a:p>
          <a:p>
            <a:pPr algn="ctr"/>
            <a:r>
              <a:rPr lang="en-US" sz="1400" dirty="0" smtClean="0"/>
              <a:t>a5</a:t>
            </a:r>
            <a:endParaRPr lang="en-US" sz="1400" baseline="-25000" dirty="0" smtClean="0"/>
          </a:p>
          <a:p>
            <a:pPr algn="ctr"/>
            <a:endParaRPr lang="en-US" sz="1400" dirty="0"/>
          </a:p>
        </p:txBody>
      </p:sp>
      <p:cxnSp>
        <p:nvCxnSpPr>
          <p:cNvPr id="19" name="Straight Connector 18"/>
          <p:cNvCxnSpPr>
            <a:stCxn id="17" idx="5"/>
            <a:endCxn id="9" idx="0"/>
          </p:cNvCxnSpPr>
          <p:nvPr/>
        </p:nvCxnSpPr>
        <p:spPr>
          <a:xfrm>
            <a:off x="1743163" y="2090889"/>
            <a:ext cx="329822" cy="496447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9" idx="7"/>
            <a:endCxn id="13" idx="4"/>
          </p:cNvCxnSpPr>
          <p:nvPr/>
        </p:nvCxnSpPr>
        <p:spPr>
          <a:xfrm flipV="1">
            <a:off x="2262794" y="2209800"/>
            <a:ext cx="360910" cy="456158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9" idx="6"/>
            <a:endCxn id="12" idx="2"/>
          </p:cNvCxnSpPr>
          <p:nvPr/>
        </p:nvCxnSpPr>
        <p:spPr>
          <a:xfrm flipV="1">
            <a:off x="2341416" y="2819400"/>
            <a:ext cx="374075" cy="36368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9" idx="4"/>
            <a:endCxn id="16" idx="0"/>
          </p:cNvCxnSpPr>
          <p:nvPr/>
        </p:nvCxnSpPr>
        <p:spPr>
          <a:xfrm>
            <a:off x="2072985" y="3124200"/>
            <a:ext cx="12124" cy="53340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15" idx="6"/>
            <a:endCxn id="9" idx="2"/>
          </p:cNvCxnSpPr>
          <p:nvPr/>
        </p:nvCxnSpPr>
        <p:spPr>
          <a:xfrm flipV="1">
            <a:off x="1423554" y="2855768"/>
            <a:ext cx="380999" cy="11603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6528950" y="2715491"/>
            <a:ext cx="536863" cy="5368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30" name="Oval 29"/>
          <p:cNvSpPr/>
          <p:nvPr/>
        </p:nvSpPr>
        <p:spPr>
          <a:xfrm>
            <a:off x="5422320" y="1889412"/>
            <a:ext cx="536863" cy="5368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b8</a:t>
            </a:r>
            <a:endParaRPr lang="en-US" sz="1400" dirty="0"/>
          </a:p>
        </p:txBody>
      </p:sp>
      <p:sp>
        <p:nvSpPr>
          <p:cNvPr id="31" name="Oval 30"/>
          <p:cNvSpPr/>
          <p:nvPr/>
        </p:nvSpPr>
        <p:spPr>
          <a:xfrm>
            <a:off x="5153889" y="2931968"/>
            <a:ext cx="536863" cy="5368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b7</a:t>
            </a:r>
            <a:endParaRPr lang="en-US" sz="1400" dirty="0"/>
          </a:p>
        </p:txBody>
      </p:sp>
      <p:sp>
        <p:nvSpPr>
          <p:cNvPr id="32" name="Oval 31"/>
          <p:cNvSpPr/>
          <p:nvPr/>
        </p:nvSpPr>
        <p:spPr>
          <a:xfrm>
            <a:off x="5690752" y="3886200"/>
            <a:ext cx="536863" cy="5368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b6</a:t>
            </a:r>
            <a:endParaRPr lang="en-US" sz="1400" dirty="0"/>
          </a:p>
        </p:txBody>
      </p:sp>
      <p:sp>
        <p:nvSpPr>
          <p:cNvPr id="33" name="Oval 32"/>
          <p:cNvSpPr/>
          <p:nvPr/>
        </p:nvSpPr>
        <p:spPr>
          <a:xfrm>
            <a:off x="6797382" y="4154632"/>
            <a:ext cx="536863" cy="5368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b5</a:t>
            </a:r>
            <a:endParaRPr lang="en-US" sz="1400" dirty="0"/>
          </a:p>
        </p:txBody>
      </p:sp>
      <p:sp>
        <p:nvSpPr>
          <p:cNvPr id="34" name="Oval 33"/>
          <p:cNvSpPr/>
          <p:nvPr/>
        </p:nvSpPr>
        <p:spPr>
          <a:xfrm>
            <a:off x="7656366" y="3541568"/>
            <a:ext cx="536863" cy="5368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b4</a:t>
            </a:r>
            <a:endParaRPr lang="en-US" sz="1400" dirty="0"/>
          </a:p>
        </p:txBody>
      </p:sp>
      <p:sp>
        <p:nvSpPr>
          <p:cNvPr id="35" name="Oval 34"/>
          <p:cNvSpPr/>
          <p:nvPr/>
        </p:nvSpPr>
        <p:spPr>
          <a:xfrm>
            <a:off x="7872842" y="2590800"/>
            <a:ext cx="536863" cy="5368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b3</a:t>
            </a:r>
            <a:endParaRPr lang="en-US" sz="1400" dirty="0"/>
          </a:p>
        </p:txBody>
      </p:sp>
      <p:sp>
        <p:nvSpPr>
          <p:cNvPr id="36" name="Oval 35"/>
          <p:cNvSpPr/>
          <p:nvPr/>
        </p:nvSpPr>
        <p:spPr>
          <a:xfrm>
            <a:off x="7571503" y="1700644"/>
            <a:ext cx="536863" cy="5368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b2</a:t>
            </a:r>
            <a:endParaRPr lang="en-US" sz="1400" dirty="0"/>
          </a:p>
        </p:txBody>
      </p:sp>
      <p:sp>
        <p:nvSpPr>
          <p:cNvPr id="37" name="Oval 36"/>
          <p:cNvSpPr/>
          <p:nvPr/>
        </p:nvSpPr>
        <p:spPr>
          <a:xfrm>
            <a:off x="6425044" y="1265384"/>
            <a:ext cx="640769" cy="6240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b1</a:t>
            </a:r>
            <a:endParaRPr lang="en-US" sz="1400" dirty="0"/>
          </a:p>
        </p:txBody>
      </p:sp>
      <p:cxnSp>
        <p:nvCxnSpPr>
          <p:cNvPr id="39" name="Straight Connector 38"/>
          <p:cNvCxnSpPr>
            <a:stCxn id="29" idx="0"/>
            <a:endCxn id="37" idx="4"/>
          </p:cNvCxnSpPr>
          <p:nvPr/>
        </p:nvCxnSpPr>
        <p:spPr>
          <a:xfrm flipH="1" flipV="1">
            <a:off x="6745429" y="1889412"/>
            <a:ext cx="51953" cy="826079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29" idx="7"/>
            <a:endCxn id="36" idx="3"/>
          </p:cNvCxnSpPr>
          <p:nvPr/>
        </p:nvCxnSpPr>
        <p:spPr>
          <a:xfrm flipV="1">
            <a:off x="6987191" y="2158886"/>
            <a:ext cx="662934" cy="635227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33" idx="0"/>
            <a:endCxn id="29" idx="4"/>
          </p:cNvCxnSpPr>
          <p:nvPr/>
        </p:nvCxnSpPr>
        <p:spPr>
          <a:xfrm flipH="1" flipV="1">
            <a:off x="6797382" y="3252355"/>
            <a:ext cx="268432" cy="9022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31" idx="6"/>
            <a:endCxn id="29" idx="2"/>
          </p:cNvCxnSpPr>
          <p:nvPr/>
        </p:nvCxnSpPr>
        <p:spPr>
          <a:xfrm flipV="1">
            <a:off x="5690752" y="2983923"/>
            <a:ext cx="838198" cy="2164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30" idx="5"/>
            <a:endCxn id="29" idx="1"/>
          </p:cNvCxnSpPr>
          <p:nvPr/>
        </p:nvCxnSpPr>
        <p:spPr>
          <a:xfrm>
            <a:off x="5880561" y="2347654"/>
            <a:ext cx="727011" cy="446459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29" idx="5"/>
            <a:endCxn id="34" idx="1"/>
          </p:cNvCxnSpPr>
          <p:nvPr/>
        </p:nvCxnSpPr>
        <p:spPr>
          <a:xfrm>
            <a:off x="6987191" y="3173733"/>
            <a:ext cx="747797" cy="4464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32" idx="7"/>
            <a:endCxn id="29" idx="3"/>
          </p:cNvCxnSpPr>
          <p:nvPr/>
        </p:nvCxnSpPr>
        <p:spPr>
          <a:xfrm flipV="1">
            <a:off x="6148993" y="3173733"/>
            <a:ext cx="458579" cy="7910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29" idx="6"/>
            <a:endCxn id="35" idx="2"/>
          </p:cNvCxnSpPr>
          <p:nvPr/>
        </p:nvCxnSpPr>
        <p:spPr>
          <a:xfrm flipV="1">
            <a:off x="7065813" y="2859232"/>
            <a:ext cx="807029" cy="1246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457200" y="5105400"/>
            <a:ext cx="8077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 smtClean="0">
                <a:solidFill>
                  <a:schemeClr val="tx2">
                    <a:lumMod val="75000"/>
                  </a:schemeClr>
                </a:solidFill>
              </a:rPr>
              <a:t>Is A more valuable? or B?</a:t>
            </a:r>
            <a:endParaRPr lang="en-US" sz="25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5715000"/>
            <a:ext cx="780010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Technical topology of the network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vs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Topology of the human network that communicates on top of it.</a:t>
            </a:r>
          </a:p>
          <a:p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7224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638800" y="1579418"/>
            <a:ext cx="2286000" cy="990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Patterns </a:t>
            </a:r>
            <a:r>
              <a:rPr lang="en-US" dirty="0">
                <a:solidFill>
                  <a:schemeClr val="tx1"/>
                </a:solidFill>
              </a:rPr>
              <a:t>of communication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1219200" y="1600200"/>
            <a:ext cx="2286000" cy="990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Relationship and Context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505200" y="1905000"/>
            <a:ext cx="2133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3505200" y="2286000"/>
            <a:ext cx="2133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624945" y="3713018"/>
            <a:ext cx="2286000" cy="990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Information like age, occupation, role, etc.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4" name="Straight Arrow Connector 13"/>
          <p:cNvCxnSpPr>
            <a:endCxn id="12" idx="0"/>
          </p:cNvCxnSpPr>
          <p:nvPr/>
        </p:nvCxnSpPr>
        <p:spPr>
          <a:xfrm flipH="1">
            <a:off x="6767945" y="2590800"/>
            <a:ext cx="13855" cy="11222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4323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1295400"/>
            <a:ext cx="81534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 N. Eagle, A. </a:t>
            </a:r>
            <a:r>
              <a:rPr lang="en-US" dirty="0" err="1"/>
              <a:t>Pentland</a:t>
            </a:r>
            <a:r>
              <a:rPr lang="en-US" dirty="0"/>
              <a:t>, D. </a:t>
            </a:r>
            <a:r>
              <a:rPr lang="en-US" dirty="0" err="1"/>
              <a:t>Lazer</a:t>
            </a:r>
            <a:r>
              <a:rPr lang="en-US" dirty="0"/>
              <a:t>, “Inferring social network structure using mobile phone data</a:t>
            </a:r>
            <a:r>
              <a:rPr lang="en-US" dirty="0" smtClean="0"/>
              <a:t>”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Behavioral variables: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dirty="0" smtClean="0"/>
              <a:t>Phone communication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dirty="0" smtClean="0"/>
              <a:t>Proximity on a Saturday night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dirty="0" smtClean="0"/>
              <a:t>Number of unique locations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dirty="0" smtClean="0"/>
              <a:t>Proximity outside work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dirty="0" smtClean="0"/>
              <a:t>Proximity with no reception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dirty="0" smtClean="0"/>
              <a:t>Proximity at home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dirty="0" smtClean="0"/>
              <a:t>Proximity at work</a:t>
            </a:r>
          </a:p>
          <a:p>
            <a:pPr marL="742950" lvl="1" indent="-285750">
              <a:buFont typeface="Wingdings" pitchFamily="2" charset="2"/>
              <a:buChar char="Ø"/>
            </a:pPr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Detected friendships based on the behavioral variables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20182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400" dirty="0" smtClean="0"/>
              <a:t>Why are Stealing Reality attacks dangerous?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Easy to replace data network topologies.</a:t>
            </a:r>
          </a:p>
          <a:p>
            <a:r>
              <a:rPr lang="en-US" sz="2400" dirty="0" smtClean="0"/>
              <a:t>Difficult to replace real world network.</a:t>
            </a:r>
          </a:p>
          <a:p>
            <a:r>
              <a:rPr lang="en-US" sz="2400" dirty="0" smtClean="0"/>
              <a:t>Behavioral pattern attacks can be stealth attacks. Hence, difficult to detect.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76568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smtClean="0"/>
              <a:t>Network Model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P</a:t>
            </a:r>
            <a:r>
              <a:rPr lang="en-US" sz="2400" baseline="-25000" dirty="0" err="1" smtClean="0"/>
              <a:t>v</a:t>
            </a:r>
            <a:r>
              <a:rPr lang="en-US" sz="2400" dirty="0" smtClean="0"/>
              <a:t>(</a:t>
            </a:r>
            <a:r>
              <a:rPr lang="en-US" sz="2400" dirty="0" err="1" smtClean="0"/>
              <a:t>u,t</a:t>
            </a:r>
            <a:r>
              <a:rPr lang="en-US" sz="2400" dirty="0" smtClean="0"/>
              <a:t>): Probability that vertex u was “learned” at time t.</a:t>
            </a:r>
          </a:p>
          <a:p>
            <a:r>
              <a:rPr lang="en-US" sz="2400" dirty="0" smtClean="0"/>
              <a:t>P</a:t>
            </a:r>
            <a:r>
              <a:rPr lang="en-US" sz="2400" baseline="-25000" dirty="0" smtClean="0"/>
              <a:t>E</a:t>
            </a:r>
            <a:r>
              <a:rPr lang="en-US" sz="2400" dirty="0" smtClean="0"/>
              <a:t>(</a:t>
            </a:r>
            <a:r>
              <a:rPr lang="en-US" sz="2400" dirty="0" err="1" smtClean="0"/>
              <a:t>u,t</a:t>
            </a:r>
            <a:r>
              <a:rPr lang="en-US" sz="2400" dirty="0" smtClean="0"/>
              <a:t>): Probability that edge e(</a:t>
            </a:r>
            <a:r>
              <a:rPr lang="en-US" sz="2400" dirty="0" err="1" smtClean="0"/>
              <a:t>u,v</a:t>
            </a:r>
            <a:r>
              <a:rPr lang="en-US" sz="2400" dirty="0" smtClean="0"/>
              <a:t>) was learned at time t.</a:t>
            </a:r>
          </a:p>
          <a:p>
            <a:r>
              <a:rPr lang="en-US" sz="2400" dirty="0" err="1" smtClean="0"/>
              <a:t>I</a:t>
            </a:r>
            <a:r>
              <a:rPr lang="en-US" sz="2400" baseline="-25000" dirty="0" err="1" smtClean="0"/>
              <a:t>u</a:t>
            </a:r>
            <a:r>
              <a:rPr lang="en-US" sz="2400" dirty="0" smtClean="0"/>
              <a:t>(t)=1 </a:t>
            </a:r>
            <a:r>
              <a:rPr lang="en-US" sz="2400" dirty="0" err="1" smtClean="0"/>
              <a:t>iff</a:t>
            </a:r>
            <a:r>
              <a:rPr lang="en-US" sz="2400" dirty="0" smtClean="0"/>
              <a:t> u is infected at time t</a:t>
            </a:r>
          </a:p>
          <a:p>
            <a:r>
              <a:rPr lang="en-US" sz="2400" dirty="0" err="1" smtClean="0"/>
              <a:t>I</a:t>
            </a:r>
            <a:r>
              <a:rPr lang="en-US" sz="2400" baseline="-25000" dirty="0" err="1" smtClean="0"/>
              <a:t>e</a:t>
            </a:r>
            <a:r>
              <a:rPr lang="en-US" sz="2400" dirty="0" smtClean="0"/>
              <a:t>(t)=1 </a:t>
            </a:r>
            <a:r>
              <a:rPr lang="en-US" sz="2400" dirty="0" err="1" smtClean="0"/>
              <a:t>iff</a:t>
            </a:r>
            <a:r>
              <a:rPr lang="en-US" sz="2400" dirty="0" smtClean="0"/>
              <a:t> either u or v or both are infected at time t.</a:t>
            </a:r>
          </a:p>
          <a:p>
            <a:r>
              <a:rPr lang="en-US" sz="2400" dirty="0" smtClean="0"/>
              <a:t>Percentage of vertices related information learned:</a:t>
            </a:r>
          </a:p>
          <a:p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Percentage of edge related information learned:</a:t>
            </a:r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3886200"/>
            <a:ext cx="3486150" cy="6667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9691" y="5334000"/>
            <a:ext cx="3457575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635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smtClean="0"/>
              <a:t>How easy is it to figure out the logic behind a network?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Sample 1: For every two users, the users are connected if they joined the network in the same month.</a:t>
            </a:r>
          </a:p>
          <a:p>
            <a:r>
              <a:rPr lang="en-US" sz="2400" dirty="0" smtClean="0"/>
              <a:t>Sample 2: For every two users, the users are connected in probability </a:t>
            </a:r>
            <a:r>
              <a:rPr lang="en-US" sz="2400" i="1" dirty="0" smtClean="0"/>
              <a:t>p. </a:t>
            </a:r>
          </a:p>
          <a:p>
            <a:endParaRPr lang="en-US" sz="2400" i="1" dirty="0"/>
          </a:p>
          <a:p>
            <a:r>
              <a:rPr lang="en-US" sz="2400" dirty="0" smtClean="0"/>
              <a:t>This is quantified using the </a:t>
            </a:r>
            <a:r>
              <a:rPr lang="en-US" sz="2400" i="1" dirty="0" smtClean="0"/>
              <a:t>“Kolmogorov complexity”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3166532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400" dirty="0" smtClean="0"/>
              <a:t>Kolmogorov complexity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The minimal number of bits required to code a network such that it could later be completely restored. </a:t>
            </a:r>
          </a:p>
          <a:p>
            <a:r>
              <a:rPr lang="en-US" sz="2400" dirty="0" err="1" smtClean="0"/>
              <a:t>eg</a:t>
            </a:r>
            <a:r>
              <a:rPr lang="en-US" sz="2400" dirty="0" smtClean="0"/>
              <a:t>: “abababababababababababababababababababababababababababababababab” is </a:t>
            </a:r>
            <a:r>
              <a:rPr lang="en-US" sz="2400" u="sng" dirty="0" smtClean="0">
                <a:solidFill>
                  <a:schemeClr val="accent6">
                    <a:lumMod val="75000"/>
                  </a:schemeClr>
                </a:solidFill>
              </a:rPr>
              <a:t>”</a:t>
            </a:r>
            <a:r>
              <a:rPr lang="en-US" sz="2400" u="sng" dirty="0" err="1" smtClean="0">
                <a:solidFill>
                  <a:schemeClr val="accent6">
                    <a:lumMod val="75000"/>
                  </a:schemeClr>
                </a:solidFill>
              </a:rPr>
              <a:t>ab</a:t>
            </a:r>
            <a:r>
              <a:rPr lang="en-US" sz="2400" u="sng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u="sng" dirty="0">
                <a:solidFill>
                  <a:schemeClr val="accent6">
                    <a:lumMod val="75000"/>
                  </a:schemeClr>
                </a:solidFill>
              </a:rPr>
              <a:t>32 </a:t>
            </a:r>
            <a:r>
              <a:rPr lang="en-US" sz="2400" u="sng" dirty="0" smtClean="0">
                <a:solidFill>
                  <a:schemeClr val="accent6">
                    <a:lumMod val="75000"/>
                  </a:schemeClr>
                </a:solidFill>
              </a:rPr>
              <a:t>times” </a:t>
            </a:r>
            <a:endParaRPr lang="en-US" sz="2400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400" dirty="0" smtClean="0"/>
              <a:t>Therefore, has a Kolmogorov complexity of 11 bits.</a:t>
            </a:r>
          </a:p>
        </p:txBody>
      </p:sp>
    </p:spTree>
    <p:extLst>
      <p:ext uri="{BB962C8B-B14F-4D97-AF65-F5344CB8AC3E}">
        <p14:creationId xmlns:p14="http://schemas.microsoft.com/office/powerpoint/2010/main" val="3166532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</TotalTime>
  <Words>475</Words>
  <Application>Microsoft Office PowerPoint</Application>
  <PresentationFormat>On-screen Show (4:3)</PresentationFormat>
  <Paragraphs>124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STEALING REALITY</vt:lpstr>
      <vt:lpstr>PowerPoint Presentation</vt:lpstr>
      <vt:lpstr>PowerPoint Presentation</vt:lpstr>
      <vt:lpstr>PowerPoint Presentation</vt:lpstr>
      <vt:lpstr>PowerPoint Presentation</vt:lpstr>
      <vt:lpstr>Why are Stealing Reality attacks dangerous?</vt:lpstr>
      <vt:lpstr>Network Model</vt:lpstr>
      <vt:lpstr>How easy is it to figure out the logic behind a network?</vt:lpstr>
      <vt:lpstr>Kolmogorov complexity</vt:lpstr>
      <vt:lpstr>Quantifying the essence of the network</vt:lpstr>
      <vt:lpstr>PowerPoint Presentation</vt:lpstr>
      <vt:lpstr>Attack Analysis</vt:lpstr>
      <vt:lpstr>Attack success rate</vt:lpstr>
      <vt:lpstr>Aggressive attack or Slow attack?</vt:lpstr>
      <vt:lpstr>PowerPoint Presentation</vt:lpstr>
      <vt:lpstr>What is a safe network against such attacks?</vt:lpstr>
      <vt:lpstr>Easily learnable network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sindhura</dc:creator>
  <cp:lastModifiedBy>sindhura</cp:lastModifiedBy>
  <cp:revision>29</cp:revision>
  <dcterms:created xsi:type="dcterms:W3CDTF">2010-12-05T23:01:42Z</dcterms:created>
  <dcterms:modified xsi:type="dcterms:W3CDTF">2010-12-06T18:21:35Z</dcterms:modified>
</cp:coreProperties>
</file>