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88" r:id="rId8"/>
    <p:sldId id="287" r:id="rId9"/>
    <p:sldId id="262" r:id="rId10"/>
    <p:sldId id="263" r:id="rId11"/>
    <p:sldId id="264" r:id="rId12"/>
    <p:sldId id="265" r:id="rId13"/>
    <p:sldId id="266" r:id="rId14"/>
    <p:sldId id="267" r:id="rId15"/>
    <p:sldId id="289" r:id="rId16"/>
    <p:sldId id="268" r:id="rId17"/>
    <p:sldId id="269" r:id="rId18"/>
    <p:sldId id="285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276" r:id="rId27"/>
    <p:sldId id="277" r:id="rId28"/>
    <p:sldId id="278" r:id="rId29"/>
    <p:sldId id="279" r:id="rId30"/>
    <p:sldId id="280" r:id="rId31"/>
    <p:sldId id="281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514"/>
    <a:srgbClr val="AE1F02"/>
    <a:srgbClr val="2F0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D0D769-2A8D-4E87-B055-1B5293B50A16}" type="datetimeFigureOut">
              <a:rPr lang="zh-CN" altLang="en-US"/>
              <a:pPr/>
              <a:t>2010-10-31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9C4540-A085-4F9E-B63A-1DF45FA74F5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98A576-7C3E-435A-B7F5-F87A290AA977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E09F519-3E87-4D6F-8494-D9617059E525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CAB641D-12B4-4C3B-889C-8075B3514D87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BA2EC75-894B-460D-BC17-B7676970D1E9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A9B7880-0B5A-4028-BC1A-424CA8058C53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614E76C-2D84-4D85-84BE-6CDD3EFB8880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540-A085-4F9E-B63A-1DF45FA74F5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08B0393-E9DF-4D25-B7AE-26CACB6094CA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0876490-8826-4B09-88F1-27EA900B2655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EA17EEE-D504-4AE7-B500-2F6558F70851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8EAAA7C-49F3-4E86-9434-C458AB33D7D8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D75F556-FB18-47CF-A2C0-68DBD03003DC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A99E4D6-6812-4B75-BBB4-2EBDB965CCBC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A221153-444F-46AD-A52D-1D5E71021798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78B205B-C4BA-455E-A2BA-38F9D420EC85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87BBB7E-E6D9-4685-ADC1-B639CC1ED2C0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0F93419-EB20-4695-ADA1-8EEEEBFC9EBF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A7FDD6C-0091-4EE9-9763-58B7B68190D5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675EAEF-B2F9-495A-A1CA-7B5949025C8B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FCFB2EB-F559-4A26-AF92-F857EABF7270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D1E4BA7-498B-4B62-8408-6B1C6B5E6B61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CBEDB4E-533A-4C85-9CED-74B7A0A8C08E}" type="slidenum">
              <a:rPr lang="zh-CN" altLang="en-US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F03E2B-1253-4730-8F10-514269688E06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7157687-FE38-4EEB-BC57-603A4C614B4E}" type="slidenum">
              <a:rPr lang="zh-CN" altLang="en-US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DBC4D49-DFA7-4E45-8F3C-287C8E110BB9}" type="slidenum">
              <a:rPr lang="zh-CN" altLang="en-US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0FDA-DE08-4976-97CF-C78D3E4DE5E6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F4B9297-8864-4A96-B4A2-1D8CB9A73CFD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BCC1FE6-6387-49DA-8D2D-8B0560AB3891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FC2EC54-D94E-4554-AA63-8ED8AC7EF32E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540-A085-4F9E-B63A-1DF45FA74F5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540-A085-4F9E-B63A-1DF45FA74F5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8B071DF-B149-4DCF-9587-B2C49B7F1335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1763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1763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1763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E5BC-3D8D-486B-959D-90E7BEDA1DA3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4F04A-4202-45AB-A43A-090A2DD5A73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9B4A9-5540-48D3-9A9D-EAEA88AFCA2D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3519-3255-4344-B16A-8D3BC3A953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B723E-5ED7-4259-B562-3448368CF62B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C2AD-365E-44F9-8C86-A1BBD397FC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040F7-34C8-4586-8EE1-91F72A47E7CF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5390-DE76-409A-A7F7-E9F760C5E8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0E42E-08E2-48BC-BCB1-D37EA95D2329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3D49A29-EB29-4981-A1A5-434690FA6F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4ECA8-2AA5-452E-81C2-1733BB0E8D35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2850-B3BD-45E5-8889-2DC413ECC06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EB107-AC30-420B-88C6-A1A60BBAB6FF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3E422-C0F0-4CE4-90B1-DCF750EAB8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64A5B-2BFD-472B-8C06-13CC5ED62C1A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79E21-E6FF-45DA-8674-D443759415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E1BF-16A4-47A7-8032-35E39CD7BBDC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39541-F088-47B4-9385-7288A322911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1E228-DBE1-4DA9-AE01-93CCE2123748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D5FD-1ADF-450E-9DDC-263E88DDC6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99A9E-06FD-4F0B-8B23-D9A42AFE4D8D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CF3E6FE-2560-45B7-B715-1761FC5687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fld id="{E8248426-0B0F-4A1B-9D72-8F1945454BC2}" type="datetimeFigureOut">
              <a:rPr lang="en-US" altLang="zh-CN"/>
              <a:pPr/>
              <a:t>10/31/2010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3FDD9DCF-DAA1-4BB9-BFD2-6C1F303CAB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58" r:id="rId7"/>
    <p:sldLayoutId id="2147483763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sp.wiki.fig1.sv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391400" cy="28194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Yuzhou</a:t>
            </a:r>
            <a:r>
              <a:rPr lang="en-US" altLang="zh-CN" dirty="0" smtClean="0"/>
              <a:t> Zhang</a:t>
            </a:r>
            <a:r>
              <a:rPr lang="en-US" altLang="zh-CN" baseline="20000" dirty="0" smtClean="0">
                <a:latin typeface="微软雅黑" pitchFamily="34" charset="-122"/>
                <a:ea typeface="微软雅黑" pitchFamily="34" charset="-122"/>
              </a:rPr>
              <a:t>﹡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Jianyong</a:t>
            </a:r>
            <a:r>
              <a:rPr lang="en-US" altLang="zh-CN" dirty="0" smtClean="0"/>
              <a:t> Wang</a:t>
            </a:r>
            <a:r>
              <a:rPr lang="zh-CN" altLang="en-US" baseline="30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aseline="20000" dirty="0" smtClean="0">
                <a:latin typeface="微软雅黑" pitchFamily="34" charset="-122"/>
                <a:ea typeface="微软雅黑" pitchFamily="34" charset="-122"/>
              </a:rPr>
              <a:t>＃</a:t>
            </a:r>
            <a:r>
              <a:rPr lang="en-US" altLang="zh-CN" dirty="0" smtClean="0"/>
              <a:t>, Yi Wang</a:t>
            </a:r>
            <a:r>
              <a:rPr lang="en-US" altLang="zh-CN" baseline="20000" dirty="0" smtClean="0">
                <a:latin typeface="微软雅黑" pitchFamily="34" charset="-122"/>
                <a:ea typeface="微软雅黑" pitchFamily="34" charset="-122"/>
              </a:rPr>
              <a:t>§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Lizhu</a:t>
            </a:r>
            <a:r>
              <a:rPr lang="en-US" altLang="zh-CN" dirty="0" smtClean="0"/>
              <a:t> Zhou</a:t>
            </a:r>
            <a:r>
              <a:rPr lang="en-US" altLang="zh-CN" baseline="20000" dirty="0" smtClean="0">
                <a:latin typeface="微软雅黑" pitchFamily="34" charset="-122"/>
                <a:ea typeface="微软雅黑" pitchFamily="34" charset="-122"/>
              </a:rPr>
              <a:t>¶</a:t>
            </a:r>
          </a:p>
          <a:p>
            <a:pPr eaLnBrk="1" hangingPunct="1"/>
            <a:endParaRPr lang="en-US" altLang="zh-CN" baseline="20000" dirty="0" smtClean="0">
              <a:ea typeface="微软雅黑" pitchFamily="34" charset="-122"/>
            </a:endParaRPr>
          </a:p>
          <a:p>
            <a:pPr eaLnBrk="1" hangingPunct="1"/>
            <a:endParaRPr lang="en-US" altLang="zh-CN" baseline="20000" dirty="0" smtClean="0">
              <a:ea typeface="微软雅黑" pitchFamily="34" charset="-122"/>
            </a:endParaRPr>
          </a:p>
          <a:p>
            <a:pPr eaLnBrk="1" hangingPunct="1"/>
            <a:endParaRPr lang="en-US" altLang="zh-CN" baseline="20000" dirty="0" smtClean="0">
              <a:ea typeface="微软雅黑" pitchFamily="34" charset="-122"/>
            </a:endParaRPr>
          </a:p>
          <a:p>
            <a:pPr eaLnBrk="1" hangingPunct="1"/>
            <a:endParaRPr lang="en-US" altLang="zh-CN" baseline="20000" dirty="0" smtClean="0">
              <a:ea typeface="微软雅黑" pitchFamily="34" charset="-122"/>
            </a:endParaRPr>
          </a:p>
          <a:p>
            <a:pPr eaLnBrk="1" hangingPunct="1"/>
            <a:endParaRPr lang="en-US" altLang="zh-CN" baseline="20000" dirty="0" smtClean="0">
              <a:ea typeface="微软雅黑" pitchFamily="34" charset="-122"/>
            </a:endParaRPr>
          </a:p>
          <a:p>
            <a:pPr eaLnBrk="1" hangingPunct="1"/>
            <a:r>
              <a:rPr lang="en-US" altLang="zh-CN" baseline="20000" dirty="0" smtClean="0">
                <a:ea typeface="微软雅黑" pitchFamily="34" charset="-122"/>
              </a:rPr>
              <a:t>Presented by Nam Nguyen</a:t>
            </a:r>
            <a:endParaRPr lang="en-US" altLang="zh-CN" baseline="20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/>
          </a:bodyPr>
          <a:lstStyle/>
          <a:p>
            <a:pPr eaLnBrk="1" hangingPunct="1"/>
            <a:r>
              <a:rPr altLang="zh-CN" sz="3600" dirty="0" smtClean="0"/>
              <a:t>Parallel Community Detection on Large Networks with Propinquity Dynamics</a:t>
            </a:r>
            <a:endParaRPr lang="zh-CN" altLang="en-US" sz="3600" dirty="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257800" y="4306888"/>
            <a:ext cx="3124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aseline="20000">
                <a:latin typeface="微软雅黑" pitchFamily="34" charset="-122"/>
                <a:ea typeface="微软雅黑" pitchFamily="34" charset="-122"/>
              </a:rPr>
              <a:t>§ </a:t>
            </a:r>
            <a:r>
              <a:rPr lang="en-US" altLang="zh-CN">
                <a:latin typeface="Perpetua" pitchFamily="18" charset="0"/>
              </a:rPr>
              <a:t>Google Beijing Research</a:t>
            </a:r>
          </a:p>
          <a:p>
            <a:pPr algn="ctr"/>
            <a:r>
              <a:rPr lang="en-US" altLang="zh-CN">
                <a:latin typeface="Perpetua" pitchFamily="18" charset="0"/>
              </a:rPr>
              <a:t>Beijing 100084, China</a:t>
            </a:r>
            <a:endParaRPr lang="zh-CN" altLang="en-US">
              <a:latin typeface="Perpetua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aseline="20000">
                <a:latin typeface="微软雅黑" pitchFamily="34" charset="-122"/>
                <a:ea typeface="微软雅黑" pitchFamily="34" charset="-122"/>
              </a:rPr>
              <a:t>﹡</a:t>
            </a:r>
            <a:r>
              <a:rPr lang="zh-CN" altLang="en-US" baseline="20000">
                <a:latin typeface="微软雅黑" pitchFamily="34" charset="-122"/>
                <a:ea typeface="微软雅黑" pitchFamily="34" charset="-122"/>
              </a:rPr>
              <a:t> ＃</a:t>
            </a:r>
            <a:r>
              <a:rPr lang="en-US" altLang="zh-CN" baseline="20000">
                <a:latin typeface="微软雅黑" pitchFamily="34" charset="-122"/>
                <a:ea typeface="微软雅黑" pitchFamily="34" charset="-122"/>
              </a:rPr>
              <a:t> ¶</a:t>
            </a:r>
            <a:r>
              <a:rPr lang="zh-CN" altLang="en-US" baseline="200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latin typeface="Perpetua" pitchFamily="18" charset="0"/>
              </a:rPr>
              <a:t>Department of Computer Science and Technology</a:t>
            </a:r>
          </a:p>
          <a:p>
            <a:pPr algn="ctr"/>
            <a:r>
              <a:rPr lang="en-US" altLang="zh-CN">
                <a:latin typeface="Perpetua" pitchFamily="18" charset="0"/>
              </a:rPr>
              <a:t>Tsinghua University</a:t>
            </a:r>
          </a:p>
          <a:p>
            <a:pPr algn="ctr"/>
            <a:r>
              <a:rPr lang="en-US" altLang="zh-CN">
                <a:latin typeface="Perpetua" pitchFamily="18" charset="0"/>
              </a:rPr>
              <a:t>Beijing 100084, China</a:t>
            </a:r>
            <a:endParaRPr lang="zh-CN" altLang="en-US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Propinquity Dynamics</a:t>
            </a:r>
            <a:b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4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(high level description)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1489075"/>
            <a:ext cx="4741971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" y="2554288"/>
            <a:ext cx="518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Perpetua" pitchFamily="18" charset="0"/>
              </a:rPr>
              <a:t>Init: </a:t>
            </a:r>
          </a:p>
          <a:p>
            <a:r>
              <a:rPr lang="en-US" altLang="zh-CN" dirty="0">
                <a:latin typeface="Perpetua" pitchFamily="18" charset="0"/>
              </a:rPr>
              <a:t>Term condition: </a:t>
            </a:r>
            <a:endParaRPr lang="zh-CN" altLang="en-US" dirty="0">
              <a:latin typeface="Perpetua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90800"/>
            <a:ext cx="771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3138" y="2819400"/>
            <a:ext cx="13382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840163"/>
            <a:ext cx="3771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838200" y="3429000"/>
            <a:ext cx="227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Perpetua" pitchFamily="18" charset="0"/>
              </a:rPr>
              <a:t>The incremental version:</a:t>
            </a:r>
            <a:endParaRPr lang="zh-CN" altLang="en-US">
              <a:latin typeface="Perpetua" pitchFamily="18" charset="0"/>
            </a:endParaRPr>
          </a:p>
        </p:txBody>
      </p:sp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297488"/>
            <a:ext cx="26670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990600" y="5257800"/>
            <a:ext cx="53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Perpetua" pitchFamily="18" charset="0"/>
              </a:rPr>
              <a:t>Init: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914400" y="5638800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Perpetua" pitchFamily="18" charset="0"/>
              </a:rPr>
              <a:t>Converge condition:</a:t>
            </a:r>
            <a:endParaRPr lang="zh-CN" altLang="en-US" dirty="0">
              <a:latin typeface="Perpetua" pitchFamily="18" charset="0"/>
            </a:endParaRPr>
          </a:p>
        </p:txBody>
      </p:sp>
      <p:pic>
        <p:nvPicPr>
          <p:cNvPr id="1332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5715000"/>
            <a:ext cx="14430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019800" y="5029200"/>
            <a:ext cx="14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Perpetua" pitchFamily="18" charset="0"/>
              </a:rPr>
              <a:t>Not yet proven</a:t>
            </a:r>
            <a:endParaRPr lang="zh-CN" altLang="en-US" dirty="0">
              <a:latin typeface="Perpetua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  <a:endCxn id="13324" idx="3"/>
          </p:cNvCxnSpPr>
          <p:nvPr/>
        </p:nvCxnSpPr>
        <p:spPr>
          <a:xfrm rot="10800000" flipV="1">
            <a:off x="4186238" y="5213865"/>
            <a:ext cx="1833562" cy="614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Overlapping Community Extraction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772400" cy="2057400"/>
          </a:xfrm>
        </p:spPr>
        <p:txBody>
          <a:bodyPr/>
          <a:lstStyle/>
          <a:p>
            <a:pPr eaLnBrk="1" hangingPunct="1"/>
            <a:r>
              <a:rPr lang="en-US" altLang="zh-CN" smtClean="0"/>
              <a:t>Connected components are simply the communities we want.</a:t>
            </a:r>
          </a:p>
          <a:p>
            <a:pPr eaLnBrk="1" hangingPunct="1"/>
            <a:r>
              <a:rPr lang="en-US" altLang="zh-CN" smtClean="0"/>
              <a:t>We have a chance to extract the community overlap:</a:t>
            </a:r>
          </a:p>
          <a:p>
            <a:pPr lvl="1" eaLnBrk="1" hangingPunct="1"/>
            <a:r>
              <a:rPr lang="en-US" altLang="zh-CN" smtClean="0"/>
              <a:t>Micro clustering the neighbors at each vertex.</a:t>
            </a:r>
          </a:p>
          <a:p>
            <a:pPr lvl="1" eaLnBrk="1" hangingPunct="1"/>
            <a:r>
              <a:rPr lang="en-US" altLang="zh-CN" smtClean="0"/>
              <a:t>Breadth-first-search.</a:t>
            </a:r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Coherent Neighborhood Propinquity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172200" cy="533400"/>
          </a:xfrm>
        </p:spPr>
        <p:txBody>
          <a:bodyPr/>
          <a:lstStyle/>
          <a:p>
            <a:pPr eaLnBrk="1" hangingPunct="1"/>
            <a:r>
              <a:rPr lang="en-US" altLang="zh-CN" smtClean="0"/>
              <a:t>A concrete propinquity definition.</a:t>
            </a:r>
          </a:p>
          <a:p>
            <a:pPr eaLnBrk="1" hangingPunct="1"/>
            <a:endParaRPr lang="zh-CN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4458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85800" y="51816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2000" dirty="0">
                <a:latin typeface="Perpetua" pitchFamily="18" charset="0"/>
              </a:rPr>
              <a:t>It reflects the connectivity of the maximum coherent sub graph involving a vertex pair;</a:t>
            </a:r>
          </a:p>
          <a:p>
            <a:pPr>
              <a:buFont typeface="Arial" charset="0"/>
              <a:buChar char="•"/>
            </a:pPr>
            <a:r>
              <a:rPr lang="en-US" altLang="zh-CN" sz="2000" dirty="0">
                <a:latin typeface="Perpetua" pitchFamily="18" charset="0"/>
              </a:rPr>
              <a:t>Locality;</a:t>
            </a:r>
            <a:endParaRPr lang="zh-CN" altLang="en-US" sz="2000" dirty="0">
              <a:latin typeface="Perpetua" pitchFamily="18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962400" y="3200400"/>
            <a:ext cx="2592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Perpetua" pitchFamily="18" charset="0"/>
              </a:rPr>
              <a:t>Three parts:</a:t>
            </a:r>
          </a:p>
          <a:p>
            <a:pPr>
              <a:buFont typeface="Arial" charset="0"/>
              <a:buChar char="•"/>
            </a:pPr>
            <a:r>
              <a:rPr lang="en-US" altLang="zh-CN" sz="2400">
                <a:latin typeface="Perpetua" pitchFamily="18" charset="0"/>
              </a:rPr>
              <a:t>Direct connection;</a:t>
            </a:r>
          </a:p>
          <a:p>
            <a:pPr>
              <a:buFont typeface="Arial" charset="0"/>
              <a:buChar char="•"/>
            </a:pPr>
            <a:r>
              <a:rPr lang="en-US" altLang="zh-CN" sz="2400">
                <a:latin typeface="Perpetua" pitchFamily="18" charset="0"/>
              </a:rPr>
              <a:t>Common neighbors;</a:t>
            </a:r>
          </a:p>
          <a:p>
            <a:pPr>
              <a:buFont typeface="Arial" charset="0"/>
              <a:buChar char="•"/>
            </a:pPr>
            <a:r>
              <a:rPr lang="en-US" altLang="zh-CN" sz="2400">
                <a:latin typeface="Perpetua" pitchFamily="18" charset="0"/>
              </a:rPr>
              <a:t>Conjugates;</a:t>
            </a:r>
            <a:endParaRPr lang="zh-CN" altLang="en-US" sz="2400">
              <a:latin typeface="Perpetua" pitchFamily="18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895600"/>
            <a:ext cx="1423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Propinquity Calculation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2209800"/>
            <a:ext cx="5638800" cy="53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dirty="0" smtClean="0"/>
              <a:t>Complexity by definition:</a:t>
            </a:r>
            <a:endParaRPr lang="zh-CN" altLang="en-U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20925"/>
            <a:ext cx="1752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66925"/>
            <a:ext cx="2667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657600" y="3048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Perpetua" pitchFamily="18" charset="0"/>
              </a:rPr>
              <a:t>Efficient way:</a:t>
            </a:r>
          </a:p>
          <a:p>
            <a:pPr>
              <a:buFont typeface="Arial" charset="0"/>
              <a:buChar char="•"/>
            </a:pPr>
            <a:r>
              <a:rPr lang="en-US" altLang="zh-CN" sz="2400">
                <a:latin typeface="Perpetua" pitchFamily="18" charset="0"/>
              </a:rPr>
              <a:t>Angle propinquity: for-each-vertex;</a:t>
            </a:r>
          </a:p>
          <a:p>
            <a:pPr>
              <a:buFont typeface="Arial" charset="0"/>
              <a:buChar char="•"/>
            </a:pPr>
            <a:r>
              <a:rPr lang="en-US" altLang="zh-CN" sz="2400">
                <a:latin typeface="Perpetua" pitchFamily="18" charset="0"/>
              </a:rPr>
              <a:t>Conjugate propinquity: for-each-edge;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4930775"/>
            <a:ext cx="2152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3581400" y="4419600"/>
            <a:ext cx="485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Perpetua" pitchFamily="18" charset="0"/>
              </a:rPr>
              <a:t>The overall complexity can be reduced to </a:t>
            </a:r>
            <a:endParaRPr lang="zh-CN" altLang="en-US" sz="2400">
              <a:latin typeface="Perpetua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en-US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propinquity be updated </a:t>
            </a:r>
            <a:r>
              <a:rPr lang="en-US" altLang="zh-CN" sz="2600" b="1" dirty="0" smtClean="0">
                <a:solidFill>
                  <a:srgbClr val="FF0000"/>
                </a:solidFill>
                <a:latin typeface="+mn-lt"/>
                <a:ea typeface="+mn-ea"/>
              </a:rPr>
              <a:t>via an adaptive algorithm?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Incremental Propinquity Update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CN" smtClean="0"/>
              <a:t>Single edge delete and insert is easy to handle.</a:t>
            </a:r>
          </a:p>
          <a:p>
            <a:pPr eaLnBrk="1" hangingPunct="1"/>
            <a:r>
              <a:rPr lang="en-US" altLang="zh-CN" smtClean="0"/>
              <a:t>What if overall topology update is considered?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219200" y="26670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Perpetua" pitchFamily="18" charset="0"/>
              </a:rPr>
              <a:t>Let </a:t>
            </a:r>
            <a:r>
              <a:rPr lang="en-US" altLang="zh-CN" i="1">
                <a:latin typeface="Perpetua" pitchFamily="18" charset="0"/>
              </a:rPr>
              <a:t>N</a:t>
            </a:r>
            <a:r>
              <a:rPr lang="en-US" altLang="zh-CN" i="1" baseline="-25000">
                <a:latin typeface="Perpetua" pitchFamily="18" charset="0"/>
              </a:rPr>
              <a:t>n</a:t>
            </a:r>
            <a:r>
              <a:rPr lang="en-US" altLang="zh-CN" i="1">
                <a:latin typeface="Perpetua" pitchFamily="18" charset="0"/>
              </a:rPr>
              <a:t>(v)</a:t>
            </a:r>
            <a:r>
              <a:rPr lang="en-US" altLang="zh-CN">
                <a:latin typeface="Perpetua" pitchFamily="18" charset="0"/>
              </a:rPr>
              <a:t> be the neighboring vertex set of </a:t>
            </a:r>
            <a:r>
              <a:rPr lang="en-US" altLang="zh-CN" i="1">
                <a:latin typeface="Perpetua" pitchFamily="18" charset="0"/>
              </a:rPr>
              <a:t>v</a:t>
            </a:r>
            <a:r>
              <a:rPr lang="en-US" altLang="zh-CN">
                <a:latin typeface="Perpetua" pitchFamily="18" charset="0"/>
              </a:rPr>
              <a:t> in topology </a:t>
            </a:r>
            <a:r>
              <a:rPr lang="en-US" altLang="zh-CN" i="1">
                <a:latin typeface="Perpetua" pitchFamily="18" charset="0"/>
              </a:rPr>
              <a:t>T</a:t>
            </a:r>
            <a:r>
              <a:rPr lang="en-US" altLang="zh-CN" i="1" baseline="-25000">
                <a:latin typeface="Perpetua" pitchFamily="18" charset="0"/>
              </a:rPr>
              <a:t>n</a:t>
            </a:r>
            <a:r>
              <a:rPr lang="en-US" altLang="zh-CN">
                <a:latin typeface="Perpetua" pitchFamily="18" charset="0"/>
              </a:rPr>
              <a:t>.</a:t>
            </a:r>
            <a:endParaRPr lang="zh-CN" altLang="en-US">
              <a:latin typeface="Perpetua" pitchFamily="18" charset="0"/>
            </a:endParaRPr>
          </a:p>
          <a:p>
            <a:endParaRPr lang="zh-CN" altLang="en-US">
              <a:latin typeface="Perpetua" pitchFamily="18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05150"/>
            <a:ext cx="3429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066800" y="3886200"/>
            <a:ext cx="658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Perpetua" pitchFamily="18" charset="0"/>
              </a:rPr>
              <a:t>All the following formulations will be mapped to operations on the three set.</a:t>
            </a:r>
            <a:endParaRPr lang="zh-CN" altLang="en-US">
              <a:latin typeface="Perpet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429000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0480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0480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066800" y="45720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Perpetua" pitchFamily="18" charset="0"/>
              </a:rPr>
              <a:t>Given two disjoint vertex sets, S</a:t>
            </a:r>
            <a:r>
              <a:rPr lang="en-US" altLang="zh-CN" sz="2000" baseline="-25000">
                <a:latin typeface="Perpetua" pitchFamily="18" charset="0"/>
              </a:rPr>
              <a:t>1</a:t>
            </a:r>
            <a:r>
              <a:rPr lang="en-US" altLang="zh-CN" sz="2000">
                <a:latin typeface="Perpetua" pitchFamily="18" charset="0"/>
              </a:rPr>
              <a:t>, S</a:t>
            </a:r>
            <a:r>
              <a:rPr lang="en-US" altLang="zh-CN" sz="2000" baseline="-25000">
                <a:latin typeface="Perpetua" pitchFamily="18" charset="0"/>
              </a:rPr>
              <a:t>2</a:t>
            </a:r>
            <a:r>
              <a:rPr lang="en-US" altLang="zh-CN" sz="2000">
                <a:latin typeface="Perpetua" pitchFamily="18" charset="0"/>
              </a:rPr>
              <a:t>(S</a:t>
            </a:r>
            <a:r>
              <a:rPr lang="en-US" altLang="zh-CN" sz="2000" baseline="-25000">
                <a:latin typeface="Perpetua" pitchFamily="18" charset="0"/>
              </a:rPr>
              <a:t>1</a:t>
            </a:r>
            <a:r>
              <a:rPr lang="en-US" altLang="zh-CN" sz="2000">
                <a:latin typeface="Perpetua" pitchFamily="18" charset="0"/>
              </a:rPr>
              <a:t>⊓S</a:t>
            </a:r>
            <a:r>
              <a:rPr lang="en-US" altLang="zh-CN" sz="2000" baseline="-25000">
                <a:latin typeface="Perpetua" pitchFamily="18" charset="0"/>
              </a:rPr>
              <a:t>2</a:t>
            </a:r>
            <a:r>
              <a:rPr lang="en-US" altLang="zh-CN" sz="2000">
                <a:latin typeface="Perpetua" pitchFamily="18" charset="0"/>
              </a:rPr>
              <a:t>=∅),</a:t>
            </a:r>
          </a:p>
          <a:p>
            <a:r>
              <a:rPr lang="en-US" altLang="zh-CN">
                <a:latin typeface="Perpetua" pitchFamily="18" charset="0"/>
              </a:rPr>
              <a:t>                  : for each v</a:t>
            </a:r>
            <a:r>
              <a:rPr lang="en-US" altLang="zh-CN" baseline="-25000">
                <a:latin typeface="Perpetua" pitchFamily="18" charset="0"/>
              </a:rPr>
              <a:t>i</a:t>
            </a:r>
            <a:r>
              <a:rPr lang="en-US" altLang="zh-CN">
                <a:latin typeface="Perpetua" pitchFamily="18" charset="0"/>
              </a:rPr>
              <a:t>∈ S</a:t>
            </a:r>
            <a:r>
              <a:rPr lang="en-US" altLang="zh-CN" baseline="-25000">
                <a:latin typeface="Perpetua" pitchFamily="18" charset="0"/>
              </a:rPr>
              <a:t>1</a:t>
            </a:r>
            <a:r>
              <a:rPr lang="en-US" altLang="zh-CN">
                <a:latin typeface="Perpetua" pitchFamily="18" charset="0"/>
              </a:rPr>
              <a:t> and each v</a:t>
            </a:r>
            <a:r>
              <a:rPr lang="en-US" altLang="zh-CN" baseline="-25000">
                <a:latin typeface="Perpetua" pitchFamily="18" charset="0"/>
              </a:rPr>
              <a:t>j</a:t>
            </a:r>
            <a:r>
              <a:rPr lang="en-US" altLang="zh-CN">
                <a:latin typeface="Perpetua" pitchFamily="18" charset="0"/>
              </a:rPr>
              <a:t>∈ S</a:t>
            </a:r>
            <a:r>
              <a:rPr lang="en-US" altLang="zh-CN" baseline="-25000">
                <a:latin typeface="Perpetua" pitchFamily="18" charset="0"/>
              </a:rPr>
              <a:t>2</a:t>
            </a:r>
            <a:r>
              <a:rPr lang="en-US" altLang="zh-CN">
                <a:latin typeface="Perpetua" pitchFamily="18" charset="0"/>
              </a:rPr>
              <a:t>, increase P(v</a:t>
            </a:r>
            <a:r>
              <a:rPr lang="en-US" altLang="zh-CN" baseline="-25000">
                <a:latin typeface="Perpetua" pitchFamily="18" charset="0"/>
              </a:rPr>
              <a:t>i</a:t>
            </a:r>
            <a:r>
              <a:rPr lang="en-US" altLang="zh-CN">
                <a:latin typeface="Perpetua" pitchFamily="18" charset="0"/>
              </a:rPr>
              <a:t>, v</a:t>
            </a:r>
            <a:r>
              <a:rPr lang="en-US" altLang="zh-CN" baseline="-25000">
                <a:latin typeface="Perpetua" pitchFamily="18" charset="0"/>
              </a:rPr>
              <a:t>j</a:t>
            </a:r>
            <a:r>
              <a:rPr lang="en-US" altLang="zh-CN">
                <a:latin typeface="Perpetua" pitchFamily="18" charset="0"/>
              </a:rPr>
              <a:t>) by a unit propinquity;</a:t>
            </a:r>
          </a:p>
          <a:p>
            <a:r>
              <a:rPr lang="en-US" altLang="zh-CN">
                <a:latin typeface="Perpetua" pitchFamily="18" charset="0"/>
              </a:rPr>
              <a:t>           : for each v</a:t>
            </a:r>
            <a:r>
              <a:rPr lang="en-US" altLang="zh-CN" baseline="-25000">
                <a:latin typeface="Perpetua" pitchFamily="18" charset="0"/>
              </a:rPr>
              <a:t>i</a:t>
            </a:r>
            <a:r>
              <a:rPr lang="en-US" altLang="zh-CN">
                <a:latin typeface="Perpetua" pitchFamily="18" charset="0"/>
              </a:rPr>
              <a:t>, v</a:t>
            </a:r>
            <a:r>
              <a:rPr lang="en-US" altLang="zh-CN" baseline="-25000">
                <a:latin typeface="Perpetua" pitchFamily="18" charset="0"/>
              </a:rPr>
              <a:t>j</a:t>
            </a:r>
            <a:r>
              <a:rPr lang="en-US" altLang="zh-CN">
                <a:latin typeface="Perpetua" pitchFamily="18" charset="0"/>
              </a:rPr>
              <a:t> ∈ S(v</a:t>
            </a:r>
            <a:r>
              <a:rPr lang="en-US" altLang="zh-CN" baseline="-25000">
                <a:latin typeface="Perpetua" pitchFamily="18" charset="0"/>
              </a:rPr>
              <a:t>i</a:t>
            </a:r>
            <a:r>
              <a:rPr lang="en-US" altLang="zh-CN">
                <a:latin typeface="Perpetua" pitchFamily="18" charset="0"/>
              </a:rPr>
              <a:t>≠v</a:t>
            </a:r>
            <a:r>
              <a:rPr lang="en-US" altLang="zh-CN" baseline="-25000">
                <a:latin typeface="Perpetua" pitchFamily="18" charset="0"/>
              </a:rPr>
              <a:t>j</a:t>
            </a:r>
            <a:r>
              <a:rPr lang="en-US" altLang="zh-CN">
                <a:latin typeface="Perpetua" pitchFamily="18" charset="0"/>
              </a:rPr>
              <a:t> ), add a unit propinquity to P(v</a:t>
            </a:r>
            <a:r>
              <a:rPr lang="en-US" altLang="zh-CN" baseline="-25000">
                <a:latin typeface="Perpetua" pitchFamily="18" charset="0"/>
              </a:rPr>
              <a:t>1</a:t>
            </a:r>
            <a:r>
              <a:rPr lang="en-US" altLang="zh-CN">
                <a:latin typeface="Perpetua" pitchFamily="18" charset="0"/>
              </a:rPr>
              <a:t>, v</a:t>
            </a:r>
            <a:r>
              <a:rPr lang="en-US" altLang="zh-CN" baseline="-25000">
                <a:latin typeface="Perpetua" pitchFamily="18" charset="0"/>
              </a:rPr>
              <a:t>2</a:t>
            </a:r>
            <a:r>
              <a:rPr lang="en-US" altLang="zh-CN">
                <a:latin typeface="Perpetua" pitchFamily="18" charset="0"/>
              </a:rPr>
              <a:t>)</a:t>
            </a:r>
            <a:endParaRPr lang="zh-CN" altLang="en-US">
              <a:latin typeface="Perpetua" pitchFamily="18" charset="0"/>
            </a:endParaRPr>
          </a:p>
        </p:txBody>
      </p:sp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953000"/>
            <a:ext cx="923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257800"/>
            <a:ext cx="542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695455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Angle Propinquity Update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2269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914400" y="1600200"/>
            <a:ext cx="455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Perpetua" pitchFamily="18" charset="0"/>
              </a:rPr>
              <a:t>Angle propinquity w.r.t a specific vertex v(omitted):</a:t>
            </a:r>
            <a:endParaRPr lang="zh-CN" altLang="en-US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Conjugate Propinquity Update(D,I)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6013"/>
            <a:ext cx="620556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61107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990600" y="5710237"/>
            <a:ext cx="606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erpetua" pitchFamily="18" charset="0"/>
              </a:rPr>
              <a:t>It seems that, we have covered all the cases… Really?</a:t>
            </a:r>
            <a:endParaRPr lang="zh-CN" altLang="en-US" sz="2400" dirty="0">
              <a:latin typeface="Perpetua" pitchFamily="18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143000" y="1447800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Perpetua" pitchFamily="18" charset="0"/>
              </a:rPr>
              <a:t>Conjugate propinquity update brought by a…</a:t>
            </a:r>
            <a:endParaRPr lang="zh-CN" altLang="en-US">
              <a:latin typeface="Perpetua" pitchFamily="18" charset="0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219200" y="1828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Perpetua" pitchFamily="18" charset="0"/>
              </a:rPr>
              <a:t>Deleted edge: </a:t>
            </a:r>
            <a:endParaRPr lang="zh-CN" altLang="en-US">
              <a:latin typeface="Perpetua" pitchFamily="18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219200" y="3973512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Perpetua" pitchFamily="18" charset="0"/>
              </a:rPr>
              <a:t>Inserted edge:</a:t>
            </a:r>
            <a:endParaRPr lang="zh-CN" alt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Conjugate Propinquity Update(R)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143000" y="1447800"/>
            <a:ext cx="693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Perpetua" pitchFamily="18" charset="0"/>
              </a:rPr>
              <a:t>The answer is NO!!</a:t>
            </a:r>
          </a:p>
          <a:p>
            <a:r>
              <a:rPr lang="en-US" altLang="zh-CN">
                <a:latin typeface="Perpetua" pitchFamily="18" charset="0"/>
              </a:rPr>
              <a:t>The conjugate propinquity contributed by a remained edge may partly change by updated local  neighborhood…</a:t>
            </a:r>
          </a:p>
          <a:p>
            <a:endParaRPr lang="en-US" altLang="zh-CN">
              <a:latin typeface="Perpetua" pitchFamily="18" charset="0"/>
            </a:endParaRPr>
          </a:p>
          <a:p>
            <a:r>
              <a:rPr lang="en-US" altLang="zh-CN">
                <a:latin typeface="Perpetua" pitchFamily="18" charset="0"/>
              </a:rPr>
              <a:t>Let                      : be the remained common neighbor set between v</a:t>
            </a:r>
            <a:r>
              <a:rPr lang="en-US" altLang="zh-CN" baseline="-25000">
                <a:latin typeface="Perpetua" pitchFamily="18" charset="0"/>
              </a:rPr>
              <a:t>1</a:t>
            </a:r>
            <a:r>
              <a:rPr lang="en-US" altLang="zh-CN">
                <a:latin typeface="Perpetua" pitchFamily="18" charset="0"/>
              </a:rPr>
              <a:t> and v</a:t>
            </a:r>
            <a:r>
              <a:rPr lang="en-US" altLang="zh-CN" baseline="-25000">
                <a:latin typeface="Perpetua" pitchFamily="18" charset="0"/>
              </a:rPr>
              <a:t>2</a:t>
            </a:r>
          </a:p>
          <a:p>
            <a:r>
              <a:rPr lang="en-US" altLang="zh-CN">
                <a:latin typeface="Perpetua" pitchFamily="18" charset="0"/>
              </a:rPr>
              <a:t>                         and                        can be similarly defined.</a:t>
            </a:r>
          </a:p>
          <a:p>
            <a:endParaRPr lang="en-US" altLang="zh-CN">
              <a:latin typeface="Perpetua" pitchFamily="18" charset="0"/>
            </a:endParaRPr>
          </a:p>
          <a:p>
            <a:r>
              <a:rPr lang="en-US" altLang="zh-CN">
                <a:latin typeface="Perpetua" pitchFamily="18" charset="0"/>
              </a:rPr>
              <a:t>This part of propinquity update can be calculated by:</a:t>
            </a:r>
          </a:p>
          <a:p>
            <a:endParaRPr lang="en-US" altLang="zh-CN">
              <a:latin typeface="Perpetua" pitchFamily="18" charset="0"/>
            </a:endParaRPr>
          </a:p>
          <a:p>
            <a:endParaRPr lang="zh-CN" altLang="en-US">
              <a:latin typeface="Perpetua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052888"/>
            <a:ext cx="4800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" y="2590800"/>
            <a:ext cx="11144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3" y="2876550"/>
            <a:ext cx="10429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889250"/>
            <a:ext cx="1066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1143000" y="5410200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Which can be further calculated by………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Conjugate Propinquity Update(R)</a:t>
            </a:r>
            <a:endParaRPr lang="zh-CN" alt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4800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40386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971800"/>
            <a:ext cx="40576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800600"/>
            <a:ext cx="4121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133600" y="18288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18288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1828800"/>
            <a:ext cx="12192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2514600"/>
            <a:ext cx="12192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33600" y="2133600"/>
            <a:ext cx="13716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33800" y="2514600"/>
            <a:ext cx="13716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2895600"/>
            <a:ext cx="12192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4648200"/>
            <a:ext cx="13716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28956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91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Introduction to </a:t>
            </a:r>
            <a:b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Community Detection Problem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200" smtClean="0"/>
              <a:t>Graph(Network) can model many real life data.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smtClean="0"/>
              <a:t>Community structure: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smtClean="0"/>
              <a:t>Highly intra connected subgraphs with relatively sparse connections to the leaving parts.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smtClean="0"/>
              <a:t>Coherent.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smtClean="0"/>
              <a:t>Ubiquitous, distinguishing property of real-life graph.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smtClean="0"/>
              <a:t>Applications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smtClean="0"/>
              <a:t>Online Social network</a:t>
            </a:r>
            <a:endParaRPr lang="en-US" altLang="zh-CN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smtClean="0"/>
              <a:t>Web linkage graph</a:t>
            </a:r>
            <a:endParaRPr lang="en-US" altLang="zh-CN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smtClean="0"/>
              <a:t>Biological network</a:t>
            </a:r>
            <a:endParaRPr lang="en-US" altLang="zh-CN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smtClean="0"/>
              <a:t>Wikipedia graph</a:t>
            </a:r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Incremental propinquity update(all)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64578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Parallelization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pPr eaLnBrk="1" hangingPunct="1"/>
            <a:r>
              <a:rPr lang="en-US" altLang="zh-CN" smtClean="0"/>
              <a:t>Time complexity without sparse graph assumption: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Real datasets are large and dense;</a:t>
            </a:r>
          </a:p>
          <a:p>
            <a:pPr eaLnBrk="1" hangingPunct="1"/>
            <a:r>
              <a:rPr lang="en-US" altLang="zh-CN" smtClean="0"/>
              <a:t>Degree distribution is highly skewed;</a:t>
            </a:r>
          </a:p>
          <a:p>
            <a:pPr eaLnBrk="1" hangingPunct="1"/>
            <a:r>
              <a:rPr lang="en-US" altLang="zh-CN" smtClean="0"/>
              <a:t>So we need HPC’s help… </a:t>
            </a:r>
            <a:endParaRPr lang="zh-CN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23812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Parallel Model (Vertex oriented BSP)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zh-CN" smtClean="0"/>
              <a:t>Virtual processor(vertex);</a:t>
            </a:r>
          </a:p>
          <a:p>
            <a:pPr eaLnBrk="1" hangingPunct="1"/>
            <a:r>
              <a:rPr lang="en-US" altLang="zh-CN" smtClean="0"/>
              <a:t>Physical machine execute virtual processor;</a:t>
            </a:r>
          </a:p>
          <a:p>
            <a:pPr eaLnBrk="1" hangingPunct="1"/>
            <a:r>
              <a:rPr lang="en-US" altLang="zh-CN" smtClean="0"/>
              <a:t>Message passing;</a:t>
            </a:r>
            <a:endParaRPr lang="zh-CN" altLang="en-US" smtClean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4191000"/>
            <a:ext cx="6858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>
                <a:latin typeface="Perpetua" pitchFamily="18" charset="0"/>
              </a:rPr>
              <a:t>Bulk synchronous parallel (BSP) model:</a:t>
            </a:r>
          </a:p>
          <a:p>
            <a:pPr>
              <a:buFont typeface="Arial" charset="0"/>
              <a:buChar char="•"/>
            </a:pPr>
            <a:r>
              <a:rPr lang="en-US" altLang="zh-CN" sz="2000">
                <a:latin typeface="Perpetua" pitchFamily="18" charset="0"/>
              </a:rPr>
              <a:t>Computation proceeds in consecutive supersteps</a:t>
            </a:r>
          </a:p>
          <a:p>
            <a:pPr lvl="1">
              <a:buFont typeface="Arial" charset="0"/>
              <a:buChar char="•"/>
            </a:pPr>
            <a:r>
              <a:rPr lang="en-US" altLang="zh-CN" sz="2000">
                <a:latin typeface="Perpetua" pitchFamily="18" charset="0"/>
              </a:rPr>
              <a:t>(1)Accessing the messages sent to it in the previous superstep; </a:t>
            </a:r>
          </a:p>
          <a:p>
            <a:pPr lvl="1">
              <a:buFont typeface="Arial" charset="0"/>
              <a:buChar char="•"/>
            </a:pPr>
            <a:r>
              <a:rPr lang="en-US" altLang="zh-CN" sz="2000">
                <a:latin typeface="Perpetua" pitchFamily="18" charset="0"/>
              </a:rPr>
              <a:t>(2)Carrying out local computation and accessing local memory; </a:t>
            </a:r>
          </a:p>
          <a:p>
            <a:pPr lvl="1">
              <a:buFont typeface="Arial" charset="0"/>
              <a:buChar char="•"/>
            </a:pPr>
            <a:r>
              <a:rPr lang="en-US" altLang="zh-CN" sz="2000">
                <a:latin typeface="Perpetua" pitchFamily="18" charset="0"/>
              </a:rPr>
              <a:t>(3)Send other processors messages, which will be available to the destination processor later in the next superstep.</a:t>
            </a:r>
          </a:p>
          <a:p>
            <a:pPr>
              <a:buFont typeface="Arial" charset="0"/>
              <a:buChar char="•"/>
            </a:pPr>
            <a:r>
              <a:rPr lang="en-US" altLang="zh-CN" sz="2000">
                <a:latin typeface="Perpetua" pitchFamily="18" charset="0"/>
              </a:rPr>
              <a:t>Barrier: Dump both memory and messages for fault recovery;</a:t>
            </a:r>
            <a:endParaRPr lang="zh-CN" altLang="en-US" sz="2000">
              <a:latin typeface="Perpetua" pitchFamily="18" charset="0"/>
            </a:endParaRPr>
          </a:p>
        </p:txBody>
      </p:sp>
      <p:pic>
        <p:nvPicPr>
          <p:cNvPr id="24581" name="Picture 2" descr="http://upload.wikimedia.org/wikipedia/en/thumb/e/ee/Bsp.wiki.fig1.svg/400px-Bsp.wiki.fig1.svg.png">
            <a:hlinkClick r:id="rId3" tooltip="Bsp.wiki.fig1.sv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Parallel Implementation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0574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zh-CN" sz="2000" smtClean="0"/>
              <a:t>Message type:</a:t>
            </a:r>
          </a:p>
          <a:p>
            <a:pPr lvl="1" eaLnBrk="1" hangingPunct="1"/>
            <a:r>
              <a:rPr lang="en-US" altLang="zh-CN" sz="1800" smtClean="0"/>
              <a:t>                         : propinquity update;</a:t>
            </a:r>
          </a:p>
          <a:p>
            <a:pPr lvl="1" eaLnBrk="1" hangingPunct="1"/>
            <a:r>
              <a:rPr lang="en-US" altLang="zh-CN" sz="1800" smtClean="0"/>
              <a:t>                          : donate neighbors;</a:t>
            </a:r>
            <a:endParaRPr lang="zh-CN" altLang="en-US" sz="180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438400"/>
            <a:ext cx="1347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743200"/>
            <a:ext cx="1301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676400"/>
            <a:ext cx="457676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Parallel Implementation</a:t>
            </a:r>
            <a:endParaRPr lang="zh-CN" altLang="en-US" sz="36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38" y="144463"/>
            <a:ext cx="3395662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3810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09600" y="17526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Perpetua" pitchFamily="18" charset="0"/>
              </a:rPr>
              <a:t>We use C</a:t>
            </a:r>
            <a:r>
              <a:rPr lang="en-US" altLang="zh-CN" baseline="14000">
                <a:latin typeface="Perpetua" pitchFamily="18" charset="0"/>
              </a:rPr>
              <a:t>XY </a:t>
            </a:r>
            <a:r>
              <a:rPr lang="en-US" altLang="zh-CN">
                <a:latin typeface="Perpetua" pitchFamily="18" charset="0"/>
              </a:rPr>
              <a:t>to refer the resulting set calculated from operation at X column and Y row:</a:t>
            </a:r>
            <a:endParaRPr lang="zh-CN" altLang="en-US">
              <a:latin typeface="Perpetua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43449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562600" y="1524000"/>
            <a:ext cx="2286000" cy="914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4572000"/>
            <a:ext cx="1219200" cy="76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5029200"/>
            <a:ext cx="25146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15000" y="5638800"/>
            <a:ext cx="2514600" cy="4572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486400"/>
            <a:ext cx="1219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5562600"/>
            <a:ext cx="914400" cy="3048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5400" y="3657600"/>
            <a:ext cx="3581400" cy="1295400"/>
          </a:xfrm>
          <a:prstGeom prst="ellipse">
            <a:avLst/>
          </a:prstGeom>
          <a:noFill/>
          <a:ln w="19050">
            <a:solidFill>
              <a:srgbClr val="FC3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" y="5410200"/>
            <a:ext cx="2895600" cy="1447800"/>
          </a:xfrm>
          <a:prstGeom prst="ellipse">
            <a:avLst/>
          </a:prstGeom>
          <a:noFill/>
          <a:ln w="19050">
            <a:solidFill>
              <a:srgbClr val="FC3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Performance issues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4875213" cy="1565275"/>
          </a:xfr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zh-CN" sz="2400" smtClean="0"/>
              <a:t>Message flow control: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1800" smtClean="0"/>
              <a:t>Divide the macro superstep into micro superstep;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1800" smtClean="0"/>
              <a:t>Message size estimate &amp; flow control strategy;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2400" smtClean="0"/>
              <a:t>Propinquity map buffering;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819400" cy="5334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Dataset statistics:</a:t>
            </a:r>
            <a:endParaRPr lang="zh-CN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82201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36576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 and  for each network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Wikipedia: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altLang="zh-CN" sz="2600" dirty="0" smtClean="0">
                <a:sym typeface="Symbol"/>
              </a:rPr>
              <a:t>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=400, </a:t>
            </a:r>
            <a:r>
              <a:rPr lang="en-US" altLang="zh-CN" sz="2600" dirty="0" smtClean="0">
                <a:sym typeface="Symbol"/>
              </a:rPr>
              <a:t>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1000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600" dirty="0" err="1" smtClean="0">
                <a:latin typeface="+mn-lt"/>
                <a:ea typeface="+mn-ea"/>
              </a:rPr>
              <a:t>eatRS</a:t>
            </a:r>
            <a:r>
              <a:rPr lang="en-US" altLang="zh-CN" sz="2600" dirty="0" smtClean="0">
                <a:latin typeface="+mn-lt"/>
                <a:ea typeface="+mn-ea"/>
              </a:rPr>
              <a:t>: </a:t>
            </a:r>
            <a:r>
              <a:rPr lang="en-US" altLang="zh-CN" sz="2600" dirty="0" smtClean="0">
                <a:sym typeface="Symbol"/>
              </a:rPr>
              <a:t></a:t>
            </a:r>
            <a:r>
              <a:rPr lang="en-US" altLang="zh-CN" sz="2600" dirty="0" smtClean="0">
                <a:latin typeface="+mn-lt"/>
                <a:ea typeface="+mn-ea"/>
              </a:rPr>
              <a:t>= 5, </a:t>
            </a:r>
            <a:r>
              <a:rPr lang="en-US" altLang="zh-CN" sz="2600" dirty="0" smtClean="0">
                <a:sym typeface="Symbol"/>
              </a:rPr>
              <a:t></a:t>
            </a:r>
            <a:r>
              <a:rPr lang="en-US" altLang="zh-CN" sz="2600" dirty="0" smtClean="0">
                <a:latin typeface="+mn-lt"/>
                <a:ea typeface="+mn-ea"/>
              </a:rPr>
              <a:t>= 180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Erdos02: </a:t>
            </a:r>
            <a:r>
              <a:rPr lang="en-US" altLang="zh-CN" sz="2600" dirty="0" smtClean="0">
                <a:sym typeface="Symbol"/>
              </a:rPr>
              <a:t>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=2, </a:t>
            </a:r>
            <a:r>
              <a:rPr lang="en-US" altLang="zh-CN" sz="2600" dirty="0" smtClean="0">
                <a:sym typeface="Symbol"/>
              </a:rPr>
              <a:t>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20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-new: </a:t>
            </a:r>
            <a:r>
              <a:rPr lang="en-US" altLang="zh-CN" sz="2600" dirty="0" smtClean="0">
                <a:sym typeface="Symbol"/>
              </a:rPr>
              <a:t>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=20, </a:t>
            </a:r>
            <a:r>
              <a:rPr lang="en-US" altLang="zh-CN" sz="2600" dirty="0" smtClean="0">
                <a:sym typeface="Symbol"/>
              </a:rPr>
              <a:t>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300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z="36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 b="14851"/>
          <a:stretch>
            <a:fillRect/>
          </a:stretch>
        </p:blipFill>
        <p:spPr bwMode="auto">
          <a:xfrm>
            <a:off x="304800" y="1371600"/>
            <a:ext cx="82296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143000" y="5943600"/>
            <a:ext cx="731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Overlapping community structures mined from word association network eatRS.</a:t>
            </a:r>
            <a:endParaRPr lang="zh-CN" altLang="en-US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 b="13968"/>
          <a:stretch>
            <a:fillRect/>
          </a:stretch>
        </p:blipFill>
        <p:spPr bwMode="auto">
          <a:xfrm>
            <a:off x="990600" y="1600200"/>
            <a:ext cx="7467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838200" y="60198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Overlapping community structures mined from the Erdos02 co-authorship network.</a:t>
            </a:r>
            <a:endParaRPr lang="zh-CN" altLang="en-US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28696"/>
          <a:stretch>
            <a:fillRect/>
          </a:stretch>
        </p:blipFill>
        <p:spPr>
          <a:xfrm>
            <a:off x="1764495" y="2590800"/>
            <a:ext cx="6312705" cy="1457325"/>
          </a:xfrm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676400" y="41910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Selected community structures mined from Wikipedia linkage graph.</a:t>
            </a:r>
            <a:endParaRPr lang="zh-CN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655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How to Define the Community Structure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429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Clique(complete connected graph): too strict to be realistic.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Quasi-Clique: a relaxed version.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Edge density: inner community edges exceed the inter community edges.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Implicit definition: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Optimize a quality function.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Modularity: a popular one.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/>
              <a:t>Even no quality function: depends on the heuristic.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8333" r="14999" b="14635"/>
          <a:stretch>
            <a:fillRect/>
          </a:stretch>
        </p:blipFill>
        <p:spPr>
          <a:xfrm>
            <a:off x="936625" y="2514600"/>
            <a:ext cx="2854325" cy="2081213"/>
          </a:xfrm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 l="18114" r="16467" b="20000"/>
          <a:stretch>
            <a:fillRect/>
          </a:stretch>
        </p:blipFill>
        <p:spPr bwMode="auto">
          <a:xfrm>
            <a:off x="5199063" y="2474913"/>
            <a:ext cx="28130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676275" y="4648200"/>
            <a:ext cx="366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Speedups while running on neural-sized hep-thnew</a:t>
            </a:r>
          </a:p>
          <a:p>
            <a:r>
              <a:rPr lang="en-US" altLang="zh-CN" sz="1200"/>
              <a:t>paper citation network.</a:t>
            </a:r>
            <a:endParaRPr lang="zh-CN" altLang="en-US" sz="1200"/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011738" y="4643438"/>
            <a:ext cx="3522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Speedups while running on large scale Wikipedia</a:t>
            </a:r>
          </a:p>
          <a:p>
            <a:r>
              <a:rPr lang="en-US" altLang="zh-CN" sz="1200"/>
              <a:t>linkage graph.</a:t>
            </a:r>
            <a:endParaRPr lang="zh-CN" altLang="en-US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</a:t>
            </a:r>
            <a:endParaRPr lang="zh-CN" alt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991" r="15292" b="17297"/>
          <a:stretch>
            <a:fillRect/>
          </a:stretch>
        </p:blipFill>
        <p:spPr>
          <a:xfrm>
            <a:off x="877888" y="2590800"/>
            <a:ext cx="2889250" cy="2079625"/>
          </a:xfrm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 l="15485" r="15485" b="12038"/>
          <a:stretch>
            <a:fillRect/>
          </a:stretch>
        </p:blipFill>
        <p:spPr bwMode="auto">
          <a:xfrm>
            <a:off x="5216525" y="2682875"/>
            <a:ext cx="28352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838200" y="4800600"/>
            <a:ext cx="344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The effectiveness of the incremental propinquity</a:t>
            </a:r>
          </a:p>
          <a:p>
            <a:r>
              <a:rPr lang="en-US" altLang="zh-CN" sz="1200"/>
              <a:t>update(Wikipedia linkage graph).</a:t>
            </a:r>
            <a:endParaRPr lang="zh-CN" altLang="en-US" sz="1200"/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5060950" y="4800600"/>
            <a:ext cx="339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Topology and propinquity evolves with iteration.</a:t>
            </a:r>
            <a:endParaRPr lang="zh-CN" altLang="en-US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2819400"/>
            <a:ext cx="5334000" cy="68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sz="2800" smtClean="0"/>
              <a:t>Thank you for your attention</a:t>
            </a:r>
            <a:r>
              <a:rPr lang="en-US" altLang="zh-CN" sz="2800" smtClean="0">
                <a:sym typeface="Wingdings" pitchFamily="2" charset="2"/>
              </a:rPr>
              <a:t></a:t>
            </a:r>
            <a:endParaRPr lang="zh-CN" altLang="en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Related Works</a:t>
            </a:r>
            <a:endParaRPr lang="zh-CN" altLang="en-US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Graph partitioning: several parameters must be specified.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Edge cutting: the key is defining edge centrality.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Betweenness: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600" smtClean="0"/>
              <a:t>edge betweenness;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600" smtClean="0"/>
              <a:t>current-flow betweenness;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600" smtClean="0"/>
              <a:t>Random-walk betweenness;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Information centrality.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Edge clustering coefficient.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zh-CN" sz="2000" smtClean="0"/>
              <a:t>Modularity optimization: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greedy algorithm;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simulated annealing;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extremal optimization;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/>
              <a:t>spectral optimization;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zh-CN" sz="2000" smtClean="0"/>
              <a:t>Spectral(</a:t>
            </a:r>
            <a:r>
              <a:rPr lang="fr-FR" altLang="zh-CN" sz="2000" smtClean="0"/>
              <a:t>laplacian  matrix, normal matrix</a:t>
            </a:r>
            <a:r>
              <a:rPr lang="en-US" altLang="zh-CN" sz="2000" smtClean="0"/>
              <a:t>).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zh-CN" sz="2000" smtClean="0"/>
              <a:t>Other…</a:t>
            </a:r>
            <a:endParaRPr lang="zh-CN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6400800" cy="2819400"/>
          </a:xfrm>
        </p:spPr>
        <p:txBody>
          <a:bodyPr/>
          <a:lstStyle/>
          <a:p>
            <a:pPr eaLnBrk="1" hangingPunct="1"/>
            <a:r>
              <a:rPr lang="en-US" altLang="zh-CN" smtClean="0"/>
              <a:t>Many algorithms exist, why we propose another??</a:t>
            </a:r>
          </a:p>
          <a:p>
            <a:pPr lvl="1" eaLnBrk="1" hangingPunct="1"/>
            <a:r>
              <a:rPr lang="en-US" altLang="zh-CN" smtClean="0"/>
              <a:t>We need a more efficient one for web scale data.</a:t>
            </a:r>
          </a:p>
          <a:p>
            <a:pPr lvl="2" eaLnBrk="1" hangingPunct="1"/>
            <a:r>
              <a:rPr lang="en-US" altLang="zh-CN" smtClean="0"/>
              <a:t>Existing algorithm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≥ O(|V|</a:t>
            </a:r>
            <a:r>
              <a:rPr lang="en-US" altLang="zh-CN" baseline="14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mtClean="0"/>
              <a:t>on sparse graph.</a:t>
            </a:r>
          </a:p>
          <a:p>
            <a:pPr lvl="2" eaLnBrk="1" hangingPunct="1"/>
            <a:r>
              <a:rPr lang="en-US" altLang="zh-CN" smtClean="0"/>
              <a:t>Ours </a:t>
            </a:r>
            <a:r>
              <a:rPr lang="en-US" altLang="zh-CN" smtClean="0">
                <a:latin typeface="Times New Roman" pitchFamily="18" charset="0"/>
              </a:rPr>
              <a:t>≈ O(k</a:t>
            </a:r>
            <a:r>
              <a:rPr lang="zh-CN" altLang="en-US" smtClean="0">
                <a:latin typeface="Times New Roman" pitchFamily="18" charset="0"/>
              </a:rPr>
              <a:t>·</a:t>
            </a:r>
            <a:r>
              <a:rPr lang="en-US" altLang="zh-CN" smtClean="0">
                <a:latin typeface="Times New Roman" pitchFamily="18" charset="0"/>
              </a:rPr>
              <a:t>|V|)</a:t>
            </a:r>
            <a:r>
              <a:rPr lang="en-US" altLang="zh-CN" smtClean="0"/>
              <a:t>.</a:t>
            </a:r>
          </a:p>
          <a:p>
            <a:pPr lvl="1" eaLnBrk="1" hangingPunct="1"/>
            <a:r>
              <a:rPr lang="en-US" altLang="zh-CN" smtClean="0"/>
              <a:t>We emphasize the scalability aspect.</a:t>
            </a:r>
          </a:p>
          <a:p>
            <a:pPr lvl="2" eaLnBrk="1" hangingPunct="1"/>
            <a:r>
              <a:rPr lang="en-US" altLang="zh-CN" smtClean="0"/>
              <a:t>Parallelized.</a:t>
            </a:r>
          </a:p>
          <a:p>
            <a:pPr lvl="2" eaLnBrk="1" hangingPunct="1"/>
            <a:r>
              <a:rPr lang="en-US" altLang="zh-CN" smtClean="0"/>
              <a:t>Incremental.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655638"/>
          </a:xfrm>
        </p:spPr>
        <p:txBody>
          <a:bodyPr/>
          <a:lstStyle/>
          <a:p>
            <a:pPr algn="ctr" eaLnBrk="1" hangingPunct="1"/>
            <a:r>
              <a:rPr lang="en-US" altLang="zh-CN" b="1" smtClean="0"/>
              <a:t>Brainstorm</a:t>
            </a:r>
            <a:endParaRPr lang="zh-CN" altLang="en-US" b="1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The community structures are right there, why mine?</a:t>
            </a:r>
          </a:p>
          <a:p>
            <a:pPr eaLnBrk="1" hangingPunct="1"/>
            <a:r>
              <a:rPr lang="en-US" altLang="zh-CN" b="1" dirty="0" smtClean="0">
                <a:solidFill>
                  <a:srgbClr val="0070C0"/>
                </a:solidFill>
              </a:rPr>
              <a:t>Can the communities claim themselves by increase the graph contrast?</a:t>
            </a:r>
            <a:r>
              <a:rPr lang="en-US" altLang="zh-CN" dirty="0" smtClean="0"/>
              <a:t> </a:t>
            </a:r>
          </a:p>
          <a:p>
            <a:pPr eaLnBrk="1" hangingPunct="1"/>
            <a:r>
              <a:rPr lang="en-US" altLang="zh-CN" dirty="0" smtClean="0"/>
              <a:t>How…?</a:t>
            </a:r>
          </a:p>
          <a:p>
            <a:pPr eaLnBrk="1" hangingPunct="1"/>
            <a:r>
              <a:rPr lang="en-US" altLang="zh-CN" dirty="0" smtClean="0"/>
              <a:t>Observation: In social network, communities are progressively and spontaneously formed by the collaborative local decision of each individual.</a:t>
            </a:r>
          </a:p>
          <a:p>
            <a:pPr eaLnBrk="1" hangingPunct="1"/>
            <a:r>
              <a:rPr lang="en-US" altLang="zh-CN" dirty="0" smtClean="0"/>
              <a:t>Our solution: Continue with more aggressive criterion.</a:t>
            </a:r>
          </a:p>
          <a:p>
            <a:pPr eaLnBrk="1" hangingPunct="1"/>
            <a:r>
              <a:rPr lang="en-US" altLang="zh-CN" dirty="0" smtClean="0"/>
              <a:t>Community structures can emerge naturally.</a:t>
            </a:r>
          </a:p>
          <a:p>
            <a:pPr eaLnBrk="1" hangingPunct="1"/>
            <a:endParaRPr lang="en-US" altLang="zh-CN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dirty="0" smtClean="0"/>
              <a:t>Simulation of this process: </a:t>
            </a:r>
            <a:r>
              <a:rPr lang="en-US" altLang="zh-CN" b="1" dirty="0" smtClean="0"/>
              <a:t>Propinquity Dynamics</a:t>
            </a:r>
            <a:r>
              <a:rPr lang="en-US" altLang="zh-CN" dirty="0" smtClean="0"/>
              <a:t>.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2053" y="1639669"/>
            <a:ext cx="27432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Network</a:t>
            </a:r>
          </a:p>
          <a:p>
            <a:pPr algn="ctr"/>
            <a:r>
              <a:rPr lang="en-US" dirty="0" smtClean="0"/>
              <a:t>(Graph with low contrast)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657600"/>
            <a:ext cx="33528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Refined Network</a:t>
            </a:r>
          </a:p>
          <a:p>
            <a:pPr algn="ctr"/>
            <a:r>
              <a:rPr lang="en-US" dirty="0" smtClean="0"/>
              <a:t>(Graph with higher contrast)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 rot="5400000">
            <a:off x="4048227" y="2962174"/>
            <a:ext cx="1371600" cy="192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96053" y="2526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Propinquity dynamics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  <a:endCxn id="9" idx="0"/>
          </p:cNvCxnSpPr>
          <p:nvPr/>
        </p:nvCxnSpPr>
        <p:spPr>
          <a:xfrm rot="5400000">
            <a:off x="4127332" y="4900999"/>
            <a:ext cx="11941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5498068"/>
            <a:ext cx="2895600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 communities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4527" y="4876800"/>
            <a:ext cx="32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Finding connected components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1295400"/>
            <a:ext cx="5714999" cy="350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2057400"/>
            <a:ext cx="3505200" cy="2438400"/>
            <a:chOff x="609600" y="2057400"/>
            <a:chExt cx="3505200" cy="2438400"/>
          </a:xfrm>
        </p:grpSpPr>
        <p:sp>
          <p:nvSpPr>
            <p:cNvPr id="5" name="Oval 4"/>
            <p:cNvSpPr/>
            <p:nvPr/>
          </p:nvSpPr>
          <p:spPr>
            <a:xfrm>
              <a:off x="12192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3"/>
              <a:endCxn id="7" idx="7"/>
            </p:cNvCxnSpPr>
            <p:nvPr/>
          </p:nvCxnSpPr>
          <p:spPr>
            <a:xfrm rot="5400000">
              <a:off x="587282" y="2339882"/>
              <a:ext cx="8066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096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243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66800" y="3505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956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2400" y="2667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432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000" y="3886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38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8" idx="2"/>
              <a:endCxn id="5" idx="5"/>
            </p:cNvCxnSpPr>
            <p:nvPr/>
          </p:nvCxnSpPr>
          <p:spPr>
            <a:xfrm rot="10800000">
              <a:off x="1349282" y="2187482"/>
              <a:ext cx="631918" cy="327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5"/>
              <a:endCxn id="9" idx="1"/>
            </p:cNvCxnSpPr>
            <p:nvPr/>
          </p:nvCxnSpPr>
          <p:spPr>
            <a:xfrm rot="16200000" flipH="1">
              <a:off x="701582" y="3139982"/>
              <a:ext cx="425636" cy="349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3"/>
              <a:endCxn id="9" idx="7"/>
            </p:cNvCxnSpPr>
            <p:nvPr/>
          </p:nvCxnSpPr>
          <p:spPr>
            <a:xfrm rot="5400000">
              <a:off x="1120682" y="2644682"/>
              <a:ext cx="959036" cy="806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9" idx="0"/>
            </p:cNvCxnSpPr>
            <p:nvPr/>
          </p:nvCxnSpPr>
          <p:spPr>
            <a:xfrm rot="5400000">
              <a:off x="571500" y="2781300"/>
              <a:ext cx="12954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2"/>
              <a:endCxn id="8" idx="6"/>
            </p:cNvCxnSpPr>
            <p:nvPr/>
          </p:nvCxnSpPr>
          <p:spPr>
            <a:xfrm rot="10800000">
              <a:off x="2133600" y="2514600"/>
              <a:ext cx="7620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3"/>
              <a:endCxn id="10" idx="7"/>
            </p:cNvCxnSpPr>
            <p:nvPr/>
          </p:nvCxnSpPr>
          <p:spPr>
            <a:xfrm rot="5400000">
              <a:off x="3063782" y="2149382"/>
              <a:ext cx="4256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1"/>
              <a:endCxn id="11" idx="5"/>
            </p:cNvCxnSpPr>
            <p:nvPr/>
          </p:nvCxnSpPr>
          <p:spPr>
            <a:xfrm rot="16200000" flipV="1">
              <a:off x="3559082" y="2263682"/>
              <a:ext cx="501836" cy="349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3"/>
              <a:endCxn id="13" idx="7"/>
            </p:cNvCxnSpPr>
            <p:nvPr/>
          </p:nvCxnSpPr>
          <p:spPr>
            <a:xfrm rot="5400000">
              <a:off x="3520982" y="2835182"/>
              <a:ext cx="501836" cy="425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3"/>
              <a:endCxn id="14" idx="0"/>
            </p:cNvCxnSpPr>
            <p:nvPr/>
          </p:nvCxnSpPr>
          <p:spPr>
            <a:xfrm rot="5400000">
              <a:off x="2590800" y="2949482"/>
              <a:ext cx="555718" cy="98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2"/>
              <a:endCxn id="14" idx="6"/>
            </p:cNvCxnSpPr>
            <p:nvPr/>
          </p:nvCxnSpPr>
          <p:spPr>
            <a:xfrm rot="10800000">
              <a:off x="2895600" y="3352800"/>
              <a:ext cx="533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13" idx="0"/>
            </p:cNvCxnSpPr>
            <p:nvPr/>
          </p:nvCxnSpPr>
          <p:spPr>
            <a:xfrm rot="5400000">
              <a:off x="3009900" y="2705100"/>
              <a:ext cx="10668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2"/>
              <a:endCxn id="10" idx="6"/>
            </p:cNvCxnSpPr>
            <p:nvPr/>
          </p:nvCxnSpPr>
          <p:spPr>
            <a:xfrm rot="10800000">
              <a:off x="3048000" y="2667000"/>
              <a:ext cx="914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3"/>
              <a:endCxn id="15" idx="7"/>
            </p:cNvCxnSpPr>
            <p:nvPr/>
          </p:nvCxnSpPr>
          <p:spPr>
            <a:xfrm rot="5400000">
              <a:off x="2187482" y="3254282"/>
              <a:ext cx="425636" cy="730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3"/>
              <a:endCxn id="17" idx="7"/>
            </p:cNvCxnSpPr>
            <p:nvPr/>
          </p:nvCxnSpPr>
          <p:spPr>
            <a:xfrm rot="5400000">
              <a:off x="2644682" y="3940082"/>
              <a:ext cx="3494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5"/>
              <a:endCxn id="16" idx="1"/>
            </p:cNvCxnSpPr>
            <p:nvPr/>
          </p:nvCxnSpPr>
          <p:spPr>
            <a:xfrm rot="16200000" flipH="1">
              <a:off x="2720882" y="3559082"/>
              <a:ext cx="501836" cy="1970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5"/>
              <a:endCxn id="17" idx="1"/>
            </p:cNvCxnSpPr>
            <p:nvPr/>
          </p:nvCxnSpPr>
          <p:spPr>
            <a:xfrm rot="16200000" flipH="1">
              <a:off x="2035082" y="3940082"/>
              <a:ext cx="425636" cy="425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4"/>
              <a:endCxn id="17" idx="0"/>
            </p:cNvCxnSpPr>
            <p:nvPr/>
          </p:nvCxnSpPr>
          <p:spPr>
            <a:xfrm rot="5400000">
              <a:off x="2209800" y="3733800"/>
              <a:ext cx="914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6" idx="2"/>
              <a:endCxn id="15" idx="6"/>
            </p:cNvCxnSpPr>
            <p:nvPr/>
          </p:nvCxnSpPr>
          <p:spPr>
            <a:xfrm rot="10800000">
              <a:off x="2057400" y="3886200"/>
              <a:ext cx="990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4"/>
              <a:endCxn id="15" idx="0"/>
            </p:cNvCxnSpPr>
            <p:nvPr/>
          </p:nvCxnSpPr>
          <p:spPr>
            <a:xfrm rot="5400000">
              <a:off x="1409700" y="3162300"/>
              <a:ext cx="12192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5"/>
              <a:endCxn id="15" idx="1"/>
            </p:cNvCxnSpPr>
            <p:nvPr/>
          </p:nvCxnSpPr>
          <p:spPr>
            <a:xfrm rot="16200000" flipH="1">
              <a:off x="1463582" y="3368582"/>
              <a:ext cx="197036" cy="730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410200" y="2057400"/>
            <a:ext cx="3505200" cy="2438400"/>
            <a:chOff x="5029200" y="2057400"/>
            <a:chExt cx="3505200" cy="2438400"/>
          </a:xfrm>
        </p:grpSpPr>
        <p:sp>
          <p:nvSpPr>
            <p:cNvPr id="39" name="Oval 38"/>
            <p:cNvSpPr/>
            <p:nvPr/>
          </p:nvSpPr>
          <p:spPr>
            <a:xfrm>
              <a:off x="56388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3"/>
              <a:endCxn id="41" idx="7"/>
            </p:cNvCxnSpPr>
            <p:nvPr/>
          </p:nvCxnSpPr>
          <p:spPr>
            <a:xfrm rot="5400000">
              <a:off x="5006882" y="2339882"/>
              <a:ext cx="8066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02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00800" y="243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86400" y="3505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15200" y="25908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924800" y="20574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382000" y="26670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848600" y="32766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162800" y="327660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24600" y="381000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467600" y="388620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858000" y="434340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42" idx="2"/>
              <a:endCxn id="39" idx="5"/>
            </p:cNvCxnSpPr>
            <p:nvPr/>
          </p:nvCxnSpPr>
          <p:spPr>
            <a:xfrm rot="10800000">
              <a:off x="5768882" y="2187482"/>
              <a:ext cx="631918" cy="327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5"/>
              <a:endCxn id="43" idx="1"/>
            </p:cNvCxnSpPr>
            <p:nvPr/>
          </p:nvCxnSpPr>
          <p:spPr>
            <a:xfrm rot="16200000" flipH="1">
              <a:off x="5121182" y="3139982"/>
              <a:ext cx="425636" cy="349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3"/>
              <a:endCxn id="43" idx="7"/>
            </p:cNvCxnSpPr>
            <p:nvPr/>
          </p:nvCxnSpPr>
          <p:spPr>
            <a:xfrm rot="5400000">
              <a:off x="5540282" y="2644682"/>
              <a:ext cx="959036" cy="806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9" idx="4"/>
              <a:endCxn id="43" idx="0"/>
            </p:cNvCxnSpPr>
            <p:nvPr/>
          </p:nvCxnSpPr>
          <p:spPr>
            <a:xfrm rot="5400000">
              <a:off x="4991100" y="2781300"/>
              <a:ext cx="12954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4" idx="5"/>
              <a:endCxn id="47" idx="1"/>
            </p:cNvCxnSpPr>
            <p:nvPr/>
          </p:nvCxnSpPr>
          <p:spPr>
            <a:xfrm rot="16200000" flipH="1">
              <a:off x="7369082" y="2797082"/>
              <a:ext cx="578036" cy="42563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3"/>
              <a:endCxn id="44" idx="7"/>
            </p:cNvCxnSpPr>
            <p:nvPr/>
          </p:nvCxnSpPr>
          <p:spPr>
            <a:xfrm rot="5400000">
              <a:off x="7483382" y="2149382"/>
              <a:ext cx="4256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1"/>
              <a:endCxn id="45" idx="5"/>
            </p:cNvCxnSpPr>
            <p:nvPr/>
          </p:nvCxnSpPr>
          <p:spPr>
            <a:xfrm rot="16200000" flipV="1">
              <a:off x="7978682" y="2263682"/>
              <a:ext cx="501836" cy="349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3"/>
              <a:endCxn id="47" idx="7"/>
            </p:cNvCxnSpPr>
            <p:nvPr/>
          </p:nvCxnSpPr>
          <p:spPr>
            <a:xfrm rot="5400000">
              <a:off x="7940582" y="2835182"/>
              <a:ext cx="501836" cy="425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4" idx="3"/>
              <a:endCxn id="48" idx="0"/>
            </p:cNvCxnSpPr>
            <p:nvPr/>
          </p:nvCxnSpPr>
          <p:spPr>
            <a:xfrm rot="5400000">
              <a:off x="7010400" y="2949482"/>
              <a:ext cx="555718" cy="98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7" idx="2"/>
              <a:endCxn id="48" idx="6"/>
            </p:cNvCxnSpPr>
            <p:nvPr/>
          </p:nvCxnSpPr>
          <p:spPr>
            <a:xfrm rot="10800000">
              <a:off x="7315200" y="3352800"/>
              <a:ext cx="533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5" idx="4"/>
              <a:endCxn id="47" idx="0"/>
            </p:cNvCxnSpPr>
            <p:nvPr/>
          </p:nvCxnSpPr>
          <p:spPr>
            <a:xfrm rot="5400000">
              <a:off x="7429500" y="2705100"/>
              <a:ext cx="10668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2"/>
              <a:endCxn id="44" idx="6"/>
            </p:cNvCxnSpPr>
            <p:nvPr/>
          </p:nvCxnSpPr>
          <p:spPr>
            <a:xfrm rot="10800000">
              <a:off x="7467600" y="2667000"/>
              <a:ext cx="914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8" idx="3"/>
              <a:endCxn id="49" idx="7"/>
            </p:cNvCxnSpPr>
            <p:nvPr/>
          </p:nvCxnSpPr>
          <p:spPr>
            <a:xfrm rot="5400000">
              <a:off x="6607082" y="3254282"/>
              <a:ext cx="425636" cy="730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0" idx="3"/>
              <a:endCxn id="51" idx="7"/>
            </p:cNvCxnSpPr>
            <p:nvPr/>
          </p:nvCxnSpPr>
          <p:spPr>
            <a:xfrm rot="5400000">
              <a:off x="7064282" y="3940082"/>
              <a:ext cx="349436" cy="5018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8" idx="5"/>
              <a:endCxn id="50" idx="1"/>
            </p:cNvCxnSpPr>
            <p:nvPr/>
          </p:nvCxnSpPr>
          <p:spPr>
            <a:xfrm rot="16200000" flipH="1">
              <a:off x="7140482" y="3559082"/>
              <a:ext cx="501836" cy="1970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9" idx="5"/>
              <a:endCxn id="51" idx="1"/>
            </p:cNvCxnSpPr>
            <p:nvPr/>
          </p:nvCxnSpPr>
          <p:spPr>
            <a:xfrm rot="16200000" flipH="1">
              <a:off x="6454682" y="3940082"/>
              <a:ext cx="425636" cy="425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8" idx="4"/>
              <a:endCxn id="51" idx="0"/>
            </p:cNvCxnSpPr>
            <p:nvPr/>
          </p:nvCxnSpPr>
          <p:spPr>
            <a:xfrm rot="5400000">
              <a:off x="6629400" y="3733800"/>
              <a:ext cx="914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2"/>
              <a:endCxn id="49" idx="6"/>
            </p:cNvCxnSpPr>
            <p:nvPr/>
          </p:nvCxnSpPr>
          <p:spPr>
            <a:xfrm rot="10800000">
              <a:off x="6477000" y="3886200"/>
              <a:ext cx="9906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1" idx="6"/>
              <a:endCxn id="42" idx="2"/>
            </p:cNvCxnSpPr>
            <p:nvPr/>
          </p:nvCxnSpPr>
          <p:spPr>
            <a:xfrm flipV="1">
              <a:off x="5181600" y="2514600"/>
              <a:ext cx="1219200" cy="5334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76600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Propinquity dynamics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657600" y="3276600"/>
            <a:ext cx="1600200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5" idx="4"/>
            <a:endCxn id="48" idx="7"/>
          </p:cNvCxnSpPr>
          <p:nvPr/>
        </p:nvCxnSpPr>
        <p:spPr>
          <a:xfrm rot="5400000">
            <a:off x="7483382" y="2400300"/>
            <a:ext cx="1089118" cy="70811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676400" y="4724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networks communities: Via connected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Propinquity Dynamics</a:t>
            </a:r>
            <a:endParaRPr lang="zh-CN" altLang="en-US" sz="240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2819400"/>
          </a:xfrm>
        </p:spPr>
        <p:txBody>
          <a:bodyPr/>
          <a:lstStyle/>
          <a:p>
            <a:pPr eaLnBrk="1" hangingPunct="1"/>
            <a:r>
              <a:rPr lang="en-US" altLang="zh-CN" smtClean="0"/>
              <a:t>Propinquity:  evaluate the probability that a pair of vertices are involved in a coherent community. Denoted by </a:t>
            </a:r>
          </a:p>
          <a:p>
            <a:pPr eaLnBrk="1" hangingPunct="1"/>
            <a:r>
              <a:rPr lang="en-US" altLang="zh-CN" smtClean="0"/>
              <a:t>In global view: </a:t>
            </a:r>
          </a:p>
          <a:p>
            <a:pPr lvl="1" eaLnBrk="1" hangingPunct="1"/>
            <a:r>
              <a:rPr lang="en-US" altLang="zh-CN" smtClean="0"/>
              <a:t>Contradict propinquity and topology.</a:t>
            </a:r>
          </a:p>
          <a:p>
            <a:pPr lvl="1" eaLnBrk="1" hangingPunct="1"/>
            <a:r>
              <a:rPr lang="en-US" altLang="zh-CN" smtClean="0"/>
              <a:t>Update the topology to keep consistent with propinquity.</a:t>
            </a:r>
          </a:p>
          <a:p>
            <a:pPr eaLnBrk="1" hangingPunct="1"/>
            <a:r>
              <a:rPr lang="en-US" altLang="zh-CN" smtClean="0"/>
              <a:t>In local view: Edge deletion and insertion.</a:t>
            </a:r>
          </a:p>
          <a:p>
            <a:pPr eaLnBrk="1" hangingPunct="1"/>
            <a:r>
              <a:rPr lang="en-US" altLang="zh-CN" smtClean="0"/>
              <a:t>Local topology update criteria:</a:t>
            </a:r>
          </a:p>
          <a:p>
            <a:pPr eaLnBrk="1" hangingPunct="1"/>
            <a:endParaRPr lang="zh-CN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24325"/>
            <a:ext cx="4572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371600" y="5572125"/>
            <a:ext cx="191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1400"/>
              <a:t>α</a:t>
            </a:r>
            <a:r>
              <a:rPr lang="en-US" altLang="zh-CN" sz="1400"/>
              <a:t>: cutting threshold</a:t>
            </a:r>
          </a:p>
          <a:p>
            <a:r>
              <a:rPr lang="el-GR" altLang="zh-CN" sz="1400"/>
              <a:t>β</a:t>
            </a:r>
            <a:r>
              <a:rPr lang="en-US" altLang="zh-CN" sz="1400"/>
              <a:t>: emerging threshold</a:t>
            </a:r>
            <a:endParaRPr lang="zh-CN" altLang="en-US" sz="140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538" y="1422400"/>
            <a:ext cx="957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2347</TotalTime>
  <Words>1104</Words>
  <Application>Microsoft Office PowerPoint</Application>
  <PresentationFormat>On-screen Show (4:3)</PresentationFormat>
  <Paragraphs>222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宋体</vt:lpstr>
      <vt:lpstr>Franklin Gothic Book</vt:lpstr>
      <vt:lpstr>Perpetua</vt:lpstr>
      <vt:lpstr>Wingdings 2</vt:lpstr>
      <vt:lpstr>Calibri</vt:lpstr>
      <vt:lpstr>微软雅黑</vt:lpstr>
      <vt:lpstr>幼圆</vt:lpstr>
      <vt:lpstr>Arial Unicode MS</vt:lpstr>
      <vt:lpstr>Times New Roman</vt:lpstr>
      <vt:lpstr>Wingdings</vt:lpstr>
      <vt:lpstr>Equity</vt:lpstr>
      <vt:lpstr>Parallel Community Detection on Large Networks with Propinquity Dynamics</vt:lpstr>
      <vt:lpstr>Introduction to  Community Detection Problem</vt:lpstr>
      <vt:lpstr>How to Define the Community Structure</vt:lpstr>
      <vt:lpstr>Related Works</vt:lpstr>
      <vt:lpstr>Motivation</vt:lpstr>
      <vt:lpstr>Brainstorm</vt:lpstr>
      <vt:lpstr>Overview</vt:lpstr>
      <vt:lpstr>Example</vt:lpstr>
      <vt:lpstr>Propinquity Dynamics</vt:lpstr>
      <vt:lpstr>Propinquity Dynamics (high level description)</vt:lpstr>
      <vt:lpstr>Overlapping Community Extraction</vt:lpstr>
      <vt:lpstr>Coherent Neighborhood Propinquity</vt:lpstr>
      <vt:lpstr>Propinquity Calculation</vt:lpstr>
      <vt:lpstr>Incremental Propinquity Update</vt:lpstr>
      <vt:lpstr>Update overview</vt:lpstr>
      <vt:lpstr>Angle Propinquity Update</vt:lpstr>
      <vt:lpstr>Conjugate Propinquity Update(D,I)</vt:lpstr>
      <vt:lpstr>Conjugate Propinquity Update(R)</vt:lpstr>
      <vt:lpstr>Conjugate Propinquity Update(R)</vt:lpstr>
      <vt:lpstr>Incremental propinquity update(all)</vt:lpstr>
      <vt:lpstr>Parallelization</vt:lpstr>
      <vt:lpstr>Parallel Model (Vertex oriented BSP)</vt:lpstr>
      <vt:lpstr>Parallel Implementation</vt:lpstr>
      <vt:lpstr>Parallel Implementation</vt:lpstr>
      <vt:lpstr>Performance issues</vt:lpstr>
      <vt:lpstr>Experiments</vt:lpstr>
      <vt:lpstr>Experiments</vt:lpstr>
      <vt:lpstr>Experiments</vt:lpstr>
      <vt:lpstr>Experiments</vt:lpstr>
      <vt:lpstr>Experiments</vt:lpstr>
      <vt:lpstr>Experiments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Community Detection on Large Networks with Propinquity Dynamics</dc:title>
  <dc:creator>Cosmos</dc:creator>
  <cp:lastModifiedBy>Nam</cp:lastModifiedBy>
  <cp:revision>52</cp:revision>
  <dcterms:created xsi:type="dcterms:W3CDTF">2006-08-16T00:00:00Z</dcterms:created>
  <dcterms:modified xsi:type="dcterms:W3CDTF">2010-11-01T18:54:59Z</dcterms:modified>
</cp:coreProperties>
</file>