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bin" ContentType="application/vnd.openxmlformats-officedocument.oleObject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emf" ContentType="image/x-emf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50" r:id="rId1"/>
  </p:sldMasterIdLst>
  <p:notesMasterIdLst>
    <p:notesMasterId r:id="rId26"/>
  </p:notesMasterIdLst>
  <p:sldIdLst>
    <p:sldId id="256" r:id="rId2"/>
    <p:sldId id="325" r:id="rId3"/>
    <p:sldId id="333" r:id="rId4"/>
    <p:sldId id="328" r:id="rId5"/>
    <p:sldId id="329" r:id="rId6"/>
    <p:sldId id="330" r:id="rId7"/>
    <p:sldId id="334" r:id="rId8"/>
    <p:sldId id="345" r:id="rId9"/>
    <p:sldId id="346" r:id="rId10"/>
    <p:sldId id="343" r:id="rId11"/>
    <p:sldId id="314" r:id="rId12"/>
    <p:sldId id="355" r:id="rId13"/>
    <p:sldId id="341" r:id="rId14"/>
    <p:sldId id="316" r:id="rId15"/>
    <p:sldId id="338" r:id="rId16"/>
    <p:sldId id="339" r:id="rId17"/>
    <p:sldId id="312" r:id="rId18"/>
    <p:sldId id="356" r:id="rId19"/>
    <p:sldId id="310" r:id="rId20"/>
    <p:sldId id="340" r:id="rId21"/>
    <p:sldId id="347" r:id="rId22"/>
    <p:sldId id="349" r:id="rId23"/>
    <p:sldId id="351" r:id="rId24"/>
    <p:sldId id="354" r:id="rId25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pitchFamily="2" charset="-122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pitchFamily="2" charset="-122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pitchFamily="2" charset="-122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pitchFamily="2" charset="-122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宋体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宋体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宋体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宋体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  <a:srgbClr val="FFFF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286" autoAdjust="0"/>
    <p:restoredTop sz="86496" autoAdjust="0"/>
  </p:normalViewPr>
  <p:slideViewPr>
    <p:cSldViewPr>
      <p:cViewPr varScale="1">
        <p:scale>
          <a:sx n="60" d="100"/>
          <a:sy n="60" d="100"/>
        </p:scale>
        <p:origin x="-1440" y="-90"/>
      </p:cViewPr>
      <p:guideLst>
        <p:guide orient="horz" pos="2160"/>
        <p:guide pos="2943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7213" cy="78027213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emf"/><Relationship Id="rId1" Type="http://schemas.openxmlformats.org/officeDocument/2006/relationships/image" Target="../media/image3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1F7A40FA-1346-4A18-85D2-A467EE8E1AAB}" type="datetimeFigureOut">
              <a:rPr lang="en-US"/>
              <a:pPr/>
              <a:t>3/14/2011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6F123302-65BF-4263-BCA4-0EE415101DB6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867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0" lvl="1"/>
            <a:r>
              <a:rPr lang="en-US" sz="2000" smtClean="0"/>
              <a:t>a network with 723k nodes</a:t>
            </a:r>
            <a:endParaRPr lang="en-US" sz="1800" b="1" smtClean="0"/>
          </a:p>
          <a:p>
            <a:r>
              <a:rPr lang="en-US" smtClean="0"/>
              <a:t>in our experiments</a:t>
            </a:r>
            <a:r>
              <a:rPr lang="en-US" sz="1100" smtClean="0"/>
              <a:t>.</a:t>
            </a:r>
            <a:endParaRPr lang="en-SG" smtClean="0"/>
          </a:p>
        </p:txBody>
      </p:sp>
      <p:sp>
        <p:nvSpPr>
          <p:cNvPr id="2867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CC14AD9F-3F0E-4502-89F8-2D7474D1E969}" type="slidenum">
              <a:rPr lang="en-US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969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2970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202EB7C4-16A9-4525-BF53-F327DBECFA57}" type="slidenum">
              <a:rPr lang="en-US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2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800100" lvl="1" indent="-342900">
              <a:buFontTx/>
              <a:buChar char="•"/>
            </a:pPr>
            <a:r>
              <a:rPr lang="en-US" smtClean="0"/>
              <a:t>A phone user corresponds to a   node</a:t>
            </a:r>
          </a:p>
          <a:p>
            <a:pPr marL="800100" lvl="1" indent="-342900">
              <a:buFontTx/>
              <a:buChar char="•"/>
            </a:pPr>
            <a:r>
              <a:rPr lang="en-US" smtClean="0"/>
              <a:t>A directed edge from node </a:t>
            </a:r>
            <a:r>
              <a:rPr lang="en-US" i="1" smtClean="0"/>
              <a:t>u </a:t>
            </a:r>
            <a:r>
              <a:rPr lang="en-US" smtClean="0"/>
              <a:t>to node </a:t>
            </a:r>
            <a:r>
              <a:rPr lang="en-US" i="1" smtClean="0"/>
              <a:t>v </a:t>
            </a:r>
            <a:r>
              <a:rPr lang="en-US" smtClean="0"/>
              <a:t>is established, if there exits communication from </a:t>
            </a:r>
            <a:r>
              <a:rPr lang="en-US" i="1" smtClean="0"/>
              <a:t>u </a:t>
            </a:r>
            <a:r>
              <a:rPr lang="en-US" smtClean="0"/>
              <a:t>to </a:t>
            </a:r>
            <a:r>
              <a:rPr lang="en-US" i="1" smtClean="0"/>
              <a:t>v</a:t>
            </a:r>
            <a:endParaRPr lang="en-US" smtClean="0"/>
          </a:p>
          <a:p>
            <a:pPr marL="800100" lvl="1" indent="-342900">
              <a:buFontTx/>
              <a:buChar char="•"/>
            </a:pPr>
            <a:r>
              <a:rPr lang="en-US" smtClean="0"/>
              <a:t>corresponding communication time as the weight of the edge</a:t>
            </a:r>
          </a:p>
          <a:p>
            <a:endParaRPr lang="en-SG" smtClean="0"/>
          </a:p>
        </p:txBody>
      </p:sp>
      <p:sp>
        <p:nvSpPr>
          <p:cNvPr id="3072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4F7D48CA-C583-4B1D-9C93-CB2E7E0B55E3}" type="slidenum">
              <a:rPr lang="en-US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174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altLang="zh-CN" i="1" smtClean="0"/>
              <a:t>t </a:t>
            </a:r>
            <a:r>
              <a:rPr lang="en-US" altLang="zh-CN" smtClean="0"/>
              <a:t>denotes the </a:t>
            </a:r>
            <a:r>
              <a:rPr lang="en-US" altLang="zh-CN" i="1" smtClean="0"/>
              <a:t>t</a:t>
            </a:r>
            <a:r>
              <a:rPr lang="en-US" altLang="zh-CN" smtClean="0"/>
              <a:t>th iteration</a:t>
            </a:r>
          </a:p>
          <a:p>
            <a:pPr eaLnBrk="1" hangingPunct="1">
              <a:spcBef>
                <a:spcPct val="0"/>
              </a:spcBef>
            </a:pPr>
            <a:r>
              <a:rPr lang="en-US" altLang="zh-CN" i="1" smtClean="0"/>
              <a:t>s</a:t>
            </a:r>
            <a:r>
              <a:rPr lang="en-US" altLang="zh-CN" i="1" baseline="-25000" smtClean="0"/>
              <a:t>v</a:t>
            </a:r>
            <a:r>
              <a:rPr lang="en-US" altLang="zh-CN" i="1" smtClean="0"/>
              <a:t> </a:t>
            </a:r>
            <a:r>
              <a:rPr lang="en-US" altLang="zh-CN" smtClean="0"/>
              <a:t>denotes the number of neighneighbors that are influenced by </a:t>
            </a:r>
            <a:r>
              <a:rPr lang="en-US" altLang="zh-CN" i="1" smtClean="0"/>
              <a:t>v</a:t>
            </a:r>
          </a:p>
          <a:p>
            <a:pPr eaLnBrk="1" hangingPunct="1">
              <a:spcBef>
                <a:spcPct val="0"/>
              </a:spcBef>
            </a:pPr>
            <a:r>
              <a:rPr lang="en-US" altLang="zh-CN" i="1" smtClean="0"/>
              <a:t>u</a:t>
            </a:r>
            <a:r>
              <a:rPr lang="en-US" altLang="zh-CN" i="1" baseline="-25000" smtClean="0"/>
              <a:t>i </a:t>
            </a:r>
            <a:r>
              <a:rPr lang="en-US" altLang="zh-CN" smtClean="0"/>
              <a:t>(</a:t>
            </a:r>
            <a:r>
              <a:rPr lang="en-US" altLang="zh-CN" i="1" smtClean="0"/>
              <a:t>i ∈ </a:t>
            </a:r>
            <a:r>
              <a:rPr lang="en-US" altLang="zh-CN" smtClean="0"/>
              <a:t>[1, </a:t>
            </a:r>
            <a:r>
              <a:rPr lang="en-US" altLang="zh-CN" i="1" smtClean="0"/>
              <a:t>s</a:t>
            </a:r>
            <a:r>
              <a:rPr lang="en-US" altLang="zh-CN" i="1" baseline="-25000" smtClean="0"/>
              <a:t>v</a:t>
            </a:r>
            <a:r>
              <a:rPr lang="en-US" altLang="zh-CN" smtClean="0"/>
              <a:t>]) represents an influenced neighbor of node </a:t>
            </a:r>
            <a:r>
              <a:rPr lang="en-US" altLang="zh-CN" i="1" smtClean="0"/>
              <a:t>v</a:t>
            </a:r>
          </a:p>
          <a:p>
            <a:pPr eaLnBrk="1" hangingPunct="1">
              <a:spcBef>
                <a:spcPct val="0"/>
              </a:spcBef>
            </a:pPr>
            <a:r>
              <a:rPr lang="en-US" altLang="zh-CN" i="1" smtClean="0"/>
              <a:t>u</a:t>
            </a:r>
            <a:r>
              <a:rPr lang="en-US" altLang="zh-CN" i="1" baseline="-25000" smtClean="0"/>
              <a:t>i</a:t>
            </a:r>
            <a:r>
              <a:rPr lang="en-US" altLang="zh-CN" i="1" smtClean="0"/>
              <a:t>.C</a:t>
            </a:r>
            <a:r>
              <a:rPr lang="en-US" altLang="zh-CN" i="1" baseline="30000" smtClean="0"/>
              <a:t>t−</a:t>
            </a:r>
            <a:r>
              <a:rPr lang="en-US" altLang="zh-CN" baseline="30000" smtClean="0"/>
              <a:t>1</a:t>
            </a:r>
            <a:r>
              <a:rPr lang="en-US" altLang="zh-CN" smtClean="0"/>
              <a:t> represents the community label of </a:t>
            </a:r>
            <a:r>
              <a:rPr lang="en-US" altLang="zh-CN" i="1" smtClean="0"/>
              <a:t>u</a:t>
            </a:r>
            <a:r>
              <a:rPr lang="en-US" altLang="zh-CN" i="1" baseline="-25000" smtClean="0"/>
              <a:t>i</a:t>
            </a:r>
            <a:r>
              <a:rPr lang="en-US" altLang="zh-CN" i="1" smtClean="0"/>
              <a:t> </a:t>
            </a:r>
            <a:r>
              <a:rPr lang="en-US" altLang="zh-CN" smtClean="0"/>
              <a:t>at iteration </a:t>
            </a:r>
            <a:r>
              <a:rPr lang="en-US" altLang="zh-CN" i="1" smtClean="0"/>
              <a:t>t</a:t>
            </a:r>
            <a:r>
              <a:rPr lang="en-US" altLang="zh-CN" smtClean="0"/>
              <a:t>-1</a:t>
            </a:r>
          </a:p>
          <a:p>
            <a:pPr eaLnBrk="1" hangingPunct="1">
              <a:spcBef>
                <a:spcPct val="0"/>
              </a:spcBef>
            </a:pPr>
            <a:r>
              <a:rPr lang="en-US" altLang="zh-CN" smtClean="0"/>
              <a:t>maxCMT is to compute the majority label of </a:t>
            </a:r>
            <a:r>
              <a:rPr lang="en-US" altLang="zh-CN" i="1" smtClean="0"/>
              <a:t>u</a:t>
            </a:r>
            <a:r>
              <a:rPr lang="en-US" altLang="zh-CN" i="1" baseline="-25000" smtClean="0"/>
              <a:t>i</a:t>
            </a:r>
            <a:r>
              <a:rPr lang="en-US" altLang="zh-CN" i="1" smtClean="0"/>
              <a:t>.C</a:t>
            </a:r>
            <a:r>
              <a:rPr lang="en-US" altLang="zh-CN" i="1" baseline="30000" smtClean="0"/>
              <a:t>t−</a:t>
            </a:r>
            <a:r>
              <a:rPr lang="en-US" altLang="zh-CN" baseline="30000" smtClean="0"/>
              <a:t>1</a:t>
            </a:r>
            <a:endParaRPr lang="en-US" smtClean="0"/>
          </a:p>
        </p:txBody>
      </p:sp>
      <p:sp>
        <p:nvSpPr>
          <p:cNvPr id="3174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20E5059D-C2E2-4C30-990D-2144192BAA52}" type="slidenum">
              <a:rPr lang="en-US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277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SG" smtClean="0"/>
              <a:t>the efficiency</a:t>
            </a:r>
          </a:p>
          <a:p>
            <a:r>
              <a:rPr lang="en-SG" smtClean="0"/>
              <a:t>of MixedGreedy drops quickly (almost exponentially) while  CGA is a lot better.</a:t>
            </a:r>
          </a:p>
        </p:txBody>
      </p:sp>
      <p:sp>
        <p:nvSpPr>
          <p:cNvPr id="3277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A6834F9E-3A2C-4A04-BEDA-F1AC27605D65}" type="slidenum">
              <a:rPr lang="en-US"/>
              <a:pPr/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379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SG" smtClean="0"/>
              <a:t>the influence degree is relatively stable</a:t>
            </a:r>
          </a:p>
        </p:txBody>
      </p:sp>
      <p:sp>
        <p:nvSpPr>
          <p:cNvPr id="3379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FAE40DD9-E27B-4737-9CF3-6ECE77A8D289}" type="slidenum">
              <a:rPr lang="en-US"/>
              <a:pPr/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481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smtClean="0"/>
              <a:t>We expect that the difference between the node’s influence degree</a:t>
            </a:r>
          </a:p>
          <a:p>
            <a:pPr eaLnBrk="1" hangingPunct="1">
              <a:spcBef>
                <a:spcPct val="0"/>
              </a:spcBef>
            </a:pPr>
            <a:r>
              <a:rPr lang="en-US" smtClean="0"/>
              <a:t>in its community and its influence degree in the whole network</a:t>
            </a:r>
          </a:p>
          <a:p>
            <a:pPr eaLnBrk="1" hangingPunct="1">
              <a:spcBef>
                <a:spcPct val="0"/>
              </a:spcBef>
            </a:pPr>
            <a:r>
              <a:rPr lang="en-US" smtClean="0"/>
              <a:t>is small. To achieve a good set of top-</a:t>
            </a:r>
            <a:r>
              <a:rPr lang="en-US" i="1" smtClean="0"/>
              <a:t>K influential nodes with a</a:t>
            </a:r>
          </a:p>
          <a:p>
            <a:pPr eaLnBrk="1" hangingPunct="1">
              <a:spcBef>
                <a:spcPct val="0"/>
              </a:spcBef>
            </a:pPr>
            <a:r>
              <a:rPr lang="en-US" smtClean="0"/>
              <a:t>good influence degree in our algorithm, we define combination entropy</a:t>
            </a:r>
          </a:p>
          <a:p>
            <a:pPr eaLnBrk="1" hangingPunct="1">
              <a:spcBef>
                <a:spcPct val="0"/>
              </a:spcBef>
            </a:pPr>
            <a:r>
              <a:rPr lang="en-US" smtClean="0"/>
              <a:t>to measure the connections of two communities and combine</a:t>
            </a:r>
          </a:p>
          <a:p>
            <a:pPr eaLnBrk="1" hangingPunct="1">
              <a:spcBef>
                <a:spcPct val="0"/>
              </a:spcBef>
            </a:pPr>
            <a:r>
              <a:rPr lang="en-US" smtClean="0"/>
              <a:t>two communities if the combination entropy between them is larger</a:t>
            </a:r>
          </a:p>
          <a:p>
            <a:pPr eaLnBrk="1" hangingPunct="1">
              <a:spcBef>
                <a:spcPct val="0"/>
              </a:spcBef>
            </a:pPr>
            <a:r>
              <a:rPr lang="en-US" smtClean="0"/>
              <a:t>than a threshold.</a:t>
            </a:r>
          </a:p>
        </p:txBody>
      </p:sp>
      <p:sp>
        <p:nvSpPr>
          <p:cNvPr id="3482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8F6792B7-6264-4BFF-BB8F-553BE80308AF}" type="slidenum">
              <a:rPr lang="en-US"/>
              <a:pPr/>
              <a:t>21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sp>
          <p:nvSpPr>
            <p:cNvPr id="5" name="Rectangle 3"/>
            <p:cNvSpPr>
              <a:spLocks noChangeArrowheads="1"/>
            </p:cNvSpPr>
            <p:nvPr/>
          </p:nvSpPr>
          <p:spPr bwMode="auto">
            <a:xfrm>
              <a:off x="0" y="0"/>
              <a:ext cx="2208" cy="4320"/>
            </a:xfrm>
            <a:prstGeom prst="rect">
              <a:avLst/>
            </a:pr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zh-CN" altLang="en-US" sz="2400">
                <a:latin typeface="Times New Roman" pitchFamily="18" charset="0"/>
              </a:endParaRPr>
            </a:p>
          </p:txBody>
        </p:sp>
        <p:sp>
          <p:nvSpPr>
            <p:cNvPr id="6" name="Rectangle 4"/>
            <p:cNvSpPr>
              <a:spLocks noChangeArrowheads="1"/>
            </p:cNvSpPr>
            <p:nvPr/>
          </p:nvSpPr>
          <p:spPr bwMode="auto">
            <a:xfrm>
              <a:off x="1081" y="1065"/>
              <a:ext cx="4679" cy="1596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zh-CN" altLang="en-US" sz="2400">
                <a:latin typeface="Times New Roman" pitchFamily="18" charset="0"/>
              </a:endParaRPr>
            </a:p>
          </p:txBody>
        </p:sp>
        <p:grpSp>
          <p:nvGrpSpPr>
            <p:cNvPr id="7" name="Group 5"/>
            <p:cNvGrpSpPr>
              <a:grpSpLocks/>
            </p:cNvGrpSpPr>
            <p:nvPr/>
          </p:nvGrpSpPr>
          <p:grpSpPr bwMode="auto">
            <a:xfrm>
              <a:off x="0" y="672"/>
              <a:ext cx="1806" cy="1989"/>
              <a:chOff x="0" y="0"/>
              <a:chExt cx="1806" cy="1989"/>
            </a:xfrm>
          </p:grpSpPr>
          <p:sp>
            <p:nvSpPr>
              <p:cNvPr id="8" name="Rectangle 6"/>
              <p:cNvSpPr>
                <a:spLocks noChangeArrowheads="1"/>
              </p:cNvSpPr>
              <p:nvPr userDrawn="1"/>
            </p:nvSpPr>
            <p:spPr bwMode="auto">
              <a:xfrm>
                <a:off x="361" y="1585"/>
                <a:ext cx="363" cy="404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zh-CN" altLang="en-US" sz="2400">
                  <a:latin typeface="Times New Roman" pitchFamily="18" charset="0"/>
                </a:endParaRPr>
              </a:p>
            </p:txBody>
          </p:sp>
          <p:sp>
            <p:nvSpPr>
              <p:cNvPr id="9" name="Rectangle 7"/>
              <p:cNvSpPr>
                <a:spLocks noChangeArrowheads="1"/>
              </p:cNvSpPr>
              <p:nvPr userDrawn="1"/>
            </p:nvSpPr>
            <p:spPr bwMode="auto">
              <a:xfrm>
                <a:off x="1081" y="393"/>
                <a:ext cx="362" cy="405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zh-CN" altLang="en-US" sz="2400">
                  <a:latin typeface="Times New Roman" pitchFamily="18" charset="0"/>
                </a:endParaRPr>
              </a:p>
            </p:txBody>
          </p:sp>
          <p:sp>
            <p:nvSpPr>
              <p:cNvPr id="10" name="Rectangle 8"/>
              <p:cNvSpPr>
                <a:spLocks noChangeArrowheads="1"/>
              </p:cNvSpPr>
              <p:nvPr userDrawn="1"/>
            </p:nvSpPr>
            <p:spPr bwMode="auto">
              <a:xfrm>
                <a:off x="1437" y="0"/>
                <a:ext cx="369" cy="400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zh-CN" altLang="en-US" sz="2400">
                  <a:latin typeface="Times New Roman" pitchFamily="18" charset="0"/>
                </a:endParaRPr>
              </a:p>
            </p:txBody>
          </p:sp>
          <p:sp>
            <p:nvSpPr>
              <p:cNvPr id="11" name="Rectangle 9"/>
              <p:cNvSpPr>
                <a:spLocks noChangeArrowheads="1"/>
              </p:cNvSpPr>
              <p:nvPr userDrawn="1"/>
            </p:nvSpPr>
            <p:spPr bwMode="auto">
              <a:xfrm>
                <a:off x="719" y="1585"/>
                <a:ext cx="368" cy="404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zh-CN" altLang="en-US" sz="2400">
                  <a:latin typeface="Times New Roman" pitchFamily="18" charset="0"/>
                </a:endParaRPr>
              </a:p>
            </p:txBody>
          </p:sp>
          <p:sp>
            <p:nvSpPr>
              <p:cNvPr id="12" name="Rectangle 10"/>
              <p:cNvSpPr>
                <a:spLocks noChangeArrowheads="1"/>
              </p:cNvSpPr>
              <p:nvPr userDrawn="1"/>
            </p:nvSpPr>
            <p:spPr bwMode="auto">
              <a:xfrm>
                <a:off x="1437" y="393"/>
                <a:ext cx="369" cy="405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zh-CN" altLang="en-US" sz="2400">
                  <a:latin typeface="Times New Roman" pitchFamily="18" charset="0"/>
                </a:endParaRPr>
              </a:p>
            </p:txBody>
          </p:sp>
          <p:sp>
            <p:nvSpPr>
              <p:cNvPr id="13" name="Rectangle 11"/>
              <p:cNvSpPr>
                <a:spLocks noChangeArrowheads="1"/>
              </p:cNvSpPr>
              <p:nvPr userDrawn="1"/>
            </p:nvSpPr>
            <p:spPr bwMode="auto">
              <a:xfrm>
                <a:off x="719" y="792"/>
                <a:ext cx="368" cy="399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zh-CN" altLang="en-US" sz="2400">
                  <a:latin typeface="Times New Roman" pitchFamily="18" charset="0"/>
                </a:endParaRPr>
              </a:p>
            </p:txBody>
          </p:sp>
          <p:sp>
            <p:nvSpPr>
              <p:cNvPr id="14" name="Rectangle 12"/>
              <p:cNvSpPr>
                <a:spLocks noChangeArrowheads="1"/>
              </p:cNvSpPr>
              <p:nvPr userDrawn="1"/>
            </p:nvSpPr>
            <p:spPr bwMode="auto">
              <a:xfrm>
                <a:off x="0" y="792"/>
                <a:ext cx="367" cy="399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zh-CN" altLang="en-US" sz="2400">
                  <a:latin typeface="Times New Roman" pitchFamily="18" charset="0"/>
                </a:endParaRPr>
              </a:p>
            </p:txBody>
          </p:sp>
          <p:sp>
            <p:nvSpPr>
              <p:cNvPr id="15" name="Rectangle 13"/>
              <p:cNvSpPr>
                <a:spLocks noChangeArrowheads="1"/>
              </p:cNvSpPr>
              <p:nvPr userDrawn="1"/>
            </p:nvSpPr>
            <p:spPr bwMode="auto">
              <a:xfrm>
                <a:off x="1081" y="792"/>
                <a:ext cx="362" cy="399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zh-CN" altLang="en-US" sz="2400">
                  <a:latin typeface="Times New Roman" pitchFamily="18" charset="0"/>
                </a:endParaRPr>
              </a:p>
            </p:txBody>
          </p:sp>
          <p:sp>
            <p:nvSpPr>
              <p:cNvPr id="16" name="Rectangle 14"/>
              <p:cNvSpPr>
                <a:spLocks noChangeArrowheads="1"/>
              </p:cNvSpPr>
              <p:nvPr userDrawn="1"/>
            </p:nvSpPr>
            <p:spPr bwMode="auto">
              <a:xfrm>
                <a:off x="361" y="1185"/>
                <a:ext cx="363" cy="406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zh-CN" altLang="en-US" sz="2400">
                  <a:latin typeface="Times New Roman" pitchFamily="18" charset="0"/>
                </a:endParaRPr>
              </a:p>
            </p:txBody>
          </p:sp>
          <p:sp>
            <p:nvSpPr>
              <p:cNvPr id="17" name="Rectangle 15"/>
              <p:cNvSpPr>
                <a:spLocks noChangeArrowheads="1"/>
              </p:cNvSpPr>
              <p:nvPr userDrawn="1"/>
            </p:nvSpPr>
            <p:spPr bwMode="auto">
              <a:xfrm>
                <a:off x="719" y="1185"/>
                <a:ext cx="368" cy="406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zh-CN" altLang="en-US" sz="2400">
                  <a:latin typeface="Times New Roman" pitchFamily="18" charset="0"/>
                </a:endParaRPr>
              </a:p>
            </p:txBody>
          </p:sp>
        </p:grpSp>
      </p:grpSp>
      <p:sp>
        <p:nvSpPr>
          <p:cNvPr id="2067" name="Rectangle 19"/>
          <p:cNvSpPr>
            <a:spLocks noGrp="1" noChangeArrowheads="1"/>
          </p:cNvSpPr>
          <p:nvPr>
            <p:ph type="ctrTitle"/>
          </p:nvPr>
        </p:nvSpPr>
        <p:spPr>
          <a:xfrm>
            <a:off x="2971800" y="1828800"/>
            <a:ext cx="6019800" cy="2209800"/>
          </a:xfrm>
        </p:spPr>
        <p:txBody>
          <a:bodyPr/>
          <a:lstStyle>
            <a:lvl1pPr>
              <a:defRPr sz="5000">
                <a:solidFill>
                  <a:srgbClr val="FFFFFF"/>
                </a:solidFill>
              </a:defRPr>
            </a:lvl1pPr>
          </a:lstStyle>
          <a:p>
            <a:r>
              <a:rPr lang="en-US"/>
              <a:t>单击此处编辑母版标题样式</a:t>
            </a:r>
          </a:p>
        </p:txBody>
      </p:sp>
      <p:sp>
        <p:nvSpPr>
          <p:cNvPr id="2068" name="Rectangle 20"/>
          <p:cNvSpPr>
            <a:spLocks noGrp="1" noChangeArrowheads="1"/>
          </p:cNvSpPr>
          <p:nvPr>
            <p:ph type="subTitle" idx="1"/>
          </p:nvPr>
        </p:nvSpPr>
        <p:spPr>
          <a:xfrm>
            <a:off x="2971800" y="4267200"/>
            <a:ext cx="60198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3400"/>
            </a:lvl1pPr>
          </a:lstStyle>
          <a:p>
            <a:r>
              <a:rPr lang="en-US"/>
              <a:t>单击此处编辑母版副标题样式</a:t>
            </a:r>
          </a:p>
        </p:txBody>
      </p:sp>
      <p:sp>
        <p:nvSpPr>
          <p:cNvPr id="18" name="Rectangle 16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19" name="Rectangle 1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20" name="Rectangle 1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D5D35E3-AB2B-44CA-978E-F61DA4462FEF}" type="slidenum">
              <a:rPr lang="zh-CN" alt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D85A1E8-F556-48C3-A5E4-68C5930617FD}" type="slidenum">
              <a:rPr lang="zh-CN" altLang="en-US"/>
              <a:pPr/>
              <a:t>‹#›</a:t>
            </a:fld>
            <a:endParaRPr lang="en-US"/>
          </a:p>
        </p:txBody>
      </p:sp>
      <p:sp>
        <p:nvSpPr>
          <p:cNvPr id="6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457200"/>
            <a:ext cx="2057400" cy="5410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457200"/>
            <a:ext cx="6019800" cy="5410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27C5F1B-30FD-4731-A154-CF1444D8D715}" type="slidenum">
              <a:rPr lang="zh-CN" altLang="en-US"/>
              <a:pPr/>
              <a:t>‹#›</a:t>
            </a:fld>
            <a:endParaRPr lang="en-US"/>
          </a:p>
        </p:txBody>
      </p:sp>
      <p:sp>
        <p:nvSpPr>
          <p:cNvPr id="6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371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981200"/>
            <a:ext cx="4038600" cy="3886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4038600" cy="3886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C79BA57-AE7C-48F0-99FA-F4CEA3D9070D}" type="slidenum">
              <a:rPr lang="zh-CN" altLang="en-US"/>
              <a:pPr/>
              <a:t>‹#›</a:t>
            </a:fld>
            <a:endParaRPr lang="en-US"/>
          </a:p>
        </p:txBody>
      </p:sp>
      <p:sp>
        <p:nvSpPr>
          <p:cNvPr id="7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371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4038600" cy="3886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4038600" cy="18669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4000500"/>
            <a:ext cx="4038600" cy="18669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6661765-A0E5-49D0-B1CF-3232FDE700D9}" type="slidenum">
              <a:rPr lang="zh-CN" altLang="en-US"/>
              <a:pPr/>
              <a:t>‹#›</a:t>
            </a:fld>
            <a:endParaRPr lang="en-US"/>
          </a:p>
        </p:txBody>
      </p:sp>
      <p:sp>
        <p:nvSpPr>
          <p:cNvPr id="8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3040F0D-7B57-4A7F-B8C0-1CCFECBBFDB8}" type="slidenum">
              <a:rPr lang="zh-CN" altLang="en-US"/>
              <a:pPr/>
              <a:t>‹#›</a:t>
            </a:fld>
            <a:endParaRPr lang="en-US"/>
          </a:p>
        </p:txBody>
      </p:sp>
      <p:sp>
        <p:nvSpPr>
          <p:cNvPr id="6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3111C63-D5E9-4404-AFC8-47B5B94EABA2}" type="slidenum">
              <a:rPr lang="zh-CN" altLang="en-US"/>
              <a:pPr/>
              <a:t>‹#›</a:t>
            </a:fld>
            <a:endParaRPr lang="en-US"/>
          </a:p>
        </p:txBody>
      </p:sp>
      <p:sp>
        <p:nvSpPr>
          <p:cNvPr id="6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4038600" cy="3886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4038600" cy="3886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77D2310-A6E4-4E0C-94D7-58B7F0DD8955}" type="slidenum">
              <a:rPr lang="zh-CN" altLang="en-US"/>
              <a:pPr/>
              <a:t>‹#›</a:t>
            </a:fld>
            <a:endParaRPr lang="en-US"/>
          </a:p>
        </p:txBody>
      </p:sp>
      <p:sp>
        <p:nvSpPr>
          <p:cNvPr id="7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220E155-CC4F-4672-88BB-840DE5FC6FE4}" type="slidenum">
              <a:rPr lang="zh-CN" altLang="en-US"/>
              <a:pPr/>
              <a:t>‹#›</a:t>
            </a:fld>
            <a:endParaRPr lang="en-US"/>
          </a:p>
        </p:txBody>
      </p:sp>
      <p:sp>
        <p:nvSpPr>
          <p:cNvPr id="9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C8CEB83-119E-47DF-B9A1-9DA9A02D8776}" type="slidenum">
              <a:rPr lang="zh-CN" altLang="en-US"/>
              <a:pPr/>
              <a:t>‹#›</a:t>
            </a:fld>
            <a:endParaRPr lang="en-US"/>
          </a:p>
        </p:txBody>
      </p:sp>
      <p:sp>
        <p:nvSpPr>
          <p:cNvPr id="5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BD49591-4EBD-4A56-AB35-9F52705B4C44}" type="slidenum">
              <a:rPr lang="zh-CN" altLang="en-US"/>
              <a:pPr/>
              <a:t>‹#›</a:t>
            </a:fld>
            <a:endParaRPr lang="en-US"/>
          </a:p>
        </p:txBody>
      </p:sp>
      <p:sp>
        <p:nvSpPr>
          <p:cNvPr id="4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15EA709-0F08-4C29-A902-FC33B3A9FCB8}" type="slidenum">
              <a:rPr lang="zh-CN" altLang="en-US"/>
              <a:pPr/>
              <a:t>‹#›</a:t>
            </a:fld>
            <a:endParaRPr lang="en-US"/>
          </a:p>
        </p:txBody>
      </p:sp>
      <p:sp>
        <p:nvSpPr>
          <p:cNvPr id="7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247F902-313B-431D-A159-6C14C59D8EB4}" type="slidenum">
              <a:rPr lang="zh-CN" altLang="en-US"/>
              <a:pPr/>
              <a:t>‹#›</a:t>
            </a:fld>
            <a:endParaRPr lang="en-US"/>
          </a:p>
        </p:txBody>
      </p:sp>
      <p:sp>
        <p:nvSpPr>
          <p:cNvPr id="7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/>
            </a:lvl1pPr>
          </a:lstStyle>
          <a:p>
            <a:endParaRPr lang="en-US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 Black" pitchFamily="34" charset="0"/>
              </a:defRPr>
            </a:lvl1pPr>
          </a:lstStyle>
          <a:p>
            <a:fld id="{CAF82154-67A6-45D2-8040-A78F423440AF}" type="slidenum">
              <a:rPr lang="zh-CN" altLang="en-US"/>
              <a:pPr/>
              <a:t>‹#›</a:t>
            </a:fld>
            <a:endParaRPr lang="en-US"/>
          </a:p>
        </p:txBody>
      </p:sp>
      <p:grpSp>
        <p:nvGrpSpPr>
          <p:cNvPr id="4100" name="Group 4"/>
          <p:cNvGrpSpPr>
            <a:grpSpLocks/>
          </p:cNvGrpSpPr>
          <p:nvPr/>
        </p:nvGrpSpPr>
        <p:grpSpPr bwMode="auto">
          <a:xfrm>
            <a:off x="0" y="0"/>
            <a:ext cx="9144000" cy="546100"/>
            <a:chOff x="0" y="0"/>
            <a:chExt cx="5760" cy="344"/>
          </a:xfrm>
        </p:grpSpPr>
        <p:sp>
          <p:nvSpPr>
            <p:cNvPr id="1029" name="Rectangle 5"/>
            <p:cNvSpPr>
              <a:spLocks noChangeArrowheads="1"/>
            </p:cNvSpPr>
            <p:nvPr/>
          </p:nvSpPr>
          <p:spPr bwMode="auto">
            <a:xfrm>
              <a:off x="0" y="0"/>
              <a:ext cx="180" cy="336"/>
            </a:xfrm>
            <a:prstGeom prst="rect">
              <a:avLst/>
            </a:pr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zh-CN" altLang="en-US" sz="2400">
                <a:latin typeface="Times New Roman" pitchFamily="18" charset="0"/>
              </a:endParaRPr>
            </a:p>
          </p:txBody>
        </p:sp>
        <p:sp>
          <p:nvSpPr>
            <p:cNvPr id="1030" name="Rectangle 6"/>
            <p:cNvSpPr>
              <a:spLocks noChangeArrowheads="1"/>
            </p:cNvSpPr>
            <p:nvPr/>
          </p:nvSpPr>
          <p:spPr bwMode="auto">
            <a:xfrm>
              <a:off x="260" y="85"/>
              <a:ext cx="5500" cy="173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zh-CN" altLang="en-US" sz="2400">
                <a:latin typeface="Times New Roman" pitchFamily="18" charset="0"/>
              </a:endParaRPr>
            </a:p>
          </p:txBody>
        </p:sp>
        <p:sp>
          <p:nvSpPr>
            <p:cNvPr id="1031" name="Rectangle 7"/>
            <p:cNvSpPr>
              <a:spLocks noChangeArrowheads="1"/>
            </p:cNvSpPr>
            <p:nvPr/>
          </p:nvSpPr>
          <p:spPr bwMode="auto">
            <a:xfrm>
              <a:off x="258" y="85"/>
              <a:ext cx="87" cy="89"/>
            </a:xfrm>
            <a:prstGeom prst="rect">
              <a:avLst/>
            </a:prstGeom>
            <a:solidFill>
              <a:schemeClr val="folHlink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zh-CN" altLang="en-US">
                <a:solidFill>
                  <a:schemeClr val="hlink"/>
                </a:solidFill>
              </a:endParaRPr>
            </a:p>
          </p:txBody>
        </p:sp>
        <p:sp>
          <p:nvSpPr>
            <p:cNvPr id="1032" name="Rectangle 8"/>
            <p:cNvSpPr>
              <a:spLocks noChangeArrowheads="1"/>
            </p:cNvSpPr>
            <p:nvPr/>
          </p:nvSpPr>
          <p:spPr bwMode="auto">
            <a:xfrm>
              <a:off x="345" y="0"/>
              <a:ext cx="88" cy="87"/>
            </a:xfrm>
            <a:prstGeom prst="rect">
              <a:avLst/>
            </a:prstGeom>
            <a:solidFill>
              <a:schemeClr val="folHlink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zh-CN" altLang="en-US">
                <a:solidFill>
                  <a:schemeClr val="hlink"/>
                </a:solidFill>
              </a:endParaRPr>
            </a:p>
          </p:txBody>
        </p:sp>
        <p:sp>
          <p:nvSpPr>
            <p:cNvPr id="1033" name="Rectangle 9"/>
            <p:cNvSpPr>
              <a:spLocks noChangeArrowheads="1"/>
            </p:cNvSpPr>
            <p:nvPr/>
          </p:nvSpPr>
          <p:spPr bwMode="auto">
            <a:xfrm>
              <a:off x="345" y="85"/>
              <a:ext cx="88" cy="89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zh-CN" altLang="en-US">
                <a:solidFill>
                  <a:schemeClr val="accent2"/>
                </a:solidFill>
              </a:endParaRPr>
            </a:p>
          </p:txBody>
        </p:sp>
        <p:sp>
          <p:nvSpPr>
            <p:cNvPr id="1034" name="Rectangle 10"/>
            <p:cNvSpPr>
              <a:spLocks noChangeArrowheads="1"/>
            </p:cNvSpPr>
            <p:nvPr/>
          </p:nvSpPr>
          <p:spPr bwMode="auto">
            <a:xfrm>
              <a:off x="173" y="173"/>
              <a:ext cx="86" cy="87"/>
            </a:xfrm>
            <a:prstGeom prst="rect">
              <a:avLst/>
            </a:prstGeom>
            <a:solidFill>
              <a:schemeClr val="folHlink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zh-CN" altLang="en-US">
                <a:solidFill>
                  <a:schemeClr val="hlink"/>
                </a:solidFill>
              </a:endParaRPr>
            </a:p>
          </p:txBody>
        </p:sp>
        <p:sp>
          <p:nvSpPr>
            <p:cNvPr id="1035" name="Rectangle 11"/>
            <p:cNvSpPr>
              <a:spLocks noChangeArrowheads="1"/>
            </p:cNvSpPr>
            <p:nvPr/>
          </p:nvSpPr>
          <p:spPr bwMode="auto">
            <a:xfrm>
              <a:off x="83" y="86"/>
              <a:ext cx="89" cy="87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zh-CN" altLang="en-US" sz="2400">
                <a:latin typeface="Times New Roman" pitchFamily="18" charset="0"/>
              </a:endParaRPr>
            </a:p>
          </p:txBody>
        </p:sp>
        <p:sp>
          <p:nvSpPr>
            <p:cNvPr id="1036" name="Rectangle 12"/>
            <p:cNvSpPr>
              <a:spLocks noChangeArrowheads="1"/>
            </p:cNvSpPr>
            <p:nvPr/>
          </p:nvSpPr>
          <p:spPr bwMode="auto">
            <a:xfrm>
              <a:off x="258" y="171"/>
              <a:ext cx="87" cy="87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zh-CN" altLang="en-US">
                <a:solidFill>
                  <a:schemeClr val="accent2"/>
                </a:solidFill>
              </a:endParaRPr>
            </a:p>
          </p:txBody>
        </p:sp>
        <p:sp>
          <p:nvSpPr>
            <p:cNvPr id="1037" name="Rectangle 13"/>
            <p:cNvSpPr>
              <a:spLocks noChangeArrowheads="1"/>
            </p:cNvSpPr>
            <p:nvPr/>
          </p:nvSpPr>
          <p:spPr bwMode="auto">
            <a:xfrm>
              <a:off x="173" y="258"/>
              <a:ext cx="86" cy="86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zh-CN" altLang="en-US">
                <a:solidFill>
                  <a:schemeClr val="accent2"/>
                </a:solidFill>
              </a:endParaRPr>
            </a:p>
          </p:txBody>
        </p:sp>
      </p:grpSp>
      <p:sp>
        <p:nvSpPr>
          <p:cNvPr id="4101" name="Rectangle 14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457200"/>
            <a:ext cx="82296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单击此处编辑母版标题样式</a:t>
            </a:r>
          </a:p>
        </p:txBody>
      </p:sp>
      <p:sp>
        <p:nvSpPr>
          <p:cNvPr id="4102" name="Rectangle 1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981200"/>
            <a:ext cx="8229600" cy="38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单击此处编辑母版文本样式</a:t>
            </a:r>
          </a:p>
          <a:p>
            <a:pPr lvl="1"/>
            <a:r>
              <a:rPr lang="en-US" smtClean="0"/>
              <a:t>第二级</a:t>
            </a:r>
          </a:p>
          <a:p>
            <a:pPr lvl="2"/>
            <a:r>
              <a:rPr lang="en-US" smtClean="0"/>
              <a:t>第三级</a:t>
            </a:r>
          </a:p>
          <a:p>
            <a:pPr lvl="3"/>
            <a:r>
              <a:rPr lang="en-US" smtClean="0"/>
              <a:t>第四级</a:t>
            </a:r>
          </a:p>
          <a:p>
            <a:pPr lvl="4"/>
            <a:r>
              <a:rPr lang="en-US" smtClean="0"/>
              <a:t>第五级</a:t>
            </a:r>
          </a:p>
        </p:txBody>
      </p:sp>
      <p:sp>
        <p:nvSpPr>
          <p:cNvPr id="1040" name="Rectangle 16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1" r:id="rId1"/>
    <p:sldLayoutId id="2147483749" r:id="rId2"/>
    <p:sldLayoutId id="2147483750" r:id="rId3"/>
    <p:sldLayoutId id="2147483751" r:id="rId4"/>
    <p:sldLayoutId id="2147483752" r:id="rId5"/>
    <p:sldLayoutId id="2147483753" r:id="rId6"/>
    <p:sldLayoutId id="2147483754" r:id="rId7"/>
    <p:sldLayoutId id="2147483755" r:id="rId8"/>
    <p:sldLayoutId id="2147483756" r:id="rId9"/>
    <p:sldLayoutId id="2147483757" r:id="rId10"/>
    <p:sldLayoutId id="2147483758" r:id="rId11"/>
    <p:sldLayoutId id="2147483759" r:id="rId12"/>
    <p:sldLayoutId id="2147483760" r:id="rId13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宋体" pitchFamily="2" charset="-122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宋体" pitchFamily="2" charset="-122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宋体" pitchFamily="2" charset="-122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宋体" pitchFamily="2" charset="-122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宋体" pitchFamily="2" charset="-122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宋体" pitchFamily="2" charset="-122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宋体" pitchFamily="2" charset="-122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宋体" pitchFamily="2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75000"/>
        <a:buFont typeface="Wingdings" pitchFamily="2" charset="2"/>
        <a:buChar char="n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80000"/>
        <a:buFont typeface="Wingdings" pitchFamily="2" charset="2"/>
        <a:buChar char="¨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65000"/>
        <a:buFont typeface="Wingdings" pitchFamily="2" charset="2"/>
        <a:buChar char="n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¨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w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w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w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wmf"/><Relationship Id="rId2" Type="http://schemas.openxmlformats.org/officeDocument/2006/relationships/image" Target="../media/image10.wm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w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w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w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wmf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wm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18.png"/><Relationship Id="rId4" Type="http://schemas.openxmlformats.org/officeDocument/2006/relationships/oleObject" Target="../embeddings/oleObject5.bin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wmf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.vml"/><Relationship Id="rId4" Type="http://schemas.openxmlformats.org/officeDocument/2006/relationships/oleObject" Target="../embeddings/oleObject1.bin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2.vml"/><Relationship Id="rId5" Type="http://schemas.openxmlformats.org/officeDocument/2006/relationships/oleObject" Target="../embeddings/oleObject4.bin"/><Relationship Id="rId4" Type="http://schemas.openxmlformats.org/officeDocument/2006/relationships/oleObject" Target="../embeddings/oleObject3.bin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US" sz="3300" smtClean="0"/>
              <a:t>Community-based Greedy Algorithm for Mining Top-K Influential Nodes in Mobile Social Networks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81000" y="4648200"/>
            <a:ext cx="8458200" cy="1676400"/>
          </a:xfrm>
        </p:spPr>
        <p:txBody>
          <a:bodyPr/>
          <a:lstStyle/>
          <a:p>
            <a:pPr algn="ctr" eaLnBrk="1" hangingPunct="1"/>
            <a:r>
              <a:rPr lang="en-US" sz="3000" smtClean="0">
                <a:latin typeface="Times New Roman" pitchFamily="18" charset="0"/>
                <a:ea typeface="仿宋_GB2312" pitchFamily="49" charset="-122"/>
              </a:rPr>
              <a:t>Yu Wang</a:t>
            </a:r>
            <a:r>
              <a:rPr lang="en-US" sz="3000" baseline="30000" smtClean="0">
                <a:latin typeface="Times New Roman" pitchFamily="18" charset="0"/>
                <a:ea typeface="仿宋_GB2312" pitchFamily="49" charset="-122"/>
              </a:rPr>
              <a:t>1</a:t>
            </a:r>
            <a:r>
              <a:rPr lang="en-US" sz="3000" smtClean="0">
                <a:latin typeface="Times New Roman" pitchFamily="18" charset="0"/>
                <a:ea typeface="仿宋_GB2312" pitchFamily="49" charset="-122"/>
              </a:rPr>
              <a:t>, </a:t>
            </a:r>
            <a:r>
              <a:rPr lang="en-US" sz="3000" smtClean="0">
                <a:solidFill>
                  <a:srgbClr val="0070C0"/>
                </a:solidFill>
                <a:latin typeface="Times New Roman" pitchFamily="18" charset="0"/>
                <a:ea typeface="仿宋_GB2312" pitchFamily="49" charset="-122"/>
              </a:rPr>
              <a:t>Gao Cong</a:t>
            </a:r>
            <a:r>
              <a:rPr lang="en-US" sz="3000" baseline="30000" smtClean="0">
                <a:solidFill>
                  <a:srgbClr val="0070C0"/>
                </a:solidFill>
                <a:latin typeface="Times New Roman" pitchFamily="18" charset="0"/>
                <a:ea typeface="仿宋_GB2312" pitchFamily="49" charset="-122"/>
              </a:rPr>
              <a:t>2</a:t>
            </a:r>
            <a:r>
              <a:rPr lang="en-US" sz="3000" smtClean="0">
                <a:latin typeface="Times New Roman" pitchFamily="18" charset="0"/>
                <a:ea typeface="仿宋_GB2312" pitchFamily="49" charset="-122"/>
              </a:rPr>
              <a:t>, Guojie Song</a:t>
            </a:r>
            <a:r>
              <a:rPr lang="en-US" sz="3000" baseline="30000" smtClean="0">
                <a:latin typeface="Times New Roman" pitchFamily="18" charset="0"/>
                <a:ea typeface="仿宋_GB2312" pitchFamily="49" charset="-122"/>
              </a:rPr>
              <a:t>1</a:t>
            </a:r>
            <a:r>
              <a:rPr lang="en-US" sz="3000" smtClean="0">
                <a:latin typeface="Times New Roman" pitchFamily="18" charset="0"/>
                <a:ea typeface="仿宋_GB2312" pitchFamily="49" charset="-122"/>
              </a:rPr>
              <a:t>, Kunqing Xie</a:t>
            </a:r>
            <a:r>
              <a:rPr lang="en-US" sz="3000" baseline="30000" smtClean="0">
                <a:latin typeface="Times New Roman" pitchFamily="18" charset="0"/>
                <a:ea typeface="仿宋_GB2312" pitchFamily="49" charset="-122"/>
              </a:rPr>
              <a:t>1</a:t>
            </a:r>
          </a:p>
        </p:txBody>
      </p:sp>
      <p:sp>
        <p:nvSpPr>
          <p:cNvPr id="6148" name="Text Box 4"/>
          <p:cNvSpPr txBox="1">
            <a:spLocks noChangeArrowheads="1"/>
          </p:cNvSpPr>
          <p:nvPr/>
        </p:nvSpPr>
        <p:spPr bwMode="auto">
          <a:xfrm>
            <a:off x="1752600" y="5562600"/>
            <a:ext cx="5867400" cy="95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zh-CN" sz="2000"/>
              <a:t>1 Peking University, China</a:t>
            </a:r>
          </a:p>
          <a:p>
            <a:r>
              <a:rPr lang="en-US" altLang="zh-CN" sz="2000">
                <a:solidFill>
                  <a:srgbClr val="0070C0"/>
                </a:solidFill>
              </a:rPr>
              <a:t>2</a:t>
            </a:r>
            <a:r>
              <a:rPr lang="en-US" altLang="zh-CN" sz="2000"/>
              <a:t> </a:t>
            </a:r>
            <a:r>
              <a:rPr lang="en-US" altLang="zh-CN" sz="2000">
                <a:solidFill>
                  <a:srgbClr val="0070C0"/>
                </a:solidFill>
              </a:rPr>
              <a:t>Nanyang Technological University, Singapore</a:t>
            </a:r>
          </a:p>
          <a:p>
            <a:endParaRPr lang="en-US" sz="160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731838"/>
            <a:ext cx="9220200" cy="563562"/>
          </a:xfrm>
        </p:spPr>
        <p:txBody>
          <a:bodyPr/>
          <a:lstStyle/>
          <a:p>
            <a:pPr eaLnBrk="1" hangingPunct="1"/>
            <a:r>
              <a:rPr lang="en-US" sz="3600" smtClean="0"/>
              <a:t>CGA:Community-Based Greedy Algorithm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3886200"/>
          </a:xfrm>
        </p:spPr>
        <p:txBody>
          <a:bodyPr/>
          <a:lstStyle/>
          <a:p>
            <a:pPr eaLnBrk="1" hangingPunct="1"/>
            <a:r>
              <a:rPr lang="en-US" sz="2800" b="1" smtClean="0"/>
              <a:t>CGA </a:t>
            </a:r>
          </a:p>
          <a:p>
            <a:pPr eaLnBrk="1" hangingPunct="1"/>
            <a:endParaRPr lang="en-US" b="1" smtClean="0"/>
          </a:p>
          <a:p>
            <a:pPr eaLnBrk="1" hangingPunct="1"/>
            <a:endParaRPr lang="en-US" b="1" smtClean="0"/>
          </a:p>
          <a:p>
            <a:pPr lvl="1" eaLnBrk="1" hangingPunct="1"/>
            <a:r>
              <a:rPr lang="el-GR" sz="2400" smtClean="0"/>
              <a:t>Θ</a:t>
            </a:r>
            <a:r>
              <a:rPr lang="en-US" sz="2400" smtClean="0"/>
              <a:t> and </a:t>
            </a:r>
            <a:r>
              <a:rPr lang="el-GR" sz="2400" smtClean="0"/>
              <a:t>Δ</a:t>
            </a:r>
            <a:r>
              <a:rPr lang="en-US" sz="2400" smtClean="0"/>
              <a:t>d are two constants</a:t>
            </a:r>
          </a:p>
        </p:txBody>
      </p:sp>
      <p:pic>
        <p:nvPicPr>
          <p:cNvPr id="13316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7400" y="2286000"/>
            <a:ext cx="3429000" cy="45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76200"/>
            <a:ext cx="8229600" cy="1371600"/>
          </a:xfrm>
        </p:spPr>
        <p:txBody>
          <a:bodyPr/>
          <a:lstStyle/>
          <a:p>
            <a:pPr eaLnBrk="1" hangingPunct="1"/>
            <a:r>
              <a:rPr lang="en-US" sz="4800" smtClean="0"/>
              <a:t>Experiments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143000"/>
            <a:ext cx="8229600" cy="1573213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2800" smtClean="0"/>
              <a:t>Data Sets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400" smtClean="0"/>
              <a:t>Extract a Mobile Social Network from a three-month CDR (call detailed record) data of a city from China Mobile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400" smtClean="0"/>
              <a:t>Node number: 723,201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400" smtClean="0"/>
              <a:t>Average degree: 13.4</a:t>
            </a:r>
          </a:p>
        </p:txBody>
      </p:sp>
      <p:pic>
        <p:nvPicPr>
          <p:cNvPr id="14340" name="Picture 4"/>
          <p:cNvPicPr>
            <a:picLocks noChangeAspect="1" noChangeArrowheads="1"/>
          </p:cNvPicPr>
          <p:nvPr/>
        </p:nvPicPr>
        <p:blipFill>
          <a:blip r:embed="rId2" cstate="print"/>
          <a:srcRect b="17316"/>
          <a:stretch>
            <a:fillRect/>
          </a:stretch>
        </p:blipFill>
        <p:spPr bwMode="auto">
          <a:xfrm>
            <a:off x="1981200" y="3328988"/>
            <a:ext cx="5181600" cy="2728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81000"/>
            <a:ext cx="8229600" cy="1371600"/>
          </a:xfrm>
        </p:spPr>
        <p:txBody>
          <a:bodyPr/>
          <a:lstStyle/>
          <a:p>
            <a:pPr eaLnBrk="1" hangingPunct="1"/>
            <a:r>
              <a:rPr lang="en-US" sz="4800" smtClean="0"/>
              <a:t>Community distribution</a:t>
            </a:r>
            <a:br>
              <a:rPr lang="en-US" sz="4800" smtClean="0"/>
            </a:br>
            <a:endParaRPr lang="en-US" sz="4800" smtClean="0"/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143000"/>
            <a:ext cx="8229600" cy="3886200"/>
          </a:xfrm>
        </p:spPr>
        <p:txBody>
          <a:bodyPr/>
          <a:lstStyle/>
          <a:p>
            <a:pPr lvl="1" eaLnBrk="1" hangingPunct="1"/>
            <a:r>
              <a:rPr lang="en-US" smtClean="0"/>
              <a:t>largest community size: 95,690</a:t>
            </a:r>
          </a:p>
        </p:txBody>
      </p:sp>
      <p:pic>
        <p:nvPicPr>
          <p:cNvPr id="15364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5000" y="1752600"/>
            <a:ext cx="5410200" cy="4048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04800"/>
            <a:ext cx="8229600" cy="990600"/>
          </a:xfrm>
        </p:spPr>
        <p:txBody>
          <a:bodyPr/>
          <a:lstStyle/>
          <a:p>
            <a:pPr eaLnBrk="1" hangingPunct="1"/>
            <a:r>
              <a:rPr lang="en-US" sz="4800" smtClean="0"/>
              <a:t>Experiments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219200"/>
            <a:ext cx="8229600" cy="4343400"/>
          </a:xfrm>
        </p:spPr>
        <p:txBody>
          <a:bodyPr/>
          <a:lstStyle/>
          <a:p>
            <a:pPr eaLnBrk="1" hangingPunct="1"/>
            <a:r>
              <a:rPr lang="en-US" smtClean="0"/>
              <a:t>Top-k Nodes Mining Methods</a:t>
            </a:r>
          </a:p>
          <a:p>
            <a:pPr lvl="1" eaLnBrk="1" hangingPunct="1"/>
            <a:r>
              <a:rPr lang="en-US" sz="2400" smtClean="0"/>
              <a:t>MixedGreedy Algorithm</a:t>
            </a:r>
          </a:p>
          <a:p>
            <a:pPr lvl="1" eaLnBrk="1" hangingPunct="1"/>
            <a:r>
              <a:rPr lang="en-US" sz="2400" smtClean="0"/>
              <a:t>NewGreedy Algorithm</a:t>
            </a:r>
          </a:p>
          <a:p>
            <a:pPr lvl="1" eaLnBrk="1" hangingPunct="1"/>
            <a:r>
              <a:rPr lang="en-US" sz="2400" smtClean="0"/>
              <a:t>DegreeDiscount</a:t>
            </a:r>
          </a:p>
          <a:p>
            <a:pPr lvl="1" eaLnBrk="1" hangingPunct="1"/>
            <a:r>
              <a:rPr lang="en-US" sz="2400" smtClean="0"/>
              <a:t>Random Method</a:t>
            </a:r>
          </a:p>
          <a:p>
            <a:pPr lvl="1" eaLnBrk="1" hangingPunct="1"/>
            <a:r>
              <a:rPr lang="en-US" sz="2400" smtClean="0"/>
              <a:t>CGA</a:t>
            </a:r>
          </a:p>
          <a:p>
            <a:pPr lvl="1" eaLnBrk="1" hangingPunct="1"/>
            <a:r>
              <a:rPr lang="en-US" sz="2400" smtClean="0"/>
              <a:t>SPCGA</a:t>
            </a:r>
          </a:p>
          <a:p>
            <a:pPr eaLnBrk="1" hangingPunct="1"/>
            <a:r>
              <a:rPr lang="en-US" smtClean="0"/>
              <a:t>Parameter study: </a:t>
            </a:r>
          </a:p>
          <a:p>
            <a:pPr lvl="1" eaLnBrk="1" hangingPunct="1"/>
            <a:r>
              <a:rPr lang="en-US" smtClean="0"/>
              <a:t>k, diffusion speed </a:t>
            </a:r>
            <a:r>
              <a:rPr lang="el-GR" altLang="en-US" smtClean="0"/>
              <a:t>λ</a:t>
            </a:r>
            <a:r>
              <a:rPr lang="en-US" altLang="en-US" smtClean="0"/>
              <a:t>, data size</a:t>
            </a:r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76200"/>
            <a:ext cx="8229600" cy="1371600"/>
          </a:xfrm>
        </p:spPr>
        <p:txBody>
          <a:bodyPr/>
          <a:lstStyle/>
          <a:p>
            <a:pPr eaLnBrk="1" hangingPunct="1"/>
            <a:r>
              <a:rPr lang="en-US" sz="4800" smtClean="0"/>
              <a:t>Results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447800"/>
            <a:ext cx="8229600" cy="3886200"/>
          </a:xfrm>
        </p:spPr>
        <p:txBody>
          <a:bodyPr/>
          <a:lstStyle/>
          <a:p>
            <a:pPr eaLnBrk="1" hangingPunct="1"/>
            <a:r>
              <a:rPr lang="en-US" sz="2400" b="1" smtClean="0"/>
              <a:t>Influence degree and time vs </a:t>
            </a:r>
            <a:r>
              <a:rPr lang="en-US" sz="2400" b="1" smtClean="0">
                <a:solidFill>
                  <a:srgbClr val="FF0000"/>
                </a:solidFill>
              </a:rPr>
              <a:t>K</a:t>
            </a:r>
          </a:p>
        </p:txBody>
      </p:sp>
      <p:pic>
        <p:nvPicPr>
          <p:cNvPr id="17412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2312988"/>
            <a:ext cx="4419600" cy="3214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3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57713" y="2286000"/>
            <a:ext cx="4205287" cy="3305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76200"/>
            <a:ext cx="8229600" cy="1371600"/>
          </a:xfrm>
        </p:spPr>
        <p:txBody>
          <a:bodyPr/>
          <a:lstStyle/>
          <a:p>
            <a:pPr eaLnBrk="1" hangingPunct="1"/>
            <a:r>
              <a:rPr lang="en-US" sz="4800" smtClean="0"/>
              <a:t>Results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447800"/>
            <a:ext cx="8229600" cy="3886200"/>
          </a:xfrm>
        </p:spPr>
        <p:txBody>
          <a:bodyPr/>
          <a:lstStyle/>
          <a:p>
            <a:pPr eaLnBrk="1" hangingPunct="1"/>
            <a:r>
              <a:rPr lang="en-US" sz="2400" b="1" smtClean="0"/>
              <a:t>Influence degree and time vs </a:t>
            </a:r>
            <a:r>
              <a:rPr lang="en-US" sz="2400" b="1" smtClean="0">
                <a:solidFill>
                  <a:srgbClr val="FF0000"/>
                </a:solidFill>
              </a:rPr>
              <a:t>diffusion speed </a:t>
            </a:r>
            <a:r>
              <a:rPr lang="el-GR" altLang="en-US" sz="2400" b="1" smtClean="0">
                <a:solidFill>
                  <a:srgbClr val="FF0000"/>
                </a:solidFill>
              </a:rPr>
              <a:t>λ</a:t>
            </a:r>
          </a:p>
        </p:txBody>
      </p:sp>
      <p:pic>
        <p:nvPicPr>
          <p:cNvPr id="18436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2286000"/>
            <a:ext cx="4343400" cy="3292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7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0" y="2209800"/>
            <a:ext cx="4419600" cy="3390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76200"/>
            <a:ext cx="8229600" cy="1371600"/>
          </a:xfrm>
        </p:spPr>
        <p:txBody>
          <a:bodyPr/>
          <a:lstStyle/>
          <a:p>
            <a:pPr eaLnBrk="1" hangingPunct="1"/>
            <a:r>
              <a:rPr lang="en-US" sz="4800" smtClean="0"/>
              <a:t>Results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447800"/>
            <a:ext cx="8229600" cy="3886200"/>
          </a:xfrm>
        </p:spPr>
        <p:txBody>
          <a:bodyPr/>
          <a:lstStyle/>
          <a:p>
            <a:pPr eaLnBrk="1" hangingPunct="1"/>
            <a:r>
              <a:rPr lang="en-US" sz="2400" b="1" smtClean="0"/>
              <a:t>Influence degree and time vs </a:t>
            </a:r>
            <a:r>
              <a:rPr lang="en-US" sz="2400" b="1" smtClean="0">
                <a:solidFill>
                  <a:srgbClr val="FF0000"/>
                </a:solidFill>
              </a:rPr>
              <a:t>network size </a:t>
            </a:r>
            <a:endParaRPr lang="el-GR" altLang="en-US" sz="2400" b="1" smtClean="0">
              <a:solidFill>
                <a:srgbClr val="FF0000"/>
              </a:solidFill>
            </a:endParaRPr>
          </a:p>
        </p:txBody>
      </p:sp>
      <p:pic>
        <p:nvPicPr>
          <p:cNvPr id="19460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2057400"/>
            <a:ext cx="4495800" cy="318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1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0" y="2085975"/>
            <a:ext cx="4267200" cy="3184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76200"/>
            <a:ext cx="8229600" cy="1371600"/>
          </a:xfrm>
        </p:spPr>
        <p:txBody>
          <a:bodyPr/>
          <a:lstStyle/>
          <a:p>
            <a:pPr eaLnBrk="1" hangingPunct="1"/>
            <a:r>
              <a:rPr lang="en-US" sz="4800" smtClean="0"/>
              <a:t>Summary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95400"/>
            <a:ext cx="8229600" cy="3886200"/>
          </a:xfrm>
        </p:spPr>
        <p:txBody>
          <a:bodyPr/>
          <a:lstStyle/>
          <a:p>
            <a:pPr eaLnBrk="1" hangingPunct="1"/>
            <a:r>
              <a:rPr lang="en-US" sz="2800" smtClean="0"/>
              <a:t>Handle large-scale networks (power-law distribution degree)</a:t>
            </a:r>
          </a:p>
          <a:p>
            <a:pPr eaLnBrk="1" hangingPunct="1"/>
            <a:r>
              <a:rPr lang="en-US" sz="2800" smtClean="0"/>
              <a:t>improve the efficiency of existing algorithms by an order of magnitude while the loss in approximation precision is small</a:t>
            </a:r>
          </a:p>
          <a:p>
            <a:pPr eaLnBrk="1" hangingPunct="1"/>
            <a:r>
              <a:rPr lang="en-US" sz="2800" smtClean="0"/>
              <a:t>Can combine with any existing algorithm to find influential nodes w.r.t. communities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534400" cy="1371600"/>
          </a:xfrm>
        </p:spPr>
        <p:txBody>
          <a:bodyPr/>
          <a:lstStyle/>
          <a:p>
            <a:r>
              <a:rPr lang="en-US" smtClean="0"/>
              <a:t>Related work on Top-K Algorithm </a:t>
            </a:r>
          </a:p>
        </p:txBody>
      </p:sp>
      <p:sp>
        <p:nvSpPr>
          <p:cNvPr id="21507" name="Content Placeholder 2"/>
          <p:cNvSpPr>
            <a:spLocks noGrp="1"/>
          </p:cNvSpPr>
          <p:nvPr>
            <p:ph idx="1"/>
          </p:nvPr>
        </p:nvSpPr>
        <p:spPr>
          <a:xfrm>
            <a:off x="381000" y="1752600"/>
            <a:ext cx="8229600" cy="3886200"/>
          </a:xfrm>
        </p:spPr>
        <p:txBody>
          <a:bodyPr/>
          <a:lstStyle/>
          <a:p>
            <a:r>
              <a:rPr lang="en-US" sz="2400" smtClean="0">
                <a:latin typeface="Verdana" pitchFamily="34" charset="0"/>
              </a:rPr>
              <a:t>Typical Greedy Algorithm( </a:t>
            </a:r>
            <a:r>
              <a:rPr lang="en-US" sz="2400" smtClean="0"/>
              <a:t>Kempel et al. KDD2003)</a:t>
            </a:r>
          </a:p>
          <a:p>
            <a:r>
              <a:rPr lang="en-US" sz="2400" smtClean="0">
                <a:latin typeface="Verdana" pitchFamily="34" charset="0"/>
              </a:rPr>
              <a:t>CELF Greedy Algorithm (</a:t>
            </a:r>
            <a:r>
              <a:rPr lang="en-US" sz="2400" smtClean="0"/>
              <a:t>Leskovec et al. KDD2007</a:t>
            </a:r>
            <a:r>
              <a:rPr lang="en-US" sz="2400" smtClean="0">
                <a:latin typeface="Verdana" pitchFamily="34" charset="0"/>
              </a:rPr>
              <a:t>)</a:t>
            </a:r>
          </a:p>
          <a:p>
            <a:r>
              <a:rPr lang="en-US" sz="2400" smtClean="0">
                <a:latin typeface="Verdana" pitchFamily="34" charset="0"/>
              </a:rPr>
              <a:t>An improved greedy algorithm (Kimura et al. AAAI2007)</a:t>
            </a:r>
          </a:p>
          <a:p>
            <a:r>
              <a:rPr lang="en-US" sz="2400" smtClean="0">
                <a:latin typeface="Verdana" pitchFamily="34" charset="0"/>
              </a:rPr>
              <a:t>NewGreedy Algorithm, MixedGreedy, DegreeDiscount Algorithm (</a:t>
            </a:r>
            <a:r>
              <a:rPr lang="en-US" sz="2400" smtClean="0"/>
              <a:t>Chen et al. KDD2009)</a:t>
            </a:r>
          </a:p>
          <a:p>
            <a:r>
              <a:rPr lang="en-US" altLang="zh-CN" sz="2400" smtClean="0"/>
              <a:t>MIA algorithm (Chen et al. KDD2010)</a:t>
            </a:r>
          </a:p>
          <a:p>
            <a:endParaRPr lang="zh-CN" altLang="en-US" sz="2400" smtClean="0"/>
          </a:p>
          <a:p>
            <a:endParaRPr lang="en-US" sz="2800" smtClean="0">
              <a:latin typeface="Verdana" pitchFamily="34" charset="0"/>
            </a:endParaRPr>
          </a:p>
          <a:p>
            <a:endParaRPr lang="en-US" sz="2800" smtClean="0"/>
          </a:p>
          <a:p>
            <a:endParaRPr lang="en-US" sz="2800" b="1" smtClean="0">
              <a:latin typeface="Verdana" pitchFamily="34" charset="0"/>
            </a:endParaRPr>
          </a:p>
          <a:p>
            <a:endParaRPr lang="en-US" sz="2800" b="1" smtClean="0">
              <a:latin typeface="Verdana" pitchFamily="34" charset="0"/>
            </a:endParaRPr>
          </a:p>
        </p:txBody>
      </p:sp>
      <p:sp>
        <p:nvSpPr>
          <p:cNvPr id="21508" name="Text Box 33"/>
          <p:cNvSpPr txBox="1">
            <a:spLocks noChangeArrowheads="1"/>
          </p:cNvSpPr>
          <p:nvPr/>
        </p:nvSpPr>
        <p:spPr bwMode="auto">
          <a:xfrm>
            <a:off x="457200" y="4419600"/>
            <a:ext cx="6396038" cy="769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US" sz="2000"/>
          </a:p>
          <a:p>
            <a:r>
              <a:rPr lang="en-US" sz="2000"/>
              <a:t>--</a:t>
            </a:r>
            <a:r>
              <a:rPr lang="en-US" sz="2400">
                <a:solidFill>
                  <a:srgbClr val="FF0000"/>
                </a:solidFill>
              </a:rPr>
              <a:t>None of them considers community property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WordArt 3"/>
          <p:cNvSpPr>
            <a:spLocks noChangeArrowheads="1" noChangeShapeType="1"/>
          </p:cNvSpPr>
          <p:nvPr/>
        </p:nvSpPr>
        <p:spPr bwMode="auto">
          <a:xfrm>
            <a:off x="2774950" y="2590800"/>
            <a:ext cx="5759450" cy="863600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0"/>
              </a:avLst>
            </a:prstTxWarp>
          </a:bodyPr>
          <a:lstStyle/>
          <a:p>
            <a:pPr algn="ctr"/>
            <a:r>
              <a:rPr lang="en-US" sz="3600" b="1" kern="10">
                <a:ln w="19050">
                  <a:solidFill>
                    <a:schemeClr val="bg1"/>
                  </a:solidFill>
                  <a:round/>
                  <a:headEnd/>
                  <a:tailEnd/>
                </a:ln>
                <a:solidFill>
                  <a:srgbClr val="FFFFFF"/>
                </a:solidFill>
                <a:effectLst>
                  <a:outerShdw dist="63500" dir="2212194" algn="ctr" rotWithShape="0">
                    <a:srgbClr val="868686">
                      <a:alpha val="50000"/>
                    </a:srgbClr>
                  </a:outerShdw>
                </a:effectLst>
                <a:latin typeface="Arial"/>
                <a:cs typeface="Arial"/>
              </a:rPr>
              <a:t>Thank You !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76200"/>
            <a:ext cx="8229600" cy="1371600"/>
          </a:xfrm>
        </p:spPr>
        <p:txBody>
          <a:bodyPr/>
          <a:lstStyle/>
          <a:p>
            <a:pPr eaLnBrk="1" hangingPunct="1"/>
            <a:r>
              <a:rPr lang="en-US" sz="4800" smtClean="0"/>
              <a:t>Problem and Background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143000"/>
            <a:ext cx="8686800" cy="4953000"/>
          </a:xfrm>
        </p:spPr>
        <p:txBody>
          <a:bodyPr/>
          <a:lstStyle/>
          <a:p>
            <a:pPr eaLnBrk="1" hangingPunct="1"/>
            <a:r>
              <a:rPr lang="en-US" sz="2400" smtClean="0"/>
              <a:t>Problem: Given a mobile social network, we aim to mine </a:t>
            </a:r>
            <a:r>
              <a:rPr lang="en-US" sz="2400" i="1" smtClean="0"/>
              <a:t>a set of top-K influential nodes S </a:t>
            </a:r>
            <a:r>
              <a:rPr lang="en-US" sz="2400" smtClean="0"/>
              <a:t>such that </a:t>
            </a:r>
            <a:r>
              <a:rPr lang="en-US" sz="2400" i="1" smtClean="0"/>
              <a:t>R(S) is maximized </a:t>
            </a:r>
            <a:r>
              <a:rPr lang="en-US" sz="2400" smtClean="0"/>
              <a:t>using the extended Independent Cascade information diffusion model.</a:t>
            </a:r>
            <a:endParaRPr lang="en-US" sz="2400" b="1" smtClean="0"/>
          </a:p>
          <a:p>
            <a:pPr lvl="1" eaLnBrk="1" hangingPunct="1"/>
            <a:r>
              <a:rPr lang="en-US" sz="2000" smtClean="0"/>
              <a:t>A mobile social network plays an essential role as the spread of information and influence in the form of "word-of-mouth“</a:t>
            </a:r>
          </a:p>
          <a:p>
            <a:pPr eaLnBrk="1" hangingPunct="1">
              <a:buFont typeface="Arial" charset="0"/>
              <a:buChar char="•"/>
            </a:pPr>
            <a:r>
              <a:rPr lang="en-US" sz="2400" smtClean="0"/>
              <a:t>The problem is </a:t>
            </a:r>
            <a:r>
              <a:rPr lang="en-US" sz="2400" smtClean="0">
                <a:solidFill>
                  <a:srgbClr val="FF0000"/>
                </a:solidFill>
              </a:rPr>
              <a:t>NP-hard</a:t>
            </a:r>
            <a:r>
              <a:rPr lang="en-US" sz="2400" smtClean="0"/>
              <a:t>.</a:t>
            </a:r>
          </a:p>
          <a:p>
            <a:pPr lvl="1" eaLnBrk="1" hangingPunct="1">
              <a:buFont typeface="Arial" charset="0"/>
              <a:buChar char="•"/>
            </a:pPr>
            <a:r>
              <a:rPr lang="en-US" sz="2000" smtClean="0"/>
              <a:t>computationally expensive to run the greedy algorithm on a large network.</a:t>
            </a:r>
          </a:p>
          <a:p>
            <a:pPr lvl="1" eaLnBrk="1" hangingPunct="1">
              <a:buFont typeface="Arial" charset="0"/>
              <a:buChar char="•"/>
            </a:pPr>
            <a:r>
              <a:rPr lang="en-US" altLang="zh-CN" sz="2000" smtClean="0"/>
              <a:t>T</a:t>
            </a:r>
            <a:r>
              <a:rPr lang="en-US" sz="2000" smtClean="0"/>
              <a:t>he previous </a:t>
            </a:r>
            <a:r>
              <a:rPr lang="en-US" altLang="zh-CN" sz="2000" smtClean="0">
                <a:ea typeface="仿宋_GB2312" pitchFamily="49" charset="-122"/>
              </a:rPr>
              <a:t>greedy algorithms </a:t>
            </a:r>
            <a:r>
              <a:rPr lang="en-US" sz="2000" smtClean="0"/>
              <a:t>take days to finish on 723k nodes</a:t>
            </a:r>
            <a:endParaRPr lang="en-US" sz="1800" b="1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81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81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76200"/>
            <a:ext cx="8229600" cy="1371600"/>
          </a:xfrm>
        </p:spPr>
        <p:txBody>
          <a:bodyPr/>
          <a:lstStyle/>
          <a:p>
            <a:pPr eaLnBrk="1" hangingPunct="1"/>
            <a:r>
              <a:rPr lang="en-US" sz="4800" smtClean="0"/>
              <a:t>Experiments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447800"/>
            <a:ext cx="8229600" cy="3886200"/>
          </a:xfrm>
        </p:spPr>
        <p:txBody>
          <a:bodyPr/>
          <a:lstStyle/>
          <a:p>
            <a:pPr eaLnBrk="1" hangingPunct="1"/>
            <a:r>
              <a:rPr lang="en-US" sz="2400" b="1" smtClean="0"/>
              <a:t>Influence degree and time with different </a:t>
            </a:r>
            <a:r>
              <a:rPr lang="el-GR" altLang="en-US" sz="2400" b="1" smtClean="0">
                <a:solidFill>
                  <a:srgbClr val="FF0000"/>
                </a:solidFill>
              </a:rPr>
              <a:t>θ</a:t>
            </a:r>
          </a:p>
        </p:txBody>
      </p:sp>
      <p:pic>
        <p:nvPicPr>
          <p:cNvPr id="23556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2438400"/>
            <a:ext cx="8534400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2800" smtClean="0"/>
              <a:t>Influential Model Based Community Detection Algorithm</a:t>
            </a:r>
          </a:p>
        </p:txBody>
      </p:sp>
      <p:graphicFrame>
        <p:nvGraphicFramePr>
          <p:cNvPr id="3074" name="Object 2"/>
          <p:cNvGraphicFramePr>
            <a:graphicFrameLocks noChangeAspect="1"/>
          </p:cNvGraphicFramePr>
          <p:nvPr>
            <p:ph sz="half" idx="2"/>
          </p:nvPr>
        </p:nvGraphicFramePr>
        <p:xfrm>
          <a:off x="457200" y="3810000"/>
          <a:ext cx="882650" cy="381000"/>
        </p:xfrm>
        <a:graphic>
          <a:graphicData uri="http://schemas.openxmlformats.org/presentationml/2006/ole">
            <p:oleObj spid="_x0000_s3074" r:id="rId4" imgW="559037" imgH="241517" progId="Equation.3">
              <p:embed/>
            </p:oleObj>
          </a:graphicData>
        </a:graphic>
      </p:graphicFrame>
      <p:pic>
        <p:nvPicPr>
          <p:cNvPr id="20484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371600" y="2438400"/>
            <a:ext cx="5943600" cy="884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5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981200"/>
            <a:ext cx="8077200" cy="533400"/>
          </a:xfrm>
        </p:spPr>
        <p:txBody>
          <a:bodyPr/>
          <a:lstStyle/>
          <a:p>
            <a:pPr eaLnBrk="1" hangingPunct="1"/>
            <a:r>
              <a:rPr lang="en-US" sz="2800" b="1" smtClean="0"/>
              <a:t>Community Combination</a:t>
            </a:r>
            <a:endParaRPr lang="en-US" sz="2000" smtClean="0"/>
          </a:p>
        </p:txBody>
      </p:sp>
      <p:sp>
        <p:nvSpPr>
          <p:cNvPr id="3078" name="Text Box 6"/>
          <p:cNvSpPr txBox="1">
            <a:spLocks noChangeArrowheads="1"/>
          </p:cNvSpPr>
          <p:nvPr/>
        </p:nvSpPr>
        <p:spPr bwMode="auto">
          <a:xfrm>
            <a:off x="304800" y="5378450"/>
            <a:ext cx="8355013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We set a threshold </a:t>
            </a:r>
            <a:r>
              <a:rPr lang="en-US" i="1"/>
              <a:t>θ</a:t>
            </a:r>
            <a:r>
              <a:rPr lang="en-US"/>
              <a:t>. If the </a:t>
            </a:r>
            <a:r>
              <a:rPr lang="en-US" i="1"/>
              <a:t>combination entropy </a:t>
            </a:r>
            <a:r>
              <a:rPr lang="en-US"/>
              <a:t>CoEntropy (</a:t>
            </a:r>
            <a:r>
              <a:rPr lang="en-US" i="1"/>
              <a:t>CE</a:t>
            </a:r>
            <a:r>
              <a:rPr lang="en-US" i="1" baseline="30000"/>
              <a:t>l</a:t>
            </a:r>
            <a:r>
              <a:rPr lang="en-US" i="1" baseline="-25000"/>
              <a:t>m</a:t>
            </a:r>
            <a:r>
              <a:rPr lang="en-US"/>
              <a:t>) of community </a:t>
            </a:r>
          </a:p>
          <a:p>
            <a:r>
              <a:rPr lang="en-US" i="1"/>
              <a:t>C</a:t>
            </a:r>
            <a:r>
              <a:rPr lang="en-US" i="1" baseline="-25000"/>
              <a:t>m</a:t>
            </a:r>
            <a:r>
              <a:rPr lang="en-US" i="1"/>
              <a:t> </a:t>
            </a:r>
            <a:r>
              <a:rPr lang="en-US"/>
              <a:t>to community </a:t>
            </a:r>
            <a:r>
              <a:rPr lang="en-US" i="1"/>
              <a:t>C</a:t>
            </a:r>
            <a:r>
              <a:rPr lang="en-US" i="1" baseline="-25000"/>
              <a:t>l</a:t>
            </a:r>
            <a:r>
              <a:rPr lang="en-US" i="1"/>
              <a:t> </a:t>
            </a:r>
            <a:r>
              <a:rPr lang="en-US"/>
              <a:t>is bigger than </a:t>
            </a:r>
            <a:r>
              <a:rPr lang="en-US" i="1"/>
              <a:t>θ</a:t>
            </a:r>
            <a:r>
              <a:rPr lang="en-US"/>
              <a:t>, then </a:t>
            </a:r>
            <a:r>
              <a:rPr lang="en-US" i="1"/>
              <a:t>C</a:t>
            </a:r>
            <a:r>
              <a:rPr lang="en-US" i="1" baseline="-25000"/>
              <a:t>m</a:t>
            </a:r>
            <a:r>
              <a:rPr lang="en-US" i="1"/>
              <a:t> </a:t>
            </a:r>
            <a:r>
              <a:rPr lang="en-US"/>
              <a:t>and </a:t>
            </a:r>
            <a:r>
              <a:rPr lang="en-US" i="1"/>
              <a:t>C</a:t>
            </a:r>
            <a:r>
              <a:rPr lang="en-US" i="1" baseline="-25000"/>
              <a:t>l </a:t>
            </a:r>
            <a:r>
              <a:rPr lang="en-US"/>
              <a:t>will be combined.</a:t>
            </a:r>
          </a:p>
        </p:txBody>
      </p:sp>
      <p:sp>
        <p:nvSpPr>
          <p:cNvPr id="3079" name="Text Box 7"/>
          <p:cNvSpPr txBox="1">
            <a:spLocks noChangeArrowheads="1"/>
          </p:cNvSpPr>
          <p:nvPr/>
        </p:nvSpPr>
        <p:spPr bwMode="auto">
          <a:xfrm>
            <a:off x="1219200" y="3856038"/>
            <a:ext cx="6846888" cy="411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denotes the influence degree of node u outside the</a:t>
            </a:r>
            <a:r>
              <a:rPr lang="zh-CN" altLang="en-US"/>
              <a:t> </a:t>
            </a:r>
            <a:r>
              <a:rPr lang="en-US"/>
              <a:t>community C</a:t>
            </a:r>
            <a:r>
              <a:rPr lang="en-US" baseline="-25000"/>
              <a:t>m</a:t>
            </a:r>
          </a:p>
        </p:txBody>
      </p:sp>
      <p:sp>
        <p:nvSpPr>
          <p:cNvPr id="3080" name="Text Box 12"/>
          <p:cNvSpPr txBox="1">
            <a:spLocks noChangeArrowheads="1"/>
          </p:cNvSpPr>
          <p:nvPr/>
        </p:nvSpPr>
        <p:spPr bwMode="auto">
          <a:xfrm>
            <a:off x="441325" y="4151313"/>
            <a:ext cx="6935788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CN" i="1">
                <a:latin typeface="Times New Roman" pitchFamily="18" charset="0"/>
              </a:rPr>
              <a:t>R</a:t>
            </a:r>
            <a:r>
              <a:rPr lang="en-US" altLang="zh-CN" baseline="-25000">
                <a:latin typeface="Times New Roman" pitchFamily="18" charset="0"/>
              </a:rPr>
              <a:t>m</a:t>
            </a:r>
            <a:r>
              <a:rPr lang="en-US" altLang="zh-CN">
                <a:latin typeface="Times New Roman" pitchFamily="18" charset="0"/>
              </a:rPr>
              <a:t>({</a:t>
            </a:r>
            <a:r>
              <a:rPr lang="en-US" altLang="zh-CN" i="1">
                <a:latin typeface="Times New Roman" pitchFamily="18" charset="0"/>
              </a:rPr>
              <a:t>u</a:t>
            </a:r>
            <a:r>
              <a:rPr lang="en-US" altLang="zh-CN">
                <a:latin typeface="Times New Roman" pitchFamily="18" charset="0"/>
              </a:rPr>
              <a:t>})</a:t>
            </a:r>
            <a:r>
              <a:rPr lang="en-US" altLang="zh-CN"/>
              <a:t>denotes the influence degree of node v in its community C</a:t>
            </a:r>
            <a:r>
              <a:rPr lang="en-US" altLang="zh-CN" baseline="-25000"/>
              <a:t>m</a:t>
            </a:r>
          </a:p>
        </p:txBody>
      </p:sp>
      <p:sp>
        <p:nvSpPr>
          <p:cNvPr id="3081" name="Text Box 13"/>
          <p:cNvSpPr txBox="1">
            <a:spLocks noChangeArrowheads="1"/>
          </p:cNvSpPr>
          <p:nvPr/>
        </p:nvSpPr>
        <p:spPr bwMode="auto">
          <a:xfrm>
            <a:off x="365125" y="4456113"/>
            <a:ext cx="8604250" cy="915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CN" i="1">
                <a:latin typeface="Times New Roman" pitchFamily="18" charset="0"/>
              </a:rPr>
              <a:t>L</a:t>
            </a:r>
            <a:r>
              <a:rPr lang="en-US" altLang="zh-CN">
                <a:latin typeface="Times New Roman" pitchFamily="18" charset="0"/>
              </a:rPr>
              <a:t>[</a:t>
            </a:r>
            <a:r>
              <a:rPr lang="en-US" altLang="zh-CN" i="1">
                <a:latin typeface="Times New Roman" pitchFamily="18" charset="0"/>
              </a:rPr>
              <a:t>C</a:t>
            </a:r>
            <a:r>
              <a:rPr lang="en-US" altLang="zh-CN" i="1" baseline="-25000"/>
              <a:t>m</a:t>
            </a:r>
            <a:r>
              <a:rPr lang="en-US" altLang="zh-CN">
                <a:latin typeface="Times New Roman" pitchFamily="18" charset="0"/>
              </a:rPr>
              <a:t>]</a:t>
            </a:r>
            <a:r>
              <a:rPr lang="en-US" altLang="zh-CN"/>
              <a:t> includes its influenced neighbors such that they will make diffusion degree of </a:t>
            </a:r>
          </a:p>
          <a:p>
            <a:r>
              <a:rPr lang="en-US" altLang="zh-CN" i="1"/>
              <a:t>v </a:t>
            </a:r>
            <a:r>
              <a:rPr lang="en-US" altLang="zh-CN"/>
              <a:t>with regard to </a:t>
            </a:r>
            <a:r>
              <a:rPr lang="en-US" altLang="zh-CN" i="1"/>
              <a:t>Cm </a:t>
            </a:r>
            <a:r>
              <a:rPr lang="en-US" altLang="zh-CN"/>
              <a:t>different from diffusion degree of </a:t>
            </a:r>
            <a:r>
              <a:rPr lang="en-US" altLang="zh-CN" i="1"/>
              <a:t>v </a:t>
            </a:r>
            <a:r>
              <a:rPr lang="en-US" altLang="zh-CN"/>
              <a:t>with regard to the whole </a:t>
            </a:r>
          </a:p>
          <a:p>
            <a:r>
              <a:rPr lang="en-US" altLang="zh-CN"/>
              <a:t>network.</a:t>
            </a:r>
            <a:endParaRPr lang="zh-CN" alt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4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4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4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04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76200"/>
            <a:ext cx="8229600" cy="1371600"/>
          </a:xfrm>
        </p:spPr>
        <p:txBody>
          <a:bodyPr/>
          <a:lstStyle/>
          <a:p>
            <a:pPr eaLnBrk="1" hangingPunct="1"/>
            <a:r>
              <a:rPr lang="en-US" sz="4800" smtClean="0"/>
              <a:t>Problem Statement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143000"/>
            <a:ext cx="8229600" cy="1065213"/>
          </a:xfrm>
        </p:spPr>
        <p:txBody>
          <a:bodyPr/>
          <a:lstStyle/>
          <a:p>
            <a:pPr lvl="1" eaLnBrk="1" hangingPunct="1"/>
            <a:r>
              <a:rPr lang="en-US" smtClean="0"/>
              <a:t>Influence Degree</a:t>
            </a:r>
          </a:p>
          <a:p>
            <a:pPr eaLnBrk="1" hangingPunct="1"/>
            <a:endParaRPr lang="en-US" smtClean="0"/>
          </a:p>
          <a:p>
            <a:pPr eaLnBrk="1" hangingPunct="1"/>
            <a:endParaRPr lang="en-US" smtClean="0"/>
          </a:p>
        </p:txBody>
      </p:sp>
      <p:pic>
        <p:nvPicPr>
          <p:cNvPr id="24580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95800" y="1219200"/>
            <a:ext cx="2286000" cy="593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81" name="AutoShape 5"/>
          <p:cNvSpPr>
            <a:spLocks noChangeArrowheads="1"/>
          </p:cNvSpPr>
          <p:nvPr/>
        </p:nvSpPr>
        <p:spPr bwMode="auto">
          <a:xfrm>
            <a:off x="1981200" y="2209800"/>
            <a:ext cx="5638800" cy="3748088"/>
          </a:xfrm>
          <a:prstGeom prst="roundRect">
            <a:avLst>
              <a:gd name="adj" fmla="val 17509"/>
            </a:avLst>
          </a:prstGeom>
          <a:gradFill rotWithShape="1">
            <a:gsLst>
              <a:gs pos="0">
                <a:srgbClr val="B59F43"/>
              </a:gs>
              <a:gs pos="100000">
                <a:srgbClr val="8F8849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4582" name="AutoShape 6"/>
          <p:cNvSpPr>
            <a:spLocks noChangeArrowheads="1"/>
          </p:cNvSpPr>
          <p:nvPr/>
        </p:nvSpPr>
        <p:spPr bwMode="auto">
          <a:xfrm>
            <a:off x="2109788" y="2232025"/>
            <a:ext cx="5467350" cy="3725863"/>
          </a:xfrm>
          <a:prstGeom prst="roundRect">
            <a:avLst>
              <a:gd name="adj" fmla="val 16667"/>
            </a:avLst>
          </a:prstGeom>
          <a:solidFill>
            <a:srgbClr val="E9E065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4583" name="Text Box 7"/>
          <p:cNvSpPr txBox="1">
            <a:spLocks noChangeArrowheads="1"/>
          </p:cNvSpPr>
          <p:nvPr/>
        </p:nvSpPr>
        <p:spPr bwMode="auto">
          <a:xfrm>
            <a:off x="2111375" y="2822575"/>
            <a:ext cx="5356225" cy="2282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/>
              <a:t>Given a mobile social network </a:t>
            </a:r>
            <a:r>
              <a:rPr lang="en-US" sz="2400" i="1"/>
              <a:t>G </a:t>
            </a:r>
            <a:r>
              <a:rPr lang="en-US" sz="2400"/>
              <a:t>= (</a:t>
            </a:r>
            <a:r>
              <a:rPr lang="en-US" sz="2400" i="1"/>
              <a:t>V, E</a:t>
            </a:r>
            <a:r>
              <a:rPr lang="en-US" sz="2400"/>
              <a:t>, </a:t>
            </a:r>
            <a:r>
              <a:rPr lang="en-US" sz="2400" i="1"/>
              <a:t>W</a:t>
            </a:r>
            <a:r>
              <a:rPr lang="en-US" sz="2400"/>
              <a:t>), we aim to mine a set of top-</a:t>
            </a:r>
            <a:r>
              <a:rPr lang="en-US" sz="2400" i="1"/>
              <a:t>K </a:t>
            </a:r>
            <a:r>
              <a:rPr lang="en-US" sz="2400"/>
              <a:t>influential nodes </a:t>
            </a:r>
            <a:r>
              <a:rPr lang="en-US" sz="2400" i="1"/>
              <a:t>S </a:t>
            </a:r>
            <a:r>
              <a:rPr lang="en-US" sz="2400"/>
              <a:t>on the network</a:t>
            </a:r>
          </a:p>
          <a:p>
            <a:r>
              <a:rPr lang="en-US" sz="2400"/>
              <a:t>such that </a:t>
            </a:r>
            <a:r>
              <a:rPr lang="en-US" sz="2400" i="1"/>
              <a:t>R</a:t>
            </a:r>
            <a:r>
              <a:rPr lang="en-US" sz="2400"/>
              <a:t>(</a:t>
            </a:r>
            <a:r>
              <a:rPr lang="en-US" sz="2400" i="1"/>
              <a:t>S</a:t>
            </a:r>
            <a:r>
              <a:rPr lang="en-US" sz="2400"/>
              <a:t>) is maximized using the extended Independent Cascade information diffusion model.</a:t>
            </a:r>
          </a:p>
        </p:txBody>
      </p:sp>
    </p:spTree>
  </p:cSld>
  <p:clrMapOvr>
    <a:masterClrMapping/>
  </p:clrMapOvr>
  <p:transition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382000" cy="1676400"/>
          </a:xfrm>
        </p:spPr>
        <p:txBody>
          <a:bodyPr/>
          <a:lstStyle/>
          <a:p>
            <a:pPr eaLnBrk="1" hangingPunct="1"/>
            <a:r>
              <a:rPr lang="en-US" sz="4800" smtClean="0"/>
              <a:t>Related work on Top-K Algorithm</a:t>
            </a:r>
            <a:endParaRPr lang="en-US" sz="3200" smtClean="0"/>
          </a:p>
        </p:txBody>
      </p:sp>
      <p:sp>
        <p:nvSpPr>
          <p:cNvPr id="25603" name="Line 3"/>
          <p:cNvSpPr>
            <a:spLocks noChangeShapeType="1"/>
          </p:cNvSpPr>
          <p:nvPr/>
        </p:nvSpPr>
        <p:spPr bwMode="auto">
          <a:xfrm flipH="1">
            <a:off x="873125" y="5249863"/>
            <a:ext cx="1657350" cy="15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5604" name="Line 4"/>
          <p:cNvSpPr>
            <a:spLocks noChangeShapeType="1"/>
          </p:cNvSpPr>
          <p:nvPr/>
        </p:nvSpPr>
        <p:spPr bwMode="auto">
          <a:xfrm flipH="1">
            <a:off x="873125" y="4411663"/>
            <a:ext cx="2438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5605" name="Line 5"/>
          <p:cNvSpPr>
            <a:spLocks noChangeShapeType="1"/>
          </p:cNvSpPr>
          <p:nvPr/>
        </p:nvSpPr>
        <p:spPr bwMode="auto">
          <a:xfrm flipH="1">
            <a:off x="873125" y="3581400"/>
            <a:ext cx="3352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5606" name="Line 6"/>
          <p:cNvSpPr>
            <a:spLocks noChangeShapeType="1"/>
          </p:cNvSpPr>
          <p:nvPr/>
        </p:nvSpPr>
        <p:spPr bwMode="auto">
          <a:xfrm flipH="1">
            <a:off x="873125" y="2752725"/>
            <a:ext cx="4165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5607" name="Line 7"/>
          <p:cNvSpPr>
            <a:spLocks noChangeShapeType="1"/>
          </p:cNvSpPr>
          <p:nvPr/>
        </p:nvSpPr>
        <p:spPr bwMode="auto">
          <a:xfrm flipH="1" flipV="1">
            <a:off x="873125" y="1911350"/>
            <a:ext cx="503396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5608" name="Line 8"/>
          <p:cNvSpPr>
            <a:spLocks noChangeShapeType="1"/>
          </p:cNvSpPr>
          <p:nvPr/>
        </p:nvSpPr>
        <p:spPr bwMode="auto">
          <a:xfrm>
            <a:off x="1025525" y="1905000"/>
            <a:ext cx="0" cy="8715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5609" name="Line 9"/>
          <p:cNvSpPr>
            <a:spLocks noChangeShapeType="1"/>
          </p:cNvSpPr>
          <p:nvPr/>
        </p:nvSpPr>
        <p:spPr bwMode="auto">
          <a:xfrm>
            <a:off x="1025525" y="2776538"/>
            <a:ext cx="0" cy="8175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5610" name="Line 10"/>
          <p:cNvSpPr>
            <a:spLocks noChangeShapeType="1"/>
          </p:cNvSpPr>
          <p:nvPr/>
        </p:nvSpPr>
        <p:spPr bwMode="auto">
          <a:xfrm>
            <a:off x="1025525" y="3594100"/>
            <a:ext cx="0" cy="8159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5611" name="Line 11"/>
          <p:cNvSpPr>
            <a:spLocks noChangeShapeType="1"/>
          </p:cNvSpPr>
          <p:nvPr/>
        </p:nvSpPr>
        <p:spPr bwMode="auto">
          <a:xfrm>
            <a:off x="1025525" y="4411663"/>
            <a:ext cx="0" cy="8159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5612" name="Text Box 12"/>
          <p:cNvSpPr txBox="1">
            <a:spLocks noChangeArrowheads="1"/>
          </p:cNvSpPr>
          <p:nvPr/>
        </p:nvSpPr>
        <p:spPr bwMode="auto">
          <a:xfrm>
            <a:off x="990600" y="2228850"/>
            <a:ext cx="2254250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1400">
                <a:latin typeface="Verdana" pitchFamily="34" charset="0"/>
              </a:rPr>
              <a:t>No precision guarantee</a:t>
            </a:r>
          </a:p>
          <a:p>
            <a:pPr eaLnBrk="0" hangingPunct="0"/>
            <a:r>
              <a:rPr lang="en-US" sz="1400">
                <a:latin typeface="Verdana" pitchFamily="34" charset="0"/>
              </a:rPr>
              <a:t>O(KlogN+M)</a:t>
            </a:r>
          </a:p>
        </p:txBody>
      </p:sp>
      <p:sp>
        <p:nvSpPr>
          <p:cNvPr id="25613" name="Text Box 13"/>
          <p:cNvSpPr txBox="1">
            <a:spLocks noChangeArrowheads="1"/>
          </p:cNvSpPr>
          <p:nvPr/>
        </p:nvSpPr>
        <p:spPr bwMode="auto">
          <a:xfrm>
            <a:off x="990600" y="3055938"/>
            <a:ext cx="2206625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1400">
                <a:latin typeface="Verdana" pitchFamily="34" charset="0"/>
              </a:rPr>
              <a:t>(1-1/e)-approximation</a:t>
            </a:r>
          </a:p>
          <a:p>
            <a:pPr eaLnBrk="0" hangingPunct="0"/>
            <a:r>
              <a:rPr lang="en-US" sz="1400">
                <a:latin typeface="Verdana" pitchFamily="34" charset="0"/>
              </a:rPr>
              <a:t>O(KRM)</a:t>
            </a:r>
          </a:p>
        </p:txBody>
      </p:sp>
      <p:sp>
        <p:nvSpPr>
          <p:cNvPr id="25614" name="Text Box 14"/>
          <p:cNvSpPr txBox="1">
            <a:spLocks noChangeArrowheads="1"/>
          </p:cNvSpPr>
          <p:nvPr/>
        </p:nvSpPr>
        <p:spPr bwMode="auto">
          <a:xfrm>
            <a:off x="990600" y="3660775"/>
            <a:ext cx="2206625" cy="73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endParaRPr lang="zh-CN" altLang="en-US" sz="1400">
              <a:latin typeface="Verdana" pitchFamily="34" charset="0"/>
            </a:endParaRPr>
          </a:p>
          <a:p>
            <a:pPr eaLnBrk="0" hangingPunct="0"/>
            <a:r>
              <a:rPr lang="en-US" sz="1400">
                <a:latin typeface="Verdana" pitchFamily="34" charset="0"/>
              </a:rPr>
              <a:t>(1-1/e)-approximation</a:t>
            </a:r>
          </a:p>
          <a:p>
            <a:pPr eaLnBrk="0" hangingPunct="0"/>
            <a:r>
              <a:rPr lang="en-US" sz="1400">
                <a:latin typeface="Verdana" pitchFamily="34" charset="0"/>
              </a:rPr>
              <a:t>700 times faster</a:t>
            </a:r>
          </a:p>
        </p:txBody>
      </p:sp>
      <p:sp>
        <p:nvSpPr>
          <p:cNvPr id="25615" name="Text Box 15"/>
          <p:cNvSpPr txBox="1">
            <a:spLocks noChangeArrowheads="1"/>
          </p:cNvSpPr>
          <p:nvPr/>
        </p:nvSpPr>
        <p:spPr bwMode="auto">
          <a:xfrm>
            <a:off x="1004888" y="4673600"/>
            <a:ext cx="2206625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1400">
                <a:latin typeface="Verdana" pitchFamily="34" charset="0"/>
              </a:rPr>
              <a:t>(1-1/e)-approximation</a:t>
            </a:r>
          </a:p>
          <a:p>
            <a:pPr eaLnBrk="0" hangingPunct="0"/>
            <a:r>
              <a:rPr lang="en-US" sz="1400">
                <a:latin typeface="Verdana" pitchFamily="34" charset="0"/>
              </a:rPr>
              <a:t>O(KNRM)</a:t>
            </a:r>
          </a:p>
        </p:txBody>
      </p:sp>
      <p:grpSp>
        <p:nvGrpSpPr>
          <p:cNvPr id="25616" name="Group 16"/>
          <p:cNvGrpSpPr>
            <a:grpSpLocks/>
          </p:cNvGrpSpPr>
          <p:nvPr/>
        </p:nvGrpSpPr>
        <p:grpSpPr bwMode="auto">
          <a:xfrm>
            <a:off x="2514600" y="1914525"/>
            <a:ext cx="5826125" cy="3343275"/>
            <a:chOff x="0" y="0"/>
            <a:chExt cx="3670" cy="2106"/>
          </a:xfrm>
        </p:grpSpPr>
        <p:sp>
          <p:nvSpPr>
            <p:cNvPr id="11281" name="未知"/>
            <p:cNvSpPr>
              <a:spLocks/>
            </p:cNvSpPr>
            <p:nvPr/>
          </p:nvSpPr>
          <p:spPr bwMode="auto">
            <a:xfrm>
              <a:off x="3303" y="0"/>
              <a:ext cx="363" cy="533"/>
            </a:xfrm>
            <a:custGeom>
              <a:avLst/>
              <a:gdLst/>
              <a:ahLst/>
              <a:cxnLst>
                <a:cxn ang="0">
                  <a:pos x="308" y="120"/>
                </a:cxn>
                <a:cxn ang="0">
                  <a:pos x="0" y="444"/>
                </a:cxn>
                <a:cxn ang="0">
                  <a:pos x="0" y="286"/>
                </a:cxn>
                <a:cxn ang="0">
                  <a:pos x="308" y="0"/>
                </a:cxn>
                <a:cxn ang="0">
                  <a:pos x="308" y="120"/>
                </a:cxn>
              </a:cxnLst>
              <a:rect l="0" t="0" r="r" b="b"/>
              <a:pathLst>
                <a:path w="308" h="444">
                  <a:moveTo>
                    <a:pt x="308" y="120"/>
                  </a:moveTo>
                  <a:lnTo>
                    <a:pt x="0" y="444"/>
                  </a:lnTo>
                  <a:lnTo>
                    <a:pt x="0" y="286"/>
                  </a:lnTo>
                  <a:lnTo>
                    <a:pt x="308" y="0"/>
                  </a:lnTo>
                  <a:lnTo>
                    <a:pt x="308" y="120"/>
                  </a:lnTo>
                  <a:close/>
                </a:path>
              </a:pathLst>
            </a:custGeom>
            <a:gradFill rotWithShape="1">
              <a:gsLst>
                <a:gs pos="0">
                  <a:schemeClr val="accent2">
                    <a:gamma/>
                    <a:shade val="46275"/>
                    <a:invGamma/>
                  </a:schemeClr>
                </a:gs>
                <a:gs pos="50000">
                  <a:schemeClr val="accent2"/>
                </a:gs>
                <a:gs pos="100000">
                  <a:schemeClr val="accent2">
                    <a:gamma/>
                    <a:shade val="46275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5623" name="未知"/>
            <p:cNvSpPr>
              <a:spLocks/>
            </p:cNvSpPr>
            <p:nvPr/>
          </p:nvSpPr>
          <p:spPr bwMode="auto">
            <a:xfrm>
              <a:off x="1564" y="0"/>
              <a:ext cx="2106" cy="341"/>
            </a:xfrm>
            <a:custGeom>
              <a:avLst/>
              <a:gdLst>
                <a:gd name="T0" fmla="*/ 3973 w 1786"/>
                <a:gd name="T1" fmla="*/ 850 h 284"/>
                <a:gd name="T2" fmla="*/ 0 w 1786"/>
                <a:gd name="T3" fmla="*/ 850 h 284"/>
                <a:gd name="T4" fmla="*/ 1198 w 1786"/>
                <a:gd name="T5" fmla="*/ 0 h 284"/>
                <a:gd name="T6" fmla="*/ 4802 w 1786"/>
                <a:gd name="T7" fmla="*/ 0 h 284"/>
                <a:gd name="T8" fmla="*/ 3973 w 1786"/>
                <a:gd name="T9" fmla="*/ 850 h 28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786"/>
                <a:gd name="T16" fmla="*/ 0 h 284"/>
                <a:gd name="T17" fmla="*/ 1786 w 1786"/>
                <a:gd name="T18" fmla="*/ 284 h 28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786" h="284">
                  <a:moveTo>
                    <a:pt x="1478" y="284"/>
                  </a:moveTo>
                  <a:lnTo>
                    <a:pt x="0" y="284"/>
                  </a:lnTo>
                  <a:lnTo>
                    <a:pt x="446" y="0"/>
                  </a:lnTo>
                  <a:lnTo>
                    <a:pt x="1786" y="0"/>
                  </a:lnTo>
                  <a:lnTo>
                    <a:pt x="1478" y="284"/>
                  </a:lnTo>
                  <a:close/>
                </a:path>
              </a:pathLst>
            </a:custGeom>
            <a:solidFill>
              <a:schemeClr val="accent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283" name="未知"/>
            <p:cNvSpPr>
              <a:spLocks/>
            </p:cNvSpPr>
            <p:nvPr/>
          </p:nvSpPr>
          <p:spPr bwMode="auto">
            <a:xfrm>
              <a:off x="2938" y="524"/>
              <a:ext cx="363" cy="530"/>
            </a:xfrm>
            <a:custGeom>
              <a:avLst/>
              <a:gdLst/>
              <a:ahLst/>
              <a:cxnLst>
                <a:cxn ang="0">
                  <a:pos x="308" y="120"/>
                </a:cxn>
                <a:cxn ang="0">
                  <a:pos x="0" y="442"/>
                </a:cxn>
                <a:cxn ang="0">
                  <a:pos x="0" y="286"/>
                </a:cxn>
                <a:cxn ang="0">
                  <a:pos x="308" y="0"/>
                </a:cxn>
                <a:cxn ang="0">
                  <a:pos x="308" y="120"/>
                </a:cxn>
              </a:cxnLst>
              <a:rect l="0" t="0" r="r" b="b"/>
              <a:pathLst>
                <a:path w="308" h="442">
                  <a:moveTo>
                    <a:pt x="308" y="120"/>
                  </a:moveTo>
                  <a:lnTo>
                    <a:pt x="0" y="442"/>
                  </a:lnTo>
                  <a:lnTo>
                    <a:pt x="0" y="286"/>
                  </a:lnTo>
                  <a:lnTo>
                    <a:pt x="308" y="0"/>
                  </a:lnTo>
                  <a:lnTo>
                    <a:pt x="308" y="120"/>
                  </a:lnTo>
                  <a:close/>
                </a:path>
              </a:pathLst>
            </a:custGeom>
            <a:gradFill rotWithShape="1">
              <a:gsLst>
                <a:gs pos="0">
                  <a:schemeClr val="hlink">
                    <a:gamma/>
                    <a:shade val="46275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46275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5625" name="未知"/>
            <p:cNvSpPr>
              <a:spLocks/>
            </p:cNvSpPr>
            <p:nvPr/>
          </p:nvSpPr>
          <p:spPr bwMode="auto">
            <a:xfrm>
              <a:off x="1041" y="524"/>
              <a:ext cx="2264" cy="340"/>
            </a:xfrm>
            <a:custGeom>
              <a:avLst/>
              <a:gdLst>
                <a:gd name="T0" fmla="*/ 4336 w 1920"/>
                <a:gd name="T1" fmla="*/ 836 h 284"/>
                <a:gd name="T2" fmla="*/ 0 w 1920"/>
                <a:gd name="T3" fmla="*/ 836 h 284"/>
                <a:gd name="T4" fmla="*/ 1198 w 1920"/>
                <a:gd name="T5" fmla="*/ 0 h 284"/>
                <a:gd name="T6" fmla="*/ 5161 w 1920"/>
                <a:gd name="T7" fmla="*/ 0 h 284"/>
                <a:gd name="T8" fmla="*/ 4336 w 1920"/>
                <a:gd name="T9" fmla="*/ 836 h 28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920"/>
                <a:gd name="T16" fmla="*/ 0 h 284"/>
                <a:gd name="T17" fmla="*/ 1920 w 1920"/>
                <a:gd name="T18" fmla="*/ 284 h 28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920" h="284">
                  <a:moveTo>
                    <a:pt x="1612" y="284"/>
                  </a:moveTo>
                  <a:lnTo>
                    <a:pt x="0" y="284"/>
                  </a:lnTo>
                  <a:lnTo>
                    <a:pt x="446" y="0"/>
                  </a:lnTo>
                  <a:lnTo>
                    <a:pt x="1920" y="0"/>
                  </a:lnTo>
                  <a:lnTo>
                    <a:pt x="1612" y="284"/>
                  </a:lnTo>
                  <a:close/>
                </a:path>
              </a:pathLst>
            </a:custGeom>
            <a:solidFill>
              <a:schemeClr val="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285" name="未知"/>
            <p:cNvSpPr>
              <a:spLocks/>
            </p:cNvSpPr>
            <p:nvPr/>
          </p:nvSpPr>
          <p:spPr bwMode="auto">
            <a:xfrm>
              <a:off x="2572" y="1048"/>
              <a:ext cx="361" cy="532"/>
            </a:xfrm>
            <a:custGeom>
              <a:avLst/>
              <a:gdLst/>
              <a:ahLst/>
              <a:cxnLst>
                <a:cxn ang="0">
                  <a:pos x="306" y="122"/>
                </a:cxn>
                <a:cxn ang="0">
                  <a:pos x="0" y="444"/>
                </a:cxn>
                <a:cxn ang="0">
                  <a:pos x="0" y="286"/>
                </a:cxn>
                <a:cxn ang="0">
                  <a:pos x="306" y="0"/>
                </a:cxn>
                <a:cxn ang="0">
                  <a:pos x="306" y="122"/>
                </a:cxn>
              </a:cxnLst>
              <a:rect l="0" t="0" r="r" b="b"/>
              <a:pathLst>
                <a:path w="306" h="444">
                  <a:moveTo>
                    <a:pt x="306" y="122"/>
                  </a:moveTo>
                  <a:lnTo>
                    <a:pt x="0" y="444"/>
                  </a:lnTo>
                  <a:lnTo>
                    <a:pt x="0" y="286"/>
                  </a:lnTo>
                  <a:lnTo>
                    <a:pt x="306" y="0"/>
                  </a:lnTo>
                  <a:lnTo>
                    <a:pt x="306" y="122"/>
                  </a:lnTo>
                  <a:close/>
                </a:path>
              </a:pathLst>
            </a:custGeom>
            <a:gradFill rotWithShape="1">
              <a:gsLst>
                <a:gs pos="0">
                  <a:schemeClr val="folHlink">
                    <a:gamma/>
                    <a:shade val="46275"/>
                    <a:invGamma/>
                  </a:schemeClr>
                </a:gs>
                <a:gs pos="50000">
                  <a:schemeClr val="folHlink"/>
                </a:gs>
                <a:gs pos="100000">
                  <a:schemeClr val="folHlink">
                    <a:gamma/>
                    <a:shade val="46275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1286" name="未知"/>
            <p:cNvSpPr>
              <a:spLocks/>
            </p:cNvSpPr>
            <p:nvPr/>
          </p:nvSpPr>
          <p:spPr bwMode="auto">
            <a:xfrm>
              <a:off x="2208" y="1573"/>
              <a:ext cx="364" cy="533"/>
            </a:xfrm>
            <a:custGeom>
              <a:avLst/>
              <a:gdLst/>
              <a:ahLst/>
              <a:cxnLst>
                <a:cxn ang="0">
                  <a:pos x="308" y="122"/>
                </a:cxn>
                <a:cxn ang="0">
                  <a:pos x="0" y="444"/>
                </a:cxn>
                <a:cxn ang="0">
                  <a:pos x="0" y="286"/>
                </a:cxn>
                <a:cxn ang="0">
                  <a:pos x="308" y="0"/>
                </a:cxn>
                <a:cxn ang="0">
                  <a:pos x="308" y="122"/>
                </a:cxn>
              </a:cxnLst>
              <a:rect l="0" t="0" r="r" b="b"/>
              <a:pathLst>
                <a:path w="308" h="444">
                  <a:moveTo>
                    <a:pt x="308" y="122"/>
                  </a:moveTo>
                  <a:lnTo>
                    <a:pt x="0" y="444"/>
                  </a:lnTo>
                  <a:lnTo>
                    <a:pt x="0" y="286"/>
                  </a:lnTo>
                  <a:lnTo>
                    <a:pt x="308" y="0"/>
                  </a:lnTo>
                  <a:lnTo>
                    <a:pt x="308" y="122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gamma/>
                    <a:shade val="33333"/>
                    <a:invGamma/>
                  </a:schemeClr>
                </a:gs>
                <a:gs pos="50000">
                  <a:schemeClr val="bg2"/>
                </a:gs>
                <a:gs pos="100000">
                  <a:schemeClr val="bg2">
                    <a:gamma/>
                    <a:shade val="3333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1287" name="未知"/>
            <p:cNvSpPr>
              <a:spLocks/>
            </p:cNvSpPr>
            <p:nvPr/>
          </p:nvSpPr>
          <p:spPr bwMode="auto">
            <a:xfrm>
              <a:off x="1" y="1576"/>
              <a:ext cx="2571" cy="340"/>
            </a:xfrm>
            <a:custGeom>
              <a:avLst/>
              <a:gdLst/>
              <a:ahLst/>
              <a:cxnLst>
                <a:cxn ang="0">
                  <a:pos x="1872" y="284"/>
                </a:cxn>
                <a:cxn ang="0">
                  <a:pos x="0" y="284"/>
                </a:cxn>
                <a:cxn ang="0">
                  <a:pos x="446" y="0"/>
                </a:cxn>
                <a:cxn ang="0">
                  <a:pos x="2180" y="0"/>
                </a:cxn>
                <a:cxn ang="0">
                  <a:pos x="1872" y="284"/>
                </a:cxn>
              </a:cxnLst>
              <a:rect l="0" t="0" r="r" b="b"/>
              <a:pathLst>
                <a:path w="2180" h="284">
                  <a:moveTo>
                    <a:pt x="1872" y="284"/>
                  </a:moveTo>
                  <a:lnTo>
                    <a:pt x="0" y="284"/>
                  </a:lnTo>
                  <a:lnTo>
                    <a:pt x="446" y="0"/>
                  </a:lnTo>
                  <a:lnTo>
                    <a:pt x="2180" y="0"/>
                  </a:lnTo>
                  <a:lnTo>
                    <a:pt x="1872" y="284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gamma/>
                    <a:tint val="73725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5629" name="未知"/>
            <p:cNvSpPr>
              <a:spLocks/>
            </p:cNvSpPr>
            <p:nvPr/>
          </p:nvSpPr>
          <p:spPr bwMode="auto">
            <a:xfrm>
              <a:off x="374" y="97"/>
              <a:ext cx="1158" cy="1715"/>
            </a:xfrm>
            <a:custGeom>
              <a:avLst/>
              <a:gdLst>
                <a:gd name="T0" fmla="*/ 1 w 1824"/>
                <a:gd name="T1" fmla="*/ 182 h 2648"/>
                <a:gd name="T2" fmla="*/ 4 w 1824"/>
                <a:gd name="T3" fmla="*/ 157 h 2648"/>
                <a:gd name="T4" fmla="*/ 8 w 1824"/>
                <a:gd name="T5" fmla="*/ 133 h 2648"/>
                <a:gd name="T6" fmla="*/ 14 w 1824"/>
                <a:gd name="T7" fmla="*/ 113 h 2648"/>
                <a:gd name="T8" fmla="*/ 20 w 1824"/>
                <a:gd name="T9" fmla="*/ 93 h 2648"/>
                <a:gd name="T10" fmla="*/ 28 w 1824"/>
                <a:gd name="T11" fmla="*/ 77 h 2648"/>
                <a:gd name="T12" fmla="*/ 36 w 1824"/>
                <a:gd name="T13" fmla="*/ 63 h 2648"/>
                <a:gd name="T14" fmla="*/ 44 w 1824"/>
                <a:gd name="T15" fmla="*/ 50 h 2648"/>
                <a:gd name="T16" fmla="*/ 52 w 1824"/>
                <a:gd name="T17" fmla="*/ 39 h 2648"/>
                <a:gd name="T18" fmla="*/ 59 w 1824"/>
                <a:gd name="T19" fmla="*/ 30 h 2648"/>
                <a:gd name="T20" fmla="*/ 66 w 1824"/>
                <a:gd name="T21" fmla="*/ 23 h 2648"/>
                <a:gd name="T22" fmla="*/ 72 w 1824"/>
                <a:gd name="T23" fmla="*/ 17 h 2648"/>
                <a:gd name="T24" fmla="*/ 76 w 1824"/>
                <a:gd name="T25" fmla="*/ 14 h 2648"/>
                <a:gd name="T26" fmla="*/ 79 w 1824"/>
                <a:gd name="T27" fmla="*/ 11 h 2648"/>
                <a:gd name="T28" fmla="*/ 80 w 1824"/>
                <a:gd name="T29" fmla="*/ 10 h 2648"/>
                <a:gd name="T30" fmla="*/ 113 w 1824"/>
                <a:gd name="T31" fmla="*/ 4 h 2648"/>
                <a:gd name="T32" fmla="*/ 103 w 1824"/>
                <a:gd name="T33" fmla="*/ 25 h 2648"/>
                <a:gd name="T34" fmla="*/ 102 w 1824"/>
                <a:gd name="T35" fmla="*/ 25 h 2648"/>
                <a:gd name="T36" fmla="*/ 99 w 1824"/>
                <a:gd name="T37" fmla="*/ 26 h 2648"/>
                <a:gd name="T38" fmla="*/ 95 w 1824"/>
                <a:gd name="T39" fmla="*/ 27 h 2648"/>
                <a:gd name="T40" fmla="*/ 90 w 1824"/>
                <a:gd name="T41" fmla="*/ 30 h 2648"/>
                <a:gd name="T42" fmla="*/ 83 w 1824"/>
                <a:gd name="T43" fmla="*/ 34 h 2648"/>
                <a:gd name="T44" fmla="*/ 76 w 1824"/>
                <a:gd name="T45" fmla="*/ 40 h 2648"/>
                <a:gd name="T46" fmla="*/ 68 w 1824"/>
                <a:gd name="T47" fmla="*/ 47 h 2648"/>
                <a:gd name="T48" fmla="*/ 59 w 1824"/>
                <a:gd name="T49" fmla="*/ 56 h 2648"/>
                <a:gd name="T50" fmla="*/ 50 w 1824"/>
                <a:gd name="T51" fmla="*/ 67 h 2648"/>
                <a:gd name="T52" fmla="*/ 41 w 1824"/>
                <a:gd name="T53" fmla="*/ 79 h 2648"/>
                <a:gd name="T54" fmla="*/ 32 w 1824"/>
                <a:gd name="T55" fmla="*/ 95 h 2648"/>
                <a:gd name="T56" fmla="*/ 24 w 1824"/>
                <a:gd name="T57" fmla="*/ 112 h 2648"/>
                <a:gd name="T58" fmla="*/ 16 w 1824"/>
                <a:gd name="T59" fmla="*/ 132 h 2648"/>
                <a:gd name="T60" fmla="*/ 10 w 1824"/>
                <a:gd name="T61" fmla="*/ 155 h 2648"/>
                <a:gd name="T62" fmla="*/ 3 w 1824"/>
                <a:gd name="T63" fmla="*/ 181 h 2648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1824"/>
                <a:gd name="T97" fmla="*/ 0 h 2648"/>
                <a:gd name="T98" fmla="*/ 1824 w 1824"/>
                <a:gd name="T99" fmla="*/ 2648 h 2648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1824" h="2648">
                  <a:moveTo>
                    <a:pt x="0" y="2648"/>
                  </a:moveTo>
                  <a:lnTo>
                    <a:pt x="12" y="2464"/>
                  </a:lnTo>
                  <a:lnTo>
                    <a:pt x="32" y="2288"/>
                  </a:lnTo>
                  <a:lnTo>
                    <a:pt x="56" y="2120"/>
                  </a:lnTo>
                  <a:lnTo>
                    <a:pt x="88" y="1960"/>
                  </a:lnTo>
                  <a:lnTo>
                    <a:pt x="124" y="1808"/>
                  </a:lnTo>
                  <a:lnTo>
                    <a:pt x="166" y="1662"/>
                  </a:lnTo>
                  <a:lnTo>
                    <a:pt x="212" y="1524"/>
                  </a:lnTo>
                  <a:lnTo>
                    <a:pt x="262" y="1394"/>
                  </a:lnTo>
                  <a:lnTo>
                    <a:pt x="316" y="1270"/>
                  </a:lnTo>
                  <a:lnTo>
                    <a:pt x="372" y="1154"/>
                  </a:lnTo>
                  <a:lnTo>
                    <a:pt x="430" y="1044"/>
                  </a:lnTo>
                  <a:lnTo>
                    <a:pt x="490" y="942"/>
                  </a:lnTo>
                  <a:lnTo>
                    <a:pt x="550" y="846"/>
                  </a:lnTo>
                  <a:lnTo>
                    <a:pt x="612" y="758"/>
                  </a:lnTo>
                  <a:lnTo>
                    <a:pt x="672" y="674"/>
                  </a:lnTo>
                  <a:lnTo>
                    <a:pt x="734" y="598"/>
                  </a:lnTo>
                  <a:lnTo>
                    <a:pt x="792" y="528"/>
                  </a:lnTo>
                  <a:lnTo>
                    <a:pt x="850" y="464"/>
                  </a:lnTo>
                  <a:lnTo>
                    <a:pt x="906" y="408"/>
                  </a:lnTo>
                  <a:lnTo>
                    <a:pt x="960" y="356"/>
                  </a:lnTo>
                  <a:lnTo>
                    <a:pt x="1010" y="310"/>
                  </a:lnTo>
                  <a:lnTo>
                    <a:pt x="1056" y="270"/>
                  </a:lnTo>
                  <a:lnTo>
                    <a:pt x="1096" y="236"/>
                  </a:lnTo>
                  <a:lnTo>
                    <a:pt x="1134" y="208"/>
                  </a:lnTo>
                  <a:lnTo>
                    <a:pt x="1164" y="184"/>
                  </a:lnTo>
                  <a:lnTo>
                    <a:pt x="1190" y="166"/>
                  </a:lnTo>
                  <a:lnTo>
                    <a:pt x="1208" y="154"/>
                  </a:lnTo>
                  <a:lnTo>
                    <a:pt x="1220" y="146"/>
                  </a:lnTo>
                  <a:lnTo>
                    <a:pt x="1224" y="144"/>
                  </a:lnTo>
                  <a:lnTo>
                    <a:pt x="848" y="0"/>
                  </a:lnTo>
                  <a:lnTo>
                    <a:pt x="1728" y="56"/>
                  </a:lnTo>
                  <a:lnTo>
                    <a:pt x="1824" y="480"/>
                  </a:lnTo>
                  <a:lnTo>
                    <a:pt x="1568" y="328"/>
                  </a:lnTo>
                  <a:lnTo>
                    <a:pt x="1564" y="328"/>
                  </a:lnTo>
                  <a:lnTo>
                    <a:pt x="1554" y="332"/>
                  </a:lnTo>
                  <a:lnTo>
                    <a:pt x="1538" y="338"/>
                  </a:lnTo>
                  <a:lnTo>
                    <a:pt x="1514" y="346"/>
                  </a:lnTo>
                  <a:lnTo>
                    <a:pt x="1486" y="356"/>
                  </a:lnTo>
                  <a:lnTo>
                    <a:pt x="1452" y="370"/>
                  </a:lnTo>
                  <a:lnTo>
                    <a:pt x="1412" y="388"/>
                  </a:lnTo>
                  <a:lnTo>
                    <a:pt x="1370" y="410"/>
                  </a:lnTo>
                  <a:lnTo>
                    <a:pt x="1322" y="436"/>
                  </a:lnTo>
                  <a:lnTo>
                    <a:pt x="1270" y="466"/>
                  </a:lnTo>
                  <a:lnTo>
                    <a:pt x="1216" y="500"/>
                  </a:lnTo>
                  <a:lnTo>
                    <a:pt x="1158" y="540"/>
                  </a:lnTo>
                  <a:lnTo>
                    <a:pt x="1098" y="584"/>
                  </a:lnTo>
                  <a:lnTo>
                    <a:pt x="1034" y="636"/>
                  </a:lnTo>
                  <a:lnTo>
                    <a:pt x="970" y="692"/>
                  </a:lnTo>
                  <a:lnTo>
                    <a:pt x="904" y="756"/>
                  </a:lnTo>
                  <a:lnTo>
                    <a:pt x="836" y="824"/>
                  </a:lnTo>
                  <a:lnTo>
                    <a:pt x="770" y="900"/>
                  </a:lnTo>
                  <a:lnTo>
                    <a:pt x="700" y="984"/>
                  </a:lnTo>
                  <a:lnTo>
                    <a:pt x="632" y="1076"/>
                  </a:lnTo>
                  <a:lnTo>
                    <a:pt x="566" y="1174"/>
                  </a:lnTo>
                  <a:lnTo>
                    <a:pt x="498" y="1280"/>
                  </a:lnTo>
                  <a:lnTo>
                    <a:pt x="434" y="1394"/>
                  </a:lnTo>
                  <a:lnTo>
                    <a:pt x="370" y="1518"/>
                  </a:lnTo>
                  <a:lnTo>
                    <a:pt x="308" y="1650"/>
                  </a:lnTo>
                  <a:lnTo>
                    <a:pt x="248" y="1792"/>
                  </a:lnTo>
                  <a:lnTo>
                    <a:pt x="192" y="1944"/>
                  </a:lnTo>
                  <a:lnTo>
                    <a:pt x="138" y="2104"/>
                  </a:lnTo>
                  <a:lnTo>
                    <a:pt x="88" y="2274"/>
                  </a:lnTo>
                  <a:lnTo>
                    <a:pt x="42" y="2456"/>
                  </a:lnTo>
                  <a:lnTo>
                    <a:pt x="0" y="2648"/>
                  </a:lnTo>
                  <a:close/>
                </a:path>
              </a:pathLst>
            </a:custGeom>
            <a:gradFill rotWithShape="1">
              <a:gsLst>
                <a:gs pos="0">
                  <a:srgbClr val="D11364"/>
                </a:gs>
                <a:gs pos="100000">
                  <a:srgbClr val="61092E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289" name="Rectangle 25"/>
            <p:cNvSpPr>
              <a:spLocks noChangeArrowheads="1"/>
            </p:cNvSpPr>
            <p:nvPr/>
          </p:nvSpPr>
          <p:spPr bwMode="auto">
            <a:xfrm>
              <a:off x="1568" y="341"/>
              <a:ext cx="1743" cy="192"/>
            </a:xfrm>
            <a:prstGeom prst="rect">
              <a:avLst/>
            </a:prstGeom>
            <a:gradFill rotWithShape="1">
              <a:gsLst>
                <a:gs pos="0">
                  <a:schemeClr val="accent2">
                    <a:gamma/>
                    <a:shade val="72549"/>
                    <a:invGamma/>
                  </a:schemeClr>
                </a:gs>
                <a:gs pos="50000">
                  <a:schemeClr val="accent2"/>
                </a:gs>
                <a:gs pos="100000">
                  <a:schemeClr val="accent2">
                    <a:gamma/>
                    <a:shade val="72549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>
                <a:defRPr/>
              </a:pPr>
              <a:r>
                <a:rPr lang="en-US" sz="1400" b="1" dirty="0" err="1">
                  <a:solidFill>
                    <a:srgbClr val="FFFFFF"/>
                  </a:solidFill>
                  <a:latin typeface="Verdana" pitchFamily="34" charset="0"/>
                </a:rPr>
                <a:t>DegreeDiscount</a:t>
              </a:r>
              <a:r>
                <a:rPr lang="en-US" sz="1400" b="1" dirty="0">
                  <a:solidFill>
                    <a:srgbClr val="FFFFFF"/>
                  </a:solidFill>
                  <a:latin typeface="Verdana" pitchFamily="34" charset="0"/>
                </a:rPr>
                <a:t> Algorithm</a:t>
              </a:r>
            </a:p>
          </p:txBody>
        </p:sp>
        <p:sp>
          <p:nvSpPr>
            <p:cNvPr id="11290" name="Rectangle 26"/>
            <p:cNvSpPr>
              <a:spLocks noChangeArrowheads="1"/>
            </p:cNvSpPr>
            <p:nvPr/>
          </p:nvSpPr>
          <p:spPr bwMode="auto">
            <a:xfrm>
              <a:off x="1042" y="864"/>
              <a:ext cx="1900" cy="188"/>
            </a:xfrm>
            <a:prstGeom prst="rect">
              <a:avLst/>
            </a:prstGeom>
            <a:gradFill rotWithShape="1">
              <a:gsLst>
                <a:gs pos="0">
                  <a:schemeClr val="hlink">
                    <a:gamma/>
                    <a:shade val="72549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72549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>
                <a:defRPr/>
              </a:pPr>
              <a:r>
                <a:rPr lang="en-US" sz="1600" b="1" dirty="0" err="1">
                  <a:solidFill>
                    <a:srgbClr val="FFFFFF"/>
                  </a:solidFill>
                  <a:latin typeface="Verdana" pitchFamily="34" charset="0"/>
                </a:rPr>
                <a:t>NewGreedy</a:t>
              </a:r>
              <a:r>
                <a:rPr lang="en-US" sz="1600" b="1" dirty="0">
                  <a:solidFill>
                    <a:srgbClr val="FFFFFF"/>
                  </a:solidFill>
                  <a:latin typeface="Verdana" pitchFamily="34" charset="0"/>
                </a:rPr>
                <a:t> Algorithm</a:t>
              </a:r>
            </a:p>
          </p:txBody>
        </p:sp>
        <p:sp>
          <p:nvSpPr>
            <p:cNvPr id="25632" name="未知"/>
            <p:cNvSpPr>
              <a:spLocks/>
            </p:cNvSpPr>
            <p:nvPr/>
          </p:nvSpPr>
          <p:spPr bwMode="auto">
            <a:xfrm>
              <a:off x="522" y="1048"/>
              <a:ext cx="2415" cy="343"/>
            </a:xfrm>
            <a:custGeom>
              <a:avLst/>
              <a:gdLst>
                <a:gd name="T0" fmla="*/ 4684 w 2048"/>
                <a:gd name="T1" fmla="*/ 850 h 286"/>
                <a:gd name="T2" fmla="*/ 0 w 2048"/>
                <a:gd name="T3" fmla="*/ 850 h 286"/>
                <a:gd name="T4" fmla="*/ 1198 w 2048"/>
                <a:gd name="T5" fmla="*/ 0 h 286"/>
                <a:gd name="T6" fmla="*/ 5507 w 2048"/>
                <a:gd name="T7" fmla="*/ 0 h 286"/>
                <a:gd name="T8" fmla="*/ 4684 w 2048"/>
                <a:gd name="T9" fmla="*/ 850 h 28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048"/>
                <a:gd name="T16" fmla="*/ 0 h 286"/>
                <a:gd name="T17" fmla="*/ 2048 w 2048"/>
                <a:gd name="T18" fmla="*/ 286 h 28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048" h="286">
                  <a:moveTo>
                    <a:pt x="1742" y="286"/>
                  </a:moveTo>
                  <a:lnTo>
                    <a:pt x="0" y="286"/>
                  </a:lnTo>
                  <a:lnTo>
                    <a:pt x="446" y="0"/>
                  </a:lnTo>
                  <a:lnTo>
                    <a:pt x="2048" y="0"/>
                  </a:lnTo>
                  <a:lnTo>
                    <a:pt x="1742" y="286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292" name="Rectangle 28"/>
            <p:cNvSpPr>
              <a:spLocks noChangeArrowheads="1"/>
            </p:cNvSpPr>
            <p:nvPr/>
          </p:nvSpPr>
          <p:spPr bwMode="auto">
            <a:xfrm>
              <a:off x="524" y="1390"/>
              <a:ext cx="2056" cy="188"/>
            </a:xfrm>
            <a:prstGeom prst="rect">
              <a:avLst/>
            </a:prstGeom>
            <a:gradFill rotWithShape="1">
              <a:gsLst>
                <a:gs pos="0">
                  <a:schemeClr val="folHlink">
                    <a:gamma/>
                    <a:shade val="72549"/>
                    <a:invGamma/>
                  </a:schemeClr>
                </a:gs>
                <a:gs pos="50000">
                  <a:schemeClr val="folHlink"/>
                </a:gs>
                <a:gs pos="100000">
                  <a:schemeClr val="folHlink">
                    <a:gamma/>
                    <a:shade val="72549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>
                <a:defRPr/>
              </a:pPr>
              <a:r>
                <a:rPr lang="en-US" sz="1600" b="1" dirty="0">
                  <a:solidFill>
                    <a:srgbClr val="FFFFFF"/>
                  </a:solidFill>
                  <a:latin typeface="Verdana" pitchFamily="34" charset="0"/>
                </a:rPr>
                <a:t>CELF Greedy Algorithm</a:t>
              </a:r>
            </a:p>
          </p:txBody>
        </p:sp>
        <p:sp>
          <p:nvSpPr>
            <p:cNvPr id="11293" name="Rectangle 29"/>
            <p:cNvSpPr>
              <a:spLocks noChangeArrowheads="1"/>
            </p:cNvSpPr>
            <p:nvPr/>
          </p:nvSpPr>
          <p:spPr bwMode="auto">
            <a:xfrm>
              <a:off x="0" y="1917"/>
              <a:ext cx="2213" cy="187"/>
            </a:xfrm>
            <a:prstGeom prst="rect">
              <a:avLst/>
            </a:prstGeom>
            <a:gradFill rotWithShape="1">
              <a:gsLst>
                <a:gs pos="0">
                  <a:schemeClr val="bg2">
                    <a:gamma/>
                    <a:shade val="72549"/>
                    <a:invGamma/>
                  </a:schemeClr>
                </a:gs>
                <a:gs pos="50000">
                  <a:schemeClr val="bg2"/>
                </a:gs>
                <a:gs pos="100000">
                  <a:schemeClr val="bg2">
                    <a:gamma/>
                    <a:shade val="72549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>
                <a:defRPr/>
              </a:pPr>
              <a:r>
                <a:rPr lang="en-US" sz="1600" b="1" dirty="0">
                  <a:solidFill>
                    <a:srgbClr val="FFFFFF"/>
                  </a:solidFill>
                  <a:latin typeface="Verdana" pitchFamily="34" charset="0"/>
                </a:rPr>
                <a:t>Typical Greedy Algorithm</a:t>
              </a:r>
            </a:p>
          </p:txBody>
        </p:sp>
      </p:grpSp>
      <p:sp>
        <p:nvSpPr>
          <p:cNvPr id="25617" name="Text Box 30"/>
          <p:cNvSpPr txBox="1">
            <a:spLocks noChangeArrowheads="1"/>
          </p:cNvSpPr>
          <p:nvPr/>
        </p:nvSpPr>
        <p:spPr bwMode="auto">
          <a:xfrm>
            <a:off x="3429000" y="4541838"/>
            <a:ext cx="27432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/>
              <a:t>Kempel et al. KDD2003</a:t>
            </a:r>
          </a:p>
        </p:txBody>
      </p:sp>
      <p:sp>
        <p:nvSpPr>
          <p:cNvPr id="25618" name="Text Box 31"/>
          <p:cNvSpPr txBox="1">
            <a:spLocks noChangeArrowheads="1"/>
          </p:cNvSpPr>
          <p:nvPr/>
        </p:nvSpPr>
        <p:spPr bwMode="auto">
          <a:xfrm>
            <a:off x="4114800" y="3681413"/>
            <a:ext cx="27622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Leskovec et al. KDD2007</a:t>
            </a:r>
          </a:p>
        </p:txBody>
      </p:sp>
      <p:sp>
        <p:nvSpPr>
          <p:cNvPr id="25619" name="Text Box 32"/>
          <p:cNvSpPr txBox="1">
            <a:spLocks noChangeArrowheads="1"/>
          </p:cNvSpPr>
          <p:nvPr/>
        </p:nvSpPr>
        <p:spPr bwMode="auto">
          <a:xfrm>
            <a:off x="4876800" y="2905125"/>
            <a:ext cx="2343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/>
              <a:t>Chen et al. KDD2009</a:t>
            </a:r>
            <a:endParaRPr lang="zh-CN" altLang="en-US"/>
          </a:p>
        </p:txBody>
      </p:sp>
      <p:sp>
        <p:nvSpPr>
          <p:cNvPr id="25620" name="Text Box 33"/>
          <p:cNvSpPr txBox="1">
            <a:spLocks noChangeArrowheads="1"/>
          </p:cNvSpPr>
          <p:nvPr/>
        </p:nvSpPr>
        <p:spPr bwMode="auto">
          <a:xfrm>
            <a:off x="4191000" y="5827713"/>
            <a:ext cx="47053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--Using IC information diffusion model</a:t>
            </a:r>
          </a:p>
          <a:p>
            <a:r>
              <a:rPr lang="en-US"/>
              <a:t>--None of them consider community property</a:t>
            </a:r>
          </a:p>
        </p:txBody>
      </p:sp>
      <p:sp>
        <p:nvSpPr>
          <p:cNvPr id="25621" name="Text Box 34"/>
          <p:cNvSpPr txBox="1">
            <a:spLocks noChangeArrowheads="1"/>
          </p:cNvSpPr>
          <p:nvPr/>
        </p:nvSpPr>
        <p:spPr bwMode="auto">
          <a:xfrm>
            <a:off x="5638800" y="1990725"/>
            <a:ext cx="2343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/>
              <a:t>Chen et al. KDD2009</a:t>
            </a:r>
            <a:endParaRPr lang="zh-CN" alt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Outline</a:t>
            </a:r>
            <a:endParaRPr lang="en-US" smtClean="0">
              <a:solidFill>
                <a:schemeClr val="accent1"/>
              </a:solidFill>
            </a:endParaRPr>
          </a:p>
        </p:txBody>
      </p:sp>
      <p:sp>
        <p:nvSpPr>
          <p:cNvPr id="26627" name="Text Box 3"/>
          <p:cNvSpPr txBox="1">
            <a:spLocks noChangeArrowheads="1"/>
          </p:cNvSpPr>
          <p:nvPr/>
        </p:nvSpPr>
        <p:spPr bwMode="auto">
          <a:xfrm>
            <a:off x="1660525" y="722313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zh-CN" altLang="en-US"/>
          </a:p>
        </p:txBody>
      </p:sp>
      <p:sp>
        <p:nvSpPr>
          <p:cNvPr id="5124" name="AutoShape 4"/>
          <p:cNvSpPr>
            <a:spLocks noChangeArrowheads="1"/>
          </p:cNvSpPr>
          <p:nvPr/>
        </p:nvSpPr>
        <p:spPr bwMode="auto">
          <a:xfrm rot="5400000">
            <a:off x="-2419351" y="1477963"/>
            <a:ext cx="4824413" cy="4764088"/>
          </a:xfrm>
          <a:custGeom>
            <a:avLst/>
            <a:gdLst>
              <a:gd name="G0" fmla="+- 10478 0 0"/>
              <a:gd name="G1" fmla="+- -11739500 0 0"/>
              <a:gd name="G2" fmla="+- 0 0 -11739500"/>
              <a:gd name="T0" fmla="*/ 0 256 1"/>
              <a:gd name="T1" fmla="*/ 180 256 1"/>
              <a:gd name="G3" fmla="+- -11739500 T0 T1"/>
              <a:gd name="T2" fmla="*/ 0 256 1"/>
              <a:gd name="T3" fmla="*/ 90 256 1"/>
              <a:gd name="G4" fmla="+- -11739500 T2 T3"/>
              <a:gd name="G5" fmla="*/ G4 2 1"/>
              <a:gd name="T4" fmla="*/ 90 256 1"/>
              <a:gd name="T5" fmla="*/ 0 256 1"/>
              <a:gd name="G6" fmla="+- -11739500 T4 T5"/>
              <a:gd name="G7" fmla="*/ G6 2 1"/>
              <a:gd name="G8" fmla="abs -11739500"/>
              <a:gd name="T6" fmla="*/ 0 256 1"/>
              <a:gd name="T7" fmla="*/ 90 256 1"/>
              <a:gd name="G9" fmla="+- G8 T6 T7"/>
              <a:gd name="G10" fmla="?: G9 G7 G5"/>
              <a:gd name="T8" fmla="*/ 0 256 1"/>
              <a:gd name="T9" fmla="*/ 360 256 1"/>
              <a:gd name="G11" fmla="+- G10 T8 T9"/>
              <a:gd name="G12" fmla="?: G10 G11 G10"/>
              <a:gd name="T10" fmla="*/ 0 256 1"/>
              <a:gd name="T11" fmla="*/ 360 256 1"/>
              <a:gd name="G13" fmla="+- G12 T10 T11"/>
              <a:gd name="G14" fmla="?: G12 G13 G12"/>
              <a:gd name="G15" fmla="+- 0 0 G14"/>
              <a:gd name="G16" fmla="+- 10800 0 0"/>
              <a:gd name="G17" fmla="+- 10800 0 10478"/>
              <a:gd name="G18" fmla="*/ 10478 1 2"/>
              <a:gd name="G19" fmla="+- G18 5400 0"/>
              <a:gd name="G20" fmla="cos G19 -11739500"/>
              <a:gd name="G21" fmla="sin G19 -11739500"/>
              <a:gd name="G22" fmla="+- G20 10800 0"/>
              <a:gd name="G23" fmla="+- G21 10800 0"/>
              <a:gd name="G24" fmla="+- 10800 0 G20"/>
              <a:gd name="G25" fmla="+- 10478 10800 0"/>
              <a:gd name="G26" fmla="?: G9 G17 G25"/>
              <a:gd name="G27" fmla="?: G9 0 21600"/>
              <a:gd name="G28" fmla="cos 10800 -11739500"/>
              <a:gd name="G29" fmla="sin 10800 -11739500"/>
              <a:gd name="G30" fmla="sin 10478 -11739500"/>
              <a:gd name="G31" fmla="+- G28 10800 0"/>
              <a:gd name="G32" fmla="+- G29 10800 0"/>
              <a:gd name="G33" fmla="+- G30 10800 0"/>
              <a:gd name="G34" fmla="?: G4 0 G31"/>
              <a:gd name="G35" fmla="?: -11739500 G34 0"/>
              <a:gd name="G36" fmla="?: G6 G35 G31"/>
              <a:gd name="G37" fmla="+- 21600 0 G36"/>
              <a:gd name="G38" fmla="?: G4 0 G33"/>
              <a:gd name="G39" fmla="?: -11739500 G38 G32"/>
              <a:gd name="G40" fmla="?: G6 G39 0"/>
              <a:gd name="G41" fmla="?: G4 G32 21600"/>
              <a:gd name="G42" fmla="?: G6 G41 G33"/>
              <a:gd name="T12" fmla="*/ 10800 w 21600"/>
              <a:gd name="T13" fmla="*/ 0 h 21600"/>
              <a:gd name="T14" fmla="*/ 162 w 21600"/>
              <a:gd name="T15" fmla="*/ 10638 h 21600"/>
              <a:gd name="T16" fmla="*/ 10800 w 21600"/>
              <a:gd name="T17" fmla="*/ 322 h 21600"/>
              <a:gd name="T18" fmla="*/ 21438 w 21600"/>
              <a:gd name="T19" fmla="*/ 10638 h 21600"/>
              <a:gd name="T20" fmla="*/ G36 w 21600"/>
              <a:gd name="T21" fmla="*/ G40 h 21600"/>
              <a:gd name="T22" fmla="*/ G37 w 21600"/>
              <a:gd name="T23" fmla="*/ G42 h 21600"/>
            </a:gdLst>
            <a:ahLst/>
            <a:cxnLst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T20" t="T21" r="T22" b="T23"/>
            <a:pathLst>
              <a:path w="21600" h="21600">
                <a:moveTo>
                  <a:pt x="323" y="10641"/>
                </a:moveTo>
                <a:cubicBezTo>
                  <a:pt x="410" y="4916"/>
                  <a:pt x="5075" y="321"/>
                  <a:pt x="10800" y="322"/>
                </a:cubicBezTo>
                <a:cubicBezTo>
                  <a:pt x="16524" y="322"/>
                  <a:pt x="21189" y="4916"/>
                  <a:pt x="21276" y="10641"/>
                </a:cubicBezTo>
                <a:lnTo>
                  <a:pt x="21598" y="10636"/>
                </a:lnTo>
                <a:cubicBezTo>
                  <a:pt x="21509" y="4736"/>
                  <a:pt x="16700" y="-1"/>
                  <a:pt x="10799" y="0"/>
                </a:cubicBezTo>
                <a:cubicBezTo>
                  <a:pt x="4899" y="0"/>
                  <a:pt x="90" y="4736"/>
                  <a:pt x="1" y="10636"/>
                </a:cubicBezTo>
                <a:close/>
              </a:path>
            </a:pathLst>
          </a:custGeom>
          <a:gradFill rotWithShape="1">
            <a:gsLst>
              <a:gs pos="0">
                <a:schemeClr val="bg2">
                  <a:gamma/>
                  <a:tint val="45490"/>
                  <a:invGamma/>
                </a:schemeClr>
              </a:gs>
              <a:gs pos="50000">
                <a:schemeClr val="bg2"/>
              </a:gs>
              <a:gs pos="100000">
                <a:schemeClr val="bg2">
                  <a:gamma/>
                  <a:tint val="45490"/>
                  <a:invGamma/>
                </a:schemeClr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5125" name="AutoShape 5"/>
          <p:cNvSpPr>
            <a:spLocks noChangeArrowheads="1"/>
          </p:cNvSpPr>
          <p:nvPr/>
        </p:nvSpPr>
        <p:spPr bwMode="auto">
          <a:xfrm rot="5400000" flipH="1">
            <a:off x="-2012950" y="1912938"/>
            <a:ext cx="4032250" cy="3924300"/>
          </a:xfrm>
          <a:custGeom>
            <a:avLst/>
            <a:gdLst>
              <a:gd name="G0" fmla="+- 56 0 0"/>
              <a:gd name="G1" fmla="+- 11796480 0 0"/>
              <a:gd name="G2" fmla="+- 0 0 11796480"/>
              <a:gd name="T0" fmla="*/ 0 256 1"/>
              <a:gd name="T1" fmla="*/ 180 256 1"/>
              <a:gd name="G3" fmla="+- 11796480 T0 T1"/>
              <a:gd name="T2" fmla="*/ 0 256 1"/>
              <a:gd name="T3" fmla="*/ 90 256 1"/>
              <a:gd name="G4" fmla="+- 11796480 T2 T3"/>
              <a:gd name="G5" fmla="*/ G4 2 1"/>
              <a:gd name="T4" fmla="*/ 90 256 1"/>
              <a:gd name="T5" fmla="*/ 0 256 1"/>
              <a:gd name="G6" fmla="+- 11796480 T4 T5"/>
              <a:gd name="G7" fmla="*/ G6 2 1"/>
              <a:gd name="G8" fmla="abs 11796480"/>
              <a:gd name="T6" fmla="*/ 0 256 1"/>
              <a:gd name="T7" fmla="*/ 90 256 1"/>
              <a:gd name="G9" fmla="+- G8 T6 T7"/>
              <a:gd name="G10" fmla="?: G9 G7 G5"/>
              <a:gd name="T8" fmla="*/ 0 256 1"/>
              <a:gd name="T9" fmla="*/ 360 256 1"/>
              <a:gd name="G11" fmla="+- G10 T8 T9"/>
              <a:gd name="G12" fmla="?: G10 G11 G10"/>
              <a:gd name="T10" fmla="*/ 0 256 1"/>
              <a:gd name="T11" fmla="*/ 360 256 1"/>
              <a:gd name="G13" fmla="+- G12 T10 T11"/>
              <a:gd name="G14" fmla="?: G12 G13 G12"/>
              <a:gd name="G15" fmla="+- 0 0 G14"/>
              <a:gd name="G16" fmla="+- 10800 0 0"/>
              <a:gd name="G17" fmla="+- 10800 0 56"/>
              <a:gd name="G18" fmla="*/ 56 1 2"/>
              <a:gd name="G19" fmla="+- G18 5400 0"/>
              <a:gd name="G20" fmla="cos G19 11796480"/>
              <a:gd name="G21" fmla="sin G19 11796480"/>
              <a:gd name="G22" fmla="+- G20 10800 0"/>
              <a:gd name="G23" fmla="+- G21 10800 0"/>
              <a:gd name="G24" fmla="+- 10800 0 G20"/>
              <a:gd name="G25" fmla="+- 56 10800 0"/>
              <a:gd name="G26" fmla="?: G9 G17 G25"/>
              <a:gd name="G27" fmla="?: G9 0 21600"/>
              <a:gd name="G28" fmla="cos 10800 11796480"/>
              <a:gd name="G29" fmla="sin 10800 11796480"/>
              <a:gd name="G30" fmla="sin 56 11796480"/>
              <a:gd name="G31" fmla="+- G28 10800 0"/>
              <a:gd name="G32" fmla="+- G29 10800 0"/>
              <a:gd name="G33" fmla="+- G30 10800 0"/>
              <a:gd name="G34" fmla="?: G4 0 G31"/>
              <a:gd name="G35" fmla="?: 11796480 G34 0"/>
              <a:gd name="G36" fmla="?: G6 G35 G31"/>
              <a:gd name="G37" fmla="+- 21600 0 G36"/>
              <a:gd name="G38" fmla="?: G4 0 G33"/>
              <a:gd name="G39" fmla="?: 11796480 G38 G32"/>
              <a:gd name="G40" fmla="?: G6 G39 0"/>
              <a:gd name="G41" fmla="?: G4 G32 21600"/>
              <a:gd name="G42" fmla="?: G6 G41 G33"/>
              <a:gd name="T12" fmla="*/ 10800 w 21600"/>
              <a:gd name="T13" fmla="*/ 0 h 21600"/>
              <a:gd name="T14" fmla="*/ 5372 w 21600"/>
              <a:gd name="T15" fmla="*/ 10800 h 21600"/>
              <a:gd name="T16" fmla="*/ 10800 w 21600"/>
              <a:gd name="T17" fmla="*/ 10744 h 21600"/>
              <a:gd name="T18" fmla="*/ 16228 w 21600"/>
              <a:gd name="T19" fmla="*/ 10800 h 21600"/>
              <a:gd name="T20" fmla="*/ G36 w 21600"/>
              <a:gd name="T21" fmla="*/ G40 h 21600"/>
              <a:gd name="T22" fmla="*/ G37 w 21600"/>
              <a:gd name="T23" fmla="*/ G42 h 21600"/>
            </a:gdLst>
            <a:ahLst/>
            <a:cxnLst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T20" t="T21" r="T22" b="T23"/>
            <a:pathLst>
              <a:path w="21600" h="21600">
                <a:moveTo>
                  <a:pt x="10744" y="10800"/>
                </a:moveTo>
                <a:cubicBezTo>
                  <a:pt x="10744" y="10769"/>
                  <a:pt x="10769" y="10744"/>
                  <a:pt x="10800" y="10744"/>
                </a:cubicBezTo>
                <a:cubicBezTo>
                  <a:pt x="10830" y="10743"/>
                  <a:pt x="10855" y="10769"/>
                  <a:pt x="10856" y="10799"/>
                </a:cubicBezTo>
                <a:lnTo>
                  <a:pt x="21600" y="10800"/>
                </a:lnTo>
                <a:cubicBezTo>
                  <a:pt x="21600" y="4835"/>
                  <a:pt x="16764" y="0"/>
                  <a:pt x="10800" y="0"/>
                </a:cubicBezTo>
                <a:cubicBezTo>
                  <a:pt x="4835" y="0"/>
                  <a:pt x="0" y="4835"/>
                  <a:pt x="0" y="10800"/>
                </a:cubicBezTo>
                <a:close/>
              </a:path>
            </a:pathLst>
          </a:custGeom>
          <a:gradFill rotWithShape="1">
            <a:gsLst>
              <a:gs pos="0">
                <a:schemeClr val="bg2">
                  <a:alpha val="56000"/>
                </a:schemeClr>
              </a:gs>
              <a:gs pos="100000">
                <a:schemeClr val="bg2">
                  <a:gamma/>
                  <a:tint val="0"/>
                  <a:invGamma/>
                  <a:alpha val="48000"/>
                </a:scheme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26630" name="AutoShape 6"/>
          <p:cNvSpPr>
            <a:spLocks noChangeArrowheads="1"/>
          </p:cNvSpPr>
          <p:nvPr/>
        </p:nvSpPr>
        <p:spPr bwMode="auto">
          <a:xfrm>
            <a:off x="2317750" y="4271963"/>
            <a:ext cx="4419600" cy="508000"/>
          </a:xfrm>
          <a:prstGeom prst="roundRect">
            <a:avLst>
              <a:gd name="adj" fmla="val 50000"/>
            </a:avLst>
          </a:prstGeom>
          <a:noFill/>
          <a:ln w="28575">
            <a:solidFill>
              <a:schemeClr val="bg2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r>
              <a:rPr lang="en-US" b="1">
                <a:solidFill>
                  <a:schemeClr val="tx2"/>
                </a:solidFill>
                <a:ea typeface="华文仿宋" pitchFamily="2" charset="-122"/>
              </a:rPr>
              <a:t>Top-K Nodes Mining Algorithm</a:t>
            </a:r>
          </a:p>
        </p:txBody>
      </p:sp>
      <p:sp>
        <p:nvSpPr>
          <p:cNvPr id="26631" name="AutoShape 7"/>
          <p:cNvSpPr>
            <a:spLocks noChangeArrowheads="1"/>
          </p:cNvSpPr>
          <p:nvPr/>
        </p:nvSpPr>
        <p:spPr bwMode="auto">
          <a:xfrm>
            <a:off x="2438400" y="3459163"/>
            <a:ext cx="4419600" cy="508000"/>
          </a:xfrm>
          <a:prstGeom prst="roundRect">
            <a:avLst>
              <a:gd name="adj" fmla="val 50000"/>
            </a:avLst>
          </a:prstGeom>
          <a:noFill/>
          <a:ln w="28575">
            <a:solidFill>
              <a:schemeClr val="bg2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r>
              <a:rPr lang="en-US" b="1">
                <a:solidFill>
                  <a:schemeClr val="tx2"/>
                </a:solidFill>
                <a:ea typeface="华文仿宋" pitchFamily="2" charset="-122"/>
              </a:rPr>
              <a:t>Preliminaries and Problem Statement</a:t>
            </a:r>
          </a:p>
        </p:txBody>
      </p:sp>
      <p:sp>
        <p:nvSpPr>
          <p:cNvPr id="26632" name="AutoShape 8"/>
          <p:cNvSpPr>
            <a:spLocks noChangeArrowheads="1"/>
          </p:cNvSpPr>
          <p:nvPr/>
        </p:nvSpPr>
        <p:spPr bwMode="auto">
          <a:xfrm>
            <a:off x="2286000" y="2590800"/>
            <a:ext cx="4419600" cy="508000"/>
          </a:xfrm>
          <a:prstGeom prst="roundRect">
            <a:avLst>
              <a:gd name="adj" fmla="val 50000"/>
            </a:avLst>
          </a:prstGeom>
          <a:noFill/>
          <a:ln w="28575">
            <a:solidFill>
              <a:schemeClr val="bg2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r>
              <a:rPr lang="en-US" b="1">
                <a:solidFill>
                  <a:schemeClr val="tx2"/>
                </a:solidFill>
                <a:ea typeface="华文仿宋" pitchFamily="2" charset="-122"/>
              </a:rPr>
              <a:t>Related Work</a:t>
            </a:r>
          </a:p>
        </p:txBody>
      </p:sp>
      <p:sp>
        <p:nvSpPr>
          <p:cNvPr id="26633" name="AutoShape 9"/>
          <p:cNvSpPr>
            <a:spLocks noChangeArrowheads="1"/>
          </p:cNvSpPr>
          <p:nvPr/>
        </p:nvSpPr>
        <p:spPr bwMode="auto">
          <a:xfrm>
            <a:off x="1765300" y="1820863"/>
            <a:ext cx="4419600" cy="508000"/>
          </a:xfrm>
          <a:prstGeom prst="roundRect">
            <a:avLst>
              <a:gd name="adj" fmla="val 50000"/>
            </a:avLst>
          </a:prstGeom>
          <a:noFill/>
          <a:ln w="28575">
            <a:solidFill>
              <a:schemeClr val="bg2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r>
              <a:rPr lang="en-US" b="1">
                <a:solidFill>
                  <a:schemeClr val="tx2"/>
                </a:solidFill>
                <a:ea typeface="华文仿宋" pitchFamily="2" charset="-122"/>
              </a:rPr>
              <a:t>Research Background</a:t>
            </a:r>
          </a:p>
        </p:txBody>
      </p:sp>
      <p:grpSp>
        <p:nvGrpSpPr>
          <p:cNvPr id="26634" name="Group 10"/>
          <p:cNvGrpSpPr>
            <a:grpSpLocks/>
          </p:cNvGrpSpPr>
          <p:nvPr/>
        </p:nvGrpSpPr>
        <p:grpSpPr bwMode="auto">
          <a:xfrm>
            <a:off x="1447800" y="1909763"/>
            <a:ext cx="381000" cy="381000"/>
            <a:chOff x="0" y="0"/>
            <a:chExt cx="1615" cy="1615"/>
          </a:xfrm>
        </p:grpSpPr>
        <p:sp>
          <p:nvSpPr>
            <p:cNvPr id="26664" name="Oval 11"/>
            <p:cNvSpPr>
              <a:spLocks noChangeArrowheads="1"/>
            </p:cNvSpPr>
            <p:nvPr/>
          </p:nvSpPr>
          <p:spPr bwMode="auto">
            <a:xfrm>
              <a:off x="0" y="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665" name="Oval 12"/>
            <p:cNvSpPr>
              <a:spLocks noChangeArrowheads="1"/>
            </p:cNvSpPr>
            <p:nvPr/>
          </p:nvSpPr>
          <p:spPr bwMode="auto">
            <a:xfrm>
              <a:off x="92" y="9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133" name="Oval 13"/>
            <p:cNvSpPr>
              <a:spLocks noChangeArrowheads="1"/>
            </p:cNvSpPr>
            <p:nvPr/>
          </p:nvSpPr>
          <p:spPr bwMode="auto">
            <a:xfrm>
              <a:off x="175" y="175"/>
              <a:ext cx="1265" cy="1265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26667" name="Oval 14"/>
            <p:cNvSpPr>
              <a:spLocks noChangeArrowheads="1"/>
            </p:cNvSpPr>
            <p:nvPr/>
          </p:nvSpPr>
          <p:spPr bwMode="auto">
            <a:xfrm>
              <a:off x="176" y="17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000000"/>
                </a:gs>
                <a:gs pos="100000">
                  <a:srgbClr val="FFCC00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5135" name="Oval 15"/>
            <p:cNvSpPr>
              <a:spLocks noChangeArrowheads="1"/>
            </p:cNvSpPr>
            <p:nvPr/>
          </p:nvSpPr>
          <p:spPr bwMode="auto">
            <a:xfrm>
              <a:off x="256" y="256"/>
              <a:ext cx="1097" cy="110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26669" name="Oval 16"/>
            <p:cNvSpPr>
              <a:spLocks noChangeArrowheads="1"/>
            </p:cNvSpPr>
            <p:nvPr/>
          </p:nvSpPr>
          <p:spPr bwMode="auto">
            <a:xfrm>
              <a:off x="259" y="25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FFCC00"/>
                </a:gs>
                <a:gs pos="100000">
                  <a:srgbClr val="7C6300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</p:grpSp>
      <p:grpSp>
        <p:nvGrpSpPr>
          <p:cNvPr id="26635" name="Group 17"/>
          <p:cNvGrpSpPr>
            <a:grpSpLocks/>
          </p:cNvGrpSpPr>
          <p:nvPr/>
        </p:nvGrpSpPr>
        <p:grpSpPr bwMode="auto">
          <a:xfrm>
            <a:off x="1981200" y="2697163"/>
            <a:ext cx="381000" cy="381000"/>
            <a:chOff x="0" y="0"/>
            <a:chExt cx="1615" cy="1615"/>
          </a:xfrm>
        </p:grpSpPr>
        <p:sp>
          <p:nvSpPr>
            <p:cNvPr id="26658" name="Oval 18"/>
            <p:cNvSpPr>
              <a:spLocks noChangeArrowheads="1"/>
            </p:cNvSpPr>
            <p:nvPr/>
          </p:nvSpPr>
          <p:spPr bwMode="auto">
            <a:xfrm>
              <a:off x="0" y="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659" name="Oval 19"/>
            <p:cNvSpPr>
              <a:spLocks noChangeArrowheads="1"/>
            </p:cNvSpPr>
            <p:nvPr/>
          </p:nvSpPr>
          <p:spPr bwMode="auto">
            <a:xfrm>
              <a:off x="92" y="9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140" name="Oval 20"/>
            <p:cNvSpPr>
              <a:spLocks noChangeArrowheads="1"/>
            </p:cNvSpPr>
            <p:nvPr/>
          </p:nvSpPr>
          <p:spPr bwMode="auto">
            <a:xfrm>
              <a:off x="175" y="175"/>
              <a:ext cx="1265" cy="1265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26661" name="Oval 21"/>
            <p:cNvSpPr>
              <a:spLocks noChangeArrowheads="1"/>
            </p:cNvSpPr>
            <p:nvPr/>
          </p:nvSpPr>
          <p:spPr bwMode="auto">
            <a:xfrm>
              <a:off x="176" y="17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000000"/>
                </a:gs>
                <a:gs pos="100000">
                  <a:srgbClr val="48BE67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5142" name="Oval 22"/>
            <p:cNvSpPr>
              <a:spLocks noChangeArrowheads="1"/>
            </p:cNvSpPr>
            <p:nvPr/>
          </p:nvSpPr>
          <p:spPr bwMode="auto">
            <a:xfrm>
              <a:off x="256" y="256"/>
              <a:ext cx="1097" cy="110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26663" name="Oval 23"/>
            <p:cNvSpPr>
              <a:spLocks noChangeArrowheads="1"/>
            </p:cNvSpPr>
            <p:nvPr/>
          </p:nvSpPr>
          <p:spPr bwMode="auto">
            <a:xfrm>
              <a:off x="259" y="25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48BE67"/>
                </a:gs>
                <a:gs pos="100000">
                  <a:srgbClr val="235C32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</p:grpSp>
      <p:grpSp>
        <p:nvGrpSpPr>
          <p:cNvPr id="26636" name="Group 24"/>
          <p:cNvGrpSpPr>
            <a:grpSpLocks/>
          </p:cNvGrpSpPr>
          <p:nvPr/>
        </p:nvGrpSpPr>
        <p:grpSpPr bwMode="auto">
          <a:xfrm>
            <a:off x="2133600" y="3535363"/>
            <a:ext cx="381000" cy="381000"/>
            <a:chOff x="0" y="0"/>
            <a:chExt cx="1615" cy="1615"/>
          </a:xfrm>
        </p:grpSpPr>
        <p:sp>
          <p:nvSpPr>
            <p:cNvPr id="26652" name="Oval 25"/>
            <p:cNvSpPr>
              <a:spLocks noChangeArrowheads="1"/>
            </p:cNvSpPr>
            <p:nvPr/>
          </p:nvSpPr>
          <p:spPr bwMode="auto">
            <a:xfrm>
              <a:off x="0" y="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653" name="Oval 26"/>
            <p:cNvSpPr>
              <a:spLocks noChangeArrowheads="1"/>
            </p:cNvSpPr>
            <p:nvPr/>
          </p:nvSpPr>
          <p:spPr bwMode="auto">
            <a:xfrm>
              <a:off x="92" y="9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147" name="Oval 27"/>
            <p:cNvSpPr>
              <a:spLocks noChangeArrowheads="1"/>
            </p:cNvSpPr>
            <p:nvPr/>
          </p:nvSpPr>
          <p:spPr bwMode="auto">
            <a:xfrm>
              <a:off x="175" y="175"/>
              <a:ext cx="1265" cy="1265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26655" name="Oval 28"/>
            <p:cNvSpPr>
              <a:spLocks noChangeArrowheads="1"/>
            </p:cNvSpPr>
            <p:nvPr/>
          </p:nvSpPr>
          <p:spPr bwMode="auto">
            <a:xfrm>
              <a:off x="176" y="17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21B3E1"/>
                </a:gs>
                <a:gs pos="100000">
                  <a:srgbClr val="0F5368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5149" name="Oval 29"/>
            <p:cNvSpPr>
              <a:spLocks noChangeArrowheads="1"/>
            </p:cNvSpPr>
            <p:nvPr/>
          </p:nvSpPr>
          <p:spPr bwMode="auto">
            <a:xfrm>
              <a:off x="256" y="256"/>
              <a:ext cx="1097" cy="110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26657" name="Oval 30"/>
            <p:cNvSpPr>
              <a:spLocks noChangeArrowheads="1"/>
            </p:cNvSpPr>
            <p:nvPr/>
          </p:nvSpPr>
          <p:spPr bwMode="auto">
            <a:xfrm>
              <a:off x="259" y="25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21B3E1"/>
                </a:gs>
                <a:gs pos="100000">
                  <a:srgbClr val="10576D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</p:grpSp>
      <p:grpSp>
        <p:nvGrpSpPr>
          <p:cNvPr id="26637" name="Group 31"/>
          <p:cNvGrpSpPr>
            <a:grpSpLocks/>
          </p:cNvGrpSpPr>
          <p:nvPr/>
        </p:nvGrpSpPr>
        <p:grpSpPr bwMode="auto">
          <a:xfrm>
            <a:off x="1981200" y="4373563"/>
            <a:ext cx="381000" cy="381000"/>
            <a:chOff x="0" y="0"/>
            <a:chExt cx="1615" cy="1615"/>
          </a:xfrm>
        </p:grpSpPr>
        <p:sp>
          <p:nvSpPr>
            <p:cNvPr id="26646" name="Oval 32"/>
            <p:cNvSpPr>
              <a:spLocks noChangeArrowheads="1"/>
            </p:cNvSpPr>
            <p:nvPr/>
          </p:nvSpPr>
          <p:spPr bwMode="auto">
            <a:xfrm>
              <a:off x="0" y="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647" name="Oval 33"/>
            <p:cNvSpPr>
              <a:spLocks noChangeArrowheads="1"/>
            </p:cNvSpPr>
            <p:nvPr/>
          </p:nvSpPr>
          <p:spPr bwMode="auto">
            <a:xfrm>
              <a:off x="92" y="9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154" name="Oval 34"/>
            <p:cNvSpPr>
              <a:spLocks noChangeArrowheads="1"/>
            </p:cNvSpPr>
            <p:nvPr/>
          </p:nvSpPr>
          <p:spPr bwMode="auto">
            <a:xfrm>
              <a:off x="175" y="175"/>
              <a:ext cx="1265" cy="1265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26649" name="Oval 35"/>
            <p:cNvSpPr>
              <a:spLocks noChangeArrowheads="1"/>
            </p:cNvSpPr>
            <p:nvPr/>
          </p:nvSpPr>
          <p:spPr bwMode="auto">
            <a:xfrm>
              <a:off x="176" y="17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000000"/>
                </a:gs>
                <a:gs pos="100000">
                  <a:srgbClr val="8D67E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5156" name="Oval 36"/>
            <p:cNvSpPr>
              <a:spLocks noChangeArrowheads="1"/>
            </p:cNvSpPr>
            <p:nvPr/>
          </p:nvSpPr>
          <p:spPr bwMode="auto">
            <a:xfrm>
              <a:off x="256" y="256"/>
              <a:ext cx="1097" cy="110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26651" name="Oval 37"/>
            <p:cNvSpPr>
              <a:spLocks noChangeArrowheads="1"/>
            </p:cNvSpPr>
            <p:nvPr/>
          </p:nvSpPr>
          <p:spPr bwMode="auto">
            <a:xfrm>
              <a:off x="259" y="25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8D67E1"/>
                </a:gs>
                <a:gs pos="100000">
                  <a:srgbClr val="45326D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</p:grpSp>
      <p:sp>
        <p:nvSpPr>
          <p:cNvPr id="26638" name="AutoShape 38"/>
          <p:cNvSpPr>
            <a:spLocks noChangeArrowheads="1"/>
          </p:cNvSpPr>
          <p:nvPr/>
        </p:nvSpPr>
        <p:spPr bwMode="auto">
          <a:xfrm>
            <a:off x="1822450" y="5099050"/>
            <a:ext cx="4419600" cy="508000"/>
          </a:xfrm>
          <a:prstGeom prst="roundRect">
            <a:avLst>
              <a:gd name="adj" fmla="val 50000"/>
            </a:avLst>
          </a:prstGeom>
          <a:noFill/>
          <a:ln w="28575">
            <a:solidFill>
              <a:schemeClr val="bg2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r>
              <a:rPr lang="en-US" b="1">
                <a:solidFill>
                  <a:schemeClr val="tx2"/>
                </a:solidFill>
                <a:ea typeface="华文仿宋" pitchFamily="2" charset="-122"/>
              </a:rPr>
              <a:t>Experiments</a:t>
            </a:r>
          </a:p>
        </p:txBody>
      </p:sp>
      <p:grpSp>
        <p:nvGrpSpPr>
          <p:cNvPr id="26639" name="Group 39"/>
          <p:cNvGrpSpPr>
            <a:grpSpLocks/>
          </p:cNvGrpSpPr>
          <p:nvPr/>
        </p:nvGrpSpPr>
        <p:grpSpPr bwMode="auto">
          <a:xfrm>
            <a:off x="1524000" y="5148263"/>
            <a:ext cx="355600" cy="381000"/>
            <a:chOff x="0" y="0"/>
            <a:chExt cx="1615" cy="1615"/>
          </a:xfrm>
        </p:grpSpPr>
        <p:sp>
          <p:nvSpPr>
            <p:cNvPr id="26640" name="Oval 40"/>
            <p:cNvSpPr>
              <a:spLocks noChangeArrowheads="1"/>
            </p:cNvSpPr>
            <p:nvPr/>
          </p:nvSpPr>
          <p:spPr bwMode="auto">
            <a:xfrm>
              <a:off x="0" y="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641" name="Oval 41"/>
            <p:cNvSpPr>
              <a:spLocks noChangeArrowheads="1"/>
            </p:cNvSpPr>
            <p:nvPr/>
          </p:nvSpPr>
          <p:spPr bwMode="auto">
            <a:xfrm>
              <a:off x="92" y="9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162" name="Oval 42"/>
            <p:cNvSpPr>
              <a:spLocks noChangeArrowheads="1"/>
            </p:cNvSpPr>
            <p:nvPr/>
          </p:nvSpPr>
          <p:spPr bwMode="auto">
            <a:xfrm>
              <a:off x="173" y="175"/>
              <a:ext cx="1262" cy="1265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26643" name="Oval 43"/>
            <p:cNvSpPr>
              <a:spLocks noChangeArrowheads="1"/>
            </p:cNvSpPr>
            <p:nvPr/>
          </p:nvSpPr>
          <p:spPr bwMode="auto">
            <a:xfrm>
              <a:off x="176" y="17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000000"/>
                </a:gs>
                <a:gs pos="100000">
                  <a:srgbClr val="E35E23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5164" name="Oval 44"/>
            <p:cNvSpPr>
              <a:spLocks noChangeArrowheads="1"/>
            </p:cNvSpPr>
            <p:nvPr/>
          </p:nvSpPr>
          <p:spPr bwMode="auto">
            <a:xfrm>
              <a:off x="260" y="256"/>
              <a:ext cx="1096" cy="110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26645" name="Oval 45"/>
            <p:cNvSpPr>
              <a:spLocks noChangeArrowheads="1"/>
            </p:cNvSpPr>
            <p:nvPr/>
          </p:nvSpPr>
          <p:spPr bwMode="auto">
            <a:xfrm>
              <a:off x="259" y="25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E35E23"/>
                </a:gs>
                <a:gs pos="100000">
                  <a:srgbClr val="6E2E1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8229600" cy="1371600"/>
          </a:xfrm>
        </p:spPr>
        <p:txBody>
          <a:bodyPr/>
          <a:lstStyle/>
          <a:p>
            <a:pPr eaLnBrk="1" hangingPunct="1"/>
            <a:r>
              <a:rPr lang="en-US" sz="4800" smtClean="0"/>
              <a:t>Basic Idea of the Algorithm</a:t>
            </a:r>
            <a:endParaRPr lang="en-US" sz="3200" smtClean="0"/>
          </a:p>
        </p:txBody>
      </p:sp>
      <p:sp>
        <p:nvSpPr>
          <p:cNvPr id="18435" name="AutoShape 3"/>
          <p:cNvSpPr>
            <a:spLocks noChangeArrowheads="1"/>
          </p:cNvSpPr>
          <p:nvPr/>
        </p:nvSpPr>
        <p:spPr bwMode="auto">
          <a:xfrm>
            <a:off x="2771775" y="3081338"/>
            <a:ext cx="504825" cy="576262"/>
          </a:xfrm>
          <a:prstGeom prst="chevron">
            <a:avLst>
              <a:gd name="adj" fmla="val 52514"/>
            </a:avLst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8436" name="AutoShape 4"/>
          <p:cNvSpPr>
            <a:spLocks noChangeArrowheads="1"/>
          </p:cNvSpPr>
          <p:nvPr/>
        </p:nvSpPr>
        <p:spPr bwMode="auto">
          <a:xfrm>
            <a:off x="5972175" y="3157538"/>
            <a:ext cx="504825" cy="576262"/>
          </a:xfrm>
          <a:prstGeom prst="chevron">
            <a:avLst>
              <a:gd name="adj" fmla="val 52514"/>
            </a:avLst>
          </a:prstGeom>
          <a:solidFill>
            <a:schemeClr val="hlink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2" name="Group 43"/>
          <p:cNvGrpSpPr>
            <a:grpSpLocks/>
          </p:cNvGrpSpPr>
          <p:nvPr/>
        </p:nvGrpSpPr>
        <p:grpSpPr bwMode="auto">
          <a:xfrm>
            <a:off x="3352800" y="1524000"/>
            <a:ext cx="2605088" cy="3733800"/>
            <a:chOff x="3492500" y="1905000"/>
            <a:chExt cx="2160588" cy="2160588"/>
          </a:xfrm>
        </p:grpSpPr>
        <p:sp>
          <p:nvSpPr>
            <p:cNvPr id="18446" name="Oval 14"/>
            <p:cNvSpPr>
              <a:spLocks noChangeArrowheads="1"/>
            </p:cNvSpPr>
            <p:nvPr/>
          </p:nvSpPr>
          <p:spPr bwMode="auto">
            <a:xfrm>
              <a:off x="3492500" y="1905000"/>
              <a:ext cx="2160588" cy="2160588"/>
            </a:xfrm>
            <a:prstGeom prst="ellipse">
              <a:avLst/>
            </a:prstGeom>
            <a:gradFill rotWithShape="1">
              <a:gsLst>
                <a:gs pos="0">
                  <a:schemeClr val="accent1">
                    <a:gamma/>
                    <a:tint val="0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tint val="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18447" name="Oval 15"/>
            <p:cNvSpPr>
              <a:spLocks noChangeArrowheads="1"/>
            </p:cNvSpPr>
            <p:nvPr/>
          </p:nvSpPr>
          <p:spPr bwMode="auto">
            <a:xfrm>
              <a:off x="3492500" y="1905000"/>
              <a:ext cx="2160588" cy="2160588"/>
            </a:xfrm>
            <a:prstGeom prst="ellipse">
              <a:avLst/>
            </a:prstGeom>
            <a:gradFill rotWithShape="1">
              <a:gsLst>
                <a:gs pos="0">
                  <a:schemeClr val="accent1">
                    <a:alpha val="31999"/>
                  </a:schemeClr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18448" name="Oval 16"/>
            <p:cNvSpPr>
              <a:spLocks noChangeArrowheads="1"/>
            </p:cNvSpPr>
            <p:nvPr/>
          </p:nvSpPr>
          <p:spPr bwMode="auto">
            <a:xfrm>
              <a:off x="3633380" y="2046467"/>
              <a:ext cx="1878829" cy="1877654"/>
            </a:xfrm>
            <a:prstGeom prst="ellipse">
              <a:avLst/>
            </a:prstGeom>
            <a:gradFill rotWithShape="1">
              <a:gsLst>
                <a:gs pos="0">
                  <a:schemeClr val="accent1">
                    <a:gamma/>
                    <a:shade val="54118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18449" name="Oval 17"/>
            <p:cNvSpPr>
              <a:spLocks noChangeArrowheads="1"/>
            </p:cNvSpPr>
            <p:nvPr/>
          </p:nvSpPr>
          <p:spPr bwMode="auto">
            <a:xfrm>
              <a:off x="3636013" y="2049223"/>
              <a:ext cx="1877512" cy="1878572"/>
            </a:xfrm>
            <a:prstGeom prst="ellipse">
              <a:avLst/>
            </a:prstGeom>
            <a:gradFill rotWithShape="1">
              <a:gsLst>
                <a:gs pos="0">
                  <a:schemeClr val="accent1">
                    <a:gamma/>
                    <a:shade val="63529"/>
                    <a:invGamma/>
                  </a:schemeClr>
                </a:gs>
                <a:gs pos="100000">
                  <a:schemeClr val="accent1">
                    <a:alpha val="0"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8226" name="Oval 18"/>
            <p:cNvSpPr>
              <a:spLocks noChangeArrowheads="1"/>
            </p:cNvSpPr>
            <p:nvPr/>
          </p:nvSpPr>
          <p:spPr bwMode="auto">
            <a:xfrm>
              <a:off x="3727450" y="2139950"/>
              <a:ext cx="1690688" cy="1690688"/>
            </a:xfrm>
            <a:prstGeom prst="ellipse">
              <a:avLst/>
            </a:prstGeom>
            <a:solidFill>
              <a:srgbClr val="333333"/>
            </a:solidFill>
            <a:ln w="9525">
              <a:noFill/>
              <a:round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grpSp>
          <p:nvGrpSpPr>
            <p:cNvPr id="8227" name="Group 19"/>
            <p:cNvGrpSpPr>
              <a:grpSpLocks/>
            </p:cNvGrpSpPr>
            <p:nvPr/>
          </p:nvGrpSpPr>
          <p:grpSpPr bwMode="auto">
            <a:xfrm>
              <a:off x="3754438" y="2159000"/>
              <a:ext cx="1636712" cy="1636713"/>
              <a:chOff x="0" y="0"/>
              <a:chExt cx="1252" cy="1252"/>
            </a:xfrm>
          </p:grpSpPr>
          <p:sp>
            <p:nvSpPr>
              <p:cNvPr id="8229" name="Oval 20"/>
              <p:cNvSpPr>
                <a:spLocks noChangeArrowheads="1"/>
              </p:cNvSpPr>
              <p:nvPr/>
            </p:nvSpPr>
            <p:spPr bwMode="auto">
              <a:xfrm>
                <a:off x="0" y="0"/>
                <a:ext cx="1252" cy="1252"/>
              </a:xfrm>
              <a:prstGeom prst="ellipse">
                <a:avLst/>
              </a:prstGeom>
              <a:gradFill rotWithShape="1">
                <a:gsLst>
                  <a:gs pos="0">
                    <a:srgbClr val="636869"/>
                  </a:gs>
                  <a:gs pos="100000">
                    <a:srgbClr val="D6E1E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 vert="eaVert" wrap="none" anchor="ctr"/>
              <a:lstStyle/>
              <a:p>
                <a:endParaRPr lang="en-US"/>
              </a:p>
            </p:txBody>
          </p:sp>
          <p:sp>
            <p:nvSpPr>
              <p:cNvPr id="8230" name="Oval 21"/>
              <p:cNvSpPr>
                <a:spLocks noChangeArrowheads="1"/>
              </p:cNvSpPr>
              <p:nvPr/>
            </p:nvSpPr>
            <p:spPr bwMode="auto">
              <a:xfrm>
                <a:off x="16" y="7"/>
                <a:ext cx="1222" cy="1221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alpha val="0"/>
                    </a:srgbClr>
                  </a:gs>
                  <a:gs pos="100000">
                    <a:srgbClr val="F1F5F5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 vert="eaVert" wrap="none" anchor="ctr"/>
              <a:lstStyle/>
              <a:p>
                <a:endParaRPr lang="en-US"/>
              </a:p>
            </p:txBody>
          </p:sp>
          <p:sp>
            <p:nvSpPr>
              <p:cNvPr id="8231" name="Oval 22"/>
              <p:cNvSpPr>
                <a:spLocks noChangeArrowheads="1"/>
              </p:cNvSpPr>
              <p:nvPr/>
            </p:nvSpPr>
            <p:spPr bwMode="auto">
              <a:xfrm>
                <a:off x="29" y="19"/>
                <a:ext cx="1162" cy="1141"/>
              </a:xfrm>
              <a:prstGeom prst="ellipse">
                <a:avLst/>
              </a:prstGeom>
              <a:gradFill rotWithShape="1">
                <a:gsLst>
                  <a:gs pos="0">
                    <a:srgbClr val="AAB2B3"/>
                  </a:gs>
                  <a:gs pos="100000">
                    <a:srgbClr val="D6E1E2">
                      <a:alpha val="48000"/>
                    </a:srgb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 vert="eaVert" wrap="none" anchor="ctr"/>
              <a:lstStyle/>
              <a:p>
                <a:endParaRPr lang="en-US"/>
              </a:p>
            </p:txBody>
          </p:sp>
          <p:sp>
            <p:nvSpPr>
              <p:cNvPr id="8232" name="Oval 23"/>
              <p:cNvSpPr>
                <a:spLocks noChangeArrowheads="1"/>
              </p:cNvSpPr>
              <p:nvPr/>
            </p:nvSpPr>
            <p:spPr bwMode="auto">
              <a:xfrm>
                <a:off x="97" y="51"/>
                <a:ext cx="1033" cy="926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100000">
                    <a:srgbClr val="D6E1E2">
                      <a:alpha val="37999"/>
                    </a:srgb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 vert="eaVert" wrap="none" anchor="ctr"/>
              <a:lstStyle/>
              <a:p>
                <a:endParaRPr lang="en-US"/>
              </a:p>
            </p:txBody>
          </p:sp>
        </p:grpSp>
        <p:sp>
          <p:nvSpPr>
            <p:cNvPr id="8228" name="Text Box 40"/>
            <p:cNvSpPr txBox="1">
              <a:spLocks noChangeArrowheads="1"/>
            </p:cNvSpPr>
            <p:nvPr/>
          </p:nvSpPr>
          <p:spPr bwMode="auto">
            <a:xfrm>
              <a:off x="3757163" y="2522142"/>
              <a:ext cx="1757655" cy="11042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0" hangingPunct="0"/>
              <a:r>
                <a:rPr lang="en-US" sz="2000">
                  <a:ea typeface="仿宋_GB2312" pitchFamily="49" charset="-122"/>
                </a:rPr>
                <a:t>Community </a:t>
              </a:r>
            </a:p>
            <a:p>
              <a:pPr algn="ctr"/>
              <a:r>
                <a:rPr lang="en-US" sz="2000">
                  <a:ea typeface="仿宋_GB2312" pitchFamily="49" charset="-122"/>
                </a:rPr>
                <a:t>Detection: </a:t>
              </a:r>
              <a:r>
                <a:rPr lang="en-US" sz="2000"/>
                <a:t>it </a:t>
              </a:r>
            </a:p>
            <a:p>
              <a:pPr algn="ctr"/>
              <a:r>
                <a:rPr lang="en-US" sz="2000"/>
                <a:t>based on diffusion </a:t>
              </a:r>
            </a:p>
            <a:p>
              <a:pPr algn="ctr"/>
              <a:r>
                <a:rPr lang="en-US" sz="2000"/>
                <a:t>Model on MSN</a:t>
              </a:r>
            </a:p>
            <a:p>
              <a:pPr algn="ctr" eaLnBrk="0" hangingPunct="0"/>
              <a:endParaRPr lang="en-US">
                <a:ea typeface="仿宋_GB2312" pitchFamily="49" charset="-122"/>
              </a:endParaRPr>
            </a:p>
          </p:txBody>
        </p:sp>
      </p:grpSp>
      <p:grpSp>
        <p:nvGrpSpPr>
          <p:cNvPr id="8198" name="Group 44"/>
          <p:cNvGrpSpPr>
            <a:grpSpLocks/>
          </p:cNvGrpSpPr>
          <p:nvPr/>
        </p:nvGrpSpPr>
        <p:grpSpPr bwMode="auto">
          <a:xfrm>
            <a:off x="61913" y="1524000"/>
            <a:ext cx="2605087" cy="3733800"/>
            <a:chOff x="3492500" y="1905000"/>
            <a:chExt cx="2160588" cy="2160588"/>
          </a:xfrm>
        </p:grpSpPr>
        <p:sp>
          <p:nvSpPr>
            <p:cNvPr id="46" name="Oval 14"/>
            <p:cNvSpPr>
              <a:spLocks noChangeArrowheads="1"/>
            </p:cNvSpPr>
            <p:nvPr/>
          </p:nvSpPr>
          <p:spPr bwMode="auto">
            <a:xfrm>
              <a:off x="3492500" y="1905000"/>
              <a:ext cx="2160588" cy="2160588"/>
            </a:xfrm>
            <a:prstGeom prst="ellipse">
              <a:avLst/>
            </a:prstGeom>
            <a:gradFill rotWithShape="1">
              <a:gsLst>
                <a:gs pos="0">
                  <a:schemeClr val="accent1">
                    <a:gamma/>
                    <a:tint val="0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tint val="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47" name="Oval 15"/>
            <p:cNvSpPr>
              <a:spLocks noChangeArrowheads="1"/>
            </p:cNvSpPr>
            <p:nvPr/>
          </p:nvSpPr>
          <p:spPr bwMode="auto">
            <a:xfrm>
              <a:off x="3492500" y="1905000"/>
              <a:ext cx="2160588" cy="2160588"/>
            </a:xfrm>
            <a:prstGeom prst="ellipse">
              <a:avLst/>
            </a:prstGeom>
            <a:gradFill rotWithShape="1">
              <a:gsLst>
                <a:gs pos="0">
                  <a:schemeClr val="accent1">
                    <a:alpha val="31999"/>
                  </a:schemeClr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48" name="Oval 16"/>
            <p:cNvSpPr>
              <a:spLocks noChangeArrowheads="1"/>
            </p:cNvSpPr>
            <p:nvPr/>
          </p:nvSpPr>
          <p:spPr bwMode="auto">
            <a:xfrm>
              <a:off x="3633379" y="2046467"/>
              <a:ext cx="1878830" cy="1877654"/>
            </a:xfrm>
            <a:prstGeom prst="ellipse">
              <a:avLst/>
            </a:prstGeom>
            <a:gradFill rotWithShape="1">
              <a:gsLst>
                <a:gs pos="0">
                  <a:schemeClr val="accent1">
                    <a:gamma/>
                    <a:shade val="54118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49" name="Oval 17"/>
            <p:cNvSpPr>
              <a:spLocks noChangeArrowheads="1"/>
            </p:cNvSpPr>
            <p:nvPr/>
          </p:nvSpPr>
          <p:spPr bwMode="auto">
            <a:xfrm>
              <a:off x="3636012" y="2049223"/>
              <a:ext cx="1877513" cy="1878572"/>
            </a:xfrm>
            <a:prstGeom prst="ellipse">
              <a:avLst/>
            </a:prstGeom>
            <a:gradFill rotWithShape="1">
              <a:gsLst>
                <a:gs pos="0">
                  <a:schemeClr val="accent1">
                    <a:gamma/>
                    <a:shade val="63529"/>
                    <a:invGamma/>
                  </a:schemeClr>
                </a:gs>
                <a:gs pos="100000">
                  <a:schemeClr val="accent1">
                    <a:alpha val="0"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8215" name="Oval 18"/>
            <p:cNvSpPr>
              <a:spLocks noChangeArrowheads="1"/>
            </p:cNvSpPr>
            <p:nvPr/>
          </p:nvSpPr>
          <p:spPr bwMode="auto">
            <a:xfrm>
              <a:off x="3727450" y="2139950"/>
              <a:ext cx="1690688" cy="1690688"/>
            </a:xfrm>
            <a:prstGeom prst="ellipse">
              <a:avLst/>
            </a:prstGeom>
            <a:solidFill>
              <a:srgbClr val="333333"/>
            </a:solidFill>
            <a:ln w="9525">
              <a:noFill/>
              <a:round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grpSp>
          <p:nvGrpSpPr>
            <p:cNvPr id="8216" name="Group 19"/>
            <p:cNvGrpSpPr>
              <a:grpSpLocks/>
            </p:cNvGrpSpPr>
            <p:nvPr/>
          </p:nvGrpSpPr>
          <p:grpSpPr bwMode="auto">
            <a:xfrm>
              <a:off x="3754438" y="2159000"/>
              <a:ext cx="1636712" cy="1636713"/>
              <a:chOff x="0" y="0"/>
              <a:chExt cx="1252" cy="1252"/>
            </a:xfrm>
          </p:grpSpPr>
          <p:sp>
            <p:nvSpPr>
              <p:cNvPr id="8218" name="Oval 20"/>
              <p:cNvSpPr>
                <a:spLocks noChangeArrowheads="1"/>
              </p:cNvSpPr>
              <p:nvPr/>
            </p:nvSpPr>
            <p:spPr bwMode="auto">
              <a:xfrm>
                <a:off x="0" y="0"/>
                <a:ext cx="1252" cy="1252"/>
              </a:xfrm>
              <a:prstGeom prst="ellipse">
                <a:avLst/>
              </a:prstGeom>
              <a:gradFill rotWithShape="1">
                <a:gsLst>
                  <a:gs pos="0">
                    <a:srgbClr val="636869"/>
                  </a:gs>
                  <a:gs pos="100000">
                    <a:srgbClr val="D6E1E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 vert="eaVert" wrap="none" anchor="ctr"/>
              <a:lstStyle/>
              <a:p>
                <a:endParaRPr lang="en-US"/>
              </a:p>
            </p:txBody>
          </p:sp>
          <p:sp>
            <p:nvSpPr>
              <p:cNvPr id="8219" name="Oval 21"/>
              <p:cNvSpPr>
                <a:spLocks noChangeArrowheads="1"/>
              </p:cNvSpPr>
              <p:nvPr/>
            </p:nvSpPr>
            <p:spPr bwMode="auto">
              <a:xfrm>
                <a:off x="16" y="7"/>
                <a:ext cx="1222" cy="1221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alpha val="0"/>
                    </a:srgbClr>
                  </a:gs>
                  <a:gs pos="100000">
                    <a:srgbClr val="F1F5F5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 vert="eaVert" wrap="none" anchor="ctr"/>
              <a:lstStyle/>
              <a:p>
                <a:endParaRPr lang="en-US"/>
              </a:p>
            </p:txBody>
          </p:sp>
          <p:sp>
            <p:nvSpPr>
              <p:cNvPr id="8220" name="Oval 22"/>
              <p:cNvSpPr>
                <a:spLocks noChangeArrowheads="1"/>
              </p:cNvSpPr>
              <p:nvPr/>
            </p:nvSpPr>
            <p:spPr bwMode="auto">
              <a:xfrm>
                <a:off x="29" y="19"/>
                <a:ext cx="1162" cy="1141"/>
              </a:xfrm>
              <a:prstGeom prst="ellipse">
                <a:avLst/>
              </a:prstGeom>
              <a:gradFill rotWithShape="1">
                <a:gsLst>
                  <a:gs pos="0">
                    <a:srgbClr val="AAB2B3"/>
                  </a:gs>
                  <a:gs pos="100000">
                    <a:srgbClr val="D6E1E2">
                      <a:alpha val="48000"/>
                    </a:srgb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 vert="eaVert" wrap="none" anchor="ctr"/>
              <a:lstStyle/>
              <a:p>
                <a:endParaRPr lang="en-US"/>
              </a:p>
            </p:txBody>
          </p:sp>
          <p:sp>
            <p:nvSpPr>
              <p:cNvPr id="8221" name="Oval 23"/>
              <p:cNvSpPr>
                <a:spLocks noChangeArrowheads="1"/>
              </p:cNvSpPr>
              <p:nvPr/>
            </p:nvSpPr>
            <p:spPr bwMode="auto">
              <a:xfrm>
                <a:off x="97" y="51"/>
                <a:ext cx="1033" cy="926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100000">
                    <a:srgbClr val="D6E1E2">
                      <a:alpha val="37999"/>
                    </a:srgb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 vert="eaVert" wrap="none" anchor="ctr"/>
              <a:lstStyle/>
              <a:p>
                <a:endParaRPr lang="en-US"/>
              </a:p>
            </p:txBody>
          </p:sp>
        </p:grpSp>
        <p:sp>
          <p:nvSpPr>
            <p:cNvPr id="8217" name="Text Box 40"/>
            <p:cNvSpPr txBox="1">
              <a:spLocks noChangeArrowheads="1"/>
            </p:cNvSpPr>
            <p:nvPr/>
          </p:nvSpPr>
          <p:spPr bwMode="auto">
            <a:xfrm>
              <a:off x="3682092" y="2522304"/>
              <a:ext cx="1781404" cy="11042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sz="2000"/>
                <a:t>Construct </a:t>
              </a:r>
            </a:p>
            <a:p>
              <a:pPr algn="ctr"/>
              <a:r>
                <a:rPr lang="en-US" sz="2000"/>
                <a:t>Network from </a:t>
              </a:r>
            </a:p>
            <a:p>
              <a:pPr algn="ctr"/>
              <a:r>
                <a:rPr lang="en-US" sz="2000"/>
                <a:t>CDR (call detailed</a:t>
              </a:r>
            </a:p>
            <a:p>
              <a:pPr algn="ctr"/>
              <a:r>
                <a:rPr lang="en-US" sz="2000"/>
                <a:t> record) </a:t>
              </a:r>
            </a:p>
            <a:p>
              <a:pPr algn="ctr" eaLnBrk="0" hangingPunct="0"/>
              <a:endParaRPr lang="en-US">
                <a:ea typeface="仿宋_GB2312" pitchFamily="49" charset="-122"/>
              </a:endParaRPr>
            </a:p>
          </p:txBody>
        </p:sp>
      </p:grpSp>
      <p:grpSp>
        <p:nvGrpSpPr>
          <p:cNvPr id="6" name="Group 56"/>
          <p:cNvGrpSpPr>
            <a:grpSpLocks/>
          </p:cNvGrpSpPr>
          <p:nvPr/>
        </p:nvGrpSpPr>
        <p:grpSpPr bwMode="auto">
          <a:xfrm>
            <a:off x="6538913" y="1447800"/>
            <a:ext cx="2605087" cy="3733800"/>
            <a:chOff x="3492500" y="1905000"/>
            <a:chExt cx="2160588" cy="2160588"/>
          </a:xfrm>
        </p:grpSpPr>
        <p:sp>
          <p:nvSpPr>
            <p:cNvPr id="58" name="Oval 14"/>
            <p:cNvSpPr>
              <a:spLocks noChangeArrowheads="1"/>
            </p:cNvSpPr>
            <p:nvPr/>
          </p:nvSpPr>
          <p:spPr bwMode="auto">
            <a:xfrm>
              <a:off x="3492500" y="1905000"/>
              <a:ext cx="2160588" cy="2160588"/>
            </a:xfrm>
            <a:prstGeom prst="ellipse">
              <a:avLst/>
            </a:prstGeom>
            <a:gradFill rotWithShape="1">
              <a:gsLst>
                <a:gs pos="0">
                  <a:schemeClr val="accent1">
                    <a:gamma/>
                    <a:tint val="0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tint val="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59" name="Oval 15"/>
            <p:cNvSpPr>
              <a:spLocks noChangeArrowheads="1"/>
            </p:cNvSpPr>
            <p:nvPr/>
          </p:nvSpPr>
          <p:spPr bwMode="auto">
            <a:xfrm>
              <a:off x="3492500" y="1905000"/>
              <a:ext cx="2160588" cy="2160588"/>
            </a:xfrm>
            <a:prstGeom prst="ellipse">
              <a:avLst/>
            </a:prstGeom>
            <a:gradFill rotWithShape="1">
              <a:gsLst>
                <a:gs pos="0">
                  <a:schemeClr val="accent1">
                    <a:alpha val="31999"/>
                  </a:schemeClr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60" name="Oval 16"/>
            <p:cNvSpPr>
              <a:spLocks noChangeArrowheads="1"/>
            </p:cNvSpPr>
            <p:nvPr/>
          </p:nvSpPr>
          <p:spPr bwMode="auto">
            <a:xfrm>
              <a:off x="3633379" y="2046467"/>
              <a:ext cx="1878830" cy="1877654"/>
            </a:xfrm>
            <a:prstGeom prst="ellipse">
              <a:avLst/>
            </a:prstGeom>
            <a:gradFill rotWithShape="1">
              <a:gsLst>
                <a:gs pos="0">
                  <a:schemeClr val="accent1">
                    <a:gamma/>
                    <a:shade val="54118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61" name="Oval 17"/>
            <p:cNvSpPr>
              <a:spLocks noChangeArrowheads="1"/>
            </p:cNvSpPr>
            <p:nvPr/>
          </p:nvSpPr>
          <p:spPr bwMode="auto">
            <a:xfrm>
              <a:off x="3636012" y="2049223"/>
              <a:ext cx="1877513" cy="1878572"/>
            </a:xfrm>
            <a:prstGeom prst="ellipse">
              <a:avLst/>
            </a:prstGeom>
            <a:gradFill rotWithShape="1">
              <a:gsLst>
                <a:gs pos="0">
                  <a:schemeClr val="accent1">
                    <a:gamma/>
                    <a:shade val="63529"/>
                    <a:invGamma/>
                  </a:schemeClr>
                </a:gs>
                <a:gs pos="100000">
                  <a:schemeClr val="accent1">
                    <a:alpha val="0"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8204" name="Oval 18"/>
            <p:cNvSpPr>
              <a:spLocks noChangeArrowheads="1"/>
            </p:cNvSpPr>
            <p:nvPr/>
          </p:nvSpPr>
          <p:spPr bwMode="auto">
            <a:xfrm>
              <a:off x="3727450" y="2139950"/>
              <a:ext cx="1690688" cy="1690688"/>
            </a:xfrm>
            <a:prstGeom prst="ellipse">
              <a:avLst/>
            </a:prstGeom>
            <a:solidFill>
              <a:srgbClr val="333333"/>
            </a:solidFill>
            <a:ln w="9525">
              <a:noFill/>
              <a:round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grpSp>
          <p:nvGrpSpPr>
            <p:cNvPr id="8205" name="Group 19"/>
            <p:cNvGrpSpPr>
              <a:grpSpLocks/>
            </p:cNvGrpSpPr>
            <p:nvPr/>
          </p:nvGrpSpPr>
          <p:grpSpPr bwMode="auto">
            <a:xfrm>
              <a:off x="3754438" y="2159000"/>
              <a:ext cx="1636712" cy="1636713"/>
              <a:chOff x="0" y="0"/>
              <a:chExt cx="1252" cy="1252"/>
            </a:xfrm>
          </p:grpSpPr>
          <p:sp>
            <p:nvSpPr>
              <p:cNvPr id="8207" name="Oval 20"/>
              <p:cNvSpPr>
                <a:spLocks noChangeArrowheads="1"/>
              </p:cNvSpPr>
              <p:nvPr/>
            </p:nvSpPr>
            <p:spPr bwMode="auto">
              <a:xfrm>
                <a:off x="0" y="0"/>
                <a:ext cx="1252" cy="1252"/>
              </a:xfrm>
              <a:prstGeom prst="ellipse">
                <a:avLst/>
              </a:prstGeom>
              <a:gradFill rotWithShape="1">
                <a:gsLst>
                  <a:gs pos="0">
                    <a:srgbClr val="636869"/>
                  </a:gs>
                  <a:gs pos="100000">
                    <a:srgbClr val="D6E1E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 vert="eaVert" wrap="none" anchor="ctr"/>
              <a:lstStyle/>
              <a:p>
                <a:endParaRPr lang="en-US"/>
              </a:p>
            </p:txBody>
          </p:sp>
          <p:sp>
            <p:nvSpPr>
              <p:cNvPr id="8208" name="Oval 21"/>
              <p:cNvSpPr>
                <a:spLocks noChangeArrowheads="1"/>
              </p:cNvSpPr>
              <p:nvPr/>
            </p:nvSpPr>
            <p:spPr bwMode="auto">
              <a:xfrm>
                <a:off x="16" y="7"/>
                <a:ext cx="1222" cy="1221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alpha val="0"/>
                    </a:srgbClr>
                  </a:gs>
                  <a:gs pos="100000">
                    <a:srgbClr val="F1F5F5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 vert="eaVert" wrap="none" anchor="ctr"/>
              <a:lstStyle/>
              <a:p>
                <a:endParaRPr lang="en-US"/>
              </a:p>
            </p:txBody>
          </p:sp>
          <p:sp>
            <p:nvSpPr>
              <p:cNvPr id="8209" name="Oval 22"/>
              <p:cNvSpPr>
                <a:spLocks noChangeArrowheads="1"/>
              </p:cNvSpPr>
              <p:nvPr/>
            </p:nvSpPr>
            <p:spPr bwMode="auto">
              <a:xfrm>
                <a:off x="29" y="19"/>
                <a:ext cx="1162" cy="1141"/>
              </a:xfrm>
              <a:prstGeom prst="ellipse">
                <a:avLst/>
              </a:prstGeom>
              <a:gradFill rotWithShape="1">
                <a:gsLst>
                  <a:gs pos="0">
                    <a:srgbClr val="AAB2B3"/>
                  </a:gs>
                  <a:gs pos="100000">
                    <a:srgbClr val="D6E1E2">
                      <a:alpha val="48000"/>
                    </a:srgb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 vert="eaVert" wrap="none" anchor="ctr"/>
              <a:lstStyle/>
              <a:p>
                <a:endParaRPr lang="en-US"/>
              </a:p>
            </p:txBody>
          </p:sp>
          <p:sp>
            <p:nvSpPr>
              <p:cNvPr id="8210" name="Oval 23"/>
              <p:cNvSpPr>
                <a:spLocks noChangeArrowheads="1"/>
              </p:cNvSpPr>
              <p:nvPr/>
            </p:nvSpPr>
            <p:spPr bwMode="auto">
              <a:xfrm>
                <a:off x="97" y="51"/>
                <a:ext cx="1033" cy="926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100000">
                    <a:srgbClr val="D6E1E2">
                      <a:alpha val="37999"/>
                    </a:srgb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 vert="eaVert" wrap="none" anchor="ctr"/>
              <a:lstStyle/>
              <a:p>
                <a:endParaRPr lang="en-US"/>
              </a:p>
            </p:txBody>
          </p:sp>
        </p:grpSp>
        <p:sp>
          <p:nvSpPr>
            <p:cNvPr id="64" name="Text Box 40"/>
            <p:cNvSpPr txBox="1">
              <a:spLocks noChangeArrowheads="1"/>
            </p:cNvSpPr>
            <p:nvPr/>
          </p:nvSpPr>
          <p:spPr bwMode="auto">
            <a:xfrm>
              <a:off x="3618896" y="2257749"/>
              <a:ext cx="1895946" cy="16388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0" hangingPunct="0"/>
              <a:r>
                <a:rPr lang="en-US" sz="2000">
                  <a:effectLst>
                    <a:outerShdw blurRad="38100" dist="38100" dir="2700000" algn="tl">
                      <a:srgbClr val="C0C0C0"/>
                    </a:outerShdw>
                  </a:effectLst>
                  <a:ea typeface="楷体_GB2312" pitchFamily="49" charset="-122"/>
                </a:rPr>
                <a:t>Dynamic </a:t>
              </a:r>
            </a:p>
            <a:p>
              <a:pPr algn="ctr" eaLnBrk="0" hangingPunct="0"/>
              <a:r>
                <a:rPr lang="en-US" sz="2000">
                  <a:effectLst>
                    <a:outerShdw blurRad="38100" dist="38100" dir="2700000" algn="tl">
                      <a:srgbClr val="C0C0C0"/>
                    </a:outerShdw>
                  </a:effectLst>
                  <a:ea typeface="楷体_GB2312" pitchFamily="49" charset="-122"/>
                </a:rPr>
                <a:t>programming </a:t>
              </a:r>
            </a:p>
            <a:p>
              <a:pPr algn="ctr" eaLnBrk="0" hangingPunct="0"/>
              <a:r>
                <a:rPr lang="en-US" sz="2000">
                  <a:effectLst>
                    <a:outerShdw blurRad="38100" dist="38100" dir="2700000" algn="tl">
                      <a:srgbClr val="C0C0C0"/>
                    </a:outerShdw>
                  </a:effectLst>
                  <a:ea typeface="楷体_GB2312" pitchFamily="49" charset="-122"/>
                </a:rPr>
                <a:t>Algorithm &amp; greedy</a:t>
              </a:r>
            </a:p>
            <a:p>
              <a:pPr algn="ctr" eaLnBrk="0" hangingPunct="0"/>
              <a:r>
                <a:rPr lang="en-US" sz="2000">
                  <a:effectLst>
                    <a:outerShdw blurRad="38100" dist="38100" dir="2700000" algn="tl">
                      <a:srgbClr val="C0C0C0"/>
                    </a:outerShdw>
                  </a:effectLst>
                  <a:ea typeface="楷体_GB2312" pitchFamily="49" charset="-122"/>
                </a:rPr>
                <a:t>algorithm</a:t>
              </a:r>
            </a:p>
            <a:p>
              <a:pPr algn="ctr" eaLnBrk="0" hangingPunct="0"/>
              <a:r>
                <a:rPr lang="en-US" sz="2000">
                  <a:effectLst>
                    <a:outerShdw blurRad="38100" dist="38100" dir="2700000" algn="tl">
                      <a:srgbClr val="C0C0C0"/>
                    </a:outerShdw>
                  </a:effectLst>
                  <a:ea typeface="楷体_GB2312" pitchFamily="49" charset="-122"/>
                </a:rPr>
                <a:t>on selected </a:t>
              </a:r>
            </a:p>
            <a:p>
              <a:pPr algn="ctr" eaLnBrk="0" hangingPunct="0"/>
              <a:r>
                <a:rPr lang="en-US" sz="2000">
                  <a:effectLst>
                    <a:outerShdw blurRad="38100" dist="38100" dir="2700000" algn="tl">
                      <a:srgbClr val="C0C0C0"/>
                    </a:outerShdw>
                  </a:effectLst>
                  <a:ea typeface="楷体_GB2312" pitchFamily="49" charset="-122"/>
                </a:rPr>
                <a:t>communities</a:t>
              </a:r>
            </a:p>
            <a:p>
              <a:pPr algn="ctr" eaLnBrk="0" hangingPunct="0"/>
              <a:endParaRPr lang="en-US" sz="2000"/>
            </a:p>
            <a:p>
              <a:pPr algn="ctr" eaLnBrk="0" hangingPunct="0"/>
              <a:endParaRPr lang="en-US">
                <a:ea typeface="仿宋_GB2312" pitchFamily="49" charset="-122"/>
              </a:endParaRP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84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184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5" grpId="0" animBg="1"/>
      <p:bldP spid="1843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457200"/>
            <a:ext cx="9144000" cy="1143000"/>
          </a:xfrm>
        </p:spPr>
        <p:txBody>
          <a:bodyPr/>
          <a:lstStyle/>
          <a:p>
            <a:pPr eaLnBrk="1" hangingPunct="1"/>
            <a:r>
              <a:rPr lang="en-US" sz="3600" smtClean="0"/>
              <a:t>Step1: </a:t>
            </a:r>
            <a:r>
              <a:rPr lang="en-US" sz="4000" smtClean="0"/>
              <a:t>Extracting Mobile Social Network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504950"/>
            <a:ext cx="8305800" cy="990600"/>
          </a:xfrm>
        </p:spPr>
        <p:txBody>
          <a:bodyPr/>
          <a:lstStyle/>
          <a:p>
            <a:pPr eaLnBrk="1" hangingPunct="1"/>
            <a:r>
              <a:rPr lang="en-US" sz="2400" b="1" smtClean="0"/>
              <a:t>Extract a Mobile Social Network from CDR data and model it as a directed weighted graph</a:t>
            </a:r>
          </a:p>
        </p:txBody>
      </p:sp>
      <p:graphicFrame>
        <p:nvGraphicFramePr>
          <p:cNvPr id="1026" name="Object 4"/>
          <p:cNvGraphicFramePr>
            <a:graphicFrameLocks noChangeAspect="1"/>
          </p:cNvGraphicFramePr>
          <p:nvPr>
            <p:ph sz="half" idx="2"/>
          </p:nvPr>
        </p:nvGraphicFramePr>
        <p:xfrm>
          <a:off x="4772025" y="2647950"/>
          <a:ext cx="3838575" cy="3295650"/>
        </p:xfrm>
        <a:graphic>
          <a:graphicData uri="http://schemas.openxmlformats.org/presentationml/2006/ole">
            <p:oleObj spid="_x0000_s1026" r:id="rId4" imgW="3839071" imgH="3296060" progId="Visio.Drawing.11">
              <p:embed/>
            </p:oleObj>
          </a:graphicData>
        </a:graphic>
      </p:graphicFrame>
      <p:sp>
        <p:nvSpPr>
          <p:cNvPr id="1029" name="Text Box 5"/>
          <p:cNvSpPr txBox="1">
            <a:spLocks noChangeArrowheads="1"/>
          </p:cNvSpPr>
          <p:nvPr/>
        </p:nvSpPr>
        <p:spPr bwMode="auto">
          <a:xfrm>
            <a:off x="381000" y="2495550"/>
            <a:ext cx="4038600" cy="3046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800100" lvl="1" indent="-342900">
              <a:buFont typeface="Wingdings" pitchFamily="2" charset="2"/>
              <a:buChar char="§"/>
            </a:pPr>
            <a:r>
              <a:rPr lang="en-US" sz="2400"/>
              <a:t>A phone user </a:t>
            </a:r>
            <a:r>
              <a:rPr lang="en-US" sz="2400">
                <a:sym typeface="Wingdings" pitchFamily="2" charset="2"/>
              </a:rPr>
              <a:t>--</a:t>
            </a:r>
            <a:r>
              <a:rPr lang="en-US" sz="2400"/>
              <a:t> a  node</a:t>
            </a:r>
          </a:p>
          <a:p>
            <a:pPr marL="800100" lvl="1" indent="-342900">
              <a:buFont typeface="Wingdings" pitchFamily="2" charset="2"/>
              <a:buChar char="§"/>
            </a:pPr>
            <a:r>
              <a:rPr lang="en-US" sz="2400"/>
              <a:t>A directed edge </a:t>
            </a:r>
            <a:r>
              <a:rPr lang="en-US" sz="2400" i="1"/>
              <a:t>u </a:t>
            </a:r>
            <a:r>
              <a:rPr lang="en-US" sz="2400" i="1">
                <a:sym typeface="Wingdings" pitchFamily="2" charset="2"/>
              </a:rPr>
              <a:t></a:t>
            </a:r>
            <a:r>
              <a:rPr lang="en-US" sz="2400"/>
              <a:t> </a:t>
            </a:r>
            <a:r>
              <a:rPr lang="en-US" sz="2400" i="1"/>
              <a:t>v </a:t>
            </a:r>
            <a:r>
              <a:rPr lang="en-US" sz="2400"/>
              <a:t>is established, if there exits communication from </a:t>
            </a:r>
            <a:r>
              <a:rPr lang="en-US" sz="2400" i="1"/>
              <a:t>u </a:t>
            </a:r>
            <a:r>
              <a:rPr lang="en-US" sz="2400"/>
              <a:t>to </a:t>
            </a:r>
            <a:r>
              <a:rPr lang="en-US" sz="2400" i="1"/>
              <a:t>v</a:t>
            </a:r>
            <a:endParaRPr lang="en-US" sz="2400"/>
          </a:p>
          <a:p>
            <a:pPr marL="800100" lvl="1" indent="-342900">
              <a:buFont typeface="Wingdings" pitchFamily="2" charset="2"/>
              <a:buChar char="§"/>
            </a:pPr>
            <a:r>
              <a:rPr lang="en-US" sz="2400"/>
              <a:t>communication time -- the weight of the edge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76200"/>
            <a:ext cx="9067800" cy="1371600"/>
          </a:xfrm>
        </p:spPr>
        <p:txBody>
          <a:bodyPr/>
          <a:lstStyle/>
          <a:p>
            <a:pPr eaLnBrk="1" hangingPunct="1"/>
            <a:r>
              <a:rPr lang="en-US" sz="4000" smtClean="0"/>
              <a:t>Extended Independent Cascade Model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19200"/>
            <a:ext cx="8229600" cy="3886200"/>
          </a:xfrm>
        </p:spPr>
        <p:txBody>
          <a:bodyPr/>
          <a:lstStyle/>
          <a:p>
            <a:pPr eaLnBrk="1" hangingPunct="1"/>
            <a:r>
              <a:rPr lang="en-US" smtClean="0"/>
              <a:t>Two states of nodes</a:t>
            </a:r>
          </a:p>
          <a:p>
            <a:pPr lvl="1" eaLnBrk="1" hangingPunct="1"/>
            <a:r>
              <a:rPr lang="en-US" smtClean="0"/>
              <a:t>Active &amp; inactive</a:t>
            </a:r>
          </a:p>
          <a:p>
            <a:pPr eaLnBrk="1" hangingPunct="1"/>
            <a:r>
              <a:rPr lang="en-US" smtClean="0"/>
              <a:t>Diffusion speed </a:t>
            </a:r>
            <a:r>
              <a:rPr lang="el-GR" altLang="en-US" smtClean="0"/>
              <a:t>λ</a:t>
            </a:r>
            <a:endParaRPr lang="en-US" smtClean="0"/>
          </a:p>
          <a:p>
            <a:pPr lvl="1" eaLnBrk="1" hangingPunct="1"/>
            <a:r>
              <a:rPr lang="el-GR" altLang="en-US" smtClean="0"/>
              <a:t>When an active node </a:t>
            </a:r>
            <a:r>
              <a:rPr lang="el-GR" altLang="en-US" i="1" smtClean="0"/>
              <a:t>v</a:t>
            </a:r>
            <a:r>
              <a:rPr lang="el-GR" altLang="en-US" i="1" baseline="-25000" smtClean="0"/>
              <a:t>i</a:t>
            </a:r>
            <a:r>
              <a:rPr lang="el-GR" altLang="en-US" i="1" smtClean="0"/>
              <a:t> </a:t>
            </a:r>
            <a:r>
              <a:rPr lang="el-GR" altLang="en-US" smtClean="0"/>
              <a:t>contacts</a:t>
            </a:r>
            <a:r>
              <a:rPr lang="en-US" smtClean="0"/>
              <a:t> </a:t>
            </a:r>
            <a:r>
              <a:rPr lang="el-GR" altLang="en-US" smtClean="0"/>
              <a:t>an inactive node </a:t>
            </a:r>
            <a:r>
              <a:rPr lang="el-GR" altLang="en-US" i="1" smtClean="0"/>
              <a:t>v</a:t>
            </a:r>
            <a:r>
              <a:rPr lang="el-GR" altLang="en-US" i="1" baseline="-25000" smtClean="0"/>
              <a:t>j</a:t>
            </a:r>
            <a:r>
              <a:rPr lang="el-GR" altLang="en-US" i="1" smtClean="0"/>
              <a:t> </a:t>
            </a:r>
            <a:r>
              <a:rPr lang="el-GR" altLang="en-US" smtClean="0"/>
              <a:t>, the inactive node becomes active at a probability</a:t>
            </a:r>
            <a:r>
              <a:rPr lang="en-US" smtClean="0"/>
              <a:t> </a:t>
            </a:r>
            <a:r>
              <a:rPr lang="el-GR" altLang="en-US" smtClean="0"/>
              <a:t>(rate) </a:t>
            </a:r>
            <a:r>
              <a:rPr lang="el-GR" altLang="en-US" i="1" smtClean="0"/>
              <a:t>λ</a:t>
            </a:r>
            <a:r>
              <a:rPr lang="en-US" altLang="en-US" i="1" baseline="-25000" smtClean="0"/>
              <a:t>ij</a:t>
            </a:r>
            <a:r>
              <a:rPr lang="el-GR" altLang="en-US" smtClean="0"/>
              <a:t>.</a:t>
            </a:r>
          </a:p>
        </p:txBody>
      </p:sp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19400" y="4648200"/>
            <a:ext cx="3276600" cy="790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363" name="Object 3"/>
          <p:cNvGraphicFramePr>
            <a:graphicFrameLocks noChangeAspect="1"/>
          </p:cNvGraphicFramePr>
          <p:nvPr>
            <p:ph sz="half" idx="1"/>
          </p:nvPr>
        </p:nvGraphicFramePr>
        <p:xfrm>
          <a:off x="3124200" y="2376488"/>
          <a:ext cx="2438400" cy="2540000"/>
        </p:xfrm>
        <a:graphic>
          <a:graphicData uri="http://schemas.openxmlformats.org/presentationml/2006/ole">
            <p:oleObj spid="_x0000_s2050" r:id="rId3" imgW="3839071" imgH="4000852" progId="Visio.Drawing.11">
              <p:embed/>
            </p:oleObj>
          </a:graphicData>
        </a:graphic>
      </p:graphicFrame>
      <p:graphicFrame>
        <p:nvGraphicFramePr>
          <p:cNvPr id="15364" name="Object 4"/>
          <p:cNvGraphicFramePr>
            <a:graphicFrameLocks noChangeAspect="1"/>
          </p:cNvGraphicFramePr>
          <p:nvPr>
            <p:ph sz="quarter" idx="2"/>
          </p:nvPr>
        </p:nvGraphicFramePr>
        <p:xfrm>
          <a:off x="0" y="2570163"/>
          <a:ext cx="2667000" cy="2230437"/>
        </p:xfrm>
        <a:graphic>
          <a:graphicData uri="http://schemas.openxmlformats.org/presentationml/2006/ole">
            <p:oleObj spid="_x0000_s2051" name="Visio" r:id="rId4" imgW="4741501" imgH="3966291" progId="Visio.Drawing.11">
              <p:embed/>
            </p:oleObj>
          </a:graphicData>
        </a:graphic>
      </p:graphicFrame>
      <p:graphicFrame>
        <p:nvGraphicFramePr>
          <p:cNvPr id="15365" name="Object 5"/>
          <p:cNvGraphicFramePr>
            <a:graphicFrameLocks noChangeAspect="1"/>
          </p:cNvGraphicFramePr>
          <p:nvPr>
            <p:ph sz="quarter" idx="3"/>
          </p:nvPr>
        </p:nvGraphicFramePr>
        <p:xfrm>
          <a:off x="6248400" y="2438400"/>
          <a:ext cx="2286000" cy="2382838"/>
        </p:xfrm>
        <a:graphic>
          <a:graphicData uri="http://schemas.openxmlformats.org/presentationml/2006/ole">
            <p:oleObj spid="_x0000_s2052" r:id="rId5" imgW="3839071" imgH="4000852" progId="Visio.Drawing.11">
              <p:embed/>
            </p:oleObj>
          </a:graphicData>
        </a:graphic>
      </p:graphicFrame>
      <p:sp>
        <p:nvSpPr>
          <p:cNvPr id="15366" name="Line 6"/>
          <p:cNvSpPr>
            <a:spLocks noChangeShapeType="1"/>
          </p:cNvSpPr>
          <p:nvPr/>
        </p:nvSpPr>
        <p:spPr bwMode="auto">
          <a:xfrm>
            <a:off x="2514600" y="3733800"/>
            <a:ext cx="457200" cy="0"/>
          </a:xfrm>
          <a:prstGeom prst="line">
            <a:avLst/>
          </a:prstGeom>
          <a:noFill/>
          <a:ln w="25400">
            <a:solidFill>
              <a:srgbClr val="0000FF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5367" name="Line 7"/>
          <p:cNvSpPr>
            <a:spLocks noChangeShapeType="1"/>
          </p:cNvSpPr>
          <p:nvPr/>
        </p:nvSpPr>
        <p:spPr bwMode="auto">
          <a:xfrm>
            <a:off x="5689600" y="3810000"/>
            <a:ext cx="457200" cy="0"/>
          </a:xfrm>
          <a:prstGeom prst="line">
            <a:avLst/>
          </a:prstGeom>
          <a:noFill/>
          <a:ln w="25400">
            <a:solidFill>
              <a:srgbClr val="0000FF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9" name="Rectangle 2"/>
          <p:cNvSpPr txBox="1">
            <a:spLocks noChangeArrowheads="1"/>
          </p:cNvSpPr>
          <p:nvPr/>
        </p:nvSpPr>
        <p:spPr bwMode="auto">
          <a:xfrm>
            <a:off x="0" y="76200"/>
            <a:ext cx="90678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defRPr/>
            </a:pPr>
            <a:r>
              <a:rPr lang="en-US" sz="4000" kern="0">
                <a:latin typeface="+mj-lt"/>
                <a:ea typeface="+mj-ea"/>
                <a:cs typeface="+mj-cs"/>
              </a:rPr>
              <a:t>Extended Independent Cascade Model</a:t>
            </a:r>
            <a:endParaRPr lang="en-US" sz="4000" kern="0" dirty="0"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3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3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53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53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53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53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53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53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6" grpId="0" animBg="1"/>
      <p:bldP spid="1536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457200"/>
            <a:ext cx="9144000" cy="762000"/>
          </a:xfrm>
        </p:spPr>
        <p:txBody>
          <a:bodyPr/>
          <a:lstStyle/>
          <a:p>
            <a:pPr eaLnBrk="1" hangingPunct="1"/>
            <a:r>
              <a:rPr lang="en-US" sz="3600" smtClean="0"/>
              <a:t>Step2: Influential Model Based Community Detection Algorithm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524000"/>
            <a:ext cx="8229600" cy="4419600"/>
          </a:xfrm>
        </p:spPr>
        <p:txBody>
          <a:bodyPr/>
          <a:lstStyle/>
          <a:p>
            <a:pPr eaLnBrk="1" hangingPunct="1"/>
            <a:r>
              <a:rPr lang="en-US" sz="2800" b="1" smtClean="0"/>
              <a:t>Community Partition</a:t>
            </a:r>
          </a:p>
          <a:p>
            <a:pPr lvl="1" eaLnBrk="1" hangingPunct="1"/>
            <a:r>
              <a:rPr lang="en-US" sz="2000" smtClean="0"/>
              <a:t>Each node is assigned a unique community label from 1 to </a:t>
            </a:r>
            <a:r>
              <a:rPr lang="en-US" sz="2000" i="1" smtClean="0"/>
              <a:t>N</a:t>
            </a:r>
            <a:endParaRPr lang="en-US" sz="2000" smtClean="0"/>
          </a:p>
          <a:p>
            <a:pPr lvl="1" eaLnBrk="1" hangingPunct="1"/>
            <a:r>
              <a:rPr lang="en-US" sz="2000" smtClean="0"/>
              <a:t>For each node compute the set of its </a:t>
            </a:r>
            <a:r>
              <a:rPr lang="en-US" sz="2000" smtClean="0">
                <a:solidFill>
                  <a:srgbClr val="FF0000"/>
                </a:solidFill>
              </a:rPr>
              <a:t>influenced </a:t>
            </a:r>
            <a:r>
              <a:rPr lang="en-US" sz="2000" smtClean="0"/>
              <a:t>neighbors using Independent Cascade diffusion model</a:t>
            </a:r>
          </a:p>
          <a:p>
            <a:pPr lvl="1" eaLnBrk="1" hangingPunct="1"/>
            <a:r>
              <a:rPr lang="en-US" sz="2000" smtClean="0"/>
              <a:t>Iteratively propagate the labels through the network in finite iterations</a:t>
            </a:r>
          </a:p>
          <a:p>
            <a:pPr lvl="2" eaLnBrk="1" hangingPunct="1"/>
            <a:r>
              <a:rPr lang="en-US" sz="2000" smtClean="0"/>
              <a:t>for each node </a:t>
            </a:r>
            <a:r>
              <a:rPr lang="en-US" sz="2000" i="1" smtClean="0"/>
              <a:t>v ,the label of the community that the </a:t>
            </a:r>
            <a:r>
              <a:rPr lang="en-US" sz="2000" smtClean="0"/>
              <a:t>majority of its influenced neighbors belong to  </a:t>
            </a:r>
            <a:r>
              <a:rPr lang="en-US" sz="2000" smtClean="0">
                <a:sym typeface="Wingdings" pitchFamily="2" charset="2"/>
              </a:rPr>
              <a:t></a:t>
            </a:r>
            <a:r>
              <a:rPr lang="en-US" sz="2000" smtClean="0"/>
              <a:t> the label of v</a:t>
            </a:r>
          </a:p>
          <a:p>
            <a:pPr eaLnBrk="1" hangingPunct="1"/>
            <a:r>
              <a:rPr lang="en-US" sz="2800" b="1" smtClean="0"/>
              <a:t>Community Combination</a:t>
            </a:r>
          </a:p>
          <a:p>
            <a:pPr lvl="1" eaLnBrk="1" hangingPunct="1"/>
            <a:r>
              <a:rPr lang="en-US" sz="2000" smtClean="0"/>
              <a:t>the difference between the node’s influence degree in its community and its influence degree in the network is smaller than a threshold. </a:t>
            </a:r>
          </a:p>
          <a:p>
            <a:pPr eaLnBrk="1" hangingPunct="1"/>
            <a:endParaRPr lang="en-US" sz="680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609600"/>
            <a:ext cx="9220200" cy="563563"/>
          </a:xfrm>
        </p:spPr>
        <p:txBody>
          <a:bodyPr/>
          <a:lstStyle/>
          <a:p>
            <a:pPr eaLnBrk="1" hangingPunct="1"/>
            <a:r>
              <a:rPr lang="en-US" sz="3600" smtClean="0"/>
              <a:t>Step3: Community-Based Greedy Algorithm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371600"/>
            <a:ext cx="8534400" cy="5105400"/>
          </a:xfrm>
        </p:spPr>
        <p:txBody>
          <a:bodyPr/>
          <a:lstStyle/>
          <a:p>
            <a:pPr eaLnBrk="1" hangingPunct="1"/>
            <a:r>
              <a:rPr lang="en-US" sz="2400" smtClean="0"/>
              <a:t>Choose communities to find the Top-1</a:t>
            </a:r>
            <a:r>
              <a:rPr lang="en-US" sz="2400" i="1" smtClean="0"/>
              <a:t> </a:t>
            </a:r>
            <a:r>
              <a:rPr lang="en-US" sz="2400" smtClean="0"/>
              <a:t>influential node</a:t>
            </a:r>
            <a:endParaRPr lang="el-GR" altLang="en-US" sz="2400" smtClean="0">
              <a:cs typeface="Arial" charset="0"/>
            </a:endParaRPr>
          </a:p>
        </p:txBody>
      </p:sp>
      <p:pic>
        <p:nvPicPr>
          <p:cNvPr id="1126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9700" y="2057400"/>
            <a:ext cx="5334000" cy="4395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09" name="Oval 5"/>
          <p:cNvSpPr>
            <a:spLocks noChangeArrowheads="1"/>
          </p:cNvSpPr>
          <p:nvPr/>
        </p:nvSpPr>
        <p:spPr bwMode="auto">
          <a:xfrm>
            <a:off x="1409700" y="2133600"/>
            <a:ext cx="2743200" cy="2895600"/>
          </a:xfrm>
          <a:prstGeom prst="ellipse">
            <a:avLst/>
          </a:prstGeom>
          <a:solidFill>
            <a:srgbClr val="FF0000">
              <a:alpha val="0"/>
            </a:srgbClr>
          </a:solidFill>
          <a:ln w="381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1510" name="Text Box 6"/>
          <p:cNvSpPr txBox="1">
            <a:spLocks noChangeArrowheads="1"/>
          </p:cNvSpPr>
          <p:nvPr/>
        </p:nvSpPr>
        <p:spPr bwMode="auto">
          <a:xfrm>
            <a:off x="327025" y="2322513"/>
            <a:ext cx="488950" cy="379412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C1</a:t>
            </a:r>
          </a:p>
        </p:txBody>
      </p:sp>
      <p:sp>
        <p:nvSpPr>
          <p:cNvPr id="21511" name="Line 7"/>
          <p:cNvSpPr>
            <a:spLocks noChangeShapeType="1"/>
          </p:cNvSpPr>
          <p:nvPr/>
        </p:nvSpPr>
        <p:spPr bwMode="auto">
          <a:xfrm>
            <a:off x="876300" y="2514600"/>
            <a:ext cx="68580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1512" name="Oval 8"/>
          <p:cNvSpPr>
            <a:spLocks noChangeArrowheads="1"/>
          </p:cNvSpPr>
          <p:nvPr/>
        </p:nvSpPr>
        <p:spPr bwMode="auto">
          <a:xfrm>
            <a:off x="4038600" y="1752600"/>
            <a:ext cx="2667000" cy="2895600"/>
          </a:xfrm>
          <a:prstGeom prst="ellipse">
            <a:avLst/>
          </a:prstGeom>
          <a:solidFill>
            <a:srgbClr val="FF0000">
              <a:alpha val="0"/>
            </a:srgbClr>
          </a:solidFill>
          <a:ln w="381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1513" name="Text Box 9"/>
          <p:cNvSpPr txBox="1">
            <a:spLocks noChangeArrowheads="1"/>
          </p:cNvSpPr>
          <p:nvPr/>
        </p:nvSpPr>
        <p:spPr bwMode="auto">
          <a:xfrm>
            <a:off x="7200900" y="2286000"/>
            <a:ext cx="488950" cy="379413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C2</a:t>
            </a:r>
          </a:p>
        </p:txBody>
      </p:sp>
      <p:sp>
        <p:nvSpPr>
          <p:cNvPr id="21514" name="Line 10"/>
          <p:cNvSpPr>
            <a:spLocks noChangeShapeType="1"/>
          </p:cNvSpPr>
          <p:nvPr/>
        </p:nvSpPr>
        <p:spPr bwMode="auto">
          <a:xfrm flipH="1">
            <a:off x="6743700" y="2438400"/>
            <a:ext cx="45720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1515" name="Oval 11"/>
          <p:cNvSpPr>
            <a:spLocks noChangeArrowheads="1"/>
          </p:cNvSpPr>
          <p:nvPr/>
        </p:nvSpPr>
        <p:spPr bwMode="auto">
          <a:xfrm>
            <a:off x="2971800" y="4572000"/>
            <a:ext cx="2514600" cy="2057400"/>
          </a:xfrm>
          <a:prstGeom prst="ellipse">
            <a:avLst/>
          </a:prstGeom>
          <a:solidFill>
            <a:srgbClr val="FF0000">
              <a:alpha val="0"/>
            </a:srgbClr>
          </a:solidFill>
          <a:ln w="381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1516" name="Text Box 12"/>
          <p:cNvSpPr txBox="1">
            <a:spLocks noChangeArrowheads="1"/>
          </p:cNvSpPr>
          <p:nvPr/>
        </p:nvSpPr>
        <p:spPr bwMode="auto">
          <a:xfrm>
            <a:off x="2171700" y="6096000"/>
            <a:ext cx="488950" cy="379413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C3</a:t>
            </a:r>
          </a:p>
        </p:txBody>
      </p:sp>
      <p:sp>
        <p:nvSpPr>
          <p:cNvPr id="21517" name="未知"/>
          <p:cNvSpPr>
            <a:spLocks/>
          </p:cNvSpPr>
          <p:nvPr/>
        </p:nvSpPr>
        <p:spPr bwMode="auto">
          <a:xfrm>
            <a:off x="1181100" y="2933700"/>
            <a:ext cx="2730500" cy="2133600"/>
          </a:xfrm>
          <a:custGeom>
            <a:avLst/>
            <a:gdLst>
              <a:gd name="T0" fmla="*/ 2147483647 w 1872"/>
              <a:gd name="T1" fmla="*/ 2147483647 h 1344"/>
              <a:gd name="T2" fmla="*/ 2147483647 w 1872"/>
              <a:gd name="T3" fmla="*/ 2147483647 h 1344"/>
              <a:gd name="T4" fmla="*/ 2147483647 w 1872"/>
              <a:gd name="T5" fmla="*/ 2147483647 h 1344"/>
              <a:gd name="T6" fmla="*/ 2147483647 w 1872"/>
              <a:gd name="T7" fmla="*/ 2147483647 h 1344"/>
              <a:gd name="T8" fmla="*/ 2147483647 w 1872"/>
              <a:gd name="T9" fmla="*/ 2147483647 h 1344"/>
              <a:gd name="T10" fmla="*/ 2147483647 w 1872"/>
              <a:gd name="T11" fmla="*/ 2147483647 h 1344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872"/>
              <a:gd name="T19" fmla="*/ 0 h 1344"/>
              <a:gd name="T20" fmla="*/ 1872 w 1872"/>
              <a:gd name="T21" fmla="*/ 1344 h 1344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872" h="1344">
                <a:moveTo>
                  <a:pt x="56" y="168"/>
                </a:moveTo>
                <a:cubicBezTo>
                  <a:pt x="112" y="0"/>
                  <a:pt x="496" y="64"/>
                  <a:pt x="776" y="168"/>
                </a:cubicBezTo>
                <a:cubicBezTo>
                  <a:pt x="1056" y="272"/>
                  <a:pt x="1600" y="624"/>
                  <a:pt x="1736" y="792"/>
                </a:cubicBezTo>
                <a:cubicBezTo>
                  <a:pt x="1872" y="960"/>
                  <a:pt x="1808" y="1112"/>
                  <a:pt x="1592" y="1176"/>
                </a:cubicBezTo>
                <a:cubicBezTo>
                  <a:pt x="1376" y="1240"/>
                  <a:pt x="696" y="1344"/>
                  <a:pt x="440" y="1176"/>
                </a:cubicBezTo>
                <a:cubicBezTo>
                  <a:pt x="184" y="1008"/>
                  <a:pt x="0" y="336"/>
                  <a:pt x="56" y="168"/>
                </a:cubicBezTo>
                <a:close/>
              </a:path>
            </a:pathLst>
          </a:custGeom>
          <a:solidFill>
            <a:srgbClr val="FF99CC">
              <a:alpha val="0"/>
            </a:srgbClr>
          </a:solidFill>
          <a:ln w="25400" cmpd="sng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1518" name="Text Box 14"/>
          <p:cNvSpPr txBox="1">
            <a:spLocks noChangeArrowheads="1"/>
          </p:cNvSpPr>
          <p:nvPr/>
        </p:nvSpPr>
        <p:spPr bwMode="auto">
          <a:xfrm>
            <a:off x="38100" y="3124200"/>
            <a:ext cx="1104900" cy="379413"/>
          </a:xfrm>
          <a:prstGeom prst="rect">
            <a:avLst/>
          </a:prstGeom>
          <a:solidFill>
            <a:srgbClr val="CC99FF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 altLang="en-US" b="1"/>
              <a:t>Δ</a:t>
            </a:r>
            <a:r>
              <a:rPr lang="en-US" b="1"/>
              <a:t>R1=0.2</a:t>
            </a:r>
          </a:p>
        </p:txBody>
      </p:sp>
      <p:sp>
        <p:nvSpPr>
          <p:cNvPr id="21519" name="未知"/>
          <p:cNvSpPr>
            <a:spLocks/>
          </p:cNvSpPr>
          <p:nvPr/>
        </p:nvSpPr>
        <p:spPr bwMode="auto">
          <a:xfrm>
            <a:off x="4724400" y="1968500"/>
            <a:ext cx="2108200" cy="2324100"/>
          </a:xfrm>
          <a:custGeom>
            <a:avLst/>
            <a:gdLst>
              <a:gd name="T0" fmla="*/ 2147483647 w 1328"/>
              <a:gd name="T1" fmla="*/ 2147483647 h 1464"/>
              <a:gd name="T2" fmla="*/ 2147483647 w 1328"/>
              <a:gd name="T3" fmla="*/ 2147483647 h 1464"/>
              <a:gd name="T4" fmla="*/ 2147483647 w 1328"/>
              <a:gd name="T5" fmla="*/ 2147483647 h 1464"/>
              <a:gd name="T6" fmla="*/ 2147483647 w 1328"/>
              <a:gd name="T7" fmla="*/ 2147483647 h 1464"/>
              <a:gd name="T8" fmla="*/ 2147483647 w 1328"/>
              <a:gd name="T9" fmla="*/ 2147483647 h 1464"/>
              <a:gd name="T10" fmla="*/ 2147483647 w 1328"/>
              <a:gd name="T11" fmla="*/ 2147483647 h 1464"/>
              <a:gd name="T12" fmla="*/ 2147483647 w 1328"/>
              <a:gd name="T13" fmla="*/ 2147483647 h 1464"/>
              <a:gd name="T14" fmla="*/ 2147483647 w 1328"/>
              <a:gd name="T15" fmla="*/ 2147483647 h 1464"/>
              <a:gd name="T16" fmla="*/ 2147483647 w 1328"/>
              <a:gd name="T17" fmla="*/ 2147483647 h 1464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1328"/>
              <a:gd name="T28" fmla="*/ 0 h 1464"/>
              <a:gd name="T29" fmla="*/ 1328 w 1328"/>
              <a:gd name="T30" fmla="*/ 1464 h 1464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1328" h="1464">
                <a:moveTo>
                  <a:pt x="216" y="56"/>
                </a:moveTo>
                <a:cubicBezTo>
                  <a:pt x="136" y="104"/>
                  <a:pt x="0" y="224"/>
                  <a:pt x="24" y="344"/>
                </a:cubicBezTo>
                <a:cubicBezTo>
                  <a:pt x="48" y="464"/>
                  <a:pt x="240" y="616"/>
                  <a:pt x="360" y="776"/>
                </a:cubicBezTo>
                <a:cubicBezTo>
                  <a:pt x="480" y="936"/>
                  <a:pt x="616" y="1200"/>
                  <a:pt x="744" y="1304"/>
                </a:cubicBezTo>
                <a:cubicBezTo>
                  <a:pt x="872" y="1408"/>
                  <a:pt x="1032" y="1464"/>
                  <a:pt x="1128" y="1400"/>
                </a:cubicBezTo>
                <a:cubicBezTo>
                  <a:pt x="1224" y="1336"/>
                  <a:pt x="1328" y="1088"/>
                  <a:pt x="1320" y="920"/>
                </a:cubicBezTo>
                <a:cubicBezTo>
                  <a:pt x="1312" y="752"/>
                  <a:pt x="1216" y="536"/>
                  <a:pt x="1080" y="392"/>
                </a:cubicBezTo>
                <a:cubicBezTo>
                  <a:pt x="944" y="248"/>
                  <a:pt x="648" y="112"/>
                  <a:pt x="504" y="56"/>
                </a:cubicBezTo>
                <a:cubicBezTo>
                  <a:pt x="360" y="0"/>
                  <a:pt x="296" y="8"/>
                  <a:pt x="216" y="56"/>
                </a:cubicBezTo>
                <a:close/>
              </a:path>
            </a:pathLst>
          </a:custGeom>
          <a:solidFill>
            <a:schemeClr val="accent1">
              <a:alpha val="0"/>
            </a:schemeClr>
          </a:solidFill>
          <a:ln w="25400" cmpd="sng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1520" name="Text Box 16"/>
          <p:cNvSpPr txBox="1">
            <a:spLocks noChangeArrowheads="1"/>
          </p:cNvSpPr>
          <p:nvPr/>
        </p:nvSpPr>
        <p:spPr bwMode="auto">
          <a:xfrm>
            <a:off x="1562100" y="5486400"/>
            <a:ext cx="1104900" cy="379413"/>
          </a:xfrm>
          <a:prstGeom prst="rect">
            <a:avLst/>
          </a:prstGeom>
          <a:solidFill>
            <a:srgbClr val="CC99FF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 altLang="en-US" b="1"/>
              <a:t>Δ</a:t>
            </a:r>
            <a:r>
              <a:rPr lang="en-US" b="1"/>
              <a:t>R3=0.1</a:t>
            </a:r>
          </a:p>
        </p:txBody>
      </p:sp>
      <p:sp>
        <p:nvSpPr>
          <p:cNvPr id="21521" name="Text Box 17"/>
          <p:cNvSpPr txBox="1">
            <a:spLocks noChangeArrowheads="1"/>
          </p:cNvSpPr>
          <p:nvPr/>
        </p:nvSpPr>
        <p:spPr bwMode="auto">
          <a:xfrm>
            <a:off x="6972300" y="3048000"/>
            <a:ext cx="1104900" cy="379413"/>
          </a:xfrm>
          <a:prstGeom prst="rect">
            <a:avLst/>
          </a:prstGeom>
          <a:solidFill>
            <a:srgbClr val="CC99FF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 altLang="en-US" b="1"/>
              <a:t>Δ</a:t>
            </a:r>
            <a:r>
              <a:rPr lang="en-US" b="1"/>
              <a:t>R2=0.3</a:t>
            </a:r>
          </a:p>
        </p:txBody>
      </p:sp>
      <p:sp>
        <p:nvSpPr>
          <p:cNvPr id="21522" name="未知"/>
          <p:cNvSpPr>
            <a:spLocks/>
          </p:cNvSpPr>
          <p:nvPr/>
        </p:nvSpPr>
        <p:spPr bwMode="auto">
          <a:xfrm>
            <a:off x="2794000" y="4508500"/>
            <a:ext cx="1663700" cy="1981200"/>
          </a:xfrm>
          <a:custGeom>
            <a:avLst/>
            <a:gdLst>
              <a:gd name="T0" fmla="*/ 2147483647 w 1048"/>
              <a:gd name="T1" fmla="*/ 2147483647 h 1248"/>
              <a:gd name="T2" fmla="*/ 2147483647 w 1048"/>
              <a:gd name="T3" fmla="*/ 2147483647 h 1248"/>
              <a:gd name="T4" fmla="*/ 2147483647 w 1048"/>
              <a:gd name="T5" fmla="*/ 2147483647 h 1248"/>
              <a:gd name="T6" fmla="*/ 2147483647 w 1048"/>
              <a:gd name="T7" fmla="*/ 2147483647 h 1248"/>
              <a:gd name="T8" fmla="*/ 2147483647 w 1048"/>
              <a:gd name="T9" fmla="*/ 2147483647 h 1248"/>
              <a:gd name="T10" fmla="*/ 2147483647 w 1048"/>
              <a:gd name="T11" fmla="*/ 2147483647 h 1248"/>
              <a:gd name="T12" fmla="*/ 2147483647 w 1048"/>
              <a:gd name="T13" fmla="*/ 2147483647 h 1248"/>
              <a:gd name="T14" fmla="*/ 2147483647 w 1048"/>
              <a:gd name="T15" fmla="*/ 2147483647 h 1248"/>
              <a:gd name="T16" fmla="*/ 2147483647 w 1048"/>
              <a:gd name="T17" fmla="*/ 2147483647 h 1248"/>
              <a:gd name="T18" fmla="*/ 2147483647 w 1048"/>
              <a:gd name="T19" fmla="*/ 2147483647 h 1248"/>
              <a:gd name="T20" fmla="*/ 2147483647 w 1048"/>
              <a:gd name="T21" fmla="*/ 2147483647 h 1248"/>
              <a:gd name="T22" fmla="*/ 2147483647 w 1048"/>
              <a:gd name="T23" fmla="*/ 2147483647 h 1248"/>
              <a:gd name="T24" fmla="*/ 2147483647 w 1048"/>
              <a:gd name="T25" fmla="*/ 2147483647 h 1248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1048"/>
              <a:gd name="T40" fmla="*/ 0 h 1248"/>
              <a:gd name="T41" fmla="*/ 1048 w 1048"/>
              <a:gd name="T42" fmla="*/ 1248 h 1248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1048" h="1248">
                <a:moveTo>
                  <a:pt x="40" y="568"/>
                </a:moveTo>
                <a:cubicBezTo>
                  <a:pt x="80" y="488"/>
                  <a:pt x="224" y="360"/>
                  <a:pt x="328" y="280"/>
                </a:cubicBezTo>
                <a:cubicBezTo>
                  <a:pt x="432" y="200"/>
                  <a:pt x="560" y="128"/>
                  <a:pt x="664" y="88"/>
                </a:cubicBezTo>
                <a:cubicBezTo>
                  <a:pt x="768" y="48"/>
                  <a:pt x="888" y="0"/>
                  <a:pt x="952" y="40"/>
                </a:cubicBezTo>
                <a:cubicBezTo>
                  <a:pt x="1016" y="80"/>
                  <a:pt x="1048" y="248"/>
                  <a:pt x="1048" y="328"/>
                </a:cubicBezTo>
                <a:cubicBezTo>
                  <a:pt x="1048" y="408"/>
                  <a:pt x="976" y="448"/>
                  <a:pt x="952" y="520"/>
                </a:cubicBezTo>
                <a:cubicBezTo>
                  <a:pt x="928" y="592"/>
                  <a:pt x="904" y="664"/>
                  <a:pt x="904" y="760"/>
                </a:cubicBezTo>
                <a:cubicBezTo>
                  <a:pt x="904" y="856"/>
                  <a:pt x="976" y="1016"/>
                  <a:pt x="952" y="1096"/>
                </a:cubicBezTo>
                <a:cubicBezTo>
                  <a:pt x="928" y="1176"/>
                  <a:pt x="848" y="1232"/>
                  <a:pt x="760" y="1240"/>
                </a:cubicBezTo>
                <a:cubicBezTo>
                  <a:pt x="672" y="1248"/>
                  <a:pt x="504" y="1184"/>
                  <a:pt x="424" y="1144"/>
                </a:cubicBezTo>
                <a:cubicBezTo>
                  <a:pt x="344" y="1104"/>
                  <a:pt x="336" y="1064"/>
                  <a:pt x="280" y="1000"/>
                </a:cubicBezTo>
                <a:cubicBezTo>
                  <a:pt x="224" y="936"/>
                  <a:pt x="128" y="832"/>
                  <a:pt x="88" y="760"/>
                </a:cubicBezTo>
                <a:cubicBezTo>
                  <a:pt x="48" y="688"/>
                  <a:pt x="0" y="648"/>
                  <a:pt x="40" y="568"/>
                </a:cubicBezTo>
                <a:close/>
              </a:path>
            </a:pathLst>
          </a:custGeom>
          <a:solidFill>
            <a:schemeClr val="accent1">
              <a:alpha val="0"/>
            </a:schemeClr>
          </a:solidFill>
          <a:ln w="25400" cmpd="sng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1523" name="Line 19"/>
          <p:cNvSpPr>
            <a:spLocks noChangeShapeType="1"/>
          </p:cNvSpPr>
          <p:nvPr/>
        </p:nvSpPr>
        <p:spPr bwMode="auto">
          <a:xfrm flipV="1">
            <a:off x="2705100" y="6019800"/>
            <a:ext cx="38100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1524" name="Text Box 20"/>
          <p:cNvSpPr txBox="1">
            <a:spLocks noChangeArrowheads="1"/>
          </p:cNvSpPr>
          <p:nvPr/>
        </p:nvSpPr>
        <p:spPr bwMode="auto">
          <a:xfrm>
            <a:off x="4876800" y="4495800"/>
            <a:ext cx="426085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lvl="2"/>
            <a:r>
              <a:rPr lang="en-US" sz="1400" b="1"/>
              <a:t>R[1,1]=max{R[0,1],  R[3,0]+</a:t>
            </a:r>
            <a:r>
              <a:rPr lang="el-GR" altLang="en-US" sz="1400" b="1"/>
              <a:t>Δ</a:t>
            </a:r>
            <a:r>
              <a:rPr lang="en-US" sz="1400" b="1"/>
              <a:t>R1}=0.2 </a:t>
            </a:r>
          </a:p>
          <a:p>
            <a:pPr lvl="2"/>
            <a:r>
              <a:rPr lang="en-US" sz="1400" b="1"/>
              <a:t>s[1,1]=C1;</a:t>
            </a:r>
          </a:p>
          <a:p>
            <a:pPr lvl="2"/>
            <a:r>
              <a:rPr lang="en-US" sz="1400" b="1"/>
              <a:t>R[2,1]=max{R[1,1],  R[3,0]+ </a:t>
            </a:r>
            <a:r>
              <a:rPr lang="el-GR" altLang="en-US" sz="1400" b="1"/>
              <a:t>Δ</a:t>
            </a:r>
            <a:r>
              <a:rPr lang="en-US" sz="1400" b="1"/>
              <a:t>R2}=0.3</a:t>
            </a:r>
          </a:p>
          <a:p>
            <a:pPr lvl="2"/>
            <a:r>
              <a:rPr lang="en-US" sz="1400" b="1"/>
              <a:t>s[2,1]=C2;</a:t>
            </a:r>
          </a:p>
          <a:p>
            <a:pPr lvl="2"/>
            <a:r>
              <a:rPr lang="en-US" sz="1400" b="1"/>
              <a:t>R[3,1]=max{R[2,1],  R[3,0]+ </a:t>
            </a:r>
            <a:r>
              <a:rPr lang="el-GR" altLang="en-US" sz="1400" b="1"/>
              <a:t>Δ</a:t>
            </a:r>
            <a:r>
              <a:rPr lang="en-US" sz="1400" b="1"/>
              <a:t>R3}=0.3 </a:t>
            </a:r>
          </a:p>
          <a:p>
            <a:pPr lvl="2"/>
            <a:r>
              <a:rPr lang="en-US" sz="1400" b="1">
                <a:solidFill>
                  <a:srgbClr val="FF0000"/>
                </a:solidFill>
              </a:rPr>
              <a:t>s[3,1]=C2</a:t>
            </a:r>
            <a:r>
              <a:rPr lang="en-US" sz="1400" b="1"/>
              <a:t>;</a:t>
            </a:r>
          </a:p>
          <a:p>
            <a:pPr lvl="2"/>
            <a:r>
              <a:rPr lang="en-US" sz="1400" b="1"/>
              <a:t>So we mine top-1 node in C2</a:t>
            </a:r>
            <a:endParaRPr lang="zh-CN" altLang="en-US" sz="1400" b="1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15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15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15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15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15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15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15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15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15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15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15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15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15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15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15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15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15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15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15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15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15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15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15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15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215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215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215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215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215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215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215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215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9" grpId="0" animBg="1"/>
      <p:bldP spid="21510" grpId="0" animBg="1" autoUpdateAnimBg="0"/>
      <p:bldP spid="21511" grpId="0" animBg="1"/>
      <p:bldP spid="21512" grpId="0" animBg="1"/>
      <p:bldP spid="21513" grpId="0" animBg="1" autoUpdateAnimBg="0"/>
      <p:bldP spid="21514" grpId="0" animBg="1"/>
      <p:bldP spid="21515" grpId="0" animBg="1"/>
      <p:bldP spid="21516" grpId="0" animBg="1" autoUpdateAnimBg="0"/>
      <p:bldP spid="21517" grpId="0" animBg="1"/>
      <p:bldP spid="21518" grpId="0" animBg="1" autoUpdateAnimBg="0"/>
      <p:bldP spid="21519" grpId="0" animBg="1"/>
      <p:bldP spid="21520" grpId="0" animBg="1" autoUpdateAnimBg="0"/>
      <p:bldP spid="21521" grpId="0" animBg="1" autoUpdateAnimBg="0"/>
      <p:bldP spid="21522" grpId="0" animBg="1"/>
      <p:bldP spid="21523" grpId="0" animBg="1"/>
      <p:bldP spid="21524" grpId="0" autoUpdateAnimBg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457200"/>
            <a:ext cx="9220200" cy="563563"/>
          </a:xfrm>
        </p:spPr>
        <p:txBody>
          <a:bodyPr/>
          <a:lstStyle/>
          <a:p>
            <a:pPr eaLnBrk="1" hangingPunct="1"/>
            <a:r>
              <a:rPr lang="en-US" sz="3600" smtClean="0"/>
              <a:t>Community-Based Greedy Algorithm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219200"/>
            <a:ext cx="8534400" cy="5029200"/>
          </a:xfrm>
        </p:spPr>
        <p:txBody>
          <a:bodyPr/>
          <a:lstStyle/>
          <a:p>
            <a:pPr eaLnBrk="1" hangingPunct="1"/>
            <a:r>
              <a:rPr lang="en-US" sz="2000" b="1" smtClean="0"/>
              <a:t>Choose communities to find the Top-</a:t>
            </a:r>
            <a:r>
              <a:rPr lang="en-US" sz="2000" b="1" i="1" smtClean="0"/>
              <a:t>2 </a:t>
            </a:r>
            <a:r>
              <a:rPr lang="en-US" sz="2000" b="1" smtClean="0"/>
              <a:t>influential node</a:t>
            </a:r>
            <a:endParaRPr lang="el-GR" altLang="en-US" sz="2000" b="1" smtClean="0">
              <a:cs typeface="Arial" charset="0"/>
            </a:endParaRPr>
          </a:p>
        </p:txBody>
      </p:sp>
      <p:pic>
        <p:nvPicPr>
          <p:cNvPr id="1229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9700" y="2057400"/>
            <a:ext cx="5334000" cy="4395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293" name="Oval 5"/>
          <p:cNvSpPr>
            <a:spLocks noChangeArrowheads="1"/>
          </p:cNvSpPr>
          <p:nvPr/>
        </p:nvSpPr>
        <p:spPr bwMode="auto">
          <a:xfrm>
            <a:off x="1409700" y="2133600"/>
            <a:ext cx="2743200" cy="2895600"/>
          </a:xfrm>
          <a:prstGeom prst="ellipse">
            <a:avLst/>
          </a:prstGeom>
          <a:solidFill>
            <a:srgbClr val="FF0000">
              <a:alpha val="0"/>
            </a:srgbClr>
          </a:solidFill>
          <a:ln w="381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294" name="Text Box 6"/>
          <p:cNvSpPr txBox="1">
            <a:spLocks noChangeArrowheads="1"/>
          </p:cNvSpPr>
          <p:nvPr/>
        </p:nvSpPr>
        <p:spPr bwMode="auto">
          <a:xfrm>
            <a:off x="327025" y="2322513"/>
            <a:ext cx="488950" cy="379412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C1</a:t>
            </a:r>
          </a:p>
        </p:txBody>
      </p:sp>
      <p:sp>
        <p:nvSpPr>
          <p:cNvPr id="12295" name="Line 7"/>
          <p:cNvSpPr>
            <a:spLocks noChangeShapeType="1"/>
          </p:cNvSpPr>
          <p:nvPr/>
        </p:nvSpPr>
        <p:spPr bwMode="auto">
          <a:xfrm>
            <a:off x="876300" y="2514600"/>
            <a:ext cx="68580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2296" name="Oval 8"/>
          <p:cNvSpPr>
            <a:spLocks noChangeArrowheads="1"/>
          </p:cNvSpPr>
          <p:nvPr/>
        </p:nvSpPr>
        <p:spPr bwMode="auto">
          <a:xfrm>
            <a:off x="3962400" y="1752600"/>
            <a:ext cx="2743200" cy="2895600"/>
          </a:xfrm>
          <a:prstGeom prst="ellipse">
            <a:avLst/>
          </a:prstGeom>
          <a:solidFill>
            <a:srgbClr val="FF0000">
              <a:alpha val="0"/>
            </a:srgbClr>
          </a:solidFill>
          <a:ln w="381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297" name="Text Box 9"/>
          <p:cNvSpPr txBox="1">
            <a:spLocks noChangeArrowheads="1"/>
          </p:cNvSpPr>
          <p:nvPr/>
        </p:nvSpPr>
        <p:spPr bwMode="auto">
          <a:xfrm>
            <a:off x="7200900" y="2286000"/>
            <a:ext cx="488950" cy="379413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C2</a:t>
            </a:r>
          </a:p>
        </p:txBody>
      </p:sp>
      <p:sp>
        <p:nvSpPr>
          <p:cNvPr id="12298" name="Line 10"/>
          <p:cNvSpPr>
            <a:spLocks noChangeShapeType="1"/>
          </p:cNvSpPr>
          <p:nvPr/>
        </p:nvSpPr>
        <p:spPr bwMode="auto">
          <a:xfrm flipH="1">
            <a:off x="6743700" y="2438400"/>
            <a:ext cx="45720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2299" name="Oval 11"/>
          <p:cNvSpPr>
            <a:spLocks noChangeArrowheads="1"/>
          </p:cNvSpPr>
          <p:nvPr/>
        </p:nvSpPr>
        <p:spPr bwMode="auto">
          <a:xfrm>
            <a:off x="2971800" y="4572000"/>
            <a:ext cx="2514600" cy="2057400"/>
          </a:xfrm>
          <a:prstGeom prst="ellipse">
            <a:avLst/>
          </a:prstGeom>
          <a:solidFill>
            <a:srgbClr val="FF0000">
              <a:alpha val="0"/>
            </a:srgbClr>
          </a:solidFill>
          <a:ln w="381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300" name="Text Box 12"/>
          <p:cNvSpPr txBox="1">
            <a:spLocks noChangeArrowheads="1"/>
          </p:cNvSpPr>
          <p:nvPr/>
        </p:nvSpPr>
        <p:spPr bwMode="auto">
          <a:xfrm>
            <a:off x="2171700" y="6096000"/>
            <a:ext cx="488950" cy="379413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C3</a:t>
            </a:r>
          </a:p>
        </p:txBody>
      </p:sp>
      <p:sp>
        <p:nvSpPr>
          <p:cNvPr id="12301" name="未知"/>
          <p:cNvSpPr>
            <a:spLocks/>
          </p:cNvSpPr>
          <p:nvPr/>
        </p:nvSpPr>
        <p:spPr bwMode="auto">
          <a:xfrm>
            <a:off x="1181100" y="2933700"/>
            <a:ext cx="2730500" cy="2133600"/>
          </a:xfrm>
          <a:custGeom>
            <a:avLst/>
            <a:gdLst>
              <a:gd name="T0" fmla="*/ 2147483647 w 1872"/>
              <a:gd name="T1" fmla="*/ 2147483647 h 1344"/>
              <a:gd name="T2" fmla="*/ 2147483647 w 1872"/>
              <a:gd name="T3" fmla="*/ 2147483647 h 1344"/>
              <a:gd name="T4" fmla="*/ 2147483647 w 1872"/>
              <a:gd name="T5" fmla="*/ 2147483647 h 1344"/>
              <a:gd name="T6" fmla="*/ 2147483647 w 1872"/>
              <a:gd name="T7" fmla="*/ 2147483647 h 1344"/>
              <a:gd name="T8" fmla="*/ 2147483647 w 1872"/>
              <a:gd name="T9" fmla="*/ 2147483647 h 1344"/>
              <a:gd name="T10" fmla="*/ 2147483647 w 1872"/>
              <a:gd name="T11" fmla="*/ 2147483647 h 1344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872"/>
              <a:gd name="T19" fmla="*/ 0 h 1344"/>
              <a:gd name="T20" fmla="*/ 1872 w 1872"/>
              <a:gd name="T21" fmla="*/ 1344 h 1344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872" h="1344">
                <a:moveTo>
                  <a:pt x="56" y="168"/>
                </a:moveTo>
                <a:cubicBezTo>
                  <a:pt x="112" y="0"/>
                  <a:pt x="496" y="64"/>
                  <a:pt x="776" y="168"/>
                </a:cubicBezTo>
                <a:cubicBezTo>
                  <a:pt x="1056" y="272"/>
                  <a:pt x="1600" y="624"/>
                  <a:pt x="1736" y="792"/>
                </a:cubicBezTo>
                <a:cubicBezTo>
                  <a:pt x="1872" y="960"/>
                  <a:pt x="1808" y="1112"/>
                  <a:pt x="1592" y="1176"/>
                </a:cubicBezTo>
                <a:cubicBezTo>
                  <a:pt x="1376" y="1240"/>
                  <a:pt x="696" y="1344"/>
                  <a:pt x="440" y="1176"/>
                </a:cubicBezTo>
                <a:cubicBezTo>
                  <a:pt x="184" y="1008"/>
                  <a:pt x="0" y="336"/>
                  <a:pt x="56" y="168"/>
                </a:cubicBezTo>
                <a:close/>
              </a:path>
            </a:pathLst>
          </a:custGeom>
          <a:solidFill>
            <a:srgbClr val="FF99CC">
              <a:alpha val="0"/>
            </a:srgbClr>
          </a:solidFill>
          <a:ln w="25400" cmpd="sng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302" name="Text Box 14"/>
          <p:cNvSpPr txBox="1">
            <a:spLocks noChangeArrowheads="1"/>
          </p:cNvSpPr>
          <p:nvPr/>
        </p:nvSpPr>
        <p:spPr bwMode="auto">
          <a:xfrm>
            <a:off x="38100" y="3124200"/>
            <a:ext cx="1104900" cy="379413"/>
          </a:xfrm>
          <a:prstGeom prst="rect">
            <a:avLst/>
          </a:prstGeom>
          <a:solidFill>
            <a:srgbClr val="CC99FF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 altLang="en-US" b="1"/>
              <a:t>Δ</a:t>
            </a:r>
            <a:r>
              <a:rPr lang="en-US" b="1"/>
              <a:t>R1=0.2</a:t>
            </a:r>
          </a:p>
        </p:txBody>
      </p:sp>
      <p:sp>
        <p:nvSpPr>
          <p:cNvPr id="12303" name="Text Box 15"/>
          <p:cNvSpPr txBox="1">
            <a:spLocks noChangeArrowheads="1"/>
          </p:cNvSpPr>
          <p:nvPr/>
        </p:nvSpPr>
        <p:spPr bwMode="auto">
          <a:xfrm>
            <a:off x="1562100" y="5486400"/>
            <a:ext cx="1104900" cy="379413"/>
          </a:xfrm>
          <a:prstGeom prst="rect">
            <a:avLst/>
          </a:prstGeom>
          <a:solidFill>
            <a:srgbClr val="CC99FF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 altLang="en-US" b="1"/>
              <a:t>Δ</a:t>
            </a:r>
            <a:r>
              <a:rPr lang="en-US" b="1"/>
              <a:t>R3=0.1</a:t>
            </a:r>
          </a:p>
        </p:txBody>
      </p:sp>
      <p:sp>
        <p:nvSpPr>
          <p:cNvPr id="22544" name="Text Box 16"/>
          <p:cNvSpPr txBox="1">
            <a:spLocks noChangeArrowheads="1"/>
          </p:cNvSpPr>
          <p:nvPr/>
        </p:nvSpPr>
        <p:spPr bwMode="auto">
          <a:xfrm>
            <a:off x="6934200" y="3048000"/>
            <a:ext cx="1231900" cy="379413"/>
          </a:xfrm>
          <a:prstGeom prst="rect">
            <a:avLst/>
          </a:prstGeom>
          <a:solidFill>
            <a:srgbClr val="CC99FF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 altLang="en-US" b="1"/>
              <a:t>Δ</a:t>
            </a:r>
            <a:r>
              <a:rPr lang="en-US" b="1"/>
              <a:t>R2=0.06</a:t>
            </a:r>
          </a:p>
        </p:txBody>
      </p:sp>
      <p:sp>
        <p:nvSpPr>
          <p:cNvPr id="12305" name="未知"/>
          <p:cNvSpPr>
            <a:spLocks/>
          </p:cNvSpPr>
          <p:nvPr/>
        </p:nvSpPr>
        <p:spPr bwMode="auto">
          <a:xfrm>
            <a:off x="2794000" y="4508500"/>
            <a:ext cx="1663700" cy="1981200"/>
          </a:xfrm>
          <a:custGeom>
            <a:avLst/>
            <a:gdLst>
              <a:gd name="T0" fmla="*/ 2147483647 w 1048"/>
              <a:gd name="T1" fmla="*/ 2147483647 h 1248"/>
              <a:gd name="T2" fmla="*/ 2147483647 w 1048"/>
              <a:gd name="T3" fmla="*/ 2147483647 h 1248"/>
              <a:gd name="T4" fmla="*/ 2147483647 w 1048"/>
              <a:gd name="T5" fmla="*/ 2147483647 h 1248"/>
              <a:gd name="T6" fmla="*/ 2147483647 w 1048"/>
              <a:gd name="T7" fmla="*/ 2147483647 h 1248"/>
              <a:gd name="T8" fmla="*/ 2147483647 w 1048"/>
              <a:gd name="T9" fmla="*/ 2147483647 h 1248"/>
              <a:gd name="T10" fmla="*/ 2147483647 w 1048"/>
              <a:gd name="T11" fmla="*/ 2147483647 h 1248"/>
              <a:gd name="T12" fmla="*/ 2147483647 w 1048"/>
              <a:gd name="T13" fmla="*/ 2147483647 h 1248"/>
              <a:gd name="T14" fmla="*/ 2147483647 w 1048"/>
              <a:gd name="T15" fmla="*/ 2147483647 h 1248"/>
              <a:gd name="T16" fmla="*/ 2147483647 w 1048"/>
              <a:gd name="T17" fmla="*/ 2147483647 h 1248"/>
              <a:gd name="T18" fmla="*/ 2147483647 w 1048"/>
              <a:gd name="T19" fmla="*/ 2147483647 h 1248"/>
              <a:gd name="T20" fmla="*/ 2147483647 w 1048"/>
              <a:gd name="T21" fmla="*/ 2147483647 h 1248"/>
              <a:gd name="T22" fmla="*/ 2147483647 w 1048"/>
              <a:gd name="T23" fmla="*/ 2147483647 h 1248"/>
              <a:gd name="T24" fmla="*/ 2147483647 w 1048"/>
              <a:gd name="T25" fmla="*/ 2147483647 h 1248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1048"/>
              <a:gd name="T40" fmla="*/ 0 h 1248"/>
              <a:gd name="T41" fmla="*/ 1048 w 1048"/>
              <a:gd name="T42" fmla="*/ 1248 h 1248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1048" h="1248">
                <a:moveTo>
                  <a:pt x="40" y="568"/>
                </a:moveTo>
                <a:cubicBezTo>
                  <a:pt x="80" y="488"/>
                  <a:pt x="224" y="360"/>
                  <a:pt x="328" y="280"/>
                </a:cubicBezTo>
                <a:cubicBezTo>
                  <a:pt x="432" y="200"/>
                  <a:pt x="560" y="128"/>
                  <a:pt x="664" y="88"/>
                </a:cubicBezTo>
                <a:cubicBezTo>
                  <a:pt x="768" y="48"/>
                  <a:pt x="888" y="0"/>
                  <a:pt x="952" y="40"/>
                </a:cubicBezTo>
                <a:cubicBezTo>
                  <a:pt x="1016" y="80"/>
                  <a:pt x="1048" y="248"/>
                  <a:pt x="1048" y="328"/>
                </a:cubicBezTo>
                <a:cubicBezTo>
                  <a:pt x="1048" y="408"/>
                  <a:pt x="976" y="448"/>
                  <a:pt x="952" y="520"/>
                </a:cubicBezTo>
                <a:cubicBezTo>
                  <a:pt x="928" y="592"/>
                  <a:pt x="904" y="664"/>
                  <a:pt x="904" y="760"/>
                </a:cubicBezTo>
                <a:cubicBezTo>
                  <a:pt x="904" y="856"/>
                  <a:pt x="976" y="1016"/>
                  <a:pt x="952" y="1096"/>
                </a:cubicBezTo>
                <a:cubicBezTo>
                  <a:pt x="928" y="1176"/>
                  <a:pt x="848" y="1232"/>
                  <a:pt x="760" y="1240"/>
                </a:cubicBezTo>
                <a:cubicBezTo>
                  <a:pt x="672" y="1248"/>
                  <a:pt x="504" y="1184"/>
                  <a:pt x="424" y="1144"/>
                </a:cubicBezTo>
                <a:cubicBezTo>
                  <a:pt x="344" y="1104"/>
                  <a:pt x="336" y="1064"/>
                  <a:pt x="280" y="1000"/>
                </a:cubicBezTo>
                <a:cubicBezTo>
                  <a:pt x="224" y="936"/>
                  <a:pt x="128" y="832"/>
                  <a:pt x="88" y="760"/>
                </a:cubicBezTo>
                <a:cubicBezTo>
                  <a:pt x="48" y="688"/>
                  <a:pt x="0" y="648"/>
                  <a:pt x="40" y="568"/>
                </a:cubicBezTo>
                <a:close/>
              </a:path>
            </a:pathLst>
          </a:custGeom>
          <a:solidFill>
            <a:schemeClr val="accent1">
              <a:alpha val="0"/>
            </a:schemeClr>
          </a:solidFill>
          <a:ln w="25400" cmpd="sng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306" name="Line 18"/>
          <p:cNvSpPr>
            <a:spLocks noChangeShapeType="1"/>
          </p:cNvSpPr>
          <p:nvPr/>
        </p:nvSpPr>
        <p:spPr bwMode="auto">
          <a:xfrm flipV="1">
            <a:off x="2705100" y="6019800"/>
            <a:ext cx="38100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2547" name="Text Box 19"/>
          <p:cNvSpPr txBox="1">
            <a:spLocks noChangeArrowheads="1"/>
          </p:cNvSpPr>
          <p:nvPr/>
        </p:nvSpPr>
        <p:spPr bwMode="auto">
          <a:xfrm>
            <a:off x="4953000" y="4343400"/>
            <a:ext cx="4217988" cy="203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lvl="2"/>
            <a:r>
              <a:rPr lang="en-US" sz="1400" b="1"/>
              <a:t>Note </a:t>
            </a:r>
            <a:r>
              <a:rPr lang="el-GR" altLang="en-US" sz="1400" b="1"/>
              <a:t>Δ</a:t>
            </a:r>
            <a:r>
              <a:rPr lang="en-US" sz="1400" b="1"/>
              <a:t>R2 is 0.06, but not 0.3. </a:t>
            </a:r>
          </a:p>
          <a:p>
            <a:pPr lvl="2"/>
            <a:endParaRPr lang="en-US" sz="1400" b="1"/>
          </a:p>
          <a:p>
            <a:pPr lvl="2"/>
            <a:r>
              <a:rPr lang="en-US" sz="1400" b="1"/>
              <a:t>R[1,2]= max{R[0,2],  R[3,1]+</a:t>
            </a:r>
            <a:r>
              <a:rPr lang="el-GR" altLang="en-US" sz="1400" b="1"/>
              <a:t>Δ</a:t>
            </a:r>
            <a:r>
              <a:rPr lang="en-US" sz="1400" b="1"/>
              <a:t>R1}=0.5</a:t>
            </a:r>
          </a:p>
          <a:p>
            <a:pPr lvl="2"/>
            <a:r>
              <a:rPr lang="en-US" sz="1400" b="1"/>
              <a:t>s[1,2]=C1;</a:t>
            </a:r>
          </a:p>
          <a:p>
            <a:pPr lvl="2"/>
            <a:r>
              <a:rPr lang="en-US" sz="1400" b="1"/>
              <a:t>R[2,2]= max{R[1,2],  R[3,1]+</a:t>
            </a:r>
            <a:r>
              <a:rPr lang="el-GR" altLang="en-US" sz="1400" b="1"/>
              <a:t>Δ</a:t>
            </a:r>
            <a:r>
              <a:rPr lang="en-US" sz="1400" b="1"/>
              <a:t>R2}=0.5</a:t>
            </a:r>
          </a:p>
          <a:p>
            <a:pPr lvl="2"/>
            <a:r>
              <a:rPr lang="en-US" sz="1400" b="1"/>
              <a:t>s[2,2]=C1;</a:t>
            </a:r>
          </a:p>
          <a:p>
            <a:pPr lvl="2"/>
            <a:r>
              <a:rPr lang="en-US" sz="1400" b="1"/>
              <a:t>R[3,2]= max{R[2,2],  R[3,1]+</a:t>
            </a:r>
            <a:r>
              <a:rPr lang="el-GR" altLang="en-US" sz="1400" b="1"/>
              <a:t>Δ</a:t>
            </a:r>
            <a:r>
              <a:rPr lang="en-US" sz="1400" b="1"/>
              <a:t>R3}=0.5</a:t>
            </a:r>
          </a:p>
          <a:p>
            <a:pPr lvl="2"/>
            <a:r>
              <a:rPr lang="en-US" sz="1400" b="1">
                <a:solidFill>
                  <a:srgbClr val="FF0000"/>
                </a:solidFill>
              </a:rPr>
              <a:t>s[3,2]=C1;</a:t>
            </a:r>
          </a:p>
          <a:p>
            <a:pPr lvl="2"/>
            <a:r>
              <a:rPr lang="en-US" sz="1400" b="1"/>
              <a:t>We mine the second node in C1</a:t>
            </a:r>
            <a:endParaRPr lang="zh-CN" altLang="en-US" b="1"/>
          </a:p>
        </p:txBody>
      </p:sp>
      <p:sp>
        <p:nvSpPr>
          <p:cNvPr id="22548" name="未知"/>
          <p:cNvSpPr>
            <a:spLocks/>
          </p:cNvSpPr>
          <p:nvPr/>
        </p:nvSpPr>
        <p:spPr bwMode="auto">
          <a:xfrm>
            <a:off x="4394200" y="2971800"/>
            <a:ext cx="1333500" cy="1536700"/>
          </a:xfrm>
          <a:custGeom>
            <a:avLst/>
            <a:gdLst>
              <a:gd name="T0" fmla="*/ 2147483647 w 840"/>
              <a:gd name="T1" fmla="*/ 0 h 968"/>
              <a:gd name="T2" fmla="*/ 2147483647 w 840"/>
              <a:gd name="T3" fmla="*/ 2147483647 h 968"/>
              <a:gd name="T4" fmla="*/ 2147483647 w 840"/>
              <a:gd name="T5" fmla="*/ 2147483647 h 968"/>
              <a:gd name="T6" fmla="*/ 2147483647 w 840"/>
              <a:gd name="T7" fmla="*/ 2147483647 h 968"/>
              <a:gd name="T8" fmla="*/ 2147483647 w 840"/>
              <a:gd name="T9" fmla="*/ 2147483647 h 968"/>
              <a:gd name="T10" fmla="*/ 2147483647 w 840"/>
              <a:gd name="T11" fmla="*/ 2147483647 h 968"/>
              <a:gd name="T12" fmla="*/ 2147483647 w 840"/>
              <a:gd name="T13" fmla="*/ 2147483647 h 968"/>
              <a:gd name="T14" fmla="*/ 2147483647 w 840"/>
              <a:gd name="T15" fmla="*/ 2147483647 h 968"/>
              <a:gd name="T16" fmla="*/ 2147483647 w 840"/>
              <a:gd name="T17" fmla="*/ 0 h 968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840"/>
              <a:gd name="T28" fmla="*/ 0 h 968"/>
              <a:gd name="T29" fmla="*/ 840 w 840"/>
              <a:gd name="T30" fmla="*/ 968 h 968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840" h="968">
                <a:moveTo>
                  <a:pt x="64" y="0"/>
                </a:moveTo>
                <a:cubicBezTo>
                  <a:pt x="128" y="0"/>
                  <a:pt x="360" y="8"/>
                  <a:pt x="448" y="96"/>
                </a:cubicBezTo>
                <a:cubicBezTo>
                  <a:pt x="536" y="184"/>
                  <a:pt x="528" y="416"/>
                  <a:pt x="592" y="528"/>
                </a:cubicBezTo>
                <a:cubicBezTo>
                  <a:pt x="656" y="640"/>
                  <a:pt x="824" y="696"/>
                  <a:pt x="832" y="768"/>
                </a:cubicBezTo>
                <a:cubicBezTo>
                  <a:pt x="840" y="840"/>
                  <a:pt x="720" y="968"/>
                  <a:pt x="640" y="960"/>
                </a:cubicBezTo>
                <a:cubicBezTo>
                  <a:pt x="560" y="952"/>
                  <a:pt x="432" y="808"/>
                  <a:pt x="352" y="720"/>
                </a:cubicBezTo>
                <a:cubicBezTo>
                  <a:pt x="272" y="632"/>
                  <a:pt x="208" y="536"/>
                  <a:pt x="160" y="432"/>
                </a:cubicBezTo>
                <a:cubicBezTo>
                  <a:pt x="112" y="328"/>
                  <a:pt x="80" y="168"/>
                  <a:pt x="64" y="96"/>
                </a:cubicBezTo>
                <a:cubicBezTo>
                  <a:pt x="48" y="24"/>
                  <a:pt x="0" y="0"/>
                  <a:pt x="64" y="0"/>
                </a:cubicBezTo>
                <a:close/>
              </a:path>
            </a:pathLst>
          </a:custGeom>
          <a:solidFill>
            <a:schemeClr val="accent1">
              <a:alpha val="0"/>
            </a:schemeClr>
          </a:solidFill>
          <a:ln w="25400" cmpd="sng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25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25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25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25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23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23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3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3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23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23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23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23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25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25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301" grpId="0" animBg="1"/>
      <p:bldP spid="12302" grpId="0" animBg="1"/>
      <p:bldP spid="12303" grpId="0" animBg="1"/>
      <p:bldP spid="22544" grpId="0" animBg="1" autoUpdateAnimBg="0"/>
      <p:bldP spid="12305" grpId="0" animBg="1"/>
      <p:bldP spid="22547" grpId="0" autoUpdateAnimBg="0"/>
      <p:bldP spid="22548" grpId="0" animBg="1"/>
    </p:bldLst>
  </p:timing>
</p:sld>
</file>

<file path=ppt/theme/theme1.xml><?xml version="1.0" encoding="utf-8"?>
<a:theme xmlns:a="http://schemas.openxmlformats.org/drawingml/2006/main" name="Pixel">
  <a:themeElements>
    <a:clrScheme name="Pixel 12">
      <a:dk1>
        <a:srgbClr val="000000"/>
      </a:dk1>
      <a:lt1>
        <a:srgbClr val="FFFFFF"/>
      </a:lt1>
      <a:dk2>
        <a:srgbClr val="000000"/>
      </a:dk2>
      <a:lt2>
        <a:srgbClr val="00007D"/>
      </a:lt2>
      <a:accent1>
        <a:srgbClr val="9999FF"/>
      </a:accent1>
      <a:accent2>
        <a:srgbClr val="9999CC"/>
      </a:accent2>
      <a:accent3>
        <a:srgbClr val="FFFFFF"/>
      </a:accent3>
      <a:accent4>
        <a:srgbClr val="000000"/>
      </a:accent4>
      <a:accent5>
        <a:srgbClr val="CACAFF"/>
      </a:accent5>
      <a:accent6>
        <a:srgbClr val="8A8AB9"/>
      </a:accent6>
      <a:hlink>
        <a:srgbClr val="666699"/>
      </a:hlink>
      <a:folHlink>
        <a:srgbClr val="CCCCE6"/>
      </a:folHlink>
    </a:clrScheme>
    <a:fontScheme name="Pixel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Pixel 1">
        <a:dk1>
          <a:srgbClr val="0066FF"/>
        </a:dk1>
        <a:lt1>
          <a:srgbClr val="FFFFFF"/>
        </a:lt1>
        <a:dk2>
          <a:srgbClr val="000066"/>
        </a:dk2>
        <a:lt2>
          <a:srgbClr val="FFFFFF"/>
        </a:lt2>
        <a:accent1>
          <a:srgbClr val="6699FF"/>
        </a:accent1>
        <a:accent2>
          <a:srgbClr val="3333FF"/>
        </a:accent2>
        <a:accent3>
          <a:srgbClr val="AAAAB8"/>
        </a:accent3>
        <a:accent4>
          <a:srgbClr val="DADADA"/>
        </a:accent4>
        <a:accent5>
          <a:srgbClr val="B8CAFF"/>
        </a:accent5>
        <a:accent6>
          <a:srgbClr val="2D2DE7"/>
        </a:accent6>
        <a:hlink>
          <a:srgbClr val="FFCC00"/>
        </a:hlink>
        <a:folHlink>
          <a:srgbClr val="0000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2">
        <a:dk1>
          <a:srgbClr val="009999"/>
        </a:dk1>
        <a:lt1>
          <a:srgbClr val="FFFFFF"/>
        </a:lt1>
        <a:dk2>
          <a:srgbClr val="334B49"/>
        </a:dk2>
        <a:lt2>
          <a:srgbClr val="FFFFFF"/>
        </a:lt2>
        <a:accent1>
          <a:srgbClr val="33CCCC"/>
        </a:accent1>
        <a:accent2>
          <a:srgbClr val="008080"/>
        </a:accent2>
        <a:accent3>
          <a:srgbClr val="ADB1B1"/>
        </a:accent3>
        <a:accent4>
          <a:srgbClr val="DADADA"/>
        </a:accent4>
        <a:accent5>
          <a:srgbClr val="ADE2E2"/>
        </a:accent5>
        <a:accent6>
          <a:srgbClr val="007373"/>
        </a:accent6>
        <a:hlink>
          <a:srgbClr val="FFCC00"/>
        </a:hlink>
        <a:folHlink>
          <a:srgbClr val="0066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3">
        <a:dk1>
          <a:srgbClr val="006699"/>
        </a:dk1>
        <a:lt1>
          <a:srgbClr val="FFFFFF"/>
        </a:lt1>
        <a:dk2>
          <a:srgbClr val="333399"/>
        </a:dk2>
        <a:lt2>
          <a:srgbClr val="FFFFFF"/>
        </a:lt2>
        <a:accent1>
          <a:srgbClr val="0099CC"/>
        </a:accent1>
        <a:accent2>
          <a:srgbClr val="0386AF"/>
        </a:accent2>
        <a:accent3>
          <a:srgbClr val="ADADCA"/>
        </a:accent3>
        <a:accent4>
          <a:srgbClr val="DADADA"/>
        </a:accent4>
        <a:accent5>
          <a:srgbClr val="AACAE2"/>
        </a:accent5>
        <a:accent6>
          <a:srgbClr val="02799E"/>
        </a:accent6>
        <a:hlink>
          <a:srgbClr val="FFCC00"/>
        </a:hlink>
        <a:folHlink>
          <a:srgbClr val="66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4">
        <a:dk1>
          <a:srgbClr val="008080"/>
        </a:dk1>
        <a:lt1>
          <a:srgbClr val="FFFFFF"/>
        </a:lt1>
        <a:dk2>
          <a:srgbClr val="2F978D"/>
        </a:dk2>
        <a:lt2>
          <a:srgbClr val="FFFFFF"/>
        </a:lt2>
        <a:accent1>
          <a:srgbClr val="0099FF"/>
        </a:accent1>
        <a:accent2>
          <a:srgbClr val="009999"/>
        </a:accent2>
        <a:accent3>
          <a:srgbClr val="ADC9C5"/>
        </a:accent3>
        <a:accent4>
          <a:srgbClr val="DADADA"/>
        </a:accent4>
        <a:accent5>
          <a:srgbClr val="AACAFF"/>
        </a:accent5>
        <a:accent6>
          <a:srgbClr val="008A8A"/>
        </a:accent6>
        <a:hlink>
          <a:srgbClr val="FFFFCC"/>
        </a:hlink>
        <a:folHlink>
          <a:srgbClr val="70CAC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5">
        <a:dk1>
          <a:srgbClr val="822504"/>
        </a:dk1>
        <a:lt1>
          <a:srgbClr val="FFFFFF"/>
        </a:lt1>
        <a:dk2>
          <a:srgbClr val="330000"/>
        </a:dk2>
        <a:lt2>
          <a:srgbClr val="FFFFFF"/>
        </a:lt2>
        <a:accent1>
          <a:srgbClr val="FF9900"/>
        </a:accent1>
        <a:accent2>
          <a:srgbClr val="9E2A06"/>
        </a:accent2>
        <a:accent3>
          <a:srgbClr val="ADAAAA"/>
        </a:accent3>
        <a:accent4>
          <a:srgbClr val="DADADA"/>
        </a:accent4>
        <a:accent5>
          <a:srgbClr val="FFCAAA"/>
        </a:accent5>
        <a:accent6>
          <a:srgbClr val="8F2505"/>
        </a:accent6>
        <a:hlink>
          <a:srgbClr val="FF3300"/>
        </a:hlink>
        <a:folHlink>
          <a:srgbClr val="7C070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6">
        <a:dk1>
          <a:srgbClr val="336600"/>
        </a:dk1>
        <a:lt1>
          <a:srgbClr val="FFFFFF"/>
        </a:lt1>
        <a:dk2>
          <a:srgbClr val="4A7911"/>
        </a:dk2>
        <a:lt2>
          <a:srgbClr val="FFFFFF"/>
        </a:lt2>
        <a:accent1>
          <a:srgbClr val="666633"/>
        </a:accent1>
        <a:accent2>
          <a:srgbClr val="669900"/>
        </a:accent2>
        <a:accent3>
          <a:srgbClr val="B1BEAA"/>
        </a:accent3>
        <a:accent4>
          <a:srgbClr val="DADADA"/>
        </a:accent4>
        <a:accent5>
          <a:srgbClr val="B8B8AD"/>
        </a:accent5>
        <a:accent6>
          <a:srgbClr val="5C8A00"/>
        </a:accent6>
        <a:hlink>
          <a:srgbClr val="FFCC00"/>
        </a:hlink>
        <a:folHlink>
          <a:srgbClr val="99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7">
        <a:dk1>
          <a:srgbClr val="000000"/>
        </a:dk1>
        <a:lt1>
          <a:srgbClr val="FFFFFF"/>
        </a:lt1>
        <a:dk2>
          <a:srgbClr val="000000"/>
        </a:dk2>
        <a:lt2>
          <a:srgbClr val="CC3300"/>
        </a:lt2>
        <a:accent1>
          <a:srgbClr val="FFCC00"/>
        </a:accent1>
        <a:accent2>
          <a:srgbClr val="CC6600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B95C00"/>
        </a:accent6>
        <a:hlink>
          <a:srgbClr val="663300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8">
        <a:dk1>
          <a:srgbClr val="003300"/>
        </a:dk1>
        <a:lt1>
          <a:srgbClr val="FFFFFF"/>
        </a:lt1>
        <a:dk2>
          <a:srgbClr val="000000"/>
        </a:dk2>
        <a:lt2>
          <a:srgbClr val="336600"/>
        </a:lt2>
        <a:accent1>
          <a:srgbClr val="CCCC00"/>
        </a:accent1>
        <a:accent2>
          <a:srgbClr val="669900"/>
        </a:accent2>
        <a:accent3>
          <a:srgbClr val="FFFFFF"/>
        </a:accent3>
        <a:accent4>
          <a:srgbClr val="002A00"/>
        </a:accent4>
        <a:accent5>
          <a:srgbClr val="E2E2AA"/>
        </a:accent5>
        <a:accent6>
          <a:srgbClr val="5C8A00"/>
        </a:accent6>
        <a:hlink>
          <a:srgbClr val="333300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9">
        <a:dk1>
          <a:srgbClr val="000000"/>
        </a:dk1>
        <a:lt1>
          <a:srgbClr val="FFFFFF"/>
        </a:lt1>
        <a:dk2>
          <a:srgbClr val="000000"/>
        </a:dk2>
        <a:lt2>
          <a:srgbClr val="440044"/>
        </a:lt2>
        <a:accent1>
          <a:srgbClr val="FFCCCC"/>
        </a:accent1>
        <a:accent2>
          <a:srgbClr val="790571"/>
        </a:accent2>
        <a:accent3>
          <a:srgbClr val="FFFFFF"/>
        </a:accent3>
        <a:accent4>
          <a:srgbClr val="000000"/>
        </a:accent4>
        <a:accent5>
          <a:srgbClr val="FFE2E2"/>
        </a:accent5>
        <a:accent6>
          <a:srgbClr val="6D0466"/>
        </a:accent6>
        <a:hlink>
          <a:srgbClr val="993366"/>
        </a:hlink>
        <a:folHlink>
          <a:srgbClr val="9F839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10">
        <a:dk1>
          <a:srgbClr val="000000"/>
        </a:dk1>
        <a:lt1>
          <a:srgbClr val="FFFFFF"/>
        </a:lt1>
        <a:dk2>
          <a:srgbClr val="000000"/>
        </a:dk2>
        <a:lt2>
          <a:srgbClr val="FF9900"/>
        </a:lt2>
        <a:accent1>
          <a:srgbClr val="FFCC99"/>
        </a:accent1>
        <a:accent2>
          <a:srgbClr val="FBA313"/>
        </a:accent2>
        <a:accent3>
          <a:srgbClr val="FFFFFF"/>
        </a:accent3>
        <a:accent4>
          <a:srgbClr val="000000"/>
        </a:accent4>
        <a:accent5>
          <a:srgbClr val="FFE2CA"/>
        </a:accent5>
        <a:accent6>
          <a:srgbClr val="E39310"/>
        </a:accent6>
        <a:hlink>
          <a:srgbClr val="CC3300"/>
        </a:hlink>
        <a:folHlink>
          <a:srgbClr val="FCC66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11">
        <a:dk1>
          <a:srgbClr val="000000"/>
        </a:dk1>
        <a:lt1>
          <a:srgbClr val="FFFFFF"/>
        </a:lt1>
        <a:dk2>
          <a:srgbClr val="000000"/>
        </a:dk2>
        <a:lt2>
          <a:srgbClr val="779F92"/>
        </a:lt2>
        <a:accent1>
          <a:srgbClr val="33CCCC"/>
        </a:accent1>
        <a:accent2>
          <a:srgbClr val="9DC2D7"/>
        </a:accent2>
        <a:accent3>
          <a:srgbClr val="FFFFFF"/>
        </a:accent3>
        <a:accent4>
          <a:srgbClr val="000000"/>
        </a:accent4>
        <a:accent5>
          <a:srgbClr val="ADE2E2"/>
        </a:accent5>
        <a:accent6>
          <a:srgbClr val="8EB0C3"/>
        </a:accent6>
        <a:hlink>
          <a:srgbClr val="006666"/>
        </a:hlink>
        <a:folHlink>
          <a:srgbClr val="CC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12">
        <a:dk1>
          <a:srgbClr val="000000"/>
        </a:dk1>
        <a:lt1>
          <a:srgbClr val="FFFFFF"/>
        </a:lt1>
        <a:dk2>
          <a:srgbClr val="000000"/>
        </a:dk2>
        <a:lt2>
          <a:srgbClr val="00007D"/>
        </a:lt2>
        <a:accent1>
          <a:srgbClr val="9999FF"/>
        </a:accent1>
        <a:accent2>
          <a:srgbClr val="9999CC"/>
        </a:accent2>
        <a:accent3>
          <a:srgbClr val="FFFFFF"/>
        </a:accent3>
        <a:accent4>
          <a:srgbClr val="000000"/>
        </a:accent4>
        <a:accent5>
          <a:srgbClr val="CACAFF"/>
        </a:accent5>
        <a:accent6>
          <a:srgbClr val="8A8AB9"/>
        </a:accent6>
        <a:hlink>
          <a:srgbClr val="666699"/>
        </a:hlink>
        <a:folHlink>
          <a:srgbClr val="CCCCE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Pixel</Template>
  <TotalTime>4672</TotalTime>
  <Pages>0</Pages>
  <Words>1145</Words>
  <Characters>0</Characters>
  <Application>Microsoft Office PowerPoint</Application>
  <DocSecurity>0</DocSecurity>
  <PresentationFormat>On-screen Show (4:3)</PresentationFormat>
  <Lines>0</Lines>
  <Paragraphs>188</Paragraphs>
  <Slides>24</Slides>
  <Notes>7</Notes>
  <HiddenSlides>6</HiddenSlides>
  <MMClips>0</MMClips>
  <ScaleCrop>false</ScaleCrop>
  <HeadingPairs>
    <vt:vector size="8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3</vt:i4>
      </vt:variant>
      <vt:variant>
        <vt:lpstr>Slide Titles</vt:lpstr>
      </vt:variant>
      <vt:variant>
        <vt:i4>24</vt:i4>
      </vt:variant>
    </vt:vector>
  </HeadingPairs>
  <TitlesOfParts>
    <vt:vector size="38" baseType="lpstr">
      <vt:lpstr>Arial</vt:lpstr>
      <vt:lpstr>宋体</vt:lpstr>
      <vt:lpstr>Wingdings</vt:lpstr>
      <vt:lpstr>Calibri</vt:lpstr>
      <vt:lpstr>Arial Black</vt:lpstr>
      <vt:lpstr>Times New Roman</vt:lpstr>
      <vt:lpstr>仿宋_GB2312</vt:lpstr>
      <vt:lpstr>楷体_GB2312</vt:lpstr>
      <vt:lpstr>Verdana</vt:lpstr>
      <vt:lpstr>华文仿宋</vt:lpstr>
      <vt:lpstr>Pixel</vt:lpstr>
      <vt:lpstr>Microsoft Office Visio 绘图</vt:lpstr>
      <vt:lpstr>Microsoft Office Visio Drawing</vt:lpstr>
      <vt:lpstr>Microsoft 公式 3.0</vt:lpstr>
      <vt:lpstr>Community-based Greedy Algorithm for Mining Top-K Influential Nodes in Mobile Social Networks</vt:lpstr>
      <vt:lpstr>Problem and Background</vt:lpstr>
      <vt:lpstr>Basic Idea of the Algorithm</vt:lpstr>
      <vt:lpstr>Step1: Extracting Mobile Social Network</vt:lpstr>
      <vt:lpstr>Extended Independent Cascade Model</vt:lpstr>
      <vt:lpstr>Slide 6</vt:lpstr>
      <vt:lpstr>Step2: Influential Model Based Community Detection Algorithm</vt:lpstr>
      <vt:lpstr>Step3: Community-Based Greedy Algorithm</vt:lpstr>
      <vt:lpstr>Community-Based Greedy Algorithm</vt:lpstr>
      <vt:lpstr>CGA:Community-Based Greedy Algorithm</vt:lpstr>
      <vt:lpstr>Experiments</vt:lpstr>
      <vt:lpstr>Community distribution </vt:lpstr>
      <vt:lpstr>Experiments</vt:lpstr>
      <vt:lpstr>Results</vt:lpstr>
      <vt:lpstr>Results</vt:lpstr>
      <vt:lpstr>Results</vt:lpstr>
      <vt:lpstr>Summary</vt:lpstr>
      <vt:lpstr>Related work on Top-K Algorithm </vt:lpstr>
      <vt:lpstr>Slide 19</vt:lpstr>
      <vt:lpstr>Experiments</vt:lpstr>
      <vt:lpstr>Influential Model Based Community Detection Algorithm</vt:lpstr>
      <vt:lpstr>Problem Statement</vt:lpstr>
      <vt:lpstr>Related work on Top-K Algorithm</vt:lpstr>
      <vt:lpstr>Outline</vt:lpstr>
    </vt:vector>
  </TitlesOfParts>
  <Company>Guilddesign</Company>
  <LinksUpToDate>false</LinksUpToDate>
  <CharactersWithSpaces>0</CharactersWithSpaces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KDD2010</dc:title>
  <dc:creator>Yu Wang</dc:creator>
  <cp:lastModifiedBy>Ying</cp:lastModifiedBy>
  <cp:revision>361</cp:revision>
  <cp:lastPrinted>1899-12-30T00:00:00Z</cp:lastPrinted>
  <dcterms:created xsi:type="dcterms:W3CDTF">2004-08-26T06:30:40Z</dcterms:created>
  <dcterms:modified xsi:type="dcterms:W3CDTF">2011-03-14T18:46:19Z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2052-6.6.0.2461</vt:lpwstr>
  </property>
</Properties>
</file>