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8"/>
  </p:notesMasterIdLst>
  <p:sldIdLst>
    <p:sldId id="346" r:id="rId2"/>
    <p:sldId id="257" r:id="rId3"/>
    <p:sldId id="258" r:id="rId4"/>
    <p:sldId id="300" r:id="rId5"/>
    <p:sldId id="319" r:id="rId6"/>
    <p:sldId id="320" r:id="rId7"/>
    <p:sldId id="321" r:id="rId8"/>
    <p:sldId id="322" r:id="rId9"/>
    <p:sldId id="323" r:id="rId10"/>
    <p:sldId id="294" r:id="rId11"/>
    <p:sldId id="325" r:id="rId12"/>
    <p:sldId id="261" r:id="rId13"/>
    <p:sldId id="263" r:id="rId14"/>
    <p:sldId id="264" r:id="rId15"/>
    <p:sldId id="265" r:id="rId16"/>
    <p:sldId id="324" r:id="rId17"/>
    <p:sldId id="275" r:id="rId18"/>
    <p:sldId id="318" r:id="rId19"/>
    <p:sldId id="276" r:id="rId20"/>
    <p:sldId id="277" r:id="rId21"/>
    <p:sldId id="278" r:id="rId22"/>
    <p:sldId id="280" r:id="rId23"/>
    <p:sldId id="279" r:id="rId24"/>
    <p:sldId id="281" r:id="rId25"/>
    <p:sldId id="291" r:id="rId26"/>
    <p:sldId id="282" r:id="rId27"/>
    <p:sldId id="297" r:id="rId28"/>
    <p:sldId id="303" r:id="rId29"/>
    <p:sldId id="283" r:id="rId30"/>
    <p:sldId id="313" r:id="rId31"/>
    <p:sldId id="314" r:id="rId32"/>
    <p:sldId id="284" r:id="rId33"/>
    <p:sldId id="285" r:id="rId34"/>
    <p:sldId id="312" r:id="rId35"/>
    <p:sldId id="286" r:id="rId36"/>
    <p:sldId id="301" r:id="rId37"/>
    <p:sldId id="289" r:id="rId38"/>
    <p:sldId id="290" r:id="rId39"/>
    <p:sldId id="298" r:id="rId40"/>
    <p:sldId id="295" r:id="rId41"/>
    <p:sldId id="305" r:id="rId42"/>
    <p:sldId id="306" r:id="rId43"/>
    <p:sldId id="307" r:id="rId44"/>
    <p:sldId id="326" r:id="rId45"/>
    <p:sldId id="309" r:id="rId46"/>
    <p:sldId id="334" r:id="rId47"/>
    <p:sldId id="310" r:id="rId48"/>
    <p:sldId id="311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15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94758" autoAdjust="0"/>
  </p:normalViewPr>
  <p:slideViewPr>
    <p:cSldViewPr>
      <p:cViewPr varScale="1">
        <p:scale>
          <a:sx n="101" d="100"/>
          <a:sy n="101" d="100"/>
        </p:scale>
        <p:origin x="16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7.xml"/><Relationship Id="rId1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7E79AC7-DFD9-9350-B3B5-015D961B3A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CD8C051-495A-8A18-C513-E92560305F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EFECFD0-5FE2-C925-663F-42AD83E1DB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9D41215-FAF4-8410-67FA-3923277C56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3C7D7CAD-C1C7-6CB6-A36C-D829D955B4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ED48BBE-F9FC-40F8-6A95-03870B262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fld id="{8C0AFED9-84CA-6742-812D-AC282E42B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23A84A56-ED50-167D-453F-21A43100F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44BF08D-2C32-8848-9696-0CECAA922847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8E61E73-CD1E-A0EB-DE0C-C5914E922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C848987-28E7-28A8-C43C-DC8F1D3CC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CF0B18AE-8CB7-162E-6F75-DF10794DC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BC75853-0E8D-404F-97CA-2B4DA1B40F0C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2B086EB-911B-FD49-ED4A-BC6A4C3E4B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E70DA3C-06A2-52F1-B56C-2F4D9CD22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EA782C76-011E-0211-DB2F-3AA37C884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496D995-81D9-0849-AF6B-D2C0F97639CC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C18789DB-8887-6C94-854A-88902225E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AE93FCC-3026-10A4-BC9D-E28E44008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FC118F2F-2E0C-964F-517E-4BE1CC4AB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FE43E89-66C1-EE4E-A2E9-B23B5CD095D9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1D43CDA-6183-906C-4D52-0BA8152B5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4CB69EF-B59B-6A63-C458-F0C318628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9CC9101F-4BF5-4802-2BE4-1BA48C48A3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79742DD-C54F-E442-9254-B20B4B0507DA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43483EB-E7B9-63B4-560C-DF934EBA7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0211069-B7B9-5239-EAA0-ED06F2EDC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EB9F96-8982-C99E-AC8C-B7299D911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D8523D-7C03-0A11-5695-B90195FE14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DC89F-9B1D-E420-83D1-9B9C08A51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4457-2406-1E4A-975E-BAF7884F1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46AB14-9849-CFCF-F652-95E9EDF9A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88B3C0-C562-D6D6-A8B3-E31024C6E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529E5-33EE-2E79-F365-A53F2D29F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A94B-6425-744C-8C0C-FD8D7B82D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02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A1FCCA-38C1-9819-5C4A-FFE308D12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F2E440-F69F-2DA0-CE4B-DF0EAC757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8B78E0-DD71-0FB6-5DC0-CAB96A37D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3EC3-AAC6-6445-89A2-E28D98587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7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D7D5479-E82D-B30A-07BB-3546E856C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75D6E4-EDE5-5EC5-E23C-073C6B892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2963A3D-0256-E1A8-8462-4E7F35C9E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FF596-E5AA-E24C-8788-88B1DD16B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5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2182E2-8188-383E-E0B5-C20702174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475259-9A7D-4BA3-85BB-95587FE73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4B3039-F266-6CB6-DED0-8B537F0AC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9BBBB-9D8A-D840-AE23-FB1DBDBDD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95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3AF72-E2D6-7C72-BAD7-6AAD80D1C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7DECC-AF1D-3279-E16C-EB520E5CF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CBC01-3A29-86BC-162E-067B2C6A8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EE9D-CC27-AA47-83C8-2B2DF5F0A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3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8DD0F-4889-125D-354E-1AEAE2EE4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ED37B-2195-F3BE-7C2A-77C9F10ED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8C77F-BAAA-62AB-10A6-D0114085A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7B27-5F96-2F4F-8CFD-62DB19EF1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84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DF1A9-909A-7EE3-D018-9313831CC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FA799-CA95-2F90-2952-3CD8506FE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DE1230-432B-A073-EB65-5140D4AA6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3A340-25C0-504B-8DC9-15615B4FE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82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15EE6-E383-BCA7-07D4-48EE12D61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0CB60B-03EF-9613-EF83-9FE0A5883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67FA30-F899-D9C5-3C9B-C4CDA1D59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4494-98BF-AA40-BD1D-559F3943C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3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4BED07-AFE9-368B-14DD-84B031EA7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8EA47-F0C1-6875-7664-18AAECBFB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5554F-D874-2949-3C6F-FA8EB6034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079E-DBA9-764A-BFA1-6DC29EB58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39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B07AC-9B29-CA99-B106-8F70F3FB4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18209-52ED-AC19-C05F-9A8C37D7D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E77E0-204B-24EF-3F27-72AA7EEBA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2B98-8A97-EE4B-AA27-3285C48D5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30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425A25-9ED6-E47C-BE92-E3982626A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F436ED-AF6F-B1DD-85DF-B1A3BA91F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5DFF77-F69D-9C37-9457-018DA28E9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66F8B-8957-8D4F-8502-DDE056F72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655E9B-B8AB-A3AA-AD75-4E99C8AF2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3993FB-2B3E-229A-5906-944E0EBB5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601090-94B7-5436-95DA-1E972ADC6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18AE-06A8-B249-BAA7-70A8858C5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2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7A230C-122C-23AD-E728-6019CE5B2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079721-492E-7A61-D65F-2EA92E30E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73ECB4-51A3-4635-2D0E-EA03E834A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40BF-D529-8F4C-8F29-40D2481D1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0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2FF12-091A-B466-4F6E-4264E3E1E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11B97-3E28-A3A2-2E68-FAA1A9EC2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76262-63F9-54F4-950E-FF9FE0637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85AD-1593-7A4A-A730-0AB0B46E9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29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6F035-21B0-5E67-149C-ACFD3DD2E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9592-385F-0F34-E720-B716004C1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6B43B-8ECD-60C5-2FCE-637C4C05E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6D3B-B7C2-D540-A728-97CB5444E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69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F11CE9-B269-2004-4DB3-5D05481E6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46011C-BBB9-717C-4074-5063405A9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920D94A1-31D6-EAF9-34BD-404F0F13EB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A8D6F90A-A9F6-D8E0-DA2C-A54AF9B10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88971706-639C-5DA5-E13B-178EBF1FDA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61059C-50DF-8D41-9AAD-FCA939008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diseases/21751-genetic-disorders" TargetMode="External"/><Relationship Id="rId2" Type="http://schemas.openxmlformats.org/officeDocument/2006/relationships/hyperlink" Target="https://learn.genetics.utah.edu/content/basics/observ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ghered.mcgraw-hill.com/sites/0072921641/student_view0/chapter14/animations.html" TargetMode="External"/><Relationship Id="rId5" Type="http://schemas.openxmlformats.org/officeDocument/2006/relationships/hyperlink" Target="https://www.ncbi.nlm.nih.gov/books/NBK22266/" TargetMode="External"/><Relationship Id="rId4" Type="http://schemas.openxmlformats.org/officeDocument/2006/relationships/hyperlink" Target="https://en.wikipedia.org/wiki/List_of_organisms_by_chromosome_count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921641/sitemap.html?Mo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.davidson.edu/courses/genomics/chip/chip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921641/student_view0/chapter15/animations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genomes/virus.html" TargetMode="External"/><Relationship Id="rId2" Type="http://schemas.openxmlformats.org/officeDocument/2006/relationships/hyperlink" Target="http://www.ncbi.nlm.nih.gov/entrez/viewer.fcgi?db=nucleotide&amp;val=5096053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r.georgetown.edu/pirwww/search/textpsd.shtml" TargetMode="External"/><Relationship Id="rId4" Type="http://schemas.openxmlformats.org/officeDocument/2006/relationships/hyperlink" Target="http://au.expasy.org/cgi-bin/get-sprot-entry?Q7M4I6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pdb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F74F3EAC-00EA-8B0E-E649-400B7984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05DFE7-4907-EB4D-88EE-DE451F3232E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D62B6D7-61B5-7250-B5D4-4746C93F1C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12963"/>
            <a:ext cx="79248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CAP5510 – Bioinformatics</a:t>
            </a:r>
            <a:br>
              <a:rPr lang="en-US" altLang="en-US" dirty="0"/>
            </a:br>
            <a:r>
              <a:rPr lang="en-US" altLang="en-US" dirty="0"/>
              <a:t>Fall 2025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D0A3B4F-A278-501D-7083-C745388431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Tamer Kahveci</a:t>
            </a:r>
          </a:p>
          <a:p>
            <a:pPr eaLnBrk="1" hangingPunct="1"/>
            <a:r>
              <a:rPr lang="en-US" altLang="en-US"/>
              <a:t>CISE Department</a:t>
            </a:r>
          </a:p>
          <a:p>
            <a:pPr eaLnBrk="1" hangingPunct="1"/>
            <a:r>
              <a:rPr lang="en-US" altLang="en-US"/>
              <a:t>University of Florida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41662CDB-A31D-7CCB-FE1F-8B457C8D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406867-86A0-4B4B-A3C9-EFAA3CA34E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95D842A-BD6D-C4F8-7331-733217C3F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Bioinformatics?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4093620-8035-00C7-D188-36C35A361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Bioinformatics is the field of science in which biology, computer science, and information technology merge into a single discipline. The ultimate goal of the field is to enable the discovery of new biological insights as well as to create a global perspective from which unifying principles in biology can be discerned. There are three important sub-disciplines within bioinformatics: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 development and implementation of tools that enable efficient access and management of different types of information.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 analysis and interpretation of various types of data including nucleotide and amino acid sequences, protein domains, and protein structures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 development of new algorithms and statistics with which to assess relationships among members of large data sets 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E3C1C843-6CB5-174B-7B10-9D915749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7343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From NCBI (National Center for Biotechnology Information)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http://www.ncbi.nlm.nih.gov/Education/BLASTinfo/milestones.html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BE05E4AD-B3B8-964C-556E-7877F4FC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3CABFD-EE2E-1346-8B97-B535BB7BB94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6626" name="Rectangle 4">
            <a:extLst>
              <a:ext uri="{FF2B5EF4-FFF2-40B4-BE49-F238E27FC236}">
                <a16:creationId xmlns:a16="http://schemas.microsoft.com/office/drawing/2014/main" id="{8F0EF451-C8F2-F433-D1D1-E3F6CC6EBF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Does biology have anything to do with computer science?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7">
            <a:extLst>
              <a:ext uri="{FF2B5EF4-FFF2-40B4-BE49-F238E27FC236}">
                <a16:creationId xmlns:a16="http://schemas.microsoft.com/office/drawing/2014/main" id="{0CE6D5DB-72CB-B115-53E1-E37CA635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CB8268-7C10-B040-913D-1BFF0055331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2F9AF60-FBAD-5331-845F-6CD3128D9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1/4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AD95080-1971-1C5E-42BA-854E341520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Data diversity</a:t>
            </a:r>
          </a:p>
          <a:p>
            <a:pPr lvl="1" eaLnBrk="1" hangingPunct="1"/>
            <a:r>
              <a:rPr lang="en-US" altLang="en-US" sz="2400"/>
              <a:t>DNA (ATCCAGAGCAG)</a:t>
            </a:r>
          </a:p>
          <a:p>
            <a:pPr lvl="1" eaLnBrk="1" hangingPunct="1"/>
            <a:r>
              <a:rPr lang="en-US" altLang="en-US" sz="2400"/>
              <a:t>Protein sequences (MHPKVDALLSR)</a:t>
            </a:r>
          </a:p>
          <a:p>
            <a:pPr lvl="1" eaLnBrk="1" hangingPunct="1"/>
            <a:r>
              <a:rPr lang="en-US" altLang="en-US" sz="2400"/>
              <a:t>Protein structures</a:t>
            </a:r>
          </a:p>
          <a:p>
            <a:pPr lvl="1" eaLnBrk="1" hangingPunct="1"/>
            <a:r>
              <a:rPr lang="en-US" altLang="en-US" sz="2400"/>
              <a:t>Microarrays</a:t>
            </a:r>
          </a:p>
          <a:p>
            <a:pPr lvl="1" eaLnBrk="1" hangingPunct="1"/>
            <a:r>
              <a:rPr lang="en-US" altLang="en-US" sz="2400"/>
              <a:t>Biological networks</a:t>
            </a:r>
          </a:p>
          <a:p>
            <a:pPr lvl="1" eaLnBrk="1" hangingPunct="1"/>
            <a:r>
              <a:rPr lang="en-US" altLang="en-US" sz="2400"/>
              <a:t>Bio-images</a:t>
            </a:r>
          </a:p>
          <a:p>
            <a:pPr lvl="1" eaLnBrk="1" hangingPunct="1"/>
            <a:r>
              <a:rPr lang="en-US" altLang="en-US" sz="2400"/>
              <a:t>Time series</a:t>
            </a:r>
          </a:p>
        </p:txBody>
      </p:sp>
      <p:pic>
        <p:nvPicPr>
          <p:cNvPr id="27652" name="Picture 4" descr="1BQKx250">
            <a:extLst>
              <a:ext uri="{FF2B5EF4-FFF2-40B4-BE49-F238E27FC236}">
                <a16:creationId xmlns:a16="http://schemas.microsoft.com/office/drawing/2014/main" id="{B777955E-F396-7CB0-EA42-40E69AAD544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1612900"/>
            <a:ext cx="1587500" cy="158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6" descr="microarray">
            <a:extLst>
              <a:ext uri="{FF2B5EF4-FFF2-40B4-BE49-F238E27FC236}">
                <a16:creationId xmlns:a16="http://schemas.microsoft.com/office/drawing/2014/main" id="{5E9AED64-E3B7-FDB8-19C3-130147975E6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3388" y="1646238"/>
            <a:ext cx="1598612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8" descr="T8326">
            <a:extLst>
              <a:ext uri="{FF2B5EF4-FFF2-40B4-BE49-F238E27FC236}">
                <a16:creationId xmlns:a16="http://schemas.microsoft.com/office/drawing/2014/main" id="{E980891C-722F-8C6C-6C4C-4A178303E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08388"/>
            <a:ext cx="464820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Figure2a">
            <a:extLst>
              <a:ext uri="{FF2B5EF4-FFF2-40B4-BE49-F238E27FC236}">
                <a16:creationId xmlns:a16="http://schemas.microsoft.com/office/drawing/2014/main" id="{F93CDE83-B9FA-E7EC-7944-7DE6F220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29250"/>
            <a:ext cx="2016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6">
            <a:extLst>
              <a:ext uri="{FF2B5EF4-FFF2-40B4-BE49-F238E27FC236}">
                <a16:creationId xmlns:a16="http://schemas.microsoft.com/office/drawing/2014/main" id="{F6D50AA3-C9C0-6277-F67F-46FDC0A2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4F461-10CF-FD41-A844-48FB9DF019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6D7B2BC-D5CD-FD45-CC6C-9ED499889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2/4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7C54AA4-3206-E9C4-5546-AC9E67C4E7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038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Database size as of April 2024,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GeneBank</a:t>
            </a:r>
            <a:r>
              <a:rPr lang="en-US" altLang="en-US" sz="2000" dirty="0"/>
              <a:t> : More than 30x10</a:t>
            </a:r>
            <a:r>
              <a:rPr lang="en-US" altLang="en-US" sz="2000" baseline="30000" dirty="0"/>
              <a:t>13</a:t>
            </a:r>
            <a:r>
              <a:rPr lang="en-US" altLang="en-US" sz="2000" dirty="0"/>
              <a:t> bases.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More than 500K protein sequences,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More than 214K protein structures in PDB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A88E25E6-57ED-0526-A8E9-4E0A51788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91175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Genome sequence now accumulate so quickly that, in less than a week, a single laboratory can produce more bits of data than Shakespeare managed in a lifetime, although the latter make better reading.</a:t>
            </a:r>
            <a:endParaRPr lang="en-US" altLang="en-US" sz="240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Comic Sans MS" panose="030F0902030302020204" pitchFamily="66" charset="0"/>
              </a:rPr>
              <a:t>-- G A Pekso, </a:t>
            </a:r>
            <a:r>
              <a:rPr lang="en-US" altLang="en-US" sz="1200" i="1">
                <a:latin typeface="Comic Sans MS" panose="030F0902030302020204" pitchFamily="66" charset="0"/>
              </a:rPr>
              <a:t>Nature</a:t>
            </a:r>
            <a:r>
              <a:rPr lang="en-US" altLang="en-US" sz="1200">
                <a:latin typeface="Comic Sans MS" panose="030F0902030302020204" pitchFamily="66" charset="0"/>
              </a:rPr>
              <a:t> </a:t>
            </a:r>
            <a:r>
              <a:rPr lang="en-US" altLang="en-US" sz="1200" b="1">
                <a:latin typeface="Comic Sans MS" panose="030F0902030302020204" pitchFamily="66" charset="0"/>
              </a:rPr>
              <a:t>401</a:t>
            </a:r>
            <a:r>
              <a:rPr lang="en-US" altLang="en-US" sz="1200">
                <a:latin typeface="Comic Sans MS" panose="030F0902030302020204" pitchFamily="66" charset="0"/>
              </a:rPr>
              <a:t>: 115-116 (1999)</a:t>
            </a:r>
          </a:p>
        </p:txBody>
      </p:sp>
      <p:pic>
        <p:nvPicPr>
          <p:cNvPr id="28677" name="Picture 2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5C6D6EAC-20CB-C544-F858-2D8C9EBB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1600200"/>
            <a:ext cx="4208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21A43205-F8ED-6490-F670-8473C2D8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2BB1D3-6196-3842-9CB1-EB52C000643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E93FBBB-AD32-E706-56A9-0CCDCAC24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3/4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8510389-DFE4-07A9-3759-F4B2CFC4D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Deciphering the code</a:t>
            </a:r>
          </a:p>
          <a:p>
            <a:pPr lvl="1" eaLnBrk="1" hangingPunct="1"/>
            <a:r>
              <a:rPr lang="en-US" altLang="en-US"/>
              <a:t>Within same data type: hard</a:t>
            </a:r>
          </a:p>
          <a:p>
            <a:pPr lvl="1" eaLnBrk="1" hangingPunct="1"/>
            <a:r>
              <a:rPr lang="en-US" altLang="en-US"/>
              <a:t>Across data types: harder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F5152C92-4360-26A2-10A2-2CAA27AD7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16325"/>
            <a:ext cx="46482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caacaagccaaaactcgtacaaatatgaccgcacttcgctataaagaacacggcttgtgg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cgagatatctcttggaaaaactttcaagagcaactcaatcaactttctcgagcattgctt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gctcacaatattgacgtacaagataaaatcgccatttttgcccataatatggaacgttgg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gttgttcatgaaactttcggtatcaaagatggtttaatgaccactgttcacgcaacgact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acaatcgttgacattgcgaccttacaaattcgagcaatcacagtgcctatttacgcaacc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aatacagcccagcaagcagaatttatcctaaatcacgccgatgtaaaaattctcttcgtc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ggcgatcaagagcaatacgatcaaacattggaaattgctcatcattgtccaaaattacaa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aaaattgtagcaatgaaatccaccattcaattacaacaagatcctctttcttgcacttgg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467B0A5D-DEDE-278D-F0DF-B3DA456BB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32400"/>
            <a:ext cx="44196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atggcaattaaaattggtatcaatggttttggtcgtatcggccgtatcgtattccgtgca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gcacaacaccgtgatgacattgaagttgtaggtattaacgacttaatcgacgttgaatac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atggcttatatgttgaaatatgattcaactcacggtcgtttcgacggcactgttgaagtg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aaagatggtaacttagtggttaatggtaaaactatccgtgtaactgcagaacgtgatcca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gcaaacttaaactggggtgcaatcggtgttgatatcgctgttgaagcgactggtttattc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ttaactgatgaaactgctcgtaaacatatcactgcaggcgcaaaaaaagttgtattaact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ggcccatctaaagatgcaacccctatgttcgttcgtggtgtaaacttcaacgcatacgca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ggtcaagatatcgtttctaacgcatcttgtacaacaaactgtttagctcctttagcacgt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gttgttcatgaaactttcggtatcaaagatggtttaatgaccactgttcacgcaacgact   </a:t>
            </a:r>
          </a:p>
        </p:txBody>
      </p:sp>
      <p:sp>
        <p:nvSpPr>
          <p:cNvPr id="29702" name="Oval 7">
            <a:extLst>
              <a:ext uri="{FF2B5EF4-FFF2-40B4-BE49-F238E27FC236}">
                <a16:creationId xmlns:a16="http://schemas.microsoft.com/office/drawing/2014/main" id="{6A2E74A4-A2D4-27D4-2DDF-4E3F6557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00400"/>
            <a:ext cx="3733800" cy="3276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9703" name="Picture 8" descr="3Dpic1">
            <a:extLst>
              <a:ext uri="{FF2B5EF4-FFF2-40B4-BE49-F238E27FC236}">
                <a16:creationId xmlns:a16="http://schemas.microsoft.com/office/drawing/2014/main" id="{4CD9FBBB-4A72-FCF3-1057-79529904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4285"/>
          <a:stretch>
            <a:fillRect/>
          </a:stretch>
        </p:blipFill>
        <p:spPr bwMode="auto">
          <a:xfrm>
            <a:off x="6629400" y="3276600"/>
            <a:ext cx="990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3Dpic4">
            <a:extLst>
              <a:ext uri="{FF2B5EF4-FFF2-40B4-BE49-F238E27FC236}">
                <a16:creationId xmlns:a16="http://schemas.microsoft.com/office/drawing/2014/main" id="{5DCC1592-5448-47D2-7063-FA85BAC3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4" r="23810"/>
          <a:stretch>
            <a:fillRect/>
          </a:stretch>
        </p:blipFill>
        <p:spPr bwMode="auto">
          <a:xfrm>
            <a:off x="5410200" y="4038600"/>
            <a:ext cx="12192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3Dpic6">
            <a:extLst>
              <a:ext uri="{FF2B5EF4-FFF2-40B4-BE49-F238E27FC236}">
                <a16:creationId xmlns:a16="http://schemas.microsoft.com/office/drawing/2014/main" id="{66AA2290-8A6B-91BA-3307-9E5866D2C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1000"/>
            <a:ext cx="11588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 descr="3Dpic8">
            <a:extLst>
              <a:ext uri="{FF2B5EF4-FFF2-40B4-BE49-F238E27FC236}">
                <a16:creationId xmlns:a16="http://schemas.microsoft.com/office/drawing/2014/main" id="{2E669945-7067-55D7-F35B-E938EE13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r="13284"/>
          <a:stretch>
            <a:fillRect/>
          </a:stretch>
        </p:blipFill>
        <p:spPr bwMode="auto">
          <a:xfrm>
            <a:off x="6400800" y="5029200"/>
            <a:ext cx="12192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>
            <a:extLst>
              <a:ext uri="{FF2B5EF4-FFF2-40B4-BE49-F238E27FC236}">
                <a16:creationId xmlns:a16="http://schemas.microsoft.com/office/drawing/2014/main" id="{9EFEC71F-DA50-50CA-13F5-9BD6D3CD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72463-AB54-5940-AB68-37208DBB71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5FD0002-F45E-C984-E23A-EA6A21247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4/4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D014AA2-6712-1688-8AB8-07027FF7A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Inaccuracy</a:t>
            </a:r>
          </a:p>
          <a:p>
            <a:pPr eaLnBrk="1" hangingPunct="1"/>
            <a:r>
              <a:rPr lang="en-US" altLang="en-US"/>
              <a:t>Redundancy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6">
            <a:extLst>
              <a:ext uri="{FF2B5EF4-FFF2-40B4-BE49-F238E27FC236}">
                <a16:creationId xmlns:a16="http://schemas.microsoft.com/office/drawing/2014/main" id="{60D6B4F0-E384-399A-29DC-2F5177D4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3CF80B-DE02-6F49-A905-13CBEEAF0A0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404AAE1-DA14-BFC3-7275-6FDF24651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the Real Solution?</a:t>
            </a:r>
          </a:p>
        </p:txBody>
      </p:sp>
      <p:pic>
        <p:nvPicPr>
          <p:cNvPr id="172035" name="Picture 3" descr="30-404">
            <a:extLst>
              <a:ext uri="{FF2B5EF4-FFF2-40B4-BE49-F238E27FC236}">
                <a16:creationId xmlns:a16="http://schemas.microsoft.com/office/drawing/2014/main" id="{E1279FE7-37BA-F0A4-6913-1BE82E65FB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038" y="1600200"/>
            <a:ext cx="33369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6" name="Picture 4" descr="vail10">
            <a:extLst>
              <a:ext uri="{FF2B5EF4-FFF2-40B4-BE49-F238E27FC236}">
                <a16:creationId xmlns:a16="http://schemas.microsoft.com/office/drawing/2014/main" id="{7D003EB0-681E-4AB2-915D-F744C48704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3100" y="1600200"/>
            <a:ext cx="3975100" cy="255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37" name="Text Box 5">
            <a:extLst>
              <a:ext uri="{FF2B5EF4-FFF2-40B4-BE49-F238E27FC236}">
                <a16:creationId xmlns:a16="http://schemas.microsoft.com/office/drawing/2014/main" id="{24F5907B-7155-F32D-2D40-6BD5BF54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41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We need better computational methods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800">
                <a:latin typeface="Comic Sans MS" panose="030F0902030302020204" pitchFamily="66" charset="0"/>
              </a:rPr>
              <a:t>Compact summarization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800">
                <a:latin typeface="Comic Sans MS" panose="030F0902030302020204" pitchFamily="66" charset="0"/>
              </a:rPr>
              <a:t>Fast and accurate analysis of data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800">
                <a:latin typeface="Comic Sans MS" panose="030F0902030302020204" pitchFamily="66" charset="0"/>
              </a:rPr>
              <a:t>Efficient indexing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9975AB08-5932-022B-AB7C-6757BEB4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97B77B-9F17-C144-BDA2-D96D6F3F9F4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2770" name="Rectangle 4">
            <a:extLst>
              <a:ext uri="{FF2B5EF4-FFF2-40B4-BE49-F238E27FC236}">
                <a16:creationId xmlns:a16="http://schemas.microsoft.com/office/drawing/2014/main" id="{5EC0A58F-84EA-6421-292D-C8E0F8F71B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Gentle Introduction to Molecular Biology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B6CC5B47-D469-0806-C8C3-10AE5C37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F5FC1B-5ACC-164F-889F-813FE513E25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B17A815-BEAC-1CF9-A1A3-C18B5808E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Goals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5B045BF-6FC6-05AA-C2CA-4800AF052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Understand major components of biological data</a:t>
            </a:r>
          </a:p>
          <a:p>
            <a:pPr lvl="1" eaLnBrk="1" hangingPunct="1"/>
            <a:r>
              <a:rPr lang="en-US" altLang="en-US"/>
              <a:t>DNA, protein sequences, expression arrays, protein structures</a:t>
            </a:r>
          </a:p>
          <a:p>
            <a:pPr eaLnBrk="1" hangingPunct="1"/>
            <a:r>
              <a:rPr lang="en-US" altLang="en-US"/>
              <a:t>Get familiar with basic terminology</a:t>
            </a:r>
          </a:p>
          <a:p>
            <a:pPr eaLnBrk="1" hangingPunct="1"/>
            <a:r>
              <a:rPr lang="en-US" altLang="en-US"/>
              <a:t>Learn commonly used data formats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6">
            <a:extLst>
              <a:ext uri="{FF2B5EF4-FFF2-40B4-BE49-F238E27FC236}">
                <a16:creationId xmlns:a16="http://schemas.microsoft.com/office/drawing/2014/main" id="{CD6C6ECE-D819-C7F4-0685-77674052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A65A4B-DB60-EF4C-A89C-CF6B31A4649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E403C43-9250-4446-DCC7-6FC0AE657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Genetic Material: DNA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D094312-642A-A7E1-1355-812B035EC4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Deoxyribonucleic Acid, 1950s</a:t>
            </a:r>
          </a:p>
          <a:p>
            <a:pPr lvl="1" eaLnBrk="1" hangingPunct="1"/>
            <a:r>
              <a:rPr lang="en-US" altLang="en-US" sz="2400"/>
              <a:t>Basis of inheritance</a:t>
            </a:r>
          </a:p>
          <a:p>
            <a:pPr lvl="1" eaLnBrk="1" hangingPunct="1"/>
            <a:r>
              <a:rPr lang="en-US" altLang="en-US" sz="2400"/>
              <a:t>Eye color, hair color, …</a:t>
            </a:r>
          </a:p>
          <a:p>
            <a:pPr eaLnBrk="1" hangingPunct="1"/>
            <a:r>
              <a:rPr lang="en-US" altLang="en-US" sz="2800"/>
              <a:t>4 nucleotides </a:t>
            </a:r>
          </a:p>
          <a:p>
            <a:pPr lvl="1" eaLnBrk="1" hangingPunct="1"/>
            <a:r>
              <a:rPr lang="en-US" altLang="en-US" sz="2400"/>
              <a:t>A, C, G, T</a:t>
            </a:r>
          </a:p>
        </p:txBody>
      </p:sp>
      <p:pic>
        <p:nvPicPr>
          <p:cNvPr id="34820" name="Picture 4" descr="nucleotide">
            <a:extLst>
              <a:ext uri="{FF2B5EF4-FFF2-40B4-BE49-F238E27FC236}">
                <a16:creationId xmlns:a16="http://schemas.microsoft.com/office/drawing/2014/main" id="{A17EC252-E6B8-428E-6B2E-D6EBF99553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49538"/>
            <a:ext cx="4343400" cy="259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231C9C39-CC61-5656-58BB-ADBBA908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A0CB0-CC91-F648-A63A-CCE5C262A5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72A9804-BFDB-5433-2545-5B1BADEE0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Vital Information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CD2930-103D-5A6B-7F8C-7B4B1DCEA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Instructor: Tamer Kahveci</a:t>
            </a:r>
          </a:p>
          <a:p>
            <a:pPr eaLnBrk="1" hangingPunct="1"/>
            <a:r>
              <a:rPr lang="en-US" altLang="en-US" sz="2800" dirty="0"/>
              <a:t>Email: </a:t>
            </a:r>
            <a:r>
              <a:rPr lang="en-US" altLang="en-US" sz="2800" dirty="0" err="1"/>
              <a:t>tkahveci</a:t>
            </a:r>
            <a:r>
              <a:rPr lang="en-US" altLang="en-US" sz="2800" dirty="0"/>
              <a:t> @ </a:t>
            </a:r>
            <a:r>
              <a:rPr lang="en-US" altLang="en-US" sz="2800" dirty="0" err="1"/>
              <a:t>ufl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Office: MH 5400C</a:t>
            </a:r>
          </a:p>
          <a:p>
            <a:pPr eaLnBrk="1" hangingPunct="1"/>
            <a:r>
              <a:rPr lang="en-US" altLang="en-US" sz="2800" dirty="0"/>
              <a:t>Time: M/W/F (10:40-11:30AM)</a:t>
            </a:r>
          </a:p>
          <a:p>
            <a:pPr eaLnBrk="1" hangingPunct="1"/>
            <a:r>
              <a:rPr lang="en-US" altLang="en-US" sz="2800" dirty="0"/>
              <a:t>Office hours: M/F 11:50-12:40 AM</a:t>
            </a:r>
          </a:p>
          <a:p>
            <a:pPr eaLnBrk="1" hangingPunct="1"/>
            <a:r>
              <a:rPr lang="en-US" altLang="en-US" sz="2800" dirty="0"/>
              <a:t>Course page: </a:t>
            </a:r>
          </a:p>
          <a:p>
            <a:pPr lvl="1" eaLnBrk="1" hangingPunct="1"/>
            <a:r>
              <a:rPr lang="en-US" altLang="en-US" sz="2000" dirty="0"/>
              <a:t>http://</a:t>
            </a:r>
            <a:r>
              <a:rPr lang="en-US" altLang="en-US" sz="2000" dirty="0" err="1"/>
              <a:t>www.cise.ufl.edu</a:t>
            </a:r>
            <a:r>
              <a:rPr lang="en-US" altLang="en-US" sz="2000" dirty="0"/>
              <a:t>/~tamer/teaching/fall2025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6">
            <a:extLst>
              <a:ext uri="{FF2B5EF4-FFF2-40B4-BE49-F238E27FC236}">
                <a16:creationId xmlns:a16="http://schemas.microsoft.com/office/drawing/2014/main" id="{E94D8EE3-B562-A4DD-4ACE-179D18CB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74D76-DB5A-BD49-9B0D-9F7AEF49A7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5842" name="Rectangle 4">
            <a:extLst>
              <a:ext uri="{FF2B5EF4-FFF2-40B4-BE49-F238E27FC236}">
                <a16:creationId xmlns:a16="http://schemas.microsoft.com/office/drawing/2014/main" id="{E9764549-DDA3-479C-C841-E0C87DF43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Chemical Structure of Nucleotides</a:t>
            </a:r>
          </a:p>
        </p:txBody>
      </p:sp>
      <p:pic>
        <p:nvPicPr>
          <p:cNvPr id="35843" name="Picture 5" descr="nitrogen_base">
            <a:extLst>
              <a:ext uri="{FF2B5EF4-FFF2-40B4-BE49-F238E27FC236}">
                <a16:creationId xmlns:a16="http://schemas.microsoft.com/office/drawing/2014/main" id="{FBC8A4F6-4CC7-4877-5C1A-730620817AC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b="50023"/>
          <a:stretch>
            <a:fillRect/>
          </a:stretch>
        </p:blipFill>
        <p:spPr>
          <a:xfrm>
            <a:off x="2997200" y="1839913"/>
            <a:ext cx="4065588" cy="239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7" descr="nitrogen_base">
            <a:extLst>
              <a:ext uri="{FF2B5EF4-FFF2-40B4-BE49-F238E27FC236}">
                <a16:creationId xmlns:a16="http://schemas.microsoft.com/office/drawing/2014/main" id="{F2FFF231-5DE6-F533-7AE0-A48A2FF5D2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5"/>
          <a:stretch>
            <a:fillRect/>
          </a:stretch>
        </p:blipFill>
        <p:spPr>
          <a:xfrm>
            <a:off x="2286000" y="4297363"/>
            <a:ext cx="5915025" cy="2255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Text Box 10">
            <a:extLst>
              <a:ext uri="{FF2B5EF4-FFF2-40B4-BE49-F238E27FC236}">
                <a16:creationId xmlns:a16="http://schemas.microsoft.com/office/drawing/2014/main" id="{3C30A74D-CF09-E3D8-F6FA-D8ECCBC2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95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Purines</a:t>
            </a:r>
          </a:p>
        </p:txBody>
      </p:sp>
      <p:sp>
        <p:nvSpPr>
          <p:cNvPr id="35846" name="Text Box 11">
            <a:extLst>
              <a:ext uri="{FF2B5EF4-FFF2-40B4-BE49-F238E27FC236}">
                <a16:creationId xmlns:a16="http://schemas.microsoft.com/office/drawing/2014/main" id="{4552D766-EC92-13AE-43C7-F8A570812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Pyrmidines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6">
            <a:extLst>
              <a:ext uri="{FF2B5EF4-FFF2-40B4-BE49-F238E27FC236}">
                <a16:creationId xmlns:a16="http://schemas.microsoft.com/office/drawing/2014/main" id="{3649946B-62A9-0024-90AF-65603DFA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7083BD-86CC-4546-A13C-2B221F79901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D79C32E-9672-51EE-ED8C-292ADD282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Making of Long Chains</a:t>
            </a:r>
          </a:p>
        </p:txBody>
      </p:sp>
      <p:pic>
        <p:nvPicPr>
          <p:cNvPr id="36867" name="Picture 4" descr="nucleotide_chain">
            <a:extLst>
              <a:ext uri="{FF2B5EF4-FFF2-40B4-BE49-F238E27FC236}">
                <a16:creationId xmlns:a16="http://schemas.microsoft.com/office/drawing/2014/main" id="{6D45F6DA-D4C2-F3C7-D6CB-34881BB2E1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752600"/>
            <a:ext cx="2681288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6" descr="nucleotide">
            <a:extLst>
              <a:ext uri="{FF2B5EF4-FFF2-40B4-BE49-F238E27FC236}">
                <a16:creationId xmlns:a16="http://schemas.microsoft.com/office/drawing/2014/main" id="{77DA2A45-75BA-FD19-8FAC-B52999E3EA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26414"/>
          <a:stretch>
            <a:fillRect/>
          </a:stretch>
        </p:blipFill>
        <p:spPr>
          <a:xfrm>
            <a:off x="838200" y="2606675"/>
            <a:ext cx="2971800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Text Box 8">
            <a:extLst>
              <a:ext uri="{FF2B5EF4-FFF2-40B4-BE49-F238E27FC236}">
                <a16:creationId xmlns:a16="http://schemas.microsoft.com/office/drawing/2014/main" id="{112E1E32-0970-1F71-C859-B57686654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0200"/>
            <a:ext cx="92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5’ -&gt; 3’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7">
            <a:extLst>
              <a:ext uri="{FF2B5EF4-FFF2-40B4-BE49-F238E27FC236}">
                <a16:creationId xmlns:a16="http://schemas.microsoft.com/office/drawing/2014/main" id="{D8676D8F-203D-379A-77DB-C58172B1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3BD1B-9261-1642-A447-8414DAFF22F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83ACD07-6C24-3360-2B7D-B44EA129C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DNA structure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EB5F9AD-D957-6D41-144A-2B505AB603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Double stranded, helix (Watson &amp; Crick)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Complementary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A-T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G-C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Antiparallel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3’ -&gt; 5’ (downstream)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5’ -&gt; 3’ (upstream)</a:t>
            </a:r>
            <a:endParaRPr lang="en-US" altLang="en-US" sz="2800" dirty="0"/>
          </a:p>
        </p:txBody>
      </p:sp>
      <p:pic>
        <p:nvPicPr>
          <p:cNvPr id="37892" name="Picture 4" descr="dna_model_helix">
            <a:extLst>
              <a:ext uri="{FF2B5EF4-FFF2-40B4-BE49-F238E27FC236}">
                <a16:creationId xmlns:a16="http://schemas.microsoft.com/office/drawing/2014/main" id="{281E5107-3991-89A9-1F62-6CFD8AB25DB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9613" y="1600200"/>
            <a:ext cx="156845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6" descr="dna_model">
            <a:extLst>
              <a:ext uri="{FF2B5EF4-FFF2-40B4-BE49-F238E27FC236}">
                <a16:creationId xmlns:a16="http://schemas.microsoft.com/office/drawing/2014/main" id="{A80B3280-52D6-CBB6-79F8-D1B1A527AED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r="30109"/>
          <a:stretch>
            <a:fillRect/>
          </a:stretch>
        </p:blipFill>
        <p:spPr>
          <a:xfrm>
            <a:off x="6477000" y="1600200"/>
            <a:ext cx="2438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>
            <a:extLst>
              <a:ext uri="{FF2B5EF4-FFF2-40B4-BE49-F238E27FC236}">
                <a16:creationId xmlns:a16="http://schemas.microsoft.com/office/drawing/2014/main" id="{6932A9DE-818D-2BF5-57E0-5DD6E14C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5E2F9C-38A2-D74A-81BC-E0077997E9A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9DE49A9-096A-5245-B0E5-3F123DCC7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  Pairs</a:t>
            </a:r>
          </a:p>
        </p:txBody>
      </p:sp>
      <p:pic>
        <p:nvPicPr>
          <p:cNvPr id="38915" name="Picture 9" descr="basepairs">
            <a:extLst>
              <a:ext uri="{FF2B5EF4-FFF2-40B4-BE49-F238E27FC236}">
                <a16:creationId xmlns:a16="http://schemas.microsoft.com/office/drawing/2014/main" id="{685451E0-4697-0A35-AC76-3F0D22F0E5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775" y="1657350"/>
            <a:ext cx="5886450" cy="441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417FB207-E434-297A-145D-F35FC64B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A4F56F-0E13-ED4F-971F-037759B15A8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F2D2586-7928-A4E5-6C55-BA703206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296E2DF-BB54-E673-B14F-E5EA5D813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5’ - GTTACA – 3’</a:t>
            </a:r>
          </a:p>
          <a:p>
            <a:pPr eaLnBrk="1" hangingPunct="1"/>
            <a:r>
              <a:rPr lang="en-US" altLang="en-US"/>
              <a:t>5’ – XXXXXX – 3’  ?</a:t>
            </a:r>
          </a:p>
          <a:p>
            <a:pPr eaLnBrk="1" hangingPunct="1"/>
            <a:r>
              <a:rPr lang="en-US" altLang="en-US"/>
              <a:t>5’ – TGTAAC – 3’</a:t>
            </a:r>
          </a:p>
          <a:p>
            <a:pPr eaLnBrk="1" hangingPunct="1"/>
            <a:r>
              <a:rPr lang="en-US" altLang="en-US"/>
              <a:t>Reverse complements.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>
            <a:extLst>
              <a:ext uri="{FF2B5EF4-FFF2-40B4-BE49-F238E27FC236}">
                <a16:creationId xmlns:a16="http://schemas.microsoft.com/office/drawing/2014/main" id="{877D99F4-8DA5-0D14-9EE6-27242031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24FF8-F799-C243-AFD3-229628C4C9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45EC1C9-68F8-BC30-087C-1EFD638D0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Repetitive DNA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721AD74-31C0-1E84-DF03-646D7D000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Tandem repeats: highly repetitive </a:t>
            </a:r>
          </a:p>
          <a:p>
            <a:pPr lvl="1" eaLnBrk="1" hangingPunct="1"/>
            <a:r>
              <a:rPr lang="en-US" altLang="en-US" sz="2400" dirty="0"/>
              <a:t>Satellites (100 k – 1 </a:t>
            </a:r>
            <a:r>
              <a:rPr lang="en-US" altLang="en-US" sz="2400" dirty="0" err="1"/>
              <a:t>Gbp</a:t>
            </a:r>
            <a:r>
              <a:rPr lang="en-US" altLang="en-US" sz="2400" dirty="0"/>
              <a:t>) / (a few hundred bp)</a:t>
            </a:r>
          </a:p>
          <a:p>
            <a:pPr lvl="1" eaLnBrk="1" hangingPunct="1"/>
            <a:r>
              <a:rPr lang="en-US" altLang="en-US" sz="2400" dirty="0"/>
              <a:t>Mini satellites (1 k – 20 </a:t>
            </a:r>
            <a:r>
              <a:rPr lang="en-US" altLang="en-US" sz="2400" dirty="0" err="1"/>
              <a:t>kbp</a:t>
            </a:r>
            <a:r>
              <a:rPr lang="en-US" altLang="en-US" sz="2400" dirty="0"/>
              <a:t>) / (9 – 80 bp)</a:t>
            </a:r>
          </a:p>
          <a:p>
            <a:pPr lvl="1" eaLnBrk="1" hangingPunct="1"/>
            <a:r>
              <a:rPr lang="en-US" altLang="en-US" sz="2400" dirty="0"/>
              <a:t>Micro satellites (&lt; 150 bp) / (1 – 6 bp)</a:t>
            </a:r>
          </a:p>
          <a:p>
            <a:pPr lvl="1" eaLnBrk="1" hangingPunct="1"/>
            <a:r>
              <a:rPr lang="en-US" altLang="en-US" sz="2400" dirty="0"/>
              <a:t>DNA fingerprinting</a:t>
            </a:r>
          </a:p>
          <a:p>
            <a:pPr eaLnBrk="1" hangingPunct="1"/>
            <a:r>
              <a:rPr lang="en-US" altLang="en-US" sz="2800" dirty="0"/>
              <a:t>Interspersed repeats: moderately repetitive</a:t>
            </a:r>
          </a:p>
          <a:p>
            <a:pPr lvl="1" eaLnBrk="1" hangingPunct="1"/>
            <a:r>
              <a:rPr lang="en-US" altLang="en-US" sz="2400" dirty="0"/>
              <a:t>LINE</a:t>
            </a:r>
          </a:p>
          <a:p>
            <a:pPr lvl="1" eaLnBrk="1" hangingPunct="1"/>
            <a:r>
              <a:rPr lang="en-US" altLang="en-US" sz="2400" dirty="0"/>
              <a:t>SINE</a:t>
            </a:r>
          </a:p>
          <a:p>
            <a:pPr eaLnBrk="1" hangingPunct="1"/>
            <a:r>
              <a:rPr lang="en-US" altLang="en-US" sz="2800" dirty="0"/>
              <a:t>Proteins contain repetitive patterns too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>
            <a:extLst>
              <a:ext uri="{FF2B5EF4-FFF2-40B4-BE49-F238E27FC236}">
                <a16:creationId xmlns:a16="http://schemas.microsoft.com/office/drawing/2014/main" id="{029B5C61-19F3-EBED-1EEE-D01978F0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6F6E7-46A4-AC40-8B1A-AB2BCB43E38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4B0AF14-7313-1588-31A0-4D9817803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Genetic Material: an Analogy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EF649C4-50A2-AA7F-1466-E958B553C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Nucleotide =&gt; letter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Gene =&gt; sentence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Contig =&gt; chapter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Chromosome =&gt; book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hlinkClick r:id="rId2"/>
              </a:rPr>
              <a:t>Traits</a:t>
            </a:r>
            <a:r>
              <a:rPr lang="en-US" altLang="en-US" sz="2000"/>
              <a:t>: Gender, hair/eye color,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hlinkClick r:id="rId3"/>
              </a:rPr>
              <a:t>Disorders</a:t>
            </a:r>
            <a:r>
              <a:rPr lang="en-US" altLang="en-US" sz="2000"/>
              <a:t>: down syndrome, turner syndrome,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hlinkClick r:id="rId4"/>
              </a:rPr>
              <a:t>Chromosome number varies</a:t>
            </a:r>
            <a:r>
              <a:rPr lang="en-US" altLang="en-US" sz="2000"/>
              <a:t> for species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hlinkClick r:id="rId5"/>
              </a:rPr>
              <a:t>We have 46 </a:t>
            </a:r>
            <a:r>
              <a:rPr lang="en-US" altLang="en-US" sz="2000"/>
              <a:t>(23 + 23) chromosomes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Complete genome =&gt; volumes of encyclopedia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Hershey &amp; Chase experiment show that DNA is the genetic material. (</a:t>
            </a:r>
            <a:r>
              <a:rPr lang="en-US" altLang="en-US" sz="2400">
                <a:hlinkClick r:id="rId6"/>
              </a:rPr>
              <a:t>ch14</a:t>
            </a:r>
            <a:r>
              <a:rPr lang="en-US" altLang="en-US" sz="2400"/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>
            <a:extLst>
              <a:ext uri="{FF2B5EF4-FFF2-40B4-BE49-F238E27FC236}">
                <a16:creationId xmlns:a16="http://schemas.microsoft.com/office/drawing/2014/main" id="{6137F763-3514-FAE1-7B2D-B9457954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6BB8BA-8E66-1449-B48B-FCEF24F041B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375BD064-902E-228C-7CDB-6A02A4B7F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of Genes 1/2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2F47B88-BA2A-FB5B-570D-507982AFA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Signal transduction: </a:t>
            </a:r>
            <a:r>
              <a:rPr lang="en-US" altLang="en-US" sz="2800"/>
              <a:t>sensing a physical signal and turning into a chemical signal</a:t>
            </a:r>
          </a:p>
          <a:p>
            <a:pPr eaLnBrk="1" hangingPunct="1"/>
            <a:r>
              <a:rPr lang="en-US" altLang="en-US" sz="2800" b="1"/>
              <a:t>Enzymatic catalysis: </a:t>
            </a:r>
            <a:r>
              <a:rPr lang="en-US" altLang="en-US" sz="2800"/>
              <a:t>accelerating chemical transformations otherwise too slow.</a:t>
            </a:r>
          </a:p>
          <a:p>
            <a:pPr eaLnBrk="1" hangingPunct="1"/>
            <a:r>
              <a:rPr lang="en-US" altLang="en-US" sz="2800" b="1"/>
              <a:t>Transport: </a:t>
            </a:r>
            <a:r>
              <a:rPr lang="en-US" altLang="en-US" sz="2800"/>
              <a:t>getting things into and out of separated compartments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>
            <a:extLst>
              <a:ext uri="{FF2B5EF4-FFF2-40B4-BE49-F238E27FC236}">
                <a16:creationId xmlns:a16="http://schemas.microsoft.com/office/drawing/2014/main" id="{55B2C1A8-9031-C711-050E-89D4E6D1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0AE785-9FC7-CA4D-A4F0-69E3EB10CF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2D062DC-E050-A029-4B9C-30C5A8A2F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of Genes 2/2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D3629D6-3D12-6ADF-6D12-DEFA6EF40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Movement</a:t>
            </a:r>
            <a:r>
              <a:rPr lang="en-US" altLang="en-US"/>
              <a:t>: contracting in order to pull things together or push things apart.</a:t>
            </a:r>
          </a:p>
          <a:p>
            <a:pPr eaLnBrk="1" hangingPunct="1"/>
            <a:r>
              <a:rPr lang="en-US" altLang="en-US" b="1"/>
              <a:t>Transcription control</a:t>
            </a:r>
            <a:r>
              <a:rPr lang="en-US" altLang="en-US"/>
              <a:t>: deciding when other genes should be turned ON/OFF</a:t>
            </a:r>
          </a:p>
          <a:p>
            <a:pPr lvl="1" eaLnBrk="1" hangingPunct="1"/>
            <a:r>
              <a:rPr lang="en-US" altLang="en-US"/>
              <a:t>Animation (</a:t>
            </a:r>
            <a:r>
              <a:rPr lang="en-US" altLang="en-US">
                <a:hlinkClick r:id="rId2"/>
              </a:rPr>
              <a:t>ch7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 b="1"/>
              <a:t>Structural support: </a:t>
            </a:r>
            <a:r>
              <a:rPr lang="en-US" altLang="en-US"/>
              <a:t>creating the shape and pliability of a cell or set of cells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>
            <a:extLst>
              <a:ext uri="{FF2B5EF4-FFF2-40B4-BE49-F238E27FC236}">
                <a16:creationId xmlns:a16="http://schemas.microsoft.com/office/drawing/2014/main" id="{2E7D78EF-A88D-1972-5363-01F8972C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2521B9-E89A-564A-8179-21B23DE7170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pic>
        <p:nvPicPr>
          <p:cNvPr id="45058" name="Picture 3" descr="New0134">
            <a:extLst>
              <a:ext uri="{FF2B5EF4-FFF2-40B4-BE49-F238E27FC236}">
                <a16:creationId xmlns:a16="http://schemas.microsoft.com/office/drawing/2014/main" id="{9CCA079C-0450-A090-9E40-006BE4B4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951038"/>
            <a:ext cx="3716337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>
            <a:extLst>
              <a:ext uri="{FF2B5EF4-FFF2-40B4-BE49-F238E27FC236}">
                <a16:creationId xmlns:a16="http://schemas.microsoft.com/office/drawing/2014/main" id="{0F2EF0A4-B9E0-94A2-715B-35342A207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Central Dogma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05232683-B450-078F-1451-AD661CF9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42A6E2-DA9F-B84C-9518-8AF19367FA5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38EFE29-9A11-16B3-0E81-00363878D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Goals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7005E42-4673-FBBC-45A2-6DEFB18F8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Understand the major components of bioinformatics data and how computer technology is used to understand this data better. </a:t>
            </a:r>
          </a:p>
          <a:p>
            <a:pPr eaLnBrk="1" hangingPunct="1"/>
            <a:r>
              <a:rPr lang="en-US" altLang="en-US"/>
              <a:t>Learn main potential research problems in bioinformatics and gain background information.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>
            <a:extLst>
              <a:ext uri="{FF2B5EF4-FFF2-40B4-BE49-F238E27FC236}">
                <a16:creationId xmlns:a16="http://schemas.microsoft.com/office/drawing/2014/main" id="{5A6B85B2-E378-E599-440F-92CBBB3B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F900D7-47C2-2A4B-B044-7D328BF208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5482104-E140-D372-A48B-D96298F48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Introns and Exons 1/2</a:t>
            </a:r>
          </a:p>
        </p:txBody>
      </p:sp>
      <p:pic>
        <p:nvPicPr>
          <p:cNvPr id="47107" name="Picture 3" descr="splicing1">
            <a:extLst>
              <a:ext uri="{FF2B5EF4-FFF2-40B4-BE49-F238E27FC236}">
                <a16:creationId xmlns:a16="http://schemas.microsoft.com/office/drawing/2014/main" id="{C91ED680-266B-BDF5-1A19-668B4D8887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663" y="2060575"/>
            <a:ext cx="4638675" cy="3605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>
            <a:extLst>
              <a:ext uri="{FF2B5EF4-FFF2-40B4-BE49-F238E27FC236}">
                <a16:creationId xmlns:a16="http://schemas.microsoft.com/office/drawing/2014/main" id="{3ACFF675-1E80-0098-D3CE-DEF56DEA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4E88F2-C7A7-AC42-8258-5FE61969E6E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F1C9B0D-14A8-EFB5-F425-C13E8776B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Introns and Exons 2/2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22484DB-71AD-EBCC-E864-6453F453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Humans have about 20,000 genes &lt; 3% of total DNA in genome.</a:t>
            </a:r>
          </a:p>
          <a:p>
            <a:pPr eaLnBrk="1" hangingPunct="1"/>
            <a:r>
              <a:rPr lang="en-US" altLang="en-US" dirty="0"/>
              <a:t>Remaining 97% for control information. (e.g. when, where, how long, etc...)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>
            <a:extLst>
              <a:ext uri="{FF2B5EF4-FFF2-40B4-BE49-F238E27FC236}">
                <a16:creationId xmlns:a16="http://schemas.microsoft.com/office/drawing/2014/main" id="{DD64DD0D-8713-DD6D-9C8E-05A2A6D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25A3E2-9421-9044-832F-EFA5FDCDDF0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grpSp>
        <p:nvGrpSpPr>
          <p:cNvPr id="49154" name="Group 3">
            <a:extLst>
              <a:ext uri="{FF2B5EF4-FFF2-40B4-BE49-F238E27FC236}">
                <a16:creationId xmlns:a16="http://schemas.microsoft.com/office/drawing/2014/main" id="{49D36894-932C-9521-4FBB-3C5C00112B5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5000"/>
            <a:ext cx="2667000" cy="3640138"/>
            <a:chOff x="1824" y="1200"/>
            <a:chExt cx="1680" cy="2293"/>
          </a:xfrm>
        </p:grpSpPr>
        <p:graphicFrame>
          <p:nvGraphicFramePr>
            <p:cNvPr id="49168" name="Object 4">
              <a:extLst>
                <a:ext uri="{FF2B5EF4-FFF2-40B4-BE49-F238E27FC236}">
                  <a16:creationId xmlns:a16="http://schemas.microsoft.com/office/drawing/2014/main" id="{D349BC44-3564-8E80-9BA9-29CA294975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1200"/>
            <a:ext cx="1680" cy="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4806950" imgH="4616450" progId="MSPhotoEd.3">
                    <p:embed/>
                  </p:oleObj>
                </mc:Choice>
                <mc:Fallback>
                  <p:oleObj name="Photo Editor Photo" r:id="rId3" imgW="4806950" imgH="4616450" progId="MSPhotoEd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200"/>
                          <a:ext cx="1680" cy="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9" name="Text Box 5">
              <a:extLst>
                <a:ext uri="{FF2B5EF4-FFF2-40B4-BE49-F238E27FC236}">
                  <a16:creationId xmlns:a16="http://schemas.microsoft.com/office/drawing/2014/main" id="{9AA09B05-51C3-23E3-53DE-993F701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3166"/>
              <a:ext cx="8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Comic Sans MS" panose="030F0902030302020204" pitchFamily="66" charset="0"/>
                </a:rPr>
                <a:t>Protein</a:t>
              </a:r>
            </a:p>
          </p:txBody>
        </p:sp>
      </p:grpSp>
      <p:sp>
        <p:nvSpPr>
          <p:cNvPr id="49155" name="Text Box 6">
            <a:extLst>
              <a:ext uri="{FF2B5EF4-FFF2-40B4-BE49-F238E27FC236}">
                <a16:creationId xmlns:a16="http://schemas.microsoft.com/office/drawing/2014/main" id="{7913689E-EDC0-2424-7117-56CD10458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10200"/>
            <a:ext cx="191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</a:rPr>
              <a:t>Phenotype</a:t>
            </a:r>
          </a:p>
        </p:txBody>
      </p:sp>
      <p:sp>
        <p:nvSpPr>
          <p:cNvPr id="49156" name="AutoShape 7">
            <a:extLst>
              <a:ext uri="{FF2B5EF4-FFF2-40B4-BE49-F238E27FC236}">
                <a16:creationId xmlns:a16="http://schemas.microsoft.com/office/drawing/2014/main" id="{04ED4591-C9DC-2103-A94B-002B439D2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124200"/>
            <a:ext cx="671513" cy="485775"/>
          </a:xfrm>
          <a:prstGeom prst="rightArrow">
            <a:avLst>
              <a:gd name="adj1" fmla="val 50000"/>
              <a:gd name="adj2" fmla="val 345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9157" name="Group 8">
            <a:extLst>
              <a:ext uri="{FF2B5EF4-FFF2-40B4-BE49-F238E27FC236}">
                <a16:creationId xmlns:a16="http://schemas.microsoft.com/office/drawing/2014/main" id="{C741F082-0D4B-6F6E-01AE-EC3EB6E0E1F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295400"/>
            <a:ext cx="2971800" cy="1598613"/>
            <a:chOff x="3648" y="816"/>
            <a:chExt cx="1872" cy="1007"/>
          </a:xfrm>
        </p:grpSpPr>
        <p:graphicFrame>
          <p:nvGraphicFramePr>
            <p:cNvPr id="49166" name="Object 9">
              <a:extLst>
                <a:ext uri="{FF2B5EF4-FFF2-40B4-BE49-F238E27FC236}">
                  <a16:creationId xmlns:a16="http://schemas.microsoft.com/office/drawing/2014/main" id="{1E1C9CB3-F48D-F6A4-F6FA-A09DE5A6D0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816"/>
            <a:ext cx="1200" cy="1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635000" imgH="533400" progId="MSPhotoEd.3">
                    <p:embed/>
                  </p:oleObj>
                </mc:Choice>
                <mc:Fallback>
                  <p:oleObj name="Photo Editor Photo" r:id="rId5" imgW="635000" imgH="533400" progId="MSPhotoEd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816"/>
                          <a:ext cx="1200" cy="10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7" name="AutoShape 10">
              <a:extLst>
                <a:ext uri="{FF2B5EF4-FFF2-40B4-BE49-F238E27FC236}">
                  <a16:creationId xmlns:a16="http://schemas.microsoft.com/office/drawing/2014/main" id="{1C50A532-44E2-B958-07BB-EA3DBFA1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423" cy="306"/>
            </a:xfrm>
            <a:prstGeom prst="rightArrow">
              <a:avLst>
                <a:gd name="adj1" fmla="val 50000"/>
                <a:gd name="adj2" fmla="val 3455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9158" name="Group 11">
            <a:extLst>
              <a:ext uri="{FF2B5EF4-FFF2-40B4-BE49-F238E27FC236}">
                <a16:creationId xmlns:a16="http://schemas.microsoft.com/office/drawing/2014/main" id="{867F7AED-6515-5B32-35F8-D2D3EFC92D3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505200"/>
            <a:ext cx="3170238" cy="1501775"/>
            <a:chOff x="3648" y="2208"/>
            <a:chExt cx="1997" cy="946"/>
          </a:xfrm>
        </p:grpSpPr>
        <p:graphicFrame>
          <p:nvGraphicFramePr>
            <p:cNvPr id="49164" name="Object 12">
              <a:extLst>
                <a:ext uri="{FF2B5EF4-FFF2-40B4-BE49-F238E27FC236}">
                  <a16:creationId xmlns:a16="http://schemas.microsoft.com/office/drawing/2014/main" id="{563E53F0-8749-AA98-2AC6-8748839BBF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57" y="2208"/>
            <a:ext cx="1488" cy="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7" imgW="1009650" imgH="641350" progId="MSPhotoEd.3">
                    <p:embed/>
                  </p:oleObj>
                </mc:Choice>
                <mc:Fallback>
                  <p:oleObj name="Photo Editor Photo" r:id="rId7" imgW="1009650" imgH="641350" progId="MSPhotoEd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7" y="2208"/>
                          <a:ext cx="1488" cy="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5" name="AutoShape 13">
              <a:extLst>
                <a:ext uri="{FF2B5EF4-FFF2-40B4-BE49-F238E27FC236}">
                  <a16:creationId xmlns:a16="http://schemas.microsoft.com/office/drawing/2014/main" id="{5B719493-5DAE-7531-BB1B-FF2B26804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423" cy="306"/>
            </a:xfrm>
            <a:prstGeom prst="rightArrow">
              <a:avLst>
                <a:gd name="adj1" fmla="val 50000"/>
                <a:gd name="adj2" fmla="val 3455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9159" name="Group 14">
            <a:extLst>
              <a:ext uri="{FF2B5EF4-FFF2-40B4-BE49-F238E27FC236}">
                <a16:creationId xmlns:a16="http://schemas.microsoft.com/office/drawing/2014/main" id="{461100AC-73DA-7585-DEDD-0F9201C595F5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1295400"/>
            <a:ext cx="1993900" cy="4533900"/>
            <a:chOff x="276" y="912"/>
            <a:chExt cx="1256" cy="2856"/>
          </a:xfrm>
        </p:grpSpPr>
        <p:graphicFrame>
          <p:nvGraphicFramePr>
            <p:cNvPr id="49162" name="Object 15">
              <a:extLst>
                <a:ext uri="{FF2B5EF4-FFF2-40B4-BE49-F238E27FC236}">
                  <a16:creationId xmlns:a16="http://schemas.microsoft.com/office/drawing/2014/main" id="{454E0273-A05D-FFC3-301C-6598C1A6E1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4" y="912"/>
            <a:ext cx="450" cy="2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476250" imgH="2254250" progId="MSPhotoEd.3">
                    <p:embed/>
                  </p:oleObj>
                </mc:Choice>
                <mc:Fallback>
                  <p:oleObj name="Photo Editor Photo" r:id="rId9" imgW="476250" imgH="2254250" progId="MSPhotoEd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912"/>
                          <a:ext cx="450" cy="2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3" name="Text Box 16">
              <a:extLst>
                <a:ext uri="{FF2B5EF4-FFF2-40B4-BE49-F238E27FC236}">
                  <a16:creationId xmlns:a16="http://schemas.microsoft.com/office/drawing/2014/main" id="{9D07179E-5670-E062-1932-1592DCA1C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" y="3172"/>
              <a:ext cx="125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Comic Sans MS" panose="030F0902030302020204" pitchFamily="66" charset="0"/>
                </a:rPr>
                <a:t>DNA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Comic Sans MS" panose="030F0902030302020204" pitchFamily="66" charset="0"/>
                </a:rPr>
                <a:t>(Genotype)</a:t>
              </a:r>
            </a:p>
          </p:txBody>
        </p:sp>
      </p:grpSp>
      <p:sp>
        <p:nvSpPr>
          <p:cNvPr id="49160" name="Text Box 17">
            <a:extLst>
              <a:ext uri="{FF2B5EF4-FFF2-40B4-BE49-F238E27FC236}">
                <a16:creationId xmlns:a16="http://schemas.microsoft.com/office/drawing/2014/main" id="{B3D3D018-1390-7624-76EC-040E4F232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6061075"/>
            <a:ext cx="192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Gene expression</a:t>
            </a:r>
          </a:p>
        </p:txBody>
      </p:sp>
      <p:cxnSp>
        <p:nvCxnSpPr>
          <p:cNvPr id="49161" name="AutoShape 18">
            <a:extLst>
              <a:ext uri="{FF2B5EF4-FFF2-40B4-BE49-F238E27FC236}">
                <a16:creationId xmlns:a16="http://schemas.microsoft.com/office/drawing/2014/main" id="{4D690E4A-826C-996F-91F0-3FD344B532C6}"/>
              </a:ext>
            </a:extLst>
          </p:cNvPr>
          <p:cNvCxnSpPr>
            <a:cxnSpLocks noChangeShapeType="1"/>
            <a:stCxn id="49156" idx="2"/>
            <a:endCxn id="49160" idx="1"/>
          </p:cNvCxnSpPr>
          <p:nvPr/>
        </p:nvCxnSpPr>
        <p:spPr bwMode="auto">
          <a:xfrm rot="16200000" flipH="1">
            <a:off x="1364457" y="4653756"/>
            <a:ext cx="2635250" cy="5476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>
            <a:extLst>
              <a:ext uri="{FF2B5EF4-FFF2-40B4-BE49-F238E27FC236}">
                <a16:creationId xmlns:a16="http://schemas.microsoft.com/office/drawing/2014/main" id="{EDFCFBA4-D06B-FA0E-8F2D-1D690803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F1BF5-F27B-1044-A34C-5A4CC904085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51E98EC-C04B-4334-97DB-9980C0B00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 Expression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276EA8D-0D08-1075-B533-D03510152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Building proteins from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Promoter sequence: start of a gene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ym typeface="Symbol" pitchFamily="2" charset="2"/>
              </a:rPr>
              <a:t> 13 nucleotides.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ym typeface="Symbol" pitchFamily="2" charset="2"/>
              </a:rPr>
              <a:t>Positive regulation: proteins that bind to DNA near promoter sequences increases transcription.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ym typeface="Symbol" pitchFamily="2" charset="2"/>
              </a:rPr>
              <a:t>Negative regulation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>
            <a:extLst>
              <a:ext uri="{FF2B5EF4-FFF2-40B4-BE49-F238E27FC236}">
                <a16:creationId xmlns:a16="http://schemas.microsoft.com/office/drawing/2014/main" id="{9AEEC3EE-9CB2-4E0F-9FC3-7A26B6E4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F679D5-3C1D-CE4F-B1D0-F4754F17C0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2226" name="Rectangle 6">
            <a:extLst>
              <a:ext uri="{FF2B5EF4-FFF2-40B4-BE49-F238E27FC236}">
                <a16:creationId xmlns:a16="http://schemas.microsoft.com/office/drawing/2014/main" id="{F77EC1B3-9C39-26D4-0AC8-13D727579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Microarray</a:t>
            </a:r>
          </a:p>
        </p:txBody>
      </p:sp>
      <p:pic>
        <p:nvPicPr>
          <p:cNvPr id="52227" name="Picture 5" descr="microarray">
            <a:extLst>
              <a:ext uri="{FF2B5EF4-FFF2-40B4-BE49-F238E27FC236}">
                <a16:creationId xmlns:a16="http://schemas.microsoft.com/office/drawing/2014/main" id="{9E72B626-D9F1-EF01-CA32-3CB279399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6038" y="1935163"/>
            <a:ext cx="3738562" cy="4075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Text Box 8">
            <a:extLst>
              <a:ext uri="{FF2B5EF4-FFF2-40B4-BE49-F238E27FC236}">
                <a16:creationId xmlns:a16="http://schemas.microsoft.com/office/drawing/2014/main" id="{B59A0CB5-8CDA-8271-109B-6EA3DC16B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6132513"/>
            <a:ext cx="365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/>
              </a:rPr>
              <a:t>Animation on creating microarrays</a:t>
            </a:r>
            <a:endParaRPr lang="en-US" altLang="en-US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>
            <a:extLst>
              <a:ext uri="{FF2B5EF4-FFF2-40B4-BE49-F238E27FC236}">
                <a16:creationId xmlns:a16="http://schemas.microsoft.com/office/drawing/2014/main" id="{3BC9A8CE-0077-E1FC-C169-80D9140A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EF4F6-80AC-9040-83A5-C7D42ADA8A0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C92EC096-FD57-49ED-9F27-75F20E1A2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Amino Acids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D92BED9-577E-A1DE-41E4-36800017B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20 different amino acids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Courier New" panose="02070309020205020404" pitchFamily="49" charset="0"/>
              </a:rPr>
              <a:t>ACDEFGHIKLMNPQRSTVWY  </a:t>
            </a:r>
            <a:r>
              <a:rPr lang="en-US" altLang="en-US" sz="2400"/>
              <a:t>but not</a:t>
            </a:r>
            <a:r>
              <a:rPr lang="en-US" altLang="en-US" sz="2400">
                <a:latin typeface="Courier New" panose="02070309020205020404" pitchFamily="49" charset="0"/>
              </a:rPr>
              <a:t> BJOUXZ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~300 amino acids in an average protein,</a:t>
            </a:r>
            <a:br>
              <a:rPr lang="en-US" altLang="en-US" sz="2800"/>
            </a:br>
            <a:r>
              <a:rPr lang="en-US" altLang="en-US" sz="2800"/>
              <a:t> hundreds of thousands known protein sequences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How many nucleotides can encode one amino acid 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4</a:t>
            </a:r>
            <a:r>
              <a:rPr lang="en-US" altLang="en-US" sz="2400" baseline="30000"/>
              <a:t>2</a:t>
            </a:r>
            <a:r>
              <a:rPr lang="en-US" altLang="en-US" sz="2400"/>
              <a:t> &lt; 20 &lt; 4</a:t>
            </a:r>
            <a:r>
              <a:rPr lang="en-US" altLang="en-US" sz="2400" baseline="30000"/>
              <a:t>3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E.g., Q (glutamine) = CAG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degeneracy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Triplet code (codon)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>
            <a:extLst>
              <a:ext uri="{FF2B5EF4-FFF2-40B4-BE49-F238E27FC236}">
                <a16:creationId xmlns:a16="http://schemas.microsoft.com/office/drawing/2014/main" id="{1A2282DC-48F4-AB7D-A083-5CCC34C3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C25C5-12FF-6A4A-BF15-9EEDE8DE0D3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54274" name="Rectangle 6">
            <a:extLst>
              <a:ext uri="{FF2B5EF4-FFF2-40B4-BE49-F238E27FC236}">
                <a16:creationId xmlns:a16="http://schemas.microsoft.com/office/drawing/2014/main" id="{0EE8D825-13FB-80DE-1306-11B091B8B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Triplet Code</a:t>
            </a:r>
          </a:p>
        </p:txBody>
      </p:sp>
      <p:pic>
        <p:nvPicPr>
          <p:cNvPr id="54275" name="Picture 5">
            <a:extLst>
              <a:ext uri="{FF2B5EF4-FFF2-40B4-BE49-F238E27FC236}">
                <a16:creationId xmlns:a16="http://schemas.microsoft.com/office/drawing/2014/main" id="{5FE8D8D9-001E-4966-5757-98B7C80A3F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47800"/>
            <a:ext cx="6096000" cy="52451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6">
            <a:extLst>
              <a:ext uri="{FF2B5EF4-FFF2-40B4-BE49-F238E27FC236}">
                <a16:creationId xmlns:a16="http://schemas.microsoft.com/office/drawing/2014/main" id="{AA6242CB-E7BC-66B3-A30D-46CF1D86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32638F-DF6D-1E43-AFC5-007F8CBE9F6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55298" name="Rectangle 9">
            <a:extLst>
              <a:ext uri="{FF2B5EF4-FFF2-40B4-BE49-F238E27FC236}">
                <a16:creationId xmlns:a16="http://schemas.microsoft.com/office/drawing/2014/main" id="{08F14B8C-5308-49D6-0B49-26363718D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Molecular Structure of Amino Acid</a:t>
            </a:r>
          </a:p>
        </p:txBody>
      </p:sp>
      <p:pic>
        <p:nvPicPr>
          <p:cNvPr id="55299" name="Picture 8" descr="polar-aa">
            <a:extLst>
              <a:ext uri="{FF2B5EF4-FFF2-40B4-BE49-F238E27FC236}">
                <a16:creationId xmlns:a16="http://schemas.microsoft.com/office/drawing/2014/main" id="{04D547C2-89C7-2046-41E7-D3F2225290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4" r="68462"/>
          <a:stretch>
            <a:fillRect/>
          </a:stretch>
        </p:blipFill>
        <p:spPr>
          <a:xfrm>
            <a:off x="5638800" y="1768475"/>
            <a:ext cx="2022475" cy="335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300" name="Group 13">
            <a:extLst>
              <a:ext uri="{FF2B5EF4-FFF2-40B4-BE49-F238E27FC236}">
                <a16:creationId xmlns:a16="http://schemas.microsoft.com/office/drawing/2014/main" id="{6B633C79-6AB4-A9B6-554C-63E6A6932A1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60600"/>
            <a:ext cx="3962400" cy="2608263"/>
            <a:chOff x="240" y="1392"/>
            <a:chExt cx="2688" cy="1968"/>
          </a:xfrm>
        </p:grpSpPr>
        <p:pic>
          <p:nvPicPr>
            <p:cNvPr id="55305" name="Picture 5" descr="aminoacid2">
              <a:extLst>
                <a:ext uri="{FF2B5EF4-FFF2-40B4-BE49-F238E27FC236}">
                  <a16:creationId xmlns:a16="http://schemas.microsoft.com/office/drawing/2014/main" id="{6732094E-E821-79ED-1C76-7E8E036A5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04"/>
              <a:ext cx="2688" cy="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6" name="Text Box 12">
              <a:extLst>
                <a:ext uri="{FF2B5EF4-FFF2-40B4-BE49-F238E27FC236}">
                  <a16:creationId xmlns:a16="http://schemas.microsoft.com/office/drawing/2014/main" id="{C664917A-7801-2A2F-BD90-B7E37FD03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392"/>
              <a:ext cx="97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omic Sans MS" panose="030F0902030302020204" pitchFamily="66" charset="0"/>
                </a:rPr>
                <a:t>Side Chain</a:t>
              </a:r>
            </a:p>
          </p:txBody>
        </p:sp>
      </p:grpSp>
      <p:sp>
        <p:nvSpPr>
          <p:cNvPr id="55301" name="Text Box 14">
            <a:extLst>
              <a:ext uri="{FF2B5EF4-FFF2-40B4-BE49-F238E27FC236}">
                <a16:creationId xmlns:a16="http://schemas.microsoft.com/office/drawing/2014/main" id="{C967A32A-D0B5-1C6F-A52D-58E66936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380038"/>
            <a:ext cx="7283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latin typeface="Comic Sans MS" panose="030F0902030302020204" pitchFamily="66" charset="0"/>
              </a:rPr>
              <a:t>Non-polar, Hydrophobic (G, A, V, L, I, M, F, W, P)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Comic Sans MS" panose="030F0902030302020204" pitchFamily="66" charset="0"/>
              </a:rPr>
              <a:t>Polar, Hydrophilic (S, T, C, Y, N, Q)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Comic Sans MS" panose="030F0902030302020204" pitchFamily="66" charset="0"/>
              </a:rPr>
              <a:t>Electrically charged (D, E, K, R, H)</a:t>
            </a:r>
          </a:p>
        </p:txBody>
      </p:sp>
      <p:sp>
        <p:nvSpPr>
          <p:cNvPr id="55302" name="Text Box 15">
            <a:extLst>
              <a:ext uri="{FF2B5EF4-FFF2-40B4-BE49-F238E27FC236}">
                <a16:creationId xmlns:a16="http://schemas.microsoft.com/office/drawing/2014/main" id="{BC1BAAE4-85DA-17C1-9FEB-297C6AC07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1981200"/>
            <a:ext cx="512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C</a:t>
            </a:r>
            <a:r>
              <a:rPr lang="en-US" altLang="en-US" sz="2400" baseline="-25000">
                <a:latin typeface="Comic Sans MS" panose="030F0902030302020204" pitchFamily="66" charset="0"/>
                <a:sym typeface="Symbol" pitchFamily="2" charset="2"/>
              </a:rPr>
              <a:t></a:t>
            </a:r>
          </a:p>
        </p:txBody>
      </p:sp>
      <p:cxnSp>
        <p:nvCxnSpPr>
          <p:cNvPr id="55303" name="AutoShape 16">
            <a:extLst>
              <a:ext uri="{FF2B5EF4-FFF2-40B4-BE49-F238E27FC236}">
                <a16:creationId xmlns:a16="http://schemas.microsoft.com/office/drawing/2014/main" id="{81F266B0-8B93-F4B4-43D7-EAA2EE15D38C}"/>
              </a:ext>
            </a:extLst>
          </p:cNvPr>
          <p:cNvCxnSpPr>
            <a:cxnSpLocks noChangeShapeType="1"/>
            <a:stCxn id="55304" idx="0"/>
            <a:endCxn id="55302" idx="1"/>
          </p:cNvCxnSpPr>
          <p:nvPr/>
        </p:nvCxnSpPr>
        <p:spPr bwMode="auto">
          <a:xfrm rot="5400000" flipH="1" flipV="1">
            <a:off x="2715419" y="2237581"/>
            <a:ext cx="1143000" cy="1087438"/>
          </a:xfrm>
          <a:prstGeom prst="curvedConnector4">
            <a:avLst>
              <a:gd name="adj1" fmla="val 31944"/>
              <a:gd name="adj2" fmla="val 5707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4" name="Line 17">
            <a:extLst>
              <a:ext uri="{FF2B5EF4-FFF2-40B4-BE49-F238E27FC236}">
                <a16:creationId xmlns:a16="http://schemas.microsoft.com/office/drawing/2014/main" id="{EA5439ED-B54D-4334-F9DD-EE7D726715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352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>
            <a:extLst>
              <a:ext uri="{FF2B5EF4-FFF2-40B4-BE49-F238E27FC236}">
                <a16:creationId xmlns:a16="http://schemas.microsoft.com/office/drawing/2014/main" id="{9B44187B-8C55-1ABA-6D16-0D569AA1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D0189-2D36-2941-AEE4-9C052BB19E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56322" name="Rectangle 4">
            <a:extLst>
              <a:ext uri="{FF2B5EF4-FFF2-40B4-BE49-F238E27FC236}">
                <a16:creationId xmlns:a16="http://schemas.microsoft.com/office/drawing/2014/main" id="{E5D92683-CA3A-384E-5617-F85E957FF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Peptide Bonds</a:t>
            </a:r>
          </a:p>
        </p:txBody>
      </p:sp>
      <p:pic>
        <p:nvPicPr>
          <p:cNvPr id="56323" name="Picture 5" descr="peptidebonds">
            <a:extLst>
              <a:ext uri="{FF2B5EF4-FFF2-40B4-BE49-F238E27FC236}">
                <a16:creationId xmlns:a16="http://schemas.microsoft.com/office/drawing/2014/main" id="{E7B73232-1671-74B7-D370-13B31EDD95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50" y="1812925"/>
            <a:ext cx="6991350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4">
            <a:extLst>
              <a:ext uri="{FF2B5EF4-FFF2-40B4-BE49-F238E27FC236}">
                <a16:creationId xmlns:a16="http://schemas.microsoft.com/office/drawing/2014/main" id="{D392F3E5-40B4-9694-C31B-7F83AF81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564C45-19A0-B948-9F3F-DE9B09D2E9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pic>
        <p:nvPicPr>
          <p:cNvPr id="57346" name="Picture 2">
            <a:extLst>
              <a:ext uri="{FF2B5EF4-FFF2-40B4-BE49-F238E27FC236}">
                <a16:creationId xmlns:a16="http://schemas.microsoft.com/office/drawing/2014/main" id="{2B0D29A6-B0B9-7645-C0BF-28897158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2578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4">
            <a:extLst>
              <a:ext uri="{FF2B5EF4-FFF2-40B4-BE49-F238E27FC236}">
                <a16:creationId xmlns:a16="http://schemas.microsoft.com/office/drawing/2014/main" id="{1BC162D6-B303-B374-DD98-DFE22B3C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Direction of Protein Sequence</a:t>
            </a:r>
          </a:p>
        </p:txBody>
      </p:sp>
      <p:sp>
        <p:nvSpPr>
          <p:cNvPr id="57348" name="Text Box 5">
            <a:extLst>
              <a:ext uri="{FF2B5EF4-FFF2-40B4-BE49-F238E27FC236}">
                <a16:creationId xmlns:a16="http://schemas.microsoft.com/office/drawing/2014/main" id="{0D5ED398-5562-BF03-D580-CDF9E701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6000"/>
            <a:ext cx="400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Animation on protein synthesis (</a:t>
            </a:r>
            <a:r>
              <a:rPr lang="en-US" altLang="en-US" sz="1800">
                <a:hlinkClick r:id="rId3"/>
              </a:rPr>
              <a:t>ch15</a:t>
            </a:r>
            <a:r>
              <a:rPr lang="en-US" altLang="en-US" sz="180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34B7F12C-3516-6A49-08D0-59C11E3A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FA88C-45CF-6E4B-85CA-3684649C41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ACC739E-7512-525C-268F-087A33A85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This Course will not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22839D7-E883-4A99-B896-2F28B685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Teach you biology.</a:t>
            </a:r>
          </a:p>
          <a:p>
            <a:pPr eaLnBrk="1" hangingPunct="1"/>
            <a:r>
              <a:rPr lang="en-US" altLang="en-US"/>
              <a:t>Teach you programming</a:t>
            </a:r>
          </a:p>
          <a:p>
            <a:pPr eaLnBrk="1" hangingPunct="1"/>
            <a:r>
              <a:rPr lang="en-US" altLang="en-US"/>
              <a:t>Teach you how to be an expert user of off-the-shelf molecular biology computer packages.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>
            <a:extLst>
              <a:ext uri="{FF2B5EF4-FFF2-40B4-BE49-F238E27FC236}">
                <a16:creationId xmlns:a16="http://schemas.microsoft.com/office/drawing/2014/main" id="{1B0FA6DB-DBB9-44FA-BC42-A8436127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18D2A-01CC-CE49-B25D-54302ED640E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7A61C19E-F966-5E1D-D0CC-03426B9F7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Format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E176C4D-4F21-EC4E-16A0-11627F3A0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>
                <a:hlinkClick r:id="rId2"/>
              </a:rPr>
              <a:t>GenBank</a:t>
            </a:r>
            <a:endParaRPr lang="en-US" altLang="en-US"/>
          </a:p>
          <a:p>
            <a:pPr eaLnBrk="1" hangingPunct="1"/>
            <a:r>
              <a:rPr lang="en-US" altLang="en-US">
                <a:hlinkClick r:id="rId3"/>
              </a:rPr>
              <a:t>EMBL </a:t>
            </a:r>
            <a:r>
              <a:rPr lang="en-US" altLang="en-US"/>
              <a:t>(European Mol. Biol. Lab.) </a:t>
            </a:r>
          </a:p>
          <a:p>
            <a:pPr eaLnBrk="1" hangingPunct="1"/>
            <a:r>
              <a:rPr lang="en-US" altLang="en-US">
                <a:hlinkClick r:id="rId4"/>
              </a:rPr>
              <a:t>SwissProt</a:t>
            </a:r>
            <a:endParaRPr lang="en-US" altLang="en-US"/>
          </a:p>
          <a:p>
            <a:pPr eaLnBrk="1" hangingPunct="1"/>
            <a:r>
              <a:rPr lang="en-US" altLang="en-US"/>
              <a:t>FASTA</a:t>
            </a:r>
          </a:p>
          <a:p>
            <a:pPr eaLnBrk="1" hangingPunct="1"/>
            <a:r>
              <a:rPr lang="en-US" altLang="en-US">
                <a:hlinkClick r:id="rId5"/>
              </a:rPr>
              <a:t>NBRF </a:t>
            </a:r>
            <a:r>
              <a:rPr lang="en-US" altLang="en-US"/>
              <a:t>(Nat. Biomedical Res. Foundation)</a:t>
            </a:r>
          </a:p>
          <a:p>
            <a:pPr eaLnBrk="1" hangingPunct="1"/>
            <a:r>
              <a:rPr lang="en-US" altLang="en-US"/>
              <a:t>Others</a:t>
            </a:r>
          </a:p>
          <a:p>
            <a:pPr lvl="1" eaLnBrk="1" hangingPunct="1"/>
            <a:r>
              <a:rPr lang="en-US" altLang="en-US"/>
              <a:t>IG, GCG, Codata, ASN, GDE, Plain ASCII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BBCC8509-9BA4-EDC7-2E7A-29B827CA4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Structure of Proteins</a:t>
            </a:r>
          </a:p>
        </p:txBody>
      </p:sp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76003134-D5A5-FD6F-8B3F-4A270645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B7E889-22BE-E746-AA42-2C4AB2C2353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480D7-E7EF-1B97-3043-9DED8B51D72F}"/>
              </a:ext>
            </a:extLst>
          </p:cNvPr>
          <p:cNvSpPr txBox="1"/>
          <p:nvPr/>
        </p:nvSpPr>
        <p:spPr>
          <a:xfrm>
            <a:off x="838200" y="1752600"/>
            <a:ext cx="7467600" cy="44005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spc="300" dirty="0">
                <a:latin typeface="Courier New" pitchFamily="49" charset="0"/>
                <a:cs typeface="Courier New" pitchFamily="49" charset="0"/>
              </a:rPr>
              <a:t>&gt;2IC8:A|PDBID|CHAIN|SEQUENCE </a:t>
            </a:r>
          </a:p>
          <a:p>
            <a:pPr eaLnBrk="1" hangingPunct="1">
              <a:defRPr/>
            </a:pPr>
            <a:endParaRPr lang="en-US" sz="2800" b="1" spc="3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2800" spc="300" dirty="0">
                <a:latin typeface="Comic Sans MS" pitchFamily="66" charset="0"/>
                <a:cs typeface="Arial" charset="0"/>
              </a:rPr>
              <a:t>ERAGPVTWVMMIACVVVFIAMQILGDQEVMLWLAWPFDPTLKFEFWRYFTHALMHFSLMHILFNLLWWWYLGGAVEKRLGSGKLIVITLISALLSGYVQQKFSGPWFGGLSGVVYALMGYVWLRGERDPQSGIYLQRGLIIFALIWIVAGWFDLFGMSMANGAHIAGLAVGLAMAFVDSLNA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6">
            <a:extLst>
              <a:ext uri="{FF2B5EF4-FFF2-40B4-BE49-F238E27FC236}">
                <a16:creationId xmlns:a16="http://schemas.microsoft.com/office/drawing/2014/main" id="{6C64A311-281A-974E-B8EE-FEC49585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A0BF3-95EF-D146-A498-75CF8F0911A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60418" name="Rectangle 4">
            <a:extLst>
              <a:ext uri="{FF2B5EF4-FFF2-40B4-BE49-F238E27FC236}">
                <a16:creationId xmlns:a16="http://schemas.microsoft.com/office/drawing/2014/main" id="{C4892891-2C16-11FE-B1EC-7BE02157F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Secondary Structure: Alpha Helix</a:t>
            </a:r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CF6295F9-5FAD-16D7-15F1-4DD2D82732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r="69514"/>
          <a:stretch>
            <a:fillRect/>
          </a:stretch>
        </p:blipFill>
        <p:spPr>
          <a:xfrm>
            <a:off x="457200" y="1905000"/>
            <a:ext cx="2522538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7">
            <a:extLst>
              <a:ext uri="{FF2B5EF4-FFF2-40B4-BE49-F238E27FC236}">
                <a16:creationId xmlns:a16="http://schemas.microsoft.com/office/drawing/2014/main" id="{C0E68A00-F017-F1EF-2542-181EF42594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1.5 A translation</a:t>
            </a:r>
          </a:p>
          <a:p>
            <a:pPr eaLnBrk="1" hangingPunct="1"/>
            <a:r>
              <a:rPr lang="en-US" altLang="en-US" sz="2800"/>
              <a:t>100 degree rotation</a:t>
            </a:r>
          </a:p>
          <a:p>
            <a:pPr eaLnBrk="1" hangingPunct="1"/>
            <a:r>
              <a:rPr lang="en-US" altLang="en-US" sz="2800"/>
              <a:t>Phi = -60</a:t>
            </a:r>
          </a:p>
          <a:p>
            <a:pPr eaLnBrk="1" hangingPunct="1"/>
            <a:r>
              <a:rPr lang="en-US" altLang="en-US" sz="2800"/>
              <a:t>Psi = -60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>
            <a:extLst>
              <a:ext uri="{FF2B5EF4-FFF2-40B4-BE49-F238E27FC236}">
                <a16:creationId xmlns:a16="http://schemas.microsoft.com/office/drawing/2014/main" id="{D108C0A5-41B6-F82D-F13F-36CE92D5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8B3960-A692-3146-A464-F1E8AF6BEE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61442" name="Picture 3">
            <a:extLst>
              <a:ext uri="{FF2B5EF4-FFF2-40B4-BE49-F238E27FC236}">
                <a16:creationId xmlns:a16="http://schemas.microsoft.com/office/drawing/2014/main" id="{F96EC18F-FC9E-E278-E2D5-A8ED86235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191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>
            <a:extLst>
              <a:ext uri="{FF2B5EF4-FFF2-40B4-BE49-F238E27FC236}">
                <a16:creationId xmlns:a16="http://schemas.microsoft.com/office/drawing/2014/main" id="{E2AEB1C9-6FD5-C4DA-0168-171C03B10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343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7">
            <a:extLst>
              <a:ext uri="{FF2B5EF4-FFF2-40B4-BE49-F238E27FC236}">
                <a16:creationId xmlns:a16="http://schemas.microsoft.com/office/drawing/2014/main" id="{A1AC6B47-A1EF-F257-E13C-F9FF78DC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958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anti-parallel </a:t>
            </a:r>
          </a:p>
        </p:txBody>
      </p:sp>
      <p:sp>
        <p:nvSpPr>
          <p:cNvPr id="61445" name="Text Box 8">
            <a:extLst>
              <a:ext uri="{FF2B5EF4-FFF2-40B4-BE49-F238E27FC236}">
                <a16:creationId xmlns:a16="http://schemas.microsoft.com/office/drawing/2014/main" id="{508BB915-4180-5BEB-5A06-C289BA633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7200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parallel </a:t>
            </a:r>
          </a:p>
        </p:txBody>
      </p:sp>
      <p:sp>
        <p:nvSpPr>
          <p:cNvPr id="61446" name="Rectangle 9">
            <a:extLst>
              <a:ext uri="{FF2B5EF4-FFF2-40B4-BE49-F238E27FC236}">
                <a16:creationId xmlns:a16="http://schemas.microsoft.com/office/drawing/2014/main" id="{70961F50-BD7A-171D-240D-E18B14D2D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Secondary Structure: Beta sheet</a:t>
            </a:r>
          </a:p>
        </p:txBody>
      </p:sp>
      <p:sp>
        <p:nvSpPr>
          <p:cNvPr id="61447" name="Text Box 10">
            <a:extLst>
              <a:ext uri="{FF2B5EF4-FFF2-40B4-BE49-F238E27FC236}">
                <a16:creationId xmlns:a16="http://schemas.microsoft.com/office/drawing/2014/main" id="{A71E8486-D8E3-5B9E-63DC-C1682579B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4953000"/>
            <a:ext cx="1576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Phi = -135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</a:rPr>
              <a:t>Psi = 135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5">
            <a:extLst>
              <a:ext uri="{FF2B5EF4-FFF2-40B4-BE49-F238E27FC236}">
                <a16:creationId xmlns:a16="http://schemas.microsoft.com/office/drawing/2014/main" id="{C9EDC818-462A-57AB-F293-A0082604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908E8-63E6-2F46-A98A-B85AE962E6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4D772523-499E-0399-FC3A-E2F436715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Tertiary Structure</a:t>
            </a:r>
          </a:p>
        </p:txBody>
      </p:sp>
      <p:pic>
        <p:nvPicPr>
          <p:cNvPr id="63491" name="Picture 4" descr="peptidebonds">
            <a:extLst>
              <a:ext uri="{FF2B5EF4-FFF2-40B4-BE49-F238E27FC236}">
                <a16:creationId xmlns:a16="http://schemas.microsoft.com/office/drawing/2014/main" id="{416B5E97-F71D-9F95-709D-311B983EC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73804" r="13266"/>
          <a:stretch>
            <a:fillRect/>
          </a:stretch>
        </p:blipFill>
        <p:spPr>
          <a:xfrm>
            <a:off x="609600" y="3276600"/>
            <a:ext cx="8458200" cy="177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2" name="Freeform 13">
            <a:extLst>
              <a:ext uri="{FF2B5EF4-FFF2-40B4-BE49-F238E27FC236}">
                <a16:creationId xmlns:a16="http://schemas.microsoft.com/office/drawing/2014/main" id="{FC6887C9-C688-2D38-4469-46E890A189DA}"/>
              </a:ext>
            </a:extLst>
          </p:cNvPr>
          <p:cNvSpPr>
            <a:spLocks/>
          </p:cNvSpPr>
          <p:nvPr/>
        </p:nvSpPr>
        <p:spPr bwMode="auto">
          <a:xfrm>
            <a:off x="4038600" y="3581400"/>
            <a:ext cx="1752600" cy="1295400"/>
          </a:xfrm>
          <a:custGeom>
            <a:avLst/>
            <a:gdLst>
              <a:gd name="T0" fmla="*/ 0 w 1104"/>
              <a:gd name="T1" fmla="*/ 2147483646 h 816"/>
              <a:gd name="T2" fmla="*/ 2147483646 w 1104"/>
              <a:gd name="T3" fmla="*/ 0 h 816"/>
              <a:gd name="T4" fmla="*/ 2147483646 w 1104"/>
              <a:gd name="T5" fmla="*/ 2147483646 h 816"/>
              <a:gd name="T6" fmla="*/ 2147483646 w 1104"/>
              <a:gd name="T7" fmla="*/ 2147483646 h 816"/>
              <a:gd name="T8" fmla="*/ 0 w 1104"/>
              <a:gd name="T9" fmla="*/ 2147483646 h 816"/>
              <a:gd name="T10" fmla="*/ 0 w 110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" h="816">
                <a:moveTo>
                  <a:pt x="0" y="336"/>
                </a:moveTo>
                <a:lnTo>
                  <a:pt x="528" y="0"/>
                </a:lnTo>
                <a:lnTo>
                  <a:pt x="1104" y="336"/>
                </a:lnTo>
                <a:lnTo>
                  <a:pt x="1104" y="432"/>
                </a:lnTo>
                <a:lnTo>
                  <a:pt x="0" y="816"/>
                </a:lnTo>
                <a:lnTo>
                  <a:pt x="0" y="336"/>
                </a:ln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Freeform 15">
            <a:extLst>
              <a:ext uri="{FF2B5EF4-FFF2-40B4-BE49-F238E27FC236}">
                <a16:creationId xmlns:a16="http://schemas.microsoft.com/office/drawing/2014/main" id="{52FE79BD-FBD5-1B05-6E10-1EE3586D9ABA}"/>
              </a:ext>
            </a:extLst>
          </p:cNvPr>
          <p:cNvSpPr>
            <a:spLocks/>
          </p:cNvSpPr>
          <p:nvPr/>
        </p:nvSpPr>
        <p:spPr bwMode="auto">
          <a:xfrm>
            <a:off x="2057400" y="3352800"/>
            <a:ext cx="1752600" cy="1371600"/>
          </a:xfrm>
          <a:custGeom>
            <a:avLst/>
            <a:gdLst>
              <a:gd name="T0" fmla="*/ 0 w 1104"/>
              <a:gd name="T1" fmla="*/ 2147483646 h 864"/>
              <a:gd name="T2" fmla="*/ 0 w 1104"/>
              <a:gd name="T3" fmla="*/ 0 h 864"/>
              <a:gd name="T4" fmla="*/ 2147483646 w 1104"/>
              <a:gd name="T5" fmla="*/ 2147483646 h 864"/>
              <a:gd name="T6" fmla="*/ 2147483646 w 1104"/>
              <a:gd name="T7" fmla="*/ 2147483646 h 864"/>
              <a:gd name="T8" fmla="*/ 2147483646 w 1104"/>
              <a:gd name="T9" fmla="*/ 2147483646 h 864"/>
              <a:gd name="T10" fmla="*/ 0 w 110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" h="864">
                <a:moveTo>
                  <a:pt x="0" y="480"/>
                </a:moveTo>
                <a:lnTo>
                  <a:pt x="0" y="0"/>
                </a:lnTo>
                <a:lnTo>
                  <a:pt x="1104" y="432"/>
                </a:lnTo>
                <a:lnTo>
                  <a:pt x="1104" y="528"/>
                </a:lnTo>
                <a:lnTo>
                  <a:pt x="528" y="864"/>
                </a:lnTo>
                <a:lnTo>
                  <a:pt x="0" y="480"/>
                </a:ln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Freeform 16">
            <a:extLst>
              <a:ext uri="{FF2B5EF4-FFF2-40B4-BE49-F238E27FC236}">
                <a16:creationId xmlns:a16="http://schemas.microsoft.com/office/drawing/2014/main" id="{75CAF4E6-3A1F-F31D-9D6F-E8B833E5D098}"/>
              </a:ext>
            </a:extLst>
          </p:cNvPr>
          <p:cNvSpPr>
            <a:spLocks/>
          </p:cNvSpPr>
          <p:nvPr/>
        </p:nvSpPr>
        <p:spPr bwMode="auto">
          <a:xfrm>
            <a:off x="6019800" y="3352800"/>
            <a:ext cx="1752600" cy="1371600"/>
          </a:xfrm>
          <a:custGeom>
            <a:avLst/>
            <a:gdLst>
              <a:gd name="T0" fmla="*/ 0 w 1104"/>
              <a:gd name="T1" fmla="*/ 2147483646 h 864"/>
              <a:gd name="T2" fmla="*/ 0 w 1104"/>
              <a:gd name="T3" fmla="*/ 0 h 864"/>
              <a:gd name="T4" fmla="*/ 2147483646 w 1104"/>
              <a:gd name="T5" fmla="*/ 2147483646 h 864"/>
              <a:gd name="T6" fmla="*/ 2147483646 w 1104"/>
              <a:gd name="T7" fmla="*/ 2147483646 h 864"/>
              <a:gd name="T8" fmla="*/ 2147483646 w 1104"/>
              <a:gd name="T9" fmla="*/ 2147483646 h 864"/>
              <a:gd name="T10" fmla="*/ 0 w 110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" h="864">
                <a:moveTo>
                  <a:pt x="0" y="480"/>
                </a:moveTo>
                <a:lnTo>
                  <a:pt x="0" y="0"/>
                </a:lnTo>
                <a:lnTo>
                  <a:pt x="1104" y="432"/>
                </a:lnTo>
                <a:lnTo>
                  <a:pt x="1104" y="528"/>
                </a:lnTo>
                <a:lnTo>
                  <a:pt x="528" y="864"/>
                </a:lnTo>
                <a:lnTo>
                  <a:pt x="0" y="480"/>
                </a:ln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Freeform 17">
            <a:extLst>
              <a:ext uri="{FF2B5EF4-FFF2-40B4-BE49-F238E27FC236}">
                <a16:creationId xmlns:a16="http://schemas.microsoft.com/office/drawing/2014/main" id="{B6D0E99B-58F1-D068-9C56-414F9AC85A5E}"/>
              </a:ext>
            </a:extLst>
          </p:cNvPr>
          <p:cNvSpPr>
            <a:spLocks/>
          </p:cNvSpPr>
          <p:nvPr/>
        </p:nvSpPr>
        <p:spPr bwMode="auto">
          <a:xfrm>
            <a:off x="76200" y="3581400"/>
            <a:ext cx="1752600" cy="1295400"/>
          </a:xfrm>
          <a:custGeom>
            <a:avLst/>
            <a:gdLst>
              <a:gd name="T0" fmla="*/ 0 w 1104"/>
              <a:gd name="T1" fmla="*/ 2147483646 h 816"/>
              <a:gd name="T2" fmla="*/ 2147483646 w 1104"/>
              <a:gd name="T3" fmla="*/ 0 h 816"/>
              <a:gd name="T4" fmla="*/ 2147483646 w 1104"/>
              <a:gd name="T5" fmla="*/ 2147483646 h 816"/>
              <a:gd name="T6" fmla="*/ 2147483646 w 1104"/>
              <a:gd name="T7" fmla="*/ 2147483646 h 816"/>
              <a:gd name="T8" fmla="*/ 0 w 1104"/>
              <a:gd name="T9" fmla="*/ 2147483646 h 816"/>
              <a:gd name="T10" fmla="*/ 0 w 110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" h="816">
                <a:moveTo>
                  <a:pt x="0" y="336"/>
                </a:moveTo>
                <a:lnTo>
                  <a:pt x="528" y="0"/>
                </a:lnTo>
                <a:lnTo>
                  <a:pt x="1104" y="336"/>
                </a:lnTo>
                <a:lnTo>
                  <a:pt x="1104" y="432"/>
                </a:lnTo>
                <a:lnTo>
                  <a:pt x="0" y="816"/>
                </a:lnTo>
                <a:lnTo>
                  <a:pt x="0" y="336"/>
                </a:ln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Text Box 18">
            <a:extLst>
              <a:ext uri="{FF2B5EF4-FFF2-40B4-BE49-F238E27FC236}">
                <a16:creationId xmlns:a16="http://schemas.microsoft.com/office/drawing/2014/main" id="{31E333FD-3C53-299C-1D71-AA54DC581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51063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phi</a:t>
            </a:r>
            <a:r>
              <a:rPr lang="en-US" altLang="en-US" sz="2000" baseline="-2500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63497" name="Text Box 19">
            <a:extLst>
              <a:ext uri="{FF2B5EF4-FFF2-40B4-BE49-F238E27FC236}">
                <a16:creationId xmlns:a16="http://schemas.microsoft.com/office/drawing/2014/main" id="{57FAE374-5E74-6A66-8F44-30087350E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5699125"/>
            <a:ext cx="59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psi</a:t>
            </a:r>
            <a:r>
              <a:rPr lang="en-US" altLang="en-US" sz="2000" baseline="-2500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63498" name="Text Box 20">
            <a:extLst>
              <a:ext uri="{FF2B5EF4-FFF2-40B4-BE49-F238E27FC236}">
                <a16:creationId xmlns:a16="http://schemas.microsoft.com/office/drawing/2014/main" id="{F348DD16-EAA0-3AE1-337A-9A77A1140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2133600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phi</a:t>
            </a:r>
            <a:r>
              <a:rPr lang="en-US" altLang="en-US" sz="2000" baseline="-25000">
                <a:latin typeface="Comic Sans MS" panose="030F0902030302020204" pitchFamily="66" charset="0"/>
              </a:rPr>
              <a:t>2</a:t>
            </a:r>
          </a:p>
        </p:txBody>
      </p:sp>
      <p:cxnSp>
        <p:nvCxnSpPr>
          <p:cNvPr id="63499" name="AutoShape 22">
            <a:extLst>
              <a:ext uri="{FF2B5EF4-FFF2-40B4-BE49-F238E27FC236}">
                <a16:creationId xmlns:a16="http://schemas.microsoft.com/office/drawing/2014/main" id="{E067B784-A2E4-109B-B20B-35D6717B40D0}"/>
              </a:ext>
            </a:extLst>
          </p:cNvPr>
          <p:cNvCxnSpPr>
            <a:cxnSpLocks noChangeShapeType="1"/>
            <a:stCxn id="63495" idx="2"/>
            <a:endCxn id="63496" idx="2"/>
          </p:cNvCxnSpPr>
          <p:nvPr/>
        </p:nvCxnSpPr>
        <p:spPr bwMode="auto">
          <a:xfrm flipH="1" flipV="1">
            <a:off x="992188" y="2547938"/>
            <a:ext cx="836612" cy="15668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0" name="AutoShape 23">
            <a:extLst>
              <a:ext uri="{FF2B5EF4-FFF2-40B4-BE49-F238E27FC236}">
                <a16:creationId xmlns:a16="http://schemas.microsoft.com/office/drawing/2014/main" id="{14707A0F-30DB-0209-3CB4-255513967F2D}"/>
              </a:ext>
            </a:extLst>
          </p:cNvPr>
          <p:cNvCxnSpPr>
            <a:cxnSpLocks noChangeShapeType="1"/>
            <a:stCxn id="63493" idx="5"/>
            <a:endCxn id="63497" idx="0"/>
          </p:cNvCxnSpPr>
          <p:nvPr/>
        </p:nvCxnSpPr>
        <p:spPr bwMode="auto">
          <a:xfrm>
            <a:off x="2057400" y="4114800"/>
            <a:ext cx="596900" cy="15843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1" name="AutoShape 24">
            <a:extLst>
              <a:ext uri="{FF2B5EF4-FFF2-40B4-BE49-F238E27FC236}">
                <a16:creationId xmlns:a16="http://schemas.microsoft.com/office/drawing/2014/main" id="{31612CD5-5488-C3B9-3057-658D79CBBF3A}"/>
              </a:ext>
            </a:extLst>
          </p:cNvPr>
          <p:cNvCxnSpPr>
            <a:cxnSpLocks noChangeShapeType="1"/>
            <a:stCxn id="63493" idx="2"/>
            <a:endCxn id="63498" idx="2"/>
          </p:cNvCxnSpPr>
          <p:nvPr/>
        </p:nvCxnSpPr>
        <p:spPr bwMode="auto">
          <a:xfrm flipH="1" flipV="1">
            <a:off x="3668713" y="2530475"/>
            <a:ext cx="141287" cy="15081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2" name="Text Box 25">
            <a:extLst>
              <a:ext uri="{FF2B5EF4-FFF2-40B4-BE49-F238E27FC236}">
                <a16:creationId xmlns:a16="http://schemas.microsoft.com/office/drawing/2014/main" id="{C098E4A8-34EE-DA5C-692E-7C95F8F4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680075"/>
            <a:ext cx="1230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2N angles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>
            <a:extLst>
              <a:ext uri="{FF2B5EF4-FFF2-40B4-BE49-F238E27FC236}">
                <a16:creationId xmlns:a16="http://schemas.microsoft.com/office/drawing/2014/main" id="{9C4CD873-6904-2118-A821-CEDE0991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E3EA3-C771-3047-91BA-26F1DEE8AE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44D3143E-61BB-EB96-2FA9-0E66FEE5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3-d structure of a polypeptide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interactions between non-local atoms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8C25DE7B-0DE6-3A3F-48BE-3C3F2E88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1"/>
          <a:stretch>
            <a:fillRect/>
          </a:stretch>
        </p:blipFill>
        <p:spPr bwMode="auto">
          <a:xfrm>
            <a:off x="3270250" y="2971800"/>
            <a:ext cx="27495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5">
            <a:extLst>
              <a:ext uri="{FF2B5EF4-FFF2-40B4-BE49-F238E27FC236}">
                <a16:creationId xmlns:a16="http://schemas.microsoft.com/office/drawing/2014/main" id="{5A0359CA-818C-F441-0C1F-A6730D71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5895975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tertiary structure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myoglobin</a:t>
            </a:r>
          </a:p>
        </p:txBody>
      </p:sp>
      <p:sp>
        <p:nvSpPr>
          <p:cNvPr id="64517" name="Rectangle 8">
            <a:extLst>
              <a:ext uri="{FF2B5EF4-FFF2-40B4-BE49-F238E27FC236}">
                <a16:creationId xmlns:a16="http://schemas.microsoft.com/office/drawing/2014/main" id="{4DB4D872-AD47-6C07-7BFC-BEB5EFE00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Tertiary Structure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>
            <a:extLst>
              <a:ext uri="{FF2B5EF4-FFF2-40B4-BE49-F238E27FC236}">
                <a16:creationId xmlns:a16="http://schemas.microsoft.com/office/drawing/2014/main" id="{45EA178E-9D24-F7C3-7462-51AE0230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3373AA-4BED-7A42-A427-6B063885A22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66562" name="Rectangle 4">
            <a:extLst>
              <a:ext uri="{FF2B5EF4-FFF2-40B4-BE49-F238E27FC236}">
                <a16:creationId xmlns:a16="http://schemas.microsoft.com/office/drawing/2014/main" id="{8F0C0B5B-C01D-9EFC-AAF9-1927BB2C7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Ramachandran Plot</a:t>
            </a:r>
          </a:p>
        </p:txBody>
      </p:sp>
      <p:pic>
        <p:nvPicPr>
          <p:cNvPr id="66563" name="Picture 5">
            <a:extLst>
              <a:ext uri="{FF2B5EF4-FFF2-40B4-BE49-F238E27FC236}">
                <a16:creationId xmlns:a16="http://schemas.microsoft.com/office/drawing/2014/main" id="{74FE3451-9702-2798-059E-DCD4A820D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524000"/>
            <a:ext cx="4518025" cy="431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7">
            <a:extLst>
              <a:ext uri="{FF2B5EF4-FFF2-40B4-BE49-F238E27FC236}">
                <a16:creationId xmlns:a16="http://schemas.microsoft.com/office/drawing/2014/main" id="{FD8C7411-680B-CF34-EE26-171A52BFD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6061075"/>
            <a:ext cx="5240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902030302020204" pitchFamily="66" charset="0"/>
              </a:rPr>
              <a:t>Sample pdb entry ( </a:t>
            </a:r>
            <a:r>
              <a:rPr lang="en-US" altLang="en-US" sz="1800">
                <a:latin typeface="Comic Sans MS" panose="030F0902030302020204" pitchFamily="66" charset="0"/>
                <a:hlinkClick r:id="rId3"/>
              </a:rPr>
              <a:t>http://www.rcsb.org/pdb/</a:t>
            </a:r>
            <a:r>
              <a:rPr lang="en-US" altLang="en-US" sz="1800">
                <a:latin typeface="Comic Sans MS" panose="030F0902030302020204" pitchFamily="66" charset="0"/>
              </a:rPr>
              <a:t> 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5">
            <a:extLst>
              <a:ext uri="{FF2B5EF4-FFF2-40B4-BE49-F238E27FC236}">
                <a16:creationId xmlns:a16="http://schemas.microsoft.com/office/drawing/2014/main" id="{774F6D8F-40C8-E5D9-1FF9-A207AC5B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825747-1BE4-7F48-AAC5-A909A202162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56DFD814-ACC2-77E9-C549-23E1DF05F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685800"/>
          </a:xfrm>
        </p:spPr>
        <p:txBody>
          <a:bodyPr/>
          <a:lstStyle/>
          <a:p>
            <a:pPr eaLnBrk="1" hangingPunct="1"/>
            <a:r>
              <a:rPr lang="en-US" altLang="en-US"/>
              <a:t>Arrangement of protein subunits</a:t>
            </a:r>
          </a:p>
        </p:txBody>
      </p:sp>
      <p:sp>
        <p:nvSpPr>
          <p:cNvPr id="67587" name="Text Box 4">
            <a:extLst>
              <a:ext uri="{FF2B5EF4-FFF2-40B4-BE49-F238E27FC236}">
                <a16:creationId xmlns:a16="http://schemas.microsoft.com/office/drawing/2014/main" id="{CB887FC6-F91C-690E-F085-A203A4CB2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054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quaternary structure of Cro </a:t>
            </a:r>
          </a:p>
        </p:txBody>
      </p:sp>
      <p:sp>
        <p:nvSpPr>
          <p:cNvPr id="67588" name="Text Box 5">
            <a:extLst>
              <a:ext uri="{FF2B5EF4-FFF2-40B4-BE49-F238E27FC236}">
                <a16:creationId xmlns:a16="http://schemas.microsoft.com/office/drawing/2014/main" id="{C5BD1494-B0BF-F225-0ADA-0C3FE003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150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human hemoglobin tetramer</a:t>
            </a:r>
          </a:p>
        </p:txBody>
      </p:sp>
      <p:pic>
        <p:nvPicPr>
          <p:cNvPr id="67589" name="Picture 6">
            <a:extLst>
              <a:ext uri="{FF2B5EF4-FFF2-40B4-BE49-F238E27FC236}">
                <a16:creationId xmlns:a16="http://schemas.microsoft.com/office/drawing/2014/main" id="{F99BA392-1FED-3E6B-DCD3-D6DA74F1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098800"/>
            <a:ext cx="434498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>
            <a:extLst>
              <a:ext uri="{FF2B5EF4-FFF2-40B4-BE49-F238E27FC236}">
                <a16:creationId xmlns:a16="http://schemas.microsoft.com/office/drawing/2014/main" id="{FFDC0435-349A-A920-AB68-8E905574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352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8">
            <a:extLst>
              <a:ext uri="{FF2B5EF4-FFF2-40B4-BE49-F238E27FC236}">
                <a16:creationId xmlns:a16="http://schemas.microsoft.com/office/drawing/2014/main" id="{16C7A40C-E6E6-9296-6040-B314DB2EC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Quaternary Structure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>
            <a:extLst>
              <a:ext uri="{FF2B5EF4-FFF2-40B4-BE49-F238E27FC236}">
                <a16:creationId xmlns:a16="http://schemas.microsoft.com/office/drawing/2014/main" id="{F790193E-04A7-D194-B435-79873AB7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1EA91-F075-944C-8213-B26F95BB9F2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69634" name="Rectangle 4">
            <a:extLst>
              <a:ext uri="{FF2B5EF4-FFF2-40B4-BE49-F238E27FC236}">
                <a16:creationId xmlns:a16="http://schemas.microsoft.com/office/drawing/2014/main" id="{0D4A84F1-4206-043E-8EFE-16486B5B5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3-d structure determined by protein sequence</a:t>
            </a:r>
          </a:p>
          <a:p>
            <a:pPr eaLnBrk="1" hangingPunct="1"/>
            <a:r>
              <a:rPr lang="en-US" altLang="en-US"/>
              <a:t>Prediction remains a challenge</a:t>
            </a:r>
          </a:p>
          <a:p>
            <a:pPr eaLnBrk="1" hangingPunct="1"/>
            <a:r>
              <a:rPr lang="en-US" altLang="en-US"/>
              <a:t>Diseases caused by misfolded proteins</a:t>
            </a:r>
          </a:p>
          <a:p>
            <a:pPr lvl="1" eaLnBrk="1" hangingPunct="1"/>
            <a:r>
              <a:rPr lang="en-US" altLang="en-US"/>
              <a:t>Mad cow disease</a:t>
            </a:r>
          </a:p>
          <a:p>
            <a:pPr eaLnBrk="1" hangingPunct="1"/>
            <a:r>
              <a:rPr lang="en-US" altLang="en-US"/>
              <a:t>Classification of protein structure</a:t>
            </a:r>
          </a:p>
        </p:txBody>
      </p:sp>
      <p:sp>
        <p:nvSpPr>
          <p:cNvPr id="69635" name="Rectangle 5">
            <a:extLst>
              <a:ext uri="{FF2B5EF4-FFF2-40B4-BE49-F238E27FC236}">
                <a16:creationId xmlns:a16="http://schemas.microsoft.com/office/drawing/2014/main" id="{5FC45CC7-3036-155A-47B5-37E58CFBF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Structure Summary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6138BA2A-063F-0AA1-978D-67DA31D7E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Biological networks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56F42D49-D1D0-2696-36BA-7805A0E22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Signal transduction network</a:t>
            </a:r>
          </a:p>
          <a:p>
            <a:r>
              <a:rPr lang="en-US" altLang="en-US"/>
              <a:t>Transcription control network</a:t>
            </a:r>
          </a:p>
          <a:p>
            <a:r>
              <a:rPr lang="en-US" altLang="en-US"/>
              <a:t>Post-transcriptional regulation network</a:t>
            </a:r>
          </a:p>
          <a:p>
            <a:r>
              <a:rPr lang="en-US" altLang="en-US"/>
              <a:t>PPI (protein-protein interaction) network</a:t>
            </a:r>
          </a:p>
          <a:p>
            <a:r>
              <a:rPr lang="en-US" altLang="en-US"/>
              <a:t>Metabolic network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:a16="http://schemas.microsoft.com/office/drawing/2014/main" id="{CDCA293B-4D8A-AC34-4E69-51CB5960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4C6954-9D21-7649-95EA-A0FD0771EE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9264B91-25C5-46CE-5F6F-DAAAE135E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Course Outline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2A96B0B-0C39-5221-CBAE-37F5B5929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Introduction to terminology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Biological sequences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Sequence comparison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Lossless alignment (DP)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Lossy alignments (BLAST, etc)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Sequence assembly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Substitution matrices, statistics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Multiple sequence alignment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Phylogeny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Protein structures and their prediction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Biological networks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D9348DF2-4295-A529-6BF4-4044EEA57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Signal transduction</a:t>
            </a:r>
          </a:p>
        </p:txBody>
      </p:sp>
      <p:sp>
        <p:nvSpPr>
          <p:cNvPr id="71682" name="Text Box 4">
            <a:extLst>
              <a:ext uri="{FF2B5EF4-FFF2-40B4-BE49-F238E27FC236}">
                <a16:creationId xmlns:a16="http://schemas.microsoft.com/office/drawing/2014/main" id="{47851120-2D14-59FE-62EC-E73A0C7E6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24288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Extracellular molecule</a:t>
            </a:r>
          </a:p>
        </p:txBody>
      </p:sp>
      <p:pic>
        <p:nvPicPr>
          <p:cNvPr id="71683" name="Picture 5">
            <a:extLst>
              <a:ext uri="{FF2B5EF4-FFF2-40B4-BE49-F238E27FC236}">
                <a16:creationId xmlns:a16="http://schemas.microsoft.com/office/drawing/2014/main" id="{C63E2DD5-2F95-BDDB-812C-66C1DF29EF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3743325" cy="3267075"/>
          </a:xfrm>
          <a:noFill/>
        </p:spPr>
      </p:pic>
      <p:sp>
        <p:nvSpPr>
          <p:cNvPr id="71684" name="Text Box 7">
            <a:extLst>
              <a:ext uri="{FF2B5EF4-FFF2-40B4-BE49-F238E27FC236}">
                <a16:creationId xmlns:a16="http://schemas.microsoft.com/office/drawing/2014/main" id="{C416592D-12D3-C947-4DDC-91F97154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146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activate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B296E4E6-003C-81E7-573E-C293C89E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2314575" cy="376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Memberane receptor</a:t>
            </a:r>
          </a:p>
        </p:txBody>
      </p:sp>
      <p:sp>
        <p:nvSpPr>
          <p:cNvPr id="71686" name="Text Box 9">
            <a:extLst>
              <a:ext uri="{FF2B5EF4-FFF2-40B4-BE49-F238E27FC236}">
                <a16:creationId xmlns:a16="http://schemas.microsoft.com/office/drawing/2014/main" id="{C28C98C3-E040-6202-AFFB-442DF6A8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25" y="5033963"/>
            <a:ext cx="2352675" cy="376237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Intrecellular molecule</a:t>
            </a:r>
          </a:p>
        </p:txBody>
      </p:sp>
      <p:sp>
        <p:nvSpPr>
          <p:cNvPr id="71687" name="Text Box 10">
            <a:extLst>
              <a:ext uri="{FF2B5EF4-FFF2-40B4-BE49-F238E27FC236}">
                <a16:creationId xmlns:a16="http://schemas.microsoft.com/office/drawing/2014/main" id="{57932F89-0FD5-988D-47F8-4023CF96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910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alter</a:t>
            </a:r>
          </a:p>
        </p:txBody>
      </p:sp>
      <p:cxnSp>
        <p:nvCxnSpPr>
          <p:cNvPr id="71688" name="AutoShape 11">
            <a:extLst>
              <a:ext uri="{FF2B5EF4-FFF2-40B4-BE49-F238E27FC236}">
                <a16:creationId xmlns:a16="http://schemas.microsoft.com/office/drawing/2014/main" id="{79A22E79-A489-09A3-5AC0-19F95E16C810}"/>
              </a:ext>
            </a:extLst>
          </p:cNvPr>
          <p:cNvCxnSpPr>
            <a:cxnSpLocks noChangeShapeType="1"/>
            <a:stCxn id="71682" idx="2"/>
            <a:endCxn id="71685" idx="0"/>
          </p:cNvCxnSpPr>
          <p:nvPr/>
        </p:nvCxnSpPr>
        <p:spPr bwMode="auto">
          <a:xfrm>
            <a:off x="2662238" y="2128838"/>
            <a:ext cx="19050" cy="13001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9" name="AutoShape 12">
            <a:extLst>
              <a:ext uri="{FF2B5EF4-FFF2-40B4-BE49-F238E27FC236}">
                <a16:creationId xmlns:a16="http://schemas.microsoft.com/office/drawing/2014/main" id="{51F9DF64-0CD3-43F3-5294-CD7392B17D94}"/>
              </a:ext>
            </a:extLst>
          </p:cNvPr>
          <p:cNvCxnSpPr>
            <a:cxnSpLocks noChangeShapeType="1"/>
            <a:stCxn id="71685" idx="2"/>
            <a:endCxn id="71686" idx="0"/>
          </p:cNvCxnSpPr>
          <p:nvPr/>
        </p:nvCxnSpPr>
        <p:spPr bwMode="auto">
          <a:xfrm flipH="1">
            <a:off x="2671763" y="3805238"/>
            <a:ext cx="9525" cy="12287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>
            <a:extLst>
              <a:ext uri="{FF2B5EF4-FFF2-40B4-BE49-F238E27FC236}">
                <a16:creationId xmlns:a16="http://schemas.microsoft.com/office/drawing/2014/main" id="{C3750AA2-2FA2-6890-A6CB-AA4CB0036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Transcription control network</a:t>
            </a:r>
          </a:p>
        </p:txBody>
      </p:sp>
      <p:pic>
        <p:nvPicPr>
          <p:cNvPr id="72706" name="Picture 5">
            <a:extLst>
              <a:ext uri="{FF2B5EF4-FFF2-40B4-BE49-F238E27FC236}">
                <a16:creationId xmlns:a16="http://schemas.microsoft.com/office/drawing/2014/main" id="{37A89580-5602-4DFD-A324-9D534EFE26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19400"/>
            <a:ext cx="3633788" cy="2171700"/>
          </a:xfrm>
          <a:noFill/>
        </p:spPr>
      </p:pic>
      <p:sp>
        <p:nvSpPr>
          <p:cNvPr id="72707" name="Text Box 8">
            <a:extLst>
              <a:ext uri="{FF2B5EF4-FFF2-40B4-BE49-F238E27FC236}">
                <a16:creationId xmlns:a16="http://schemas.microsoft.com/office/drawing/2014/main" id="{6061423E-0858-AACC-2517-8C9C4C60D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4295775" cy="376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Transcription Factor (TF) – some protein</a:t>
            </a:r>
          </a:p>
        </p:txBody>
      </p:sp>
      <p:sp>
        <p:nvSpPr>
          <p:cNvPr id="72708" name="Text Box 9">
            <a:extLst>
              <a:ext uri="{FF2B5EF4-FFF2-40B4-BE49-F238E27FC236}">
                <a16:creationId xmlns:a16="http://schemas.microsoft.com/office/drawing/2014/main" id="{43BC4189-9384-E9CE-A18C-2437414A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3657600"/>
            <a:ext cx="2847975" cy="37623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Promoter region of a gene</a:t>
            </a:r>
          </a:p>
        </p:txBody>
      </p:sp>
      <p:sp>
        <p:nvSpPr>
          <p:cNvPr id="72709" name="Text Box 10">
            <a:extLst>
              <a:ext uri="{FF2B5EF4-FFF2-40B4-BE49-F238E27FC236}">
                <a16:creationId xmlns:a16="http://schemas.microsoft.com/office/drawing/2014/main" id="{1B797CB4-FCA6-C892-3488-30CE3AB8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29098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bind</a:t>
            </a:r>
          </a:p>
        </p:txBody>
      </p:sp>
      <p:cxnSp>
        <p:nvCxnSpPr>
          <p:cNvPr id="72710" name="AutoShape 11">
            <a:extLst>
              <a:ext uri="{FF2B5EF4-FFF2-40B4-BE49-F238E27FC236}">
                <a16:creationId xmlns:a16="http://schemas.microsoft.com/office/drawing/2014/main" id="{9FB9FF54-FC86-4458-64DD-0ED70948B1B6}"/>
              </a:ext>
            </a:extLst>
          </p:cNvPr>
          <p:cNvCxnSpPr>
            <a:cxnSpLocks noChangeShapeType="1"/>
            <a:stCxn id="72707" idx="2"/>
            <a:endCxn id="72708" idx="0"/>
          </p:cNvCxnSpPr>
          <p:nvPr/>
        </p:nvCxnSpPr>
        <p:spPr bwMode="auto">
          <a:xfrm>
            <a:off x="2528888" y="2509838"/>
            <a:ext cx="9525" cy="1147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1" name="Text Box 12">
            <a:extLst>
              <a:ext uri="{FF2B5EF4-FFF2-40B4-BE49-F238E27FC236}">
                <a16:creationId xmlns:a16="http://schemas.microsoft.com/office/drawing/2014/main" id="{1CB04C2B-C346-0E23-F5AC-5506D50C6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378450"/>
            <a:ext cx="326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Up/down regulates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TFs are potential drug targets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E186EA27-26C3-7B63-5A62-757F83D80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transcriptional regulation</a:t>
            </a:r>
          </a:p>
        </p:txBody>
      </p:sp>
      <p:sp>
        <p:nvSpPr>
          <p:cNvPr id="73730" name="Text Box 4">
            <a:extLst>
              <a:ext uri="{FF2B5EF4-FFF2-40B4-BE49-F238E27FC236}">
                <a16:creationId xmlns:a16="http://schemas.microsoft.com/office/drawing/2014/main" id="{9B75ABB0-4D63-BC88-1580-0756F1E37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2133600"/>
            <a:ext cx="2251075" cy="376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RNA-binding protein</a:t>
            </a:r>
          </a:p>
        </p:txBody>
      </p:sp>
      <p:sp>
        <p:nvSpPr>
          <p:cNvPr id="73731" name="Text Box 5">
            <a:extLst>
              <a:ext uri="{FF2B5EF4-FFF2-40B4-BE49-F238E27FC236}">
                <a16:creationId xmlns:a16="http://schemas.microsoft.com/office/drawing/2014/main" id="{E3C3BA0D-2C22-7BE2-A8C6-F04CF99E0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3657600"/>
            <a:ext cx="676275" cy="37623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RNA</a:t>
            </a:r>
          </a:p>
        </p:txBody>
      </p:sp>
      <p:sp>
        <p:nvSpPr>
          <p:cNvPr id="73732" name="Text Box 6">
            <a:extLst>
              <a:ext uri="{FF2B5EF4-FFF2-40B4-BE49-F238E27FC236}">
                <a16:creationId xmlns:a16="http://schemas.microsoft.com/office/drawing/2014/main" id="{3BA5B459-F76C-57D8-0704-9C0C50640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bind</a:t>
            </a:r>
          </a:p>
        </p:txBody>
      </p:sp>
      <p:cxnSp>
        <p:nvCxnSpPr>
          <p:cNvPr id="73733" name="AutoShape 7">
            <a:extLst>
              <a:ext uri="{FF2B5EF4-FFF2-40B4-BE49-F238E27FC236}">
                <a16:creationId xmlns:a16="http://schemas.microsoft.com/office/drawing/2014/main" id="{36B8246C-A9D5-93E6-C809-40E7C47C5EC4}"/>
              </a:ext>
            </a:extLst>
          </p:cNvPr>
          <p:cNvCxnSpPr>
            <a:cxnSpLocks noChangeShapeType="1"/>
            <a:stCxn id="73730" idx="2"/>
            <a:endCxn id="73731" idx="0"/>
          </p:cNvCxnSpPr>
          <p:nvPr/>
        </p:nvCxnSpPr>
        <p:spPr bwMode="auto">
          <a:xfrm flipH="1">
            <a:off x="4497388" y="2509838"/>
            <a:ext cx="15875" cy="1147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4" name="Text Box 8">
            <a:extLst>
              <a:ext uri="{FF2B5EF4-FFF2-40B4-BE49-F238E27FC236}">
                <a16:creationId xmlns:a16="http://schemas.microsoft.com/office/drawing/2014/main" id="{DD35B8BC-4C9D-A973-57CD-BC13F5038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5272088"/>
            <a:ext cx="561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Slow down or accelerate protein translation from RNA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6">
            <a:extLst>
              <a:ext uri="{FF2B5EF4-FFF2-40B4-BE49-F238E27FC236}">
                <a16:creationId xmlns:a16="http://schemas.microsoft.com/office/drawing/2014/main" id="{AD6C889E-1699-C435-9EB0-BB186D5B6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PPI (protein-protein interaction)</a:t>
            </a:r>
          </a:p>
        </p:txBody>
      </p:sp>
      <p:pic>
        <p:nvPicPr>
          <p:cNvPr id="74754" name="Picture 5">
            <a:extLst>
              <a:ext uri="{FF2B5EF4-FFF2-40B4-BE49-F238E27FC236}">
                <a16:creationId xmlns:a16="http://schemas.microsoft.com/office/drawing/2014/main" id="{EB95C2BB-BF1B-4970-0C43-FB3FB7E0FE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595563"/>
            <a:ext cx="3810000" cy="2533650"/>
          </a:xfrm>
          <a:noFill/>
        </p:spPr>
      </p:pic>
      <p:sp>
        <p:nvSpPr>
          <p:cNvPr id="74755" name="Text Box 8">
            <a:extLst>
              <a:ext uri="{FF2B5EF4-FFF2-40B4-BE49-F238E27FC236}">
                <a16:creationId xmlns:a16="http://schemas.microsoft.com/office/drawing/2014/main" id="{34931953-46A2-9733-D2C7-87728C40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5827713"/>
            <a:ext cx="285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Creates a protein complex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>
            <a:extLst>
              <a:ext uri="{FF2B5EF4-FFF2-40B4-BE49-F238E27FC236}">
                <a16:creationId xmlns:a16="http://schemas.microsoft.com/office/drawing/2014/main" id="{A5A56F89-C351-1F0D-37F2-B047CC87F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Metabolic interactions</a:t>
            </a:r>
          </a:p>
        </p:txBody>
      </p:sp>
      <p:pic>
        <p:nvPicPr>
          <p:cNvPr id="75778" name="Picture 5">
            <a:extLst>
              <a:ext uri="{FF2B5EF4-FFF2-40B4-BE49-F238E27FC236}">
                <a16:creationId xmlns:a16="http://schemas.microsoft.com/office/drawing/2014/main" id="{67E36E7C-BAC7-4282-AE39-D305965887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r="1328" b="2982"/>
          <a:stretch>
            <a:fillRect/>
          </a:stretch>
        </p:blipFill>
        <p:spPr>
          <a:xfrm>
            <a:off x="4572000" y="2200275"/>
            <a:ext cx="4248150" cy="4171950"/>
          </a:xfrm>
          <a:noFill/>
        </p:spPr>
      </p:pic>
      <p:sp>
        <p:nvSpPr>
          <p:cNvPr id="75779" name="Text Box 7">
            <a:extLst>
              <a:ext uri="{FF2B5EF4-FFF2-40B4-BE49-F238E27FC236}">
                <a16:creationId xmlns:a16="http://schemas.microsoft.com/office/drawing/2014/main" id="{9EF2463E-69A0-C46E-ECAD-9170F0F79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752600"/>
            <a:ext cx="1654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Compound A1</a:t>
            </a:r>
          </a:p>
        </p:txBody>
      </p:sp>
      <p:sp>
        <p:nvSpPr>
          <p:cNvPr id="75780" name="Text Box 8">
            <a:extLst>
              <a:ext uri="{FF2B5EF4-FFF2-40B4-BE49-F238E27FC236}">
                <a16:creationId xmlns:a16="http://schemas.microsoft.com/office/drawing/2014/main" id="{04470F4F-4CF5-8E89-086C-E0FF71AD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2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consume</a:t>
            </a:r>
          </a:p>
        </p:txBody>
      </p:sp>
      <p:sp>
        <p:nvSpPr>
          <p:cNvPr id="75781" name="Text Box 9">
            <a:extLst>
              <a:ext uri="{FF2B5EF4-FFF2-40B4-BE49-F238E27FC236}">
                <a16:creationId xmlns:a16="http://schemas.microsoft.com/office/drawing/2014/main" id="{18951D53-6844-ADFD-09DF-E64BD9658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3429000"/>
            <a:ext cx="1285875" cy="376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Enzyme(s)</a:t>
            </a:r>
          </a:p>
        </p:txBody>
      </p:sp>
      <p:sp>
        <p:nvSpPr>
          <p:cNvPr id="75782" name="Text Box 10">
            <a:extLst>
              <a:ext uri="{FF2B5EF4-FFF2-40B4-BE49-F238E27FC236}">
                <a16:creationId xmlns:a16="http://schemas.microsoft.com/office/drawing/2014/main" id="{83DFE872-63F6-99C3-B623-BAB3F860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33963"/>
            <a:ext cx="1654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Compound B1</a:t>
            </a:r>
          </a:p>
        </p:txBody>
      </p:sp>
      <p:sp>
        <p:nvSpPr>
          <p:cNvPr id="75783" name="Text Box 11">
            <a:extLst>
              <a:ext uri="{FF2B5EF4-FFF2-40B4-BE49-F238E27FC236}">
                <a16:creationId xmlns:a16="http://schemas.microsoft.com/office/drawing/2014/main" id="{6D46A648-9B06-2810-7016-CEB5B633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produce</a:t>
            </a:r>
          </a:p>
        </p:txBody>
      </p:sp>
      <p:cxnSp>
        <p:nvCxnSpPr>
          <p:cNvPr id="75784" name="AutoShape 12">
            <a:extLst>
              <a:ext uri="{FF2B5EF4-FFF2-40B4-BE49-F238E27FC236}">
                <a16:creationId xmlns:a16="http://schemas.microsoft.com/office/drawing/2014/main" id="{37685B47-FD75-B753-F273-6A84409143A0}"/>
              </a:ext>
            </a:extLst>
          </p:cNvPr>
          <p:cNvCxnSpPr>
            <a:cxnSpLocks noChangeShapeType="1"/>
            <a:stCxn id="75779" idx="2"/>
            <a:endCxn id="75781" idx="0"/>
          </p:cNvCxnSpPr>
          <p:nvPr/>
        </p:nvCxnSpPr>
        <p:spPr bwMode="auto">
          <a:xfrm>
            <a:off x="1204913" y="2128838"/>
            <a:ext cx="1123950" cy="13001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5" name="AutoShape 13">
            <a:extLst>
              <a:ext uri="{FF2B5EF4-FFF2-40B4-BE49-F238E27FC236}">
                <a16:creationId xmlns:a16="http://schemas.microsoft.com/office/drawing/2014/main" id="{5A16DF2D-9612-0F66-16BC-C4635E3FDE2C}"/>
              </a:ext>
            </a:extLst>
          </p:cNvPr>
          <p:cNvCxnSpPr>
            <a:cxnSpLocks noChangeShapeType="1"/>
            <a:stCxn id="75781" idx="2"/>
            <a:endCxn id="75782" idx="0"/>
          </p:cNvCxnSpPr>
          <p:nvPr/>
        </p:nvCxnSpPr>
        <p:spPr bwMode="auto">
          <a:xfrm flipH="1">
            <a:off x="1208088" y="3805238"/>
            <a:ext cx="1120775" cy="12287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6" name="Text Box 14">
            <a:extLst>
              <a:ext uri="{FF2B5EF4-FFF2-40B4-BE49-F238E27FC236}">
                <a16:creationId xmlns:a16="http://schemas.microsoft.com/office/drawing/2014/main" id="{329F774D-83DE-FFEC-8881-ABA92883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1752600"/>
            <a:ext cx="1717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Compound Am</a:t>
            </a:r>
          </a:p>
        </p:txBody>
      </p:sp>
      <p:sp>
        <p:nvSpPr>
          <p:cNvPr id="75787" name="Text Box 15">
            <a:extLst>
              <a:ext uri="{FF2B5EF4-FFF2-40B4-BE49-F238E27FC236}">
                <a16:creationId xmlns:a16="http://schemas.microsoft.com/office/drawing/2014/main" id="{1BA34F36-D885-1B65-B567-6AAE5E6C3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5029200"/>
            <a:ext cx="1654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Compound Bn</a:t>
            </a:r>
          </a:p>
        </p:txBody>
      </p:sp>
      <p:cxnSp>
        <p:nvCxnSpPr>
          <p:cNvPr id="75788" name="AutoShape 16">
            <a:extLst>
              <a:ext uri="{FF2B5EF4-FFF2-40B4-BE49-F238E27FC236}">
                <a16:creationId xmlns:a16="http://schemas.microsoft.com/office/drawing/2014/main" id="{95DF130A-EDC4-5158-9A95-29AA3E051E3D}"/>
              </a:ext>
            </a:extLst>
          </p:cNvPr>
          <p:cNvCxnSpPr>
            <a:cxnSpLocks noChangeShapeType="1"/>
            <a:stCxn id="75786" idx="2"/>
            <a:endCxn id="75781" idx="0"/>
          </p:cNvCxnSpPr>
          <p:nvPr/>
        </p:nvCxnSpPr>
        <p:spPr bwMode="auto">
          <a:xfrm flipH="1">
            <a:off x="2328863" y="2128838"/>
            <a:ext cx="1270000" cy="13001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9" name="AutoShape 17">
            <a:extLst>
              <a:ext uri="{FF2B5EF4-FFF2-40B4-BE49-F238E27FC236}">
                <a16:creationId xmlns:a16="http://schemas.microsoft.com/office/drawing/2014/main" id="{C69563F2-E194-F978-2CD5-2D340E9FE5AA}"/>
              </a:ext>
            </a:extLst>
          </p:cNvPr>
          <p:cNvCxnSpPr>
            <a:cxnSpLocks noChangeShapeType="1"/>
            <a:stCxn id="75781" idx="2"/>
            <a:endCxn id="75787" idx="0"/>
          </p:cNvCxnSpPr>
          <p:nvPr/>
        </p:nvCxnSpPr>
        <p:spPr bwMode="auto">
          <a:xfrm>
            <a:off x="2328863" y="3805238"/>
            <a:ext cx="1263650" cy="12239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0" name="Text Box 18">
            <a:extLst>
              <a:ext uri="{FF2B5EF4-FFF2-40B4-BE49-F238E27FC236}">
                <a16:creationId xmlns:a16="http://schemas.microsoft.com/office/drawing/2014/main" id="{59BCE64E-15A7-172F-32AC-C4AE1E961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16764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…</a:t>
            </a:r>
          </a:p>
        </p:txBody>
      </p:sp>
      <p:sp>
        <p:nvSpPr>
          <p:cNvPr id="75791" name="Text Box 19">
            <a:extLst>
              <a:ext uri="{FF2B5EF4-FFF2-40B4-BE49-F238E27FC236}">
                <a16:creationId xmlns:a16="http://schemas.microsoft.com/office/drawing/2014/main" id="{C439E264-43BB-73BC-125E-1575C15B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49672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…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>
            <a:extLst>
              <a:ext uri="{FF2B5EF4-FFF2-40B4-BE49-F238E27FC236}">
                <a16:creationId xmlns:a16="http://schemas.microsoft.com/office/drawing/2014/main" id="{FF09E756-A106-DDB4-785D-F9B9755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2E64E-AEC8-544D-BAFE-406558F859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82946" name="TextBox 4">
            <a:extLst>
              <a:ext uri="{FF2B5EF4-FFF2-40B4-BE49-F238E27FC236}">
                <a16:creationId xmlns:a16="http://schemas.microsoft.com/office/drawing/2014/main" id="{F5A2F371-ED46-5E91-53AC-566C396E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52750"/>
            <a:ext cx="5319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latin typeface="Chiller" pitchFamily="82" charset="77"/>
              </a:rPr>
              <a:t>Quiz Next Lecture</a:t>
            </a:r>
          </a:p>
        </p:txBody>
      </p:sp>
      <p:sp>
        <p:nvSpPr>
          <p:cNvPr id="82947" name="TextBox 6">
            <a:extLst>
              <a:ext uri="{FF2B5EF4-FFF2-40B4-BE49-F238E27FC236}">
                <a16:creationId xmlns:a16="http://schemas.microsoft.com/office/drawing/2014/main" id="{A1DEE7A0-119E-BAE4-A314-7A856DB40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5410200"/>
            <a:ext cx="123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Wingdings" pitchFamily="2" charset="2"/>
              </a:rPr>
              <a:t>QUIZ</a:t>
            </a:r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id="{B8634D77-7C74-050C-AE06-BC7CB006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0" name="TextBox 7">
            <a:extLst>
              <a:ext uri="{FF2B5EF4-FFF2-40B4-BE49-F238E27FC236}">
                <a16:creationId xmlns:a16="http://schemas.microsoft.com/office/drawing/2014/main" id="{DBA81091-8A6B-FFBE-ED18-BD2B95E5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171950"/>
            <a:ext cx="1065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IN" altLang="en-US" sz="2800"/>
              <a:t>পরীক্ষা</a:t>
            </a:r>
            <a:endParaRPr lang="en-US" altLang="en-US" sz="2800"/>
          </a:p>
        </p:txBody>
      </p:sp>
      <p:sp>
        <p:nvSpPr>
          <p:cNvPr id="82951" name="TextBox 8">
            <a:extLst>
              <a:ext uri="{FF2B5EF4-FFF2-40B4-BE49-F238E27FC236}">
                <a16:creationId xmlns:a16="http://schemas.microsoft.com/office/drawing/2014/main" id="{04D7DE1E-473A-541F-F6AF-A85EAD85C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4695825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新細明體" panose="02020500000000000000" pitchFamily="18" charset="-120"/>
              </a:rPr>
              <a:t>考試</a:t>
            </a:r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>
            <a:extLst>
              <a:ext uri="{FF2B5EF4-FFF2-40B4-BE49-F238E27FC236}">
                <a16:creationId xmlns:a16="http://schemas.microsoft.com/office/drawing/2014/main" id="{154BFB03-8A79-D3E4-EBB6-BC8F54FF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17D2C-910B-A141-9797-FE812FF1FC6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77826" name="Rectangle 4">
            <a:extLst>
              <a:ext uri="{FF2B5EF4-FFF2-40B4-BE49-F238E27FC236}">
                <a16:creationId xmlns:a16="http://schemas.microsoft.com/office/drawing/2014/main" id="{47200750-EF5B-6415-A62F-0EB4501D60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STOP</a:t>
            </a:r>
          </a:p>
        </p:txBody>
      </p:sp>
      <p:sp>
        <p:nvSpPr>
          <p:cNvPr id="77827" name="Rectangle 5">
            <a:extLst>
              <a:ext uri="{FF2B5EF4-FFF2-40B4-BE49-F238E27FC236}">
                <a16:creationId xmlns:a16="http://schemas.microsoft.com/office/drawing/2014/main" id="{4043F2B3-5C4F-4E6B-D4E4-D31A515281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239000" cy="2438400"/>
          </a:xfrm>
        </p:spPr>
        <p:txBody>
          <a:bodyPr/>
          <a:lstStyle/>
          <a:p>
            <a:pPr eaLnBrk="1" hangingPunct="1"/>
            <a:r>
              <a:rPr lang="en-US" altLang="en-US" sz="2800"/>
              <a:t>Next: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/>
              <a:t>Basic sequence comparison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/>
              <a:t>Dynamic programming methods</a:t>
            </a:r>
          </a:p>
          <a:p>
            <a:pPr lvl="1" algn="l" eaLnBrk="1" hangingPunct="1">
              <a:buFontTx/>
              <a:buChar char="–"/>
            </a:pPr>
            <a:r>
              <a:rPr lang="en-US" altLang="en-US" sz="2400"/>
              <a:t>Global/local alignment</a:t>
            </a:r>
          </a:p>
          <a:p>
            <a:pPr lvl="1" algn="l" eaLnBrk="1" hangingPunct="1">
              <a:buFontTx/>
              <a:buChar char="–"/>
            </a:pPr>
            <a:r>
              <a:rPr lang="en-US" altLang="en-US" sz="2400"/>
              <a:t>Gaps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7">
            <a:extLst>
              <a:ext uri="{FF2B5EF4-FFF2-40B4-BE49-F238E27FC236}">
                <a16:creationId xmlns:a16="http://schemas.microsoft.com/office/drawing/2014/main" id="{E13027DC-77E6-E5F3-4C4B-392B5333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F40C4-AA11-1443-8712-2B819B11936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D8AADA6-5201-67D5-FF92-697AD4FBE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Grading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075329F-0A51-E55C-44AD-22C5699995A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038600" y="1600200"/>
            <a:ext cx="4648200" cy="30480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400"/>
              <a:t>Project (50 %)</a:t>
            </a:r>
          </a:p>
          <a:p>
            <a:pPr lvl="1" eaLnBrk="1" hangingPunct="1"/>
            <a:r>
              <a:rPr lang="en-US" altLang="en-US" sz="2000"/>
              <a:t>Contribution (2.5 % bonus) </a:t>
            </a:r>
            <a:endParaRPr lang="en-US" altLang="en-US" sz="240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400"/>
              <a:t>Other (50 %)</a:t>
            </a:r>
          </a:p>
          <a:p>
            <a:pPr lvl="1" eaLnBrk="1" hangingPunct="1"/>
            <a:r>
              <a:rPr lang="en-US" altLang="en-US" sz="2000"/>
              <a:t>Homeworks + quizzes  </a:t>
            </a:r>
          </a:p>
        </p:txBody>
      </p:sp>
      <p:grpSp>
        <p:nvGrpSpPr>
          <p:cNvPr id="25604" name="Group 4">
            <a:extLst>
              <a:ext uri="{FF2B5EF4-FFF2-40B4-BE49-F238E27FC236}">
                <a16:creationId xmlns:a16="http://schemas.microsoft.com/office/drawing/2014/main" id="{4AC7F695-F715-8A6C-BB81-C2DBF41E112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30363"/>
            <a:ext cx="3551238" cy="3703637"/>
            <a:chOff x="2976" y="1008"/>
            <a:chExt cx="2400" cy="3072"/>
          </a:xfrm>
        </p:grpSpPr>
        <p:pic>
          <p:nvPicPr>
            <p:cNvPr id="25605" name="Picture 5">
              <a:extLst>
                <a:ext uri="{FF2B5EF4-FFF2-40B4-BE49-F238E27FC236}">
                  <a16:creationId xmlns:a16="http://schemas.microsoft.com/office/drawing/2014/main" id="{9D41CF0D-1E7A-A107-270B-9FE122A4D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" t="35382" r="33928" b="2585"/>
            <a:stretch>
              <a:fillRect/>
            </a:stretch>
          </p:blipFill>
          <p:spPr bwMode="auto">
            <a:xfrm>
              <a:off x="2976" y="2331"/>
              <a:ext cx="1968" cy="1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6" name="AutoShape 6">
              <a:extLst>
                <a:ext uri="{FF2B5EF4-FFF2-40B4-BE49-F238E27FC236}">
                  <a16:creationId xmlns:a16="http://schemas.microsoft.com/office/drawing/2014/main" id="{8B12E80D-7A07-26C6-5764-B95552BF1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08"/>
              <a:ext cx="1920" cy="1056"/>
            </a:xfrm>
            <a:prstGeom prst="cloudCallout">
              <a:avLst>
                <a:gd name="adj1" fmla="val -14685"/>
                <a:gd name="adj2" fmla="val 742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25607" name="Text Box 7">
              <a:extLst>
                <a:ext uri="{FF2B5EF4-FFF2-40B4-BE49-F238E27FC236}">
                  <a16:creationId xmlns:a16="http://schemas.microsoft.com/office/drawing/2014/main" id="{192B8E76-FD44-D648-67CB-1268AA105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373"/>
              <a:ext cx="1639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Comic Sans MS" panose="030F0902030302020204" pitchFamily="66" charset="0"/>
                </a:rPr>
                <a:t>How can I get an A ?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7166C2F5-E2D4-A38A-82ED-2BEF8313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9227E2-0481-A348-B552-31F37674EE7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8726F79-3280-E9E4-F403-44E389702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Expectations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E629686-9EC8-D9B3-4381-2D96E75A2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Background needed</a:t>
            </a:r>
          </a:p>
          <a:p>
            <a:pPr lvl="1" eaLnBrk="1" hangingPunct="1"/>
            <a:r>
              <a:rPr lang="en-US" altLang="en-US" sz="2400"/>
              <a:t>Data structures and algorithms.</a:t>
            </a:r>
          </a:p>
          <a:p>
            <a:pPr lvl="1" eaLnBrk="1" hangingPunct="1"/>
            <a:r>
              <a:rPr lang="en-US" altLang="en-US" sz="2400"/>
              <a:t>Coding (C, Java, etc)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Encourage </a:t>
            </a:r>
          </a:p>
          <a:p>
            <a:pPr lvl="1" eaLnBrk="1" hangingPunct="1"/>
            <a:r>
              <a:rPr lang="en-US" altLang="en-US" sz="2400"/>
              <a:t>read bioinformatics literature in general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7">
            <a:extLst>
              <a:ext uri="{FF2B5EF4-FFF2-40B4-BE49-F238E27FC236}">
                <a16:creationId xmlns:a16="http://schemas.microsoft.com/office/drawing/2014/main" id="{B6908321-3CA9-4D6C-DE60-AB2E0067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49B3C-0944-6A4E-9060-5D2EB5DE3FD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8C4F8D7-BCD4-2285-CF61-AE3809F36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Text Book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7996671-6713-A28E-B4DB-2F0128EA87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1447800"/>
          </a:xfrm>
        </p:spPr>
        <p:txBody>
          <a:bodyPr/>
          <a:lstStyle/>
          <a:p>
            <a:pPr eaLnBrk="1" hangingPunct="1"/>
            <a:r>
              <a:rPr lang="en-US" altLang="en-US" sz="2800"/>
              <a:t>No text book.</a:t>
            </a:r>
          </a:p>
          <a:p>
            <a:pPr eaLnBrk="1" hangingPunct="1"/>
            <a:r>
              <a:rPr lang="en-US" altLang="en-US" sz="2800"/>
              <a:t>Class notes + papers.</a:t>
            </a:r>
          </a:p>
        </p:txBody>
      </p:sp>
      <p:pic>
        <p:nvPicPr>
          <p:cNvPr id="27652" name="Picture 4" descr="krane">
            <a:extLst>
              <a:ext uri="{FF2B5EF4-FFF2-40B4-BE49-F238E27FC236}">
                <a16:creationId xmlns:a16="http://schemas.microsoft.com/office/drawing/2014/main" id="{8F706E5B-A913-EF06-9E7D-D73A3F506B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3810000"/>
            <a:ext cx="2006600" cy="224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 descr="mount">
            <a:extLst>
              <a:ext uri="{FF2B5EF4-FFF2-40B4-BE49-F238E27FC236}">
                <a16:creationId xmlns:a16="http://schemas.microsoft.com/office/drawing/2014/main" id="{9338DF0F-09D8-FEB4-ADE9-55147E34A83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3733800"/>
            <a:ext cx="194945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 descr="gusfield">
            <a:extLst>
              <a:ext uri="{FF2B5EF4-FFF2-40B4-BE49-F238E27FC236}">
                <a16:creationId xmlns:a16="http://schemas.microsoft.com/office/drawing/2014/main" id="{EEDB6C02-9D08-B5EC-6F88-537A6AB9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581400"/>
            <a:ext cx="17811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56339A4D-70E7-76FB-B80F-328A0BE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E82408-4EED-0B4F-93D3-63138D0229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6F7B042-A14A-4488-2E44-378B43A05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to Look ?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8E500E7-2E5B-E968-E8DE-FEDB4470E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Journals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Bioinformatics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Genome Research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PLOS Computational Biology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Journal of Computational Biology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IEEE Transaction on Computational Biology and Bioinformatics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Conferences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RECOMB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ISMB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ECCB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PSB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BCB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13337</TotalTime>
  <Words>1480</Words>
  <Application>Microsoft Macintosh PowerPoint</Application>
  <PresentationFormat>On-screen Show (4:3)</PresentationFormat>
  <Paragraphs>354</Paragraphs>
  <Slides>56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新細明體</vt:lpstr>
      <vt:lpstr>Arial</vt:lpstr>
      <vt:lpstr>Chiller</vt:lpstr>
      <vt:lpstr>Comic Sans MS</vt:lpstr>
      <vt:lpstr>Courier New</vt:lpstr>
      <vt:lpstr>Symbol</vt:lpstr>
      <vt:lpstr>Times New Roman</vt:lpstr>
      <vt:lpstr>Wingdings</vt:lpstr>
      <vt:lpstr>Default Design</vt:lpstr>
      <vt:lpstr>Photo Editor Photo</vt:lpstr>
      <vt:lpstr>CAP5510 – Bioinformatics Fall 2025</vt:lpstr>
      <vt:lpstr>Vital Information</vt:lpstr>
      <vt:lpstr>Goals</vt:lpstr>
      <vt:lpstr>This Course will not</vt:lpstr>
      <vt:lpstr>Course Outline</vt:lpstr>
      <vt:lpstr>Grading</vt:lpstr>
      <vt:lpstr>Expectations</vt:lpstr>
      <vt:lpstr>Text Book</vt:lpstr>
      <vt:lpstr>Where to Look ?</vt:lpstr>
      <vt:lpstr>What is Bioinformatics?</vt:lpstr>
      <vt:lpstr>Does biology have anything to do with computer science?</vt:lpstr>
      <vt:lpstr>Challenges 1/4</vt:lpstr>
      <vt:lpstr>Challenges 2/4</vt:lpstr>
      <vt:lpstr>Challenges 3/4</vt:lpstr>
      <vt:lpstr>Challenges 4/4</vt:lpstr>
      <vt:lpstr>What is the Real Solution?</vt:lpstr>
      <vt:lpstr>A Gentle Introduction to Molecular Biology</vt:lpstr>
      <vt:lpstr>Goals</vt:lpstr>
      <vt:lpstr>Genetic Material: DNA</vt:lpstr>
      <vt:lpstr>Chemical Structure of Nucleotides</vt:lpstr>
      <vt:lpstr>Making of Long Chains</vt:lpstr>
      <vt:lpstr>DNA structure</vt:lpstr>
      <vt:lpstr>Base  Pairs</vt:lpstr>
      <vt:lpstr>Question</vt:lpstr>
      <vt:lpstr>Repetitive DNA</vt:lpstr>
      <vt:lpstr>Genetic Material: an Analogy</vt:lpstr>
      <vt:lpstr>Functions of Genes 1/2</vt:lpstr>
      <vt:lpstr>Functions of Genes 2/2</vt:lpstr>
      <vt:lpstr>Central Dogma</vt:lpstr>
      <vt:lpstr>Introns and Exons 1/2</vt:lpstr>
      <vt:lpstr>Introns and Exons 2/2</vt:lpstr>
      <vt:lpstr>PowerPoint Presentation</vt:lpstr>
      <vt:lpstr>Gene Expression</vt:lpstr>
      <vt:lpstr>Microarray</vt:lpstr>
      <vt:lpstr>Amino Acids</vt:lpstr>
      <vt:lpstr>Triplet Code</vt:lpstr>
      <vt:lpstr>Molecular Structure of Amino Acid</vt:lpstr>
      <vt:lpstr>Peptide Bonds</vt:lpstr>
      <vt:lpstr>Direction of Protein Sequence</vt:lpstr>
      <vt:lpstr>Data Format</vt:lpstr>
      <vt:lpstr>Primary Structure of Proteins</vt:lpstr>
      <vt:lpstr>Secondary Structure: Alpha Helix</vt:lpstr>
      <vt:lpstr>Secondary Structure: Beta sheet</vt:lpstr>
      <vt:lpstr>Tertiary Structure</vt:lpstr>
      <vt:lpstr>Tertiary Structure</vt:lpstr>
      <vt:lpstr>Ramachandran Plot</vt:lpstr>
      <vt:lpstr>Quaternary Structure</vt:lpstr>
      <vt:lpstr>Structure Summary</vt:lpstr>
      <vt:lpstr>Biological networks</vt:lpstr>
      <vt:lpstr>Signal transduction</vt:lpstr>
      <vt:lpstr>Transcription control network</vt:lpstr>
      <vt:lpstr>Post transcriptional regulation</vt:lpstr>
      <vt:lpstr>PPI (protein-protein interaction)</vt:lpstr>
      <vt:lpstr>Metabolic interactions</vt:lpstr>
      <vt:lpstr>PowerPoint Presentation</vt:lpstr>
      <vt:lpstr>STOP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CAP5510 - Bioinformatics</dc:title>
  <dc:creator> Tamer Kahveci</dc:creator>
  <cp:lastModifiedBy>Kahveci,Tamer</cp:lastModifiedBy>
  <cp:revision>246</cp:revision>
  <dcterms:created xsi:type="dcterms:W3CDTF">2004-08-15T02:36:58Z</dcterms:created>
  <dcterms:modified xsi:type="dcterms:W3CDTF">2025-08-16T17:28:21Z</dcterms:modified>
</cp:coreProperties>
</file>