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56" r:id="rId2"/>
    <p:sldId id="257" r:id="rId3"/>
    <p:sldId id="258" r:id="rId4"/>
    <p:sldId id="260" r:id="rId5"/>
    <p:sldId id="261" r:id="rId6"/>
    <p:sldId id="268" r:id="rId7"/>
    <p:sldId id="262" r:id="rId8"/>
    <p:sldId id="263" r:id="rId9"/>
    <p:sldId id="264" r:id="rId10"/>
    <p:sldId id="269" r:id="rId11"/>
    <p:sldId id="265" r:id="rId12"/>
    <p:sldId id="270" r:id="rId13"/>
    <p:sldId id="266" r:id="rId14"/>
    <p:sldId id="271" r:id="rId15"/>
    <p:sldId id="272" r:id="rId16"/>
    <p:sldId id="267" r:id="rId17"/>
    <p:sldId id="273" r:id="rId18"/>
    <p:sldId id="274" r:id="rId19"/>
    <p:sldId id="275" r:id="rId20"/>
    <p:sldId id="276" r:id="rId21"/>
    <p:sldId id="277" r:id="rId22"/>
    <p:sldId id="278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A3B785-1E05-453A-A78D-944F3C2C0290}" type="datetimeFigureOut">
              <a:rPr lang="en-US" smtClean="0"/>
              <a:pPr/>
              <a:t>4/6/2011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FE0886-A9CD-48B4-9EE0-09325584C78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FE0886-A9CD-48B4-9EE0-09325584C789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FE0886-A9CD-48B4-9EE0-09325584C789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FE0886-A9CD-48B4-9EE0-09325584C789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FE0886-A9CD-48B4-9EE0-09325584C789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FE0886-A9CD-48B4-9EE0-09325584C789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FE0886-A9CD-48B4-9EE0-09325584C789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FC1A847-8EE3-43E9-BC3D-ACD96724BE15}" type="datetime8">
              <a:rPr lang="en-US" smtClean="0"/>
              <a:pPr/>
              <a:t>4/6/2011 11:17 PM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1156E05-C867-484D-8F21-56161597528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D0F328-A77C-4C3A-BA71-6313E8ED364A}" type="datetime8">
              <a:rPr lang="en-US" smtClean="0"/>
              <a:pPr/>
              <a:t>4/6/2011 11:17 PM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156E05-C867-484D-8F21-56161597528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0FCE23-B95E-4F1D-9F52-6C4070E6697E}" type="datetime8">
              <a:rPr lang="en-US" smtClean="0"/>
              <a:pPr/>
              <a:t>4/6/2011 11:17 PM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156E05-C867-484D-8F21-56161597528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E3DFEB0-3DC3-45D0-82C0-E9608A363F52}" type="datetime8">
              <a:rPr lang="en-US" smtClean="0"/>
              <a:pPr/>
              <a:t>4/6/2011 11:17 PM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156E05-C867-484D-8F21-56161597528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DBC1908-F30F-4E67-B887-7F584BF7DCE8}" type="datetime8">
              <a:rPr lang="en-US" smtClean="0"/>
              <a:pPr/>
              <a:t>4/6/2011 11:17 PM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156E05-C867-484D-8F21-56161597528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29F433-855A-43B5-93A4-51F9CD623453}" type="datetime8">
              <a:rPr lang="en-US" smtClean="0"/>
              <a:pPr/>
              <a:t>4/6/2011 11:17 PM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156E05-C867-484D-8F21-56161597528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1598ED-D61E-427A-AA4E-09F3A0564FA7}" type="datetime8">
              <a:rPr lang="en-US" smtClean="0"/>
              <a:pPr/>
              <a:t>4/6/2011 11:17 PM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156E05-C867-484D-8F21-56161597528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C4B912-ED45-4D11-B373-EA2AF157074F}" type="datetime8">
              <a:rPr lang="en-US" smtClean="0"/>
              <a:pPr/>
              <a:t>4/6/2011 11:17 PM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156E05-C867-484D-8F21-56161597528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CE1D23-3284-45FB-8139-7FB8E250822B}" type="datetime8">
              <a:rPr lang="en-US" smtClean="0"/>
              <a:pPr/>
              <a:t>4/6/2011 11:17 PM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156E05-C867-484D-8F21-56161597528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032FF5C0-9CF9-40BE-AD79-2CCD0E7E1702}" type="datetime8">
              <a:rPr lang="en-US" smtClean="0"/>
              <a:pPr/>
              <a:t>4/6/2011 11:17 PM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156E05-C867-484D-8F21-56161597528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043DAF5-1F90-4D44-A001-130CEC9FAFEB}" type="datetime8">
              <a:rPr lang="en-US" smtClean="0"/>
              <a:pPr/>
              <a:t>4/6/2011 11:17 PM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1156E05-C867-484D-8F21-56161597528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C42536A-E522-4A9C-ABC1-939791928862}" type="datetime8">
              <a:rPr lang="en-US" smtClean="0"/>
              <a:pPr/>
              <a:t>4/6/2011 11:17 PM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1156E05-C867-484D-8F21-56161597528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tacwireless.com/adhoc.html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-nishio.ist.osaka-u.ac.jp/research/index.php?Ad-hoc%20network" TargetMode="External"/><Relationship Id="rId4" Type="http://schemas.openxmlformats.org/officeDocument/2006/relationships/hyperlink" Target="http://www.youtube.com/watch?v=RY6nLhbOClQ" TargetMode="Externa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Security Measures in Mobile Ad hoc Networks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FontTx/>
              <a:buChar char="-"/>
            </a:pPr>
            <a:endParaRPr lang="en-US" dirty="0" smtClean="0"/>
          </a:p>
          <a:p>
            <a:pPr algn="ctr">
              <a:buFontTx/>
              <a:buChar char="-"/>
            </a:pPr>
            <a:r>
              <a:rPr lang="en-US" dirty="0" err="1" smtClean="0"/>
              <a:t>Radhika</a:t>
            </a:r>
            <a:r>
              <a:rPr lang="en-US" dirty="0" smtClean="0"/>
              <a:t> Apte</a:t>
            </a:r>
          </a:p>
          <a:p>
            <a:pPr algn="ctr"/>
            <a:r>
              <a:rPr lang="en-US" dirty="0" smtClean="0"/>
              <a:t>CIS6930 Advanced Cryptography 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7A07F-78A0-45D0-88AC-90863F3A4025}" type="datetime8">
              <a:rPr lang="en-US" smtClean="0"/>
              <a:pPr/>
              <a:t>4/7/2011 12:43 AM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56E05-C867-484D-8F21-561615975288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Algorithm: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Master public key is given to all when they join the network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PKG issues secret keys to nodes based on identities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 node presents the identity to t nodes and receives their private key share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With correct t shares the node computes its own private key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Advantages: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Prevents single point of failure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Resist compromise up to the threshold(k)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Resilient solution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Reduction in the computation in joining the network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Saving in Bandwidth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Robustness</a:t>
            </a:r>
          </a:p>
          <a:p>
            <a:pPr lvl="1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Continued…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ACD3C-AD27-4228-953B-2BD535CA2CDF}" type="datetime8">
              <a:rPr lang="en-US" smtClean="0"/>
              <a:pPr/>
              <a:t>4/7/2011 12:52 AM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56E05-C867-484D-8F21-561615975288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Definition of Trust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Certificate Authorities(CA) in ad hoc networks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Functions of CA: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Issuing the certificates to authentic nodes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Storing the certificates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Validating and revoking the certificates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Maintains its own private key 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Disseminate the public keys to inquiring clients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Remain available (on-line)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Certification types :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Cluster based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Non- cluster based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Certification Authorities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DDED4-8473-4073-839D-2EE69A0A0157}" type="datetime8">
              <a:rPr lang="en-US" smtClean="0"/>
              <a:pPr/>
              <a:t>4/7/2011 12:54 AM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56E05-C867-484D-8F21-561615975288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Clustering: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Ad hoc network is partitioned into number of clusters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Cluster head is responsible for organizing the cluster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Gateways manage communication with other clusters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Building blocks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Network-Wide Certiﬁcation  Infrastructure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Intra-Cluster Security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Node Status and Authorization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Protocol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Key Distribution and Key Refreshment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Log-On Procedure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Gateways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Delegation of Cluster Heads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Adaptable complexity</a:t>
            </a:r>
          </a:p>
          <a:p>
            <a:pPr lvl="1"/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Cluster based certification scheme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3B3DD-4863-4970-AF94-0C0DC0265ABE}" type="datetime8">
              <a:rPr lang="en-US" smtClean="0"/>
              <a:pPr/>
              <a:t>4/7/2011 12:55 AM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56E05-C867-484D-8F21-561615975288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Use of reputation schemes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Goals of reputation schemes: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Distinguish between trusty principal and untrustworthy principal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Encourage  principals to act in a trustworthy way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Discourage untrustworthy  principals from participating in the reputation service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Several ways are: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Assigning trust values and updating them dynamically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Differentiating selfish peers from co-operative ones 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Dealing with liars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Detecting malicious nodes</a:t>
            </a:r>
          </a:p>
          <a:p>
            <a:pPr lvl="1"/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Reputation Scheme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BD44E-308A-4966-B84E-491DD4AD5CD6}" type="datetime8">
              <a:rPr lang="en-US" smtClean="0"/>
              <a:pPr/>
              <a:t>4/7/2011 12:56 AM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56E05-C867-484D-8F21-561615975288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Necessary to monitor the reputation of each node in the network and broadcast it regularly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Trust through an entity : Trust Manager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Two main components of Trust Manager are: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Monitoring Module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Trust Handling Module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Reputation based trust mechanism</a:t>
            </a:r>
            <a:endParaRPr lang="en-US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67200" y="3810000"/>
            <a:ext cx="2838450" cy="245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F12CF-E3E2-462D-BD10-20AC76F7007D}" type="datetime8">
              <a:rPr lang="en-US" smtClean="0"/>
              <a:pPr/>
              <a:t>4/7/2011 1:00 AM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56E05-C867-484D-8F21-561615975288}" type="slidenum">
              <a:rPr lang="en-US" smtClean="0"/>
              <a:pPr/>
              <a:t>14</a:t>
            </a:fld>
            <a:endParaRPr lang="en-US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Monitoring Module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Monitoring  related to the proportion  of correctly forwarded packets with respect to the total number of packets to be forwarded during a ﬁxed time window.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Anomaly detected is informed to the Reputation Manager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Reputation Handling Module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Reputation Information Collection</a:t>
            </a: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Sensing or Direct monitoring</a:t>
            </a: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Recommendations and accusations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Reputation Information Template</a:t>
            </a: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Use of Reputation Header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Reputation Information Maintenance</a:t>
            </a: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Use of Reputation table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Reputation Rating</a:t>
            </a: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Use of a Reputation value</a:t>
            </a: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Depends on previously calculated value</a:t>
            </a:r>
          </a:p>
          <a:p>
            <a:pPr lvl="1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Continued….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0AB19-2724-4322-B00D-57747E8351DB}" type="datetime8">
              <a:rPr lang="en-US" smtClean="0"/>
              <a:pPr/>
              <a:t>4/7/2011 1:00 AM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56E05-C867-484D-8F21-561615975288}" type="slidenum">
              <a:rPr lang="en-US" smtClean="0"/>
              <a:pPr/>
              <a:t>15</a:t>
            </a:fld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Need for light weight and scalable authentication protocols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Use of standard e-signature and its effects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Authentication performance is based on two factors: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Threshold level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Authentication delay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Several ways are: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Digital signatures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Use of high speed hash function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Interleaved message authentication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Deniable  electronic  voting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Use of efficient hash chains and one time hash tag commitments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Based on trust and clustering</a:t>
            </a:r>
          </a:p>
          <a:p>
            <a:pPr lvl="1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Authentication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C63C8-18B2-4791-80A7-62BD1CA5AEA0}" type="datetime8">
              <a:rPr lang="en-US" smtClean="0"/>
              <a:pPr/>
              <a:t>4/7/2011 1:00 AM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56E05-C867-484D-8F21-561615975288}" type="slidenum">
              <a:rPr lang="en-US" smtClean="0"/>
              <a:pPr/>
              <a:t>16</a:t>
            </a:fld>
            <a:endParaRPr 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Issues concerning Message authentication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Efficiency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Stability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Traditional authentication schemes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Chain scheme : easy to break</a:t>
            </a:r>
          </a:p>
          <a:p>
            <a:pPr lvl="1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Star and tree scheme : more overhead</a:t>
            </a:r>
          </a:p>
          <a:p>
            <a:pPr lvl="1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Use of Enhanced Chain scheme and Enhanced star and tree scheme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Message Authentication Scheme</a:t>
            </a:r>
            <a:endParaRPr lang="en-US" dirty="0"/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9200" y="2743200"/>
            <a:ext cx="2759075" cy="97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19600" y="4648200"/>
            <a:ext cx="2370137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90600" y="4572000"/>
            <a:ext cx="304006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5B56A-C675-4559-99BD-1992C814B92D}" type="datetime8">
              <a:rPr lang="en-US" smtClean="0"/>
              <a:pPr/>
              <a:t>4/7/2011 1:00 AM</a:t>
            </a:fld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56E05-C867-484D-8F21-561615975288}" type="slidenum">
              <a:rPr lang="en-US" smtClean="0"/>
              <a:pPr/>
              <a:t>17</a:t>
            </a:fld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E-Chain and E-Tree scheme</a:t>
            </a:r>
            <a:endParaRPr lang="en-US" dirty="0"/>
          </a:p>
        </p:txBody>
      </p:sp>
      <p:pic>
        <p:nvPicPr>
          <p:cNvPr id="4" name="Picture 9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14400" y="1447800"/>
            <a:ext cx="3048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1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1524000"/>
            <a:ext cx="3330575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95400" y="5867400"/>
            <a:ext cx="180657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410200" y="5943600"/>
            <a:ext cx="1722437" cy="14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B7498-A495-4940-8C4E-9A3178849347}" type="datetime8">
              <a:rPr lang="en-US" smtClean="0"/>
              <a:pPr/>
              <a:t>4/7/2011 1:00 AM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56E05-C867-484D-8F21-561615975288}" type="slidenum">
              <a:rPr lang="en-US" smtClean="0"/>
              <a:pPr/>
              <a:t>18</a:t>
            </a:fld>
            <a:endParaRPr lang="en-US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Five step risk management method is as follows: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Creation of an attacker Profile</a:t>
            </a:r>
          </a:p>
          <a:p>
            <a:pPr lvl="1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Creation  of  Attack Graph</a:t>
            </a:r>
          </a:p>
          <a:p>
            <a:pPr lvl="1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Labeling Attack Paths with Behavior Attributes</a:t>
            </a:r>
          </a:p>
          <a:p>
            <a:pPr lvl="1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Risk Computation</a:t>
            </a:r>
          </a:p>
          <a:p>
            <a:pPr lvl="1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Optimizing the risk  level</a:t>
            </a:r>
          </a:p>
          <a:p>
            <a:pPr lvl="1"/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Risk Management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9F4DD-9050-4FE7-AF06-97E4A0E87374}" type="datetime8">
              <a:rPr lang="en-US" smtClean="0"/>
              <a:pPr/>
              <a:t>4/7/2011 1:01 AM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56E05-C867-484D-8F21-561615975288}" type="slidenum">
              <a:rPr lang="en-US" smtClean="0"/>
              <a:pPr/>
              <a:t>19</a:t>
            </a:fld>
            <a:endParaRPr 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940491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Cellular Networks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802.11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MANETs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Key characteristics:</a:t>
            </a: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Every node is a router</a:t>
            </a: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Every node moves</a:t>
            </a: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No special node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Advantage of MANETs:</a:t>
            </a: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Quick formation of network</a:t>
            </a: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No pre-established infrastructure</a:t>
            </a: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Little human configuration required</a:t>
            </a: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Self- heal capability</a:t>
            </a:r>
          </a:p>
          <a:p>
            <a:pPr lvl="2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Motivation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95864-8D47-4B09-8D1A-2ED9218DED40}" type="datetime8">
              <a:rPr lang="en-US" smtClean="0"/>
              <a:pPr/>
              <a:t>4/7/2011 12:43 AM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56E05-C867-484D-8F21-561615975288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Reasons of vulnerability of ad hoc networks to attacks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Different possible attacks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Security Approaches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Threshold cryptography  open questions:</a:t>
            </a: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Bounds of threshold value</a:t>
            </a: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Validity of partial key (time)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CA</a:t>
            </a: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Best criteria for CA selection</a:t>
            </a: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Number of CAs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Better performance with combination of reputation schemes and trust models </a:t>
            </a:r>
          </a:p>
          <a:p>
            <a:pPr lvl="2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Conclusion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B83C8-108D-4670-806F-DB739259C5B1}" type="datetime8">
              <a:rPr lang="en-US" smtClean="0"/>
              <a:pPr/>
              <a:t>4/7/2011 1:03 AM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56E05-C867-484D-8F21-561615975288}" type="slidenum">
              <a:rPr lang="en-US" smtClean="0"/>
              <a:pPr/>
              <a:t>20</a:t>
            </a:fld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614672"/>
          </a:xfrm>
        </p:spPr>
        <p:txBody>
          <a:bodyPr>
            <a:normAutofit fontScale="85000" lnSpcReduction="20000"/>
          </a:bodyPr>
          <a:lstStyle/>
          <a:p>
            <a:r>
              <a:rPr lang="en-US" sz="1800" dirty="0" smtClean="0"/>
              <a:t>[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1] Marianne  A.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Azer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Sherif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M. El-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Kassas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Magdy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S. El-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Soudani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, “Security in Ad Hoc Networks From Vulnerability to Risk Management” , Third International Conference on Emerging Security Information, Systems and Technologies, 2009</a:t>
            </a:r>
          </a:p>
          <a:p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[2] F.  Sato,  H. 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Takahira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,  and  T.  Mizuno.  "Message  Authentication Scheme  for  Mobile  Ad  hoc  Networks," 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icpads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,  11th  International Conference  on  Parallel  and  Distributed  Systems  (ICPADS'05), pp.50-56, 2005. </a:t>
            </a:r>
          </a:p>
          <a:p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[3] Y. 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Rebahi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,  V. 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Mujica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,  and  D. 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Sisalem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.  "A  Reputation-Based  Trust Mechanism  for  Ad  Hoc  Networks," 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iscc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,  10th  IEEE  Symposium  on Computers and Communications (ISCC'05), pp. 37-42, 2005.</a:t>
            </a:r>
          </a:p>
          <a:p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[4] A.  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Khalili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,   J.   Katz,   and   W.  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Arbaugh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,   “Toward   Secure   Key Distribution  in  Truly  Ad-Hoc  Networks,”  Proceedings  of  the  2003 Symposium  on  Applications  and  the  Internet  Workshops  (SAINT-w’03). </a:t>
            </a:r>
          </a:p>
          <a:p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[5] R.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Dantu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, K.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Loper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, and P.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Kolan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, “Risk Management using Behavior based  Attack  Graphs”,  International  Conference  on  Information Technology: Coding and Computing (ITCC'04) Volume 1 </a:t>
            </a:r>
          </a:p>
          <a:p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[6]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Suhizaz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Sudin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, Alexei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Tretiakov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, Raja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Haslinda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Raja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Mohd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Ali,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Mohd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Ezane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Rusli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, “Attacks on Mobile Networks: An Overview of New Security Challenge” , 2008 International Conference on Electronic Design December 1-3, 2008, Penang, Malaysia</a:t>
            </a:r>
          </a:p>
          <a:p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[7]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  <a:hlinkClick r:id="rId3"/>
              </a:rPr>
              <a:t>http://www.atacwireless.com/adhoc.html</a:t>
            </a: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[8]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  <a:hlinkClick r:id="rId4"/>
              </a:rPr>
              <a:t>http://www.youtube.com/watch?v=RY6nLhbOClQ</a:t>
            </a: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[9]  </a:t>
            </a:r>
            <a:r>
              <a:rPr lang="en-US" sz="1800" u="sng" dirty="0" smtClean="0">
                <a:latin typeface="Times New Roman" pitchFamily="18" charset="0"/>
                <a:cs typeface="Times New Roman" pitchFamily="18" charset="0"/>
                <a:hlinkClick r:id="rId5"/>
              </a:rPr>
              <a:t>http://</a:t>
            </a:r>
            <a:r>
              <a:rPr lang="en-US" sz="1800" u="sng" dirty="0" smtClean="0">
                <a:latin typeface="Times New Roman" pitchFamily="18" charset="0"/>
                <a:cs typeface="Times New Roman" pitchFamily="18" charset="0"/>
                <a:hlinkClick r:id="rId5"/>
              </a:rPr>
              <a:t>www-nishio.ist.osaka-u.ac.jp/research/index.php?Ad-hoc%20network</a:t>
            </a:r>
            <a:endParaRPr lang="en-US" sz="1800" u="sng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10]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R.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Dantu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, K.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Loper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, and P.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Kolan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, “Risk Management using Behavior based  Attack  Graphs”,  International  Conference  on  Information Technology: Coding and Computing (ITCC'04) Volume 1</a:t>
            </a:r>
          </a:p>
          <a:p>
            <a:endParaRPr lang="en-US" sz="16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References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C7E3F-AFC8-4693-BA39-426753A7C956}" type="datetime8">
              <a:rPr lang="en-US" smtClean="0"/>
              <a:pPr/>
              <a:t>4/7/2011 1:05 AM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56E05-C867-484D-8F21-561615975288}" type="slidenum">
              <a:rPr lang="en-US" smtClean="0"/>
              <a:pPr/>
              <a:t>21</a:t>
            </a:fld>
            <a:endParaRPr lang="en-US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Thank You and Questions??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6AB8B-B748-4E91-BCCD-A67E8B5DDEA6}" type="datetime8">
              <a:rPr lang="en-US" smtClean="0"/>
              <a:pPr/>
              <a:t>4/7/2011 1:05 AM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56E05-C867-484D-8F21-561615975288}" type="slidenum">
              <a:rPr lang="en-US" smtClean="0"/>
              <a:pPr/>
              <a:t>22</a:t>
            </a:fld>
            <a:endParaRPr 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864291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Application of MANETs</a:t>
            </a:r>
          </a:p>
          <a:p>
            <a:pPr lvl="1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Battlefield environments </a:t>
            </a:r>
          </a:p>
          <a:p>
            <a:pPr lvl="1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Emergency response</a:t>
            </a:r>
          </a:p>
          <a:p>
            <a:pPr lvl="1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Vehicular Networks</a:t>
            </a:r>
          </a:p>
          <a:p>
            <a:pPr lvl="1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Sensor Deployment</a:t>
            </a:r>
          </a:p>
          <a:p>
            <a:pPr lvl="1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Continued…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4" name="Picture 2" descr="C:\Users\Owner\Desktop\image00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76800" y="1600200"/>
            <a:ext cx="3352800" cy="2139696"/>
          </a:xfrm>
          <a:prstGeom prst="rect">
            <a:avLst/>
          </a:prstGeom>
          <a:noFill/>
        </p:spPr>
      </p:pic>
      <p:pic>
        <p:nvPicPr>
          <p:cNvPr id="5" name="Picture 3" descr="C:\Users\Owner\Desktop\adhoc-e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05400" y="4267200"/>
            <a:ext cx="2857500" cy="2152650"/>
          </a:xfrm>
          <a:prstGeom prst="rect">
            <a:avLst/>
          </a:prstGeom>
          <a:noFill/>
        </p:spPr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20BB4-4313-4CCA-9263-BED38F53998F}" type="datetime8">
              <a:rPr lang="en-US" smtClean="0"/>
              <a:pPr/>
              <a:t>4/7/2011 12:44 AM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56E05-C867-484D-8F21-561615975288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59491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Absence of Infrastructure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Wireless Links between the nodes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Limited Physical Protection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Lack of a Centralized Monitoring or Management Unit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Resource constraints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Ad hoc Network Vulnerabilities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97F25-6304-4318-B981-40DBE6999414}" type="datetime8">
              <a:rPr lang="en-US" smtClean="0"/>
              <a:pPr/>
              <a:t>4/7/2011 12:47 AM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56E05-C867-484D-8F21-561615975288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Passive Attacks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Passive link intrusion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Passive node intrusion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Active Attacks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Impersonation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Masquerade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Replay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Modification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DOS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Jamming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Energy Exhaustion Attack</a:t>
            </a:r>
          </a:p>
          <a:p>
            <a:pPr lvl="1"/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Attacks in Ad hoc Network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D66C-13D8-4B1C-AE41-BD98429B7279}" type="datetime8">
              <a:rPr lang="en-US" smtClean="0"/>
              <a:pPr/>
              <a:t>4/7/2011 12:48 AM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56E05-C867-484D-8F21-561615975288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Focus mainly on secured routing protocols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Secured key distribution and management is neglected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Pre-existence and pre-sharing of secret and public key is assumed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Ad hoc network key management is an open problem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Distribution of key in ad hoc networks mirrors TRUST relations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 scheme efficient and feasible for resource constrained devices is needed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Current state of security in ad hoc networks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E0547-EB68-42A1-9E6D-F3FB3D7874EA}" type="datetime8">
              <a:rPr lang="en-US" smtClean="0"/>
              <a:pPr/>
              <a:t>4/7/2011 12:50 AM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56E05-C867-484D-8F21-561615975288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Proactive Approach</a:t>
            </a:r>
          </a:p>
          <a:p>
            <a:pPr lvl="1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Prevent an attacker from launching an attack initially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Reactive Approach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Detect security threat and react accordingly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Other Measures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Threshold Cryptography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Certificate Authorities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Reputation Schemes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Authentication</a:t>
            </a:r>
          </a:p>
          <a:p>
            <a:pPr lvl="1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Security Measures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08F12-D925-47D2-9E66-E2A2F3316D42}" type="datetime8">
              <a:rPr lang="en-US" smtClean="0"/>
              <a:pPr/>
              <a:t>4/7/2011 12:50 AM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56E05-C867-484D-8F21-561615975288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(k , n) threshold cryptography scheme by Shamir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Secret split into shares such that for certain threshold           k &lt; n , any k components combine to form a valid signature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Value of the threshold k is very important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Tradeoff between security and QoS requirement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Threshold level selection is influenced by :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Network density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Node speed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Node transmission range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Security level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Link BW and power loss</a:t>
            </a:r>
          </a:p>
          <a:p>
            <a:pPr lvl="1"/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Threshold Cryptography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4646B-8F33-49AA-836E-957957261A00}" type="datetime8">
              <a:rPr lang="en-US" smtClean="0"/>
              <a:pPr/>
              <a:t>4/7/2011 12:51 AM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56E05-C867-484D-8F21-561615975288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Flexible and Efficient key distribution mechanism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ID-based Encryption Algorithm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Setup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Extract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Encrypt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Decrypt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Threshold Cryptography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 –out –of –n threshold scheme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Combined Approach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Keying material and trust is established during network formation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Master Public key PK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Master Secret key SK</a:t>
            </a:r>
          </a:p>
          <a:p>
            <a:pPr lvl="1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Combined ID-Based and threshold Cryptogaphy Scheme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75A2F-4E00-4E50-8BB7-E203BEA40E94}" type="datetime8">
              <a:rPr lang="en-US" smtClean="0"/>
              <a:pPr/>
              <a:t>4/7/2011 12:51 AM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56E05-C867-484D-8F21-561615975288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2044</TotalTime>
  <Words>1182</Words>
  <Application>Microsoft Office PowerPoint</Application>
  <PresentationFormat>On-screen Show (4:3)</PresentationFormat>
  <Paragraphs>292</Paragraphs>
  <Slides>22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Concourse</vt:lpstr>
      <vt:lpstr>Security Measures in Mobile Ad hoc Networks</vt:lpstr>
      <vt:lpstr>Motivation </vt:lpstr>
      <vt:lpstr>Continued…  </vt:lpstr>
      <vt:lpstr>  Ad hoc Network Vulnerabilities  </vt:lpstr>
      <vt:lpstr>Attacks in Ad hoc Network</vt:lpstr>
      <vt:lpstr> Current state of security in ad hoc networks </vt:lpstr>
      <vt:lpstr>Security Measures </vt:lpstr>
      <vt:lpstr>Threshold Cryptography </vt:lpstr>
      <vt:lpstr>Combined ID-Based and threshold Cryptogaphy Scheme</vt:lpstr>
      <vt:lpstr>Continued…</vt:lpstr>
      <vt:lpstr>Certification Authorities </vt:lpstr>
      <vt:lpstr> Cluster based certification scheme </vt:lpstr>
      <vt:lpstr>Reputation Scheme </vt:lpstr>
      <vt:lpstr>Reputation based trust mechanism</vt:lpstr>
      <vt:lpstr>Continued….</vt:lpstr>
      <vt:lpstr>Authentication </vt:lpstr>
      <vt:lpstr>Message Authentication Scheme</vt:lpstr>
      <vt:lpstr>E-Chain and E-Tree scheme</vt:lpstr>
      <vt:lpstr>Risk Management </vt:lpstr>
      <vt:lpstr>Conclusion </vt:lpstr>
      <vt:lpstr>References </vt:lpstr>
      <vt:lpstr>Slide 22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Security Measures in Mobile Ad hoc Networks</dc:title>
  <dc:creator>radhika</dc:creator>
  <cp:lastModifiedBy>radhika</cp:lastModifiedBy>
  <cp:revision>8</cp:revision>
  <dcterms:created xsi:type="dcterms:W3CDTF">2011-04-04T01:02:44Z</dcterms:created>
  <dcterms:modified xsi:type="dcterms:W3CDTF">2011-04-07T05:07:09Z</dcterms:modified>
</cp:coreProperties>
</file>