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2" d="100"/>
          <a:sy n="72" d="100"/>
        </p:scale>
        <p:origin x="-109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F4E4F4-3F82-4505-96C0-4BAA9E4517C2}" type="datetimeFigureOut">
              <a:rPr lang="en-US" smtClean="0"/>
              <a:pPr/>
              <a:t>4/14/2011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921AA3-F3EE-429B-86C7-6120EDE77CD7}" type="slidenum">
              <a:rPr lang="en-US" smtClean="0"/>
              <a:pPr/>
              <a:t>‹#›</a:t>
            </a:fld>
            <a:endParaRPr lang="en-US"/>
          </a:p>
        </p:txBody>
      </p:sp>
    </p:spTree>
    <p:extLst>
      <p:ext uri="{BB962C8B-B14F-4D97-AF65-F5344CB8AC3E}">
        <p14:creationId xmlns="" xmlns:p14="http://schemas.microsoft.com/office/powerpoint/2010/main" val="1906529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 Statistics: if there are any tell-tale statistical</a:t>
            </a:r>
            <a:r>
              <a:rPr lang="en-US" baseline="0" dirty="0" smtClean="0"/>
              <a:t> changes, assume the adversary knows them. Difficult because you don’t know what statistics the adversary will focus on.</a:t>
            </a:r>
          </a:p>
          <a:p>
            <a:r>
              <a:rPr lang="en-US" baseline="0" dirty="0" smtClean="0"/>
              <a:t>4. As quality of cameras, audio increases adding noises becomes more and more of a bad idea.</a:t>
            </a:r>
          </a:p>
        </p:txBody>
      </p:sp>
      <p:sp>
        <p:nvSpPr>
          <p:cNvPr id="4" name="Slide Number Placeholder 3"/>
          <p:cNvSpPr>
            <a:spLocks noGrp="1"/>
          </p:cNvSpPr>
          <p:nvPr>
            <p:ph type="sldNum" sz="quarter" idx="10"/>
          </p:nvPr>
        </p:nvSpPr>
        <p:spPr/>
        <p:txBody>
          <a:bodyPr/>
          <a:lstStyle/>
          <a:p>
            <a:fld id="{91921AA3-F3EE-429B-86C7-6120EDE77CD7}"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Audio changes:</a:t>
            </a:r>
            <a:r>
              <a:rPr lang="en-US" baseline="0" dirty="0" smtClean="0"/>
              <a:t> </a:t>
            </a:r>
            <a:r>
              <a:rPr lang="en-US" dirty="0" err="1" smtClean="0"/>
              <a:t>resampling</a:t>
            </a:r>
            <a:r>
              <a:rPr lang="en-US" dirty="0" smtClean="0"/>
              <a:t>, channel noise, compression</a:t>
            </a:r>
            <a:r>
              <a:rPr lang="en-US" baseline="0" dirty="0" smtClean="0"/>
              <a:t>, etc.</a:t>
            </a:r>
          </a:p>
          <a:p>
            <a:pPr marL="228600" indent="-228600">
              <a:buAutoNum type="arabicPeriod"/>
            </a:pPr>
            <a:r>
              <a:rPr lang="en-US" baseline="0" dirty="0" smtClean="0"/>
              <a:t>Low data transmission rate due to the fact that the secret message is encoded in the first signal segment only</a:t>
            </a:r>
            <a:endParaRPr lang="en-US" dirty="0"/>
          </a:p>
        </p:txBody>
      </p:sp>
      <p:sp>
        <p:nvSpPr>
          <p:cNvPr id="4" name="Slide Number Placeholder 3"/>
          <p:cNvSpPr>
            <a:spLocks noGrp="1"/>
          </p:cNvSpPr>
          <p:nvPr>
            <p:ph type="sldNum" sz="quarter" idx="10"/>
          </p:nvPr>
        </p:nvSpPr>
        <p:spPr/>
        <p:txBody>
          <a:bodyPr/>
          <a:lstStyle/>
          <a:p>
            <a:fld id="{91921AA3-F3EE-429B-86C7-6120EDE77CD7}" type="slidenum">
              <a:rPr lang="en-US" smtClean="0"/>
              <a:pPr/>
              <a:t>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 Phase</a:t>
            </a:r>
            <a:r>
              <a:rPr lang="en-US" baseline="0" dirty="0" smtClean="0"/>
              <a:t> shifts between phase segments easily detectable. Absolute can be changed, but relative cannot</a:t>
            </a:r>
            <a:endParaRPr lang="en-US" dirty="0"/>
          </a:p>
        </p:txBody>
      </p:sp>
      <p:sp>
        <p:nvSpPr>
          <p:cNvPr id="4" name="Slide Number Placeholder 3"/>
          <p:cNvSpPr>
            <a:spLocks noGrp="1"/>
          </p:cNvSpPr>
          <p:nvPr>
            <p:ph type="sldNum" sz="quarter" idx="10"/>
          </p:nvPr>
        </p:nvSpPr>
        <p:spPr/>
        <p:txBody>
          <a:bodyPr/>
          <a:lstStyle/>
          <a:p>
            <a:fld id="{91921AA3-F3EE-429B-86C7-6120EDE77CD7}" type="slidenum">
              <a:rPr lang="en-US" smtClean="0"/>
              <a:pPr/>
              <a:t>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Like pseudorandom</a:t>
            </a:r>
            <a:r>
              <a:rPr lang="en-US" baseline="0" dirty="0" smtClean="0"/>
              <a:t> LSB, scatters message across audio. SS, though, spreads the message over the sound file’s frequency spectrum using code that is independent of the actual signal. As a result, the final signal has a larger bandwidth then what’s needed for transmission.</a:t>
            </a:r>
          </a:p>
          <a:p>
            <a:r>
              <a:rPr lang="en-US" baseline="0" dirty="0" smtClean="0"/>
              <a:t>Diagram is of generic direct-sequence SS.</a:t>
            </a:r>
          </a:p>
        </p:txBody>
      </p:sp>
      <p:sp>
        <p:nvSpPr>
          <p:cNvPr id="4" name="Slide Number Placeholder 3"/>
          <p:cNvSpPr>
            <a:spLocks noGrp="1"/>
          </p:cNvSpPr>
          <p:nvPr>
            <p:ph type="sldNum" sz="quarter" idx="10"/>
          </p:nvPr>
        </p:nvSpPr>
        <p:spPr/>
        <p:txBody>
          <a:bodyPr/>
          <a:lstStyle/>
          <a:p>
            <a:fld id="{91921AA3-F3EE-429B-86C7-6120EDE77CD7}" type="slidenum">
              <a:rPr lang="en-US" smtClean="0"/>
              <a:pPr/>
              <a:t>15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Cepstrum</a:t>
            </a:r>
            <a:r>
              <a:rPr lang="en-US" baseline="0" dirty="0" smtClean="0"/>
              <a:t> is the Forward Fourier Transform of the signal’s frequency spectrum</a:t>
            </a:r>
            <a:endParaRPr lang="en-US" dirty="0"/>
          </a:p>
        </p:txBody>
      </p:sp>
      <p:sp>
        <p:nvSpPr>
          <p:cNvPr id="4" name="Slide Number Placeholder 3"/>
          <p:cNvSpPr>
            <a:spLocks noGrp="1"/>
          </p:cNvSpPr>
          <p:nvPr>
            <p:ph type="sldNum" sz="quarter" idx="10"/>
          </p:nvPr>
        </p:nvSpPr>
        <p:spPr/>
        <p:txBody>
          <a:bodyPr/>
          <a:lstStyle/>
          <a:p>
            <a:fld id="{91921AA3-F3EE-429B-86C7-6120EDE77CD7}" type="slidenum">
              <a:rPr lang="en-US" smtClean="0"/>
              <a:pPr/>
              <a:t>18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You</a:t>
            </a:r>
            <a:r>
              <a:rPr lang="en-US" baseline="0" dirty="0" smtClean="0"/>
              <a:t> can’t hide messages inside of other letters or in any other kind of “noise.” (You can’t change the bits in the letter ‘e’ without getting another letter) Instead, move letters around, or hide message inside the words themselves.</a:t>
            </a:r>
          </a:p>
          <a:p>
            <a:pPr marL="228600" indent="-228600">
              <a:buNone/>
            </a:pPr>
            <a:r>
              <a:rPr lang="en-US" baseline="0" dirty="0" smtClean="0"/>
              <a:t>3. TCP/IP can mask information in the TCP/IP headers to hide the true identity of one or more systems (useful for messages). Containers disguise themselves as a simple document or other file, but actually contain the hidden information you sent the sender to receive. People see harmless file except for recipient.</a:t>
            </a:r>
          </a:p>
        </p:txBody>
      </p:sp>
      <p:sp>
        <p:nvSpPr>
          <p:cNvPr id="4" name="Slide Number Placeholder 3"/>
          <p:cNvSpPr>
            <a:spLocks noGrp="1"/>
          </p:cNvSpPr>
          <p:nvPr>
            <p:ph type="sldNum" sz="quarter" idx="10"/>
          </p:nvPr>
        </p:nvSpPr>
        <p:spPr/>
        <p:txBody>
          <a:bodyPr/>
          <a:lstStyle/>
          <a:p>
            <a:fld id="{91921AA3-F3EE-429B-86C7-6120EDE77CD7}" type="slidenum">
              <a:rPr lang="en-US" smtClean="0"/>
              <a:pPr/>
              <a:t>19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Performing a statistical analysis</a:t>
            </a:r>
            <a:r>
              <a:rPr lang="en-US" baseline="0" dirty="0" smtClean="0"/>
              <a:t> on the LSB helps. Most people assume the LSB is random, but even when stripped to nothing but the LSB, a semblance of the image is still seen. Since this is the case, LSB must not really be random, but contain information on the whole image. Messing with LSB will make this noticeable (this even applies to the JPEG transform (DCT)).</a:t>
            </a:r>
          </a:p>
          <a:p>
            <a:pPr marL="228600" indent="-228600">
              <a:buAutoNum type="arabicPeriod"/>
            </a:pPr>
            <a:r>
              <a:rPr lang="en-US" baseline="0" dirty="0" smtClean="0"/>
              <a:t>Conversion to a different file format normally uses a different kind of compression</a:t>
            </a:r>
            <a:endParaRPr lang="en-US" dirty="0"/>
          </a:p>
        </p:txBody>
      </p:sp>
      <p:sp>
        <p:nvSpPr>
          <p:cNvPr id="4" name="Slide Number Placeholder 3"/>
          <p:cNvSpPr>
            <a:spLocks noGrp="1"/>
          </p:cNvSpPr>
          <p:nvPr>
            <p:ph type="sldNum" sz="quarter" idx="10"/>
          </p:nvPr>
        </p:nvSpPr>
        <p:spPr/>
        <p:txBody>
          <a:bodyPr/>
          <a:lstStyle/>
          <a:p>
            <a:fld id="{91921AA3-F3EE-429B-86C7-6120EDE77CD7}" type="slidenum">
              <a:rPr lang="en-US" smtClean="0"/>
              <a:pPr/>
              <a:t>23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dirty="0"/>
          </a:p>
        </p:txBody>
      </p:sp>
      <p:sp>
        <p:nvSpPr>
          <p:cNvPr id="4" name="Slide Number Placeholder 3"/>
          <p:cNvSpPr>
            <a:spLocks noGrp="1"/>
          </p:cNvSpPr>
          <p:nvPr>
            <p:ph type="sldNum" sz="quarter" idx="10"/>
          </p:nvPr>
        </p:nvSpPr>
        <p:spPr/>
        <p:txBody>
          <a:bodyPr/>
          <a:lstStyle/>
          <a:p>
            <a:fld id="{91921AA3-F3EE-429B-86C7-6120EDE77CD7}" type="slidenum">
              <a:rPr lang="en-US" smtClean="0"/>
              <a:pPr/>
              <a:t>24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Hausdorff</a:t>
            </a:r>
            <a:r>
              <a:rPr lang="en-US" dirty="0" smtClean="0"/>
              <a:t>:</a:t>
            </a:r>
            <a:r>
              <a:rPr lang="en-US" baseline="0" dirty="0" smtClean="0"/>
              <a:t> </a:t>
            </a:r>
            <a:r>
              <a:rPr lang="en-US" sz="1200" b="0" i="0" kern="1200" dirty="0" smtClean="0">
                <a:solidFill>
                  <a:schemeClr val="tx1"/>
                </a:solidFill>
                <a:latin typeface="+mn-lt"/>
                <a:ea typeface="+mn-ea"/>
                <a:cs typeface="+mn-cs"/>
              </a:rPr>
              <a:t> the furthest point of a set that you can be to the closest point of a different set</a:t>
            </a:r>
          </a:p>
          <a:p>
            <a:r>
              <a:rPr lang="en-US" sz="1200" b="0" i="0" kern="1200" dirty="0" smtClean="0">
                <a:solidFill>
                  <a:schemeClr val="tx1"/>
                </a:solidFill>
                <a:latin typeface="+mn-lt"/>
                <a:ea typeface="+mn-ea"/>
                <a:cs typeface="+mn-cs"/>
              </a:rPr>
              <a:t>Used to measure the difference between two different</a:t>
            </a:r>
            <a:r>
              <a:rPr lang="en-US" sz="1200" b="0" i="0" kern="1200" baseline="0" dirty="0" smtClean="0">
                <a:solidFill>
                  <a:schemeClr val="tx1"/>
                </a:solidFill>
                <a:latin typeface="+mn-lt"/>
                <a:ea typeface="+mn-ea"/>
                <a:cs typeface="+mn-cs"/>
              </a:rPr>
              <a:t> representation of the same 3D object. Helpful for efficient display of 3D models.</a:t>
            </a: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Take</a:t>
            </a:r>
            <a:r>
              <a:rPr lang="en-US" sz="1200" b="0" i="0" kern="1200" baseline="0" dirty="0" smtClean="0">
                <a:solidFill>
                  <a:schemeClr val="tx1"/>
                </a:solidFill>
                <a:latin typeface="+mn-lt"/>
                <a:ea typeface="+mn-ea"/>
                <a:cs typeface="+mn-cs"/>
              </a:rPr>
              <a:t> probable </a:t>
            </a:r>
            <a:r>
              <a:rPr lang="en-US" sz="1200" b="0" i="0" kern="1200" baseline="0" dirty="0" err="1" smtClean="0">
                <a:solidFill>
                  <a:schemeClr val="tx1"/>
                </a:solidFill>
                <a:latin typeface="+mn-lt"/>
                <a:ea typeface="+mn-ea"/>
                <a:cs typeface="+mn-cs"/>
              </a:rPr>
              <a:t>stego</a:t>
            </a:r>
            <a:r>
              <a:rPr lang="en-US" sz="1200" b="0" i="0" kern="1200" baseline="0" dirty="0" smtClean="0">
                <a:solidFill>
                  <a:schemeClr val="tx1"/>
                </a:solidFill>
                <a:latin typeface="+mn-lt"/>
                <a:ea typeface="+mn-ea"/>
                <a:cs typeface="+mn-cs"/>
              </a:rPr>
              <a:t>-audio x and de-noised version x’. Run </a:t>
            </a:r>
            <a:r>
              <a:rPr lang="en-US" sz="1200" b="0" i="0" kern="1200" baseline="0" dirty="0" err="1" smtClean="0">
                <a:solidFill>
                  <a:schemeClr val="tx1"/>
                </a:solidFill>
                <a:latin typeface="+mn-lt"/>
                <a:ea typeface="+mn-ea"/>
                <a:cs typeface="+mn-cs"/>
              </a:rPr>
              <a:t>Hausdorff</a:t>
            </a:r>
            <a:r>
              <a:rPr lang="en-US" sz="1200" b="0" i="0" kern="1200" baseline="0" dirty="0" smtClean="0">
                <a:solidFill>
                  <a:schemeClr val="tx1"/>
                </a:solidFill>
                <a:latin typeface="+mn-lt"/>
                <a:ea typeface="+mn-ea"/>
                <a:cs typeface="+mn-cs"/>
              </a:rPr>
              <a:t> distance on distortion difference and compare. Tests run on multiple selected wavelet samples.</a:t>
            </a:r>
            <a:endParaRPr lang="en-US" sz="1200" b="0"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1921AA3-F3EE-429B-86C7-6120EDE77CD7}" type="slidenum">
              <a:rPr lang="en-US" smtClean="0"/>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CF408A3C-CA2B-4337-899F-A399400B88C2}" type="datetimeFigureOut">
              <a:rPr lang="en-US" smtClean="0"/>
              <a:pPr/>
              <a:t>4/14/2011</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D5478E5C-4BF8-4E9C-9DAD-0DE13050AE6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408A3C-CA2B-4337-899F-A399400B88C2}" type="datetimeFigureOut">
              <a:rPr lang="en-US" smtClean="0"/>
              <a:pPr/>
              <a:t>4/14/2011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78E5C-4BF8-4E9C-9DAD-0DE13050AE6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408A3C-CA2B-4337-899F-A399400B88C2}" type="datetimeFigureOut">
              <a:rPr lang="en-US" smtClean="0"/>
              <a:pPr/>
              <a:t>4/14/2011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78E5C-4BF8-4E9C-9DAD-0DE13050AE6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CF408A3C-CA2B-4337-899F-A399400B88C2}" type="datetimeFigureOut">
              <a:rPr lang="en-US" smtClean="0"/>
              <a:pPr/>
              <a:t>4/14/2011</a:t>
            </a:fld>
            <a:endParaRPr lang="en-US"/>
          </a:p>
        </p:txBody>
      </p:sp>
      <p:sp>
        <p:nvSpPr>
          <p:cNvPr id="9" name="Slide Number Placeholder 8"/>
          <p:cNvSpPr>
            <a:spLocks noGrp="1"/>
          </p:cNvSpPr>
          <p:nvPr>
            <p:ph type="sldNum" sz="quarter" idx="15"/>
          </p:nvPr>
        </p:nvSpPr>
        <p:spPr/>
        <p:txBody>
          <a:bodyPr rtlCol="0"/>
          <a:lstStyle/>
          <a:p>
            <a:fld id="{D5478E5C-4BF8-4E9C-9DAD-0DE13050AE6F}"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CF408A3C-CA2B-4337-899F-A399400B88C2}" type="datetimeFigureOut">
              <a:rPr lang="en-US" smtClean="0"/>
              <a:pPr/>
              <a:t>4/14/2011</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D5478E5C-4BF8-4E9C-9DAD-0DE13050AE6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F408A3C-CA2B-4337-899F-A399400B88C2}" type="datetimeFigureOut">
              <a:rPr lang="en-US" smtClean="0"/>
              <a:pPr/>
              <a:t>4/14/2011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478E5C-4BF8-4E9C-9DAD-0DE13050AE6F}"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CF408A3C-CA2B-4337-899F-A399400B88C2}" type="datetimeFigureOut">
              <a:rPr lang="en-US" smtClean="0"/>
              <a:pPr/>
              <a:t>4/14/2011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478E5C-4BF8-4E9C-9DAD-0DE13050AE6F}"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CF408A3C-CA2B-4337-899F-A399400B88C2}" type="datetimeFigureOut">
              <a:rPr lang="en-US" smtClean="0"/>
              <a:pPr/>
              <a:t>4/14/2011</a:t>
            </a:fld>
            <a:endParaRPr lang="en-US"/>
          </a:p>
        </p:txBody>
      </p:sp>
      <p:sp>
        <p:nvSpPr>
          <p:cNvPr id="7" name="Slide Number Placeholder 6"/>
          <p:cNvSpPr>
            <a:spLocks noGrp="1"/>
          </p:cNvSpPr>
          <p:nvPr>
            <p:ph type="sldNum" sz="quarter" idx="11"/>
          </p:nvPr>
        </p:nvSpPr>
        <p:spPr/>
        <p:txBody>
          <a:bodyPr rtlCol="0"/>
          <a:lstStyle/>
          <a:p>
            <a:fld id="{D5478E5C-4BF8-4E9C-9DAD-0DE13050AE6F}"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408A3C-CA2B-4337-899F-A399400B88C2}" type="datetimeFigureOut">
              <a:rPr lang="en-US" smtClean="0"/>
              <a:pPr/>
              <a:t>4/14/2011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478E5C-4BF8-4E9C-9DAD-0DE13050AE6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CF408A3C-CA2B-4337-899F-A399400B88C2}" type="datetimeFigureOut">
              <a:rPr lang="en-US" smtClean="0"/>
              <a:pPr/>
              <a:t>4/14/2011</a:t>
            </a:fld>
            <a:endParaRPr lang="en-US"/>
          </a:p>
        </p:txBody>
      </p:sp>
      <p:sp>
        <p:nvSpPr>
          <p:cNvPr id="22" name="Slide Number Placeholder 21"/>
          <p:cNvSpPr>
            <a:spLocks noGrp="1"/>
          </p:cNvSpPr>
          <p:nvPr>
            <p:ph type="sldNum" sz="quarter" idx="15"/>
          </p:nvPr>
        </p:nvSpPr>
        <p:spPr/>
        <p:txBody>
          <a:bodyPr rtlCol="0"/>
          <a:lstStyle/>
          <a:p>
            <a:fld id="{D5478E5C-4BF8-4E9C-9DAD-0DE13050AE6F}"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CF408A3C-CA2B-4337-899F-A399400B88C2}" type="datetimeFigureOut">
              <a:rPr lang="en-US" smtClean="0"/>
              <a:pPr/>
              <a:t>4/14/2011</a:t>
            </a:fld>
            <a:endParaRPr lang="en-US"/>
          </a:p>
        </p:txBody>
      </p:sp>
      <p:sp>
        <p:nvSpPr>
          <p:cNvPr id="18" name="Slide Number Placeholder 17"/>
          <p:cNvSpPr>
            <a:spLocks noGrp="1"/>
          </p:cNvSpPr>
          <p:nvPr>
            <p:ph type="sldNum" sz="quarter" idx="11"/>
          </p:nvPr>
        </p:nvSpPr>
        <p:spPr/>
        <p:txBody>
          <a:bodyPr rtlCol="0"/>
          <a:lstStyle/>
          <a:p>
            <a:fld id="{D5478E5C-4BF8-4E9C-9DAD-0DE13050AE6F}"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CF408A3C-CA2B-4337-899F-A399400B88C2}" type="datetimeFigureOut">
              <a:rPr lang="en-US" smtClean="0"/>
              <a:pPr/>
              <a:t>4/14/2011</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5478E5C-4BF8-4E9C-9DAD-0DE13050AE6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gi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jjtc.com/pub/r2026.pdf" TargetMode="External"/><Relationship Id="rId2" Type="http://schemas.openxmlformats.org/officeDocument/2006/relationships/hyperlink" Target="http://www.sans.org/reading_room/whitepapers/covert/detailed-steganographic-techniques-open-systems-environment_677" TargetMode="External"/><Relationship Id="rId1" Type="http://schemas.openxmlformats.org/officeDocument/2006/relationships/slideLayout" Target="../slideLayouts/slideLayout2.xml"/><Relationship Id="rId6" Type="http://schemas.openxmlformats.org/officeDocument/2006/relationships/hyperlink" Target="http://www.almaden.ibm.com/cs/people/dgruhl/edh2.pdf" TargetMode="External"/><Relationship Id="rId5" Type="http://schemas.openxmlformats.org/officeDocument/2006/relationships/hyperlink" Target="http://www.simovits.com/archive/it98jjgmu.pdf" TargetMode="External"/><Relationship Id="rId4" Type="http://schemas.openxmlformats.org/officeDocument/2006/relationships/hyperlink" Target="http://www.krenn.nl/univ/cry/steg/article.pdf"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snotmonkey.com/work/school/405/methods.html" TargetMode="External"/><Relationship Id="rId2" Type="http://schemas.openxmlformats.org/officeDocument/2006/relationships/hyperlink" Target="http://www.ece.ucdavis.edu/~yliu/pub/papers/Tracy_ISC08.pdf" TargetMode="External"/><Relationship Id="rId1" Type="http://schemas.openxmlformats.org/officeDocument/2006/relationships/slideLayout" Target="../slideLayouts/slideLayout2.xml"/><Relationship Id="rId5" Type="http://schemas.openxmlformats.org/officeDocument/2006/relationships/hyperlink" Target="http://en.wikipedia.org/wiki/Hausdorff_distance" TargetMode="External"/><Relationship Id="rId4" Type="http://schemas.openxmlformats.org/officeDocument/2006/relationships/hyperlink" Target="http://www.eff.org/press/archives/2005/10/16"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mtClean="0"/>
              <a:t>Survey of steganography</a:t>
            </a:r>
            <a:endParaRPr lang="en-US" dirty="0"/>
          </a:p>
        </p:txBody>
      </p:sp>
      <p:sp>
        <p:nvSpPr>
          <p:cNvPr id="3" name="Subtitle 2"/>
          <p:cNvSpPr>
            <a:spLocks noGrp="1"/>
          </p:cNvSpPr>
          <p:nvPr>
            <p:ph type="subTitle" idx="1"/>
          </p:nvPr>
        </p:nvSpPr>
        <p:spPr/>
        <p:txBody>
          <a:bodyPr>
            <a:normAutofit lnSpcReduction="10000"/>
          </a:bodyPr>
          <a:lstStyle/>
          <a:p>
            <a:r>
              <a:rPr lang="en-US" dirty="0" smtClean="0"/>
              <a:t>With an emphasis on audio techniques.</a:t>
            </a:r>
          </a:p>
          <a:p>
            <a:endParaRPr lang="en-US" dirty="0" smtClean="0"/>
          </a:p>
          <a:p>
            <a:endParaRPr lang="en-US" dirty="0" smtClean="0"/>
          </a:p>
          <a:p>
            <a:r>
              <a:rPr lang="en-US" dirty="0" smtClean="0"/>
              <a:t>By: Eric Hernandez</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Steganographic</a:t>
            </a:r>
            <a:r>
              <a:rPr lang="en-US" dirty="0" smtClean="0"/>
              <a:t> techniques:</a:t>
            </a:r>
            <a:br>
              <a:rPr lang="en-US" dirty="0" smtClean="0"/>
            </a:br>
            <a:r>
              <a:rPr lang="en-US" dirty="0" smtClean="0"/>
              <a:t>Audio</a:t>
            </a:r>
            <a:endParaRPr lang="en-US" dirty="0"/>
          </a:p>
        </p:txBody>
      </p:sp>
      <p:sp>
        <p:nvSpPr>
          <p:cNvPr id="3" name="Content Placeholder 2"/>
          <p:cNvSpPr>
            <a:spLocks noGrp="1"/>
          </p:cNvSpPr>
          <p:nvPr>
            <p:ph sz="quarter" idx="1"/>
          </p:nvPr>
        </p:nvSpPr>
        <p:spPr/>
        <p:txBody>
          <a:bodyPr/>
          <a:lstStyle/>
          <a:p>
            <a:r>
              <a:rPr lang="en-US" dirty="0" smtClean="0"/>
              <a:t>Human Auditory System (HAS) has a large dynamic range that it can listen through</a:t>
            </a:r>
          </a:p>
          <a:p>
            <a:pPr lvl="1"/>
            <a:r>
              <a:rPr lang="en-US" dirty="0" smtClean="0"/>
              <a:t>Perceives over a range of power &gt; 1,000,000:1</a:t>
            </a:r>
          </a:p>
          <a:p>
            <a:pPr lvl="1"/>
            <a:r>
              <a:rPr lang="en-US" dirty="0" smtClean="0"/>
              <a:t>Range of frequencies &gt; 1,000:1</a:t>
            </a:r>
          </a:p>
          <a:p>
            <a:pPr lvl="1"/>
            <a:r>
              <a:rPr lang="en-US" dirty="0" smtClean="0"/>
              <a:t>Makes it hard to add remove data from original sources</a:t>
            </a:r>
          </a:p>
          <a:p>
            <a:r>
              <a:rPr lang="en-US" dirty="0" smtClean="0"/>
              <a:t>HAS </a:t>
            </a:r>
            <a:r>
              <a:rPr lang="en-US" dirty="0" err="1" smtClean="0"/>
              <a:t>has</a:t>
            </a:r>
            <a:r>
              <a:rPr lang="en-US" dirty="0" smtClean="0"/>
              <a:t> a weakness, though: sound differentiation</a:t>
            </a:r>
          </a:p>
          <a:p>
            <a:pPr lvl="1"/>
            <a:r>
              <a:rPr lang="en-US" dirty="0" smtClean="0"/>
              <a:t>Loud vs. Soft</a:t>
            </a:r>
          </a:p>
          <a:p>
            <a:r>
              <a:rPr lang="en-US" dirty="0" smtClean="0"/>
              <a:t>Several ways to exploit this weakness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Steganographic</a:t>
            </a:r>
            <a:r>
              <a:rPr lang="en-US" dirty="0" smtClean="0"/>
              <a:t> techniques:</a:t>
            </a:r>
            <a:br>
              <a:rPr lang="en-US" dirty="0" smtClean="0"/>
            </a:br>
            <a:r>
              <a:rPr lang="en-US" dirty="0" smtClean="0"/>
              <a:t>Audio</a:t>
            </a:r>
            <a:endParaRPr lang="en-US" dirty="0"/>
          </a:p>
        </p:txBody>
      </p:sp>
      <p:sp>
        <p:nvSpPr>
          <p:cNvPr id="3" name="Content Placeholder 2"/>
          <p:cNvSpPr>
            <a:spLocks noGrp="1"/>
          </p:cNvSpPr>
          <p:nvPr>
            <p:ph sz="quarter" idx="1"/>
          </p:nvPr>
        </p:nvSpPr>
        <p:spPr/>
        <p:txBody>
          <a:bodyPr/>
          <a:lstStyle/>
          <a:p>
            <a:pPr marL="457200" indent="-457200">
              <a:buFont typeface="+mj-lt"/>
              <a:buAutoNum type="arabicPeriod"/>
            </a:pPr>
            <a:r>
              <a:rPr lang="en-US" dirty="0" smtClean="0"/>
              <a:t>Low-bit encoding</a:t>
            </a:r>
          </a:p>
          <a:p>
            <a:pPr marL="822960" lvl="1" indent="-457200"/>
            <a:r>
              <a:rPr lang="en-US" dirty="0" smtClean="0"/>
              <a:t>Similar to previously discussed LSB </a:t>
            </a:r>
            <a:r>
              <a:rPr lang="en-US" dirty="0" err="1" smtClean="0"/>
              <a:t>stego</a:t>
            </a:r>
            <a:endParaRPr lang="en-US" dirty="0" smtClean="0"/>
          </a:p>
          <a:p>
            <a:pPr marL="822960" lvl="1" indent="-457200"/>
            <a:r>
              <a:rPr lang="en-US" dirty="0" smtClean="0"/>
              <a:t>Easy to use, weak to any changes in audio</a:t>
            </a:r>
          </a:p>
          <a:p>
            <a:pPr marL="457200" indent="-457200">
              <a:buFont typeface="+mj-lt"/>
              <a:buAutoNum type="arabicPeriod"/>
            </a:pPr>
            <a:r>
              <a:rPr lang="en-US" dirty="0" smtClean="0"/>
              <a:t>Phase encoding</a:t>
            </a:r>
          </a:p>
          <a:p>
            <a:pPr marL="822960" lvl="1" indent="-457200"/>
            <a:r>
              <a:rPr lang="en-US" dirty="0" smtClean="0"/>
              <a:t>Substitutes the phase of an initial audio segment with a reference phase that represents the hidden data</a:t>
            </a:r>
          </a:p>
          <a:p>
            <a:pPr marL="822960" lvl="1" indent="-457200"/>
            <a:r>
              <a:rPr lang="en-US" dirty="0" smtClean="0"/>
              <a:t>Inaudible in terms of signal-to-perceived noise ratio</a:t>
            </a:r>
          </a:p>
          <a:p>
            <a:pPr marL="822960" lvl="1" indent="-457200"/>
            <a:r>
              <a:rPr lang="en-US" dirty="0" smtClean="0"/>
              <a:t>Low data transmission rate</a:t>
            </a:r>
          </a:p>
          <a:p>
            <a:pPr marL="1097280" lvl="2" indent="-457200"/>
            <a:r>
              <a:rPr lang="en-US" dirty="0" smtClean="0"/>
              <a:t>Best if used for watermarks or similar small data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Steganographic</a:t>
            </a:r>
            <a:r>
              <a:rPr lang="en-US" dirty="0" smtClean="0"/>
              <a:t> techniques:</a:t>
            </a:r>
            <a:br>
              <a:rPr lang="en-US" dirty="0" smtClean="0"/>
            </a:br>
            <a:r>
              <a:rPr lang="en-US" dirty="0" smtClean="0"/>
              <a:t>Audio</a:t>
            </a:r>
            <a:endParaRPr lang="en-US" dirty="0"/>
          </a:p>
        </p:txBody>
      </p:sp>
      <p:sp>
        <p:nvSpPr>
          <p:cNvPr id="3" name="Content Placeholder 2"/>
          <p:cNvSpPr>
            <a:spLocks noGrp="1"/>
          </p:cNvSpPr>
          <p:nvPr>
            <p:ph sz="quarter" idx="1"/>
          </p:nvPr>
        </p:nvSpPr>
        <p:spPr/>
        <p:txBody>
          <a:bodyPr>
            <a:normAutofit lnSpcReduction="10000"/>
          </a:bodyPr>
          <a:lstStyle/>
          <a:p>
            <a:pPr marL="457200" indent="-457200">
              <a:buFont typeface="+mj-lt"/>
              <a:buAutoNum type="arabicPeriod" startAt="3"/>
            </a:pPr>
            <a:r>
              <a:rPr lang="en-US" dirty="0" smtClean="0"/>
              <a:t>Spread spectrum</a:t>
            </a:r>
          </a:p>
          <a:p>
            <a:pPr marL="822960" lvl="1" indent="-457200"/>
            <a:r>
              <a:rPr lang="en-US" dirty="0" smtClean="0"/>
              <a:t>Spreads secret information across frequency spectrum</a:t>
            </a:r>
          </a:p>
          <a:p>
            <a:pPr marL="822960" lvl="1" indent="-457200"/>
            <a:r>
              <a:rPr lang="en-US" dirty="0" smtClean="0"/>
              <a:t>Two schemes</a:t>
            </a:r>
          </a:p>
          <a:p>
            <a:pPr marL="1097280" lvl="2" indent="-457200"/>
            <a:r>
              <a:rPr lang="en-US" dirty="0" smtClean="0"/>
              <a:t>Direct Sequence</a:t>
            </a:r>
          </a:p>
          <a:p>
            <a:pPr marL="1097280" lvl="2" indent="-457200"/>
            <a:r>
              <a:rPr lang="en-US" dirty="0" smtClean="0"/>
              <a:t>Frequency-hopping</a:t>
            </a:r>
          </a:p>
          <a:p>
            <a:pPr marL="822960" lvl="1" indent="-457200"/>
            <a:r>
              <a:rPr lang="en-US" dirty="0" smtClean="0"/>
              <a:t>High level of robustness against removal</a:t>
            </a:r>
          </a:p>
          <a:p>
            <a:pPr marL="822960" lvl="1" indent="-457200"/>
            <a:r>
              <a:rPr lang="en-US" dirty="0" smtClean="0"/>
              <a:t>Possibility of introducing noise</a:t>
            </a:r>
          </a:p>
          <a:p>
            <a:pPr marL="457200" indent="-457200">
              <a:buFont typeface="+mj-lt"/>
              <a:buAutoNum type="arabicPeriod" startAt="4"/>
            </a:pPr>
            <a:r>
              <a:rPr lang="en-US" dirty="0" smtClean="0"/>
              <a:t>Echo Hiding</a:t>
            </a:r>
          </a:p>
          <a:p>
            <a:pPr marL="822960" lvl="1" indent="-457200"/>
            <a:r>
              <a:rPr lang="en-US" dirty="0" smtClean="0"/>
              <a:t>Blends information by introducing echo</a:t>
            </a:r>
          </a:p>
          <a:p>
            <a:pPr marL="822960" lvl="1" indent="-457200"/>
            <a:r>
              <a:rPr lang="en-US" dirty="0" smtClean="0"/>
              <a:t>Vary amplitude, decay rate, offset (delay time) of echo</a:t>
            </a:r>
          </a:p>
          <a:p>
            <a:pPr marL="822960" lvl="1" indent="-457200"/>
            <a:r>
              <a:rPr lang="en-US" dirty="0" smtClean="0"/>
              <a:t>High level of robustness</a:t>
            </a:r>
          </a:p>
          <a:p>
            <a:pPr marL="1097280" lvl="2" indent="-457200"/>
            <a:r>
              <a:rPr lang="en-US" dirty="0" smtClean="0"/>
              <a:t>Echoes mimic environmental conditions (</a:t>
            </a:r>
            <a:r>
              <a:rPr lang="en-US" dirty="0" err="1" smtClean="0"/>
              <a:t>lossy</a:t>
            </a:r>
            <a:r>
              <a:rPr lang="en-US" dirty="0" smtClean="0"/>
              <a:t> compress.)</a:t>
            </a:r>
          </a:p>
          <a:p>
            <a:pPr marL="822960" lvl="1" indent="-457200">
              <a:buFont typeface="+mj-lt"/>
              <a:buAutoNum type="arabicPeriod" startAt="4"/>
            </a:pPr>
            <a:endParaRPr lang="en-US" dirty="0" smtClean="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Steganographic</a:t>
            </a:r>
            <a:r>
              <a:rPr lang="en-US" dirty="0" smtClean="0"/>
              <a:t> techniques:</a:t>
            </a:r>
            <a:br>
              <a:rPr lang="en-US" dirty="0" smtClean="0"/>
            </a:br>
            <a:r>
              <a:rPr lang="en-US" dirty="0" smtClean="0"/>
              <a:t>Audio, LSB</a:t>
            </a:r>
            <a:endParaRPr lang="en-US" dirty="0"/>
          </a:p>
        </p:txBody>
      </p:sp>
      <p:pic>
        <p:nvPicPr>
          <p:cNvPr id="3" name="Picture 2" descr="LSB.gif"/>
          <p:cNvPicPr>
            <a:picLocks noChangeAspect="1"/>
          </p:cNvPicPr>
          <p:nvPr/>
        </p:nvPicPr>
        <p:blipFill>
          <a:blip r:embed="rId2"/>
          <a:stretch>
            <a:fillRect/>
          </a:stretch>
        </p:blipFill>
        <p:spPr>
          <a:xfrm>
            <a:off x="2057400" y="1524000"/>
            <a:ext cx="5000625" cy="4286250"/>
          </a:xfrm>
          <a:prstGeom prst="rect">
            <a:avLst/>
          </a:prstGeom>
        </p:spPr>
      </p:pic>
      <p:sp>
        <p:nvSpPr>
          <p:cNvPr id="4" name="TextBox 3"/>
          <p:cNvSpPr txBox="1"/>
          <p:nvPr/>
        </p:nvSpPr>
        <p:spPr>
          <a:xfrm>
            <a:off x="609600" y="5867400"/>
            <a:ext cx="7611379" cy="646331"/>
          </a:xfrm>
          <a:prstGeom prst="rect">
            <a:avLst/>
          </a:prstGeom>
          <a:noFill/>
        </p:spPr>
        <p:txBody>
          <a:bodyPr wrap="none" rtlCol="0">
            <a:spAutoFit/>
          </a:bodyPr>
          <a:lstStyle/>
          <a:p>
            <a:r>
              <a:rPr lang="en-US" dirty="0" smtClean="0"/>
              <a:t>Can be augmented with pseudorandom number generator to “scatter”</a:t>
            </a:r>
          </a:p>
          <a:p>
            <a:r>
              <a:rPr lang="en-US" dirty="0" smtClean="0"/>
              <a:t>information over audio file.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Steganographic</a:t>
            </a:r>
            <a:r>
              <a:rPr lang="en-US" dirty="0" smtClean="0"/>
              <a:t> techniques:</a:t>
            </a:r>
            <a:br>
              <a:rPr lang="en-US" dirty="0" smtClean="0"/>
            </a:br>
            <a:r>
              <a:rPr lang="en-US" dirty="0" smtClean="0"/>
              <a:t>Audio, Phase Encoding </a:t>
            </a:r>
            <a:endParaRPr lang="en-US" dirty="0"/>
          </a:p>
        </p:txBody>
      </p:sp>
      <p:pic>
        <p:nvPicPr>
          <p:cNvPr id="5" name="Content Placeholder 4" descr="Phase coding.gif"/>
          <p:cNvPicPr>
            <a:picLocks noGrp="1" noChangeAspect="1"/>
          </p:cNvPicPr>
          <p:nvPr>
            <p:ph sz="quarter" idx="1"/>
          </p:nvPr>
        </p:nvPicPr>
        <p:blipFill>
          <a:blip r:embed="rId3"/>
          <a:stretch>
            <a:fillRect/>
          </a:stretch>
        </p:blipFill>
        <p:spPr>
          <a:xfrm>
            <a:off x="457200" y="1600200"/>
            <a:ext cx="3657600" cy="1739496"/>
          </a:xfrm>
        </p:spPr>
      </p:pic>
      <p:sp>
        <p:nvSpPr>
          <p:cNvPr id="4" name="Content Placeholder 3"/>
          <p:cNvSpPr>
            <a:spLocks noGrp="1"/>
          </p:cNvSpPr>
          <p:nvPr>
            <p:ph sz="quarter" idx="2"/>
          </p:nvPr>
        </p:nvSpPr>
        <p:spPr>
          <a:xfrm>
            <a:off x="4270248" y="1600200"/>
            <a:ext cx="3657600" cy="1752600"/>
          </a:xfrm>
        </p:spPr>
        <p:txBody>
          <a:bodyPr/>
          <a:lstStyle/>
          <a:p>
            <a:r>
              <a:rPr lang="en-US" dirty="0" smtClean="0"/>
              <a:t>Encodes message as phase shifts in the phase spectrum of a digital signal.</a:t>
            </a:r>
          </a:p>
        </p:txBody>
      </p:sp>
      <p:sp>
        <p:nvSpPr>
          <p:cNvPr id="6" name="Content Placeholder 3"/>
          <p:cNvSpPr txBox="1">
            <a:spLocks/>
          </p:cNvSpPr>
          <p:nvPr/>
        </p:nvSpPr>
        <p:spPr>
          <a:xfrm>
            <a:off x="457200" y="3581400"/>
            <a:ext cx="7315200" cy="3124200"/>
          </a:xfrm>
          <a:prstGeom prst="rect">
            <a:avLst/>
          </a:prstGeom>
        </p:spPr>
        <p:txBody>
          <a:bodyPr vert="horz">
            <a:normAutofit fontScale="92500" lnSpcReduction="10000"/>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Relies on the fact that phase components of sound are not as perceptible as noise is</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dirty="0" smtClean="0"/>
              <a:t>Steps:</a:t>
            </a:r>
          </a:p>
          <a:p>
            <a:pPr marL="914400" lvl="1" indent="-457200">
              <a:spcBef>
                <a:spcPts val="600"/>
              </a:spcBef>
              <a:buClr>
                <a:schemeClr val="accent1"/>
              </a:buClr>
              <a:buSzPct val="70000"/>
              <a:buFont typeface="+mj-lt"/>
              <a:buAutoNum type="arabicPeriod"/>
            </a:pPr>
            <a:r>
              <a:rPr kumimoji="0" lang="en-US" b="0" i="0" u="none" strike="noStrike" kern="1200" cap="none" spc="0" normalizeH="0" baseline="0" noProof="0" dirty="0" smtClean="0">
                <a:ln>
                  <a:noFill/>
                </a:ln>
                <a:solidFill>
                  <a:schemeClr val="tx1"/>
                </a:solidFill>
                <a:effectLst/>
                <a:uLnTx/>
                <a:uFillTx/>
                <a:latin typeface="+mn-lt"/>
                <a:ea typeface="+mn-ea"/>
                <a:cs typeface="+mn-cs"/>
              </a:rPr>
              <a:t>Break signal into smaller segments</a:t>
            </a:r>
          </a:p>
          <a:p>
            <a:pPr marL="914400" lvl="1" indent="-457200">
              <a:spcBef>
                <a:spcPts val="600"/>
              </a:spcBef>
              <a:buClr>
                <a:schemeClr val="accent1"/>
              </a:buClr>
              <a:buSzPct val="70000"/>
              <a:buFont typeface="+mj-lt"/>
              <a:buAutoNum type="arabicPeriod"/>
            </a:pPr>
            <a:r>
              <a:rPr lang="en-US" dirty="0" smtClean="0"/>
              <a:t>Discrete Fourier Transform (DFT)</a:t>
            </a:r>
          </a:p>
          <a:p>
            <a:pPr marL="914400" lvl="1" indent="-457200">
              <a:spcBef>
                <a:spcPts val="600"/>
              </a:spcBef>
              <a:buClr>
                <a:schemeClr val="accent1"/>
              </a:buClr>
              <a:buSzPct val="70000"/>
              <a:buFont typeface="+mj-lt"/>
              <a:buAutoNum type="arabicPeriod"/>
            </a:pPr>
            <a:r>
              <a:rPr kumimoji="0" lang="en-US" b="0" i="0" u="none" strike="noStrike" kern="1200" cap="none" spc="0" normalizeH="0" baseline="0" noProof="0" dirty="0" smtClean="0">
                <a:ln>
                  <a:noFill/>
                </a:ln>
                <a:solidFill>
                  <a:schemeClr val="tx1"/>
                </a:solidFill>
                <a:effectLst/>
                <a:uLnTx/>
                <a:uFillTx/>
                <a:latin typeface="+mn-lt"/>
                <a:ea typeface="+mn-ea"/>
                <a:cs typeface="+mn-cs"/>
              </a:rPr>
              <a:t>Phase</a:t>
            </a:r>
            <a:r>
              <a:rPr kumimoji="0" lang="en-US" b="0" i="0" u="none" strike="noStrike" kern="1200" cap="none" spc="0" normalizeH="0" noProof="0" dirty="0" smtClean="0">
                <a:ln>
                  <a:noFill/>
                </a:ln>
                <a:solidFill>
                  <a:schemeClr val="tx1"/>
                </a:solidFill>
                <a:effectLst/>
                <a:uLnTx/>
                <a:uFillTx/>
                <a:latin typeface="+mn-lt"/>
                <a:ea typeface="+mn-ea"/>
                <a:cs typeface="+mn-cs"/>
              </a:rPr>
              <a:t> diff. between adjacent segments</a:t>
            </a:r>
          </a:p>
          <a:p>
            <a:pPr marL="914400" lvl="1" indent="-457200">
              <a:spcBef>
                <a:spcPts val="600"/>
              </a:spcBef>
              <a:buClr>
                <a:schemeClr val="accent1"/>
              </a:buClr>
              <a:buSzPct val="70000"/>
              <a:buFont typeface="+mj-lt"/>
              <a:buAutoNum type="arabicPeriod"/>
            </a:pPr>
            <a:r>
              <a:rPr lang="en-US" baseline="0" dirty="0" smtClean="0"/>
              <a:t>Insert</a:t>
            </a:r>
            <a:r>
              <a:rPr lang="en-US" dirty="0" smtClean="0"/>
              <a:t> message into phase vector of first signal segment only</a:t>
            </a:r>
          </a:p>
          <a:p>
            <a:pPr marL="914400" lvl="1" indent="-457200">
              <a:spcBef>
                <a:spcPts val="600"/>
              </a:spcBef>
              <a:buClr>
                <a:schemeClr val="accent1"/>
              </a:buClr>
              <a:buSzPct val="70000"/>
              <a:buFont typeface="+mj-lt"/>
              <a:buAutoNum type="arabicPeriod"/>
            </a:pPr>
            <a:r>
              <a:rPr lang="en-US" dirty="0" smtClean="0"/>
              <a:t>New phase matrix created from new phase of first segment and the original phase difference</a:t>
            </a:r>
          </a:p>
          <a:p>
            <a:pPr marL="914400" lvl="1" indent="-457200">
              <a:spcBef>
                <a:spcPts val="600"/>
              </a:spcBef>
              <a:buClr>
                <a:schemeClr val="accent1"/>
              </a:buClr>
              <a:buSzPct val="70000"/>
              <a:buFont typeface="+mj-lt"/>
              <a:buAutoNum type="arabicPeriod"/>
            </a:pPr>
            <a:r>
              <a:rPr lang="en-US" dirty="0" smtClean="0"/>
              <a:t>Use inverse DFT and concatenate segments back together</a:t>
            </a:r>
          </a:p>
          <a:p>
            <a:pPr marL="914400" lvl="1" indent="-457200">
              <a:spcBef>
                <a:spcPts val="600"/>
              </a:spcBef>
              <a:buClr>
                <a:schemeClr val="accent1"/>
              </a:buClr>
              <a:buSzPct val="70000"/>
              <a:buFont typeface="+mj-lt"/>
              <a:buAutoNum type="arabicPeriod"/>
            </a:pPr>
            <a:endParaRPr lang="en-US" sz="200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Steganographic</a:t>
            </a:r>
            <a:r>
              <a:rPr lang="en-US" dirty="0" smtClean="0"/>
              <a:t> techniques:</a:t>
            </a:r>
            <a:br>
              <a:rPr lang="en-US" dirty="0" smtClean="0"/>
            </a:br>
            <a:r>
              <a:rPr lang="en-US" dirty="0" smtClean="0"/>
              <a:t>Audio, Spread Spectrum</a:t>
            </a:r>
            <a:endParaRPr lang="en-US" dirty="0"/>
          </a:p>
        </p:txBody>
      </p:sp>
      <p:pic>
        <p:nvPicPr>
          <p:cNvPr id="5" name="Content Placeholder 4" descr="Spread Spectrum.gif"/>
          <p:cNvPicPr>
            <a:picLocks noGrp="1" noChangeAspect="1"/>
          </p:cNvPicPr>
          <p:nvPr>
            <p:ph sz="quarter" idx="1"/>
          </p:nvPr>
        </p:nvPicPr>
        <p:blipFill>
          <a:blip r:embed="rId3"/>
          <a:stretch>
            <a:fillRect/>
          </a:stretch>
        </p:blipFill>
        <p:spPr>
          <a:xfrm>
            <a:off x="457200" y="1796143"/>
            <a:ext cx="3657600" cy="4180114"/>
          </a:xfrm>
        </p:spPr>
      </p:pic>
      <p:sp>
        <p:nvSpPr>
          <p:cNvPr id="4" name="Content Placeholder 3"/>
          <p:cNvSpPr>
            <a:spLocks noGrp="1"/>
          </p:cNvSpPr>
          <p:nvPr>
            <p:ph sz="quarter" idx="2"/>
          </p:nvPr>
        </p:nvSpPr>
        <p:spPr/>
        <p:txBody>
          <a:bodyPr>
            <a:normAutofit fontScale="92500" lnSpcReduction="20000"/>
          </a:bodyPr>
          <a:lstStyle/>
          <a:p>
            <a:r>
              <a:rPr lang="en-US" dirty="0" smtClean="0"/>
              <a:t>Spreads secret information across the audio signal’s frequency spectrum</a:t>
            </a:r>
          </a:p>
          <a:p>
            <a:r>
              <a:rPr lang="en-US" dirty="0" smtClean="0"/>
              <a:t>Direct-sequence SS</a:t>
            </a:r>
          </a:p>
          <a:p>
            <a:pPr lvl="1"/>
            <a:r>
              <a:rPr lang="en-US" dirty="0" smtClean="0"/>
              <a:t>Message is spread out by a constant called the “chip rate.”</a:t>
            </a:r>
          </a:p>
          <a:p>
            <a:pPr lvl="1"/>
            <a:r>
              <a:rPr lang="en-US" dirty="0" smtClean="0"/>
              <a:t>Modulated with a pseudorandom signal</a:t>
            </a:r>
          </a:p>
          <a:p>
            <a:pPr lvl="1"/>
            <a:r>
              <a:rPr lang="en-US" dirty="0" smtClean="0"/>
              <a:t>Interleaved with cover</a:t>
            </a:r>
          </a:p>
          <a:p>
            <a:r>
              <a:rPr lang="en-US" dirty="0" smtClean="0"/>
              <a:t>Frequency-hopping SS</a:t>
            </a:r>
          </a:p>
          <a:p>
            <a:pPr lvl="1"/>
            <a:r>
              <a:rPr lang="en-US" dirty="0" smtClean="0"/>
              <a:t>Audio file’s frequency spectrum is altered so that it hops randomly between frequencies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Steganographic</a:t>
            </a:r>
            <a:r>
              <a:rPr lang="en-US" dirty="0" smtClean="0"/>
              <a:t> techniques:</a:t>
            </a:r>
            <a:br>
              <a:rPr lang="en-US" dirty="0" smtClean="0"/>
            </a:br>
            <a:r>
              <a:rPr lang="en-US" dirty="0" smtClean="0"/>
              <a:t>Audio, Echo Hiding</a:t>
            </a:r>
            <a:endParaRPr lang="en-US" dirty="0"/>
          </a:p>
        </p:txBody>
      </p:sp>
      <p:pic>
        <p:nvPicPr>
          <p:cNvPr id="5" name="Content Placeholder 4" descr="Echo Offset.gif"/>
          <p:cNvPicPr>
            <a:picLocks noGrp="1" noChangeAspect="1"/>
          </p:cNvPicPr>
          <p:nvPr>
            <p:ph sz="quarter" idx="1"/>
          </p:nvPr>
        </p:nvPicPr>
        <p:blipFill>
          <a:blip r:embed="rId2"/>
          <a:stretch>
            <a:fillRect/>
          </a:stretch>
        </p:blipFill>
        <p:spPr>
          <a:xfrm>
            <a:off x="1176337" y="2190750"/>
            <a:ext cx="2219325" cy="2762250"/>
          </a:xfrm>
        </p:spPr>
      </p:pic>
      <p:sp>
        <p:nvSpPr>
          <p:cNvPr id="4" name="Content Placeholder 3"/>
          <p:cNvSpPr>
            <a:spLocks noGrp="1"/>
          </p:cNvSpPr>
          <p:nvPr>
            <p:ph sz="quarter" idx="2"/>
          </p:nvPr>
        </p:nvSpPr>
        <p:spPr/>
        <p:txBody>
          <a:bodyPr/>
          <a:lstStyle/>
          <a:p>
            <a:r>
              <a:rPr lang="en-US" dirty="0" smtClean="0"/>
              <a:t>Vary 3 characteristics of introduced echo</a:t>
            </a:r>
          </a:p>
          <a:p>
            <a:pPr lvl="1"/>
            <a:r>
              <a:rPr lang="en-US" dirty="0" smtClean="0"/>
              <a:t>Amplitude</a:t>
            </a:r>
          </a:p>
          <a:p>
            <a:pPr lvl="1"/>
            <a:r>
              <a:rPr lang="en-US" dirty="0" smtClean="0"/>
              <a:t>Decay rate</a:t>
            </a:r>
          </a:p>
          <a:p>
            <a:pPr lvl="1"/>
            <a:r>
              <a:rPr lang="en-US" dirty="0" smtClean="0"/>
              <a:t>Offset (delay time)</a:t>
            </a:r>
          </a:p>
          <a:p>
            <a:r>
              <a:rPr lang="en-US" dirty="0" smtClean="0"/>
              <a:t>Different vary times refer to different bit input</a:t>
            </a:r>
          </a:p>
          <a:p>
            <a:pPr lvl="1"/>
            <a:r>
              <a:rPr lang="en-US" dirty="0" smtClean="0"/>
              <a:t>So small that humans don’t notice</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Steganographic</a:t>
            </a:r>
            <a:r>
              <a:rPr lang="en-US" dirty="0" smtClean="0"/>
              <a:t> techniques:</a:t>
            </a:r>
            <a:br>
              <a:rPr lang="en-US" dirty="0" smtClean="0"/>
            </a:br>
            <a:r>
              <a:rPr lang="en-US" dirty="0" smtClean="0"/>
              <a:t>Audio, Echo Hiding</a:t>
            </a:r>
            <a:endParaRPr lang="en-US" dirty="0"/>
          </a:p>
        </p:txBody>
      </p:sp>
      <p:pic>
        <p:nvPicPr>
          <p:cNvPr id="5" name="Content Placeholder 4" descr="Echo Hey.gif"/>
          <p:cNvPicPr>
            <a:picLocks noGrp="1" noChangeAspect="1"/>
          </p:cNvPicPr>
          <p:nvPr>
            <p:ph sz="quarter" idx="1"/>
          </p:nvPr>
        </p:nvPicPr>
        <p:blipFill>
          <a:blip r:embed="rId2"/>
          <a:stretch>
            <a:fillRect/>
          </a:stretch>
        </p:blipFill>
        <p:spPr>
          <a:xfrm>
            <a:off x="457200" y="1828800"/>
            <a:ext cx="3657600" cy="643333"/>
          </a:xfrm>
        </p:spPr>
      </p:pic>
      <p:sp>
        <p:nvSpPr>
          <p:cNvPr id="4" name="Content Placeholder 3"/>
          <p:cNvSpPr>
            <a:spLocks noGrp="1"/>
          </p:cNvSpPr>
          <p:nvPr>
            <p:ph sz="quarter" idx="2"/>
          </p:nvPr>
        </p:nvSpPr>
        <p:spPr/>
        <p:txBody>
          <a:bodyPr/>
          <a:lstStyle/>
          <a:p>
            <a:r>
              <a:rPr lang="en-US" dirty="0" smtClean="0"/>
              <a:t>Break audio into segments</a:t>
            </a:r>
          </a:p>
          <a:p>
            <a:r>
              <a:rPr lang="en-US" dirty="0" smtClean="0"/>
              <a:t>Message to be inserted is “Hey”</a:t>
            </a:r>
          </a:p>
          <a:p>
            <a:r>
              <a:rPr lang="en-US" dirty="0" smtClean="0"/>
              <a:t>After code runs, recombine segments into final signal</a:t>
            </a:r>
          </a:p>
          <a:p>
            <a:r>
              <a:rPr lang="en-US" dirty="0" smtClean="0"/>
              <a:t>Creates a noticeable mix of echoes, increasing chance of detection</a:t>
            </a:r>
            <a:endParaRPr lang="en-US" dirty="0"/>
          </a:p>
        </p:txBody>
      </p:sp>
      <p:sp>
        <p:nvSpPr>
          <p:cNvPr id="6" name="TextBox 5"/>
          <p:cNvSpPr txBox="1"/>
          <p:nvPr/>
        </p:nvSpPr>
        <p:spPr>
          <a:xfrm>
            <a:off x="533400" y="2743200"/>
            <a:ext cx="3435556" cy="3293209"/>
          </a:xfrm>
          <a:prstGeom prst="rect">
            <a:avLst/>
          </a:prstGeom>
          <a:noFill/>
        </p:spPr>
        <p:txBody>
          <a:bodyPr wrap="none" rtlCol="0">
            <a:spAutoFit/>
          </a:bodyPr>
          <a:lstStyle/>
          <a:p>
            <a:r>
              <a:rPr lang="en-US" sz="1400" dirty="0" smtClean="0"/>
              <a:t>init(Block blocks[]) { </a:t>
            </a:r>
            <a:br>
              <a:rPr lang="en-US" sz="1400" dirty="0" smtClean="0"/>
            </a:br>
            <a:r>
              <a:rPr lang="en-US" sz="1400" dirty="0" smtClean="0"/>
              <a:t>   for (</a:t>
            </a:r>
            <a:r>
              <a:rPr lang="en-US" sz="1400" dirty="0" err="1" smtClean="0"/>
              <a:t>int</a:t>
            </a:r>
            <a:r>
              <a:rPr lang="en-US" sz="1400" dirty="0" smtClean="0"/>
              <a:t> </a:t>
            </a:r>
            <a:r>
              <a:rPr lang="en-US" sz="1400" dirty="0" err="1" smtClean="0"/>
              <a:t>i</a:t>
            </a:r>
            <a:r>
              <a:rPr lang="en-US" sz="1400" dirty="0" smtClean="0"/>
              <a:t>=0; </a:t>
            </a:r>
            <a:r>
              <a:rPr lang="en-US" sz="1400" dirty="0" err="1" smtClean="0"/>
              <a:t>i</a:t>
            </a:r>
            <a:r>
              <a:rPr lang="en-US" sz="1400" dirty="0" smtClean="0"/>
              <a:t> &lt; </a:t>
            </a:r>
            <a:r>
              <a:rPr lang="en-US" sz="1400" dirty="0" err="1" smtClean="0"/>
              <a:t>blocks.length</a:t>
            </a:r>
            <a:r>
              <a:rPr lang="en-US" sz="1400" dirty="0" smtClean="0"/>
              <a:t>; </a:t>
            </a:r>
            <a:r>
              <a:rPr lang="en-US" sz="1400" dirty="0" err="1" smtClean="0"/>
              <a:t>i</a:t>
            </a:r>
            <a:r>
              <a:rPr lang="en-US" sz="1400" dirty="0" smtClean="0"/>
              <a:t>++) { </a:t>
            </a:r>
            <a:br>
              <a:rPr lang="en-US" sz="1400" dirty="0" smtClean="0"/>
            </a:br>
            <a:r>
              <a:rPr lang="en-US" sz="1400" dirty="0" smtClean="0"/>
              <a:t>      if (blocks[</a:t>
            </a:r>
            <a:r>
              <a:rPr lang="en-US" sz="1400" dirty="0" err="1" smtClean="0"/>
              <a:t>i</a:t>
            </a:r>
            <a:r>
              <a:rPr lang="en-US" sz="1400" dirty="0" smtClean="0"/>
              <a:t>].</a:t>
            </a:r>
            <a:r>
              <a:rPr lang="en-US" sz="1400" dirty="0" err="1" smtClean="0"/>
              <a:t>echoValue</a:t>
            </a:r>
            <a:r>
              <a:rPr lang="en-US" sz="1400" dirty="0" smtClean="0"/>
              <a:t>() == 0) </a:t>
            </a:r>
            <a:br>
              <a:rPr lang="en-US" sz="1400" dirty="0" smtClean="0"/>
            </a:br>
            <a:r>
              <a:rPr lang="en-US" sz="1400" dirty="0" smtClean="0"/>
              <a:t>         blocks[</a:t>
            </a:r>
            <a:r>
              <a:rPr lang="en-US" sz="1400" dirty="0" err="1" smtClean="0"/>
              <a:t>i</a:t>
            </a:r>
            <a:r>
              <a:rPr lang="en-US" sz="1400" dirty="0" smtClean="0"/>
              <a:t>] = offset0(blocks[</a:t>
            </a:r>
            <a:r>
              <a:rPr lang="en-US" sz="1400" dirty="0" err="1" smtClean="0"/>
              <a:t>i</a:t>
            </a:r>
            <a:r>
              <a:rPr lang="en-US" sz="1400" dirty="0" smtClean="0"/>
              <a:t>]); </a:t>
            </a:r>
            <a:br>
              <a:rPr lang="en-US" sz="1400" dirty="0" smtClean="0"/>
            </a:br>
            <a:r>
              <a:rPr lang="en-US" sz="1400" dirty="0" smtClean="0"/>
              <a:t>      else </a:t>
            </a:r>
            <a:br>
              <a:rPr lang="en-US" sz="1400" dirty="0" smtClean="0"/>
            </a:br>
            <a:r>
              <a:rPr lang="en-US" sz="1400" dirty="0" smtClean="0"/>
              <a:t>         blocks[</a:t>
            </a:r>
            <a:r>
              <a:rPr lang="en-US" sz="1400" dirty="0" err="1" smtClean="0"/>
              <a:t>i</a:t>
            </a:r>
            <a:r>
              <a:rPr lang="en-US" sz="1400" dirty="0" smtClean="0"/>
              <a:t>] = offset1(blocks[</a:t>
            </a:r>
            <a:r>
              <a:rPr lang="en-US" sz="1400" dirty="0" err="1" smtClean="0"/>
              <a:t>i</a:t>
            </a:r>
            <a:r>
              <a:rPr lang="en-US" sz="1400" dirty="0" smtClean="0"/>
              <a:t>]); </a:t>
            </a:r>
            <a:br>
              <a:rPr lang="en-US" sz="1400" dirty="0" smtClean="0"/>
            </a:br>
            <a:r>
              <a:rPr lang="en-US" sz="1400" dirty="0" smtClean="0"/>
              <a:t>   } </a:t>
            </a:r>
            <a:br>
              <a:rPr lang="en-US" sz="1400" dirty="0" smtClean="0"/>
            </a:br>
            <a:r>
              <a:rPr lang="en-US" sz="1400" dirty="0" smtClean="0"/>
              <a:t>}Block offset0(Block </a:t>
            </a:r>
            <a:r>
              <a:rPr lang="en-US" sz="1400" dirty="0" err="1" smtClean="0"/>
              <a:t>block</a:t>
            </a:r>
            <a:r>
              <a:rPr lang="en-US" sz="1400" dirty="0" smtClean="0"/>
              <a:t>) { </a:t>
            </a:r>
            <a:br>
              <a:rPr lang="en-US" sz="1400" dirty="0" smtClean="0"/>
            </a:br>
            <a:r>
              <a:rPr lang="en-US" sz="1400" dirty="0" smtClean="0"/>
              <a:t>   return (block + (block - OFFSET_0)); </a:t>
            </a:r>
            <a:br>
              <a:rPr lang="en-US" sz="1400" dirty="0" smtClean="0"/>
            </a:br>
            <a:r>
              <a:rPr lang="en-US" sz="1400" dirty="0" smtClean="0"/>
              <a:t>}</a:t>
            </a:r>
          </a:p>
          <a:p>
            <a:r>
              <a:rPr lang="en-US" sz="1400" dirty="0" smtClean="0"/>
              <a:t>Block offset1(Block </a:t>
            </a:r>
            <a:r>
              <a:rPr lang="en-US" sz="1400" dirty="0" err="1" smtClean="0"/>
              <a:t>block</a:t>
            </a:r>
            <a:r>
              <a:rPr lang="en-US" sz="1400" dirty="0" smtClean="0"/>
              <a:t>) { </a:t>
            </a:r>
            <a:br>
              <a:rPr lang="en-US" sz="1400" dirty="0" smtClean="0"/>
            </a:br>
            <a:r>
              <a:rPr lang="en-US" sz="1400" dirty="0" smtClean="0"/>
              <a:t>   return (block + (block - OFFSET_1));</a:t>
            </a:r>
            <a:r>
              <a:rPr lang="en-US" dirty="0" smtClean="0"/>
              <a:t> </a:t>
            </a:r>
            <a:br>
              <a:rPr lang="en-US" dirty="0" smtClean="0"/>
            </a:br>
            <a:r>
              <a:rPr lang="en-US" dirty="0" smtClean="0"/>
              <a:t>}</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Steganographic</a:t>
            </a:r>
            <a:r>
              <a:rPr lang="en-US" dirty="0" smtClean="0"/>
              <a:t> techniques:</a:t>
            </a:r>
            <a:br>
              <a:rPr lang="en-US" dirty="0" smtClean="0"/>
            </a:br>
            <a:r>
              <a:rPr lang="en-US" dirty="0" smtClean="0"/>
              <a:t>Audio, Echo Hiding</a:t>
            </a:r>
            <a:endParaRPr lang="en-US" dirty="0"/>
          </a:p>
        </p:txBody>
      </p:sp>
      <p:pic>
        <p:nvPicPr>
          <p:cNvPr id="5" name="Content Placeholder 4" descr="Echo Mixer.gif"/>
          <p:cNvPicPr>
            <a:picLocks noGrp="1" noChangeAspect="1"/>
          </p:cNvPicPr>
          <p:nvPr>
            <p:ph sz="quarter" idx="1"/>
          </p:nvPr>
        </p:nvPicPr>
        <p:blipFill>
          <a:blip r:embed="rId3"/>
          <a:stretch>
            <a:fillRect/>
          </a:stretch>
        </p:blipFill>
        <p:spPr>
          <a:xfrm>
            <a:off x="457200" y="1600200"/>
            <a:ext cx="3657600" cy="1901952"/>
          </a:xfrm>
        </p:spPr>
      </p:pic>
      <p:sp>
        <p:nvSpPr>
          <p:cNvPr id="4" name="Content Placeholder 3"/>
          <p:cNvSpPr>
            <a:spLocks noGrp="1"/>
          </p:cNvSpPr>
          <p:nvPr>
            <p:ph sz="quarter" idx="2"/>
          </p:nvPr>
        </p:nvSpPr>
        <p:spPr/>
        <p:txBody>
          <a:bodyPr>
            <a:normAutofit fontScale="85000" lnSpcReduction="20000"/>
          </a:bodyPr>
          <a:lstStyle/>
          <a:p>
            <a:r>
              <a:rPr lang="en-US" dirty="0" smtClean="0"/>
              <a:t>Create two “mixer” signals</a:t>
            </a:r>
          </a:p>
          <a:p>
            <a:pPr lvl="1"/>
            <a:r>
              <a:rPr lang="en-US" dirty="0" smtClean="0"/>
              <a:t>“Zero” mixer</a:t>
            </a:r>
          </a:p>
          <a:p>
            <a:pPr lvl="1"/>
            <a:r>
              <a:rPr lang="en-US" dirty="0" smtClean="0"/>
              <a:t>“One” mixer</a:t>
            </a:r>
          </a:p>
          <a:p>
            <a:r>
              <a:rPr lang="en-US" dirty="0" smtClean="0"/>
              <a:t>Less abrupt than before</a:t>
            </a:r>
          </a:p>
          <a:p>
            <a:pPr lvl="1"/>
            <a:r>
              <a:rPr lang="en-US" dirty="0" smtClean="0"/>
              <a:t>Signals are compliments of each other</a:t>
            </a:r>
          </a:p>
          <a:p>
            <a:pPr lvl="1"/>
            <a:r>
              <a:rPr lang="en-US" dirty="0" smtClean="0"/>
              <a:t>Ramp ups and downs help with smooth transitions between echoes</a:t>
            </a:r>
          </a:p>
          <a:p>
            <a:r>
              <a:rPr lang="en-US" dirty="0" smtClean="0"/>
              <a:t>Recovery</a:t>
            </a:r>
          </a:p>
          <a:p>
            <a:pPr lvl="1"/>
            <a:r>
              <a:rPr lang="en-US" dirty="0" smtClean="0"/>
              <a:t>Break signal into same block sequence</a:t>
            </a:r>
          </a:p>
          <a:p>
            <a:pPr lvl="1"/>
            <a:r>
              <a:rPr lang="en-US" dirty="0" smtClean="0"/>
              <a:t>Autocorrelation function of the signal’s </a:t>
            </a:r>
            <a:r>
              <a:rPr lang="en-US" dirty="0" err="1" smtClean="0"/>
              <a:t>cepstrum</a:t>
            </a:r>
            <a:endParaRPr lang="en-US" dirty="0" smtClean="0"/>
          </a:p>
          <a:p>
            <a:pPr lvl="1"/>
            <a:r>
              <a:rPr lang="en-US" dirty="0" smtClean="0"/>
              <a:t>Reveals a spike at each echo time offset</a:t>
            </a:r>
            <a:endParaRPr lang="en-US" dirty="0"/>
          </a:p>
        </p:txBody>
      </p:sp>
      <p:pic>
        <p:nvPicPr>
          <p:cNvPr id="8" name="Picture 7" descr="Echo Mixer Diagram.gif"/>
          <p:cNvPicPr>
            <a:picLocks noChangeAspect="1"/>
          </p:cNvPicPr>
          <p:nvPr/>
        </p:nvPicPr>
        <p:blipFill>
          <a:blip r:embed="rId4"/>
          <a:stretch>
            <a:fillRect/>
          </a:stretch>
        </p:blipFill>
        <p:spPr>
          <a:xfrm>
            <a:off x="457201" y="4191000"/>
            <a:ext cx="3733800" cy="192024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Steganographic</a:t>
            </a:r>
            <a:r>
              <a:rPr lang="en-US" dirty="0" smtClean="0"/>
              <a:t> techniques:</a:t>
            </a:r>
            <a:br>
              <a:rPr lang="en-US" dirty="0" smtClean="0"/>
            </a:br>
            <a:r>
              <a:rPr lang="en-US" dirty="0" smtClean="0"/>
              <a:t>Other Applications</a:t>
            </a:r>
            <a:endParaRPr lang="en-US" dirty="0"/>
          </a:p>
        </p:txBody>
      </p:sp>
      <p:sp>
        <p:nvSpPr>
          <p:cNvPr id="3" name="Content Placeholder 2"/>
          <p:cNvSpPr>
            <a:spLocks noGrp="1"/>
          </p:cNvSpPr>
          <p:nvPr>
            <p:ph sz="quarter" idx="1"/>
          </p:nvPr>
        </p:nvSpPr>
        <p:spPr/>
        <p:txBody>
          <a:bodyPr>
            <a:normAutofit/>
          </a:bodyPr>
          <a:lstStyle/>
          <a:p>
            <a:r>
              <a:rPr lang="en-US" dirty="0" smtClean="0"/>
              <a:t>Text </a:t>
            </a:r>
            <a:r>
              <a:rPr lang="en-US" dirty="0" err="1" smtClean="0"/>
              <a:t>steganography</a:t>
            </a:r>
            <a:endParaRPr lang="en-US" dirty="0" smtClean="0"/>
          </a:p>
          <a:p>
            <a:pPr lvl="1"/>
            <a:r>
              <a:rPr lang="en-US" dirty="0" smtClean="0"/>
              <a:t>Little noise in text to hide information in, but possibilities still exist:</a:t>
            </a:r>
          </a:p>
          <a:p>
            <a:pPr lvl="2"/>
            <a:r>
              <a:rPr lang="en-US" dirty="0" smtClean="0">
                <a:solidFill>
                  <a:srgbClr val="FF0000"/>
                </a:solidFill>
              </a:rPr>
              <a:t>“S</a:t>
            </a:r>
            <a:r>
              <a:rPr lang="en-US" dirty="0" smtClean="0"/>
              <a:t>ince </a:t>
            </a:r>
            <a:r>
              <a:rPr lang="en-US" dirty="0" smtClean="0">
                <a:solidFill>
                  <a:srgbClr val="FF0000"/>
                </a:solidFill>
              </a:rPr>
              <a:t>e</a:t>
            </a:r>
            <a:r>
              <a:rPr lang="en-US" dirty="0" smtClean="0"/>
              <a:t>veryone </a:t>
            </a:r>
            <a:r>
              <a:rPr lang="en-US" dirty="0" smtClean="0">
                <a:solidFill>
                  <a:srgbClr val="FF0000"/>
                </a:solidFill>
              </a:rPr>
              <a:t>c</a:t>
            </a:r>
            <a:r>
              <a:rPr lang="en-US" dirty="0" smtClean="0"/>
              <a:t>an </a:t>
            </a:r>
            <a:r>
              <a:rPr lang="en-US" dirty="0" smtClean="0">
                <a:solidFill>
                  <a:srgbClr val="FF0000"/>
                </a:solidFill>
              </a:rPr>
              <a:t>r</a:t>
            </a:r>
            <a:r>
              <a:rPr lang="en-US" dirty="0" smtClean="0"/>
              <a:t>ead, </a:t>
            </a:r>
            <a:r>
              <a:rPr lang="en-US" dirty="0" smtClean="0">
                <a:solidFill>
                  <a:srgbClr val="FF0000"/>
                </a:solidFill>
              </a:rPr>
              <a:t>e</a:t>
            </a:r>
            <a:r>
              <a:rPr lang="en-US" dirty="0" smtClean="0"/>
              <a:t>ncoding </a:t>
            </a:r>
            <a:r>
              <a:rPr lang="en-US" dirty="0" smtClean="0">
                <a:solidFill>
                  <a:srgbClr val="FF0000"/>
                </a:solidFill>
              </a:rPr>
              <a:t>t</a:t>
            </a:r>
            <a:r>
              <a:rPr lang="en-US" dirty="0" smtClean="0"/>
              <a:t>ext</a:t>
            </a:r>
            <a:r>
              <a:rPr lang="en-US" dirty="0" smtClean="0">
                <a:solidFill>
                  <a:srgbClr val="00B0F0"/>
                </a:solidFill>
              </a:rPr>
              <a:t> </a:t>
            </a:r>
            <a:r>
              <a:rPr lang="en-US" dirty="0" smtClean="0">
                <a:solidFill>
                  <a:srgbClr val="00B050"/>
                </a:solidFill>
              </a:rPr>
              <a:t>i</a:t>
            </a:r>
            <a:r>
              <a:rPr lang="en-US" dirty="0" smtClean="0"/>
              <a:t>n </a:t>
            </a:r>
            <a:r>
              <a:rPr lang="en-US" dirty="0" smtClean="0">
                <a:solidFill>
                  <a:srgbClr val="00B050"/>
                </a:solidFill>
              </a:rPr>
              <a:t>n</a:t>
            </a:r>
            <a:r>
              <a:rPr lang="en-US" dirty="0" smtClean="0"/>
              <a:t>eutral </a:t>
            </a:r>
            <a:r>
              <a:rPr lang="en-US" dirty="0" smtClean="0">
                <a:solidFill>
                  <a:srgbClr val="00B050"/>
                </a:solidFill>
              </a:rPr>
              <a:t>s</a:t>
            </a:r>
            <a:r>
              <a:rPr lang="en-US" dirty="0" smtClean="0"/>
              <a:t>entences </a:t>
            </a:r>
            <a:r>
              <a:rPr lang="en-US" dirty="0" smtClean="0">
                <a:solidFill>
                  <a:srgbClr val="00B050"/>
                </a:solidFill>
              </a:rPr>
              <a:t>i</a:t>
            </a:r>
            <a:r>
              <a:rPr lang="en-US" dirty="0" smtClean="0"/>
              <a:t>s </a:t>
            </a:r>
            <a:r>
              <a:rPr lang="en-US" dirty="0" smtClean="0">
                <a:solidFill>
                  <a:srgbClr val="00B050"/>
                </a:solidFill>
              </a:rPr>
              <a:t>d</a:t>
            </a:r>
            <a:r>
              <a:rPr lang="en-US" dirty="0" smtClean="0"/>
              <a:t>oubtfully </a:t>
            </a:r>
            <a:r>
              <a:rPr lang="en-US" dirty="0" err="1" smtClean="0">
                <a:solidFill>
                  <a:srgbClr val="00B050"/>
                </a:solidFill>
              </a:rPr>
              <a:t>e</a:t>
            </a:r>
            <a:r>
              <a:rPr lang="en-US" dirty="0" err="1" smtClean="0"/>
              <a:t>ﬀective</a:t>
            </a:r>
            <a:r>
              <a:rPr lang="en-US" dirty="0" smtClean="0"/>
              <a:t>.”</a:t>
            </a:r>
          </a:p>
          <a:p>
            <a:pPr lvl="2"/>
            <a:r>
              <a:rPr lang="en-US" dirty="0" smtClean="0"/>
              <a:t>Line number/character number</a:t>
            </a:r>
          </a:p>
          <a:p>
            <a:pPr lvl="2"/>
            <a:r>
              <a:rPr lang="en-US" dirty="0" smtClean="0"/>
              <a:t>Vertical letter shifts</a:t>
            </a:r>
          </a:p>
          <a:p>
            <a:pPr lvl="2"/>
            <a:r>
              <a:rPr lang="en-US" dirty="0" smtClean="0"/>
              <a:t>Font changes (make some </a:t>
            </a:r>
            <a:r>
              <a:rPr lang="en-US" dirty="0" err="1" smtClean="0"/>
              <a:t>b’s</a:t>
            </a:r>
            <a:r>
              <a:rPr lang="en-US" dirty="0" smtClean="0"/>
              <a:t>, </a:t>
            </a:r>
            <a:r>
              <a:rPr lang="en-US" dirty="0" err="1" smtClean="0"/>
              <a:t>d’s</a:t>
            </a:r>
            <a:r>
              <a:rPr lang="en-US" dirty="0" smtClean="0"/>
              <a:t>, </a:t>
            </a:r>
            <a:r>
              <a:rPr lang="en-US" dirty="0" err="1" smtClean="0"/>
              <a:t>p’s</a:t>
            </a:r>
            <a:r>
              <a:rPr lang="en-US" dirty="0" smtClean="0"/>
              <a:t> longer than others)</a:t>
            </a:r>
          </a:p>
          <a:p>
            <a:r>
              <a:rPr lang="en-US" dirty="0" smtClean="0"/>
              <a:t>Video </a:t>
            </a:r>
            <a:r>
              <a:rPr lang="en-US" dirty="0" err="1" smtClean="0"/>
              <a:t>steganography</a:t>
            </a:r>
            <a:endParaRPr lang="en-US" dirty="0" smtClean="0"/>
          </a:p>
          <a:p>
            <a:pPr lvl="1"/>
            <a:r>
              <a:rPr lang="en-US" dirty="0" smtClean="0"/>
              <a:t>Combines ideas of both image and audio </a:t>
            </a:r>
            <a:r>
              <a:rPr lang="en-US" dirty="0" err="1" smtClean="0"/>
              <a:t>stego</a:t>
            </a:r>
            <a:endParaRPr lang="en-US" dirty="0" smtClean="0"/>
          </a:p>
          <a:p>
            <a:r>
              <a:rPr lang="en-US" dirty="0" smtClean="0"/>
              <a:t>Open systems environment </a:t>
            </a:r>
            <a:r>
              <a:rPr lang="en-US" dirty="0" err="1" smtClean="0"/>
              <a:t>steganography</a:t>
            </a:r>
            <a:endParaRPr lang="en-US" dirty="0" smtClean="0"/>
          </a:p>
          <a:p>
            <a:pPr lvl="1"/>
            <a:r>
              <a:rPr lang="en-US" dirty="0" smtClean="0"/>
              <a:t>TCP/IP</a:t>
            </a:r>
          </a:p>
          <a:p>
            <a:pPr lvl="1"/>
            <a:r>
              <a:rPr lang="en-US" dirty="0" smtClean="0"/>
              <a:t>Containers</a:t>
            </a:r>
          </a:p>
          <a:p>
            <a:pPr lvl="2"/>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overview</a:t>
            </a:r>
            <a:endParaRPr lang="en-US" dirty="0"/>
          </a:p>
        </p:txBody>
      </p:sp>
      <p:sp>
        <p:nvSpPr>
          <p:cNvPr id="3" name="Content Placeholder 2"/>
          <p:cNvSpPr>
            <a:spLocks noGrp="1"/>
          </p:cNvSpPr>
          <p:nvPr>
            <p:ph sz="quarter" idx="1"/>
          </p:nvPr>
        </p:nvSpPr>
        <p:spPr/>
        <p:txBody>
          <a:bodyPr/>
          <a:lstStyle/>
          <a:p>
            <a:r>
              <a:rPr lang="en-US" dirty="0" smtClean="0"/>
              <a:t>What is </a:t>
            </a:r>
            <a:r>
              <a:rPr lang="en-US" dirty="0" err="1" smtClean="0"/>
              <a:t>steganography</a:t>
            </a:r>
            <a:r>
              <a:rPr lang="en-US" dirty="0" smtClean="0"/>
              <a:t>?</a:t>
            </a:r>
          </a:p>
          <a:p>
            <a:pPr lvl="1"/>
            <a:r>
              <a:rPr lang="en-US" dirty="0" smtClean="0"/>
              <a:t>Definition</a:t>
            </a:r>
          </a:p>
          <a:p>
            <a:pPr lvl="1"/>
            <a:r>
              <a:rPr lang="en-US" dirty="0" smtClean="0"/>
              <a:t>Do’s/Don’ts</a:t>
            </a:r>
          </a:p>
          <a:p>
            <a:r>
              <a:rPr lang="en-US" dirty="0" err="1" smtClean="0"/>
              <a:t>Steganographic</a:t>
            </a:r>
            <a:r>
              <a:rPr lang="en-US" dirty="0" smtClean="0"/>
              <a:t> techniques</a:t>
            </a:r>
          </a:p>
          <a:p>
            <a:pPr lvl="1"/>
            <a:r>
              <a:rPr lang="en-US" dirty="0" smtClean="0"/>
              <a:t>Images</a:t>
            </a:r>
          </a:p>
          <a:p>
            <a:pPr lvl="1"/>
            <a:r>
              <a:rPr lang="en-US" dirty="0" smtClean="0"/>
              <a:t>Audio</a:t>
            </a:r>
          </a:p>
          <a:p>
            <a:pPr lvl="1"/>
            <a:r>
              <a:rPr lang="en-US" dirty="0" smtClean="0"/>
              <a:t>Other applications</a:t>
            </a:r>
          </a:p>
          <a:p>
            <a:r>
              <a:rPr lang="en-US" dirty="0" err="1" smtClean="0"/>
              <a:t>Steganalysis</a:t>
            </a:r>
            <a:endParaRPr lang="en-US" dirty="0" smtClean="0"/>
          </a:p>
          <a:p>
            <a:pPr lvl="1"/>
            <a:r>
              <a:rPr lang="en-US" dirty="0" smtClean="0"/>
              <a:t>Overview</a:t>
            </a:r>
          </a:p>
          <a:p>
            <a:pPr lvl="1"/>
            <a:r>
              <a:rPr lang="en-US" dirty="0" smtClean="0"/>
              <a:t>Specific audio example</a:t>
            </a:r>
          </a:p>
          <a:p>
            <a:r>
              <a:rPr lang="en-US" dirty="0" smtClean="0"/>
              <a:t>Examples of use in the real world</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Steganalysis</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Steganalysis</a:t>
            </a:r>
            <a:r>
              <a:rPr lang="en-US" dirty="0" smtClean="0"/>
              <a:t>:</a:t>
            </a:r>
            <a:br>
              <a:rPr lang="en-US" dirty="0" smtClean="0"/>
            </a:br>
            <a:r>
              <a:rPr lang="en-US" dirty="0" smtClean="0"/>
              <a:t>Overview</a:t>
            </a:r>
            <a:endParaRPr lang="en-US" dirty="0"/>
          </a:p>
        </p:txBody>
      </p:sp>
      <p:sp>
        <p:nvSpPr>
          <p:cNvPr id="3" name="Content Placeholder 2"/>
          <p:cNvSpPr>
            <a:spLocks noGrp="1"/>
          </p:cNvSpPr>
          <p:nvPr>
            <p:ph sz="quarter" idx="2"/>
          </p:nvPr>
        </p:nvSpPr>
        <p:spPr/>
        <p:txBody>
          <a:bodyPr/>
          <a:lstStyle/>
          <a:p>
            <a:r>
              <a:rPr lang="en-US" dirty="0" smtClean="0"/>
              <a:t>Difficult</a:t>
            </a:r>
          </a:p>
          <a:p>
            <a:pPr lvl="1"/>
            <a:r>
              <a:rPr lang="en-US" dirty="0" smtClean="0"/>
              <a:t>Need to understand technique in use</a:t>
            </a:r>
          </a:p>
          <a:p>
            <a:pPr lvl="1"/>
            <a:r>
              <a:rPr lang="en-US" dirty="0" smtClean="0"/>
              <a:t>Involves statistical analysis</a:t>
            </a:r>
          </a:p>
          <a:p>
            <a:pPr lvl="1"/>
            <a:r>
              <a:rPr lang="en-US" dirty="0" smtClean="0"/>
              <a:t>Especially difficult when </a:t>
            </a:r>
            <a:r>
              <a:rPr lang="en-US" dirty="0" err="1" smtClean="0"/>
              <a:t>Kerckhoff’s</a:t>
            </a:r>
            <a:r>
              <a:rPr lang="en-US" dirty="0" smtClean="0"/>
              <a:t> principle is applied</a:t>
            </a:r>
          </a:p>
          <a:p>
            <a:pPr lvl="1"/>
            <a:endParaRPr lang="en-US" dirty="0"/>
          </a:p>
        </p:txBody>
      </p:sp>
      <p:sp>
        <p:nvSpPr>
          <p:cNvPr id="4" name="Content Placeholder 3"/>
          <p:cNvSpPr>
            <a:spLocks noGrp="1"/>
          </p:cNvSpPr>
          <p:nvPr>
            <p:ph sz="quarter" idx="4"/>
          </p:nvPr>
        </p:nvSpPr>
        <p:spPr/>
        <p:txBody>
          <a:bodyPr/>
          <a:lstStyle/>
          <a:p>
            <a:r>
              <a:rPr lang="en-US" dirty="0" smtClean="0"/>
              <a:t>Easy</a:t>
            </a:r>
          </a:p>
          <a:p>
            <a:pPr lvl="1"/>
            <a:r>
              <a:rPr lang="en-US" dirty="0" smtClean="0"/>
              <a:t>No understanding required</a:t>
            </a:r>
          </a:p>
          <a:p>
            <a:pPr lvl="1"/>
            <a:r>
              <a:rPr lang="en-US" dirty="0" smtClean="0"/>
              <a:t>No statistical analysis required</a:t>
            </a:r>
          </a:p>
          <a:p>
            <a:pPr lvl="1"/>
            <a:r>
              <a:rPr lang="en-US" dirty="0" smtClean="0"/>
              <a:t>As techniques evolve, will become more difficult</a:t>
            </a:r>
            <a:endParaRPr lang="en-US" dirty="0"/>
          </a:p>
        </p:txBody>
      </p:sp>
      <p:sp>
        <p:nvSpPr>
          <p:cNvPr id="5" name="Text Placeholder 4"/>
          <p:cNvSpPr>
            <a:spLocks noGrp="1"/>
          </p:cNvSpPr>
          <p:nvPr>
            <p:ph type="body" sz="quarter" idx="1"/>
          </p:nvPr>
        </p:nvSpPr>
        <p:spPr/>
        <p:txBody>
          <a:bodyPr/>
          <a:lstStyle/>
          <a:p>
            <a:r>
              <a:rPr lang="en-US" dirty="0" smtClean="0"/>
              <a:t>Detect</a:t>
            </a:r>
            <a:endParaRPr lang="en-US" dirty="0"/>
          </a:p>
        </p:txBody>
      </p:sp>
      <p:sp>
        <p:nvSpPr>
          <p:cNvPr id="6" name="Text Placeholder 5"/>
          <p:cNvSpPr>
            <a:spLocks noGrp="1"/>
          </p:cNvSpPr>
          <p:nvPr>
            <p:ph type="body" sz="quarter" idx="3"/>
          </p:nvPr>
        </p:nvSpPr>
        <p:spPr/>
        <p:txBody>
          <a:bodyPr/>
          <a:lstStyle/>
          <a:p>
            <a:r>
              <a:rPr lang="en-US" dirty="0" smtClean="0"/>
              <a:t>Defeat</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Steganalysis</a:t>
            </a:r>
            <a:r>
              <a:rPr lang="en-US" dirty="0" smtClean="0"/>
              <a:t>:</a:t>
            </a:r>
            <a:br>
              <a:rPr lang="en-US" dirty="0" smtClean="0"/>
            </a:br>
            <a:r>
              <a:rPr lang="en-US" dirty="0" smtClean="0"/>
              <a:t>Text</a:t>
            </a:r>
            <a:endParaRPr lang="en-US" dirty="0"/>
          </a:p>
        </p:txBody>
      </p:sp>
      <p:sp>
        <p:nvSpPr>
          <p:cNvPr id="3" name="Content Placeholder 2"/>
          <p:cNvSpPr>
            <a:spLocks noGrp="1"/>
          </p:cNvSpPr>
          <p:nvPr>
            <p:ph sz="quarter" idx="2"/>
          </p:nvPr>
        </p:nvSpPr>
        <p:spPr/>
        <p:txBody>
          <a:bodyPr/>
          <a:lstStyle/>
          <a:p>
            <a:r>
              <a:rPr lang="en-US" dirty="0" smtClean="0"/>
              <a:t>Patterns being disturbed</a:t>
            </a:r>
          </a:p>
          <a:p>
            <a:r>
              <a:rPr lang="en-US" dirty="0" smtClean="0"/>
              <a:t>Inappropriate (odd) use of language</a:t>
            </a:r>
          </a:p>
          <a:p>
            <a:r>
              <a:rPr lang="en-US" dirty="0" smtClean="0"/>
              <a:t>Line height and white space</a:t>
            </a:r>
          </a:p>
          <a:p>
            <a:r>
              <a:rPr lang="en-US" dirty="0" smtClean="0"/>
              <a:t>Difficult when secret key (outside text) is used</a:t>
            </a:r>
            <a:endParaRPr lang="en-US" dirty="0"/>
          </a:p>
        </p:txBody>
      </p:sp>
      <p:sp>
        <p:nvSpPr>
          <p:cNvPr id="4" name="Content Placeholder 3"/>
          <p:cNvSpPr>
            <a:spLocks noGrp="1"/>
          </p:cNvSpPr>
          <p:nvPr>
            <p:ph sz="quarter" idx="4"/>
          </p:nvPr>
        </p:nvSpPr>
        <p:spPr/>
        <p:txBody>
          <a:bodyPr/>
          <a:lstStyle/>
          <a:p>
            <a:r>
              <a:rPr lang="en-US" dirty="0" smtClean="0"/>
              <a:t>Rewrite</a:t>
            </a:r>
          </a:p>
          <a:p>
            <a:pPr lvl="1"/>
            <a:r>
              <a:rPr lang="en-US" dirty="0" smtClean="0"/>
              <a:t>Change spacing, punctuation</a:t>
            </a:r>
          </a:p>
          <a:p>
            <a:pPr lvl="1"/>
            <a:r>
              <a:rPr lang="en-US" dirty="0" smtClean="0"/>
              <a:t>Modify line heights or layout</a:t>
            </a:r>
          </a:p>
          <a:p>
            <a:pPr lvl="1"/>
            <a:r>
              <a:rPr lang="en-US" dirty="0" smtClean="0"/>
              <a:t>Add or remove words</a:t>
            </a:r>
          </a:p>
          <a:p>
            <a:r>
              <a:rPr lang="en-US" dirty="0" smtClean="0"/>
              <a:t>Does not work on public cover source</a:t>
            </a:r>
          </a:p>
          <a:p>
            <a:pPr lvl="1"/>
            <a:r>
              <a:rPr lang="en-US" dirty="0" smtClean="0"/>
              <a:t>Key must be intercepted</a:t>
            </a:r>
          </a:p>
          <a:p>
            <a:endParaRPr lang="en-US" dirty="0"/>
          </a:p>
        </p:txBody>
      </p:sp>
      <p:sp>
        <p:nvSpPr>
          <p:cNvPr id="5" name="Text Placeholder 4"/>
          <p:cNvSpPr>
            <a:spLocks noGrp="1"/>
          </p:cNvSpPr>
          <p:nvPr>
            <p:ph type="body" sz="quarter" idx="1"/>
          </p:nvPr>
        </p:nvSpPr>
        <p:spPr/>
        <p:txBody>
          <a:bodyPr/>
          <a:lstStyle/>
          <a:p>
            <a:r>
              <a:rPr lang="en-US" dirty="0" smtClean="0"/>
              <a:t>Detect</a:t>
            </a:r>
            <a:endParaRPr lang="en-US" dirty="0"/>
          </a:p>
        </p:txBody>
      </p:sp>
      <p:sp>
        <p:nvSpPr>
          <p:cNvPr id="6" name="Text Placeholder 5"/>
          <p:cNvSpPr>
            <a:spLocks noGrp="1"/>
          </p:cNvSpPr>
          <p:nvPr>
            <p:ph type="body" sz="quarter" idx="3"/>
          </p:nvPr>
        </p:nvSpPr>
        <p:spPr/>
        <p:txBody>
          <a:bodyPr/>
          <a:lstStyle/>
          <a:p>
            <a:r>
              <a:rPr lang="en-US" dirty="0" smtClean="0"/>
              <a:t>Defeat</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Steganalysis</a:t>
            </a:r>
            <a:r>
              <a:rPr lang="en-US" dirty="0" smtClean="0"/>
              <a:t>:</a:t>
            </a:r>
            <a:br>
              <a:rPr lang="en-US" dirty="0" smtClean="0"/>
            </a:br>
            <a:r>
              <a:rPr lang="en-US" dirty="0" smtClean="0"/>
              <a:t>Images</a:t>
            </a:r>
            <a:endParaRPr lang="en-US" dirty="0"/>
          </a:p>
        </p:txBody>
      </p:sp>
      <p:sp>
        <p:nvSpPr>
          <p:cNvPr id="3" name="Content Placeholder 2"/>
          <p:cNvSpPr>
            <a:spLocks noGrp="1"/>
          </p:cNvSpPr>
          <p:nvPr>
            <p:ph sz="quarter" idx="2"/>
          </p:nvPr>
        </p:nvSpPr>
        <p:spPr/>
        <p:txBody>
          <a:bodyPr/>
          <a:lstStyle/>
          <a:p>
            <a:r>
              <a:rPr lang="en-US" dirty="0" smtClean="0"/>
              <a:t>Changes in:</a:t>
            </a:r>
          </a:p>
          <a:p>
            <a:pPr lvl="1"/>
            <a:r>
              <a:rPr lang="en-US" dirty="0" smtClean="0"/>
              <a:t>File size</a:t>
            </a:r>
          </a:p>
          <a:p>
            <a:pPr lvl="1"/>
            <a:r>
              <a:rPr lang="en-US" dirty="0" smtClean="0"/>
              <a:t>File format</a:t>
            </a:r>
          </a:p>
          <a:p>
            <a:pPr lvl="1"/>
            <a:r>
              <a:rPr lang="en-US" dirty="0" smtClean="0"/>
              <a:t>Last modified time stamp</a:t>
            </a:r>
          </a:p>
          <a:p>
            <a:pPr lvl="1"/>
            <a:r>
              <a:rPr lang="en-US" dirty="0" smtClean="0"/>
              <a:t>Color palette</a:t>
            </a:r>
          </a:p>
          <a:p>
            <a:r>
              <a:rPr lang="en-US" dirty="0" smtClean="0"/>
              <a:t>Statistical analysis</a:t>
            </a:r>
          </a:p>
          <a:p>
            <a:pPr lvl="1"/>
            <a:r>
              <a:rPr lang="en-US" dirty="0" smtClean="0"/>
              <a:t>Examine the LSB</a:t>
            </a:r>
            <a:endParaRPr lang="en-US" dirty="0"/>
          </a:p>
        </p:txBody>
      </p:sp>
      <p:sp>
        <p:nvSpPr>
          <p:cNvPr id="4" name="Content Placeholder 3"/>
          <p:cNvSpPr>
            <a:spLocks noGrp="1"/>
          </p:cNvSpPr>
          <p:nvPr>
            <p:ph sz="quarter" idx="4"/>
          </p:nvPr>
        </p:nvSpPr>
        <p:spPr/>
        <p:txBody>
          <a:bodyPr/>
          <a:lstStyle/>
          <a:p>
            <a:r>
              <a:rPr lang="en-US" dirty="0" smtClean="0"/>
              <a:t>Compress using </a:t>
            </a:r>
            <a:r>
              <a:rPr lang="en-US" dirty="0" err="1" smtClean="0"/>
              <a:t>lossy</a:t>
            </a:r>
            <a:r>
              <a:rPr lang="en-US" dirty="0" smtClean="0"/>
              <a:t> compression</a:t>
            </a:r>
          </a:p>
          <a:p>
            <a:pPr lvl="1"/>
            <a:r>
              <a:rPr lang="en-US" dirty="0" smtClean="0"/>
              <a:t>Destroys LSB modification</a:t>
            </a:r>
          </a:p>
          <a:p>
            <a:r>
              <a:rPr lang="en-US" dirty="0" smtClean="0"/>
              <a:t>Alter image:</a:t>
            </a:r>
          </a:p>
          <a:p>
            <a:pPr lvl="1"/>
            <a:r>
              <a:rPr lang="en-US" dirty="0" smtClean="0"/>
              <a:t>Resize</a:t>
            </a:r>
          </a:p>
          <a:p>
            <a:pPr lvl="1"/>
            <a:r>
              <a:rPr lang="en-US" dirty="0" smtClean="0"/>
              <a:t>Modify color palette</a:t>
            </a:r>
          </a:p>
          <a:p>
            <a:pPr lvl="1"/>
            <a:r>
              <a:rPr lang="en-US" dirty="0" smtClean="0"/>
              <a:t>Conversion to different file format</a:t>
            </a:r>
          </a:p>
          <a:p>
            <a:pPr lvl="1"/>
            <a:r>
              <a:rPr lang="en-US" dirty="0" smtClean="0"/>
              <a:t>Luminescence</a:t>
            </a:r>
            <a:endParaRPr lang="en-US" dirty="0"/>
          </a:p>
        </p:txBody>
      </p:sp>
      <p:sp>
        <p:nvSpPr>
          <p:cNvPr id="5" name="Text Placeholder 4"/>
          <p:cNvSpPr>
            <a:spLocks noGrp="1"/>
          </p:cNvSpPr>
          <p:nvPr>
            <p:ph type="body" sz="quarter" idx="1"/>
          </p:nvPr>
        </p:nvSpPr>
        <p:spPr/>
        <p:txBody>
          <a:bodyPr/>
          <a:lstStyle/>
          <a:p>
            <a:r>
              <a:rPr lang="en-US" dirty="0" smtClean="0"/>
              <a:t>Detect</a:t>
            </a:r>
            <a:endParaRPr lang="en-US" dirty="0"/>
          </a:p>
        </p:txBody>
      </p:sp>
      <p:sp>
        <p:nvSpPr>
          <p:cNvPr id="6" name="Text Placeholder 5"/>
          <p:cNvSpPr>
            <a:spLocks noGrp="1"/>
          </p:cNvSpPr>
          <p:nvPr>
            <p:ph type="body" sz="quarter" idx="3"/>
          </p:nvPr>
        </p:nvSpPr>
        <p:spPr/>
        <p:txBody>
          <a:bodyPr/>
          <a:lstStyle/>
          <a:p>
            <a:r>
              <a:rPr lang="en-US" dirty="0" smtClean="0"/>
              <a:t>Defeat</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Steganalysis</a:t>
            </a:r>
            <a:r>
              <a:rPr lang="en-US" dirty="0" smtClean="0"/>
              <a:t>:</a:t>
            </a:r>
            <a:br>
              <a:rPr lang="en-US" dirty="0" smtClean="0"/>
            </a:br>
            <a:r>
              <a:rPr lang="en-US" dirty="0" smtClean="0"/>
              <a:t>Audio</a:t>
            </a:r>
            <a:endParaRPr lang="en-US" dirty="0"/>
          </a:p>
        </p:txBody>
      </p:sp>
      <p:sp>
        <p:nvSpPr>
          <p:cNvPr id="3" name="Content Placeholder 2"/>
          <p:cNvSpPr>
            <a:spLocks noGrp="1"/>
          </p:cNvSpPr>
          <p:nvPr>
            <p:ph sz="quarter" idx="2"/>
          </p:nvPr>
        </p:nvSpPr>
        <p:spPr/>
        <p:txBody>
          <a:bodyPr/>
          <a:lstStyle/>
          <a:p>
            <a:r>
              <a:rPr lang="en-US" dirty="0" smtClean="0"/>
              <a:t>Statistical analysis</a:t>
            </a:r>
          </a:p>
          <a:p>
            <a:pPr lvl="1"/>
            <a:r>
              <a:rPr lang="en-US" dirty="0" smtClean="0"/>
              <a:t>Similar to images, look at LSB</a:t>
            </a:r>
          </a:p>
          <a:p>
            <a:r>
              <a:rPr lang="en-US" dirty="0" smtClean="0"/>
              <a:t>Examine inaudible frequencies</a:t>
            </a:r>
          </a:p>
          <a:p>
            <a:r>
              <a:rPr lang="en-US" dirty="0" smtClean="0"/>
              <a:t>Patterns in background noise</a:t>
            </a:r>
          </a:p>
          <a:p>
            <a:r>
              <a:rPr lang="en-US" dirty="0" smtClean="0"/>
              <a:t>Distortions</a:t>
            </a:r>
          </a:p>
          <a:p>
            <a:endParaRPr lang="en-US" dirty="0"/>
          </a:p>
        </p:txBody>
      </p:sp>
      <p:sp>
        <p:nvSpPr>
          <p:cNvPr id="4" name="Content Placeholder 3"/>
          <p:cNvSpPr>
            <a:spLocks noGrp="1"/>
          </p:cNvSpPr>
          <p:nvPr>
            <p:ph sz="quarter" idx="4"/>
          </p:nvPr>
        </p:nvSpPr>
        <p:spPr/>
        <p:txBody>
          <a:bodyPr>
            <a:normAutofit lnSpcReduction="10000"/>
          </a:bodyPr>
          <a:lstStyle/>
          <a:p>
            <a:r>
              <a:rPr lang="en-US" dirty="0" smtClean="0"/>
              <a:t>Similar to images</a:t>
            </a:r>
          </a:p>
          <a:p>
            <a:r>
              <a:rPr lang="en-US" dirty="0" smtClean="0"/>
              <a:t>Compression special note:</a:t>
            </a:r>
          </a:p>
          <a:p>
            <a:pPr lvl="1"/>
            <a:r>
              <a:rPr lang="en-US" dirty="0" smtClean="0"/>
              <a:t>Removes frequencies that cannot be heard (a hideout for some </a:t>
            </a:r>
            <a:r>
              <a:rPr lang="en-US" dirty="0" err="1" smtClean="0"/>
              <a:t>stego</a:t>
            </a:r>
            <a:r>
              <a:rPr lang="en-US" dirty="0" smtClean="0"/>
              <a:t>)</a:t>
            </a:r>
          </a:p>
          <a:p>
            <a:r>
              <a:rPr lang="en-US" dirty="0" smtClean="0"/>
              <a:t>Lower </a:t>
            </a:r>
            <a:r>
              <a:rPr lang="en-US" dirty="0" err="1" smtClean="0"/>
              <a:t>bitrate</a:t>
            </a:r>
            <a:endParaRPr lang="en-US" dirty="0" smtClean="0"/>
          </a:p>
          <a:p>
            <a:pPr lvl="1"/>
            <a:r>
              <a:rPr lang="en-US" dirty="0" smtClean="0"/>
              <a:t>Less available space to store </a:t>
            </a:r>
            <a:r>
              <a:rPr lang="en-US" dirty="0" err="1" smtClean="0"/>
              <a:t>stego</a:t>
            </a:r>
            <a:r>
              <a:rPr lang="en-US" dirty="0" smtClean="0"/>
              <a:t> =  at least some data loss</a:t>
            </a:r>
            <a:endParaRPr lang="en-US" dirty="0"/>
          </a:p>
        </p:txBody>
      </p:sp>
      <p:sp>
        <p:nvSpPr>
          <p:cNvPr id="5" name="Text Placeholder 4"/>
          <p:cNvSpPr>
            <a:spLocks noGrp="1"/>
          </p:cNvSpPr>
          <p:nvPr>
            <p:ph type="body" sz="quarter" idx="1"/>
          </p:nvPr>
        </p:nvSpPr>
        <p:spPr/>
        <p:txBody>
          <a:bodyPr/>
          <a:lstStyle/>
          <a:p>
            <a:r>
              <a:rPr lang="en-US" dirty="0" smtClean="0"/>
              <a:t>Detect</a:t>
            </a:r>
            <a:endParaRPr lang="en-US" dirty="0"/>
          </a:p>
        </p:txBody>
      </p:sp>
      <p:sp>
        <p:nvSpPr>
          <p:cNvPr id="6" name="Text Placeholder 5"/>
          <p:cNvSpPr>
            <a:spLocks noGrp="1"/>
          </p:cNvSpPr>
          <p:nvPr>
            <p:ph type="body" sz="quarter" idx="3"/>
          </p:nvPr>
        </p:nvSpPr>
        <p:spPr/>
        <p:txBody>
          <a:bodyPr/>
          <a:lstStyle/>
          <a:p>
            <a:r>
              <a:rPr lang="en-US" dirty="0" smtClean="0"/>
              <a:t>Defeat</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Steganalysis</a:t>
            </a:r>
            <a:r>
              <a:rPr lang="en-US" dirty="0" smtClean="0"/>
              <a:t>:</a:t>
            </a:r>
            <a:br>
              <a:rPr lang="en-US" dirty="0" smtClean="0"/>
            </a:br>
            <a:r>
              <a:rPr lang="en-US" dirty="0" err="1" smtClean="0"/>
              <a:t>Hausdorff</a:t>
            </a:r>
            <a:r>
              <a:rPr lang="en-US" dirty="0" smtClean="0"/>
              <a:t> Distance</a:t>
            </a:r>
            <a:endParaRPr lang="en-US" dirty="0"/>
          </a:p>
        </p:txBody>
      </p:sp>
      <p:pic>
        <p:nvPicPr>
          <p:cNvPr id="4" name="Content Placeholder 3" descr="Hausdorff.png"/>
          <p:cNvPicPr>
            <a:picLocks noGrp="1" noChangeAspect="1"/>
          </p:cNvPicPr>
          <p:nvPr>
            <p:ph sz="quarter" idx="1"/>
          </p:nvPr>
        </p:nvPicPr>
        <p:blipFill>
          <a:blip r:embed="rId3"/>
          <a:stretch>
            <a:fillRect/>
          </a:stretch>
        </p:blipFill>
        <p:spPr>
          <a:xfrm>
            <a:off x="1981200" y="1447800"/>
            <a:ext cx="4343400" cy="4343400"/>
          </a:xfrm>
        </p:spPr>
      </p:pic>
      <p:sp>
        <p:nvSpPr>
          <p:cNvPr id="5" name="TextBox 4"/>
          <p:cNvSpPr txBox="1"/>
          <p:nvPr/>
        </p:nvSpPr>
        <p:spPr>
          <a:xfrm>
            <a:off x="1143000" y="6172200"/>
            <a:ext cx="6202339" cy="369332"/>
          </a:xfrm>
          <a:prstGeom prst="rect">
            <a:avLst/>
          </a:prstGeom>
          <a:noFill/>
        </p:spPr>
        <p:txBody>
          <a:bodyPr wrap="none" rtlCol="0">
            <a:spAutoFit/>
          </a:bodyPr>
          <a:lstStyle/>
          <a:p>
            <a:pPr algn="ctr"/>
            <a:r>
              <a:rPr lang="en-US" dirty="0" smtClean="0"/>
              <a:t>Calculation of </a:t>
            </a:r>
            <a:r>
              <a:rPr lang="en-US" dirty="0" err="1" smtClean="0"/>
              <a:t>Hausdorff</a:t>
            </a:r>
            <a:r>
              <a:rPr lang="en-US" dirty="0" smtClean="0"/>
              <a:t> distance between lines X and Y</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 in the Real World</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Steganography</a:t>
            </a:r>
            <a:r>
              <a:rPr lang="en-US" dirty="0" smtClean="0"/>
              <a:t>:</a:t>
            </a:r>
            <a:br>
              <a:rPr lang="en-US" dirty="0" smtClean="0"/>
            </a:br>
            <a:r>
              <a:rPr lang="en-US" dirty="0" smtClean="0"/>
              <a:t>Uses</a:t>
            </a:r>
            <a:endParaRPr lang="en-US" dirty="0"/>
          </a:p>
        </p:txBody>
      </p:sp>
      <p:sp>
        <p:nvSpPr>
          <p:cNvPr id="3" name="Content Placeholder 2"/>
          <p:cNvSpPr>
            <a:spLocks noGrp="1"/>
          </p:cNvSpPr>
          <p:nvPr>
            <p:ph sz="quarter" idx="1"/>
          </p:nvPr>
        </p:nvSpPr>
        <p:spPr/>
        <p:txBody>
          <a:bodyPr/>
          <a:lstStyle/>
          <a:p>
            <a:r>
              <a:rPr lang="en-US" dirty="0" smtClean="0"/>
              <a:t>Copyright</a:t>
            </a:r>
          </a:p>
          <a:p>
            <a:r>
              <a:rPr lang="en-US" dirty="0" smtClean="0"/>
              <a:t>Watermarks</a:t>
            </a:r>
          </a:p>
          <a:p>
            <a:r>
              <a:rPr lang="en-US" dirty="0" smtClean="0"/>
              <a:t>Covert military operations</a:t>
            </a:r>
          </a:p>
          <a:p>
            <a:r>
              <a:rPr lang="en-US" dirty="0" smtClean="0"/>
              <a:t>Keys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Steganography</a:t>
            </a:r>
            <a:r>
              <a:rPr lang="en-US" dirty="0" smtClean="0"/>
              <a:t>:</a:t>
            </a:r>
            <a:br>
              <a:rPr lang="en-US" dirty="0" smtClean="0"/>
            </a:br>
            <a:r>
              <a:rPr lang="en-US" dirty="0" smtClean="0"/>
              <a:t>Uses</a:t>
            </a:r>
            <a:endParaRPr lang="en-US" dirty="0"/>
          </a:p>
        </p:txBody>
      </p:sp>
      <p:pic>
        <p:nvPicPr>
          <p:cNvPr id="4" name="Content Placeholder 3" descr="faint2.jpg"/>
          <p:cNvPicPr>
            <a:picLocks noGrp="1" noChangeAspect="1"/>
          </p:cNvPicPr>
          <p:nvPr>
            <p:ph sz="quarter" idx="1"/>
          </p:nvPr>
        </p:nvPicPr>
        <p:blipFill>
          <a:blip r:embed="rId2"/>
          <a:stretch>
            <a:fillRect/>
          </a:stretch>
        </p:blipFill>
        <p:spPr>
          <a:xfrm>
            <a:off x="1143000" y="1600200"/>
            <a:ext cx="5892800" cy="4419600"/>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Steganography</a:t>
            </a:r>
            <a:r>
              <a:rPr lang="en-US" dirty="0" smtClean="0"/>
              <a:t>:</a:t>
            </a:r>
            <a:br>
              <a:rPr lang="en-US" dirty="0" smtClean="0"/>
            </a:br>
            <a:r>
              <a:rPr lang="en-US" dirty="0" smtClean="0"/>
              <a:t>Uses</a:t>
            </a:r>
            <a:endParaRPr lang="en-US" dirty="0"/>
          </a:p>
        </p:txBody>
      </p:sp>
      <p:pic>
        <p:nvPicPr>
          <p:cNvPr id="6" name="Content Placeholder 5" descr="60x.jpg"/>
          <p:cNvPicPr>
            <a:picLocks noGrp="1" noChangeAspect="1"/>
          </p:cNvPicPr>
          <p:nvPr>
            <p:ph sz="quarter" idx="1"/>
          </p:nvPr>
        </p:nvPicPr>
        <p:blipFill>
          <a:blip r:embed="rId2"/>
          <a:stretch>
            <a:fillRect/>
          </a:stretch>
        </p:blipFill>
        <p:spPr>
          <a:xfrm>
            <a:off x="1143000" y="1600200"/>
            <a:ext cx="6019800" cy="451485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err="1" smtClean="0"/>
              <a:t>Steganography</a:t>
            </a:r>
            <a:r>
              <a:rPr lang="en-US" dirty="0" smtClean="0"/>
              <a:t>?</a:t>
            </a:r>
            <a:endParaRPr lang="en-US" dirty="0"/>
          </a:p>
        </p:txBody>
      </p:sp>
      <p:sp>
        <p:nvSpPr>
          <p:cNvPr id="3" name="Content Placeholder 2"/>
          <p:cNvSpPr>
            <a:spLocks noGrp="1"/>
          </p:cNvSpPr>
          <p:nvPr>
            <p:ph sz="quarter" idx="1"/>
          </p:nvPr>
        </p:nvSpPr>
        <p:spPr/>
        <p:txBody>
          <a:bodyPr/>
          <a:lstStyle/>
          <a:p>
            <a:r>
              <a:rPr lang="en-US" dirty="0" smtClean="0"/>
              <a:t>Literally, “covered writing”</a:t>
            </a:r>
          </a:p>
          <a:p>
            <a:pPr lvl="1"/>
            <a:r>
              <a:rPr lang="en-US" dirty="0" smtClean="0"/>
              <a:t>Invisible inks</a:t>
            </a:r>
          </a:p>
          <a:p>
            <a:pPr lvl="1"/>
            <a:r>
              <a:rPr lang="en-US" dirty="0" smtClean="0"/>
              <a:t>Character arrangement (non-cryptographic)</a:t>
            </a:r>
          </a:p>
          <a:p>
            <a:pPr lvl="1"/>
            <a:r>
              <a:rPr lang="en-US" dirty="0" smtClean="0"/>
              <a:t>Wax coverings</a:t>
            </a:r>
          </a:p>
          <a:p>
            <a:r>
              <a:rPr lang="en-US" dirty="0" smtClean="0"/>
              <a:t>Formal Definition:</a:t>
            </a:r>
          </a:p>
          <a:p>
            <a:pPr>
              <a:buNone/>
            </a:pPr>
            <a:endParaRPr lang="en-US" sz="1000" dirty="0" smtClean="0"/>
          </a:p>
          <a:p>
            <a:pPr lvl="1" algn="ctr">
              <a:buNone/>
            </a:pPr>
            <a:r>
              <a:rPr lang="en-US" i="1" dirty="0" smtClean="0"/>
              <a:t>“</a:t>
            </a:r>
            <a:r>
              <a:rPr lang="en-US" i="1" dirty="0" err="1" smtClean="0"/>
              <a:t>Steganography</a:t>
            </a:r>
            <a:r>
              <a:rPr lang="en-US" i="1" dirty="0" smtClean="0"/>
              <a:t> is the technique of concealing information within seemingly innocuous carriers. It is the art and science of writing hidden messages in such a way that no one, apart from the sender and intended recipient, suspects the existence of the message.”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Steganography</a:t>
            </a:r>
            <a:r>
              <a:rPr lang="en-US" dirty="0" smtClean="0"/>
              <a:t>:</a:t>
            </a:r>
            <a:br>
              <a:rPr lang="en-US" dirty="0" smtClean="0"/>
            </a:br>
            <a:r>
              <a:rPr lang="en-US" dirty="0" smtClean="0"/>
              <a:t>Uses</a:t>
            </a:r>
            <a:endParaRPr lang="en-US" dirty="0"/>
          </a:p>
        </p:txBody>
      </p:sp>
      <p:pic>
        <p:nvPicPr>
          <p:cNvPr id="5" name="Content Placeholder 4" descr="docucolor4.jpg"/>
          <p:cNvPicPr>
            <a:picLocks noGrp="1" noChangeAspect="1"/>
          </p:cNvPicPr>
          <p:nvPr>
            <p:ph sz="quarter" idx="1"/>
          </p:nvPr>
        </p:nvPicPr>
        <p:blipFill>
          <a:blip r:embed="rId2"/>
          <a:stretch>
            <a:fillRect/>
          </a:stretch>
        </p:blipFill>
        <p:spPr>
          <a:xfrm>
            <a:off x="1143000" y="1600200"/>
            <a:ext cx="6019800" cy="451485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Steganography</a:t>
            </a:r>
            <a:r>
              <a:rPr lang="en-US" dirty="0" smtClean="0"/>
              <a:t>:</a:t>
            </a:r>
            <a:br>
              <a:rPr lang="en-US" dirty="0" smtClean="0"/>
            </a:br>
            <a:r>
              <a:rPr lang="en-US" dirty="0" smtClean="0"/>
              <a:t>Uses</a:t>
            </a:r>
            <a:endParaRPr lang="en-US" dirty="0"/>
          </a:p>
        </p:txBody>
      </p:sp>
      <p:pic>
        <p:nvPicPr>
          <p:cNvPr id="6" name="Content Placeholder 5" descr="yellow.png"/>
          <p:cNvPicPr>
            <a:picLocks noGrp="1" noChangeAspect="1"/>
          </p:cNvPicPr>
          <p:nvPr>
            <p:ph sz="quarter" idx="1"/>
          </p:nvPr>
        </p:nvPicPr>
        <p:blipFill>
          <a:blip r:embed="rId2"/>
          <a:stretch>
            <a:fillRect/>
          </a:stretch>
        </p:blipFill>
        <p:spPr>
          <a:xfrm>
            <a:off x="941916" y="1600200"/>
            <a:ext cx="6498167" cy="4873625"/>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Steganography</a:t>
            </a:r>
            <a:r>
              <a:rPr lang="en-US" dirty="0" smtClean="0"/>
              <a:t>:</a:t>
            </a:r>
            <a:br>
              <a:rPr lang="en-US" dirty="0" smtClean="0"/>
            </a:br>
            <a:r>
              <a:rPr lang="en-US" dirty="0" smtClean="0"/>
              <a:t>Uses</a:t>
            </a:r>
            <a:endParaRPr lang="en-US" dirty="0"/>
          </a:p>
        </p:txBody>
      </p:sp>
      <p:pic>
        <p:nvPicPr>
          <p:cNvPr id="5" name="Content Placeholder 4" descr="guide.png"/>
          <p:cNvPicPr>
            <a:picLocks noGrp="1" noChangeAspect="1"/>
          </p:cNvPicPr>
          <p:nvPr>
            <p:ph sz="quarter" idx="1"/>
          </p:nvPr>
        </p:nvPicPr>
        <p:blipFill>
          <a:blip r:embed="rId2"/>
          <a:stretch>
            <a:fillRect/>
          </a:stretch>
        </p:blipFill>
        <p:spPr>
          <a:xfrm>
            <a:off x="941916" y="1600200"/>
            <a:ext cx="6498167" cy="4873625"/>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“A Detailed look at </a:t>
            </a:r>
            <a:r>
              <a:rPr lang="en-US" dirty="0" err="1" smtClean="0"/>
              <a:t>Steganographic</a:t>
            </a:r>
            <a:r>
              <a:rPr lang="en-US" dirty="0" smtClean="0"/>
              <a:t> Techniques and their use in an Open-Systems Environment”</a:t>
            </a:r>
          </a:p>
          <a:p>
            <a:pPr lvl="1"/>
            <a:r>
              <a:rPr lang="en-US" dirty="0" smtClean="0">
                <a:hlinkClick r:id="rId2"/>
              </a:rPr>
              <a:t>http://www.sans.org/reading_room/whitepapers/covert/detailed-steganographic-techniques-open-systems-environment_677</a:t>
            </a:r>
            <a:endParaRPr lang="en-US" dirty="0" smtClean="0"/>
          </a:p>
          <a:p>
            <a:r>
              <a:rPr lang="en-US" dirty="0" smtClean="0"/>
              <a:t>“Exploring </a:t>
            </a:r>
            <a:r>
              <a:rPr lang="en-US" dirty="0" err="1" smtClean="0"/>
              <a:t>Steganography</a:t>
            </a:r>
            <a:r>
              <a:rPr lang="en-US" dirty="0" smtClean="0"/>
              <a:t>: Seeing the Unseen” by Neil F. Johnson, </a:t>
            </a:r>
            <a:r>
              <a:rPr lang="en-US" dirty="0" err="1" smtClean="0"/>
              <a:t>Sushil</a:t>
            </a:r>
            <a:r>
              <a:rPr lang="en-US" dirty="0" smtClean="0"/>
              <a:t> </a:t>
            </a:r>
            <a:r>
              <a:rPr lang="en-US" dirty="0" err="1" smtClean="0"/>
              <a:t>Jajodia</a:t>
            </a:r>
            <a:endParaRPr lang="en-US" dirty="0" smtClean="0"/>
          </a:p>
          <a:p>
            <a:pPr lvl="1"/>
            <a:r>
              <a:rPr lang="en-US" dirty="0" smtClean="0">
                <a:hlinkClick r:id="rId3"/>
              </a:rPr>
              <a:t>http://www.jjtc.com/pub/r2026.pdf</a:t>
            </a:r>
            <a:endParaRPr lang="en-US" dirty="0" smtClean="0"/>
          </a:p>
          <a:p>
            <a:r>
              <a:rPr lang="en-US" dirty="0" smtClean="0"/>
              <a:t>“</a:t>
            </a:r>
            <a:r>
              <a:rPr lang="en-US" dirty="0" err="1" smtClean="0"/>
              <a:t>Steganography</a:t>
            </a:r>
            <a:r>
              <a:rPr lang="en-US" dirty="0" smtClean="0"/>
              <a:t> and </a:t>
            </a:r>
            <a:r>
              <a:rPr lang="en-US" dirty="0" err="1" smtClean="0"/>
              <a:t>Steganalysis</a:t>
            </a:r>
            <a:r>
              <a:rPr lang="en-US" dirty="0" smtClean="0"/>
              <a:t>” by J.R. </a:t>
            </a:r>
            <a:r>
              <a:rPr lang="en-US" dirty="0" err="1" smtClean="0"/>
              <a:t>Krenn</a:t>
            </a:r>
            <a:endParaRPr lang="en-US" dirty="0" smtClean="0"/>
          </a:p>
          <a:p>
            <a:pPr lvl="1"/>
            <a:r>
              <a:rPr lang="en-US" dirty="0" smtClean="0">
                <a:hlinkClick r:id="rId4"/>
              </a:rPr>
              <a:t>http://www.krenn.nl/univ/cry/steg/article.pdf</a:t>
            </a:r>
            <a:endParaRPr lang="en-US" dirty="0" smtClean="0"/>
          </a:p>
          <a:p>
            <a:r>
              <a:rPr lang="en-US" dirty="0" smtClean="0"/>
              <a:t>“</a:t>
            </a:r>
            <a:r>
              <a:rPr lang="en-US" dirty="0" err="1" smtClean="0"/>
              <a:t>Steganalysis</a:t>
            </a:r>
            <a:r>
              <a:rPr lang="en-US" dirty="0" smtClean="0"/>
              <a:t>: The Investigation of Hidden Information” by Neil F. Johnson, </a:t>
            </a:r>
            <a:r>
              <a:rPr lang="en-US" dirty="0" err="1" smtClean="0"/>
              <a:t>Sushil</a:t>
            </a:r>
            <a:r>
              <a:rPr lang="en-US" dirty="0" smtClean="0"/>
              <a:t> </a:t>
            </a:r>
            <a:r>
              <a:rPr lang="en-US" dirty="0" err="1" smtClean="0"/>
              <a:t>Jajodia</a:t>
            </a:r>
            <a:endParaRPr lang="en-US" dirty="0" smtClean="0"/>
          </a:p>
          <a:p>
            <a:pPr lvl="1"/>
            <a:r>
              <a:rPr lang="en-US" dirty="0" smtClean="0">
                <a:hlinkClick r:id="rId5"/>
              </a:rPr>
              <a:t>http://www.simovits.com/archive/it98jjgmu.pdf</a:t>
            </a:r>
            <a:endParaRPr lang="en-US" dirty="0" smtClean="0"/>
          </a:p>
          <a:p>
            <a:r>
              <a:rPr lang="en-US" dirty="0" smtClean="0"/>
              <a:t>“Echo Hiding” by Daniel </a:t>
            </a:r>
            <a:r>
              <a:rPr lang="en-US" dirty="0" err="1" smtClean="0"/>
              <a:t>Gruhl</a:t>
            </a:r>
            <a:r>
              <a:rPr lang="en-US" dirty="0" smtClean="0"/>
              <a:t>, Anthony Lu, Walter Bender</a:t>
            </a:r>
          </a:p>
          <a:p>
            <a:pPr lvl="1"/>
            <a:r>
              <a:rPr lang="en-US" dirty="0" smtClean="0">
                <a:hlinkClick r:id="rId6"/>
              </a:rPr>
              <a:t>http://www.almaden.ibm.com/cs/people/dgruhl/edh2.pdf</a:t>
            </a:r>
            <a:endParaRPr 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sz="quarter" idx="1"/>
          </p:nvPr>
        </p:nvSpPr>
        <p:spPr/>
        <p:txBody>
          <a:bodyPr>
            <a:normAutofit lnSpcReduction="10000"/>
          </a:bodyPr>
          <a:lstStyle/>
          <a:p>
            <a:r>
              <a:rPr lang="en-US" smtClean="0"/>
              <a:t>“</a:t>
            </a:r>
            <a:r>
              <a:rPr lang="en-US" dirty="0" smtClean="0"/>
              <a:t>A Novel Audio </a:t>
            </a:r>
            <a:r>
              <a:rPr lang="en-US" dirty="0" err="1" smtClean="0"/>
              <a:t>Steganalysis</a:t>
            </a:r>
            <a:r>
              <a:rPr lang="en-US" dirty="0" smtClean="0"/>
              <a:t> Based on High-Order Statistics of a Distortion Measure with </a:t>
            </a:r>
            <a:r>
              <a:rPr lang="en-US" dirty="0" err="1" smtClean="0"/>
              <a:t>Hausdorff</a:t>
            </a:r>
            <a:r>
              <a:rPr lang="en-US" dirty="0" smtClean="0"/>
              <a:t> Distance” by </a:t>
            </a:r>
            <a:r>
              <a:rPr lang="en-US" dirty="0" err="1" smtClean="0"/>
              <a:t>Yali</a:t>
            </a:r>
            <a:r>
              <a:rPr lang="en-US" dirty="0" smtClean="0"/>
              <a:t> Liu, others</a:t>
            </a:r>
          </a:p>
          <a:p>
            <a:pPr lvl="1"/>
            <a:r>
              <a:rPr lang="en-US" dirty="0" smtClean="0">
                <a:hlinkClick r:id="rId2"/>
              </a:rPr>
              <a:t>http://www.ece.ucdavis.edu/~yliu/pub/papers/Tracy_ISC08.pdf</a:t>
            </a:r>
            <a:endParaRPr lang="en-US" dirty="0" smtClean="0"/>
          </a:p>
          <a:p>
            <a:r>
              <a:rPr lang="en-US" dirty="0" smtClean="0"/>
              <a:t>“Methods of Audio </a:t>
            </a:r>
            <a:r>
              <a:rPr lang="en-US" dirty="0" err="1" smtClean="0"/>
              <a:t>Steganography</a:t>
            </a:r>
            <a:r>
              <a:rPr lang="en-US" dirty="0" smtClean="0"/>
              <a:t>”</a:t>
            </a:r>
          </a:p>
          <a:p>
            <a:pPr lvl="1"/>
            <a:r>
              <a:rPr lang="en-US" dirty="0" smtClean="0">
                <a:hlinkClick r:id="rId3"/>
              </a:rPr>
              <a:t>http://www.snotmonkey.com/work/school/405/methods.html#phase</a:t>
            </a:r>
            <a:endParaRPr lang="en-US" dirty="0" smtClean="0"/>
          </a:p>
          <a:p>
            <a:r>
              <a:rPr lang="en-US" dirty="0" smtClean="0"/>
              <a:t>“Secret Code in Color Printers Lets Government Track You” </a:t>
            </a:r>
          </a:p>
          <a:p>
            <a:pPr lvl="1"/>
            <a:r>
              <a:rPr lang="en-US" dirty="0" smtClean="0">
                <a:hlinkClick r:id="rId4"/>
              </a:rPr>
              <a:t>http://www.eff.org/press/archives/2005/10/16</a:t>
            </a:r>
            <a:endParaRPr lang="en-US" dirty="0" smtClean="0"/>
          </a:p>
          <a:p>
            <a:r>
              <a:rPr lang="en-US" dirty="0" smtClean="0"/>
              <a:t>“</a:t>
            </a:r>
            <a:r>
              <a:rPr lang="en-US" dirty="0" err="1" smtClean="0"/>
              <a:t>Hausdorff</a:t>
            </a:r>
            <a:r>
              <a:rPr lang="en-US" dirty="0" smtClean="0"/>
              <a:t> Distance”</a:t>
            </a:r>
          </a:p>
          <a:p>
            <a:pPr lvl="1"/>
            <a:r>
              <a:rPr lang="en-US" dirty="0" smtClean="0">
                <a:hlinkClick r:id="rId5"/>
              </a:rPr>
              <a:t>http://en.wikipedia.org/wiki/Hausdorff_distance</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of </a:t>
            </a:r>
            <a:r>
              <a:rPr lang="en-US" dirty="0" err="1" smtClean="0"/>
              <a:t>steganography</a:t>
            </a:r>
            <a:r>
              <a:rPr lang="en-US" dirty="0" smtClean="0"/>
              <a:t>”</a:t>
            </a:r>
            <a:endParaRPr lang="en-US" dirty="0"/>
          </a:p>
        </p:txBody>
      </p:sp>
      <p:sp>
        <p:nvSpPr>
          <p:cNvPr id="3" name="Content Placeholder 2"/>
          <p:cNvSpPr>
            <a:spLocks noGrp="1"/>
          </p:cNvSpPr>
          <p:nvPr>
            <p:ph sz="quarter" idx="1"/>
          </p:nvPr>
        </p:nvSpPr>
        <p:spPr/>
        <p:txBody>
          <a:bodyPr/>
          <a:lstStyle/>
          <a:p>
            <a:pPr marL="457200" indent="-457200">
              <a:buFont typeface="+mj-lt"/>
              <a:buAutoNum type="arabicPeriod"/>
            </a:pPr>
            <a:r>
              <a:rPr lang="en-US" b="1" dirty="0" smtClean="0"/>
              <a:t>Strength is not stealth</a:t>
            </a:r>
            <a:endParaRPr lang="en-US" dirty="0" smtClean="0"/>
          </a:p>
          <a:p>
            <a:pPr marL="822960" lvl="1" indent="-457200"/>
            <a:r>
              <a:rPr lang="en-US" dirty="0" err="1" smtClean="0"/>
              <a:t>Stegonography</a:t>
            </a:r>
            <a:r>
              <a:rPr lang="en-US" dirty="0" smtClean="0"/>
              <a:t> =/= Cryptography</a:t>
            </a:r>
          </a:p>
          <a:p>
            <a:pPr marL="822960" lvl="1" indent="-457200"/>
            <a:r>
              <a:rPr lang="en-US" dirty="0" smtClean="0"/>
              <a:t>Not exclusive</a:t>
            </a:r>
          </a:p>
          <a:p>
            <a:pPr marL="457200" indent="-457200">
              <a:buFont typeface="+mj-lt"/>
              <a:buAutoNum type="arabicPeriod"/>
            </a:pPr>
            <a:r>
              <a:rPr lang="en-US" b="1" dirty="0" smtClean="0"/>
              <a:t>Assume the hiding method is known</a:t>
            </a:r>
          </a:p>
          <a:p>
            <a:pPr marL="822960" lvl="1" indent="-457200"/>
            <a:r>
              <a:rPr lang="en-US" dirty="0" smtClean="0"/>
              <a:t>Known as </a:t>
            </a:r>
            <a:r>
              <a:rPr lang="en-US" dirty="0" err="1" smtClean="0"/>
              <a:t>Kerchkoff’s</a:t>
            </a:r>
            <a:r>
              <a:rPr lang="en-US" dirty="0" smtClean="0"/>
              <a:t> principle in crypto</a:t>
            </a:r>
          </a:p>
          <a:p>
            <a:pPr marL="457200" indent="-457200">
              <a:buFont typeface="+mj-lt"/>
              <a:buAutoNum type="arabicPeriod"/>
            </a:pPr>
            <a:r>
              <a:rPr lang="en-US" b="1" dirty="0" smtClean="0"/>
              <a:t>Never divulge side information</a:t>
            </a:r>
            <a:endParaRPr lang="en-US" dirty="0" smtClean="0"/>
          </a:p>
          <a:p>
            <a:pPr marL="457200" indent="-457200">
              <a:buFont typeface="+mj-lt"/>
              <a:buAutoNum type="arabicPeriod"/>
            </a:pPr>
            <a:r>
              <a:rPr lang="en-US" b="1" dirty="0" smtClean="0"/>
              <a:t>Don’t add noise to a where it doesn’t belong</a:t>
            </a:r>
          </a:p>
          <a:p>
            <a:pPr marL="822960" lvl="1" indent="-457200"/>
            <a:r>
              <a:rPr lang="en-US" dirty="0" smtClean="0"/>
              <a:t>Cover images</a:t>
            </a:r>
          </a:p>
          <a:p>
            <a:pPr marL="822960" lvl="1" indent="-457200"/>
            <a:r>
              <a:rPr lang="en-US" dirty="0" smtClean="0"/>
              <a:t>Audio</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Steganographic</a:t>
            </a:r>
            <a:r>
              <a:rPr lang="en-US" dirty="0" smtClean="0"/>
              <a:t> Techniques</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Steganographic</a:t>
            </a:r>
            <a:r>
              <a:rPr lang="en-US" dirty="0" smtClean="0"/>
              <a:t> techniques:</a:t>
            </a:r>
            <a:br>
              <a:rPr lang="en-US" dirty="0" smtClean="0"/>
            </a:br>
            <a:r>
              <a:rPr lang="en-US" dirty="0" smtClean="0"/>
              <a:t>Images</a:t>
            </a:r>
            <a:endParaRPr lang="en-US" dirty="0"/>
          </a:p>
        </p:txBody>
      </p:sp>
      <p:sp>
        <p:nvSpPr>
          <p:cNvPr id="3" name="Content Placeholder 2"/>
          <p:cNvSpPr>
            <a:spLocks noGrp="1"/>
          </p:cNvSpPr>
          <p:nvPr>
            <p:ph sz="quarter" idx="1"/>
          </p:nvPr>
        </p:nvSpPr>
        <p:spPr/>
        <p:txBody>
          <a:bodyPr/>
          <a:lstStyle/>
          <a:p>
            <a:r>
              <a:rPr lang="en-US" dirty="0" smtClean="0"/>
              <a:t>Common approaches:</a:t>
            </a:r>
          </a:p>
          <a:p>
            <a:pPr lvl="1"/>
            <a:r>
              <a:rPr lang="en-US" dirty="0" smtClean="0"/>
              <a:t>LSB modification</a:t>
            </a:r>
          </a:p>
          <a:p>
            <a:pPr lvl="1"/>
            <a:r>
              <a:rPr lang="en-US" dirty="0" smtClean="0"/>
              <a:t>Masking</a:t>
            </a:r>
          </a:p>
          <a:p>
            <a:pPr lvl="1"/>
            <a:r>
              <a:rPr lang="en-US" dirty="0" smtClean="0"/>
              <a:t>Filtering</a:t>
            </a:r>
          </a:p>
          <a:p>
            <a:pPr lvl="1"/>
            <a:r>
              <a:rPr lang="en-US" dirty="0" smtClean="0"/>
              <a:t>Transformations via algorithms</a:t>
            </a:r>
          </a:p>
          <a:p>
            <a:r>
              <a:rPr lang="en-US" dirty="0" smtClean="0"/>
              <a:t>Not all approaches created equal</a:t>
            </a:r>
          </a:p>
          <a:p>
            <a:pPr lvl="1"/>
            <a:r>
              <a:rPr lang="en-US" dirty="0" smtClean="0"/>
              <a:t>Size restrictions</a:t>
            </a:r>
          </a:p>
          <a:p>
            <a:pPr lvl="1"/>
            <a:r>
              <a:rPr lang="en-US" dirty="0" smtClean="0"/>
              <a:t>Vulnerability to manipulation</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Steganographic</a:t>
            </a:r>
            <a:r>
              <a:rPr lang="en-US" dirty="0" smtClean="0"/>
              <a:t> techniques:</a:t>
            </a:r>
            <a:br>
              <a:rPr lang="en-US" dirty="0" smtClean="0"/>
            </a:br>
            <a:r>
              <a:rPr lang="en-US" dirty="0" smtClean="0"/>
              <a:t>Images, LSB</a:t>
            </a:r>
            <a:endParaRPr lang="en-US" dirty="0"/>
          </a:p>
        </p:txBody>
      </p:sp>
      <p:sp>
        <p:nvSpPr>
          <p:cNvPr id="3" name="Content Placeholder 2"/>
          <p:cNvSpPr>
            <a:spLocks noGrp="1"/>
          </p:cNvSpPr>
          <p:nvPr>
            <p:ph sz="quarter" idx="1"/>
          </p:nvPr>
        </p:nvSpPr>
        <p:spPr/>
        <p:txBody>
          <a:bodyPr/>
          <a:lstStyle/>
          <a:p>
            <a:r>
              <a:rPr lang="en-US" dirty="0" smtClean="0"/>
              <a:t>Composed of hiding information inside of the LSB of an image</a:t>
            </a:r>
          </a:p>
          <a:p>
            <a:r>
              <a:rPr lang="en-US" dirty="0" smtClean="0"/>
              <a:t>Leads to a few requirements:</a:t>
            </a:r>
          </a:p>
          <a:p>
            <a:pPr lvl="1"/>
            <a:r>
              <a:rPr lang="en-US" dirty="0" smtClean="0"/>
              <a:t>Image must have suitable “noise”</a:t>
            </a:r>
          </a:p>
          <a:p>
            <a:pPr lvl="1"/>
            <a:r>
              <a:rPr lang="en-US" dirty="0" smtClean="0"/>
              <a:t>Image must be of sufficient size</a:t>
            </a:r>
          </a:p>
          <a:p>
            <a:pPr lvl="1"/>
            <a:r>
              <a:rPr lang="en-US" dirty="0" smtClean="0"/>
              <a:t>Must be able to “hide in plain sight”</a:t>
            </a:r>
          </a:p>
          <a:p>
            <a:r>
              <a:rPr lang="en-US" dirty="0" smtClean="0"/>
              <a:t>Advantages/Disadvantages</a:t>
            </a:r>
          </a:p>
          <a:p>
            <a:pPr lvl="1"/>
            <a:r>
              <a:rPr lang="en-US" dirty="0" smtClean="0"/>
              <a:t>Easy to implement</a:t>
            </a:r>
          </a:p>
          <a:p>
            <a:pPr lvl="1"/>
            <a:r>
              <a:rPr lang="en-US" dirty="0" smtClean="0"/>
              <a:t>Does not stand up to compression</a:t>
            </a:r>
          </a:p>
          <a:p>
            <a:pPr lvl="1"/>
            <a:r>
              <a:rPr lang="en-US" dirty="0" smtClean="0"/>
              <a:t>Scalability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Steganographic</a:t>
            </a:r>
            <a:r>
              <a:rPr lang="en-US" dirty="0" smtClean="0"/>
              <a:t> techniques:</a:t>
            </a:r>
            <a:br>
              <a:rPr lang="en-US" dirty="0" smtClean="0"/>
            </a:br>
            <a:r>
              <a:rPr lang="en-US" dirty="0" smtClean="0"/>
              <a:t>Images, Masking and Filtering</a:t>
            </a:r>
            <a:endParaRPr lang="en-US" dirty="0"/>
          </a:p>
        </p:txBody>
      </p:sp>
      <p:sp>
        <p:nvSpPr>
          <p:cNvPr id="3" name="Content Placeholder 2"/>
          <p:cNvSpPr>
            <a:spLocks noGrp="1"/>
          </p:cNvSpPr>
          <p:nvPr>
            <p:ph sz="quarter" idx="1"/>
          </p:nvPr>
        </p:nvSpPr>
        <p:spPr/>
        <p:txBody>
          <a:bodyPr/>
          <a:lstStyle/>
          <a:p>
            <a:r>
              <a:rPr lang="en-US" dirty="0" smtClean="0"/>
              <a:t>Most commonly seen as watermarks as a mean to protect copyright</a:t>
            </a:r>
          </a:p>
          <a:p>
            <a:pPr lvl="1"/>
            <a:r>
              <a:rPr lang="en-US" dirty="0" smtClean="0"/>
              <a:t>Not traditional </a:t>
            </a:r>
            <a:r>
              <a:rPr lang="en-US" dirty="0" err="1" smtClean="0"/>
              <a:t>steganography</a:t>
            </a:r>
            <a:r>
              <a:rPr lang="en-US" dirty="0" smtClean="0"/>
              <a:t> in that information is being extended, not hidden</a:t>
            </a:r>
          </a:p>
          <a:p>
            <a:r>
              <a:rPr lang="en-US" dirty="0" smtClean="0"/>
              <a:t>Accomplished not by hiding in noise, but by manipulating luminescence</a:t>
            </a:r>
          </a:p>
          <a:p>
            <a:pPr lvl="1"/>
            <a:r>
              <a:rPr lang="en-US" dirty="0" smtClean="0"/>
              <a:t>Changes visible properties of an image, but can be still made to be undetectable to the human eye</a:t>
            </a:r>
          </a:p>
          <a:p>
            <a:r>
              <a:rPr lang="en-US" dirty="0" smtClean="0"/>
              <a:t>Advantages/Disadvantages</a:t>
            </a:r>
          </a:p>
          <a:p>
            <a:pPr lvl="1"/>
            <a:r>
              <a:rPr lang="en-US" dirty="0" smtClean="0"/>
              <a:t>More suitable for </a:t>
            </a:r>
            <a:r>
              <a:rPr lang="en-US" dirty="0" err="1" smtClean="0"/>
              <a:t>lossy</a:t>
            </a:r>
            <a:r>
              <a:rPr lang="en-US" dirty="0" smtClean="0"/>
              <a:t> compression than LSB</a:t>
            </a:r>
          </a:p>
          <a:p>
            <a:pPr lvl="1"/>
            <a:r>
              <a:rPr lang="en-US" dirty="0" smtClean="0"/>
              <a:t>Not traditional </a:t>
            </a:r>
            <a:r>
              <a:rPr lang="en-US" dirty="0" err="1" smtClean="0"/>
              <a:t>stego</a:t>
            </a:r>
            <a:endParaRPr lang="en-US"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Steganographic</a:t>
            </a:r>
            <a:r>
              <a:rPr lang="en-US" dirty="0" smtClean="0"/>
              <a:t> techniques:</a:t>
            </a:r>
            <a:br>
              <a:rPr lang="en-US" dirty="0" smtClean="0"/>
            </a:br>
            <a:r>
              <a:rPr lang="en-US" dirty="0" smtClean="0"/>
              <a:t>Images, </a:t>
            </a:r>
            <a:r>
              <a:rPr lang="en-US" dirty="0" err="1" smtClean="0"/>
              <a:t>Algos</a:t>
            </a:r>
            <a:r>
              <a:rPr lang="en-US" dirty="0" smtClean="0"/>
              <a:t> and trans</a:t>
            </a:r>
            <a:endParaRPr lang="en-US" dirty="0"/>
          </a:p>
        </p:txBody>
      </p:sp>
      <p:sp>
        <p:nvSpPr>
          <p:cNvPr id="3" name="Content Placeholder 2"/>
          <p:cNvSpPr>
            <a:spLocks noGrp="1"/>
          </p:cNvSpPr>
          <p:nvPr>
            <p:ph sz="quarter" idx="1"/>
          </p:nvPr>
        </p:nvSpPr>
        <p:spPr/>
        <p:txBody>
          <a:bodyPr/>
          <a:lstStyle/>
          <a:p>
            <a:r>
              <a:rPr lang="en-US" dirty="0" smtClean="0"/>
              <a:t>Based on transformation via formula</a:t>
            </a:r>
          </a:p>
          <a:p>
            <a:pPr lvl="1"/>
            <a:r>
              <a:rPr lang="en-US" dirty="0" smtClean="0"/>
              <a:t>Discrete Cosine Transformation (DCT)</a:t>
            </a:r>
          </a:p>
          <a:p>
            <a:pPr lvl="1"/>
            <a:r>
              <a:rPr lang="en-US" dirty="0" smtClean="0"/>
              <a:t>Fast Fourier Transform</a:t>
            </a:r>
          </a:p>
          <a:p>
            <a:r>
              <a:rPr lang="en-US" dirty="0" smtClean="0"/>
              <a:t>Advantages/Disadvantages</a:t>
            </a:r>
          </a:p>
          <a:p>
            <a:pPr lvl="1"/>
            <a:r>
              <a:rPr lang="en-US" dirty="0" smtClean="0"/>
              <a:t>Can be visually undetectable</a:t>
            </a:r>
          </a:p>
          <a:p>
            <a:pPr lvl="1"/>
            <a:r>
              <a:rPr lang="en-US" dirty="0" smtClean="0"/>
              <a:t>Can “scatter” secret information across image</a:t>
            </a:r>
          </a:p>
          <a:p>
            <a:pPr lvl="1"/>
            <a:r>
              <a:rPr lang="en-US" dirty="0" smtClean="0"/>
              <a:t>Can be used together with encoding and similar watermarking (luminescence techniques)</a:t>
            </a:r>
          </a:p>
          <a:p>
            <a:pPr lvl="1"/>
            <a:r>
              <a:rPr lang="en-US" dirty="0" smtClean="0"/>
              <a:t>Not as susceptible to cropping, compression, etc.</a:t>
            </a:r>
          </a:p>
          <a:p>
            <a:pPr lvl="1"/>
            <a:r>
              <a:rPr lang="en-US" dirty="0" smtClean="0"/>
              <a:t>Complex</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1764</TotalTime>
  <Words>1620</Words>
  <Application>Microsoft Office PowerPoint</Application>
  <PresentationFormat>On-screen Show (4:3)</PresentationFormat>
  <Paragraphs>273</Paragraphs>
  <Slides>34</Slides>
  <Notes>9</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Oriel</vt:lpstr>
      <vt:lpstr>Survey of steganography</vt:lpstr>
      <vt:lpstr>Discussion overview</vt:lpstr>
      <vt:lpstr>What is Steganography?</vt:lpstr>
      <vt:lpstr>“Rules of steganography”</vt:lpstr>
      <vt:lpstr>Steganographic Techniques</vt:lpstr>
      <vt:lpstr>Steganographic techniques: Images</vt:lpstr>
      <vt:lpstr>Steganographic techniques: Images, LSB</vt:lpstr>
      <vt:lpstr>Steganographic techniques: Images, Masking and Filtering</vt:lpstr>
      <vt:lpstr>Steganographic techniques: Images, Algos and trans</vt:lpstr>
      <vt:lpstr>Steganographic techniques: Audio</vt:lpstr>
      <vt:lpstr>Steganographic techniques: Audio</vt:lpstr>
      <vt:lpstr>Steganographic techniques: Audio</vt:lpstr>
      <vt:lpstr>Steganographic techniques: Audio, LSB</vt:lpstr>
      <vt:lpstr>Steganographic techniques: Audio, Phase Encoding </vt:lpstr>
      <vt:lpstr>Steganographic techniques: Audio, Spread Spectrum</vt:lpstr>
      <vt:lpstr>Steganographic techniques: Audio, Echo Hiding</vt:lpstr>
      <vt:lpstr>Steganographic techniques: Audio, Echo Hiding</vt:lpstr>
      <vt:lpstr>Steganographic techniques: Audio, Echo Hiding</vt:lpstr>
      <vt:lpstr>Steganographic techniques: Other Applications</vt:lpstr>
      <vt:lpstr>Steganalysis</vt:lpstr>
      <vt:lpstr>Steganalysis: Overview</vt:lpstr>
      <vt:lpstr>Steganalysis: Text</vt:lpstr>
      <vt:lpstr>Steganalysis: Images</vt:lpstr>
      <vt:lpstr>Steganalysis: Audio</vt:lpstr>
      <vt:lpstr>Steganalysis: Hausdorff Distance</vt:lpstr>
      <vt:lpstr>Uses in the Real World</vt:lpstr>
      <vt:lpstr>Steganography: Uses</vt:lpstr>
      <vt:lpstr>Steganography: Uses</vt:lpstr>
      <vt:lpstr>Steganography: Uses</vt:lpstr>
      <vt:lpstr>Steganography: Uses</vt:lpstr>
      <vt:lpstr>Steganography: Uses</vt:lpstr>
      <vt:lpstr>Steganography: Uses</vt:lpstr>
      <vt:lpstr>Resources</vt:lpstr>
      <vt:lpstr>Resources</vt:lpstr>
    </vt:vector>
  </TitlesOfParts>
  <Company>Florida International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Survey of steganography</dc:title>
  <dc:creator>Veritas</dc:creator>
  <cp:lastModifiedBy>Veritas</cp:lastModifiedBy>
  <cp:revision>82</cp:revision>
  <dcterms:created xsi:type="dcterms:W3CDTF">2011-03-28T18:52:18Z</dcterms:created>
  <dcterms:modified xsi:type="dcterms:W3CDTF">2011-04-14T12:28:07Z</dcterms:modified>
</cp:coreProperties>
</file>