
<file path=[Content_Types].xml><?xml version="1.0" encoding="utf-8"?>
<Types xmlns="http://schemas.openxmlformats.org/package/2006/content-types">
  <Override PartName="/_rels/.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9.tiff" ContentType="image/tiff"/>
  <Override PartName="/ppt/media/image8.wmf" ContentType="image/x-wmf"/>
  <Override PartName="/ppt/media/image1.tiff" ContentType="image/tiff"/>
  <Override PartName="/ppt/media/image2.tiff" ContentType="image/tiff"/>
  <Override PartName="/ppt/media/image4.png" ContentType="image/png"/>
  <Override PartName="/ppt/media/image3.tiff" ContentType="image/tiff"/>
  <Override PartName="/ppt/media/image5.tiff" ContentType="image/tiff"/>
  <Override PartName="/ppt/media/image6.tiff" ContentType="image/tiff"/>
  <Override PartName="/ppt/media/image7.tiff" ContentType="image/tiff"/>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9.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4.xml.rels" ContentType="application/vnd.openxmlformats-package.relationships+xml"/>
  <Override PartName="/ppt/slideLayouts/_rels/slideLayout20.xml.rels" ContentType="application/vnd.openxmlformats-package.relationships+xml"/>
  <Override PartName="/ppt/slideLayouts/slideLayout24.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p:notesSz cx="7315200" cy="96012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72" name="PlaceHolder 2"/>
          <p:cNvSpPr>
            <a:spLocks noGrp="1"/>
          </p:cNvSpPr>
          <p:nvPr>
            <p:ph type="hdr"/>
          </p:nvPr>
        </p:nvSpPr>
        <p:spPr>
          <a:xfrm>
            <a:off x="0" y="0"/>
            <a:ext cx="3372840" cy="502560"/>
          </a:xfrm>
          <a:prstGeom prst="rect">
            <a:avLst/>
          </a:prstGeom>
        </p:spPr>
        <p:txBody>
          <a:bodyPr bIns="0" lIns="0" rIns="0" tIns="0" wrap="none"/>
          <a:p>
            <a:r>
              <a:rPr lang="en-US" sz="1400"/>
              <a:t>&lt;header&gt;</a:t>
            </a:r>
            <a:endParaRPr/>
          </a:p>
        </p:txBody>
      </p:sp>
      <p:sp>
        <p:nvSpPr>
          <p:cNvPr id="73" name="PlaceHolder 3"/>
          <p:cNvSpPr>
            <a:spLocks noGrp="1"/>
          </p:cNvSpPr>
          <p:nvPr>
            <p:ph type="dt"/>
          </p:nvPr>
        </p:nvSpPr>
        <p:spPr>
          <a:xfrm>
            <a:off x="4399200" y="0"/>
            <a:ext cx="3372840" cy="502560"/>
          </a:xfrm>
          <a:prstGeom prst="rect">
            <a:avLst/>
          </a:prstGeom>
        </p:spPr>
        <p:txBody>
          <a:bodyPr bIns="0" lIns="0" rIns="0" tIns="0" wrap="none"/>
          <a:p>
            <a:pPr algn="r"/>
            <a:r>
              <a:rPr lang="en-US" sz="1400"/>
              <a:t>&lt;date/time&gt;</a:t>
            </a:r>
            <a:endParaRPr/>
          </a:p>
        </p:txBody>
      </p:sp>
      <p:sp>
        <p:nvSpPr>
          <p:cNvPr id="74" name="PlaceHolder 4"/>
          <p:cNvSpPr>
            <a:spLocks noGrp="1"/>
          </p:cNvSpPr>
          <p:nvPr>
            <p:ph type="ftr"/>
          </p:nvPr>
        </p:nvSpPr>
        <p:spPr>
          <a:xfrm>
            <a:off x="0" y="9555480"/>
            <a:ext cx="3372840" cy="502560"/>
          </a:xfrm>
          <a:prstGeom prst="rect">
            <a:avLst/>
          </a:prstGeom>
        </p:spPr>
        <p:txBody>
          <a:bodyPr anchor="b" bIns="0" lIns="0" rIns="0" tIns="0" wrap="none"/>
          <a:p>
            <a:r>
              <a:rPr lang="en-US" sz="1400"/>
              <a:t>&lt;footer&gt;</a:t>
            </a:r>
            <a:endParaRPr/>
          </a:p>
        </p:txBody>
      </p:sp>
      <p:sp>
        <p:nvSpPr>
          <p:cNvPr id="75" name="PlaceHolder 5"/>
          <p:cNvSpPr>
            <a:spLocks noGrp="1"/>
          </p:cNvSpPr>
          <p:nvPr>
            <p:ph type="sldNum"/>
          </p:nvPr>
        </p:nvSpPr>
        <p:spPr>
          <a:xfrm>
            <a:off x="4399200" y="9555480"/>
            <a:ext cx="3372840" cy="502560"/>
          </a:xfrm>
          <a:prstGeom prst="rect">
            <a:avLst/>
          </a:prstGeom>
        </p:spPr>
        <p:txBody>
          <a:bodyPr anchor="b" bIns="0" lIns="0" rIns="0" tIns="0" wrap="none"/>
          <a:p>
            <a:pPr algn="r"/>
            <a:fld id="{31F13131-4191-4161-B1C1-9131A1B151A1}" type="slidenum">
              <a:rPr lang="en-US" sz="1400"/>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152" name="TextShape 2"/>
          <p:cNvSpPr txBox="1"/>
          <p:nvPr/>
        </p:nvSpPr>
        <p:spPr>
          <a:xfrm>
            <a:off x="0" y="0"/>
            <a:ext cx="360" cy="360"/>
          </a:xfrm>
          <a:prstGeom prst="rect">
            <a:avLst/>
          </a:prstGeom>
        </p:spPr>
        <p:txBody>
          <a:bodyPr bIns="45000" lIns="90000" rIns="90000" tIns="45000"/>
          <a:p>
            <a:pPr>
              <a:lnSpc>
                <a:spcPct val="100000"/>
              </a:lnSpc>
            </a:pPr>
            <a:fld id="{81716171-5131-4101-A161-712101F1D151}" type="slidenum">
              <a:rPr lang="en-US" sz="1200">
                <a:solidFill>
                  <a:srgbClr val="000000"/>
                </a:solidFill>
                <a:latin typeface="Arial"/>
                <a:ea typeface="+mn-ea"/>
              </a:rPr>
              <a:t>&lt;number&gt;</a:t>
            </a:fld>
            <a:endParaRPr/>
          </a:p>
        </p:txBody>
      </p:sp>
      <p:sp>
        <p:nvSpPr>
          <p:cNvPr id="153" name="TextShape 3"/>
          <p:cNvSpPr txBox="1"/>
          <p:nvPr/>
        </p:nvSpPr>
        <p:spPr>
          <a:xfrm>
            <a:off x="0" y="0"/>
            <a:ext cx="360" cy="360"/>
          </a:xfrm>
          <a:prstGeom prst="rect">
            <a:avLst/>
          </a:prstGeom>
        </p:spPr>
        <p:txBody>
          <a:bodyPr bIns="45000" lIns="90000" rIns="90000" tIns="45000"/>
          <a:p>
            <a:pPr>
              <a:lnSpc>
                <a:spcPct val="100000"/>
              </a:lnSpc>
            </a:pPr>
            <a:r>
              <a:rPr lang="en-US" sz="1200">
                <a:solidFill>
                  <a:srgbClr val="000000"/>
                </a:solidFill>
                <a:latin typeface="Arial"/>
                <a:ea typeface="+mn-ea"/>
              </a:rPr>
              <a:t>9/29/14</a:t>
            </a:r>
            <a:endParaRPr/>
          </a:p>
        </p:txBody>
      </p:sp>
      <p:sp>
        <p:nvSpPr>
          <p:cNvPr id="154" name="TextShape 4"/>
          <p:cNvSpPr txBox="1"/>
          <p:nvPr/>
        </p:nvSpPr>
        <p:spPr>
          <a:xfrm>
            <a:off x="0" y="0"/>
            <a:ext cx="360" cy="360"/>
          </a:xfrm>
          <a:prstGeom prst="rect">
            <a:avLst/>
          </a:prstGeom>
        </p:spPr>
        <p:txBody>
          <a:bodyPr bIns="45000" lIns="90000" rIns="90000" tIns="45000"/>
          <a:p>
            <a:pPr>
              <a:lnSpc>
                <a:spcPct val="100000"/>
              </a:lnSpc>
            </a:pPr>
            <a:r>
              <a:rPr lang="en-US" sz="1200">
                <a:solidFill>
                  <a:srgbClr val="000000"/>
                </a:solidFill>
                <a:latin typeface="Arial"/>
                <a:ea typeface="+mn-ea"/>
              </a:rPr>
              <a:t>Introduction</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5"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6"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8"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0"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1"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4"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0"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2"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4"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45"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0"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1"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3"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55"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7"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59"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1"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2"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5"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6"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67"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0"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9"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4"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5"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7"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19"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1"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2"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3"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1"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1">
              <a:buFont typeface="Arial"/>
              <a:buChar char="–"/>
            </a:pPr>
            <a:r>
              <a:rPr lang="en-US" sz="2400">
                <a:solidFill>
                  <a:srgbClr val="000000"/>
                </a:solidFill>
                <a:latin typeface="Calibri"/>
              </a:rPr>
              <a:t>Third level</a:t>
            </a:r>
            <a:endParaRPr/>
          </a:p>
          <a:p>
            <a:pPr lvl="2">
              <a:buFont typeface="Arial"/>
              <a:buChar char="•"/>
            </a:pPr>
            <a:r>
              <a:rPr lang="en-US" sz="2000">
                <a:solidFill>
                  <a:srgbClr val="000000"/>
                </a:solidFill>
                <a:latin typeface="Calibri"/>
              </a:rPr>
              <a:t>Fourth level</a:t>
            </a:r>
            <a:endParaRPr/>
          </a:p>
          <a:p>
            <a:pPr lvl="3">
              <a:buFont typeface="Arial"/>
              <a:buChar char="–"/>
            </a:pPr>
            <a:r>
              <a:rPr lang="en-US" sz="2000">
                <a:solidFill>
                  <a:srgbClr val="000000"/>
                </a:solidFill>
                <a:latin typeface="Calibri"/>
              </a:rPr>
              <a:t>Fifth level</a:t>
            </a:r>
            <a:endParaRPr/>
          </a:p>
        </p:txBody>
      </p:sp>
      <p:sp>
        <p:nvSpPr>
          <p:cNvPr id="2" name="PlaceHolder 3"/>
          <p:cNvSpPr>
            <a:spLocks noGrp="1"/>
          </p:cNvSpPr>
          <p:nvPr>
            <p:ph type="sldNum"/>
          </p:nvPr>
        </p:nvSpPr>
        <p:spPr>
          <a:xfrm>
            <a:off x="0" y="0"/>
            <a:ext cx="360" cy="360"/>
          </a:xfrm>
          <a:prstGeom prst="rect">
            <a:avLst/>
          </a:prstGeom>
        </p:spPr>
        <p:txBody>
          <a:bodyPr bIns="45000" lIns="90000" rIns="90000" tIns="45000"/>
          <a:p>
            <a:pPr>
              <a:lnSpc>
                <a:spcPct val="100000"/>
              </a:lnSpc>
            </a:pPr>
            <a:fld id="{B1A17161-61B1-4191-91C1-61515121B15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36" name="PlaceHolder 2"/>
          <p:cNvSpPr>
            <a:spLocks noGrp="1"/>
          </p:cNvSpPr>
          <p:nvPr>
            <p:ph type="body"/>
          </p:nvPr>
        </p:nvSpPr>
        <p:spPr>
          <a:xfrm>
            <a:off x="457200" y="1600200"/>
            <a:ext cx="4038120" cy="4525560"/>
          </a:xfrm>
          <a:prstGeom prst="rect">
            <a:avLst/>
          </a:prstGeom>
        </p:spPr>
        <p:txBody>
          <a:bodyPr/>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37" name="PlaceHolder 3"/>
          <p:cNvSpPr>
            <a:spLocks noGrp="1"/>
          </p:cNvSpPr>
          <p:nvPr>
            <p:ph type="body"/>
          </p:nvPr>
        </p:nvSpPr>
        <p:spPr>
          <a:xfrm>
            <a:off x="4648320" y="1600200"/>
            <a:ext cx="4038120" cy="4525560"/>
          </a:xfrm>
          <a:prstGeom prst="rect">
            <a:avLst/>
          </a:prstGeom>
        </p:spPr>
        <p:txBody>
          <a:bodyPr bIns="45000" lIns="90000" rIns="90000" tIns="45000"/>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38" name="PlaceHolder 4"/>
          <p:cNvSpPr>
            <a:spLocks noGrp="1"/>
          </p:cNvSpPr>
          <p:nvPr>
            <p:ph type="sldNum"/>
          </p:nvPr>
        </p:nvSpPr>
        <p:spPr>
          <a:xfrm>
            <a:off x="0" y="0"/>
            <a:ext cx="360" cy="360"/>
          </a:xfrm>
          <a:prstGeom prst="rect">
            <a:avLst/>
          </a:prstGeom>
        </p:spPr>
        <p:txBody>
          <a:bodyPr bIns="45000" lIns="90000" rIns="90000" tIns="45000"/>
          <a:p>
            <a:pPr>
              <a:lnSpc>
                <a:spcPct val="100000"/>
              </a:lnSpc>
            </a:pPr>
            <a:fld id="{5121E151-A1A1-41E1-A151-91C19101717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6.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5.tiff"/><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6.tiff"/><Relationship Id="rId2" Type="http://schemas.openxmlformats.org/officeDocument/2006/relationships/slideLayout" Target="../slideLayouts/slideLayout16.xml"/>
</Relationships>
</file>

<file path=ppt/slides/_rels/slide16.xml.rels><?xml version="1.0" encoding="UTF-8"?>
<Relationships xmlns="http://schemas.openxmlformats.org/package/2006/relationships"><Relationship Id="rId1" Type="http://schemas.openxmlformats.org/officeDocument/2006/relationships/image" Target="../media/image7.tiff"/><Relationship Id="rId2" Type="http://schemas.openxmlformats.org/officeDocument/2006/relationships/slideLayout" Target="../slideLayouts/slideLayout16.xml"/>
</Relationships>
</file>

<file path=ppt/slides/_rels/slide17.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tiff"/><Relationship Id="rId3" Type="http://schemas.openxmlformats.org/officeDocument/2006/relationships/slideLayout" Target="../slideLayouts/slideLayout16.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image" Target="../media/image1.tiff"/><Relationship Id="rId2" Type="http://schemas.openxmlformats.org/officeDocument/2006/relationships/slideLayout" Target="../slideLayouts/slideLayout16.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tiff"/><Relationship Id="rId2" Type="http://schemas.openxmlformats.org/officeDocument/2006/relationships/slideLayout" Target="../slideLayouts/slideLayout16.xml"/>
</Relationships>
</file>

<file path=ppt/slides/_rels/slide7.xml.rels><?xml version="1.0" encoding="UTF-8"?>
<Relationships xmlns="http://schemas.openxmlformats.org/package/2006/relationships"><Relationship Id="rId1" Type="http://schemas.openxmlformats.org/officeDocument/2006/relationships/image" Target="../media/image3.tiff"/><Relationship Id="rId2" Type="http://schemas.openxmlformats.org/officeDocument/2006/relationships/slideLayout" Target="../slideLayouts/slideLayout16.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TextShape 1"/>
          <p:cNvSpPr txBox="1"/>
          <p:nvPr/>
        </p:nvSpPr>
        <p:spPr>
          <a:xfrm>
            <a:off x="685800" y="2039760"/>
            <a:ext cx="7772040" cy="1464840"/>
          </a:xfrm>
          <a:prstGeom prst="rect">
            <a:avLst/>
          </a:prstGeom>
        </p:spPr>
        <p:txBody>
          <a:bodyPr anchor="b" bIns="38160" lIns="38160" rIns="1080" tIns="38160"/>
          <a:p>
            <a:pPr algn="r">
              <a:lnSpc>
                <a:spcPct val="93000"/>
              </a:lnSpc>
            </a:pPr>
            <a:r>
              <a:rPr lang="en-US" sz="4400">
                <a:solidFill>
                  <a:srgbClr val="f79646"/>
                </a:solidFill>
                <a:latin typeface="Calibri"/>
              </a:rPr>
              <a:t>Direct Attacks on </a:t>
            </a:r>
            <a:r>
              <a:rPr lang="en-US" sz="4400">
                <a:solidFill>
                  <a:srgbClr val="f79646"/>
                </a:solidFill>
                <a:latin typeface="Calibri"/>
              </a:rPr>
              <a:t>
</a:t>
            </a:r>
            <a:r>
              <a:rPr lang="en-US" sz="4400">
                <a:solidFill>
                  <a:srgbClr val="f79646"/>
                </a:solidFill>
                <a:latin typeface="Calibri"/>
              </a:rPr>
              <a:t>Computational Devices</a:t>
            </a:r>
            <a:endParaRPr/>
          </a:p>
        </p:txBody>
      </p:sp>
      <p:sp>
        <p:nvSpPr>
          <p:cNvPr id="77" name="TextShape 2"/>
          <p:cNvSpPr txBox="1"/>
          <p:nvPr/>
        </p:nvSpPr>
        <p:spPr>
          <a:xfrm>
            <a:off x="0" y="0"/>
            <a:ext cx="360" cy="360"/>
          </a:xfrm>
          <a:prstGeom prst="rect">
            <a:avLst/>
          </a:prstGeom>
        </p:spPr>
        <p:txBody>
          <a:bodyPr bIns="45000" lIns="90000" rIns="90000" tIns="45000"/>
          <a:p>
            <a:pPr>
              <a:lnSpc>
                <a:spcPct val="100000"/>
              </a:lnSpc>
            </a:pPr>
            <a:fld id="{51A171A1-5141-4101-81C1-D151C1F18181}" type="slidenum">
              <a:rPr lang="en-US">
                <a:solidFill>
                  <a:srgbClr val="000000"/>
                </a:solidFill>
                <a:latin typeface="Calibri"/>
              </a:rPr>
              <a:t>&lt;number&gt;</a:t>
            </a:fld>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Emanation Blockage</a:t>
            </a:r>
            <a:endParaRPr/>
          </a:p>
        </p:txBody>
      </p:sp>
      <p:sp>
        <p:nvSpPr>
          <p:cNvPr id="110" name="TextShape 2"/>
          <p:cNvSpPr txBox="1"/>
          <p:nvPr/>
        </p:nvSpPr>
        <p:spPr>
          <a:xfrm>
            <a:off x="457200" y="1600200"/>
            <a:ext cx="8229240" cy="4525560"/>
          </a:xfrm>
          <a:prstGeom prst="rect">
            <a:avLst/>
          </a:prstGeom>
        </p:spPr>
        <p:txBody>
          <a:bodyPr/>
          <a:p>
            <a:pPr>
              <a:lnSpc>
                <a:spcPct val="100000"/>
              </a:lnSpc>
              <a:buFont typeface="Arial"/>
              <a:buChar char="•"/>
            </a:pPr>
            <a:r>
              <a:rPr lang="en-US" sz="2800">
                <a:solidFill>
                  <a:srgbClr val="000000"/>
                </a:solidFill>
                <a:latin typeface="Calibri"/>
              </a:rPr>
              <a:t>To block visible light emanations, we can enclose sensitive equipment in a windowless room.</a:t>
            </a:r>
            <a:endParaRPr/>
          </a:p>
          <a:p>
            <a:pPr>
              <a:lnSpc>
                <a:spcPct val="100000"/>
              </a:lnSpc>
              <a:buFont typeface="Arial"/>
              <a:buChar char="•"/>
            </a:pPr>
            <a:r>
              <a:rPr lang="en-US" sz="2800">
                <a:solidFill>
                  <a:srgbClr val="000000"/>
                </a:solidFill>
                <a:latin typeface="Calibri"/>
              </a:rPr>
              <a:t> </a:t>
            </a:r>
            <a:r>
              <a:rPr lang="en-US" sz="2800">
                <a:solidFill>
                  <a:srgbClr val="000000"/>
                </a:solidFill>
                <a:latin typeface="Calibri"/>
              </a:rPr>
              <a:t>To block acoustic emanations, we can enclose sensitive equipment in a room lined with sound-dampening materials.</a:t>
            </a:r>
            <a:endParaRPr/>
          </a:p>
          <a:p>
            <a:pPr>
              <a:lnSpc>
                <a:spcPct val="100000"/>
              </a:lnSpc>
              <a:buFont typeface="Arial"/>
              <a:buChar char="•"/>
            </a:pPr>
            <a:r>
              <a:rPr lang="en-US" sz="2800">
                <a:solidFill>
                  <a:srgbClr val="000000"/>
                </a:solidFill>
                <a:latin typeface="Calibri"/>
              </a:rPr>
              <a:t> </a:t>
            </a:r>
            <a:r>
              <a:rPr lang="en-US" sz="2800">
                <a:solidFill>
                  <a:srgbClr val="000000"/>
                </a:solidFill>
                <a:latin typeface="Calibri"/>
              </a:rPr>
              <a:t>To block electromagnetic emanations in the electrical cords and cables, we can make sure every such cord and cable is well grounded and insulated.</a:t>
            </a:r>
            <a:endParaRPr/>
          </a:p>
        </p:txBody>
      </p:sp>
      <p:sp>
        <p:nvSpPr>
          <p:cNvPr id="111" name="TextShape 3"/>
          <p:cNvSpPr txBox="1"/>
          <p:nvPr/>
        </p:nvSpPr>
        <p:spPr>
          <a:xfrm>
            <a:off x="0" y="0"/>
            <a:ext cx="360" cy="360"/>
          </a:xfrm>
          <a:prstGeom prst="rect">
            <a:avLst/>
          </a:prstGeom>
        </p:spPr>
        <p:txBody>
          <a:bodyPr bIns="45000" lIns="90000" rIns="90000" tIns="45000"/>
          <a:p>
            <a:pPr>
              <a:lnSpc>
                <a:spcPct val="100000"/>
              </a:lnSpc>
            </a:pPr>
            <a:fld id="{11A161B1-1131-4101-81B1-019111D1C1D1}" type="slidenum">
              <a:rPr lang="en-US">
                <a:solidFill>
                  <a:srgbClr val="000000"/>
                </a:solidFill>
                <a:latin typeface="Calibri"/>
              </a:rPr>
              <a:t>&lt;number&gt;</a:t>
            </a:fld>
            <a:endParaRPr/>
          </a:p>
        </p:txBody>
      </p:sp>
    </p:spTree>
  </p:cSld>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Faraday Cages</a:t>
            </a:r>
            <a:endParaRPr/>
          </a:p>
        </p:txBody>
      </p:sp>
      <p:sp>
        <p:nvSpPr>
          <p:cNvPr id="113" name="TextShape 2"/>
          <p:cNvSpPr txBox="1"/>
          <p:nvPr/>
        </p:nvSpPr>
        <p:spPr>
          <a:xfrm>
            <a:off x="274320" y="1371600"/>
            <a:ext cx="4526280" cy="5105160"/>
          </a:xfrm>
          <a:prstGeom prst="rect">
            <a:avLst/>
          </a:prstGeom>
        </p:spPr>
        <p:txBody>
          <a:bodyPr/>
          <a:p>
            <a:pPr>
              <a:lnSpc>
                <a:spcPct val="100000"/>
              </a:lnSpc>
              <a:buFont typeface="Arial"/>
              <a:buChar char="•"/>
            </a:pPr>
            <a:r>
              <a:rPr lang="en-US" sz="2200">
                <a:solidFill>
                  <a:srgbClr val="000000"/>
                </a:solidFill>
                <a:latin typeface="Calibri"/>
              </a:rPr>
              <a:t>To block electromagnetic emanations in the air, we can surround sensitive equipment with metallic conductive shielding or a mesh of such material, where the holes in the mesh are smaller than the wavelengths of the electromagnetic radiation we wish to block. </a:t>
            </a:r>
            <a:endParaRPr/>
          </a:p>
          <a:p>
            <a:pPr>
              <a:lnSpc>
                <a:spcPct val="100000"/>
              </a:lnSpc>
              <a:buFont typeface="Arial"/>
              <a:buChar char="•"/>
            </a:pPr>
            <a:r>
              <a:rPr lang="en-US" sz="2200">
                <a:solidFill>
                  <a:srgbClr val="000000"/>
                </a:solidFill>
                <a:latin typeface="Calibri"/>
              </a:rPr>
              <a:t>Such an enclosure is known as a </a:t>
            </a:r>
            <a:r>
              <a:rPr b="1" lang="en-US" sz="2200">
                <a:solidFill>
                  <a:srgbClr val="000000"/>
                </a:solidFill>
                <a:latin typeface="Calibri"/>
              </a:rPr>
              <a:t>Faraday cage.</a:t>
            </a:r>
            <a:endParaRPr/>
          </a:p>
        </p:txBody>
      </p:sp>
      <p:sp>
        <p:nvSpPr>
          <p:cNvPr id="114" name="TextShape 3"/>
          <p:cNvSpPr txBox="1"/>
          <p:nvPr/>
        </p:nvSpPr>
        <p:spPr>
          <a:xfrm>
            <a:off x="0" y="0"/>
            <a:ext cx="360" cy="360"/>
          </a:xfrm>
          <a:prstGeom prst="rect">
            <a:avLst/>
          </a:prstGeom>
        </p:spPr>
        <p:txBody>
          <a:bodyPr bIns="45000" lIns="90000" rIns="90000" tIns="45000"/>
          <a:p>
            <a:pPr>
              <a:lnSpc>
                <a:spcPct val="100000"/>
              </a:lnSpc>
            </a:pPr>
            <a:fld id="{21C141E1-E121-41D1-B1D1-5191D1B191D1}" type="slidenum">
              <a:rPr lang="en-US">
                <a:solidFill>
                  <a:srgbClr val="000000"/>
                </a:solidFill>
                <a:latin typeface="Calibri"/>
              </a:rPr>
              <a:t>&lt;number&gt;</a:t>
            </a:fld>
            <a:endParaRPr/>
          </a:p>
        </p:txBody>
      </p:sp>
      <p:pic>
        <p:nvPicPr>
          <p:cNvPr descr="" id="115" name="Picture 2"/>
          <p:cNvPicPr/>
          <p:nvPr/>
        </p:nvPicPr>
        <p:blipFill>
          <a:blip r:embed="rId1"/>
          <a:stretch>
            <a:fillRect/>
          </a:stretch>
        </p:blipFill>
        <p:spPr>
          <a:xfrm>
            <a:off x="4800600" y="2286000"/>
            <a:ext cx="4038120" cy="3028680"/>
          </a:xfrm>
          <a:prstGeom prst="rect">
            <a:avLst/>
          </a:prstGeom>
        </p:spPr>
      </p:pic>
    </p:spTree>
  </p:cSld>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Computer Forensics</a:t>
            </a:r>
            <a:endParaRPr/>
          </a:p>
        </p:txBody>
      </p:sp>
      <p:sp>
        <p:nvSpPr>
          <p:cNvPr id="117" name="TextShape 2"/>
          <p:cNvSpPr txBox="1"/>
          <p:nvPr/>
        </p:nvSpPr>
        <p:spPr>
          <a:xfrm>
            <a:off x="457200" y="1600200"/>
            <a:ext cx="8229240" cy="4525560"/>
          </a:xfrm>
          <a:prstGeom prst="rect">
            <a:avLst/>
          </a:prstGeom>
        </p:spPr>
        <p:txBody>
          <a:bodyPr/>
          <a:p>
            <a:pPr>
              <a:lnSpc>
                <a:spcPct val="100000"/>
              </a:lnSpc>
              <a:buFont typeface="Arial"/>
              <a:buChar char="•"/>
            </a:pPr>
            <a:r>
              <a:rPr b="1" lang="en-US" sz="2800">
                <a:solidFill>
                  <a:srgbClr val="000000"/>
                </a:solidFill>
                <a:latin typeface="Calibri"/>
              </a:rPr>
              <a:t>Computer forensics </a:t>
            </a:r>
            <a:r>
              <a:rPr lang="en-US" sz="2800">
                <a:solidFill>
                  <a:srgbClr val="000000"/>
                </a:solidFill>
                <a:latin typeface="Calibri"/>
              </a:rPr>
              <a:t>is the practice of obtaining information contained on an electronic medium, such as computer systems, hard drives, and optical disks, usually for gathering evidence to be used in legal proceedings.</a:t>
            </a:r>
            <a:endParaRPr/>
          </a:p>
          <a:p>
            <a:pPr>
              <a:lnSpc>
                <a:spcPct val="100000"/>
              </a:lnSpc>
              <a:buFont typeface="Arial"/>
              <a:buChar char="•"/>
            </a:pPr>
            <a:r>
              <a:rPr lang="en-US" sz="2800">
                <a:solidFill>
                  <a:srgbClr val="000000"/>
                </a:solidFill>
                <a:latin typeface="Calibri"/>
              </a:rPr>
              <a:t>Unfortunately, many of the advanced techniques used by forensic investigators for legal proceedings can also be employed by attackers to uncover sensitive information. </a:t>
            </a:r>
            <a:endParaRPr/>
          </a:p>
        </p:txBody>
      </p:sp>
      <p:sp>
        <p:nvSpPr>
          <p:cNvPr id="118" name="TextShape 3"/>
          <p:cNvSpPr txBox="1"/>
          <p:nvPr/>
        </p:nvSpPr>
        <p:spPr>
          <a:xfrm>
            <a:off x="0" y="0"/>
            <a:ext cx="360" cy="360"/>
          </a:xfrm>
          <a:prstGeom prst="rect">
            <a:avLst/>
          </a:prstGeom>
        </p:spPr>
        <p:txBody>
          <a:bodyPr bIns="45000" lIns="90000" rIns="90000" tIns="45000"/>
          <a:p>
            <a:pPr>
              <a:lnSpc>
                <a:spcPct val="100000"/>
              </a:lnSpc>
            </a:pPr>
            <a:fld id="{018181E1-6161-4101-B1F1-51D181B181F1}" type="slidenum">
              <a:rPr lang="en-US">
                <a:solidFill>
                  <a:srgbClr val="000000"/>
                </a:solidFill>
                <a:latin typeface="Calibri"/>
              </a:rPr>
              <a:t>&lt;number&gt;</a:t>
            </a:fld>
            <a:endParaRPr/>
          </a:p>
        </p:txBody>
      </p:sp>
    </p:spTree>
  </p:cSld>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Computer Forensics</a:t>
            </a:r>
            <a:endParaRPr/>
          </a:p>
        </p:txBody>
      </p:sp>
      <p:sp>
        <p:nvSpPr>
          <p:cNvPr id="120" name="TextShape 2"/>
          <p:cNvSpPr txBox="1"/>
          <p:nvPr/>
        </p:nvSpPr>
        <p:spPr>
          <a:xfrm>
            <a:off x="457200" y="1312200"/>
            <a:ext cx="8229240" cy="4525560"/>
          </a:xfrm>
          <a:prstGeom prst="rect">
            <a:avLst/>
          </a:prstGeom>
        </p:spPr>
        <p:txBody>
          <a:bodyPr/>
          <a:p>
            <a:pPr>
              <a:lnSpc>
                <a:spcPct val="100000"/>
              </a:lnSpc>
              <a:buFont typeface="Arial"/>
              <a:buChar char="•"/>
            </a:pPr>
            <a:r>
              <a:rPr lang="en-US" sz="2800">
                <a:solidFill>
                  <a:srgbClr val="000000"/>
                </a:solidFill>
                <a:latin typeface="Calibri"/>
              </a:rPr>
              <a:t>Forensic analysis typically involves the physical inspection of the components of a computer, sometimes at the microscopic level, but it can also involve electronic inspection of a computer’s parts as well.</a:t>
            </a:r>
            <a:endParaRPr/>
          </a:p>
        </p:txBody>
      </p:sp>
      <p:sp>
        <p:nvSpPr>
          <p:cNvPr id="121" name="TextShape 3"/>
          <p:cNvSpPr txBox="1"/>
          <p:nvPr/>
        </p:nvSpPr>
        <p:spPr>
          <a:xfrm>
            <a:off x="0" y="0"/>
            <a:ext cx="360" cy="360"/>
          </a:xfrm>
          <a:prstGeom prst="rect">
            <a:avLst/>
          </a:prstGeom>
        </p:spPr>
        <p:txBody>
          <a:bodyPr bIns="45000" lIns="90000" rIns="90000" tIns="45000"/>
          <a:p>
            <a:pPr>
              <a:lnSpc>
                <a:spcPct val="100000"/>
              </a:lnSpc>
            </a:pPr>
            <a:fld id="{C1C1A1F1-A1E1-4181-B101-518191211121}" type="slidenum">
              <a:rPr lang="en-US">
                <a:solidFill>
                  <a:srgbClr val="000000"/>
                </a:solidFill>
                <a:latin typeface="Calibri"/>
              </a:rPr>
              <a:t>&lt;number&gt;</a:t>
            </a:fld>
            <a:endParaRPr/>
          </a:p>
        </p:txBody>
      </p:sp>
      <p:pic>
        <p:nvPicPr>
          <p:cNvPr descr="" id="122" name="Picture 4"/>
          <p:cNvPicPr/>
          <p:nvPr/>
        </p:nvPicPr>
        <p:blipFill>
          <a:blip r:embed="rId1"/>
          <a:stretch>
            <a:fillRect/>
          </a:stretch>
        </p:blipFill>
        <p:spPr>
          <a:xfrm>
            <a:off x="2288880" y="3613320"/>
            <a:ext cx="4515480" cy="3022560"/>
          </a:xfrm>
          <a:prstGeom prst="rect">
            <a:avLst/>
          </a:prstGeom>
        </p:spPr>
      </p:pic>
    </p:spTree>
  </p:cSld>
  <p:timing>
    <p:tnLst>
      <p:par>
        <p:cTn dur="indefinite" id="25" nodeType="tmRoot" restart="never">
          <p:childTnLst>
            <p:seq>
              <p:cTn id="26"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Computer Forensics</a:t>
            </a:r>
            <a:endParaRPr/>
          </a:p>
        </p:txBody>
      </p:sp>
      <p:sp>
        <p:nvSpPr>
          <p:cNvPr id="124" name="TextShape 2"/>
          <p:cNvSpPr txBox="1"/>
          <p:nvPr/>
        </p:nvSpPr>
        <p:spPr>
          <a:xfrm>
            <a:off x="274320" y="1188720"/>
            <a:ext cx="8595360" cy="5303520"/>
          </a:xfrm>
          <a:prstGeom prst="rect">
            <a:avLst/>
          </a:prstGeom>
        </p:spPr>
        <p:txBody>
          <a:bodyPr/>
          <a:p>
            <a:pPr>
              <a:lnSpc>
                <a:spcPct val="100000"/>
              </a:lnSpc>
              <a:buFont typeface="Arial"/>
              <a:buChar char="•"/>
            </a:pPr>
            <a:r>
              <a:rPr lang="en-US" sz="2800">
                <a:solidFill>
                  <a:srgbClr val="000000"/>
                </a:solidFill>
                <a:latin typeface="Calibri"/>
              </a:rPr>
              <a:t>Magnetic media may contain traces of prior states even after overwriting</a:t>
            </a:r>
            <a:endParaRPr/>
          </a:p>
          <a:p>
            <a:pPr>
              <a:lnSpc>
                <a:spcPct val="100000"/>
              </a:lnSpc>
              <a:buFont typeface="Arial"/>
              <a:buChar char="•"/>
            </a:pPr>
            <a:r>
              <a:rPr lang="en-US" sz="2800">
                <a:solidFill>
                  <a:srgbClr val="000000"/>
                </a:solidFill>
                <a:latin typeface="Calibri"/>
              </a:rPr>
              <a:t>File systems may simply mark deleted files as deleted without erasing them</a:t>
            </a:r>
            <a:endParaRPr/>
          </a:p>
          <a:p>
            <a:pPr>
              <a:lnSpc>
                <a:spcPct val="100000"/>
              </a:lnSpc>
              <a:buFont typeface="Arial"/>
              <a:buChar char="•"/>
            </a:pPr>
            <a:r>
              <a:rPr lang="en-US" sz="2800">
                <a:solidFill>
                  <a:srgbClr val="000000"/>
                </a:solidFill>
                <a:latin typeface="Calibri"/>
              </a:rPr>
              <a:t>Disk drives may mark blocks as free without overwriting them</a:t>
            </a:r>
            <a:endParaRPr/>
          </a:p>
          <a:p>
            <a:pPr>
              <a:lnSpc>
                <a:spcPct val="100000"/>
              </a:lnSpc>
              <a:buFont typeface="Arial"/>
              <a:buChar char="•"/>
            </a:pPr>
            <a:r>
              <a:rPr lang="en-US" sz="2800">
                <a:solidFill>
                  <a:srgbClr val="000000"/>
                </a:solidFill>
                <a:latin typeface="Calibri"/>
              </a:rPr>
              <a:t>Process image may be dumped and examined for strings (e.g., passwords) and unencrypted keys </a:t>
            </a:r>
            <a:endParaRPr/>
          </a:p>
          <a:p>
            <a:pPr>
              <a:lnSpc>
                <a:spcPct val="100000"/>
              </a:lnSpc>
              <a:buFont typeface="Arial"/>
              <a:buChar char="•"/>
            </a:pPr>
            <a:r>
              <a:rPr lang="en-US" sz="2800">
                <a:solidFill>
                  <a:srgbClr val="000000"/>
                </a:solidFill>
                <a:latin typeface="Calibri"/>
              </a:rPr>
              <a:t>Application files may store prior state information (markup)</a:t>
            </a:r>
            <a:endParaRPr/>
          </a:p>
        </p:txBody>
      </p:sp>
      <p:sp>
        <p:nvSpPr>
          <p:cNvPr id="125" name="TextShape 3"/>
          <p:cNvSpPr txBox="1"/>
          <p:nvPr/>
        </p:nvSpPr>
        <p:spPr>
          <a:xfrm>
            <a:off x="0" y="0"/>
            <a:ext cx="360" cy="360"/>
          </a:xfrm>
          <a:prstGeom prst="rect">
            <a:avLst/>
          </a:prstGeom>
        </p:spPr>
        <p:txBody>
          <a:bodyPr bIns="45000" lIns="90000" rIns="90000" tIns="45000"/>
          <a:p>
            <a:pPr>
              <a:lnSpc>
                <a:spcPct val="100000"/>
              </a:lnSpc>
            </a:pPr>
            <a:fld id="{71417141-C191-4111-A1D1-0181D181B121}" type="slidenum">
              <a:rPr lang="en-US">
                <a:solidFill>
                  <a:srgbClr val="000000"/>
                </a:solidFill>
                <a:latin typeface="Calibri"/>
              </a:rPr>
              <a:t>&lt;number&gt;</a:t>
            </a:fld>
            <a:endParaRPr/>
          </a:p>
        </p:txBody>
      </p:sp>
    </p:spTree>
  </p:cSld>
  <p:timing>
    <p:tnLst>
      <p:par>
        <p:cTn dur="indefinite" id="27" nodeType="tmRoot" restart="never">
          <p:childTnLst>
            <p:seq>
              <p:cTn id="28"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ATMs</a:t>
            </a:r>
            <a:endParaRPr/>
          </a:p>
        </p:txBody>
      </p:sp>
      <p:sp>
        <p:nvSpPr>
          <p:cNvPr id="127" name="TextShape 2"/>
          <p:cNvSpPr txBox="1"/>
          <p:nvPr/>
        </p:nvSpPr>
        <p:spPr>
          <a:xfrm>
            <a:off x="457200" y="1276200"/>
            <a:ext cx="8534160" cy="4525560"/>
          </a:xfrm>
          <a:prstGeom prst="rect">
            <a:avLst/>
          </a:prstGeom>
        </p:spPr>
        <p:txBody>
          <a:bodyPr/>
          <a:p>
            <a:pPr>
              <a:lnSpc>
                <a:spcPct val="100000"/>
              </a:lnSpc>
              <a:buFont typeface="Arial"/>
              <a:buChar char="•"/>
            </a:pPr>
            <a:r>
              <a:rPr lang="en-US" sz="2400">
                <a:solidFill>
                  <a:srgbClr val="000000"/>
                </a:solidFill>
                <a:latin typeface="Calibri"/>
              </a:rPr>
              <a:t>An </a:t>
            </a:r>
            <a:r>
              <a:rPr b="1" lang="en-US" sz="2400">
                <a:solidFill>
                  <a:srgbClr val="000000"/>
                </a:solidFill>
                <a:latin typeface="Calibri"/>
              </a:rPr>
              <a:t>automatic teller machine (ATM) </a:t>
            </a:r>
            <a:r>
              <a:rPr lang="en-US" sz="2400">
                <a:solidFill>
                  <a:srgbClr val="000000"/>
                </a:solidFill>
                <a:latin typeface="Calibri"/>
              </a:rPr>
              <a:t>is any device that allows customers of financial institutions to complete withdrawal and deposit transactions without human assistance. </a:t>
            </a:r>
            <a:endParaRPr/>
          </a:p>
          <a:p>
            <a:pPr>
              <a:lnSpc>
                <a:spcPct val="100000"/>
              </a:lnSpc>
              <a:buFont typeface="Arial"/>
              <a:buChar char="•"/>
            </a:pPr>
            <a:r>
              <a:rPr lang="en-US" sz="2400">
                <a:solidFill>
                  <a:srgbClr val="000000"/>
                </a:solidFill>
                <a:latin typeface="Calibri"/>
              </a:rPr>
              <a:t>Typically, customers insert a magnetic stripe credit or debit card, enter a PIN, and then deposit or withdraw cash from their account. </a:t>
            </a:r>
            <a:endParaRPr/>
          </a:p>
        </p:txBody>
      </p:sp>
      <p:sp>
        <p:nvSpPr>
          <p:cNvPr id="128" name="TextShape 3"/>
          <p:cNvSpPr txBox="1"/>
          <p:nvPr/>
        </p:nvSpPr>
        <p:spPr>
          <a:xfrm>
            <a:off x="0" y="0"/>
            <a:ext cx="360" cy="360"/>
          </a:xfrm>
          <a:prstGeom prst="rect">
            <a:avLst/>
          </a:prstGeom>
        </p:spPr>
        <p:txBody>
          <a:bodyPr bIns="45000" lIns="90000" rIns="90000" tIns="45000"/>
          <a:p>
            <a:pPr>
              <a:lnSpc>
                <a:spcPct val="100000"/>
              </a:lnSpc>
            </a:pPr>
            <a:fld id="{11A18191-0181-4101-A141-4181C13121D1}" type="slidenum">
              <a:rPr lang="en-US">
                <a:solidFill>
                  <a:srgbClr val="000000"/>
                </a:solidFill>
                <a:latin typeface="Calibri"/>
              </a:rPr>
              <a:t>&lt;number&gt;</a:t>
            </a:fld>
            <a:endParaRPr/>
          </a:p>
        </p:txBody>
      </p:sp>
      <p:sp>
        <p:nvSpPr>
          <p:cNvPr id="129" name="CustomShape 4"/>
          <p:cNvSpPr/>
          <p:nvPr/>
        </p:nvSpPr>
        <p:spPr>
          <a:xfrm>
            <a:off x="4524120" y="6618600"/>
            <a:ext cx="492120" cy="272160"/>
          </a:xfrm>
          <a:prstGeom prst="rect">
            <a:avLst/>
          </a:prstGeom>
        </p:spPr>
        <p:txBody>
          <a:bodyPr bIns="45000" lIns="90000" rIns="90000" tIns="45000" wrap="none"/>
          <a:p>
            <a:pPr>
              <a:lnSpc>
                <a:spcPct val="100000"/>
              </a:lnSpc>
            </a:pPr>
            <a:r>
              <a:rPr lang="en-US" sz="1200">
                <a:solidFill>
                  <a:srgbClr val="000000"/>
                </a:solidFill>
                <a:latin typeface="Arial"/>
              </a:rPr>
              <a:t>ATM</a:t>
            </a:r>
            <a:endParaRPr/>
          </a:p>
        </p:txBody>
      </p:sp>
      <p:pic>
        <p:nvPicPr>
          <p:cNvPr descr="" id="130" name="Picture 10"/>
          <p:cNvPicPr/>
          <p:nvPr/>
        </p:nvPicPr>
        <p:blipFill>
          <a:blip r:embed="rId1"/>
          <a:stretch>
            <a:fillRect/>
          </a:stretch>
        </p:blipFill>
        <p:spPr>
          <a:xfrm>
            <a:off x="4140360" y="4814640"/>
            <a:ext cx="1269360" cy="1839240"/>
          </a:xfrm>
          <a:prstGeom prst="rect">
            <a:avLst/>
          </a:prstGeom>
        </p:spPr>
      </p:pic>
    </p:spTree>
  </p:cSld>
  <p:timing>
    <p:tnLst>
      <p:par>
        <p:cTn dur="indefinite" id="29" nodeType="tmRoot" restart="never">
          <p:childTnLst>
            <p:seq>
              <p:cTn id="30"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ATMs</a:t>
            </a:r>
            <a:endParaRPr/>
          </a:p>
        </p:txBody>
      </p:sp>
      <p:sp>
        <p:nvSpPr>
          <p:cNvPr id="132" name="TextShape 2"/>
          <p:cNvSpPr txBox="1"/>
          <p:nvPr/>
        </p:nvSpPr>
        <p:spPr>
          <a:xfrm>
            <a:off x="457200" y="1276200"/>
            <a:ext cx="8534160" cy="4525560"/>
          </a:xfrm>
          <a:prstGeom prst="rect">
            <a:avLst/>
          </a:prstGeom>
        </p:spPr>
        <p:txBody>
          <a:bodyPr/>
          <a:p>
            <a:pPr>
              <a:lnSpc>
                <a:spcPct val="100000"/>
              </a:lnSpc>
              <a:buFont typeface="Arial"/>
              <a:buChar char="•"/>
            </a:pPr>
            <a:r>
              <a:rPr lang="en-US" sz="2400">
                <a:solidFill>
                  <a:srgbClr val="000000"/>
                </a:solidFill>
                <a:latin typeface="Calibri"/>
              </a:rPr>
              <a:t>The ATM has an internal cryptographic processor that encrypts the entered PIN and compares it to an encrypted PIN stored on the card (only for older systems that are not connected to a network) or in a remote database.</a:t>
            </a:r>
            <a:endParaRPr/>
          </a:p>
          <a:p>
            <a:pPr/>
            <a:r>
              <a:rPr lang="en-US" sz="2400">
                <a:solidFill>
                  <a:srgbClr val="000000"/>
                </a:solidFill>
                <a:latin typeface="Calibri"/>
              </a:rPr>
              <a:t>To ensure the confidentiality of customer transactions, each ATM has a cryptographic processor that encrypts all incoming and outgoing information, starting the moment a customer enters their PIN. </a:t>
            </a:r>
            <a:endParaRPr/>
          </a:p>
        </p:txBody>
      </p:sp>
      <p:sp>
        <p:nvSpPr>
          <p:cNvPr id="133" name="TextShape 3"/>
          <p:cNvSpPr txBox="1"/>
          <p:nvPr/>
        </p:nvSpPr>
        <p:spPr>
          <a:xfrm>
            <a:off x="0" y="0"/>
            <a:ext cx="360" cy="360"/>
          </a:xfrm>
          <a:prstGeom prst="rect">
            <a:avLst/>
          </a:prstGeom>
        </p:spPr>
        <p:txBody>
          <a:bodyPr bIns="45000" lIns="90000" rIns="90000" tIns="45000"/>
          <a:p>
            <a:pPr>
              <a:lnSpc>
                <a:spcPct val="100000"/>
              </a:lnSpc>
            </a:pPr>
            <a:fld id="{E1215101-2101-41E1-A1E1-51B19121C191}" type="slidenum">
              <a:rPr lang="en-US">
                <a:solidFill>
                  <a:srgbClr val="000000"/>
                </a:solidFill>
                <a:latin typeface="Calibri"/>
              </a:rPr>
              <a:t>&lt;number&gt;</a:t>
            </a:fld>
            <a:endParaRPr/>
          </a:p>
        </p:txBody>
      </p:sp>
      <p:sp>
        <p:nvSpPr>
          <p:cNvPr id="134" name="CustomShape 4"/>
          <p:cNvSpPr/>
          <p:nvPr/>
        </p:nvSpPr>
        <p:spPr>
          <a:xfrm>
            <a:off x="4524120" y="6618600"/>
            <a:ext cx="492120" cy="272160"/>
          </a:xfrm>
          <a:prstGeom prst="rect">
            <a:avLst/>
          </a:prstGeom>
        </p:spPr>
        <p:txBody>
          <a:bodyPr bIns="45000" lIns="90000" rIns="90000" tIns="45000" wrap="none"/>
          <a:p>
            <a:pPr>
              <a:lnSpc>
                <a:spcPct val="100000"/>
              </a:lnSpc>
            </a:pPr>
            <a:r>
              <a:rPr lang="en-US" sz="1200">
                <a:solidFill>
                  <a:srgbClr val="000000"/>
                </a:solidFill>
                <a:latin typeface="Arial"/>
              </a:rPr>
              <a:t>ATM</a:t>
            </a:r>
            <a:endParaRPr/>
          </a:p>
        </p:txBody>
      </p:sp>
      <p:pic>
        <p:nvPicPr>
          <p:cNvPr descr="" id="135" name="Picture 10"/>
          <p:cNvPicPr/>
          <p:nvPr/>
        </p:nvPicPr>
        <p:blipFill>
          <a:blip r:embed="rId1"/>
          <a:stretch>
            <a:fillRect/>
          </a:stretch>
        </p:blipFill>
        <p:spPr>
          <a:xfrm>
            <a:off x="4140360" y="4814640"/>
            <a:ext cx="1269360" cy="1839240"/>
          </a:xfrm>
          <a:prstGeom prst="rect">
            <a:avLst/>
          </a:prstGeom>
        </p:spPr>
      </p:pic>
    </p:spTree>
  </p:cSld>
  <p:timing>
    <p:tnLst>
      <p:par>
        <p:cTn dur="indefinite" id="31" nodeType="tmRoot" restart="never">
          <p:childTnLst>
            <p:seq>
              <p:cTn id="32"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ATMs</a:t>
            </a:r>
            <a:endParaRPr/>
          </a:p>
        </p:txBody>
      </p:sp>
      <p:sp>
        <p:nvSpPr>
          <p:cNvPr id="137" name="TextShape 2"/>
          <p:cNvSpPr txBox="1"/>
          <p:nvPr/>
        </p:nvSpPr>
        <p:spPr>
          <a:xfrm>
            <a:off x="457200" y="1600200"/>
            <a:ext cx="8534160" cy="4525560"/>
          </a:xfrm>
          <a:prstGeom prst="rect">
            <a:avLst/>
          </a:prstGeom>
        </p:spPr>
        <p:txBody>
          <a:bodyPr/>
          <a:p>
            <a:pPr>
              <a:lnSpc>
                <a:spcPct val="100000"/>
              </a:lnSpc>
              <a:buFont typeface="Arial"/>
              <a:buChar char="•"/>
            </a:pPr>
            <a:r>
              <a:rPr lang="en-US" sz="2400">
                <a:solidFill>
                  <a:srgbClr val="000000"/>
                </a:solidFill>
                <a:latin typeface="Calibri"/>
              </a:rPr>
              <a:t>The current industry standard for ATM transactions is the </a:t>
            </a:r>
            <a:r>
              <a:rPr b="1" lang="en-US" sz="2400">
                <a:solidFill>
                  <a:srgbClr val="000000"/>
                </a:solidFill>
                <a:latin typeface="Calibri"/>
              </a:rPr>
              <a:t>Triple DES (3DES) cryptosystem, </a:t>
            </a:r>
            <a:r>
              <a:rPr lang="en-US" sz="2400">
                <a:solidFill>
                  <a:srgbClr val="000000"/>
                </a:solidFill>
                <a:latin typeface="Calibri"/>
              </a:rPr>
              <a:t>a legacy symmetric cryptosystem with up to 112 bits of security.</a:t>
            </a:r>
            <a:endParaRPr/>
          </a:p>
          <a:p>
            <a:pPr>
              <a:lnSpc>
                <a:spcPct val="100000"/>
              </a:lnSpc>
              <a:buFont typeface="Arial"/>
              <a:buChar char="•"/>
            </a:pPr>
            <a:r>
              <a:rPr lang="en-US" sz="2400">
                <a:solidFill>
                  <a:srgbClr val="000000"/>
                </a:solidFill>
                <a:latin typeface="Calibri"/>
              </a:rPr>
              <a:t>The 3DES secret keys installed on an ATM are either loaded on-site by technicians or downloaded remotely from the ATM vendor. </a:t>
            </a:r>
            <a:endParaRPr/>
          </a:p>
        </p:txBody>
      </p:sp>
      <p:sp>
        <p:nvSpPr>
          <p:cNvPr id="138" name="TextShape 3"/>
          <p:cNvSpPr txBox="1"/>
          <p:nvPr/>
        </p:nvSpPr>
        <p:spPr>
          <a:xfrm>
            <a:off x="0" y="0"/>
            <a:ext cx="360" cy="360"/>
          </a:xfrm>
          <a:prstGeom prst="rect">
            <a:avLst/>
          </a:prstGeom>
        </p:spPr>
        <p:txBody>
          <a:bodyPr bIns="45000" lIns="90000" rIns="90000" tIns="45000"/>
          <a:p>
            <a:pPr>
              <a:lnSpc>
                <a:spcPct val="100000"/>
              </a:lnSpc>
            </a:pPr>
            <a:fld id="{013131A1-2191-41F1-81F1-D111711111B1}" type="slidenum">
              <a:rPr lang="en-US">
                <a:solidFill>
                  <a:srgbClr val="000000"/>
                </a:solidFill>
                <a:latin typeface="Calibri"/>
              </a:rPr>
              <a:t>&lt;number&gt;</a:t>
            </a:fld>
            <a:endParaRPr/>
          </a:p>
        </p:txBody>
      </p:sp>
      <p:sp>
        <p:nvSpPr>
          <p:cNvPr id="139" name="CustomShape 4"/>
          <p:cNvSpPr/>
          <p:nvPr/>
        </p:nvSpPr>
        <p:spPr>
          <a:xfrm>
            <a:off x="6654600" y="6510600"/>
            <a:ext cx="645840" cy="363960"/>
          </a:xfrm>
          <a:prstGeom prst="rect">
            <a:avLst/>
          </a:prstGeom>
        </p:spPr>
        <p:txBody>
          <a:bodyPr bIns="45000" lIns="90000" rIns="90000" tIns="45000" wrap="none"/>
          <a:p>
            <a:r>
              <a:rPr lang="en-US">
                <a:latin typeface="Arial"/>
              </a:rPr>
              <a:t>ATM</a:t>
            </a:r>
            <a:endParaRPr/>
          </a:p>
        </p:txBody>
      </p:sp>
      <p:sp>
        <p:nvSpPr>
          <p:cNvPr id="140" name="CustomShape 5"/>
          <p:cNvSpPr/>
          <p:nvPr/>
        </p:nvSpPr>
        <p:spPr>
          <a:xfrm>
            <a:off x="4003200" y="5707440"/>
            <a:ext cx="1917000" cy="363960"/>
          </a:xfrm>
          <a:prstGeom prst="rect">
            <a:avLst/>
          </a:prstGeom>
        </p:spPr>
        <p:txBody>
          <a:bodyPr bIns="45000" lIns="90000" rIns="90000" tIns="45000" wrap="none"/>
          <a:p>
            <a:r>
              <a:rPr lang="en-US">
                <a:latin typeface="Arial"/>
              </a:rPr>
              <a:t>3DES Encryption</a:t>
            </a:r>
            <a:endParaRPr/>
          </a:p>
        </p:txBody>
      </p:sp>
      <p:sp>
        <p:nvSpPr>
          <p:cNvPr id="141" name="CustomShape 6"/>
          <p:cNvSpPr/>
          <p:nvPr/>
        </p:nvSpPr>
        <p:spPr>
          <a:xfrm>
            <a:off x="4020480" y="5414400"/>
            <a:ext cx="1850040" cy="336960"/>
          </a:xfrm>
          <a:prstGeom prst="rect">
            <a:avLst>
              <a:gd fmla="val 50000" name="adj1"/>
              <a:gd fmla="val 50000" name="adj2"/>
            </a:avLst>
          </a:prstGeom>
          <a:solidFill>
            <a:srgbClr val="7f7f7f"/>
          </a:solidFill>
          <a:ln w="9360">
            <a:solidFill>
              <a:srgbClr val="7f7f7f"/>
            </a:solidFill>
            <a:round/>
          </a:ln>
        </p:spPr>
      </p:sp>
      <p:sp>
        <p:nvSpPr>
          <p:cNvPr id="142" name="CustomShape 7"/>
          <p:cNvSpPr/>
          <p:nvPr/>
        </p:nvSpPr>
        <p:spPr>
          <a:xfrm>
            <a:off x="2415960" y="6141960"/>
            <a:ext cx="699480" cy="363960"/>
          </a:xfrm>
          <a:prstGeom prst="rect">
            <a:avLst/>
          </a:prstGeom>
        </p:spPr>
        <p:txBody>
          <a:bodyPr bIns="45000" lIns="90000" rIns="90000" tIns="45000" wrap="none"/>
          <a:p>
            <a:r>
              <a:rPr lang="en-US">
                <a:latin typeface="Arial"/>
              </a:rPr>
              <a:t>Bank</a:t>
            </a:r>
            <a:endParaRPr/>
          </a:p>
        </p:txBody>
      </p:sp>
      <p:pic>
        <p:nvPicPr>
          <p:cNvPr descr="" id="143" name="Picture 9"/>
          <p:cNvPicPr/>
          <p:nvPr/>
        </p:nvPicPr>
        <p:blipFill>
          <a:blip r:embed="rId1"/>
          <a:stretch>
            <a:fillRect/>
          </a:stretch>
        </p:blipFill>
        <p:spPr>
          <a:xfrm>
            <a:off x="1523880" y="4717800"/>
            <a:ext cx="2499480" cy="1392840"/>
          </a:xfrm>
          <a:prstGeom prst="rect">
            <a:avLst/>
          </a:prstGeom>
        </p:spPr>
      </p:pic>
      <p:pic>
        <p:nvPicPr>
          <p:cNvPr descr="" id="144" name="Picture 10"/>
          <p:cNvPicPr/>
          <p:nvPr/>
        </p:nvPicPr>
        <p:blipFill>
          <a:blip r:embed="rId2"/>
          <a:stretch>
            <a:fillRect/>
          </a:stretch>
        </p:blipFill>
        <p:spPr>
          <a:xfrm>
            <a:off x="6347520" y="4634640"/>
            <a:ext cx="1269360" cy="1839240"/>
          </a:xfrm>
          <a:prstGeom prst="rect">
            <a:avLst/>
          </a:prstGeom>
        </p:spPr>
      </p:pic>
    </p:spTree>
  </p:cSld>
  <p:timing>
    <p:tnLst>
      <p:par>
        <p:cTn dur="indefinite" id="33" nodeType="tmRoot" restart="never">
          <p:childTnLst>
            <p:seq>
              <p:cTn id="34"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457200" y="0"/>
            <a:ext cx="8229240" cy="1142640"/>
          </a:xfrm>
          <a:prstGeom prst="rect">
            <a:avLst/>
          </a:prstGeom>
        </p:spPr>
        <p:txBody>
          <a:bodyPr anchor="ctr"/>
          <a:p>
            <a:pPr algn="ctr">
              <a:lnSpc>
                <a:spcPct val="100000"/>
              </a:lnSpc>
            </a:pPr>
            <a:r>
              <a:rPr lang="en-US" sz="4400">
                <a:solidFill>
                  <a:srgbClr val="000000"/>
                </a:solidFill>
                <a:latin typeface="Calibri"/>
              </a:rPr>
              <a:t>Attacks on ATMs</a:t>
            </a:r>
            <a:endParaRPr/>
          </a:p>
        </p:txBody>
      </p:sp>
      <p:sp>
        <p:nvSpPr>
          <p:cNvPr id="146" name="TextShape 2"/>
          <p:cNvSpPr txBox="1"/>
          <p:nvPr/>
        </p:nvSpPr>
        <p:spPr>
          <a:xfrm>
            <a:off x="457200" y="990720"/>
            <a:ext cx="8229240" cy="5486040"/>
          </a:xfrm>
          <a:prstGeom prst="rect">
            <a:avLst/>
          </a:prstGeom>
        </p:spPr>
        <p:txBody>
          <a:bodyPr/>
          <a:p>
            <a:pPr>
              <a:lnSpc>
                <a:spcPct val="100000"/>
              </a:lnSpc>
              <a:buFont typeface="Arial"/>
              <a:buChar char="•"/>
            </a:pPr>
            <a:r>
              <a:rPr b="1" lang="en-US" sz="2400">
                <a:solidFill>
                  <a:srgbClr val="000000"/>
                </a:solidFill>
                <a:latin typeface="Calibri"/>
              </a:rPr>
              <a:t>Lebanese loop: </a:t>
            </a:r>
            <a:r>
              <a:rPr lang="en-US" sz="2400">
                <a:solidFill>
                  <a:srgbClr val="000000"/>
                </a:solidFill>
                <a:latin typeface="Calibri"/>
              </a:rPr>
              <a:t>A perpetrator inserts this sleeve into the card slot of an ATM. When a customer attempts to make a transaction and inserts their credit card, it sits in the sleeve, out of sight from the customer, who thinks that the machine has malfunctioned. After the customer leaves, the perpetrator can then remove the sleeve with the victim’s card.</a:t>
            </a:r>
            <a:endParaRPr/>
          </a:p>
          <a:p>
            <a:pPr>
              <a:lnSpc>
                <a:spcPct val="100000"/>
              </a:lnSpc>
              <a:buFont typeface="Arial"/>
              <a:buChar char="•"/>
            </a:pPr>
            <a:endParaRPr/>
          </a:p>
        </p:txBody>
      </p:sp>
      <p:sp>
        <p:nvSpPr>
          <p:cNvPr id="147" name="TextShape 3"/>
          <p:cNvSpPr txBox="1"/>
          <p:nvPr/>
        </p:nvSpPr>
        <p:spPr>
          <a:xfrm>
            <a:off x="0" y="0"/>
            <a:ext cx="360" cy="360"/>
          </a:xfrm>
          <a:prstGeom prst="rect">
            <a:avLst/>
          </a:prstGeom>
        </p:spPr>
        <p:txBody>
          <a:bodyPr bIns="45000" lIns="90000" rIns="90000" tIns="45000"/>
          <a:p>
            <a:pPr>
              <a:lnSpc>
                <a:spcPct val="100000"/>
              </a:lnSpc>
            </a:pPr>
            <a:fld id="{91B1D131-1151-41F1-A151-C151A1217121}" type="slidenum">
              <a:rPr lang="en-US">
                <a:solidFill>
                  <a:srgbClr val="000000"/>
                </a:solidFill>
                <a:latin typeface="Calibri"/>
              </a:rPr>
              <a:t>&lt;number&gt;</a:t>
            </a:fld>
            <a:endParaRPr/>
          </a:p>
        </p:txBody>
      </p:sp>
    </p:spTree>
  </p:cSld>
  <p:timing>
    <p:tnLst>
      <p:par>
        <p:cTn dur="indefinite" id="35" nodeType="tmRoot" restart="never">
          <p:childTnLst>
            <p:seq>
              <p:cTn id="36"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457200" y="0"/>
            <a:ext cx="8229240" cy="1142640"/>
          </a:xfrm>
          <a:prstGeom prst="rect">
            <a:avLst/>
          </a:prstGeom>
        </p:spPr>
        <p:txBody>
          <a:bodyPr anchor="ctr"/>
          <a:p>
            <a:pPr algn="ctr">
              <a:lnSpc>
                <a:spcPct val="100000"/>
              </a:lnSpc>
            </a:pPr>
            <a:r>
              <a:rPr lang="en-US" sz="4400">
                <a:solidFill>
                  <a:srgbClr val="000000"/>
                </a:solidFill>
                <a:latin typeface="Calibri"/>
              </a:rPr>
              <a:t>Attacks on ATMs</a:t>
            </a:r>
            <a:endParaRPr/>
          </a:p>
        </p:txBody>
      </p:sp>
      <p:sp>
        <p:nvSpPr>
          <p:cNvPr id="149" name="TextShape 2"/>
          <p:cNvSpPr txBox="1"/>
          <p:nvPr/>
        </p:nvSpPr>
        <p:spPr>
          <a:xfrm>
            <a:off x="457200" y="990720"/>
            <a:ext cx="8229240" cy="5486040"/>
          </a:xfrm>
          <a:prstGeom prst="rect">
            <a:avLst/>
          </a:prstGeom>
        </p:spPr>
        <p:txBody>
          <a:bodyPr/>
          <a:p>
            <a:pPr>
              <a:lnSpc>
                <a:spcPct val="100000"/>
              </a:lnSpc>
              <a:buFont typeface="Arial"/>
              <a:buChar char="•"/>
            </a:pPr>
            <a:r>
              <a:rPr b="1" lang="en-US" sz="2400">
                <a:solidFill>
                  <a:srgbClr val="000000"/>
                </a:solidFill>
                <a:latin typeface="Calibri"/>
              </a:rPr>
              <a:t>Skimmer:</a:t>
            </a:r>
            <a:r>
              <a:rPr lang="en-US" sz="2400">
                <a:solidFill>
                  <a:srgbClr val="000000"/>
                </a:solidFill>
                <a:latin typeface="Calibri"/>
              </a:rPr>
              <a:t> a device that reads and stores magnetic stripe information when a card is swiped. An attacker can install a skimmer over the card slot of an ATM and store customers’ credit information without their knowledge. Later, this information can be retrieved and used to make duplicates of the original cards.</a:t>
            </a:r>
            <a:endParaRPr/>
          </a:p>
          <a:p>
            <a:pPr lvl="1">
              <a:buSzPct val="75000"/>
              <a:buFont typeface="StarSymbol"/>
              <a:buChar char=""/>
            </a:pPr>
            <a:r>
              <a:rPr lang="en-US" sz="2400">
                <a:solidFill>
                  <a:srgbClr val="000000"/>
                </a:solidFill>
                <a:latin typeface="Calibri"/>
              </a:rPr>
              <a:t>Cases in gas pumps in Gainesville 2010, 2011 and later; reminder May 2014</a:t>
            </a:r>
            <a:endParaRPr/>
          </a:p>
          <a:p>
            <a:pPr>
              <a:lnSpc>
                <a:spcPct val="100000"/>
              </a:lnSpc>
              <a:buFont typeface="Arial"/>
              <a:buChar char="•"/>
            </a:pPr>
            <a:endParaRPr/>
          </a:p>
          <a:p>
            <a:pPr>
              <a:lnSpc>
                <a:spcPct val="100000"/>
              </a:lnSpc>
              <a:buFont typeface="Arial"/>
              <a:buChar char="•"/>
            </a:pPr>
            <a:r>
              <a:rPr b="1" lang="en-US" sz="2400">
                <a:solidFill>
                  <a:srgbClr val="000000"/>
                </a:solidFill>
                <a:latin typeface="Calibri"/>
              </a:rPr>
              <a:t>Fake ATMs: </a:t>
            </a:r>
            <a:r>
              <a:rPr lang="en-US" sz="2400">
                <a:solidFill>
                  <a:srgbClr val="000000"/>
                </a:solidFill>
                <a:latin typeface="Calibri"/>
              </a:rPr>
              <a:t>capture both credit/debit cards and PINs at the same time.</a:t>
            </a:r>
            <a:endParaRPr/>
          </a:p>
          <a:p>
            <a:pPr lvl="1">
              <a:buSzPct val="75000"/>
              <a:buFont typeface="StarSymbol"/>
              <a:buChar char=""/>
            </a:pPr>
            <a:r>
              <a:rPr lang="en-US" sz="2400">
                <a:solidFill>
                  <a:srgbClr val="000000"/>
                </a:solidFill>
                <a:latin typeface="Calibri"/>
              </a:rPr>
              <a:t>Jonesville Feb 2013, Jacksonville 2009 ($300K)</a:t>
            </a:r>
            <a:endParaRPr/>
          </a:p>
        </p:txBody>
      </p:sp>
      <p:sp>
        <p:nvSpPr>
          <p:cNvPr id="150" name="TextShape 3"/>
          <p:cNvSpPr txBox="1"/>
          <p:nvPr/>
        </p:nvSpPr>
        <p:spPr>
          <a:xfrm>
            <a:off x="0" y="0"/>
            <a:ext cx="360" cy="360"/>
          </a:xfrm>
          <a:prstGeom prst="rect">
            <a:avLst/>
          </a:prstGeom>
        </p:spPr>
        <p:txBody>
          <a:bodyPr bIns="45000" lIns="90000" rIns="90000" tIns="45000"/>
          <a:p>
            <a:pPr>
              <a:lnSpc>
                <a:spcPct val="100000"/>
              </a:lnSpc>
            </a:pPr>
            <a:fld id="{8131A181-C151-4171-B181-61018101B111}" type="slidenum">
              <a:rPr lang="en-US">
                <a:solidFill>
                  <a:srgbClr val="000000"/>
                </a:solidFill>
                <a:latin typeface="Calibri"/>
              </a:rPr>
              <a:t>&lt;number&gt;</a:t>
            </a:fld>
            <a:endParaRPr/>
          </a:p>
        </p:txBody>
      </p:sp>
    </p:spTree>
  </p:cSld>
  <p:timing>
    <p:tnLst>
      <p:par>
        <p:cTn dur="indefinite" id="37" nodeType="tmRoot" restart="never">
          <p:childTnLst>
            <p:seq>
              <p:cTn id="38"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457200" y="76320"/>
            <a:ext cx="8229240" cy="1142640"/>
          </a:xfrm>
          <a:prstGeom prst="rect">
            <a:avLst/>
          </a:prstGeom>
        </p:spPr>
        <p:txBody>
          <a:bodyPr anchor="ctr"/>
          <a:p>
            <a:pPr algn="ctr">
              <a:lnSpc>
                <a:spcPct val="100000"/>
              </a:lnSpc>
            </a:pPr>
            <a:r>
              <a:rPr lang="en-US" sz="4400">
                <a:solidFill>
                  <a:srgbClr val="000000"/>
                </a:solidFill>
                <a:latin typeface="Calibri"/>
              </a:rPr>
              <a:t>Environmental Attacks</a:t>
            </a:r>
            <a:endParaRPr/>
          </a:p>
        </p:txBody>
      </p:sp>
      <p:sp>
        <p:nvSpPr>
          <p:cNvPr id="79" name="TextShape 2"/>
          <p:cNvSpPr txBox="1"/>
          <p:nvPr/>
        </p:nvSpPr>
        <p:spPr>
          <a:xfrm>
            <a:off x="457200" y="1219320"/>
            <a:ext cx="8229240" cy="4906440"/>
          </a:xfrm>
          <a:prstGeom prst="rect">
            <a:avLst/>
          </a:prstGeom>
        </p:spPr>
        <p:txBody>
          <a:bodyPr/>
          <a:p>
            <a:pPr>
              <a:lnSpc>
                <a:spcPct val="100000"/>
              </a:lnSpc>
              <a:buFont typeface="Arial"/>
              <a:buChar char="•"/>
            </a:pPr>
            <a:r>
              <a:rPr b="1" lang="en-US" sz="2800">
                <a:solidFill>
                  <a:srgbClr val="000000"/>
                </a:solidFill>
                <a:latin typeface="Calibri"/>
              </a:rPr>
              <a:t>Electricity. </a:t>
            </a:r>
            <a:r>
              <a:rPr lang="en-US" sz="2800">
                <a:solidFill>
                  <a:srgbClr val="000000"/>
                </a:solidFill>
                <a:latin typeface="Calibri"/>
              </a:rPr>
              <a:t>Computing equipment requires electricity to function; hence, it is vital that such equipment has a steady uninterrupted power supply. </a:t>
            </a:r>
            <a:endParaRPr/>
          </a:p>
          <a:p>
            <a:pPr>
              <a:lnSpc>
                <a:spcPct val="100000"/>
              </a:lnSpc>
              <a:buFont typeface="Arial"/>
              <a:buChar char="•"/>
            </a:pPr>
            <a:r>
              <a:rPr b="1" lang="en-US" sz="2800">
                <a:solidFill>
                  <a:srgbClr val="000000"/>
                </a:solidFill>
                <a:latin typeface="Calibri"/>
              </a:rPr>
              <a:t>Temperature. </a:t>
            </a:r>
            <a:r>
              <a:rPr lang="en-US" sz="2800">
                <a:solidFill>
                  <a:srgbClr val="000000"/>
                </a:solidFill>
                <a:latin typeface="Calibri"/>
              </a:rPr>
              <a:t>Computer chips have a natural operating temperature and exceeding that temperature significantly can severely damage them. </a:t>
            </a:r>
            <a:endParaRPr/>
          </a:p>
          <a:p>
            <a:pPr>
              <a:lnSpc>
                <a:spcPct val="100000"/>
              </a:lnSpc>
              <a:buFont typeface="Arial"/>
              <a:buChar char="•"/>
            </a:pPr>
            <a:r>
              <a:rPr b="1" lang="en-US" sz="2800">
                <a:solidFill>
                  <a:srgbClr val="000000"/>
                </a:solidFill>
                <a:latin typeface="Calibri"/>
              </a:rPr>
              <a:t>Limited conductance. </a:t>
            </a:r>
            <a:r>
              <a:rPr lang="en-US" sz="2800">
                <a:solidFill>
                  <a:srgbClr val="000000"/>
                </a:solidFill>
                <a:latin typeface="Calibri"/>
              </a:rPr>
              <a:t>Because computing equipment is electronic, it relies on there being limited conductance in its environment. If random parts of a computer are connected electronically, then that equipment could be damaged by a short circuit (e.g., in a flood).</a:t>
            </a:r>
            <a:endParaRPr/>
          </a:p>
        </p:txBody>
      </p:sp>
      <p:sp>
        <p:nvSpPr>
          <p:cNvPr id="80" name="TextShape 3"/>
          <p:cNvSpPr txBox="1"/>
          <p:nvPr/>
        </p:nvSpPr>
        <p:spPr>
          <a:xfrm>
            <a:off x="0" y="0"/>
            <a:ext cx="360" cy="360"/>
          </a:xfrm>
          <a:prstGeom prst="rect">
            <a:avLst/>
          </a:prstGeom>
        </p:spPr>
        <p:txBody>
          <a:bodyPr bIns="45000" lIns="90000" rIns="90000" tIns="45000"/>
          <a:p>
            <a:pPr>
              <a:lnSpc>
                <a:spcPct val="100000"/>
              </a:lnSpc>
            </a:pPr>
            <a:fld id="{D131D161-1131-41B1-91F1-812151015101}" type="slidenum">
              <a:rPr lang="en-US">
                <a:solidFill>
                  <a:srgbClr val="000000"/>
                </a:solidFill>
                <a:latin typeface="Calibri"/>
              </a:rPr>
              <a:t>&lt;number&gt;</a:t>
            </a:fld>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Eavesdropping</a:t>
            </a:r>
            <a:endParaRPr/>
          </a:p>
        </p:txBody>
      </p:sp>
      <p:sp>
        <p:nvSpPr>
          <p:cNvPr id="82" name="TextShape 2"/>
          <p:cNvSpPr txBox="1"/>
          <p:nvPr/>
        </p:nvSpPr>
        <p:spPr>
          <a:xfrm>
            <a:off x="457200" y="1371600"/>
            <a:ext cx="8534160" cy="4876560"/>
          </a:xfrm>
          <a:prstGeom prst="rect">
            <a:avLst/>
          </a:prstGeom>
        </p:spPr>
        <p:txBody>
          <a:bodyPr/>
          <a:p>
            <a:pPr>
              <a:lnSpc>
                <a:spcPct val="100000"/>
              </a:lnSpc>
              <a:buFont typeface="Arial"/>
              <a:buChar char="•"/>
            </a:pPr>
            <a:r>
              <a:rPr b="1" lang="en-US" sz="2400">
                <a:solidFill>
                  <a:srgbClr val="000000"/>
                </a:solidFill>
                <a:latin typeface="Calibri"/>
              </a:rPr>
              <a:t>Eavesdropping</a:t>
            </a:r>
            <a:r>
              <a:rPr lang="en-US" sz="2400">
                <a:solidFill>
                  <a:srgbClr val="000000"/>
                </a:solidFill>
                <a:latin typeface="Calibri"/>
              </a:rPr>
              <a:t> is the process of secretly listening in on another person’s conversation. </a:t>
            </a:r>
            <a:endParaRPr/>
          </a:p>
          <a:p>
            <a:pPr>
              <a:lnSpc>
                <a:spcPct val="100000"/>
              </a:lnSpc>
              <a:buFont typeface="Arial"/>
              <a:buChar char="•"/>
            </a:pPr>
            <a:r>
              <a:rPr lang="en-US" sz="2400">
                <a:solidFill>
                  <a:srgbClr val="000000"/>
                </a:solidFill>
                <a:latin typeface="Calibri"/>
              </a:rPr>
              <a:t>Protection of sensitive information must go beyond computer security and extend to the </a:t>
            </a:r>
            <a:r>
              <a:rPr b="1" lang="en-US" sz="2400">
                <a:solidFill>
                  <a:srgbClr val="000000"/>
                </a:solidFill>
                <a:latin typeface="Calibri"/>
              </a:rPr>
              <a:t>environment</a:t>
            </a:r>
            <a:r>
              <a:rPr lang="en-US" sz="2400">
                <a:solidFill>
                  <a:srgbClr val="000000"/>
                </a:solidFill>
                <a:latin typeface="Calibri"/>
              </a:rPr>
              <a:t> in which this information is entered and read. </a:t>
            </a:r>
            <a:endParaRPr/>
          </a:p>
          <a:p>
            <a:pPr>
              <a:lnSpc>
                <a:spcPct val="100000"/>
              </a:lnSpc>
              <a:buFont typeface="Arial"/>
              <a:buChar char="•"/>
            </a:pPr>
            <a:r>
              <a:rPr lang="en-US" sz="2400">
                <a:solidFill>
                  <a:srgbClr val="000000"/>
                </a:solidFill>
                <a:latin typeface="Calibri"/>
              </a:rPr>
              <a:t>Simple eavesdropping techniques include </a:t>
            </a:r>
            <a:endParaRPr/>
          </a:p>
          <a:p>
            <a:pPr lvl="1">
              <a:lnSpc>
                <a:spcPct val="100000"/>
              </a:lnSpc>
              <a:buFont typeface="Arial"/>
              <a:buChar char="–"/>
            </a:pPr>
            <a:r>
              <a:rPr lang="en-US" sz="2000">
                <a:solidFill>
                  <a:srgbClr val="000000"/>
                </a:solidFill>
                <a:latin typeface="Calibri"/>
              </a:rPr>
              <a:t>Using social engineering to allow the attacker to read information over the victim’s shoulder</a:t>
            </a:r>
            <a:endParaRPr/>
          </a:p>
          <a:p>
            <a:pPr lvl="1">
              <a:lnSpc>
                <a:spcPct val="100000"/>
              </a:lnSpc>
              <a:buFont typeface="Arial"/>
              <a:buChar char="–"/>
            </a:pPr>
            <a:r>
              <a:rPr lang="en-US" sz="2000">
                <a:solidFill>
                  <a:srgbClr val="000000"/>
                </a:solidFill>
                <a:latin typeface="Calibri"/>
              </a:rPr>
              <a:t>Installing small cameras to capture the information as it is being read</a:t>
            </a:r>
            <a:endParaRPr/>
          </a:p>
          <a:p>
            <a:pPr lvl="1">
              <a:lnSpc>
                <a:spcPct val="100000"/>
              </a:lnSpc>
              <a:buFont typeface="Arial"/>
              <a:buChar char="–"/>
            </a:pPr>
            <a:r>
              <a:rPr lang="en-US" sz="2000">
                <a:solidFill>
                  <a:srgbClr val="000000"/>
                </a:solidFill>
                <a:latin typeface="Calibri"/>
              </a:rPr>
              <a:t>Using binoculars to view a victim’s monitor through an open window. </a:t>
            </a:r>
            <a:endParaRPr/>
          </a:p>
          <a:p>
            <a:pPr>
              <a:lnSpc>
                <a:spcPct val="100000"/>
              </a:lnSpc>
              <a:buFont typeface="Arial"/>
              <a:buChar char="•"/>
            </a:pPr>
            <a:r>
              <a:rPr lang="en-US" sz="2400">
                <a:solidFill>
                  <a:srgbClr val="000000"/>
                </a:solidFill>
                <a:latin typeface="Calibri"/>
              </a:rPr>
              <a:t>These direct observation techniques are commonly referred to as </a:t>
            </a:r>
            <a:r>
              <a:rPr b="1" lang="en-US" sz="2400">
                <a:solidFill>
                  <a:srgbClr val="000000"/>
                </a:solidFill>
                <a:latin typeface="Calibri"/>
              </a:rPr>
              <a:t>shoulder surfing.</a:t>
            </a:r>
            <a:endParaRPr/>
          </a:p>
        </p:txBody>
      </p:sp>
      <p:sp>
        <p:nvSpPr>
          <p:cNvPr id="83" name="TextShape 3"/>
          <p:cNvSpPr txBox="1"/>
          <p:nvPr/>
        </p:nvSpPr>
        <p:spPr>
          <a:xfrm>
            <a:off x="0" y="0"/>
            <a:ext cx="360" cy="360"/>
          </a:xfrm>
          <a:prstGeom prst="rect">
            <a:avLst/>
          </a:prstGeom>
        </p:spPr>
        <p:txBody>
          <a:bodyPr bIns="45000" lIns="90000" rIns="90000" tIns="45000"/>
          <a:p>
            <a:pPr>
              <a:lnSpc>
                <a:spcPct val="100000"/>
              </a:lnSpc>
            </a:pPr>
            <a:fld id="{E1310131-C191-4141-B1B1-F101F1014141}" type="slidenum">
              <a:rPr lang="en-US">
                <a:solidFill>
                  <a:srgbClr val="000000"/>
                </a:solidFill>
                <a:latin typeface="Calibri"/>
              </a:rPr>
              <a:t>&lt;number&gt;</a:t>
            </a:fld>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Wiretapping</a:t>
            </a:r>
            <a:endParaRPr/>
          </a:p>
        </p:txBody>
      </p:sp>
      <p:sp>
        <p:nvSpPr>
          <p:cNvPr id="85" name="TextShape 2"/>
          <p:cNvSpPr txBox="1"/>
          <p:nvPr/>
        </p:nvSpPr>
        <p:spPr>
          <a:xfrm>
            <a:off x="91440" y="1368720"/>
            <a:ext cx="5943600" cy="5669280"/>
          </a:xfrm>
          <a:prstGeom prst="rect">
            <a:avLst/>
          </a:prstGeom>
        </p:spPr>
        <p:txBody>
          <a:bodyPr/>
          <a:p>
            <a:pPr>
              <a:lnSpc>
                <a:spcPct val="100000"/>
              </a:lnSpc>
              <a:buFont typeface="Arial"/>
              <a:buChar char="•"/>
            </a:pPr>
            <a:r>
              <a:rPr lang="en-US" sz="2400">
                <a:solidFill>
                  <a:srgbClr val="000000"/>
                </a:solidFill>
                <a:latin typeface="Calibri"/>
              </a:rPr>
              <a:t>Many communication networks employ the use of inexpensive coaxial copper cables, where information is transmitted via electrical impulses that travel through the cables. </a:t>
            </a:r>
            <a:endParaRPr/>
          </a:p>
          <a:p>
            <a:pPr>
              <a:lnSpc>
                <a:spcPct val="100000"/>
              </a:lnSpc>
              <a:buFont typeface="Arial"/>
              <a:buChar char="•"/>
            </a:pPr>
            <a:r>
              <a:rPr lang="en-US" sz="2400">
                <a:solidFill>
                  <a:srgbClr val="000000"/>
                </a:solidFill>
                <a:latin typeface="Calibri"/>
              </a:rPr>
              <a:t>Relatively inexpensive means exist that measure these impulses and can reconstruct the data being transferred through a tapped cable, allowing an attacker to eavesdrop on network traffic.</a:t>
            </a:r>
            <a:endParaRPr/>
          </a:p>
          <a:p>
            <a:pPr>
              <a:lnSpc>
                <a:spcPct val="100000"/>
              </a:lnSpc>
              <a:buFont typeface="Arial"/>
              <a:buChar char="•"/>
            </a:pPr>
            <a:r>
              <a:rPr lang="en-US" sz="2400">
                <a:solidFill>
                  <a:srgbClr val="000000"/>
                </a:solidFill>
                <a:latin typeface="Calibri"/>
              </a:rPr>
              <a:t>Taps may be intrusive or not (e.g., inductive couplers) </a:t>
            </a:r>
            <a:endParaRPr/>
          </a:p>
          <a:p>
            <a:pPr>
              <a:lnSpc>
                <a:spcPct val="100000"/>
              </a:lnSpc>
              <a:buFont typeface="Arial"/>
              <a:buChar char="•"/>
            </a:pPr>
            <a:r>
              <a:rPr lang="en-US" sz="2400">
                <a:solidFill>
                  <a:srgbClr val="000000"/>
                </a:solidFill>
                <a:latin typeface="Calibri"/>
              </a:rPr>
              <a:t>These </a:t>
            </a:r>
            <a:r>
              <a:rPr b="1" lang="en-US" sz="2400">
                <a:solidFill>
                  <a:srgbClr val="000000"/>
                </a:solidFill>
                <a:latin typeface="Calibri"/>
              </a:rPr>
              <a:t>wiretapping attacks </a:t>
            </a:r>
            <a:r>
              <a:rPr lang="en-US" sz="2400">
                <a:solidFill>
                  <a:srgbClr val="000000"/>
                </a:solidFill>
                <a:latin typeface="Calibri"/>
              </a:rPr>
              <a:t>are passive, in that there is no alteration of the signal being transferred, making them extremely difficult to detect.</a:t>
            </a:r>
            <a:endParaRPr/>
          </a:p>
        </p:txBody>
      </p:sp>
      <p:sp>
        <p:nvSpPr>
          <p:cNvPr id="86" name="TextShape 3"/>
          <p:cNvSpPr txBox="1"/>
          <p:nvPr/>
        </p:nvSpPr>
        <p:spPr>
          <a:xfrm>
            <a:off x="0" y="0"/>
            <a:ext cx="360" cy="360"/>
          </a:xfrm>
          <a:prstGeom prst="rect">
            <a:avLst/>
          </a:prstGeom>
        </p:spPr>
        <p:txBody>
          <a:bodyPr bIns="45000" lIns="90000" rIns="90000" tIns="45000"/>
          <a:p>
            <a:pPr>
              <a:lnSpc>
                <a:spcPct val="100000"/>
              </a:lnSpc>
            </a:pPr>
            <a:fld id="{D1211101-F191-4101-B121-A13121011101}" type="slidenum">
              <a:rPr lang="en-US">
                <a:solidFill>
                  <a:srgbClr val="000000"/>
                </a:solidFill>
                <a:latin typeface="Calibri"/>
              </a:rPr>
              <a:t>&lt;number&gt;</a:t>
            </a:fld>
            <a:endParaRPr/>
          </a:p>
        </p:txBody>
      </p:sp>
      <p:pic>
        <p:nvPicPr>
          <p:cNvPr descr="" id="87" name="Content Placeholder 5"/>
          <p:cNvPicPr/>
          <p:nvPr/>
        </p:nvPicPr>
        <p:blipFill>
          <a:blip r:embed="rId1"/>
          <a:stretch>
            <a:fillRect/>
          </a:stretch>
        </p:blipFill>
        <p:spPr>
          <a:xfrm>
            <a:off x="5970600" y="3153600"/>
            <a:ext cx="2944440" cy="2256480"/>
          </a:xfrm>
          <a:prstGeom prst="rect">
            <a:avLst/>
          </a:prstGeom>
        </p:spPr>
      </p:pic>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Signal Eminations</a:t>
            </a:r>
            <a:endParaRPr/>
          </a:p>
        </p:txBody>
      </p:sp>
      <p:sp>
        <p:nvSpPr>
          <p:cNvPr id="89" name="TextShape 2"/>
          <p:cNvSpPr txBox="1"/>
          <p:nvPr/>
        </p:nvSpPr>
        <p:spPr>
          <a:xfrm>
            <a:off x="457200" y="1417320"/>
            <a:ext cx="8229240" cy="5257800"/>
          </a:xfrm>
          <a:prstGeom prst="rect">
            <a:avLst/>
          </a:prstGeom>
        </p:spPr>
        <p:txBody>
          <a:bodyPr/>
          <a:p>
            <a:pPr>
              <a:lnSpc>
                <a:spcPct val="100000"/>
              </a:lnSpc>
              <a:buFont typeface="Arial"/>
              <a:buChar char="•"/>
            </a:pPr>
            <a:r>
              <a:rPr lang="en-US" sz="2800">
                <a:solidFill>
                  <a:srgbClr val="000000"/>
                </a:solidFill>
                <a:latin typeface="Calibri"/>
              </a:rPr>
              <a:t>Computer screens emit </a:t>
            </a:r>
            <a:r>
              <a:rPr b="1" lang="en-US" sz="2800">
                <a:solidFill>
                  <a:srgbClr val="000000"/>
                </a:solidFill>
                <a:latin typeface="Calibri"/>
              </a:rPr>
              <a:t>radio frequencies </a:t>
            </a:r>
            <a:r>
              <a:rPr lang="en-US" sz="2800">
                <a:solidFill>
                  <a:srgbClr val="000000"/>
                </a:solidFill>
                <a:latin typeface="Calibri"/>
              </a:rPr>
              <a:t>that can be used to detect what is being displayed.</a:t>
            </a:r>
            <a:endParaRPr/>
          </a:p>
          <a:p>
            <a:pPr>
              <a:lnSpc>
                <a:spcPct val="100000"/>
              </a:lnSpc>
              <a:buFont typeface="Arial"/>
              <a:buChar char="•"/>
            </a:pPr>
            <a:r>
              <a:rPr b="1" lang="en-US" sz="2800">
                <a:solidFill>
                  <a:srgbClr val="000000"/>
                </a:solidFill>
                <a:latin typeface="Calibri"/>
              </a:rPr>
              <a:t>Visible light </a:t>
            </a:r>
            <a:r>
              <a:rPr lang="en-US" sz="2800">
                <a:solidFill>
                  <a:srgbClr val="000000"/>
                </a:solidFill>
                <a:latin typeface="Calibri"/>
              </a:rPr>
              <a:t>reflections can also be used to reconstruct a display from its reflection on a wall, coffee mug, or eyeglasses.</a:t>
            </a:r>
            <a:endParaRPr/>
          </a:p>
          <a:p>
            <a:pPr>
              <a:lnSpc>
                <a:spcPct val="100000"/>
              </a:lnSpc>
              <a:buFont typeface="Arial"/>
              <a:buChar char="•"/>
            </a:pPr>
            <a:r>
              <a:rPr lang="en-US" sz="2800">
                <a:solidFill>
                  <a:srgbClr val="000000"/>
                </a:solidFill>
                <a:latin typeface="Calibri"/>
              </a:rPr>
              <a:t>Both of these require the attacker to have a receiver close enough to detect the signal.</a:t>
            </a:r>
            <a:endParaRPr/>
          </a:p>
          <a:p>
            <a:pPr>
              <a:lnSpc>
                <a:spcPct val="100000"/>
              </a:lnSpc>
              <a:buFont typeface="Arial"/>
              <a:buChar char="•"/>
            </a:pPr>
            <a:r>
              <a:rPr b="1" lang="en-US" sz="2800">
                <a:solidFill>
                  <a:srgbClr val="000000"/>
                </a:solidFill>
                <a:latin typeface="Calibri"/>
              </a:rPr>
              <a:t>Acoustic eminations</a:t>
            </a:r>
            <a:r>
              <a:rPr lang="en-US" sz="2800">
                <a:solidFill>
                  <a:srgbClr val="000000"/>
                </a:solidFill>
                <a:latin typeface="Calibri"/>
              </a:rPr>
              <a:t> may be read at a great distance using laser interferometry from glass window panes</a:t>
            </a:r>
            <a:endParaRPr/>
          </a:p>
          <a:p>
            <a:pPr>
              <a:lnSpc>
                <a:spcPct val="100000"/>
              </a:lnSpc>
            </a:pPr>
            <a:endParaRPr/>
          </a:p>
          <a:p>
            <a:pPr>
              <a:lnSpc>
                <a:spcPct val="100000"/>
              </a:lnSpc>
            </a:pPr>
            <a:endParaRPr/>
          </a:p>
        </p:txBody>
      </p:sp>
      <p:sp>
        <p:nvSpPr>
          <p:cNvPr id="90" name="TextShape 3"/>
          <p:cNvSpPr txBox="1"/>
          <p:nvPr/>
        </p:nvSpPr>
        <p:spPr>
          <a:xfrm>
            <a:off x="0" y="0"/>
            <a:ext cx="360" cy="360"/>
          </a:xfrm>
          <a:prstGeom prst="rect">
            <a:avLst/>
          </a:prstGeom>
        </p:spPr>
        <p:txBody>
          <a:bodyPr bIns="45000" lIns="90000" rIns="90000" tIns="45000"/>
          <a:p>
            <a:pPr>
              <a:lnSpc>
                <a:spcPct val="100000"/>
              </a:lnSpc>
            </a:pPr>
            <a:fld id="{01411101-4101-41B1-A171-A17121C18151}" type="slidenum">
              <a:rPr lang="en-US">
                <a:solidFill>
                  <a:srgbClr val="000000"/>
                </a:solidFill>
                <a:latin typeface="Calibri"/>
              </a:rPr>
              <a:t>&lt;number&gt;</a:t>
            </a:fld>
            <a:endParaRPr/>
          </a:p>
        </p:txBody>
      </p:sp>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Acoustic Emissions</a:t>
            </a:r>
            <a:endParaRPr/>
          </a:p>
        </p:txBody>
      </p:sp>
      <p:sp>
        <p:nvSpPr>
          <p:cNvPr id="92" name="TextShape 2"/>
          <p:cNvSpPr txBox="1"/>
          <p:nvPr/>
        </p:nvSpPr>
        <p:spPr>
          <a:xfrm>
            <a:off x="0" y="0"/>
            <a:ext cx="360" cy="360"/>
          </a:xfrm>
          <a:prstGeom prst="rect">
            <a:avLst/>
          </a:prstGeom>
        </p:spPr>
        <p:txBody>
          <a:bodyPr bIns="45000" lIns="90000" rIns="90000" tIns="45000"/>
          <a:p>
            <a:pPr>
              <a:lnSpc>
                <a:spcPct val="100000"/>
              </a:lnSpc>
            </a:pPr>
            <a:fld id="{61118171-B101-41A1-91D1-E181F1B13161}" type="slidenum">
              <a:rPr lang="en-US">
                <a:solidFill>
                  <a:srgbClr val="000000"/>
                </a:solidFill>
                <a:latin typeface="Calibri"/>
              </a:rPr>
              <a:t>&lt;number&gt;</a:t>
            </a:fld>
            <a:endParaRPr/>
          </a:p>
        </p:txBody>
      </p:sp>
      <p:sp>
        <p:nvSpPr>
          <p:cNvPr id="93" name="TextShape 3"/>
          <p:cNvSpPr txBox="1"/>
          <p:nvPr/>
        </p:nvSpPr>
        <p:spPr>
          <a:xfrm>
            <a:off x="457200" y="1276200"/>
            <a:ext cx="8305560" cy="4525560"/>
          </a:xfrm>
          <a:prstGeom prst="rect">
            <a:avLst/>
          </a:prstGeom>
        </p:spPr>
        <p:txBody>
          <a:bodyPr/>
          <a:p>
            <a:pPr>
              <a:lnSpc>
                <a:spcPct val="100000"/>
              </a:lnSpc>
              <a:buFont typeface="Arial"/>
              <a:buChar char="•"/>
            </a:pPr>
            <a:r>
              <a:rPr lang="en-US" sz="2800">
                <a:solidFill>
                  <a:srgbClr val="000000"/>
                </a:solidFill>
                <a:latin typeface="Calibri"/>
              </a:rPr>
              <a:t>Dmitri Asonov and Rakesh Agrawal published a paper in 2004 detailing how an attacker could use an audio recording of a user typing on a keyboard to reconstruct what was typed. (approach long known)</a:t>
            </a:r>
            <a:endParaRPr/>
          </a:p>
        </p:txBody>
      </p:sp>
      <p:pic>
        <p:nvPicPr>
          <p:cNvPr descr="" id="94" name="Picture 10"/>
          <p:cNvPicPr/>
          <p:nvPr/>
        </p:nvPicPr>
        <p:blipFill>
          <a:blip r:embed="rId1"/>
          <a:stretch>
            <a:fillRect/>
          </a:stretch>
        </p:blipFill>
        <p:spPr>
          <a:xfrm>
            <a:off x="4436280" y="3894480"/>
            <a:ext cx="4066920" cy="2231280"/>
          </a:xfrm>
          <a:prstGeom prst="rect">
            <a:avLst/>
          </a:prstGeom>
        </p:spPr>
      </p:pic>
      <p:sp>
        <p:nvSpPr>
          <p:cNvPr id="95" name="CustomShape 4"/>
          <p:cNvSpPr/>
          <p:nvPr/>
        </p:nvSpPr>
        <p:spPr>
          <a:xfrm>
            <a:off x="5395320" y="5901120"/>
            <a:ext cx="1981080" cy="912600"/>
          </a:xfrm>
          <a:prstGeom prst="rect">
            <a:avLst/>
          </a:prstGeom>
        </p:spPr>
        <p:txBody>
          <a:bodyPr bIns="45000" lIns="90000" rIns="90000" tIns="45000" wrap="none"/>
          <a:p>
            <a:r>
              <a:rPr lang="en-US"/>
              <a:t>microphone to </a:t>
            </a:r>
            <a:endParaRPr/>
          </a:p>
          <a:p>
            <a:r>
              <a:rPr lang="en-US"/>
              <a:t>capture keystroke</a:t>
            </a:r>
            <a:endParaRPr/>
          </a:p>
          <a:p>
            <a:r>
              <a:rPr lang="en-US"/>
              <a:t>sounds</a:t>
            </a:r>
            <a:endParaRPr/>
          </a:p>
        </p:txBody>
      </p:sp>
      <p:sp>
        <p:nvSpPr>
          <p:cNvPr id="96" name="CustomShape 5"/>
          <p:cNvSpPr/>
          <p:nvPr/>
        </p:nvSpPr>
        <p:spPr>
          <a:xfrm>
            <a:off x="7139880" y="4384080"/>
            <a:ext cx="1813320" cy="638280"/>
          </a:xfrm>
          <a:prstGeom prst="rect">
            <a:avLst/>
          </a:prstGeom>
        </p:spPr>
        <p:txBody>
          <a:bodyPr bIns="45000" lIns="90000" rIns="90000" tIns="45000" wrap="none"/>
          <a:p>
            <a:r>
              <a:rPr lang="en-US"/>
              <a:t>sound recording</a:t>
            </a:r>
            <a:endParaRPr/>
          </a:p>
          <a:p>
            <a:r>
              <a:rPr lang="en-US"/>
              <a:t>device</a:t>
            </a:r>
            <a:endParaRPr/>
          </a:p>
        </p:txBody>
      </p:sp>
      <p:sp>
        <p:nvSpPr>
          <p:cNvPr id="97" name="TextShape 6"/>
          <p:cNvSpPr txBox="1"/>
          <p:nvPr/>
        </p:nvSpPr>
        <p:spPr>
          <a:xfrm>
            <a:off x="245520" y="3717000"/>
            <a:ext cx="4266720" cy="3306240"/>
          </a:xfrm>
          <a:prstGeom prst="rect">
            <a:avLst/>
          </a:prstGeom>
        </p:spPr>
        <p:txBody>
          <a:bodyPr bIns="45000" lIns="90000" rIns="90000" tIns="45000"/>
          <a:p>
            <a:pPr lvl="1">
              <a:lnSpc>
                <a:spcPct val="100000"/>
              </a:lnSpc>
              <a:buFont typeface="Arial"/>
              <a:buChar char="–"/>
            </a:pPr>
            <a:r>
              <a:rPr lang="en-US" sz="2000">
                <a:solidFill>
                  <a:srgbClr val="000000"/>
                </a:solidFill>
                <a:latin typeface="Calibri"/>
              </a:rPr>
              <a:t>Each keystroke has minute differences in the sound it produces, and certain keys are known to be pressed more often than others. </a:t>
            </a:r>
            <a:endParaRPr/>
          </a:p>
          <a:p>
            <a:pPr lvl="1">
              <a:lnSpc>
                <a:spcPct val="100000"/>
              </a:lnSpc>
              <a:buFont typeface="Arial"/>
              <a:buChar char="–"/>
            </a:pPr>
            <a:r>
              <a:rPr lang="en-US" sz="2000">
                <a:solidFill>
                  <a:srgbClr val="000000"/>
                </a:solidFill>
                <a:latin typeface="Calibri"/>
              </a:rPr>
              <a:t>After training an advanced neural network to recognize individual keys, their software recognized an average 79% of all keystrokes.</a:t>
            </a:r>
            <a:endParaRPr/>
          </a:p>
          <a:p>
            <a:endParaRPr/>
          </a:p>
        </p:txBody>
      </p:sp>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457200" y="152280"/>
            <a:ext cx="8229240" cy="1142640"/>
          </a:xfrm>
          <a:prstGeom prst="rect">
            <a:avLst/>
          </a:prstGeom>
        </p:spPr>
        <p:txBody>
          <a:bodyPr anchor="ctr"/>
          <a:p>
            <a:pPr algn="ctr">
              <a:lnSpc>
                <a:spcPct val="100000"/>
              </a:lnSpc>
            </a:pPr>
            <a:r>
              <a:rPr lang="en-US" sz="4400">
                <a:solidFill>
                  <a:srgbClr val="000000"/>
                </a:solidFill>
                <a:latin typeface="Calibri"/>
              </a:rPr>
              <a:t>Hardware Keyloggers</a:t>
            </a:r>
            <a:endParaRPr/>
          </a:p>
        </p:txBody>
      </p:sp>
      <p:sp>
        <p:nvSpPr>
          <p:cNvPr id="99" name="TextShape 2"/>
          <p:cNvSpPr txBox="1"/>
          <p:nvPr/>
        </p:nvSpPr>
        <p:spPr>
          <a:xfrm>
            <a:off x="457200" y="1219320"/>
            <a:ext cx="8457840" cy="3733560"/>
          </a:xfrm>
          <a:prstGeom prst="rect">
            <a:avLst/>
          </a:prstGeom>
        </p:spPr>
        <p:txBody>
          <a:bodyPr/>
          <a:p>
            <a:pPr>
              <a:lnSpc>
                <a:spcPct val="100000"/>
              </a:lnSpc>
              <a:buFont typeface="Arial"/>
              <a:buChar char="•"/>
            </a:pPr>
            <a:r>
              <a:rPr lang="en-US" sz="2400">
                <a:solidFill>
                  <a:srgbClr val="000000"/>
                </a:solidFill>
                <a:latin typeface="Calibri"/>
              </a:rPr>
              <a:t>A keylogger is any means of recording a victim’s keystrokes, typically used to eavesdrop passwords or other sensitive information.</a:t>
            </a:r>
            <a:endParaRPr/>
          </a:p>
          <a:p>
            <a:pPr>
              <a:lnSpc>
                <a:spcPct val="100000"/>
              </a:lnSpc>
              <a:buFont typeface="Arial"/>
              <a:buChar char="•"/>
            </a:pPr>
            <a:r>
              <a:rPr lang="en-US" sz="2400">
                <a:solidFill>
                  <a:srgbClr val="000000"/>
                </a:solidFill>
                <a:latin typeface="Calibri"/>
              </a:rPr>
              <a:t>Hardware keyloggers are typically small connectors that are installed between a keyboard and a computer.</a:t>
            </a:r>
            <a:endParaRPr/>
          </a:p>
          <a:p>
            <a:pPr>
              <a:lnSpc>
                <a:spcPct val="100000"/>
              </a:lnSpc>
              <a:buFont typeface="Arial"/>
              <a:buChar char="•"/>
            </a:pPr>
            <a:r>
              <a:rPr lang="en-US" sz="2400">
                <a:solidFill>
                  <a:srgbClr val="000000"/>
                </a:solidFill>
                <a:latin typeface="Calibri"/>
              </a:rPr>
              <a:t>For example, a USB keylogger is a device containing male and female USB connectors, which allow it to be placed between a USB port on a computer and a USB cable coming from a keyboard.</a:t>
            </a:r>
            <a:endParaRPr/>
          </a:p>
        </p:txBody>
      </p:sp>
      <p:sp>
        <p:nvSpPr>
          <p:cNvPr id="100" name="TextShape 3"/>
          <p:cNvSpPr txBox="1"/>
          <p:nvPr/>
        </p:nvSpPr>
        <p:spPr>
          <a:xfrm>
            <a:off x="0" y="0"/>
            <a:ext cx="360" cy="360"/>
          </a:xfrm>
          <a:prstGeom prst="rect">
            <a:avLst/>
          </a:prstGeom>
        </p:spPr>
        <p:txBody>
          <a:bodyPr bIns="45000" lIns="90000" rIns="90000" tIns="45000"/>
          <a:p>
            <a:pPr>
              <a:lnSpc>
                <a:spcPct val="100000"/>
              </a:lnSpc>
            </a:pPr>
            <a:fld id="{F1B131A1-4191-4141-91B1-5141E191E1C1}" type="slidenum">
              <a:rPr lang="en-US">
                <a:solidFill>
                  <a:srgbClr val="000000"/>
                </a:solidFill>
                <a:latin typeface="Calibri"/>
              </a:rPr>
              <a:t>&lt;number&gt;</a:t>
            </a:fld>
            <a:endParaRPr/>
          </a:p>
        </p:txBody>
      </p:sp>
      <p:pic>
        <p:nvPicPr>
          <p:cNvPr descr="" id="101" name="Picture 5"/>
          <p:cNvPicPr/>
          <p:nvPr/>
        </p:nvPicPr>
        <p:blipFill>
          <a:blip r:embed="rId1"/>
          <a:stretch>
            <a:fillRect/>
          </a:stretch>
        </p:blipFill>
        <p:spPr>
          <a:xfrm>
            <a:off x="2895480" y="4572000"/>
            <a:ext cx="4190760" cy="2136600"/>
          </a:xfrm>
          <a:prstGeom prst="rect">
            <a:avLst/>
          </a:prstGeom>
        </p:spPr>
      </p:pic>
      <p:sp>
        <p:nvSpPr>
          <p:cNvPr id="102" name="CustomShape 4"/>
          <p:cNvSpPr/>
          <p:nvPr/>
        </p:nvSpPr>
        <p:spPr>
          <a:xfrm>
            <a:off x="4348440" y="5718600"/>
            <a:ext cx="1136520" cy="257400"/>
          </a:xfrm>
          <a:prstGeom prst="rect">
            <a:avLst/>
          </a:prstGeom>
        </p:spPr>
        <p:txBody>
          <a:bodyPr bIns="45000" lIns="90000" rIns="90000" tIns="45000" wrap="none"/>
          <a:p>
            <a:r>
              <a:rPr lang="en-US" sz="1100"/>
              <a:t>USB Keylogger</a:t>
            </a:r>
            <a:endParaRPr/>
          </a:p>
        </p:txBody>
      </p:sp>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TEMPEST</a:t>
            </a:r>
            <a:endParaRPr/>
          </a:p>
        </p:txBody>
      </p:sp>
      <p:sp>
        <p:nvSpPr>
          <p:cNvPr id="104" name="TextShape 2"/>
          <p:cNvSpPr txBox="1"/>
          <p:nvPr/>
        </p:nvSpPr>
        <p:spPr>
          <a:xfrm>
            <a:off x="182880" y="1280160"/>
            <a:ext cx="8686800" cy="5486400"/>
          </a:xfrm>
          <a:prstGeom prst="rect">
            <a:avLst/>
          </a:prstGeom>
        </p:spPr>
        <p:txBody>
          <a:bodyPr/>
          <a:p>
            <a:pPr>
              <a:lnSpc>
                <a:spcPct val="100000"/>
              </a:lnSpc>
              <a:buFont typeface="Arial"/>
              <a:buChar char="•"/>
            </a:pPr>
            <a:r>
              <a:rPr b="1" lang="en-US" sz="2400">
                <a:solidFill>
                  <a:srgbClr val="000000"/>
                </a:solidFill>
                <a:latin typeface="Calibri"/>
              </a:rPr>
              <a:t>TEMPEST </a:t>
            </a:r>
            <a:r>
              <a:rPr lang="en-US" sz="2400">
                <a:solidFill>
                  <a:srgbClr val="000000"/>
                </a:solidFill>
                <a:latin typeface="Calibri"/>
              </a:rPr>
              <a:t>is a U.S. government code word for a set of standards for limiting information-carrying electromagnetic (and mechanical) emanations from computing equipment.</a:t>
            </a:r>
            <a:endParaRPr/>
          </a:p>
          <a:p>
            <a:pPr>
              <a:lnSpc>
                <a:spcPct val="100000"/>
              </a:lnSpc>
              <a:buFont typeface="Arial"/>
              <a:buChar char="•"/>
            </a:pPr>
            <a:r>
              <a:rPr lang="en-US" sz="2400">
                <a:solidFill>
                  <a:srgbClr val="000000"/>
                </a:solidFill>
                <a:latin typeface="Calibri"/>
              </a:rPr>
              <a:t>TEMPEST establishes three zones or levels of protection:</a:t>
            </a:r>
            <a:endParaRPr/>
          </a:p>
          <a:p>
            <a:pPr lvl="1">
              <a:lnSpc>
                <a:spcPct val="100000"/>
              </a:lnSpc>
              <a:buFont typeface="StarSymbol"/>
              <a:buAutoNum type="arabicPeriod"/>
            </a:pPr>
            <a:r>
              <a:rPr lang="en-US" sz="2400">
                <a:solidFill>
                  <a:srgbClr val="000000"/>
                </a:solidFill>
                <a:latin typeface="Calibri"/>
              </a:rPr>
              <a:t>An attacker has almost direct contact with the equipment, such as in an adjacent room or within a meter of the device in the same room.</a:t>
            </a:r>
            <a:endParaRPr/>
          </a:p>
          <a:p>
            <a:pPr lvl="1">
              <a:lnSpc>
                <a:spcPct val="100000"/>
              </a:lnSpc>
              <a:buFont typeface="StarSymbol"/>
              <a:buAutoNum type="arabicPeriod"/>
            </a:pPr>
            <a:r>
              <a:rPr lang="en-US" sz="2400">
                <a:solidFill>
                  <a:srgbClr val="000000"/>
                </a:solidFill>
                <a:latin typeface="Calibri"/>
              </a:rPr>
              <a:t>An attacker can get no closer than 20 meters to the equipment or is blocked by a building to have an equivalent amount of attenuation.</a:t>
            </a:r>
            <a:endParaRPr/>
          </a:p>
          <a:p>
            <a:pPr lvl="1">
              <a:lnSpc>
                <a:spcPct val="100000"/>
              </a:lnSpc>
              <a:buFont typeface="StarSymbol"/>
              <a:buAutoNum type="arabicPeriod"/>
            </a:pPr>
            <a:r>
              <a:rPr lang="en-US" sz="2400">
                <a:solidFill>
                  <a:srgbClr val="000000"/>
                </a:solidFill>
                <a:latin typeface="Calibri"/>
              </a:rPr>
              <a:t>An attacker can get no closer than 100 meters to the equipment or is blocked by a building to have an equivalent amount of attenuation.</a:t>
            </a:r>
            <a:endParaRPr/>
          </a:p>
          <a:p>
            <a:pPr>
              <a:buSzPct val="45000"/>
              <a:buFont typeface="StarSymbol"/>
              <a:buChar char=""/>
            </a:pPr>
            <a:r>
              <a:rPr lang="en-US" sz="2400">
                <a:solidFill>
                  <a:srgbClr val="000000"/>
                </a:solidFill>
                <a:latin typeface="Calibri"/>
              </a:rPr>
              <a:t>NSA published classified “Tempest Fundamentals,” NSA-82-89, NACSIM 5000, in 1982</a:t>
            </a:r>
            <a:endParaRPr/>
          </a:p>
        </p:txBody>
      </p:sp>
      <p:sp>
        <p:nvSpPr>
          <p:cNvPr id="105" name="TextShape 3"/>
          <p:cNvSpPr txBox="1"/>
          <p:nvPr/>
        </p:nvSpPr>
        <p:spPr>
          <a:xfrm>
            <a:off x="0" y="0"/>
            <a:ext cx="360" cy="360"/>
          </a:xfrm>
          <a:prstGeom prst="rect">
            <a:avLst/>
          </a:prstGeom>
        </p:spPr>
        <p:txBody>
          <a:bodyPr bIns="45000" lIns="90000" rIns="90000" tIns="45000"/>
          <a:p>
            <a:pPr>
              <a:lnSpc>
                <a:spcPct val="100000"/>
              </a:lnSpc>
            </a:pPr>
            <a:fld id="{B1115171-0171-4181-A191-71A1E151C151}" type="slidenum">
              <a:rPr lang="en-US">
                <a:solidFill>
                  <a:srgbClr val="000000"/>
                </a:solidFill>
                <a:latin typeface="Calibri"/>
              </a:rPr>
              <a:t>&lt;number&gt;</a:t>
            </a:fld>
            <a:endParaRPr/>
          </a:p>
        </p:txBody>
      </p:sp>
    </p:spTree>
  </p:cSld>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TEMPEST</a:t>
            </a:r>
            <a:endParaRPr/>
          </a:p>
        </p:txBody>
      </p:sp>
      <p:sp>
        <p:nvSpPr>
          <p:cNvPr id="107" name="TextShape 2"/>
          <p:cNvSpPr txBox="1"/>
          <p:nvPr/>
        </p:nvSpPr>
        <p:spPr>
          <a:xfrm>
            <a:off x="380880" y="1280160"/>
            <a:ext cx="8488800" cy="5303520"/>
          </a:xfrm>
          <a:prstGeom prst="rect">
            <a:avLst/>
          </a:prstGeom>
        </p:spPr>
        <p:txBody>
          <a:bodyPr/>
          <a:p>
            <a:pPr>
              <a:lnSpc>
                <a:spcPct val="100000"/>
              </a:lnSpc>
              <a:buFont typeface="Arial"/>
              <a:buChar char="•"/>
            </a:pPr>
            <a:r>
              <a:rPr lang="en-US" sz="2400">
                <a:solidFill>
                  <a:srgbClr val="000000"/>
                </a:solidFill>
                <a:latin typeface="Calibri"/>
              </a:rPr>
              <a:t>Anecdote: Computers of the late 60's and early 70's ran at speeds that produced radio emanations that could be received by AM/FM radios</a:t>
            </a:r>
            <a:endParaRPr/>
          </a:p>
          <a:p>
            <a:pPr lvl="1">
              <a:buSzPct val="75000"/>
              <a:buFont typeface="StarSymbol"/>
              <a:buChar char=""/>
            </a:pPr>
            <a:r>
              <a:rPr lang="en-US" sz="2400">
                <a:solidFill>
                  <a:srgbClr val="000000"/>
                </a:solidFill>
                <a:latin typeface="Calibri"/>
              </a:rPr>
              <a:t>By detuning a radio, one could tell something about a program's dynamic execution</a:t>
            </a:r>
            <a:endParaRPr/>
          </a:p>
          <a:p>
            <a:pPr lvl="1">
              <a:buSzPct val="75000"/>
              <a:buFont typeface="StarSymbol"/>
              <a:buChar char=""/>
            </a:pPr>
            <a:r>
              <a:rPr lang="en-US" sz="2400">
                <a:solidFill>
                  <a:srgbClr val="000000"/>
                </a:solidFill>
                <a:latin typeface="Calibri"/>
              </a:rPr>
              <a:t>Some students at Stanford used this approach to debug programs</a:t>
            </a:r>
            <a:endParaRPr/>
          </a:p>
          <a:p>
            <a:pPr lvl="1">
              <a:buSzPct val="75000"/>
              <a:buFont typeface="StarSymbol"/>
              <a:buChar char=""/>
            </a:pPr>
            <a:r>
              <a:rPr lang="en-US" sz="2400">
                <a:solidFill>
                  <a:srgbClr val="000000"/>
                </a:solidFill>
                <a:latin typeface="Calibri"/>
              </a:rPr>
              <a:t>One took it a step further and purposely wrote a program to play the 1812 Overture! </a:t>
            </a:r>
            <a:endParaRPr/>
          </a:p>
          <a:p>
            <a:pPr lvl="1">
              <a:buSzPct val="75000"/>
              <a:buFont typeface="StarSymbol"/>
              <a:buChar char=""/>
            </a:pPr>
            <a:r>
              <a:rPr lang="en-US" sz="2400">
                <a:solidFill>
                  <a:srgbClr val="000000"/>
                </a:solidFill>
                <a:latin typeface="Calibri"/>
              </a:rPr>
              <a:t>(The “hit all keys at once” command was sent to the line printer for the cannon shots!)</a:t>
            </a:r>
            <a:endParaRPr/>
          </a:p>
          <a:p>
            <a:pPr>
              <a:lnSpc>
                <a:spcPct val="100000"/>
              </a:lnSpc>
              <a:buFont typeface="Arial"/>
              <a:buChar char="•"/>
            </a:pPr>
            <a:r>
              <a:rPr lang="en-US" sz="2400">
                <a:solidFill>
                  <a:srgbClr val="000000"/>
                </a:solidFill>
                <a:latin typeface="Calibri"/>
              </a:rPr>
              <a:t>Van Eck published paper in 1985 demonstrating electronic eavesdropping with $15 setup + TV</a:t>
            </a:r>
            <a:endParaRPr/>
          </a:p>
        </p:txBody>
      </p:sp>
      <p:sp>
        <p:nvSpPr>
          <p:cNvPr id="108" name="TextShape 3"/>
          <p:cNvSpPr txBox="1"/>
          <p:nvPr/>
        </p:nvSpPr>
        <p:spPr>
          <a:xfrm>
            <a:off x="0" y="0"/>
            <a:ext cx="360" cy="360"/>
          </a:xfrm>
          <a:prstGeom prst="rect">
            <a:avLst/>
          </a:prstGeom>
        </p:spPr>
        <p:txBody>
          <a:bodyPr bIns="45000" lIns="90000" rIns="90000" tIns="45000"/>
          <a:p>
            <a:pPr>
              <a:lnSpc>
                <a:spcPct val="100000"/>
              </a:lnSpc>
            </a:pPr>
            <a:fld id="{F171D1B1-B181-4171-8161-F13121E1F1C1}" type="slidenum">
              <a:rPr lang="en-US">
                <a:solidFill>
                  <a:srgbClr val="000000"/>
                </a:solidFill>
                <a:latin typeface="Calibri"/>
              </a:rPr>
              <a:t>&lt;number&gt;</a:t>
            </a:fld>
            <a:endParaRPr/>
          </a:p>
        </p:txBody>
      </p:sp>
    </p:spTree>
  </p:cSld>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