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3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70"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71"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72"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73"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012161D1-4101-41A1-B171-81C1A1D1D171}" type="slidenum">
              <a:rPr lang="en-US"/>
              <a:t>‹#›</a:t>
            </a:fld>
            <a:endParaRPr/>
          </a:p>
        </p:txBody>
      </p:sp>
    </p:spTree>
    <p:extLst>
      <p:ext uri="{BB962C8B-B14F-4D97-AF65-F5344CB8AC3E}">
        <p14:creationId xmlns:p14="http://schemas.microsoft.com/office/powerpoint/2010/main" val="29564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p:cNvSpPr>
          <p:nvPr>
            <p:ph type="body"/>
          </p:nvPr>
        </p:nvSpPr>
        <p:spPr>
          <a:xfrm>
            <a:off x="0" y="0"/>
            <a:ext cx="11796120" cy="11796120"/>
          </a:xfrm>
          <a:prstGeom prst="rect">
            <a:avLst/>
          </a:prstGeom>
        </p:spPr>
        <p:txBody>
          <a:bodyPr lIns="90000" tIns="45000" rIns="90000" bIns="45000"/>
          <a:lstStyle/>
          <a:p>
            <a:endParaRPr/>
          </a:p>
        </p:txBody>
      </p:sp>
      <p:sp>
        <p:nvSpPr>
          <p:cNvPr id="216" name="CustomShape 2"/>
          <p:cNvSpPr/>
          <p:nvPr/>
        </p:nvSpPr>
        <p:spPr>
          <a:xfrm>
            <a:off x="0" y="0"/>
            <a:ext cx="11796120" cy="11796120"/>
          </a:xfrm>
          <a:prstGeom prst="rect">
            <a:avLst/>
          </a:prstGeom>
        </p:spPr>
        <p:txBody>
          <a:bodyPr lIns="90000" tIns="45000" rIns="90000" bIns="45000"/>
          <a:lstStyle/>
          <a:p>
            <a:pPr>
              <a:lnSpc>
                <a:spcPct val="100000"/>
              </a:lnSpc>
            </a:pPr>
            <a:fld id="{51F191F1-31C1-4181-8171-31517121F1B1}" type="slidenum">
              <a:rPr lang="en-US" sz="1200">
                <a:solidFill>
                  <a:srgbClr val="000000"/>
                </a:solidFill>
                <a:latin typeface="Arial"/>
                <a:ea typeface="+mn-ea"/>
              </a:rPr>
              <a:t>1</a:t>
            </a:fld>
            <a:endParaRPr/>
          </a:p>
        </p:txBody>
      </p:sp>
      <p:sp>
        <p:nvSpPr>
          <p:cNvPr id="217" name="CustomShape 3"/>
          <p:cNvSpPr/>
          <p:nvPr/>
        </p:nvSpPr>
        <p:spPr>
          <a:xfrm>
            <a:off x="0" y="0"/>
            <a:ext cx="11796120" cy="11796120"/>
          </a:xfrm>
          <a:prstGeom prst="rect">
            <a:avLst/>
          </a:prstGeom>
        </p:spPr>
        <p:txBody>
          <a:bodyPr lIns="90000" tIns="45000" rIns="90000" bIns="45000"/>
          <a:lstStyle/>
          <a:p>
            <a:pPr>
              <a:lnSpc>
                <a:spcPct val="100000"/>
              </a:lnSpc>
            </a:pPr>
            <a:r>
              <a:rPr lang="en-US" sz="1200">
                <a:solidFill>
                  <a:srgbClr val="000000"/>
                </a:solidFill>
                <a:latin typeface="Arial"/>
                <a:ea typeface="+mn-ea"/>
              </a:rPr>
              <a:t>9/22/14</a:t>
            </a:r>
            <a:endParaRPr/>
          </a:p>
        </p:txBody>
      </p:sp>
      <p:sp>
        <p:nvSpPr>
          <p:cNvPr id="218" name="CustomShape 4"/>
          <p:cNvSpPr/>
          <p:nvPr/>
        </p:nvSpPr>
        <p:spPr>
          <a:xfrm>
            <a:off x="0" y="0"/>
            <a:ext cx="11796120" cy="11796120"/>
          </a:xfrm>
          <a:prstGeom prst="rect">
            <a:avLst/>
          </a:prstGeom>
        </p:spPr>
        <p:txBody>
          <a:bodyPr lIns="90000" tIns="45000" rIns="90000" bIns="45000"/>
          <a:lstStyle/>
          <a:p>
            <a:pPr>
              <a:lnSpc>
                <a:spcPct val="100000"/>
              </a:lnSpc>
            </a:pPr>
            <a:r>
              <a:rPr lang="en-US" sz="1200">
                <a:solidFill>
                  <a:srgbClr val="000000"/>
                </a:solidFill>
                <a:latin typeface="Arial"/>
                <a:ea typeface="+mn-ea"/>
              </a:rPr>
              <a:t>Introduction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8"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0"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2"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3"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5"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8"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49"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7"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9"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0"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4"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5"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8880" cy="1144800"/>
          </a:xfrm>
          <a:prstGeom prst="rect">
            <a:avLst/>
          </a:prstGeom>
        </p:spPr>
        <p:txBody>
          <a:bodyPr wrap="none" lIns="0" tIns="0" rIns="0" bIns="0" anchor="ctr"/>
          <a:lstStyle/>
          <a:p>
            <a:pPr algn="ctr">
              <a:lnSpc>
                <a:spcPct val="100000"/>
              </a:lnSpc>
            </a:pPr>
            <a:r>
              <a:rPr lang="en-US"/>
              <a:t>Click to edit the title text format</a:t>
            </a:r>
            <a:endParaRPr/>
          </a:p>
        </p:txBody>
      </p:sp>
      <p:sp>
        <p:nvSpPr>
          <p:cNvPr id="35" name="PlaceHolder 2"/>
          <p:cNvSpPr>
            <a:spLocks noGrp="1"/>
          </p:cNvSpPr>
          <p:nvPr>
            <p:ph type="body"/>
          </p:nvPr>
        </p:nvSpPr>
        <p:spPr>
          <a:xfrm>
            <a:off x="457200" y="1604520"/>
            <a:ext cx="3925800" cy="3976920"/>
          </a:xfrm>
          <a:prstGeom prst="rect">
            <a:avLst/>
          </a:prstGeom>
        </p:spPr>
        <p:txBody>
          <a:bodyPr wrap="none" lIns="0" tIns="0" rIns="0" bIns="0"/>
          <a:lstStyl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36" name="PlaceHolder 3"/>
          <p:cNvSpPr>
            <a:spLocks noGrp="1"/>
          </p:cNvSpPr>
          <p:nvPr>
            <p:ph type="body"/>
          </p:nvPr>
        </p:nvSpPr>
        <p:spPr>
          <a:xfrm>
            <a:off x="4579920" y="1604520"/>
            <a:ext cx="3925800" cy="3976920"/>
          </a:xfrm>
          <a:prstGeom prst="rect">
            <a:avLst/>
          </a:prstGeom>
        </p:spPr>
        <p:txBody>
          <a:bodyPr wrap="none" lIns="0" tIns="0" rIns="0" bIns="0"/>
          <a:lstStyl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ustomShape 1"/>
          <p:cNvSpPr/>
          <p:nvPr/>
        </p:nvSpPr>
        <p:spPr>
          <a:xfrm>
            <a:off x="685800" y="2039760"/>
            <a:ext cx="7771320" cy="1464120"/>
          </a:xfrm>
          <a:prstGeom prst="rect">
            <a:avLst/>
          </a:prstGeom>
        </p:spPr>
        <p:txBody>
          <a:bodyPr lIns="38160" tIns="38160" rIns="1080" bIns="38160" anchor="b"/>
          <a:lstStyle/>
          <a:p>
            <a:pPr algn="r">
              <a:lnSpc>
                <a:spcPct val="93000"/>
              </a:lnSpc>
            </a:pPr>
            <a:r>
              <a:rPr lang="en-US" sz="4400">
                <a:solidFill>
                  <a:srgbClr val="F79646"/>
                </a:solidFill>
                <a:latin typeface="Calibri"/>
              </a:rPr>
              <a:t>Section 2.3 – Authentication Technologies</a:t>
            </a:r>
            <a:endParaRPr/>
          </a:p>
        </p:txBody>
      </p:sp>
      <p:sp>
        <p:nvSpPr>
          <p:cNvPr id="75" name="CustomShape 2"/>
          <p:cNvSpPr/>
          <p:nvPr/>
        </p:nvSpPr>
        <p:spPr>
          <a:xfrm>
            <a:off x="0" y="0"/>
            <a:ext cx="11796120" cy="11796120"/>
          </a:xfrm>
          <a:prstGeom prst="rect">
            <a:avLst/>
          </a:prstGeom>
        </p:spPr>
        <p:txBody>
          <a:bodyPr lIns="90000" tIns="45000" rIns="90000" bIns="45000"/>
          <a:lstStyle/>
          <a:p>
            <a:pPr>
              <a:lnSpc>
                <a:spcPct val="100000"/>
              </a:lnSpc>
            </a:pPr>
            <a:fld id="{D1D19171-E161-4171-8191-A1418151C1D1}" type="slidenum">
              <a:rPr lang="en-US">
                <a:solidFill>
                  <a:srgbClr val="000000"/>
                </a:solidFill>
                <a:latin typeface="Calibri"/>
              </a:rPr>
              <a:t>1</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SIM Cards</a:t>
            </a:r>
            <a:endParaRPr/>
          </a:p>
        </p:txBody>
      </p:sp>
      <p:sp>
        <p:nvSpPr>
          <p:cNvPr id="123" name="CustomShape 2"/>
          <p:cNvSpPr/>
          <p:nvPr/>
        </p:nvSpPr>
        <p:spPr>
          <a:xfrm>
            <a:off x="457200" y="1600200"/>
            <a:ext cx="8457120" cy="452484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Many mobile phones use a special smart card called a </a:t>
            </a:r>
            <a:r>
              <a:rPr lang="en-US" sz="2800" b="1">
                <a:solidFill>
                  <a:srgbClr val="000000"/>
                </a:solidFill>
                <a:latin typeface="Calibri"/>
              </a:rPr>
              <a:t>subscriber identity module card (SIM card).</a:t>
            </a:r>
            <a:endParaRPr/>
          </a:p>
          <a:p>
            <a:pPr>
              <a:lnSpc>
                <a:spcPct val="100000"/>
              </a:lnSpc>
              <a:buFont typeface="Arial"/>
              <a:buChar char="•"/>
            </a:pPr>
            <a:r>
              <a:rPr lang="en-US" sz="2800">
                <a:solidFill>
                  <a:srgbClr val="000000"/>
                </a:solidFill>
                <a:latin typeface="Calibri"/>
              </a:rPr>
              <a:t>A SIM card is issued by a network provider. It maintains personal and contact information for a user and allows the user to authenticate to the cellular network of the provider.</a:t>
            </a:r>
            <a:endParaRPr/>
          </a:p>
        </p:txBody>
      </p:sp>
      <p:sp>
        <p:nvSpPr>
          <p:cNvPr id="124" name="CustomShape 3"/>
          <p:cNvSpPr/>
          <p:nvPr/>
        </p:nvSpPr>
        <p:spPr>
          <a:xfrm>
            <a:off x="0" y="0"/>
            <a:ext cx="11796120" cy="11796120"/>
          </a:xfrm>
          <a:prstGeom prst="rect">
            <a:avLst/>
          </a:prstGeom>
        </p:spPr>
        <p:txBody>
          <a:bodyPr lIns="90000" tIns="45000" rIns="90000" bIns="45000"/>
          <a:lstStyle/>
          <a:p>
            <a:pPr>
              <a:lnSpc>
                <a:spcPct val="100000"/>
              </a:lnSpc>
            </a:pPr>
            <a:fld id="{E1E1F1C1-7181-41C1-B111-11F181D121B1}" type="slidenum">
              <a:rPr lang="en-US">
                <a:solidFill>
                  <a:srgbClr val="000000"/>
                </a:solidFill>
                <a:latin typeface="Calibri"/>
              </a:rPr>
              <a:t>10</a:t>
            </a:fld>
            <a:endParaRPr/>
          </a:p>
        </p:txBody>
      </p:sp>
      <p:pic>
        <p:nvPicPr>
          <p:cNvPr id="125" name="Picture 2"/>
          <p:cNvPicPr/>
          <p:nvPr/>
        </p:nvPicPr>
        <p:blipFill>
          <a:blip r:embed="rId2"/>
          <a:stretch>
            <a:fillRect/>
          </a:stretch>
        </p:blipFill>
        <p:spPr>
          <a:xfrm>
            <a:off x="2734920" y="4716000"/>
            <a:ext cx="4037400" cy="156564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SIM Card Security(1)</a:t>
            </a:r>
            <a:endParaRPr/>
          </a:p>
        </p:txBody>
      </p:sp>
      <p:sp>
        <p:nvSpPr>
          <p:cNvPr id="127" name="CustomShape 2"/>
          <p:cNvSpPr/>
          <p:nvPr/>
        </p:nvSpPr>
        <p:spPr>
          <a:xfrm>
            <a:off x="365760" y="1280160"/>
            <a:ext cx="8594640" cy="557748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SIM cards contain several pieces of information that are used to identify the owner and authenticate to the appropriate cell network. </a:t>
            </a:r>
            <a:endParaRPr/>
          </a:p>
          <a:p>
            <a:pPr>
              <a:lnSpc>
                <a:spcPct val="100000"/>
              </a:lnSpc>
              <a:buFont typeface="Arial"/>
              <a:buChar char="•"/>
            </a:pPr>
            <a:r>
              <a:rPr lang="en-US" sz="2800">
                <a:solidFill>
                  <a:srgbClr val="000000"/>
                </a:solidFill>
                <a:latin typeface="Calibri"/>
              </a:rPr>
              <a:t>Each SIM card corresponds to a record in the database of subscribers maintained by the network provider. </a:t>
            </a:r>
            <a:endParaRPr/>
          </a:p>
          <a:p>
            <a:pPr>
              <a:lnSpc>
                <a:spcPct val="100000"/>
              </a:lnSpc>
              <a:buFont typeface="Arial"/>
              <a:buChar char="•"/>
            </a:pPr>
            <a:r>
              <a:rPr lang="en-US" sz="2800">
                <a:solidFill>
                  <a:srgbClr val="000000"/>
                </a:solidFill>
                <a:latin typeface="Calibri"/>
              </a:rPr>
              <a:t>A SIM card features an </a:t>
            </a:r>
            <a:r>
              <a:rPr lang="en-US" sz="2800" b="1">
                <a:solidFill>
                  <a:srgbClr val="000000"/>
                </a:solidFill>
                <a:latin typeface="Calibri"/>
              </a:rPr>
              <a:t>integrated circuit card ID (ICCID),</a:t>
            </a:r>
            <a:endParaRPr/>
          </a:p>
          <a:p>
            <a:pPr>
              <a:lnSpc>
                <a:spcPct val="100000"/>
              </a:lnSpc>
              <a:buFont typeface="Arial"/>
              <a:buChar char="•"/>
            </a:pPr>
            <a:r>
              <a:rPr lang="en-US" sz="2800">
                <a:solidFill>
                  <a:srgbClr val="000000"/>
                </a:solidFill>
                <a:latin typeface="Calibri"/>
              </a:rPr>
              <a:t>which is a unique 18-digit number used for hardware identification.</a:t>
            </a:r>
            <a:endParaRPr/>
          </a:p>
          <a:p>
            <a:pPr>
              <a:lnSpc>
                <a:spcPct val="100000"/>
              </a:lnSpc>
            </a:pPr>
            <a:endParaRPr/>
          </a:p>
        </p:txBody>
      </p:sp>
      <p:sp>
        <p:nvSpPr>
          <p:cNvPr id="128" name="CustomShape 3"/>
          <p:cNvSpPr/>
          <p:nvPr/>
        </p:nvSpPr>
        <p:spPr>
          <a:xfrm>
            <a:off x="0" y="0"/>
            <a:ext cx="11796120" cy="11796120"/>
          </a:xfrm>
          <a:prstGeom prst="rect">
            <a:avLst/>
          </a:prstGeom>
        </p:spPr>
        <p:txBody>
          <a:bodyPr lIns="90000" tIns="45000" rIns="90000" bIns="45000"/>
          <a:lstStyle/>
          <a:p>
            <a:pPr>
              <a:lnSpc>
                <a:spcPct val="100000"/>
              </a:lnSpc>
            </a:pPr>
            <a:fld id="{01C1B141-4181-41E1-9121-6141F151D161}" type="slidenum">
              <a:rPr lang="en-US">
                <a:solidFill>
                  <a:srgbClr val="000000"/>
                </a:solidFill>
                <a:latin typeface="Calibri"/>
              </a:rPr>
              <a:t>11</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SIM Card Security (2)</a:t>
            </a:r>
            <a:endParaRPr/>
          </a:p>
        </p:txBody>
      </p:sp>
      <p:sp>
        <p:nvSpPr>
          <p:cNvPr id="130" name="CustomShape 2"/>
          <p:cNvSpPr/>
          <p:nvPr/>
        </p:nvSpPr>
        <p:spPr>
          <a:xfrm>
            <a:off x="365760" y="1280160"/>
            <a:ext cx="8594640" cy="530280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Next, a SIM card contains a unique </a:t>
            </a:r>
            <a:r>
              <a:rPr lang="en-US" sz="2800" b="1">
                <a:solidFill>
                  <a:srgbClr val="000000"/>
                </a:solidFill>
                <a:latin typeface="Calibri"/>
              </a:rPr>
              <a:t>international mobile subscriber identity </a:t>
            </a:r>
            <a:r>
              <a:rPr lang="en-US" sz="2800">
                <a:solidFill>
                  <a:srgbClr val="000000"/>
                </a:solidFill>
                <a:latin typeface="Calibri"/>
              </a:rPr>
              <a:t>(</a:t>
            </a:r>
            <a:r>
              <a:rPr lang="en-US" sz="2800" b="1">
                <a:solidFill>
                  <a:srgbClr val="000000"/>
                </a:solidFill>
                <a:latin typeface="Calibri"/>
              </a:rPr>
              <a:t>IMSI), </a:t>
            </a:r>
            <a:r>
              <a:rPr lang="en-US" sz="2800">
                <a:solidFill>
                  <a:srgbClr val="000000"/>
                </a:solidFill>
                <a:latin typeface="Calibri"/>
              </a:rPr>
              <a:t>which identifies the owner’s country, network, and personal identity. </a:t>
            </a:r>
            <a:endParaRPr/>
          </a:p>
          <a:p>
            <a:pPr>
              <a:lnSpc>
                <a:spcPct val="100000"/>
              </a:lnSpc>
              <a:buFont typeface="Arial"/>
              <a:buChar char="•"/>
            </a:pPr>
            <a:r>
              <a:rPr lang="en-US" sz="2800">
                <a:solidFill>
                  <a:srgbClr val="000000"/>
                </a:solidFill>
                <a:latin typeface="Calibri"/>
              </a:rPr>
              <a:t>SIM cards also contain a 128-bit </a:t>
            </a:r>
            <a:r>
              <a:rPr lang="en-US" sz="2800" b="1">
                <a:solidFill>
                  <a:srgbClr val="000000"/>
                </a:solidFill>
                <a:latin typeface="Calibri"/>
              </a:rPr>
              <a:t>secret key. </a:t>
            </a:r>
            <a:r>
              <a:rPr lang="en-US" sz="2800">
                <a:solidFill>
                  <a:srgbClr val="000000"/>
                </a:solidFill>
                <a:latin typeface="Calibri"/>
              </a:rPr>
              <a:t>This key is used for authenticating a phone to a mobile network.</a:t>
            </a:r>
            <a:endParaRPr/>
          </a:p>
          <a:p>
            <a:pPr>
              <a:lnSpc>
                <a:spcPct val="100000"/>
              </a:lnSpc>
              <a:buFont typeface="Arial"/>
              <a:buChar char="•"/>
            </a:pPr>
            <a:r>
              <a:rPr lang="en-US" sz="2800">
                <a:solidFill>
                  <a:srgbClr val="000000"/>
                </a:solidFill>
                <a:latin typeface="Calibri"/>
              </a:rPr>
              <a:t>As an additional security mechanism, many SIM cards require a PIN before allowing any access to information on the card.</a:t>
            </a:r>
            <a:endParaRPr/>
          </a:p>
        </p:txBody>
      </p:sp>
      <p:sp>
        <p:nvSpPr>
          <p:cNvPr id="131" name="CustomShape 3"/>
          <p:cNvSpPr/>
          <p:nvPr/>
        </p:nvSpPr>
        <p:spPr>
          <a:xfrm>
            <a:off x="0" y="0"/>
            <a:ext cx="11796120" cy="11796120"/>
          </a:xfrm>
          <a:prstGeom prst="rect">
            <a:avLst/>
          </a:prstGeom>
        </p:spPr>
        <p:txBody>
          <a:bodyPr lIns="90000" tIns="45000" rIns="90000" bIns="45000"/>
          <a:lstStyle/>
          <a:p>
            <a:pPr>
              <a:lnSpc>
                <a:spcPct val="100000"/>
              </a:lnSpc>
            </a:pPr>
            <a:fld id="{B1F151C1-E131-4131-B1F1-61C121E13171}" type="slidenum">
              <a:rPr lang="en-US">
                <a:solidFill>
                  <a:srgbClr val="000000"/>
                </a:solidFill>
                <a:latin typeface="Calibri"/>
              </a:rPr>
              <a:t>12</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GSM Challenge-Response Protocol</a:t>
            </a:r>
            <a:endParaRPr/>
          </a:p>
        </p:txBody>
      </p:sp>
      <p:sp>
        <p:nvSpPr>
          <p:cNvPr id="133" name="CustomShape 2"/>
          <p:cNvSpPr/>
          <p:nvPr/>
        </p:nvSpPr>
        <p:spPr>
          <a:xfrm>
            <a:off x="304920" y="1371600"/>
            <a:ext cx="8609400" cy="3808800"/>
          </a:xfrm>
          <a:prstGeom prst="rect">
            <a:avLst/>
          </a:prstGeom>
        </p:spPr>
        <p:txBody>
          <a:bodyPr lIns="90000" tIns="45000" rIns="90000" bIns="45000"/>
          <a:lstStyle/>
          <a:p>
            <a:pPr>
              <a:lnSpc>
                <a:spcPct val="100000"/>
              </a:lnSpc>
              <a:buFont typeface="Calibri"/>
              <a:buAutoNum type="arabicPeriod"/>
            </a:pPr>
            <a:r>
              <a:rPr lang="en-US" sz="2200">
                <a:solidFill>
                  <a:srgbClr val="000000"/>
                </a:solidFill>
                <a:latin typeface="Calibri"/>
              </a:rPr>
              <a:t>When a cellphone wishes to join a cellular network it connects to a local </a:t>
            </a:r>
            <a:r>
              <a:rPr lang="en-US" sz="2200" b="1">
                <a:solidFill>
                  <a:srgbClr val="000000"/>
                </a:solidFill>
                <a:latin typeface="Calibri"/>
              </a:rPr>
              <a:t>base station </a:t>
            </a:r>
            <a:r>
              <a:rPr lang="en-US" sz="2200">
                <a:solidFill>
                  <a:srgbClr val="000000"/>
                </a:solidFill>
                <a:latin typeface="Calibri"/>
              </a:rPr>
              <a:t>owned by the network provider and transmits its IMSI. </a:t>
            </a:r>
            <a:endParaRPr/>
          </a:p>
          <a:p>
            <a:pPr>
              <a:lnSpc>
                <a:spcPct val="100000"/>
              </a:lnSpc>
              <a:buFont typeface="Calibri"/>
              <a:buAutoNum type="arabicPeriod"/>
            </a:pPr>
            <a:r>
              <a:rPr lang="en-US" sz="2200">
                <a:solidFill>
                  <a:srgbClr val="000000"/>
                </a:solidFill>
                <a:latin typeface="Calibri"/>
              </a:rPr>
              <a:t>If the IMSI matches a subscriber’s record in the network provider’s database, the base station transmits a 128-bit random number to the cellphone. </a:t>
            </a:r>
            <a:endParaRPr/>
          </a:p>
          <a:p>
            <a:pPr>
              <a:lnSpc>
                <a:spcPct val="100000"/>
              </a:lnSpc>
            </a:pPr>
            <a:endParaRPr/>
          </a:p>
        </p:txBody>
      </p:sp>
      <p:sp>
        <p:nvSpPr>
          <p:cNvPr id="134" name="CustomShape 3"/>
          <p:cNvSpPr/>
          <p:nvPr/>
        </p:nvSpPr>
        <p:spPr>
          <a:xfrm>
            <a:off x="0" y="0"/>
            <a:ext cx="11796120" cy="11796120"/>
          </a:xfrm>
          <a:prstGeom prst="rect">
            <a:avLst/>
          </a:prstGeom>
        </p:spPr>
        <p:txBody>
          <a:bodyPr lIns="90000" tIns="45000" rIns="90000" bIns="45000"/>
          <a:lstStyle/>
          <a:p>
            <a:pPr>
              <a:lnSpc>
                <a:spcPct val="100000"/>
              </a:lnSpc>
            </a:pPr>
            <a:fld id="{D1E151D1-1111-41F1-8181-1131913100F1}" type="slidenum">
              <a:rPr lang="en-US">
                <a:solidFill>
                  <a:srgbClr val="000000"/>
                </a:solidFill>
                <a:latin typeface="Calibri"/>
              </a:rPr>
              <a:t>13</a:t>
            </a:fld>
            <a:endParaRPr/>
          </a:p>
        </p:txBody>
      </p:sp>
      <p:sp>
        <p:nvSpPr>
          <p:cNvPr id="135" name="CustomShape 4"/>
          <p:cNvSpPr/>
          <p:nvPr/>
        </p:nvSpPr>
        <p:spPr>
          <a:xfrm>
            <a:off x="2498760" y="5024880"/>
            <a:ext cx="4397040" cy="360"/>
          </a:xfrm>
          <a:prstGeom prst="straightConnector1">
            <a:avLst/>
          </a:prstGeom>
          <a:ln w="28440">
            <a:solidFill>
              <a:srgbClr val="000000"/>
            </a:solidFill>
            <a:round/>
            <a:tailEnd type="triangle" w="med" len="med"/>
          </a:ln>
        </p:spPr>
      </p:sp>
      <p:sp>
        <p:nvSpPr>
          <p:cNvPr id="136" name="CustomShape 5"/>
          <p:cNvSpPr/>
          <p:nvPr/>
        </p:nvSpPr>
        <p:spPr>
          <a:xfrm>
            <a:off x="2336760" y="4696920"/>
            <a:ext cx="2696400" cy="363240"/>
          </a:xfrm>
          <a:prstGeom prst="rect">
            <a:avLst/>
          </a:prstGeom>
        </p:spPr>
        <p:txBody>
          <a:bodyPr wrap="none" lIns="90000" tIns="45000" rIns="90000" bIns="45000"/>
          <a:lstStyle/>
          <a:p>
            <a:r>
              <a:rPr lang="en-US">
                <a:latin typeface="Arial"/>
              </a:rPr>
              <a:t>IMSI  =  (this phone’s ID)</a:t>
            </a:r>
            <a:endParaRPr/>
          </a:p>
        </p:txBody>
      </p:sp>
      <p:sp>
        <p:nvSpPr>
          <p:cNvPr id="137" name="CustomShape 6"/>
          <p:cNvSpPr/>
          <p:nvPr/>
        </p:nvSpPr>
        <p:spPr>
          <a:xfrm>
            <a:off x="2286000" y="5527440"/>
            <a:ext cx="4620600" cy="360"/>
          </a:xfrm>
          <a:prstGeom prst="straightConnector1">
            <a:avLst/>
          </a:prstGeom>
          <a:ln w="28440">
            <a:solidFill>
              <a:srgbClr val="000000"/>
            </a:solidFill>
            <a:round/>
            <a:tailEnd type="triangle" w="med" len="med"/>
          </a:ln>
        </p:spPr>
      </p:sp>
      <p:sp>
        <p:nvSpPr>
          <p:cNvPr id="138" name="CustomShape 7"/>
          <p:cNvSpPr/>
          <p:nvPr/>
        </p:nvSpPr>
        <p:spPr>
          <a:xfrm>
            <a:off x="2169360" y="5164200"/>
            <a:ext cx="4737240" cy="363240"/>
          </a:xfrm>
          <a:prstGeom prst="rect">
            <a:avLst/>
          </a:prstGeom>
        </p:spPr>
        <p:txBody>
          <a:bodyPr wrap="none" lIns="90000" tIns="45000" rIns="90000" bIns="45000"/>
          <a:lstStyle/>
          <a:p>
            <a:r>
              <a:rPr lang="en-US">
                <a:latin typeface="Arial"/>
              </a:rPr>
              <a:t>R = a 128-bit random number (the challenge)</a:t>
            </a:r>
            <a:endParaRPr/>
          </a:p>
        </p:txBody>
      </p:sp>
      <p:pic>
        <p:nvPicPr>
          <p:cNvPr id="139" name="Picture 12"/>
          <p:cNvPicPr/>
          <p:nvPr/>
        </p:nvPicPr>
        <p:blipFill>
          <a:blip r:embed="rId2"/>
          <a:stretch>
            <a:fillRect/>
          </a:stretch>
        </p:blipFill>
        <p:spPr>
          <a:xfrm>
            <a:off x="918720" y="4930560"/>
            <a:ext cx="1447920" cy="1190520"/>
          </a:xfrm>
          <a:prstGeom prst="rect">
            <a:avLst/>
          </a:prstGeom>
        </p:spPr>
      </p:pic>
      <p:pic>
        <p:nvPicPr>
          <p:cNvPr id="140" name="Picture 13"/>
          <p:cNvPicPr/>
          <p:nvPr/>
        </p:nvPicPr>
        <p:blipFill>
          <a:blip r:embed="rId3"/>
          <a:stretch>
            <a:fillRect/>
          </a:stretch>
        </p:blipFill>
        <p:spPr>
          <a:xfrm>
            <a:off x="7193520" y="4752720"/>
            <a:ext cx="709560" cy="1695600"/>
          </a:xfrm>
          <a:prstGeom prst="rect">
            <a:avLst/>
          </a:prstGeom>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33">
                                            <p:txEl>
                                              <p:pRg st="0" end="142"/>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childTnLst>
                                </p:cTn>
                              </p:par>
                            </p:childTnLst>
                          </p:cTn>
                        </p:par>
                      </p:childTnLst>
                    </p:cTn>
                  </p:par>
                  <p:par>
                    <p:cTn id="13" fill="freeze">
                      <p:stCondLst>
                        <p:cond delay="indefinite"/>
                      </p:stCondLst>
                      <p:childTnLst>
                        <p:par>
                          <p:cTn id="14" fill="freeze">
                            <p:stCondLst>
                              <p:cond delay="0"/>
                            </p:stCondLst>
                            <p:childTnLst>
                              <p:par>
                                <p:cTn id="15" presetID="1" presetClass="entr" fill="hold" nodeType="clickEffect">
                                  <p:stCondLst>
                                    <p:cond delay="0"/>
                                  </p:stCondLst>
                                  <p:childTnLst>
                                    <p:set>
                                      <p:cBhvr>
                                        <p:cTn id="16" dur="1" fill="hold">
                                          <p:stCondLst>
                                            <p:cond delay="0"/>
                                          </p:stCondLst>
                                        </p:cTn>
                                        <p:tgtEl>
                                          <p:spTgt spid="133">
                                            <p:txEl>
                                              <p:pRg st="291" end="291"/>
                                            </p:txEl>
                                          </p:spTgt>
                                        </p:tgtEl>
                                        <p:attrNameLst>
                                          <p:attrName>style.visibility</p:attrName>
                                        </p:attrNameLst>
                                      </p:cBhvr>
                                      <p:to>
                                        <p:strVal val="visible"/>
                                      </p:to>
                                    </p:set>
                                  </p:childTnLst>
                                </p:cTn>
                              </p:par>
                            </p:childTnLst>
                          </p:cTn>
                        </p:par>
                      </p:childTnLst>
                    </p:cTn>
                  </p:par>
                  <p:par>
                    <p:cTn id="17" fill="freeze">
                      <p:stCondLst>
                        <p:cond delay="indefinite"/>
                      </p:stCondLst>
                      <p:childTnLst>
                        <p:par>
                          <p:cTn id="18" fill="freeze">
                            <p:stCondLst>
                              <p:cond delay="0"/>
                            </p:stCondLst>
                            <p:childTnLst>
                              <p:par>
                                <p:cTn id="19" presetID="1" presetClass="entr" fill="hold" nodeType="click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GSM Challenge-Response Protocol</a:t>
            </a:r>
            <a:endParaRPr/>
          </a:p>
        </p:txBody>
      </p:sp>
      <p:sp>
        <p:nvSpPr>
          <p:cNvPr id="142" name="CustomShape 2"/>
          <p:cNvSpPr/>
          <p:nvPr/>
        </p:nvSpPr>
        <p:spPr>
          <a:xfrm>
            <a:off x="304920" y="1371600"/>
            <a:ext cx="8609400" cy="3808800"/>
          </a:xfrm>
          <a:prstGeom prst="rect">
            <a:avLst/>
          </a:prstGeom>
        </p:spPr>
        <p:txBody>
          <a:bodyPr lIns="90000" tIns="45000" rIns="90000" bIns="45000"/>
          <a:lstStyle/>
          <a:p>
            <a:pPr>
              <a:lnSpc>
                <a:spcPct val="100000"/>
              </a:lnSpc>
            </a:pPr>
            <a:endParaRPr/>
          </a:p>
          <a:p>
            <a:pPr>
              <a:lnSpc>
                <a:spcPct val="100000"/>
              </a:lnSpc>
              <a:buFont typeface="Times New Roman"/>
              <a:buAutoNum type="arabicPeriod"/>
            </a:pPr>
            <a:r>
              <a:rPr lang="en-US" sz="2200">
                <a:solidFill>
                  <a:srgbClr val="000000"/>
                </a:solidFill>
                <a:latin typeface="Calibri"/>
              </a:rPr>
              <a:t>This random number is then encoded by the cellphone with the subscriber’s secret key stored in the SIM card using a proprietary encryption algorithm known as </a:t>
            </a:r>
            <a:r>
              <a:rPr lang="en-US" sz="2200" b="1">
                <a:solidFill>
                  <a:srgbClr val="000000"/>
                </a:solidFill>
                <a:latin typeface="Calibri"/>
              </a:rPr>
              <a:t>A3, </a:t>
            </a:r>
            <a:r>
              <a:rPr lang="en-US" sz="2200">
                <a:solidFill>
                  <a:srgbClr val="000000"/>
                </a:solidFill>
                <a:latin typeface="Calibri"/>
              </a:rPr>
              <a:t>resulting in a ciphertext sent back to the base station</a:t>
            </a:r>
            <a:r>
              <a:rPr lang="en-US" sz="2200" b="1">
                <a:solidFill>
                  <a:srgbClr val="000000"/>
                </a:solidFill>
                <a:latin typeface="Calibri"/>
              </a:rPr>
              <a:t>. </a:t>
            </a:r>
            <a:endParaRPr/>
          </a:p>
          <a:p>
            <a:pPr>
              <a:lnSpc>
                <a:spcPct val="100000"/>
              </a:lnSpc>
              <a:buFont typeface="Times New Roman"/>
              <a:buAutoNum type="arabicPeriod"/>
            </a:pPr>
            <a:r>
              <a:rPr lang="en-US" sz="2200">
                <a:solidFill>
                  <a:srgbClr val="000000"/>
                </a:solidFill>
                <a:latin typeface="Calibri"/>
              </a:rPr>
              <a:t>The base station then performs the same computation, using its stored value for the subscriber’s secret key. If the two ciphertexts match, the cellphone is authenticated to the network and is allowed to make and receive calls.</a:t>
            </a:r>
            <a:endParaRPr/>
          </a:p>
        </p:txBody>
      </p:sp>
      <p:sp>
        <p:nvSpPr>
          <p:cNvPr id="143" name="CustomShape 3"/>
          <p:cNvSpPr/>
          <p:nvPr/>
        </p:nvSpPr>
        <p:spPr>
          <a:xfrm>
            <a:off x="0" y="0"/>
            <a:ext cx="11796120" cy="11796120"/>
          </a:xfrm>
          <a:prstGeom prst="rect">
            <a:avLst/>
          </a:prstGeom>
        </p:spPr>
        <p:txBody>
          <a:bodyPr lIns="90000" tIns="45000" rIns="90000" bIns="45000"/>
          <a:lstStyle/>
          <a:p>
            <a:pPr>
              <a:lnSpc>
                <a:spcPct val="100000"/>
              </a:lnSpc>
            </a:pPr>
            <a:fld id="{B1212151-8191-41C1-A131-41F121113191}" type="slidenum">
              <a:rPr lang="en-US">
                <a:solidFill>
                  <a:srgbClr val="000000"/>
                </a:solidFill>
                <a:latin typeface="Calibri"/>
              </a:rPr>
              <a:t>14</a:t>
            </a:fld>
            <a:endParaRPr/>
          </a:p>
        </p:txBody>
      </p:sp>
      <p:sp>
        <p:nvSpPr>
          <p:cNvPr id="144" name="CustomShape 4"/>
          <p:cNvSpPr/>
          <p:nvPr/>
        </p:nvSpPr>
        <p:spPr>
          <a:xfrm>
            <a:off x="2498400" y="5025240"/>
            <a:ext cx="4397040" cy="360"/>
          </a:xfrm>
          <a:prstGeom prst="straightConnector1">
            <a:avLst/>
          </a:prstGeom>
          <a:ln w="28440">
            <a:solidFill>
              <a:srgbClr val="000000"/>
            </a:solidFill>
            <a:round/>
            <a:tailEnd type="triangle" w="med" len="med"/>
          </a:ln>
        </p:spPr>
      </p:sp>
      <p:sp>
        <p:nvSpPr>
          <p:cNvPr id="145" name="CustomShape 5"/>
          <p:cNvSpPr/>
          <p:nvPr/>
        </p:nvSpPr>
        <p:spPr>
          <a:xfrm>
            <a:off x="2336400" y="4697280"/>
            <a:ext cx="2696400" cy="363240"/>
          </a:xfrm>
          <a:prstGeom prst="rect">
            <a:avLst/>
          </a:prstGeom>
        </p:spPr>
        <p:txBody>
          <a:bodyPr wrap="none" lIns="90000" tIns="45000" rIns="90000" bIns="45000"/>
          <a:lstStyle/>
          <a:p>
            <a:r>
              <a:rPr lang="en-US">
                <a:latin typeface="Arial"/>
              </a:rPr>
              <a:t>IMSI  =  (this phone’s ID)</a:t>
            </a:r>
            <a:endParaRPr/>
          </a:p>
        </p:txBody>
      </p:sp>
      <p:sp>
        <p:nvSpPr>
          <p:cNvPr id="146" name="CustomShape 6"/>
          <p:cNvSpPr/>
          <p:nvPr/>
        </p:nvSpPr>
        <p:spPr>
          <a:xfrm>
            <a:off x="2285640" y="5527800"/>
            <a:ext cx="4620600" cy="360"/>
          </a:xfrm>
          <a:prstGeom prst="straightConnector1">
            <a:avLst/>
          </a:prstGeom>
          <a:ln w="28440">
            <a:solidFill>
              <a:srgbClr val="000000"/>
            </a:solidFill>
            <a:round/>
            <a:tailEnd type="triangle" w="med" len="med"/>
          </a:ln>
        </p:spPr>
      </p:sp>
      <p:sp>
        <p:nvSpPr>
          <p:cNvPr id="147" name="CustomShape 7"/>
          <p:cNvSpPr/>
          <p:nvPr/>
        </p:nvSpPr>
        <p:spPr>
          <a:xfrm>
            <a:off x="2169000" y="5164560"/>
            <a:ext cx="4737240" cy="363240"/>
          </a:xfrm>
          <a:prstGeom prst="rect">
            <a:avLst/>
          </a:prstGeom>
        </p:spPr>
        <p:txBody>
          <a:bodyPr wrap="none" lIns="90000" tIns="45000" rIns="90000" bIns="45000"/>
          <a:lstStyle/>
          <a:p>
            <a:r>
              <a:rPr lang="en-US">
                <a:latin typeface="Arial"/>
              </a:rPr>
              <a:t>R = a 128-bit random number (the challenge)</a:t>
            </a:r>
            <a:endParaRPr/>
          </a:p>
        </p:txBody>
      </p:sp>
      <p:sp>
        <p:nvSpPr>
          <p:cNvPr id="148" name="CustomShape 8"/>
          <p:cNvSpPr/>
          <p:nvPr/>
        </p:nvSpPr>
        <p:spPr>
          <a:xfrm>
            <a:off x="2561040" y="6336360"/>
            <a:ext cx="3894480" cy="360"/>
          </a:xfrm>
          <a:prstGeom prst="straightConnector1">
            <a:avLst/>
          </a:prstGeom>
          <a:ln w="28440">
            <a:solidFill>
              <a:srgbClr val="000000"/>
            </a:solidFill>
            <a:round/>
            <a:tailEnd type="triangle" w="med" len="med"/>
          </a:ln>
        </p:spPr>
      </p:sp>
      <p:sp>
        <p:nvSpPr>
          <p:cNvPr id="149" name="CustomShape 9"/>
          <p:cNvSpPr/>
          <p:nvPr/>
        </p:nvSpPr>
        <p:spPr>
          <a:xfrm>
            <a:off x="2402640" y="5662080"/>
            <a:ext cx="4942800" cy="637560"/>
          </a:xfrm>
          <a:prstGeom prst="rect">
            <a:avLst/>
          </a:prstGeom>
        </p:spPr>
        <p:txBody>
          <a:bodyPr wrap="none" lIns="90000" tIns="45000" rIns="90000" bIns="45000"/>
          <a:lstStyle/>
          <a:p>
            <a:r>
              <a:rPr lang="en-US">
                <a:latin typeface="Arial"/>
              </a:rPr>
              <a:t>EK(R) = the 128-bit random number encrypted </a:t>
            </a:r>
            <a:endParaRPr/>
          </a:p>
          <a:p>
            <a:r>
              <a:rPr lang="en-US">
                <a:latin typeface="Arial"/>
              </a:rPr>
              <a:t>	using the subscriber’s secret key K</a:t>
            </a:r>
            <a:endParaRPr/>
          </a:p>
        </p:txBody>
      </p:sp>
      <p:sp>
        <p:nvSpPr>
          <p:cNvPr id="150" name="CustomShape 10"/>
          <p:cNvSpPr/>
          <p:nvPr/>
        </p:nvSpPr>
        <p:spPr>
          <a:xfrm>
            <a:off x="3291480" y="6337800"/>
            <a:ext cx="1649520" cy="363240"/>
          </a:xfrm>
          <a:prstGeom prst="rect">
            <a:avLst/>
          </a:prstGeom>
        </p:spPr>
        <p:txBody>
          <a:bodyPr wrap="none" lIns="90000" tIns="45000" rIns="90000" bIns="45000"/>
          <a:lstStyle/>
          <a:p>
            <a:r>
              <a:rPr lang="en-US">
                <a:latin typeface="Arial"/>
              </a:rPr>
              <a:t>(the response)</a:t>
            </a:r>
            <a:endParaRPr/>
          </a:p>
        </p:txBody>
      </p:sp>
      <p:pic>
        <p:nvPicPr>
          <p:cNvPr id="151" name="Picture 12"/>
          <p:cNvPicPr/>
          <p:nvPr/>
        </p:nvPicPr>
        <p:blipFill>
          <a:blip r:embed="rId2"/>
          <a:stretch>
            <a:fillRect/>
          </a:stretch>
        </p:blipFill>
        <p:spPr>
          <a:xfrm>
            <a:off x="918360" y="4930920"/>
            <a:ext cx="1447920" cy="1190520"/>
          </a:xfrm>
          <a:prstGeom prst="rect">
            <a:avLst/>
          </a:prstGeom>
        </p:spPr>
      </p:pic>
      <p:pic>
        <p:nvPicPr>
          <p:cNvPr id="152" name="Picture 13"/>
          <p:cNvPicPr/>
          <p:nvPr/>
        </p:nvPicPr>
        <p:blipFill>
          <a:blip r:embed="rId3"/>
          <a:stretch>
            <a:fillRect/>
          </a:stretch>
        </p:blipFill>
        <p:spPr>
          <a:xfrm>
            <a:off x="7193160" y="4753080"/>
            <a:ext cx="709560" cy="1695600"/>
          </a:xfrm>
          <a:prstGeom prst="rect">
            <a:avLst/>
          </a:prstGeom>
        </p:spPr>
      </p:pic>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42">
                                            <p:txEl>
                                              <p:pRg st="1" end="221"/>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presetID="1" presetClass="entr" fill="hold" nodeType="clickEffect">
                                  <p:stCondLst>
                                    <p:cond delay="0"/>
                                  </p:stCondLst>
                                  <p:childTnLst>
                                    <p:set>
                                      <p:cBhvr>
                                        <p:cTn id="18" dur="1" fill="hold">
                                          <p:stCondLst>
                                            <p:cond delay="0"/>
                                          </p:stCondLst>
                                        </p:cTn>
                                        <p:tgtEl>
                                          <p:spTgt spid="142">
                                            <p:txEl>
                                              <p:pRg st="448" end="44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RFIDs</a:t>
            </a:r>
            <a:endParaRPr/>
          </a:p>
        </p:txBody>
      </p:sp>
      <p:sp>
        <p:nvSpPr>
          <p:cNvPr id="154" name="CustomShape 2"/>
          <p:cNvSpPr/>
          <p:nvPr/>
        </p:nvSpPr>
        <p:spPr>
          <a:xfrm>
            <a:off x="457200" y="1204200"/>
            <a:ext cx="8533440" cy="4524840"/>
          </a:xfrm>
          <a:prstGeom prst="rect">
            <a:avLst/>
          </a:prstGeom>
        </p:spPr>
        <p:txBody>
          <a:bodyPr lIns="90000" tIns="45000" rIns="90000" bIns="45000"/>
          <a:lstStyle/>
          <a:p>
            <a:pPr>
              <a:lnSpc>
                <a:spcPct val="100000"/>
              </a:lnSpc>
              <a:buFont typeface="Arial"/>
              <a:buChar char="•"/>
            </a:pPr>
            <a:r>
              <a:rPr lang="en-US" sz="2800" b="1">
                <a:solidFill>
                  <a:srgbClr val="000000"/>
                </a:solidFill>
                <a:latin typeface="Calibri"/>
              </a:rPr>
              <a:t>Radio frequency identification, or RFID, </a:t>
            </a:r>
            <a:r>
              <a:rPr lang="en-US" sz="2800">
                <a:solidFill>
                  <a:srgbClr val="000000"/>
                </a:solidFill>
                <a:latin typeface="Calibri"/>
              </a:rPr>
              <a:t>is a rapidly emerging technology that relies on small transponders to transmit identification information via radio waves. </a:t>
            </a:r>
            <a:endParaRPr/>
          </a:p>
          <a:p>
            <a:pPr>
              <a:lnSpc>
                <a:spcPct val="100000"/>
              </a:lnSpc>
              <a:buFont typeface="Arial"/>
              <a:buChar char="•"/>
            </a:pPr>
            <a:r>
              <a:rPr lang="en-US" sz="2800">
                <a:solidFill>
                  <a:srgbClr val="000000"/>
                </a:solidFill>
                <a:latin typeface="Calibri"/>
              </a:rPr>
              <a:t>RFID chips feature an integrated circuit for storing information, and a coiled antenna to transmit and receive a radio signal.</a:t>
            </a:r>
            <a:endParaRPr/>
          </a:p>
        </p:txBody>
      </p:sp>
      <p:pic>
        <p:nvPicPr>
          <p:cNvPr id="155" name="Content Placeholder 5"/>
          <p:cNvPicPr/>
          <p:nvPr/>
        </p:nvPicPr>
        <p:blipFill>
          <a:blip r:embed="rId2"/>
          <a:stretch>
            <a:fillRect/>
          </a:stretch>
        </p:blipFill>
        <p:spPr>
          <a:xfrm>
            <a:off x="2590920" y="4419720"/>
            <a:ext cx="3452760" cy="2325600"/>
          </a:xfrm>
          <a:prstGeom prst="rect">
            <a:avLst/>
          </a:prstGeom>
        </p:spPr>
      </p:pic>
      <p:sp>
        <p:nvSpPr>
          <p:cNvPr id="156" name="CustomShape 3"/>
          <p:cNvSpPr/>
          <p:nvPr/>
        </p:nvSpPr>
        <p:spPr>
          <a:xfrm>
            <a:off x="0" y="0"/>
            <a:ext cx="11796120" cy="11796120"/>
          </a:xfrm>
          <a:prstGeom prst="rect">
            <a:avLst/>
          </a:prstGeom>
        </p:spPr>
        <p:txBody>
          <a:bodyPr lIns="90000" tIns="45000" rIns="90000" bIns="45000"/>
          <a:lstStyle/>
          <a:p>
            <a:pPr>
              <a:lnSpc>
                <a:spcPct val="100000"/>
              </a:lnSpc>
            </a:pPr>
            <a:fld id="{61C18191-41F1-4171-A1A1-F181F15181D1}" type="slidenum">
              <a:rPr lang="en-US">
                <a:solidFill>
                  <a:srgbClr val="000000"/>
                </a:solidFill>
                <a:latin typeface="Calibri"/>
              </a:rPr>
              <a:t>15</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RFID Technology</a:t>
            </a:r>
            <a:endParaRPr/>
          </a:p>
        </p:txBody>
      </p:sp>
      <p:sp>
        <p:nvSpPr>
          <p:cNvPr id="158" name="CustomShape 2"/>
          <p:cNvSpPr/>
          <p:nvPr/>
        </p:nvSpPr>
        <p:spPr>
          <a:xfrm>
            <a:off x="457200" y="1312200"/>
            <a:ext cx="8228520" cy="452484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RFID tags must be used in conjunction with a separate reader or writer. </a:t>
            </a:r>
            <a:endParaRPr/>
          </a:p>
          <a:p>
            <a:pPr>
              <a:lnSpc>
                <a:spcPct val="100000"/>
              </a:lnSpc>
              <a:buFont typeface="Arial"/>
              <a:buChar char="•"/>
            </a:pPr>
            <a:r>
              <a:rPr lang="en-US" sz="3200">
                <a:solidFill>
                  <a:srgbClr val="000000"/>
                </a:solidFill>
                <a:latin typeface="Calibri"/>
              </a:rPr>
              <a:t>While some RFID tags require a battery, many are passive and do not. </a:t>
            </a:r>
            <a:endParaRPr/>
          </a:p>
          <a:p>
            <a:pPr>
              <a:lnSpc>
                <a:spcPct val="100000"/>
              </a:lnSpc>
              <a:buFont typeface="Arial"/>
              <a:buChar char="•"/>
            </a:pPr>
            <a:r>
              <a:rPr lang="en-US" sz="3200">
                <a:solidFill>
                  <a:srgbClr val="000000"/>
                </a:solidFill>
                <a:latin typeface="Calibri"/>
              </a:rPr>
              <a:t>The effective range of RFID varies from a few centimeters to several meters, but in most cases, since data is transmitted via radio waves, it is not necessary for a tag to be in the line of sight of the reader.</a:t>
            </a:r>
            <a:endParaRPr/>
          </a:p>
        </p:txBody>
      </p:sp>
      <p:sp>
        <p:nvSpPr>
          <p:cNvPr id="159" name="CustomShape 3"/>
          <p:cNvSpPr/>
          <p:nvPr/>
        </p:nvSpPr>
        <p:spPr>
          <a:xfrm>
            <a:off x="0" y="0"/>
            <a:ext cx="11796120" cy="11796120"/>
          </a:xfrm>
          <a:prstGeom prst="rect">
            <a:avLst/>
          </a:prstGeom>
        </p:spPr>
        <p:txBody>
          <a:bodyPr lIns="90000" tIns="45000" rIns="90000" bIns="45000"/>
          <a:lstStyle/>
          <a:p>
            <a:pPr>
              <a:lnSpc>
                <a:spcPct val="100000"/>
              </a:lnSpc>
            </a:pPr>
            <a:fld id="{D111A1F1-01A1-41A1-B1F1-F1B12151D181}" type="slidenum">
              <a:rPr lang="en-US">
                <a:solidFill>
                  <a:srgbClr val="000000"/>
                </a:solidFill>
                <a:latin typeface="Calibri"/>
              </a:rPr>
              <a:t>16</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RFID Technology</a:t>
            </a:r>
            <a:endParaRPr/>
          </a:p>
        </p:txBody>
      </p:sp>
      <p:sp>
        <p:nvSpPr>
          <p:cNvPr id="161" name="CustomShape 2"/>
          <p:cNvSpPr/>
          <p:nvPr/>
        </p:nvSpPr>
        <p:spPr>
          <a:xfrm>
            <a:off x="457200" y="1600200"/>
            <a:ext cx="8228520" cy="452484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technology is being deployed in a wide variety of applications.</a:t>
            </a:r>
            <a:endParaRPr/>
          </a:p>
          <a:p>
            <a:pPr>
              <a:lnSpc>
                <a:spcPct val="100000"/>
              </a:lnSpc>
              <a:buFont typeface="Arial"/>
              <a:buChar char="•"/>
            </a:pPr>
            <a:r>
              <a:rPr lang="en-US" sz="3200">
                <a:solidFill>
                  <a:srgbClr val="000000"/>
                </a:solidFill>
                <a:latin typeface="Calibri"/>
              </a:rPr>
              <a:t>Many vendors are incorporating RFID for consumer-product tracking.</a:t>
            </a:r>
            <a:endParaRPr/>
          </a:p>
          <a:p>
            <a:pPr>
              <a:lnSpc>
                <a:spcPct val="100000"/>
              </a:lnSpc>
              <a:buFont typeface="Arial"/>
              <a:buChar char="•"/>
            </a:pPr>
            <a:r>
              <a:rPr lang="en-US" sz="3200">
                <a:solidFill>
                  <a:srgbClr val="000000"/>
                </a:solidFill>
                <a:latin typeface="Calibri"/>
              </a:rPr>
              <a:t>Car key fobs.</a:t>
            </a:r>
            <a:endParaRPr/>
          </a:p>
          <a:p>
            <a:pPr>
              <a:lnSpc>
                <a:spcPct val="100000"/>
              </a:lnSpc>
              <a:buFont typeface="Arial"/>
              <a:buChar char="•"/>
            </a:pPr>
            <a:r>
              <a:rPr lang="en-US" sz="3200">
                <a:solidFill>
                  <a:srgbClr val="000000"/>
                </a:solidFill>
                <a:latin typeface="Calibri"/>
              </a:rPr>
              <a:t>Electronic toll transponders.</a:t>
            </a:r>
            <a:endParaRPr/>
          </a:p>
          <a:p>
            <a:pPr>
              <a:lnSpc>
                <a:spcPct val="100000"/>
              </a:lnSpc>
              <a:buFont typeface="Arial"/>
              <a:buChar char="•"/>
            </a:pPr>
            <a:r>
              <a:rPr lang="en-US" sz="3200">
                <a:solidFill>
                  <a:srgbClr val="000000"/>
                </a:solidFill>
                <a:latin typeface="Calibri"/>
              </a:rPr>
              <a:t>Logistics tracking.</a:t>
            </a:r>
            <a:endParaRPr/>
          </a:p>
          <a:p>
            <a:pPr>
              <a:lnSpc>
                <a:spcPct val="100000"/>
              </a:lnSpc>
            </a:pPr>
            <a:endParaRPr/>
          </a:p>
        </p:txBody>
      </p:sp>
      <p:sp>
        <p:nvSpPr>
          <p:cNvPr id="162" name="CustomShape 3"/>
          <p:cNvSpPr/>
          <p:nvPr/>
        </p:nvSpPr>
        <p:spPr>
          <a:xfrm>
            <a:off x="0" y="0"/>
            <a:ext cx="11796120" cy="11796120"/>
          </a:xfrm>
          <a:prstGeom prst="rect">
            <a:avLst/>
          </a:prstGeom>
        </p:spPr>
        <p:txBody>
          <a:bodyPr lIns="90000" tIns="45000" rIns="90000" bIns="45000"/>
          <a:lstStyle/>
          <a:p>
            <a:pPr>
              <a:lnSpc>
                <a:spcPct val="100000"/>
              </a:lnSpc>
            </a:pPr>
            <a:fld id="{C1619111-61F1-4121-81E1-C1811111B111}" type="slidenum">
              <a:rPr lang="en-US">
                <a:solidFill>
                  <a:srgbClr val="000000"/>
                </a:solidFill>
                <a:latin typeface="Calibri"/>
              </a:rPr>
              <a:t>17</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Passports</a:t>
            </a:r>
            <a:endParaRPr/>
          </a:p>
        </p:txBody>
      </p:sp>
      <p:sp>
        <p:nvSpPr>
          <p:cNvPr id="164" name="CustomShape 2"/>
          <p:cNvSpPr/>
          <p:nvPr/>
        </p:nvSpPr>
        <p:spPr>
          <a:xfrm>
            <a:off x="182880" y="1188720"/>
            <a:ext cx="4616640" cy="4936320"/>
          </a:xfrm>
          <a:prstGeom prst="rect">
            <a:avLst/>
          </a:prstGeom>
        </p:spPr>
        <p:txBody>
          <a:bodyPr lIns="90000" tIns="45000" rIns="90000" bIns="45000"/>
          <a:lstStyle/>
          <a:p>
            <a:pPr>
              <a:lnSpc>
                <a:spcPct val="100000"/>
              </a:lnSpc>
              <a:buFont typeface="Arial"/>
              <a:buChar char="•"/>
            </a:pPr>
            <a:r>
              <a:rPr lang="en-US" sz="2600">
                <a:solidFill>
                  <a:srgbClr val="000000"/>
                </a:solidFill>
                <a:latin typeface="Calibri"/>
              </a:rPr>
              <a:t>Modern passports of several countries, including the United States, feature an embedded RFID chip that contains information about the owner, including a digital facial photograph that allows airport officials to compare the passport’s owner to the person who is carrying the passport.</a:t>
            </a:r>
            <a:endParaRPr/>
          </a:p>
        </p:txBody>
      </p:sp>
      <p:sp>
        <p:nvSpPr>
          <p:cNvPr id="165" name="CustomShape 3"/>
          <p:cNvSpPr/>
          <p:nvPr/>
        </p:nvSpPr>
        <p:spPr>
          <a:xfrm>
            <a:off x="0" y="0"/>
            <a:ext cx="11796120" cy="11796120"/>
          </a:xfrm>
          <a:prstGeom prst="rect">
            <a:avLst/>
          </a:prstGeom>
        </p:spPr>
        <p:txBody>
          <a:bodyPr lIns="90000" tIns="45000" rIns="90000" bIns="45000"/>
          <a:lstStyle/>
          <a:p>
            <a:pPr>
              <a:lnSpc>
                <a:spcPct val="100000"/>
              </a:lnSpc>
            </a:pPr>
            <a:fld id="{A1F111B1-41A1-4171-B1D1-41F1C1B191F1}" type="slidenum">
              <a:rPr lang="en-US">
                <a:solidFill>
                  <a:srgbClr val="000000"/>
                </a:solidFill>
                <a:latin typeface="Calibri"/>
              </a:rPr>
              <a:t>18</a:t>
            </a:fld>
            <a:endParaRPr/>
          </a:p>
        </p:txBody>
      </p:sp>
      <p:pic>
        <p:nvPicPr>
          <p:cNvPr id="166" name="Picture 5"/>
          <p:cNvPicPr/>
          <p:nvPr/>
        </p:nvPicPr>
        <p:blipFill>
          <a:blip r:embed="rId2"/>
          <a:stretch>
            <a:fillRect/>
          </a:stretch>
        </p:blipFill>
        <p:spPr>
          <a:xfrm>
            <a:off x="5048280" y="2193120"/>
            <a:ext cx="1366920" cy="1184760"/>
          </a:xfrm>
          <a:prstGeom prst="rect">
            <a:avLst/>
          </a:prstGeom>
        </p:spPr>
      </p:pic>
      <p:pic>
        <p:nvPicPr>
          <p:cNvPr id="167" name="Picture 6"/>
          <p:cNvPicPr/>
          <p:nvPr/>
        </p:nvPicPr>
        <p:blipFill>
          <a:blip r:embed="rId3"/>
          <a:stretch>
            <a:fillRect/>
          </a:stretch>
        </p:blipFill>
        <p:spPr>
          <a:xfrm>
            <a:off x="6944040" y="3251520"/>
            <a:ext cx="1834200" cy="2629800"/>
          </a:xfrm>
          <a:prstGeom prst="rect">
            <a:avLst/>
          </a:prstGeom>
        </p:spPr>
      </p:pic>
      <p:sp>
        <p:nvSpPr>
          <p:cNvPr id="168" name="CustomShape 4"/>
          <p:cNvSpPr/>
          <p:nvPr/>
        </p:nvSpPr>
        <p:spPr>
          <a:xfrm>
            <a:off x="7620480" y="5365080"/>
            <a:ext cx="498240" cy="299880"/>
          </a:xfrm>
          <a:prstGeom prst="rect">
            <a:avLst/>
          </a:prstGeom>
          <a:ln w="25560">
            <a:solidFill>
              <a:srgbClr val="FFFFFF"/>
            </a:solidFill>
            <a:round/>
          </a:ln>
        </p:spPr>
      </p:sp>
      <p:sp>
        <p:nvSpPr>
          <p:cNvPr id="169" name="CustomShape 5"/>
          <p:cNvSpPr/>
          <p:nvPr/>
        </p:nvSpPr>
        <p:spPr>
          <a:xfrm>
            <a:off x="5872680" y="5013720"/>
            <a:ext cx="1746360" cy="500760"/>
          </a:xfrm>
          <a:prstGeom prst="straightConnector1">
            <a:avLst/>
          </a:prstGeom>
          <a:ln w="38160">
            <a:solidFill>
              <a:srgbClr val="A6A6A6"/>
            </a:solidFill>
            <a:round/>
            <a:tailEnd type="triangle" w="med" len="med"/>
          </a:ln>
        </p:spPr>
      </p:sp>
      <p:sp>
        <p:nvSpPr>
          <p:cNvPr id="170" name="CustomShape 6"/>
          <p:cNvSpPr/>
          <p:nvPr/>
        </p:nvSpPr>
        <p:spPr>
          <a:xfrm>
            <a:off x="5040360" y="4712760"/>
            <a:ext cx="918000" cy="453960"/>
          </a:xfrm>
          <a:prstGeom prst="rect">
            <a:avLst/>
          </a:prstGeom>
        </p:spPr>
        <p:txBody>
          <a:bodyPr wrap="none" lIns="90000" tIns="45000" rIns="90000" bIns="45000"/>
          <a:lstStyle/>
          <a:p>
            <a:pPr>
              <a:lnSpc>
                <a:spcPct val="100000"/>
              </a:lnSpc>
            </a:pPr>
            <a:r>
              <a:rPr lang="en-US" sz="1200">
                <a:solidFill>
                  <a:srgbClr val="000000"/>
                </a:solidFill>
                <a:latin typeface="Arial"/>
              </a:rPr>
              <a:t>e-Passport</a:t>
            </a:r>
            <a:endParaRPr/>
          </a:p>
          <a:p>
            <a:pPr>
              <a:lnSpc>
                <a:spcPct val="100000"/>
              </a:lnSpc>
            </a:pPr>
            <a:r>
              <a:rPr lang="en-US" sz="1200">
                <a:solidFill>
                  <a:srgbClr val="000000"/>
                </a:solidFill>
                <a:latin typeface="Arial"/>
              </a:rPr>
              <a:t>  symbol</a:t>
            </a:r>
            <a:endParaRPr/>
          </a:p>
        </p:txBody>
      </p:sp>
      <p:sp>
        <p:nvSpPr>
          <p:cNvPr id="171" name="CustomShape 7"/>
          <p:cNvSpPr/>
          <p:nvPr/>
        </p:nvSpPr>
        <p:spPr>
          <a:xfrm>
            <a:off x="5747400" y="1741680"/>
            <a:ext cx="1886760" cy="633240"/>
          </a:xfrm>
          <a:prstGeom prst="rect">
            <a:avLst/>
          </a:prstGeom>
          <a:ln w="38160">
            <a:solidFill>
              <a:srgbClr val="595959"/>
            </a:solidFill>
            <a:round/>
            <a:tailEnd type="triangle" w="med" len="med"/>
          </a:ln>
        </p:spPr>
      </p:sp>
      <p:sp>
        <p:nvSpPr>
          <p:cNvPr id="172" name="CustomShape 8"/>
          <p:cNvSpPr/>
          <p:nvPr/>
        </p:nvSpPr>
        <p:spPr>
          <a:xfrm>
            <a:off x="7400520" y="5242320"/>
            <a:ext cx="920160" cy="597960"/>
          </a:xfrm>
          <a:prstGeom prst="rect">
            <a:avLst/>
          </a:prstGeom>
          <a:ln w="38160">
            <a:solidFill>
              <a:srgbClr val="FF3333"/>
            </a:solidFill>
            <a:round/>
          </a:ln>
        </p:spPr>
      </p:sp>
      <p:sp>
        <p:nvSpPr>
          <p:cNvPr id="173" name="CustomShape 9"/>
          <p:cNvSpPr/>
          <p:nvPr/>
        </p:nvSpPr>
        <p:spPr>
          <a:xfrm>
            <a:off x="6053400" y="1826640"/>
            <a:ext cx="1428480" cy="546480"/>
          </a:xfrm>
          <a:prstGeom prst="rect">
            <a:avLst/>
          </a:prstGeom>
        </p:spPr>
        <p:txBody>
          <a:bodyPr wrap="none" lIns="90000" tIns="45000" rIns="90000" bIns="45000"/>
          <a:lstStyle/>
          <a:p>
            <a:pPr>
              <a:lnSpc>
                <a:spcPct val="100000"/>
              </a:lnSpc>
            </a:pPr>
            <a:r>
              <a:rPr lang="en-US" sz="1000">
                <a:solidFill>
                  <a:srgbClr val="000000"/>
                </a:solidFill>
                <a:latin typeface="Arial"/>
              </a:rPr>
              <a:t>RFID chip and </a:t>
            </a:r>
            <a:endParaRPr/>
          </a:p>
          <a:p>
            <a:pPr>
              <a:lnSpc>
                <a:spcPct val="100000"/>
              </a:lnSpc>
            </a:pPr>
            <a:r>
              <a:rPr lang="en-US" sz="1000">
                <a:solidFill>
                  <a:srgbClr val="000000"/>
                </a:solidFill>
                <a:latin typeface="Arial"/>
              </a:rPr>
              <a:t>antenna is embedded </a:t>
            </a:r>
            <a:endParaRPr/>
          </a:p>
          <a:p>
            <a:pPr>
              <a:lnSpc>
                <a:spcPct val="100000"/>
              </a:lnSpc>
            </a:pPr>
            <a:r>
              <a:rPr lang="en-US" sz="1000">
                <a:solidFill>
                  <a:srgbClr val="000000"/>
                </a:solidFill>
                <a:latin typeface="Arial"/>
              </a:rPr>
              <a:t>in the cover</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Passport Security</a:t>
            </a:r>
            <a:endParaRPr/>
          </a:p>
        </p:txBody>
      </p:sp>
      <p:sp>
        <p:nvSpPr>
          <p:cNvPr id="175" name="CustomShape 2"/>
          <p:cNvSpPr/>
          <p:nvPr/>
        </p:nvSpPr>
        <p:spPr>
          <a:xfrm>
            <a:off x="457200" y="1447920"/>
            <a:ext cx="8228520" cy="5104440"/>
          </a:xfrm>
          <a:prstGeom prst="rect">
            <a:avLst/>
          </a:prstGeom>
        </p:spPr>
        <p:txBody>
          <a:bodyPr lIns="90000" tIns="45000" rIns="90000" bIns="45000"/>
          <a:lstStyle/>
          <a:p>
            <a:pPr>
              <a:lnSpc>
                <a:spcPct val="100000"/>
              </a:lnSpc>
              <a:buFont typeface="Arial"/>
              <a:buChar char="•"/>
            </a:pPr>
            <a:r>
              <a:rPr lang="en-US" sz="2400">
                <a:solidFill>
                  <a:srgbClr val="000000"/>
                </a:solidFill>
                <a:latin typeface="Calibri"/>
              </a:rPr>
              <a:t>All RFID communications encrypted with a </a:t>
            </a:r>
            <a:r>
              <a:rPr lang="en-US" sz="2400" b="1">
                <a:solidFill>
                  <a:srgbClr val="000000"/>
                </a:solidFill>
                <a:latin typeface="Calibri"/>
              </a:rPr>
              <a:t>secret key. </a:t>
            </a:r>
            <a:endParaRPr/>
          </a:p>
          <a:p>
            <a:pPr>
              <a:lnSpc>
                <a:spcPct val="100000"/>
              </a:lnSpc>
              <a:buFont typeface="Arial"/>
              <a:buChar char="•"/>
            </a:pPr>
            <a:r>
              <a:rPr lang="en-US" sz="2400">
                <a:solidFill>
                  <a:srgbClr val="000000"/>
                </a:solidFill>
                <a:latin typeface="Calibri"/>
              </a:rPr>
              <a:t>Often secret key is passport number, holder’s date of birth, and expiration date, in that order. </a:t>
            </a:r>
            <a:endParaRPr/>
          </a:p>
          <a:p>
            <a:pPr lvl="1">
              <a:lnSpc>
                <a:spcPct val="100000"/>
              </a:lnSpc>
              <a:buFont typeface="Arial"/>
              <a:buChar char="–"/>
            </a:pPr>
            <a:r>
              <a:rPr lang="en-US" sz="2400">
                <a:solidFill>
                  <a:srgbClr val="000000"/>
                </a:solidFill>
                <a:latin typeface="Calibri"/>
              </a:rPr>
              <a:t>All of this information is printed on the card, either in text or using a barcode etc. </a:t>
            </a:r>
            <a:endParaRPr/>
          </a:p>
          <a:p>
            <a:pPr lvl="1">
              <a:lnSpc>
                <a:spcPct val="100000"/>
              </a:lnSpc>
              <a:buFont typeface="Arial"/>
              <a:buChar char="–"/>
            </a:pPr>
            <a:r>
              <a:rPr lang="en-US" sz="2400">
                <a:solidFill>
                  <a:srgbClr val="000000"/>
                </a:solidFill>
                <a:latin typeface="Calibri"/>
              </a:rPr>
              <a:t>While this secret key is intended to be only accessible to those with physical access to the passport, an attacker with information on the owner, including when their passport was issued, may be able to easily reconstruct this key, especially since passport numbers are typically issued sequentially.</a:t>
            </a:r>
            <a:endParaRPr/>
          </a:p>
        </p:txBody>
      </p:sp>
      <p:sp>
        <p:nvSpPr>
          <p:cNvPr id="176" name="CustomShape 3"/>
          <p:cNvSpPr/>
          <p:nvPr/>
        </p:nvSpPr>
        <p:spPr>
          <a:xfrm>
            <a:off x="0" y="0"/>
            <a:ext cx="11796120" cy="11796120"/>
          </a:xfrm>
          <a:prstGeom prst="rect">
            <a:avLst/>
          </a:prstGeom>
        </p:spPr>
        <p:txBody>
          <a:bodyPr lIns="90000" tIns="45000" rIns="90000" bIns="45000"/>
          <a:lstStyle/>
          <a:p>
            <a:pPr>
              <a:lnSpc>
                <a:spcPct val="100000"/>
              </a:lnSpc>
            </a:pPr>
            <a:fld id="{3181D1D1-91B1-4131-8191-2131310181D1}" type="slidenum">
              <a:rPr lang="en-US">
                <a:solidFill>
                  <a:srgbClr val="000000"/>
                </a:solidFill>
                <a:latin typeface="Calibri"/>
              </a:rPr>
              <a:t>19</a:t>
            </a:fld>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75">
                                            <p:txEl>
                                              <p:pRg st="0" end="54"/>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75">
                                            <p:txEl>
                                              <p:pRg st="541" end="541"/>
                                            </p:txEl>
                                          </p:spTgt>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175">
                                            <p:txEl>
                                              <p:pRg st="541" end="541"/>
                                            </p:txEl>
                                          </p:spTgt>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presetID="1" presetClass="entr" fill="hold" nodeType="clickEffect">
                                  <p:stCondLst>
                                    <p:cond delay="0"/>
                                  </p:stCondLst>
                                  <p:childTnLst>
                                    <p:set>
                                      <p:cBhvr>
                                        <p:cTn id="18" dur="1" fill="hold">
                                          <p:stCondLst>
                                            <p:cond delay="0"/>
                                          </p:stCondLst>
                                        </p:cTn>
                                        <p:tgtEl>
                                          <p:spTgt spid="175">
                                            <p:txEl>
                                              <p:pRg st="541" end="54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Authentication</a:t>
            </a:r>
            <a:endParaRPr/>
          </a:p>
        </p:txBody>
      </p:sp>
      <p:sp>
        <p:nvSpPr>
          <p:cNvPr id="77" name="CustomShape 2"/>
          <p:cNvSpPr/>
          <p:nvPr/>
        </p:nvSpPr>
        <p:spPr>
          <a:xfrm>
            <a:off x="241200" y="1299600"/>
            <a:ext cx="8228520" cy="236124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The determination of </a:t>
            </a:r>
            <a:r>
              <a:rPr lang="en-US" sz="3200" b="1">
                <a:solidFill>
                  <a:srgbClr val="000000"/>
                </a:solidFill>
                <a:latin typeface="Calibri"/>
              </a:rPr>
              <a:t>identity</a:t>
            </a:r>
            <a:r>
              <a:rPr lang="en-US" sz="3200">
                <a:solidFill>
                  <a:srgbClr val="000000"/>
                </a:solidFill>
                <a:latin typeface="Calibri"/>
              </a:rPr>
              <a:t>, usually based on a combination of </a:t>
            </a:r>
            <a:endParaRPr/>
          </a:p>
          <a:p>
            <a:pPr lvl="1">
              <a:lnSpc>
                <a:spcPct val="100000"/>
              </a:lnSpc>
              <a:buFont typeface="Arial"/>
              <a:buChar char="–"/>
            </a:pPr>
            <a:r>
              <a:rPr lang="en-US" sz="2800">
                <a:solidFill>
                  <a:srgbClr val="000000"/>
                </a:solidFill>
                <a:latin typeface="Calibri"/>
              </a:rPr>
              <a:t>something the person has (like a smart card or a radio key fob storing secret keys),</a:t>
            </a:r>
            <a:endParaRPr/>
          </a:p>
          <a:p>
            <a:pPr lvl="1">
              <a:lnSpc>
                <a:spcPct val="100000"/>
              </a:lnSpc>
              <a:buFont typeface="Arial"/>
              <a:buChar char="–"/>
            </a:pPr>
            <a:r>
              <a:rPr lang="en-US" sz="2800">
                <a:solidFill>
                  <a:srgbClr val="000000"/>
                </a:solidFill>
                <a:latin typeface="Calibri"/>
              </a:rPr>
              <a:t>something the person knows (like a password), </a:t>
            </a:r>
            <a:endParaRPr/>
          </a:p>
          <a:p>
            <a:pPr lvl="1">
              <a:lnSpc>
                <a:spcPct val="100000"/>
              </a:lnSpc>
              <a:buFont typeface="Arial"/>
              <a:buChar char="–"/>
            </a:pPr>
            <a:r>
              <a:rPr lang="en-US" sz="2800">
                <a:solidFill>
                  <a:srgbClr val="000000"/>
                </a:solidFill>
                <a:latin typeface="Calibri"/>
              </a:rPr>
              <a:t>something the person is (like a human with a fingerprint). </a:t>
            </a:r>
            <a:endParaRPr/>
          </a:p>
        </p:txBody>
      </p:sp>
      <p:sp>
        <p:nvSpPr>
          <p:cNvPr id="78" name="CustomShape 3"/>
          <p:cNvSpPr/>
          <p:nvPr/>
        </p:nvSpPr>
        <p:spPr>
          <a:xfrm>
            <a:off x="0" y="0"/>
            <a:ext cx="11796120" cy="11796120"/>
          </a:xfrm>
          <a:prstGeom prst="rect">
            <a:avLst/>
          </a:prstGeom>
        </p:spPr>
        <p:txBody>
          <a:bodyPr lIns="90000" tIns="45000" rIns="90000" bIns="45000"/>
          <a:lstStyle/>
          <a:p>
            <a:pPr>
              <a:lnSpc>
                <a:spcPct val="100000"/>
              </a:lnSpc>
            </a:pPr>
            <a:fld id="{D1D16161-7181-4141-81A1-F181B141A161}" type="slidenum">
              <a:rPr lang="en-US">
                <a:solidFill>
                  <a:srgbClr val="000000"/>
                </a:solidFill>
                <a:latin typeface="Calibri"/>
              </a:rPr>
              <a:t>2</a:t>
            </a:fld>
            <a:endParaRPr/>
          </a:p>
        </p:txBody>
      </p:sp>
      <p:pic>
        <p:nvPicPr>
          <p:cNvPr id="79" name="Picture 4"/>
          <p:cNvPicPr/>
          <p:nvPr/>
        </p:nvPicPr>
        <p:blipFill>
          <a:blip r:embed="rId2"/>
          <a:stretch>
            <a:fillRect/>
          </a:stretch>
        </p:blipFill>
        <p:spPr>
          <a:xfrm>
            <a:off x="4781520" y="5120640"/>
            <a:ext cx="1378800" cy="508320"/>
          </a:xfrm>
          <a:prstGeom prst="rect">
            <a:avLst/>
          </a:prstGeom>
        </p:spPr>
      </p:pic>
      <p:pic>
        <p:nvPicPr>
          <p:cNvPr id="80" name="Picture 5"/>
          <p:cNvPicPr/>
          <p:nvPr/>
        </p:nvPicPr>
        <p:blipFill>
          <a:blip r:embed="rId3"/>
          <a:stretch>
            <a:fillRect/>
          </a:stretch>
        </p:blipFill>
        <p:spPr>
          <a:xfrm>
            <a:off x="7807320" y="4163400"/>
            <a:ext cx="970560" cy="1231200"/>
          </a:xfrm>
          <a:prstGeom prst="rect">
            <a:avLst/>
          </a:prstGeom>
        </p:spPr>
      </p:pic>
      <p:pic>
        <p:nvPicPr>
          <p:cNvPr id="81" name="Picture 6"/>
          <p:cNvPicPr/>
          <p:nvPr/>
        </p:nvPicPr>
        <p:blipFill>
          <a:blip r:embed="rId4"/>
          <a:stretch>
            <a:fillRect/>
          </a:stretch>
        </p:blipFill>
        <p:spPr>
          <a:xfrm>
            <a:off x="440640" y="5486400"/>
            <a:ext cx="2119320" cy="1270440"/>
          </a:xfrm>
          <a:prstGeom prst="rect">
            <a:avLst/>
          </a:prstGeom>
        </p:spPr>
      </p:pic>
      <p:sp>
        <p:nvSpPr>
          <p:cNvPr id="82" name="CustomShape 4"/>
          <p:cNvSpPr/>
          <p:nvPr/>
        </p:nvSpPr>
        <p:spPr>
          <a:xfrm>
            <a:off x="2560320" y="5669280"/>
            <a:ext cx="1442160" cy="257040"/>
          </a:xfrm>
          <a:prstGeom prst="rect">
            <a:avLst/>
          </a:prstGeom>
        </p:spPr>
        <p:txBody>
          <a:bodyPr wrap="none" lIns="90000" tIns="45000" rIns="90000" bIns="45000"/>
          <a:lstStyle/>
          <a:p>
            <a:r>
              <a:rPr lang="en-US" sz="1100" b="1"/>
              <a:t>Something you are</a:t>
            </a:r>
            <a:endParaRPr/>
          </a:p>
        </p:txBody>
      </p:sp>
      <p:sp>
        <p:nvSpPr>
          <p:cNvPr id="83" name="CustomShape 5"/>
          <p:cNvSpPr/>
          <p:nvPr/>
        </p:nvSpPr>
        <p:spPr>
          <a:xfrm>
            <a:off x="7279200" y="5577840"/>
            <a:ext cx="1590120" cy="257040"/>
          </a:xfrm>
          <a:prstGeom prst="rect">
            <a:avLst/>
          </a:prstGeom>
        </p:spPr>
        <p:txBody>
          <a:bodyPr wrap="none" lIns="90000" tIns="45000" rIns="90000" bIns="45000"/>
          <a:lstStyle/>
          <a:p>
            <a:pPr algn="ctr">
              <a:lnSpc>
                <a:spcPct val="100000"/>
              </a:lnSpc>
            </a:pPr>
            <a:r>
              <a:rPr lang="en-US" sz="1100" b="1"/>
              <a:t>Something you know</a:t>
            </a:r>
            <a:endParaRPr/>
          </a:p>
        </p:txBody>
      </p:sp>
      <p:sp>
        <p:nvSpPr>
          <p:cNvPr id="84" name="CustomShape 6"/>
          <p:cNvSpPr/>
          <p:nvPr/>
        </p:nvSpPr>
        <p:spPr>
          <a:xfrm>
            <a:off x="4849920" y="5852160"/>
            <a:ext cx="1550520" cy="257040"/>
          </a:xfrm>
          <a:prstGeom prst="rect">
            <a:avLst/>
          </a:prstGeom>
        </p:spPr>
        <p:txBody>
          <a:bodyPr wrap="none" lIns="90000" tIns="45000" rIns="90000" bIns="45000"/>
          <a:lstStyle/>
          <a:p>
            <a:r>
              <a:rPr lang="en-US" sz="1100" b="1"/>
              <a:t>Something you have</a:t>
            </a:r>
            <a:endParaRPr/>
          </a:p>
        </p:txBody>
      </p:sp>
      <p:sp>
        <p:nvSpPr>
          <p:cNvPr id="85" name="CustomShape 7"/>
          <p:cNvSpPr/>
          <p:nvPr/>
        </p:nvSpPr>
        <p:spPr>
          <a:xfrm>
            <a:off x="5147280" y="6309360"/>
            <a:ext cx="1161720" cy="424440"/>
          </a:xfrm>
          <a:prstGeom prst="rect">
            <a:avLst/>
          </a:prstGeom>
          <a:ln w="9360">
            <a:solidFill>
              <a:srgbClr val="000000"/>
            </a:solidFill>
            <a:miter/>
          </a:ln>
        </p:spPr>
        <p:txBody>
          <a:bodyPr wrap="none" lIns="90000" tIns="45000" rIns="90000" bIns="45000"/>
          <a:lstStyle/>
          <a:p>
            <a:r>
              <a:rPr lang="en-US" sz="1100"/>
              <a:t>radio token with</a:t>
            </a:r>
            <a:endParaRPr/>
          </a:p>
          <a:p>
            <a:r>
              <a:rPr lang="en-US" sz="1100"/>
              <a:t>secret keys</a:t>
            </a:r>
            <a:endParaRPr/>
          </a:p>
        </p:txBody>
      </p:sp>
      <p:sp>
        <p:nvSpPr>
          <p:cNvPr id="86" name="CustomShape 8"/>
          <p:cNvSpPr/>
          <p:nvPr/>
        </p:nvSpPr>
        <p:spPr>
          <a:xfrm>
            <a:off x="4807800" y="5026320"/>
            <a:ext cx="221040" cy="276840"/>
          </a:xfrm>
          <a:prstGeom prst="straightConnector1">
            <a:avLst/>
          </a:prstGeom>
          <a:ln w="19080">
            <a:solidFill>
              <a:srgbClr val="000000"/>
            </a:solidFill>
            <a:round/>
            <a:tailEnd type="triangle" w="med" len="med"/>
          </a:ln>
        </p:spPr>
      </p:sp>
      <p:sp>
        <p:nvSpPr>
          <p:cNvPr id="87" name="CustomShape 9"/>
          <p:cNvSpPr/>
          <p:nvPr/>
        </p:nvSpPr>
        <p:spPr>
          <a:xfrm>
            <a:off x="7376760" y="5943600"/>
            <a:ext cx="1492560" cy="591840"/>
          </a:xfrm>
          <a:prstGeom prst="rect">
            <a:avLst/>
          </a:prstGeom>
          <a:solidFill>
            <a:srgbClr val="FFFFFF"/>
          </a:solidFill>
          <a:ln w="9360">
            <a:solidFill>
              <a:srgbClr val="000000"/>
            </a:solidFill>
            <a:miter/>
          </a:ln>
        </p:spPr>
        <p:txBody>
          <a:bodyPr wrap="none" lIns="90000" tIns="45000" rIns="90000" bIns="45000"/>
          <a:lstStyle/>
          <a:p>
            <a:r>
              <a:rPr lang="en-US" sz="1100"/>
              <a:t>password=ucIb()w1V</a:t>
            </a:r>
            <a:endParaRPr/>
          </a:p>
          <a:p>
            <a:r>
              <a:rPr lang="en-US" sz="1100"/>
              <a:t>mother=Jones</a:t>
            </a:r>
            <a:endParaRPr/>
          </a:p>
          <a:p>
            <a:r>
              <a:rPr lang="en-US" sz="1100"/>
              <a:t>pet=Caesar</a:t>
            </a:r>
            <a:endParaRPr/>
          </a:p>
        </p:txBody>
      </p:sp>
      <p:sp>
        <p:nvSpPr>
          <p:cNvPr id="88" name="CustomShape 10"/>
          <p:cNvSpPr/>
          <p:nvPr/>
        </p:nvSpPr>
        <p:spPr>
          <a:xfrm>
            <a:off x="2651760" y="6035040"/>
            <a:ext cx="1356840" cy="424440"/>
          </a:xfrm>
          <a:prstGeom prst="rect">
            <a:avLst/>
          </a:prstGeom>
          <a:solidFill>
            <a:srgbClr val="FFFFFF"/>
          </a:solidFill>
          <a:ln w="9360">
            <a:solidFill>
              <a:srgbClr val="000000"/>
            </a:solidFill>
            <a:miter/>
          </a:ln>
        </p:spPr>
        <p:txBody>
          <a:bodyPr wrap="none" lIns="90000" tIns="45000" rIns="90000" bIns="45000"/>
          <a:lstStyle/>
          <a:p>
            <a:r>
              <a:rPr lang="en-US" sz="1100"/>
              <a:t>human with fingers</a:t>
            </a:r>
            <a:endParaRPr/>
          </a:p>
          <a:p>
            <a:r>
              <a:rPr lang="en-US" sz="1100"/>
              <a:t>and eyes</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77">
                                            <p:txEl>
                                              <p:pRg st="258" end="258"/>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freeze">
                      <p:stCondLst>
                        <p:cond delay="indefinite"/>
                      </p:stCondLst>
                      <p:childTnLst>
                        <p:par>
                          <p:cTn id="18" fill="freeze">
                            <p:stCondLst>
                              <p:cond delay="0"/>
                            </p:stCondLst>
                            <p:childTnLst>
                              <p:par>
                                <p:cTn id="19" presetID="1" presetClass="entr" fill="hold" nodeType="clickEffect">
                                  <p:stCondLst>
                                    <p:cond delay="0"/>
                                  </p:stCondLst>
                                  <p:childTnLst>
                                    <p:set>
                                      <p:cBhvr>
                                        <p:cTn id="20" dur="1" fill="hold">
                                          <p:stCondLst>
                                            <p:cond delay="0"/>
                                          </p:stCondLst>
                                        </p:cTn>
                                        <p:tgtEl>
                                          <p:spTgt spid="77">
                                            <p:txEl>
                                              <p:pRg st="258" end="258"/>
                                            </p:txEl>
                                          </p:spTgt>
                                        </p:tgtEl>
                                        <p:attrNameLst>
                                          <p:attrName>style.visibility</p:attrName>
                                        </p:attrNameLst>
                                      </p:cBhvr>
                                      <p:to>
                                        <p:strVal val="visible"/>
                                      </p:to>
                                    </p:set>
                                  </p:childTnLst>
                                </p:cTn>
                              </p:par>
                            </p:childTnLst>
                          </p:cTn>
                        </p:par>
                      </p:childTnLst>
                    </p:cTn>
                  </p:par>
                  <p:par>
                    <p:cTn id="21" fill="freeze">
                      <p:stCondLst>
                        <p:cond delay="indefinite"/>
                      </p:stCondLst>
                      <p:childTnLst>
                        <p:par>
                          <p:cTn id="22" fill="freeze">
                            <p:stCondLst>
                              <p:cond delay="0"/>
                            </p:stCondLst>
                            <p:childTnLst>
                              <p:par>
                                <p:cTn id="23" presetID="1" presetClass="entr"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freeze">
                      <p:stCondLst>
                        <p:cond delay="indefinite"/>
                      </p:stCondLst>
                      <p:childTnLst>
                        <p:par>
                          <p:cTn id="30" fill="freeze">
                            <p:stCondLst>
                              <p:cond delay="0"/>
                            </p:stCondLst>
                            <p:childTnLst>
                              <p:par>
                                <p:cTn id="31" presetID="1" presetClass="entr" fill="hold" nodeType="clickEffect">
                                  <p:stCondLst>
                                    <p:cond delay="0"/>
                                  </p:stCondLst>
                                  <p:childTnLst>
                                    <p:set>
                                      <p:cBhvr>
                                        <p:cTn id="32" dur="1" fill="hold">
                                          <p:stCondLst>
                                            <p:cond delay="0"/>
                                          </p:stCondLst>
                                        </p:cTn>
                                        <p:tgtEl>
                                          <p:spTgt spid="77">
                                            <p:txEl>
                                              <p:pRg st="258" end="258"/>
                                            </p:txEl>
                                          </p:spTgt>
                                        </p:tgtEl>
                                        <p:attrNameLst>
                                          <p:attrName>style.visibility</p:attrName>
                                        </p:attrNameLst>
                                      </p:cBhvr>
                                      <p:to>
                                        <p:strVal val="visible"/>
                                      </p:to>
                                    </p:set>
                                  </p:childTnLst>
                                </p:cTn>
                              </p:par>
                            </p:childTnLst>
                          </p:cTn>
                        </p:par>
                      </p:childTnLst>
                    </p:cTn>
                  </p:par>
                  <p:par>
                    <p:cTn id="33" fill="freeze">
                      <p:stCondLst>
                        <p:cond delay="indefinite"/>
                      </p:stCondLst>
                      <p:childTnLst>
                        <p:par>
                          <p:cTn id="34" fill="freeze">
                            <p:stCondLst>
                              <p:cond delay="0"/>
                            </p:stCondLst>
                            <p:childTnLst>
                              <p:par>
                                <p:cTn id="35" presetID="1" presetClass="entr"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Biometrics</a:t>
            </a:r>
            <a:endParaRPr/>
          </a:p>
        </p:txBody>
      </p:sp>
      <p:sp>
        <p:nvSpPr>
          <p:cNvPr id="178" name="CustomShape 2"/>
          <p:cNvSpPr/>
          <p:nvPr/>
        </p:nvSpPr>
        <p:spPr>
          <a:xfrm>
            <a:off x="182880" y="1188720"/>
            <a:ext cx="5378760" cy="4936320"/>
          </a:xfrm>
          <a:prstGeom prst="rect">
            <a:avLst/>
          </a:prstGeom>
        </p:spPr>
        <p:txBody>
          <a:bodyPr lIns="90000" tIns="45000" rIns="90000" bIns="45000"/>
          <a:lstStyle/>
          <a:p>
            <a:pPr>
              <a:lnSpc>
                <a:spcPct val="100000"/>
              </a:lnSpc>
              <a:buFont typeface="Arial"/>
              <a:buChar char="•"/>
            </a:pPr>
            <a:r>
              <a:rPr lang="en-US" sz="2600" b="1">
                <a:solidFill>
                  <a:srgbClr val="000000"/>
                </a:solidFill>
                <a:latin typeface="Calibri"/>
              </a:rPr>
              <a:t>Biometric </a:t>
            </a:r>
            <a:r>
              <a:rPr lang="en-US" sz="2600">
                <a:solidFill>
                  <a:srgbClr val="000000"/>
                </a:solidFill>
                <a:latin typeface="Calibri"/>
              </a:rPr>
              <a:t>refers to any measure used to uniquely identify a person based on biological or physiological traits. </a:t>
            </a:r>
            <a:endParaRPr/>
          </a:p>
          <a:p>
            <a:pPr>
              <a:lnSpc>
                <a:spcPct val="100000"/>
              </a:lnSpc>
              <a:buFont typeface="Arial"/>
              <a:buChar char="•"/>
            </a:pPr>
            <a:r>
              <a:rPr lang="en-US" sz="2600">
                <a:solidFill>
                  <a:srgbClr val="000000"/>
                </a:solidFill>
                <a:latin typeface="Calibri"/>
              </a:rPr>
              <a:t>Generally, biometric systems incorporate some sort of sensor or scanner to read in biometric information and then compare this information to stored templates of accepted users before granting access.</a:t>
            </a:r>
            <a:endParaRPr/>
          </a:p>
        </p:txBody>
      </p:sp>
      <p:sp>
        <p:nvSpPr>
          <p:cNvPr id="179" name="CustomShape 3"/>
          <p:cNvSpPr/>
          <p:nvPr/>
        </p:nvSpPr>
        <p:spPr>
          <a:xfrm>
            <a:off x="0" y="0"/>
            <a:ext cx="11796120" cy="11796120"/>
          </a:xfrm>
          <a:prstGeom prst="rect">
            <a:avLst/>
          </a:prstGeom>
        </p:spPr>
        <p:txBody>
          <a:bodyPr lIns="90000" tIns="45000" rIns="90000" bIns="45000"/>
          <a:lstStyle/>
          <a:p>
            <a:pPr>
              <a:lnSpc>
                <a:spcPct val="100000"/>
              </a:lnSpc>
            </a:pPr>
            <a:fld id="{C191D181-9121-4111-A141-B101C1415191}" type="slidenum">
              <a:rPr lang="en-US">
                <a:solidFill>
                  <a:srgbClr val="000000"/>
                </a:solidFill>
                <a:latin typeface="Calibri"/>
              </a:rPr>
              <a:t>20</a:t>
            </a:fld>
            <a:endParaRPr/>
          </a:p>
        </p:txBody>
      </p:sp>
      <p:pic>
        <p:nvPicPr>
          <p:cNvPr id="180" name="Picture 2"/>
          <p:cNvPicPr/>
          <p:nvPr/>
        </p:nvPicPr>
        <p:blipFill>
          <a:blip r:embed="rId2"/>
          <a:stretch>
            <a:fillRect/>
          </a:stretch>
        </p:blipFill>
        <p:spPr>
          <a:xfrm>
            <a:off x="5562720" y="1600200"/>
            <a:ext cx="3179880" cy="4524840"/>
          </a:xfrm>
          <a:prstGeom prst="rect">
            <a:avLst/>
          </a:prstGeom>
        </p:spPr>
      </p:pic>
      <p:sp>
        <p:nvSpPr>
          <p:cNvPr id="181" name="CustomShape 4"/>
          <p:cNvSpPr/>
          <p:nvPr/>
        </p:nvSpPr>
        <p:spPr>
          <a:xfrm>
            <a:off x="811440" y="6642720"/>
            <a:ext cx="7928280" cy="211320"/>
          </a:xfrm>
          <a:prstGeom prst="rect">
            <a:avLst/>
          </a:prstGeom>
        </p:spPr>
        <p:txBody>
          <a:bodyPr wrap="none" lIns="90000" tIns="45000" rIns="90000" bIns="45000"/>
          <a:lstStyle/>
          <a:p>
            <a:pPr>
              <a:lnSpc>
                <a:spcPct val="100000"/>
              </a:lnSpc>
            </a:pPr>
            <a:r>
              <a:rPr lang="en-US" sz="800">
                <a:solidFill>
                  <a:srgbClr val="000000"/>
                </a:solidFill>
                <a:latin typeface="Arial"/>
              </a:rPr>
              <a:t>Image from http://commons.wikimedia.org/wiki/File:Fingerprint_scanner_in_Tel_Aviv.jpg used with permission under the Creative Commons Attribution 3.0 Unported license</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152280" y="274680"/>
            <a:ext cx="8838000" cy="1141920"/>
          </a:xfrm>
          <a:prstGeom prst="rect">
            <a:avLst/>
          </a:prstGeom>
        </p:spPr>
        <p:txBody>
          <a:bodyPr lIns="90000" tIns="45000" rIns="90000" bIns="45000" anchor="ctr"/>
          <a:lstStyle/>
          <a:p>
            <a:pPr algn="ctr">
              <a:lnSpc>
                <a:spcPct val="100000"/>
              </a:lnSpc>
            </a:pPr>
            <a:r>
              <a:rPr lang="en-US" sz="4000">
                <a:solidFill>
                  <a:srgbClr val="000000"/>
                </a:solidFill>
                <a:latin typeface="Calibri"/>
              </a:rPr>
              <a:t>Requirements for Biometric Identification</a:t>
            </a:r>
            <a:endParaRPr/>
          </a:p>
        </p:txBody>
      </p:sp>
      <p:sp>
        <p:nvSpPr>
          <p:cNvPr id="183" name="CustomShape 2"/>
          <p:cNvSpPr/>
          <p:nvPr/>
        </p:nvSpPr>
        <p:spPr>
          <a:xfrm>
            <a:off x="457200" y="1420200"/>
            <a:ext cx="8228520" cy="479952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Universality. </a:t>
            </a:r>
            <a:r>
              <a:rPr lang="en-US" sz="3200">
                <a:solidFill>
                  <a:srgbClr val="000000"/>
                </a:solidFill>
                <a:latin typeface="Calibri"/>
              </a:rPr>
              <a:t>Almost every person should have this characteristic.</a:t>
            </a:r>
            <a:endParaRPr/>
          </a:p>
          <a:p>
            <a:pPr>
              <a:lnSpc>
                <a:spcPct val="100000"/>
              </a:lnSpc>
              <a:buFont typeface="Arial"/>
              <a:buChar char="•"/>
            </a:pPr>
            <a:r>
              <a:rPr lang="en-US" sz="3200" b="1">
                <a:solidFill>
                  <a:srgbClr val="000000"/>
                </a:solidFill>
                <a:latin typeface="Calibri"/>
              </a:rPr>
              <a:t>Distinctiveness. </a:t>
            </a:r>
            <a:r>
              <a:rPr lang="en-US" sz="3200">
                <a:solidFill>
                  <a:srgbClr val="000000"/>
                </a:solidFill>
                <a:latin typeface="Calibri"/>
              </a:rPr>
              <a:t>Each person should have noticeable differences in the characteristic. </a:t>
            </a:r>
            <a:endParaRPr/>
          </a:p>
          <a:p>
            <a:pPr>
              <a:lnSpc>
                <a:spcPct val="100000"/>
              </a:lnSpc>
              <a:buFont typeface="Arial"/>
              <a:buChar char="•"/>
            </a:pPr>
            <a:r>
              <a:rPr lang="en-US" sz="3200" b="1">
                <a:solidFill>
                  <a:srgbClr val="000000"/>
                </a:solidFill>
                <a:latin typeface="Calibri"/>
              </a:rPr>
              <a:t>Permanence. </a:t>
            </a:r>
            <a:r>
              <a:rPr lang="en-US" sz="3200">
                <a:solidFill>
                  <a:srgbClr val="000000"/>
                </a:solidFill>
                <a:latin typeface="Calibri"/>
              </a:rPr>
              <a:t>The characteristic should not change significantly over time. </a:t>
            </a:r>
            <a:endParaRPr/>
          </a:p>
          <a:p>
            <a:pPr>
              <a:lnSpc>
                <a:spcPct val="100000"/>
              </a:lnSpc>
              <a:buFont typeface="Arial"/>
              <a:buChar char="•"/>
            </a:pPr>
            <a:r>
              <a:rPr lang="en-US" sz="3200" b="1">
                <a:solidFill>
                  <a:srgbClr val="000000"/>
                </a:solidFill>
                <a:latin typeface="Calibri"/>
              </a:rPr>
              <a:t>Collectability. </a:t>
            </a:r>
            <a:r>
              <a:rPr lang="en-US" sz="3200">
                <a:solidFill>
                  <a:srgbClr val="000000"/>
                </a:solidFill>
                <a:latin typeface="Calibri"/>
              </a:rPr>
              <a:t>The characteristic should have the ability to be effectively determined and quantified.</a:t>
            </a:r>
            <a:endParaRPr/>
          </a:p>
        </p:txBody>
      </p:sp>
      <p:sp>
        <p:nvSpPr>
          <p:cNvPr id="184" name="CustomShape 3"/>
          <p:cNvSpPr/>
          <p:nvPr/>
        </p:nvSpPr>
        <p:spPr>
          <a:xfrm>
            <a:off x="0" y="0"/>
            <a:ext cx="11796120" cy="11796120"/>
          </a:xfrm>
          <a:prstGeom prst="rect">
            <a:avLst/>
          </a:prstGeom>
        </p:spPr>
        <p:txBody>
          <a:bodyPr lIns="90000" tIns="45000" rIns="90000" bIns="45000"/>
          <a:lstStyle/>
          <a:p>
            <a:pPr>
              <a:lnSpc>
                <a:spcPct val="100000"/>
              </a:lnSpc>
            </a:pPr>
            <a:fld id="{11B1A151-C101-4111-9121-01E1817101E1}" type="slidenum">
              <a:rPr lang="en-US">
                <a:solidFill>
                  <a:srgbClr val="000000"/>
                </a:solidFill>
                <a:latin typeface="Calibri"/>
              </a:rPr>
              <a:t>21</a:t>
            </a:fld>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83">
                                            <p:txEl>
                                              <p:pRg st="0" end="67"/>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83">
                                            <p:txEl>
                                              <p:pRg st="334" end="334"/>
                                            </p:txEl>
                                          </p:spTgt>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183">
                                            <p:txEl>
                                              <p:pRg st="334" end="334"/>
                                            </p:txEl>
                                          </p:spTgt>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presetID="1" presetClass="entr" fill="hold" nodeType="clickEffect">
                                  <p:stCondLst>
                                    <p:cond delay="0"/>
                                  </p:stCondLst>
                                  <p:childTnLst>
                                    <p:set>
                                      <p:cBhvr>
                                        <p:cTn id="18" dur="1" fill="hold">
                                          <p:stCondLst>
                                            <p:cond delay="0"/>
                                          </p:stCondLst>
                                        </p:cTn>
                                        <p:tgtEl>
                                          <p:spTgt spid="183">
                                            <p:txEl>
                                              <p:pRg st="334" end="33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Biometric Identification</a:t>
            </a:r>
            <a:endParaRPr/>
          </a:p>
        </p:txBody>
      </p:sp>
      <p:sp>
        <p:nvSpPr>
          <p:cNvPr id="186" name="CustomShape 2"/>
          <p:cNvSpPr/>
          <p:nvPr/>
        </p:nvSpPr>
        <p:spPr>
          <a:xfrm>
            <a:off x="0" y="0"/>
            <a:ext cx="11796120" cy="11796120"/>
          </a:xfrm>
          <a:prstGeom prst="rect">
            <a:avLst/>
          </a:prstGeom>
        </p:spPr>
        <p:txBody>
          <a:bodyPr lIns="90000" tIns="45000" rIns="90000" bIns="45000"/>
          <a:lstStyle/>
          <a:p>
            <a:pPr>
              <a:lnSpc>
                <a:spcPct val="100000"/>
              </a:lnSpc>
            </a:pPr>
            <a:fld id="{5131D1B1-E131-4191-8131-81F1214141C1}" type="slidenum">
              <a:rPr lang="en-US">
                <a:solidFill>
                  <a:srgbClr val="000000"/>
                </a:solidFill>
                <a:latin typeface="Calibri"/>
              </a:rPr>
              <a:t>22</a:t>
            </a:fld>
            <a:endParaRPr/>
          </a:p>
        </p:txBody>
      </p:sp>
      <p:pic>
        <p:nvPicPr>
          <p:cNvPr id="187" name="Picture 4"/>
          <p:cNvPicPr/>
          <p:nvPr/>
        </p:nvPicPr>
        <p:blipFill>
          <a:blip r:embed="rId2"/>
          <a:stretch>
            <a:fillRect/>
          </a:stretch>
        </p:blipFill>
        <p:spPr>
          <a:xfrm>
            <a:off x="1136880" y="1538640"/>
            <a:ext cx="993240" cy="1429920"/>
          </a:xfrm>
          <a:prstGeom prst="rect">
            <a:avLst/>
          </a:prstGeom>
        </p:spPr>
      </p:pic>
      <p:pic>
        <p:nvPicPr>
          <p:cNvPr id="188" name="Picture 5"/>
          <p:cNvPicPr/>
          <p:nvPr/>
        </p:nvPicPr>
        <p:blipFill>
          <a:blip r:embed="rId3"/>
          <a:stretch>
            <a:fillRect/>
          </a:stretch>
        </p:blipFill>
        <p:spPr>
          <a:xfrm>
            <a:off x="6557040" y="4375800"/>
            <a:ext cx="1458720" cy="768240"/>
          </a:xfrm>
          <a:prstGeom prst="rect">
            <a:avLst/>
          </a:prstGeom>
        </p:spPr>
      </p:pic>
      <p:pic>
        <p:nvPicPr>
          <p:cNvPr id="189" name="Picture 6"/>
          <p:cNvPicPr/>
          <p:nvPr/>
        </p:nvPicPr>
        <p:blipFill>
          <a:blip r:embed="rId4"/>
          <a:stretch>
            <a:fillRect/>
          </a:stretch>
        </p:blipFill>
        <p:spPr>
          <a:xfrm>
            <a:off x="887040" y="5246640"/>
            <a:ext cx="4907880" cy="427320"/>
          </a:xfrm>
          <a:prstGeom prst="rect">
            <a:avLst/>
          </a:prstGeom>
          <a:ln w="38160">
            <a:solidFill>
              <a:srgbClr val="7F7F7F"/>
            </a:solidFill>
            <a:round/>
          </a:ln>
        </p:spPr>
      </p:pic>
      <p:pic>
        <p:nvPicPr>
          <p:cNvPr id="190" name="Picture 7"/>
          <p:cNvPicPr/>
          <p:nvPr/>
        </p:nvPicPr>
        <p:blipFill>
          <a:blip r:embed="rId5"/>
          <a:stretch>
            <a:fillRect/>
          </a:stretch>
        </p:blipFill>
        <p:spPr>
          <a:xfrm>
            <a:off x="887040" y="3947760"/>
            <a:ext cx="4907880" cy="441720"/>
          </a:xfrm>
          <a:prstGeom prst="rect">
            <a:avLst/>
          </a:prstGeom>
          <a:ln w="38160">
            <a:solidFill>
              <a:srgbClr val="808080"/>
            </a:solidFill>
            <a:round/>
          </a:ln>
        </p:spPr>
      </p:pic>
      <p:sp>
        <p:nvSpPr>
          <p:cNvPr id="191" name="CustomShape 3"/>
          <p:cNvSpPr/>
          <p:nvPr/>
        </p:nvSpPr>
        <p:spPr>
          <a:xfrm>
            <a:off x="2281320" y="3612240"/>
            <a:ext cx="1650960" cy="363240"/>
          </a:xfrm>
          <a:prstGeom prst="rect">
            <a:avLst/>
          </a:prstGeom>
        </p:spPr>
        <p:txBody>
          <a:bodyPr wrap="none" lIns="90000" tIns="45000" rIns="90000" bIns="45000"/>
          <a:lstStyle/>
          <a:p>
            <a:r>
              <a:rPr lang="en-US">
                <a:latin typeface="Arial"/>
              </a:rPr>
              <a:t>Feature vector</a:t>
            </a:r>
            <a:endParaRPr/>
          </a:p>
        </p:txBody>
      </p:sp>
      <p:sp>
        <p:nvSpPr>
          <p:cNvPr id="192" name="CustomShape 4"/>
          <p:cNvSpPr/>
          <p:nvPr/>
        </p:nvSpPr>
        <p:spPr>
          <a:xfrm>
            <a:off x="2265120" y="4935960"/>
            <a:ext cx="1916280" cy="363240"/>
          </a:xfrm>
          <a:prstGeom prst="rect">
            <a:avLst/>
          </a:prstGeom>
        </p:spPr>
        <p:txBody>
          <a:bodyPr wrap="none" lIns="90000" tIns="45000" rIns="90000" bIns="45000"/>
          <a:lstStyle/>
          <a:p>
            <a:r>
              <a:rPr lang="en-US">
                <a:latin typeface="Arial"/>
              </a:rPr>
              <a:t>Reference vector</a:t>
            </a:r>
            <a:endParaRPr/>
          </a:p>
        </p:txBody>
      </p:sp>
      <p:sp>
        <p:nvSpPr>
          <p:cNvPr id="193" name="CustomShape 5"/>
          <p:cNvSpPr/>
          <p:nvPr/>
        </p:nvSpPr>
        <p:spPr>
          <a:xfrm>
            <a:off x="6123600" y="4080600"/>
            <a:ext cx="2408400" cy="363240"/>
          </a:xfrm>
          <a:prstGeom prst="rect">
            <a:avLst/>
          </a:prstGeom>
        </p:spPr>
        <p:txBody>
          <a:bodyPr wrap="none" lIns="90000" tIns="45000" rIns="90000" bIns="45000"/>
          <a:lstStyle/>
          <a:p>
            <a:r>
              <a:rPr lang="en-US">
                <a:latin typeface="Arial"/>
              </a:rPr>
              <a:t>Comparison algorithm</a:t>
            </a:r>
            <a:endParaRPr/>
          </a:p>
        </p:txBody>
      </p:sp>
      <p:sp>
        <p:nvSpPr>
          <p:cNvPr id="194" name="CustomShape 6"/>
          <p:cNvSpPr/>
          <p:nvPr/>
        </p:nvSpPr>
        <p:spPr>
          <a:xfrm>
            <a:off x="5731200" y="6013800"/>
            <a:ext cx="1041480" cy="363240"/>
          </a:xfrm>
          <a:prstGeom prst="rect">
            <a:avLst/>
          </a:prstGeom>
          <a:ln>
            <a:solidFill>
              <a:srgbClr val="262626"/>
            </a:solidFill>
          </a:ln>
        </p:spPr>
        <p:txBody>
          <a:bodyPr wrap="none" lIns="90000" tIns="45000" rIns="90000" bIns="45000"/>
          <a:lstStyle/>
          <a:p>
            <a:r>
              <a:rPr lang="en-US">
                <a:latin typeface="Arial"/>
              </a:rPr>
              <a:t>matches</a:t>
            </a:r>
            <a:endParaRPr/>
          </a:p>
        </p:txBody>
      </p:sp>
      <p:sp>
        <p:nvSpPr>
          <p:cNvPr id="195" name="CustomShape 7"/>
          <p:cNvSpPr/>
          <p:nvPr/>
        </p:nvSpPr>
        <p:spPr>
          <a:xfrm>
            <a:off x="6882120" y="6013800"/>
            <a:ext cx="1599120" cy="363240"/>
          </a:xfrm>
          <a:prstGeom prst="rect">
            <a:avLst/>
          </a:prstGeom>
          <a:ln>
            <a:solidFill>
              <a:srgbClr val="262626"/>
            </a:solidFill>
          </a:ln>
        </p:spPr>
        <p:txBody>
          <a:bodyPr wrap="none" lIns="90000" tIns="45000" rIns="90000" bIns="45000"/>
          <a:lstStyle/>
          <a:p>
            <a:r>
              <a:rPr lang="en-US">
                <a:latin typeface="Arial"/>
              </a:rPr>
              <a:t>doesn’t match</a:t>
            </a:r>
            <a:endParaRPr/>
          </a:p>
        </p:txBody>
      </p:sp>
      <p:sp>
        <p:nvSpPr>
          <p:cNvPr id="196" name="CustomShape 8"/>
          <p:cNvSpPr/>
          <p:nvPr/>
        </p:nvSpPr>
        <p:spPr>
          <a:xfrm>
            <a:off x="1103400" y="2969640"/>
            <a:ext cx="1130040" cy="363240"/>
          </a:xfrm>
          <a:prstGeom prst="rect">
            <a:avLst/>
          </a:prstGeom>
        </p:spPr>
        <p:txBody>
          <a:bodyPr wrap="none" lIns="90000" tIns="45000" rIns="90000" bIns="45000"/>
          <a:lstStyle/>
          <a:p>
            <a:r>
              <a:rPr lang="en-US">
                <a:latin typeface="Arial"/>
              </a:rPr>
              <a:t>Biometric</a:t>
            </a:r>
            <a:endParaRPr/>
          </a:p>
        </p:txBody>
      </p:sp>
      <p:sp>
        <p:nvSpPr>
          <p:cNvPr id="197" name="CustomShape 9"/>
          <p:cNvSpPr/>
          <p:nvPr/>
        </p:nvSpPr>
        <p:spPr>
          <a:xfrm>
            <a:off x="3771720" y="2766960"/>
            <a:ext cx="925560" cy="363240"/>
          </a:xfrm>
          <a:prstGeom prst="rect">
            <a:avLst/>
          </a:prstGeom>
        </p:spPr>
        <p:txBody>
          <a:bodyPr wrap="none" lIns="90000" tIns="45000" rIns="90000" bIns="45000"/>
          <a:lstStyle/>
          <a:p>
            <a:r>
              <a:rPr lang="en-US">
                <a:latin typeface="Arial"/>
              </a:rPr>
              <a:t>Reader</a:t>
            </a:r>
            <a:endParaRPr/>
          </a:p>
        </p:txBody>
      </p:sp>
      <p:sp>
        <p:nvSpPr>
          <p:cNvPr id="198" name="CustomShape 10"/>
          <p:cNvSpPr/>
          <p:nvPr/>
        </p:nvSpPr>
        <p:spPr>
          <a:xfrm>
            <a:off x="2130840" y="1431000"/>
            <a:ext cx="1929600" cy="614520"/>
          </a:xfrm>
          <a:prstGeom prst="rect">
            <a:avLst/>
          </a:prstGeom>
          <a:ln w="57240">
            <a:solidFill>
              <a:srgbClr val="262626"/>
            </a:solidFill>
            <a:round/>
            <a:tailEnd type="triangle" w="med" len="med"/>
          </a:ln>
        </p:spPr>
      </p:sp>
      <p:sp>
        <p:nvSpPr>
          <p:cNvPr id="199" name="CustomShape 11"/>
          <p:cNvSpPr/>
          <p:nvPr/>
        </p:nvSpPr>
        <p:spPr>
          <a:xfrm>
            <a:off x="3957480" y="3138840"/>
            <a:ext cx="599400" cy="742320"/>
          </a:xfrm>
          <a:prstGeom prst="rect">
            <a:avLst/>
          </a:prstGeom>
          <a:gradFill>
            <a:gsLst>
              <a:gs pos="0">
                <a:srgbClr val="808080"/>
              </a:gs>
              <a:gs pos="100000">
                <a:srgbClr val="D9D9D9"/>
              </a:gs>
            </a:gsLst>
            <a:lin ang="16200000"/>
          </a:gradFill>
        </p:spPr>
      </p:sp>
      <p:sp>
        <p:nvSpPr>
          <p:cNvPr id="200" name="CustomShape 12"/>
          <p:cNvSpPr/>
          <p:nvPr/>
        </p:nvSpPr>
        <p:spPr>
          <a:xfrm>
            <a:off x="5289120" y="4844880"/>
            <a:ext cx="1119960" cy="357840"/>
          </a:xfrm>
          <a:prstGeom prst="rect">
            <a:avLst/>
          </a:prstGeom>
          <a:gradFill>
            <a:gsLst>
              <a:gs pos="0">
                <a:srgbClr val="808080"/>
              </a:gs>
              <a:gs pos="100000">
                <a:srgbClr val="BFBFBF"/>
              </a:gs>
            </a:gsLst>
            <a:lin ang="16200000"/>
          </a:gradFill>
        </p:spPr>
      </p:sp>
      <p:sp>
        <p:nvSpPr>
          <p:cNvPr id="201" name="CustomShape 13"/>
          <p:cNvSpPr/>
          <p:nvPr/>
        </p:nvSpPr>
        <p:spPr>
          <a:xfrm>
            <a:off x="5289120" y="4445280"/>
            <a:ext cx="1119960" cy="357840"/>
          </a:xfrm>
          <a:prstGeom prst="rect">
            <a:avLst/>
          </a:prstGeom>
          <a:gradFill>
            <a:gsLst>
              <a:gs pos="0">
                <a:srgbClr val="808080"/>
              </a:gs>
              <a:gs pos="100000">
                <a:srgbClr val="BFBFBF"/>
              </a:gs>
            </a:gsLst>
            <a:lin ang="16200000"/>
          </a:gradFill>
        </p:spPr>
      </p:sp>
      <p:sp>
        <p:nvSpPr>
          <p:cNvPr id="202" name="CustomShape 14"/>
          <p:cNvSpPr/>
          <p:nvPr/>
        </p:nvSpPr>
        <p:spPr>
          <a:xfrm>
            <a:off x="6274440" y="5150160"/>
            <a:ext cx="551880" cy="792720"/>
          </a:xfrm>
          <a:prstGeom prst="rect">
            <a:avLst/>
          </a:prstGeom>
          <a:ln w="38160">
            <a:solidFill>
              <a:srgbClr val="262626"/>
            </a:solidFill>
            <a:round/>
            <a:tailEnd type="triangle" w="med" len="med"/>
          </a:ln>
        </p:spPr>
      </p:sp>
      <p:sp>
        <p:nvSpPr>
          <p:cNvPr id="203" name="CustomShape 15"/>
          <p:cNvSpPr/>
          <p:nvPr/>
        </p:nvSpPr>
        <p:spPr>
          <a:xfrm>
            <a:off x="7463520" y="5145120"/>
            <a:ext cx="249840" cy="792720"/>
          </a:xfrm>
          <a:prstGeom prst="rect">
            <a:avLst/>
          </a:prstGeom>
          <a:ln w="38160">
            <a:solidFill>
              <a:srgbClr val="262626"/>
            </a:solidFill>
            <a:round/>
            <a:tailEnd type="triangle" w="med" len="med"/>
          </a:ln>
        </p:spPr>
      </p:sp>
      <p:pic>
        <p:nvPicPr>
          <p:cNvPr id="204" name="Picture 21"/>
          <p:cNvPicPr/>
          <p:nvPr/>
        </p:nvPicPr>
        <p:blipFill>
          <a:blip r:embed="rId6"/>
          <a:stretch>
            <a:fillRect/>
          </a:stretch>
        </p:blipFill>
        <p:spPr>
          <a:xfrm>
            <a:off x="3733200" y="2056320"/>
            <a:ext cx="1114200" cy="79128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Candidates for Biometric IDs</a:t>
            </a:r>
            <a:endParaRPr/>
          </a:p>
        </p:txBody>
      </p:sp>
      <p:sp>
        <p:nvSpPr>
          <p:cNvPr id="206" name="CustomShape 2"/>
          <p:cNvSpPr/>
          <p:nvPr/>
        </p:nvSpPr>
        <p:spPr>
          <a:xfrm>
            <a:off x="457200" y="1672200"/>
            <a:ext cx="8228520" cy="502812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Fingerprints</a:t>
            </a:r>
            <a:endParaRPr/>
          </a:p>
          <a:p>
            <a:pPr>
              <a:lnSpc>
                <a:spcPct val="100000"/>
              </a:lnSpc>
              <a:buFont typeface="Arial"/>
              <a:buChar char="•"/>
            </a:pPr>
            <a:r>
              <a:rPr lang="en-US" sz="2800">
                <a:solidFill>
                  <a:srgbClr val="000000"/>
                </a:solidFill>
                <a:latin typeface="Calibri"/>
              </a:rPr>
              <a:t>Retinal/iris scans</a:t>
            </a:r>
            <a:endParaRPr/>
          </a:p>
          <a:p>
            <a:pPr>
              <a:lnSpc>
                <a:spcPct val="100000"/>
              </a:lnSpc>
              <a:buFont typeface="Arial"/>
              <a:buChar char="•"/>
            </a:pPr>
            <a:r>
              <a:rPr lang="en-US" sz="2800">
                <a:solidFill>
                  <a:srgbClr val="000000"/>
                </a:solidFill>
                <a:latin typeface="Calibri"/>
              </a:rPr>
              <a:t>DNA</a:t>
            </a:r>
            <a:endParaRPr/>
          </a:p>
          <a:p>
            <a:pPr>
              <a:lnSpc>
                <a:spcPct val="100000"/>
              </a:lnSpc>
              <a:buFont typeface="Arial"/>
              <a:buChar char="•"/>
            </a:pPr>
            <a:r>
              <a:rPr lang="en-US" sz="2800">
                <a:solidFill>
                  <a:srgbClr val="000000"/>
                </a:solidFill>
                <a:latin typeface="Calibri"/>
              </a:rPr>
              <a:t>“Blue-ink” signature</a:t>
            </a:r>
            <a:endParaRPr/>
          </a:p>
          <a:p>
            <a:pPr>
              <a:lnSpc>
                <a:spcPct val="100000"/>
              </a:lnSpc>
              <a:buFont typeface="Arial"/>
              <a:buChar char="•"/>
            </a:pPr>
            <a:r>
              <a:rPr lang="en-US" sz="2800">
                <a:solidFill>
                  <a:srgbClr val="000000"/>
                </a:solidFill>
                <a:latin typeface="Calibri"/>
              </a:rPr>
              <a:t>Voice recognition</a:t>
            </a:r>
            <a:endParaRPr/>
          </a:p>
          <a:p>
            <a:pPr>
              <a:lnSpc>
                <a:spcPct val="100000"/>
              </a:lnSpc>
              <a:buFont typeface="Arial"/>
              <a:buChar char="•"/>
            </a:pPr>
            <a:r>
              <a:rPr lang="en-US" sz="2800">
                <a:solidFill>
                  <a:srgbClr val="000000"/>
                </a:solidFill>
                <a:latin typeface="Calibri"/>
              </a:rPr>
              <a:t>Face recognition</a:t>
            </a:r>
            <a:endParaRPr/>
          </a:p>
          <a:p>
            <a:pPr>
              <a:lnSpc>
                <a:spcPct val="100000"/>
              </a:lnSpc>
              <a:buFont typeface="Arial"/>
              <a:buChar char="•"/>
            </a:pPr>
            <a:r>
              <a:rPr lang="en-US" sz="2800">
                <a:solidFill>
                  <a:srgbClr val="000000"/>
                </a:solidFill>
                <a:latin typeface="Calibri"/>
              </a:rPr>
              <a:t>Gait recognition</a:t>
            </a:r>
            <a:endParaRPr/>
          </a:p>
          <a:p>
            <a:pPr>
              <a:lnSpc>
                <a:spcPct val="100000"/>
              </a:lnSpc>
              <a:buFont typeface="Arial"/>
              <a:buChar char="•"/>
            </a:pPr>
            <a:r>
              <a:rPr lang="en-US" sz="2800">
                <a:solidFill>
                  <a:srgbClr val="000000"/>
                </a:solidFill>
                <a:latin typeface="Calibri"/>
              </a:rPr>
              <a:t>Let us consider how each of these scores in terms of universality, distinctiveness, permanence, and collectability…</a:t>
            </a:r>
            <a:endParaRPr/>
          </a:p>
        </p:txBody>
      </p:sp>
      <p:sp>
        <p:nvSpPr>
          <p:cNvPr id="207" name="CustomShape 3"/>
          <p:cNvSpPr/>
          <p:nvPr/>
        </p:nvSpPr>
        <p:spPr>
          <a:xfrm>
            <a:off x="0" y="0"/>
            <a:ext cx="11796120" cy="11796120"/>
          </a:xfrm>
          <a:prstGeom prst="rect">
            <a:avLst/>
          </a:prstGeom>
        </p:spPr>
        <p:txBody>
          <a:bodyPr lIns="90000" tIns="45000" rIns="90000" bIns="45000"/>
          <a:lstStyle/>
          <a:p>
            <a:pPr>
              <a:lnSpc>
                <a:spcPct val="100000"/>
              </a:lnSpc>
            </a:pPr>
            <a:fld id="{1141E1E1-7191-41B1-B111-D18161016161}" type="slidenum">
              <a:rPr lang="en-US">
                <a:solidFill>
                  <a:srgbClr val="000000"/>
                </a:solidFill>
                <a:latin typeface="Calibri"/>
              </a:rPr>
              <a:t>23</a:t>
            </a:fld>
            <a:endParaRPr/>
          </a:p>
        </p:txBody>
      </p:sp>
      <p:pic>
        <p:nvPicPr>
          <p:cNvPr id="208" name="Picture 3"/>
          <p:cNvPicPr/>
          <p:nvPr/>
        </p:nvPicPr>
        <p:blipFill>
          <a:blip r:embed="rId2"/>
          <a:stretch>
            <a:fillRect/>
          </a:stretch>
        </p:blipFill>
        <p:spPr>
          <a:xfrm>
            <a:off x="6172200" y="1275840"/>
            <a:ext cx="2665080" cy="1775160"/>
          </a:xfrm>
          <a:prstGeom prst="rect">
            <a:avLst/>
          </a:prstGeom>
        </p:spPr>
      </p:pic>
      <p:sp>
        <p:nvSpPr>
          <p:cNvPr id="209" name="CustomShape 4"/>
          <p:cNvSpPr/>
          <p:nvPr/>
        </p:nvSpPr>
        <p:spPr>
          <a:xfrm>
            <a:off x="6562080" y="3028320"/>
            <a:ext cx="2566800" cy="272520"/>
          </a:xfrm>
          <a:prstGeom prst="rect">
            <a:avLst/>
          </a:prstGeom>
        </p:spPr>
        <p:txBody>
          <a:bodyPr wrap="none" lIns="90000" tIns="45000" rIns="90000" bIns="45000"/>
          <a:lstStyle/>
          <a:p>
            <a:pPr>
              <a:lnSpc>
                <a:spcPct val="100000"/>
              </a:lnSpc>
            </a:pPr>
            <a:r>
              <a:rPr lang="en-US" sz="600">
                <a:solidFill>
                  <a:srgbClr val="000000"/>
                </a:solidFill>
                <a:latin typeface="Arial"/>
              </a:rPr>
              <a:t>Public domain image from </a:t>
            </a:r>
            <a:endParaRPr/>
          </a:p>
          <a:p>
            <a:pPr>
              <a:lnSpc>
                <a:spcPct val="100000"/>
              </a:lnSpc>
            </a:pPr>
            <a:r>
              <a:rPr lang="en-US" sz="600">
                <a:solidFill>
                  <a:srgbClr val="000000"/>
                </a:solidFill>
                <a:latin typeface="Arial"/>
              </a:rPr>
              <a:t>http://commons.wikimedia.org/wiki/File:Retinal_scan_securimetrics.jpg</a:t>
            </a:r>
            <a:endParaRPr/>
          </a:p>
        </p:txBody>
      </p:sp>
      <p:pic>
        <p:nvPicPr>
          <p:cNvPr id="210" name="Picture 6"/>
          <p:cNvPicPr/>
          <p:nvPr/>
        </p:nvPicPr>
        <p:blipFill>
          <a:blip r:embed="rId3"/>
          <a:stretch>
            <a:fillRect/>
          </a:stretch>
        </p:blipFill>
        <p:spPr>
          <a:xfrm>
            <a:off x="4104000" y="3981960"/>
            <a:ext cx="2168640" cy="863640"/>
          </a:xfrm>
          <a:prstGeom prst="rect">
            <a:avLst/>
          </a:prstGeom>
        </p:spPr>
      </p:pic>
      <p:pic>
        <p:nvPicPr>
          <p:cNvPr id="211" name="Picture 7"/>
          <p:cNvPicPr/>
          <p:nvPr/>
        </p:nvPicPr>
        <p:blipFill>
          <a:blip r:embed="rId4"/>
          <a:stretch>
            <a:fillRect/>
          </a:stretch>
        </p:blipFill>
        <p:spPr>
          <a:xfrm>
            <a:off x="6427440" y="3121560"/>
            <a:ext cx="2441520" cy="1632600"/>
          </a:xfrm>
          <a:prstGeom prst="rect">
            <a:avLst/>
          </a:prstGeom>
        </p:spPr>
      </p:pic>
      <p:sp>
        <p:nvSpPr>
          <p:cNvPr id="212" name="CustomShape 5"/>
          <p:cNvSpPr/>
          <p:nvPr/>
        </p:nvSpPr>
        <p:spPr>
          <a:xfrm>
            <a:off x="6208920" y="5029200"/>
            <a:ext cx="2867040" cy="272520"/>
          </a:xfrm>
          <a:prstGeom prst="rect">
            <a:avLst/>
          </a:prstGeom>
        </p:spPr>
        <p:txBody>
          <a:bodyPr wrap="none" lIns="90000" tIns="45000" rIns="90000" bIns="45000"/>
          <a:lstStyle/>
          <a:p>
            <a:pPr>
              <a:lnSpc>
                <a:spcPct val="100000"/>
              </a:lnSpc>
            </a:pPr>
            <a:r>
              <a:rPr lang="en-US" sz="600">
                <a:solidFill>
                  <a:srgbClr val="000000"/>
                </a:solidFill>
                <a:latin typeface="Arial"/>
              </a:rPr>
              <a:t>Public domain image from </a:t>
            </a:r>
            <a:endParaRPr/>
          </a:p>
          <a:p>
            <a:pPr>
              <a:lnSpc>
                <a:spcPct val="100000"/>
              </a:lnSpc>
            </a:pPr>
            <a:r>
              <a:rPr lang="en-US" sz="600">
                <a:solidFill>
                  <a:srgbClr val="000000"/>
                </a:solidFill>
                <a:latin typeface="Arial"/>
              </a:rPr>
              <a:t>http://commons.wikimedia.org/wiki/File:CBP_chemist_reads_a_DNA_profile.jpg</a:t>
            </a:r>
            <a:endParaRPr/>
          </a:p>
        </p:txBody>
      </p:sp>
      <p:pic>
        <p:nvPicPr>
          <p:cNvPr id="213" name="Picture 8"/>
          <p:cNvPicPr/>
          <p:nvPr/>
        </p:nvPicPr>
        <p:blipFill>
          <a:blip r:embed="rId5"/>
          <a:stretch>
            <a:fillRect/>
          </a:stretch>
        </p:blipFill>
        <p:spPr>
          <a:xfrm>
            <a:off x="4106520" y="1299600"/>
            <a:ext cx="1751400" cy="1641960"/>
          </a:xfrm>
          <a:prstGeom prst="rect">
            <a:avLst/>
          </a:prstGeom>
        </p:spPr>
      </p:pic>
      <p:sp>
        <p:nvSpPr>
          <p:cNvPr id="214" name="CustomShape 6"/>
          <p:cNvSpPr/>
          <p:nvPr/>
        </p:nvSpPr>
        <p:spPr>
          <a:xfrm>
            <a:off x="3885840" y="2927520"/>
            <a:ext cx="2198160" cy="272520"/>
          </a:xfrm>
          <a:prstGeom prst="rect">
            <a:avLst/>
          </a:prstGeom>
        </p:spPr>
        <p:txBody>
          <a:bodyPr wrap="none" lIns="90000" tIns="45000" rIns="90000" bIns="45000"/>
          <a:lstStyle/>
          <a:p>
            <a:pPr>
              <a:lnSpc>
                <a:spcPct val="100000"/>
              </a:lnSpc>
            </a:pPr>
            <a:r>
              <a:rPr lang="en-US" sz="600">
                <a:solidFill>
                  <a:srgbClr val="000000"/>
                </a:solidFill>
                <a:latin typeface="Arial"/>
              </a:rPr>
              <a:t>Public domain image from </a:t>
            </a:r>
            <a:endParaRPr/>
          </a:p>
          <a:p>
            <a:pPr>
              <a:lnSpc>
                <a:spcPct val="100000"/>
              </a:lnSpc>
            </a:pPr>
            <a:r>
              <a:rPr lang="en-US" sz="600">
                <a:solidFill>
                  <a:srgbClr val="000000"/>
                </a:solidFill>
                <a:latin typeface="Arial"/>
              </a:rPr>
              <a:t>http://commons.wikimedia.org/wiki/File:Fingerprint_Arch.jpg</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Barcodes</a:t>
            </a:r>
            <a:endParaRPr/>
          </a:p>
        </p:txBody>
      </p:sp>
      <p:sp>
        <p:nvSpPr>
          <p:cNvPr id="90" name="CustomShape 2"/>
          <p:cNvSpPr/>
          <p:nvPr/>
        </p:nvSpPr>
        <p:spPr>
          <a:xfrm>
            <a:off x="457200" y="1276200"/>
            <a:ext cx="5942880" cy="5074200"/>
          </a:xfrm>
          <a:prstGeom prst="rect">
            <a:avLst/>
          </a:prstGeom>
        </p:spPr>
        <p:txBody>
          <a:bodyPr lIns="90000" tIns="45000" rIns="90000" bIns="45000"/>
          <a:lstStyle/>
          <a:p>
            <a:pPr>
              <a:lnSpc>
                <a:spcPct val="100000"/>
              </a:lnSpc>
              <a:buFont typeface="Arial"/>
              <a:buChar char="•"/>
            </a:pPr>
            <a:r>
              <a:rPr lang="en-US" sz="2400">
                <a:solidFill>
                  <a:srgbClr val="000000"/>
                </a:solidFill>
                <a:latin typeface="Calibri"/>
              </a:rPr>
              <a:t>Developed in the 20th century to improve efficiency in grocery checkout.</a:t>
            </a:r>
            <a:endParaRPr/>
          </a:p>
          <a:p>
            <a:pPr>
              <a:lnSpc>
                <a:spcPct val="100000"/>
              </a:lnSpc>
              <a:buFont typeface="Arial"/>
              <a:buChar char="•"/>
            </a:pPr>
            <a:r>
              <a:rPr lang="en-US" sz="2400">
                <a:solidFill>
                  <a:srgbClr val="000000"/>
                </a:solidFill>
                <a:latin typeface="Calibri"/>
              </a:rPr>
              <a:t>First-generation barcodes represent data as a series of </a:t>
            </a:r>
            <a:r>
              <a:rPr lang="en-US" sz="2400" b="1">
                <a:solidFill>
                  <a:srgbClr val="000000"/>
                </a:solidFill>
                <a:latin typeface="Calibri"/>
              </a:rPr>
              <a:t>variable-width, vertical lines</a:t>
            </a:r>
            <a:r>
              <a:rPr lang="en-US" sz="2400">
                <a:solidFill>
                  <a:srgbClr val="000000"/>
                </a:solidFill>
                <a:latin typeface="Calibri"/>
              </a:rPr>
              <a:t> of ink, which is essentially a one-dimensional encoding scheme.</a:t>
            </a:r>
            <a:endParaRPr/>
          </a:p>
          <a:p>
            <a:pPr>
              <a:lnSpc>
                <a:spcPct val="100000"/>
              </a:lnSpc>
              <a:buFont typeface="Arial"/>
              <a:buChar char="•"/>
            </a:pPr>
            <a:r>
              <a:rPr lang="en-US" sz="2400">
                <a:solidFill>
                  <a:srgbClr val="000000"/>
                </a:solidFill>
                <a:latin typeface="Calibri"/>
              </a:rPr>
              <a:t>Some more recent barcodes are rendered as </a:t>
            </a:r>
            <a:r>
              <a:rPr lang="en-US" sz="2400" b="1">
                <a:solidFill>
                  <a:srgbClr val="000000"/>
                </a:solidFill>
                <a:latin typeface="Calibri"/>
              </a:rPr>
              <a:t>two-dimensional patterns </a:t>
            </a:r>
            <a:r>
              <a:rPr lang="en-US" sz="2400">
                <a:solidFill>
                  <a:srgbClr val="000000"/>
                </a:solidFill>
                <a:latin typeface="Calibri"/>
              </a:rPr>
              <a:t>using dots, squares, or other symbols that can be read by specialized optical scanners, which translate a specific type of barcode into its encoded information.</a:t>
            </a:r>
            <a:endParaRPr/>
          </a:p>
        </p:txBody>
      </p:sp>
      <p:pic>
        <p:nvPicPr>
          <p:cNvPr id="91" name="Content Placeholder 5"/>
          <p:cNvPicPr/>
          <p:nvPr/>
        </p:nvPicPr>
        <p:blipFill>
          <a:blip r:embed="rId2"/>
          <a:stretch>
            <a:fillRect/>
          </a:stretch>
        </p:blipFill>
        <p:spPr>
          <a:xfrm>
            <a:off x="6400800" y="1905120"/>
            <a:ext cx="2390400" cy="1496880"/>
          </a:xfrm>
          <a:prstGeom prst="rect">
            <a:avLst/>
          </a:prstGeom>
        </p:spPr>
      </p:pic>
      <p:sp>
        <p:nvSpPr>
          <p:cNvPr id="92" name="CustomShape 3"/>
          <p:cNvSpPr/>
          <p:nvPr/>
        </p:nvSpPr>
        <p:spPr>
          <a:xfrm>
            <a:off x="0" y="0"/>
            <a:ext cx="11796120" cy="11796120"/>
          </a:xfrm>
          <a:prstGeom prst="rect">
            <a:avLst/>
          </a:prstGeom>
        </p:spPr>
        <p:txBody>
          <a:bodyPr lIns="90000" tIns="45000" rIns="90000" bIns="45000"/>
          <a:lstStyle/>
          <a:p>
            <a:pPr>
              <a:lnSpc>
                <a:spcPct val="100000"/>
              </a:lnSpc>
            </a:pPr>
            <a:fld id="{A15181C1-0111-4151-9111-013151817141}" type="slidenum">
              <a:rPr lang="en-US">
                <a:solidFill>
                  <a:srgbClr val="000000"/>
                </a:solidFill>
                <a:latin typeface="Calibri"/>
              </a:rPr>
              <a:t>3</a:t>
            </a:fld>
            <a:endParaRPr/>
          </a:p>
        </p:txBody>
      </p:sp>
      <p:pic>
        <p:nvPicPr>
          <p:cNvPr id="93" name="Picture 8"/>
          <p:cNvPicPr/>
          <p:nvPr/>
        </p:nvPicPr>
        <p:blipFill>
          <a:blip r:embed="rId3"/>
          <a:stretch>
            <a:fillRect/>
          </a:stretch>
        </p:blipFill>
        <p:spPr>
          <a:xfrm>
            <a:off x="6553080" y="4267080"/>
            <a:ext cx="2073960" cy="159912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Authentication via Barcodes</a:t>
            </a:r>
            <a:endParaRPr/>
          </a:p>
        </p:txBody>
      </p:sp>
      <p:sp>
        <p:nvSpPr>
          <p:cNvPr id="95" name="CustomShape 2"/>
          <p:cNvSpPr/>
          <p:nvPr/>
        </p:nvSpPr>
        <p:spPr>
          <a:xfrm>
            <a:off x="304920" y="1371600"/>
            <a:ext cx="8609400" cy="3961440"/>
          </a:xfrm>
          <a:prstGeom prst="rect">
            <a:avLst/>
          </a:prstGeom>
        </p:spPr>
        <p:txBody>
          <a:bodyPr lIns="90000" tIns="45000" rIns="90000" bIns="45000"/>
          <a:lstStyle/>
          <a:p>
            <a:pPr>
              <a:lnSpc>
                <a:spcPct val="100000"/>
              </a:lnSpc>
              <a:buFont typeface="Arial"/>
              <a:buChar char="•"/>
            </a:pPr>
            <a:r>
              <a:rPr lang="en-US" sz="2000">
                <a:solidFill>
                  <a:srgbClr val="000000"/>
                </a:solidFill>
                <a:latin typeface="Calibri"/>
              </a:rPr>
              <a:t>Since 2005, the airline industry has been incorporating two-dimensional barcodes into boarding passes, which are created at flight check-in and scanned before boarding. </a:t>
            </a:r>
            <a:endParaRPr/>
          </a:p>
          <a:p>
            <a:pPr>
              <a:lnSpc>
                <a:spcPct val="100000"/>
              </a:lnSpc>
              <a:buFont typeface="Arial"/>
              <a:buChar char="•"/>
            </a:pPr>
            <a:r>
              <a:rPr lang="en-US" sz="2000">
                <a:solidFill>
                  <a:srgbClr val="000000"/>
                </a:solidFill>
                <a:latin typeface="Calibri"/>
              </a:rPr>
              <a:t>In most cases, the barcode is encoded with an internal unique identifier that allows airport security to look up the corresponding passenger’s record with that airline. </a:t>
            </a:r>
            <a:endParaRPr/>
          </a:p>
          <a:p>
            <a:pPr>
              <a:lnSpc>
                <a:spcPct val="100000"/>
              </a:lnSpc>
              <a:buFont typeface="Arial"/>
              <a:buChar char="•"/>
            </a:pPr>
            <a:r>
              <a:rPr lang="en-US" sz="2000">
                <a:solidFill>
                  <a:srgbClr val="000000"/>
                </a:solidFill>
                <a:latin typeface="Calibri"/>
              </a:rPr>
              <a:t>Staff then verifies that the boarding pass was in fact purchased in that person’s name (using the airline’s database), and that the person can provide photo identification. </a:t>
            </a:r>
            <a:endParaRPr/>
          </a:p>
          <a:p>
            <a:pPr>
              <a:lnSpc>
                <a:spcPct val="100000"/>
              </a:lnSpc>
              <a:buFont typeface="Arial"/>
              <a:buChar char="•"/>
            </a:pPr>
            <a:r>
              <a:rPr lang="en-US" sz="2000">
                <a:solidFill>
                  <a:srgbClr val="000000"/>
                </a:solidFill>
                <a:latin typeface="Calibri"/>
              </a:rPr>
              <a:t>In most other applications, however, barcodes provide convenience but not security. Since barcodes are simply images, they are extremely easy to duplicate.</a:t>
            </a:r>
            <a:endParaRPr/>
          </a:p>
        </p:txBody>
      </p:sp>
      <p:sp>
        <p:nvSpPr>
          <p:cNvPr id="96" name="CustomShape 3"/>
          <p:cNvSpPr/>
          <p:nvPr/>
        </p:nvSpPr>
        <p:spPr>
          <a:xfrm>
            <a:off x="0" y="0"/>
            <a:ext cx="11796120" cy="11796120"/>
          </a:xfrm>
          <a:prstGeom prst="rect">
            <a:avLst/>
          </a:prstGeom>
        </p:spPr>
        <p:txBody>
          <a:bodyPr lIns="90000" tIns="45000" rIns="90000" bIns="45000"/>
          <a:lstStyle/>
          <a:p>
            <a:pPr>
              <a:lnSpc>
                <a:spcPct val="100000"/>
              </a:lnSpc>
            </a:pPr>
            <a:fld id="{91417161-F111-4161-B101-91E1E1D12111}" type="slidenum">
              <a:rPr lang="en-US">
                <a:solidFill>
                  <a:srgbClr val="000000"/>
                </a:solidFill>
                <a:latin typeface="Calibri"/>
              </a:rPr>
              <a:t>4</a:t>
            </a:fld>
            <a:endParaRPr/>
          </a:p>
        </p:txBody>
      </p:sp>
      <p:pic>
        <p:nvPicPr>
          <p:cNvPr id="97" name="Picture 2"/>
          <p:cNvPicPr/>
          <p:nvPr/>
        </p:nvPicPr>
        <p:blipFill>
          <a:blip r:embed="rId2"/>
          <a:stretch>
            <a:fillRect/>
          </a:stretch>
        </p:blipFill>
        <p:spPr>
          <a:xfrm>
            <a:off x="2743200" y="5108040"/>
            <a:ext cx="4037400" cy="1368000"/>
          </a:xfrm>
          <a:prstGeom prst="rect">
            <a:avLst/>
          </a:prstGeom>
        </p:spPr>
      </p:pic>
      <p:sp>
        <p:nvSpPr>
          <p:cNvPr id="98" name="CustomShape 4"/>
          <p:cNvSpPr/>
          <p:nvPr/>
        </p:nvSpPr>
        <p:spPr>
          <a:xfrm>
            <a:off x="3137040" y="6553080"/>
            <a:ext cx="3615480" cy="211320"/>
          </a:xfrm>
          <a:prstGeom prst="rect">
            <a:avLst/>
          </a:prstGeom>
        </p:spPr>
        <p:txBody>
          <a:bodyPr wrap="none" lIns="90000" tIns="45000" rIns="90000" bIns="45000"/>
          <a:lstStyle/>
          <a:p>
            <a:pPr>
              <a:lnSpc>
                <a:spcPct val="100000"/>
              </a:lnSpc>
            </a:pPr>
            <a:r>
              <a:rPr lang="en-US" sz="800">
                <a:solidFill>
                  <a:srgbClr val="000000"/>
                </a:solidFill>
                <a:latin typeface="Arial"/>
              </a:rPr>
              <a:t>Public domain image from http://commons.wikimedia.org/wiki/File:Bpass.jpg</a:t>
            </a:r>
            <a:endParaRPr/>
          </a:p>
        </p:txBody>
      </p:sp>
      <p:sp>
        <p:nvSpPr>
          <p:cNvPr id="99" name="CustomShape 5"/>
          <p:cNvSpPr/>
          <p:nvPr/>
        </p:nvSpPr>
        <p:spPr>
          <a:xfrm>
            <a:off x="7323120" y="5282640"/>
            <a:ext cx="1760760" cy="576360"/>
          </a:xfrm>
          <a:prstGeom prst="rect">
            <a:avLst/>
          </a:prstGeom>
        </p:spPr>
        <p:txBody>
          <a:bodyPr wrap="none" lIns="90000" tIns="45000" rIns="90000" bIns="45000"/>
          <a:lstStyle/>
          <a:p>
            <a:pPr>
              <a:lnSpc>
                <a:spcPct val="100000"/>
              </a:lnSpc>
            </a:pPr>
            <a:r>
              <a:rPr lang="en-US" sz="1600">
                <a:solidFill>
                  <a:srgbClr val="000000"/>
                </a:solidFill>
                <a:latin typeface="Arial"/>
              </a:rPr>
              <a:t>Two-dimensional </a:t>
            </a:r>
            <a:endParaRPr/>
          </a:p>
          <a:p>
            <a:pPr>
              <a:lnSpc>
                <a:spcPct val="100000"/>
              </a:lnSpc>
            </a:pPr>
            <a:r>
              <a:rPr lang="en-US" sz="1600">
                <a:solidFill>
                  <a:srgbClr val="000000"/>
                </a:solidFill>
                <a:latin typeface="Arial"/>
              </a:rPr>
              <a:t>barcode</a:t>
            </a:r>
            <a:endParaRPr/>
          </a:p>
        </p:txBody>
      </p:sp>
      <p:sp>
        <p:nvSpPr>
          <p:cNvPr id="100" name="CustomShape 6"/>
          <p:cNvSpPr/>
          <p:nvPr/>
        </p:nvSpPr>
        <p:spPr>
          <a:xfrm>
            <a:off x="5029200" y="5029200"/>
            <a:ext cx="684720" cy="1294200"/>
          </a:xfrm>
          <a:prstGeom prst="rect">
            <a:avLst/>
          </a:prstGeom>
          <a:ln w="57240">
            <a:solidFill>
              <a:srgbClr val="4F81BD"/>
            </a:solidFill>
            <a:round/>
          </a:ln>
        </p:spPr>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Magnetic Stripe Cards</a:t>
            </a:r>
            <a:endParaRPr/>
          </a:p>
        </p:txBody>
      </p:sp>
      <p:sp>
        <p:nvSpPr>
          <p:cNvPr id="102" name="CustomShape 2"/>
          <p:cNvSpPr/>
          <p:nvPr/>
        </p:nvSpPr>
        <p:spPr>
          <a:xfrm>
            <a:off x="457200" y="1371600"/>
            <a:ext cx="8533440" cy="3275640"/>
          </a:xfrm>
          <a:prstGeom prst="rect">
            <a:avLst/>
          </a:prstGeom>
        </p:spPr>
        <p:txBody>
          <a:bodyPr lIns="90000" tIns="45000" rIns="90000" bIns="45000"/>
          <a:lstStyle/>
          <a:p>
            <a:pPr>
              <a:lnSpc>
                <a:spcPct val="100000"/>
              </a:lnSpc>
              <a:buFont typeface="Arial"/>
              <a:buChar char="•"/>
            </a:pPr>
            <a:r>
              <a:rPr lang="en-US" sz="2400">
                <a:solidFill>
                  <a:srgbClr val="000000"/>
                </a:solidFill>
                <a:latin typeface="Calibri"/>
              </a:rPr>
              <a:t>Plastic card with a magnetic stripe containing personalized information about the card holder.</a:t>
            </a:r>
            <a:endParaRPr/>
          </a:p>
          <a:p>
            <a:pPr>
              <a:lnSpc>
                <a:spcPct val="100000"/>
              </a:lnSpc>
              <a:buFont typeface="Arial"/>
              <a:buChar char="•"/>
            </a:pPr>
            <a:r>
              <a:rPr lang="en-US" sz="2400">
                <a:solidFill>
                  <a:srgbClr val="000000"/>
                </a:solidFill>
                <a:latin typeface="Calibri"/>
              </a:rPr>
              <a:t>The first track of a magnetic stripe card contains the cardholder’s full name in addition to an account number, format information, and other data. </a:t>
            </a:r>
            <a:endParaRPr/>
          </a:p>
          <a:p>
            <a:pPr>
              <a:lnSpc>
                <a:spcPct val="100000"/>
              </a:lnSpc>
              <a:buFont typeface="Arial"/>
              <a:buChar char="•"/>
            </a:pPr>
            <a:r>
              <a:rPr lang="en-US" sz="2400">
                <a:solidFill>
                  <a:srgbClr val="000000"/>
                </a:solidFill>
                <a:latin typeface="Calibri"/>
              </a:rPr>
              <a:t>The second track may contain the account number, expiration date, information about the issuing bank, data specifying the exact format of the track, and other discretionary data.</a:t>
            </a:r>
            <a:endParaRPr/>
          </a:p>
        </p:txBody>
      </p:sp>
      <p:sp>
        <p:nvSpPr>
          <p:cNvPr id="103" name="CustomShape 3"/>
          <p:cNvSpPr/>
          <p:nvPr/>
        </p:nvSpPr>
        <p:spPr>
          <a:xfrm>
            <a:off x="0" y="0"/>
            <a:ext cx="11796120" cy="11796120"/>
          </a:xfrm>
          <a:prstGeom prst="rect">
            <a:avLst/>
          </a:prstGeom>
        </p:spPr>
        <p:txBody>
          <a:bodyPr lIns="90000" tIns="45000" rIns="90000" bIns="45000"/>
          <a:lstStyle/>
          <a:p>
            <a:pPr>
              <a:lnSpc>
                <a:spcPct val="100000"/>
              </a:lnSpc>
            </a:pPr>
            <a:fld id="{A10141E1-1191-4141-B181-511141F1A111}" type="slidenum">
              <a:rPr lang="en-US">
                <a:solidFill>
                  <a:srgbClr val="000000"/>
                </a:solidFill>
                <a:latin typeface="Calibri"/>
              </a:rPr>
              <a:t>5</a:t>
            </a:fld>
            <a:endParaRPr/>
          </a:p>
        </p:txBody>
      </p:sp>
      <p:pic>
        <p:nvPicPr>
          <p:cNvPr id="104" name="Picture 4"/>
          <p:cNvPicPr/>
          <p:nvPr/>
        </p:nvPicPr>
        <p:blipFill>
          <a:blip r:embed="rId2"/>
          <a:stretch>
            <a:fillRect/>
          </a:stretch>
        </p:blipFill>
        <p:spPr>
          <a:xfrm>
            <a:off x="5029920" y="4648320"/>
            <a:ext cx="2970720" cy="1904040"/>
          </a:xfrm>
          <a:prstGeom prst="rect">
            <a:avLst/>
          </a:prstGeom>
        </p:spPr>
      </p:pic>
      <p:sp>
        <p:nvSpPr>
          <p:cNvPr id="105" name="CustomShape 4"/>
          <p:cNvSpPr/>
          <p:nvPr/>
        </p:nvSpPr>
        <p:spPr>
          <a:xfrm>
            <a:off x="3204000" y="6553080"/>
            <a:ext cx="4831560" cy="211320"/>
          </a:xfrm>
          <a:prstGeom prst="rect">
            <a:avLst/>
          </a:prstGeom>
        </p:spPr>
        <p:txBody>
          <a:bodyPr wrap="none" lIns="90000" tIns="45000" rIns="90000" bIns="45000"/>
          <a:lstStyle/>
          <a:p>
            <a:pPr>
              <a:lnSpc>
                <a:spcPct val="100000"/>
              </a:lnSpc>
            </a:pPr>
            <a:r>
              <a:rPr lang="en-US" sz="800">
                <a:solidFill>
                  <a:srgbClr val="000000"/>
                </a:solidFill>
                <a:latin typeface="Arial"/>
              </a:rPr>
              <a:t>Public domain image by </a:t>
            </a:r>
            <a:r>
              <a:rPr lang="en-US" sz="800" i="1">
                <a:solidFill>
                  <a:srgbClr val="000000"/>
                </a:solidFill>
                <a:latin typeface="Arial"/>
              </a:rPr>
              <a:t>Alexander Jones  </a:t>
            </a:r>
            <a:r>
              <a:rPr lang="en-US" sz="800">
                <a:solidFill>
                  <a:srgbClr val="000000"/>
                </a:solidFill>
                <a:latin typeface="Arial"/>
              </a:rPr>
              <a:t>from http://commons.wikimedia.org/wiki/File:CCardBack.svg</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Mag Stripe Card Security</a:t>
            </a:r>
            <a:endParaRPr/>
          </a:p>
        </p:txBody>
      </p:sp>
      <p:sp>
        <p:nvSpPr>
          <p:cNvPr id="107" name="CustomShape 2"/>
          <p:cNvSpPr/>
          <p:nvPr/>
        </p:nvSpPr>
        <p:spPr>
          <a:xfrm>
            <a:off x="91440" y="1371600"/>
            <a:ext cx="8899200" cy="3839760"/>
          </a:xfrm>
          <a:prstGeom prst="rect">
            <a:avLst/>
          </a:prstGeom>
        </p:spPr>
        <p:txBody>
          <a:bodyPr lIns="90000" tIns="45000" rIns="90000" bIns="45000"/>
          <a:lstStyle/>
          <a:p>
            <a:pPr>
              <a:lnSpc>
                <a:spcPct val="100000"/>
              </a:lnSpc>
              <a:buFont typeface="Arial"/>
              <a:buChar char="•"/>
            </a:pPr>
            <a:r>
              <a:rPr lang="en-US" sz="2400">
                <a:solidFill>
                  <a:srgbClr val="000000"/>
                </a:solidFill>
                <a:latin typeface="Calibri"/>
              </a:rPr>
              <a:t>One vulnerability of the magnetic stripe medium is that it is easy to read and reproduce. </a:t>
            </a:r>
            <a:endParaRPr/>
          </a:p>
          <a:p>
            <a:pPr>
              <a:lnSpc>
                <a:spcPct val="100000"/>
              </a:lnSpc>
              <a:buFont typeface="Arial"/>
              <a:buChar char="•"/>
            </a:pPr>
            <a:r>
              <a:rPr lang="en-US" sz="2400">
                <a:solidFill>
                  <a:srgbClr val="000000"/>
                </a:solidFill>
                <a:latin typeface="Calibri"/>
              </a:rPr>
              <a:t>Magnetic stripe readers can be purchased at relatively low cost, allowing attackers to read information off cards. </a:t>
            </a:r>
            <a:endParaRPr/>
          </a:p>
          <a:p>
            <a:pPr>
              <a:lnSpc>
                <a:spcPct val="100000"/>
              </a:lnSpc>
              <a:buFont typeface="Arial"/>
              <a:buChar char="•"/>
            </a:pPr>
            <a:r>
              <a:rPr lang="en-US" sz="2400">
                <a:solidFill>
                  <a:srgbClr val="000000"/>
                </a:solidFill>
                <a:latin typeface="Calibri"/>
              </a:rPr>
              <a:t>When coupled with a magnetic stripe writer, which is only a little more expensive, an attacker can easily clone existing cards.</a:t>
            </a:r>
            <a:endParaRPr/>
          </a:p>
          <a:p>
            <a:pPr>
              <a:lnSpc>
                <a:spcPct val="100000"/>
              </a:lnSpc>
              <a:buFont typeface="Arial"/>
              <a:buChar char="•"/>
            </a:pPr>
            <a:r>
              <a:rPr lang="en-US" sz="2400">
                <a:solidFill>
                  <a:srgbClr val="000000"/>
                </a:solidFill>
                <a:latin typeface="Calibri"/>
              </a:rPr>
              <a:t>So, many uses require card holders to enter a PIN to use their cards (e.g., as in ATM and debit cards in the U.S.).</a:t>
            </a:r>
            <a:endParaRPr/>
          </a:p>
        </p:txBody>
      </p:sp>
      <p:sp>
        <p:nvSpPr>
          <p:cNvPr id="108" name="CustomShape 3"/>
          <p:cNvSpPr/>
          <p:nvPr/>
        </p:nvSpPr>
        <p:spPr>
          <a:xfrm>
            <a:off x="0" y="0"/>
            <a:ext cx="11796120" cy="11796120"/>
          </a:xfrm>
          <a:prstGeom prst="rect">
            <a:avLst/>
          </a:prstGeom>
        </p:spPr>
        <p:txBody>
          <a:bodyPr lIns="90000" tIns="45000" rIns="90000" bIns="45000"/>
          <a:lstStyle/>
          <a:p>
            <a:pPr>
              <a:lnSpc>
                <a:spcPct val="100000"/>
              </a:lnSpc>
            </a:pPr>
            <a:fld id="{7100D161-91A1-4141-B151-C1B1E10100F1}" type="slidenum">
              <a:rPr lang="en-US">
                <a:solidFill>
                  <a:srgbClr val="000000"/>
                </a:solidFill>
                <a:latin typeface="Calibri"/>
              </a:rPr>
              <a:t>6</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Smart Cards</a:t>
            </a:r>
            <a:endParaRPr/>
          </a:p>
        </p:txBody>
      </p:sp>
      <p:sp>
        <p:nvSpPr>
          <p:cNvPr id="110" name="CustomShape 2"/>
          <p:cNvSpPr/>
          <p:nvPr/>
        </p:nvSpPr>
        <p:spPr>
          <a:xfrm>
            <a:off x="457200" y="1205280"/>
            <a:ext cx="8533440" cy="3397320"/>
          </a:xfrm>
          <a:prstGeom prst="rect">
            <a:avLst/>
          </a:prstGeom>
        </p:spPr>
        <p:txBody>
          <a:bodyPr lIns="90000" tIns="45000" rIns="90000" bIns="45000"/>
          <a:lstStyle/>
          <a:p>
            <a:pPr>
              <a:lnSpc>
                <a:spcPct val="100000"/>
              </a:lnSpc>
              <a:buFont typeface="Arial"/>
              <a:buChar char="•"/>
            </a:pPr>
            <a:r>
              <a:rPr lang="en-US" sz="2400" b="1">
                <a:solidFill>
                  <a:srgbClr val="000000"/>
                </a:solidFill>
                <a:latin typeface="Calibri"/>
              </a:rPr>
              <a:t>Smart cards </a:t>
            </a:r>
            <a:r>
              <a:rPr lang="en-US" sz="2400">
                <a:solidFill>
                  <a:srgbClr val="000000"/>
                </a:solidFill>
                <a:latin typeface="Calibri"/>
              </a:rPr>
              <a:t>incorporate an integrated circuit, optionally with an on-board microprocessor, which microprocessor features reading and writing capabilities, allowing the data on the card to be both accessed and altered. </a:t>
            </a:r>
            <a:endParaRPr/>
          </a:p>
          <a:p>
            <a:pPr>
              <a:lnSpc>
                <a:spcPct val="100000"/>
              </a:lnSpc>
              <a:buFont typeface="Arial"/>
              <a:buChar char="•"/>
            </a:pPr>
            <a:r>
              <a:rPr lang="en-US" sz="2400">
                <a:solidFill>
                  <a:srgbClr val="000000"/>
                </a:solidFill>
                <a:latin typeface="Calibri"/>
              </a:rPr>
              <a:t>Smart card technology can provide secure authentication mechanisms that protect the information of the owner and are extremely difficult to duplicate.</a:t>
            </a:r>
            <a:endParaRPr/>
          </a:p>
        </p:txBody>
      </p:sp>
      <p:sp>
        <p:nvSpPr>
          <p:cNvPr id="111" name="CustomShape 3"/>
          <p:cNvSpPr/>
          <p:nvPr/>
        </p:nvSpPr>
        <p:spPr>
          <a:xfrm>
            <a:off x="0" y="0"/>
            <a:ext cx="11796120" cy="11796120"/>
          </a:xfrm>
          <a:prstGeom prst="rect">
            <a:avLst/>
          </a:prstGeom>
        </p:spPr>
        <p:txBody>
          <a:bodyPr lIns="90000" tIns="45000" rIns="90000" bIns="45000"/>
          <a:lstStyle/>
          <a:p>
            <a:pPr>
              <a:lnSpc>
                <a:spcPct val="100000"/>
              </a:lnSpc>
            </a:pPr>
            <a:fld id="{A151C151-31C1-41F1-A1C1-21F1D101E101}" type="slidenum">
              <a:rPr lang="en-US">
                <a:solidFill>
                  <a:srgbClr val="000000"/>
                </a:solidFill>
                <a:latin typeface="Calibri"/>
              </a:rPr>
              <a:t>7</a:t>
            </a:fld>
            <a:endParaRPr/>
          </a:p>
        </p:txBody>
      </p:sp>
      <p:pic>
        <p:nvPicPr>
          <p:cNvPr id="112" name="Picture 2"/>
          <p:cNvPicPr/>
          <p:nvPr/>
        </p:nvPicPr>
        <p:blipFill>
          <a:blip r:embed="rId2"/>
          <a:stretch>
            <a:fillRect/>
          </a:stretch>
        </p:blipFill>
        <p:spPr>
          <a:xfrm>
            <a:off x="3124080" y="4491360"/>
            <a:ext cx="2970720" cy="1897200"/>
          </a:xfrm>
          <a:prstGeom prst="rect">
            <a:avLst/>
          </a:prstGeom>
        </p:spPr>
      </p:pic>
      <p:sp>
        <p:nvSpPr>
          <p:cNvPr id="113" name="CustomShape 4"/>
          <p:cNvSpPr/>
          <p:nvPr/>
        </p:nvSpPr>
        <p:spPr>
          <a:xfrm>
            <a:off x="2686320" y="6553080"/>
            <a:ext cx="3990240" cy="211320"/>
          </a:xfrm>
          <a:prstGeom prst="rect">
            <a:avLst/>
          </a:prstGeom>
        </p:spPr>
        <p:txBody>
          <a:bodyPr wrap="none" lIns="90000" tIns="45000" rIns="90000" bIns="45000"/>
          <a:lstStyle/>
          <a:p>
            <a:pPr>
              <a:lnSpc>
                <a:spcPct val="100000"/>
              </a:lnSpc>
            </a:pPr>
            <a:r>
              <a:rPr lang="en-US" sz="800">
                <a:solidFill>
                  <a:srgbClr val="000000"/>
                </a:solidFill>
                <a:latin typeface="Arial"/>
              </a:rPr>
              <a:t>Public domain image from http://en.wikipedia.org/wiki/File:Carte_vitale_anonyme.jpg</a:t>
            </a:r>
            <a:endParaRPr/>
          </a:p>
        </p:txBody>
      </p:sp>
      <p:sp>
        <p:nvSpPr>
          <p:cNvPr id="114" name="CustomShape 5"/>
          <p:cNvSpPr/>
          <p:nvPr/>
        </p:nvSpPr>
        <p:spPr>
          <a:xfrm>
            <a:off x="3048120" y="4952880"/>
            <a:ext cx="1218240" cy="684720"/>
          </a:xfrm>
          <a:prstGeom prst="rect">
            <a:avLst/>
          </a:prstGeom>
          <a:ln w="25560">
            <a:solidFill>
              <a:srgbClr val="002060"/>
            </a:solidFill>
            <a:round/>
          </a:ln>
        </p:spPr>
      </p:sp>
      <p:sp>
        <p:nvSpPr>
          <p:cNvPr id="115" name="CustomShape 6"/>
          <p:cNvSpPr/>
          <p:nvPr/>
        </p:nvSpPr>
        <p:spPr>
          <a:xfrm>
            <a:off x="616680" y="4724280"/>
            <a:ext cx="1949760" cy="394560"/>
          </a:xfrm>
          <a:prstGeom prst="rect">
            <a:avLst/>
          </a:prstGeom>
        </p:spPr>
        <p:txBody>
          <a:bodyPr wrap="none" lIns="90000" tIns="45000" rIns="90000" bIns="45000"/>
          <a:lstStyle/>
          <a:p>
            <a:pPr>
              <a:lnSpc>
                <a:spcPct val="100000"/>
              </a:lnSpc>
            </a:pPr>
            <a:r>
              <a:rPr lang="en-US" sz="2000">
                <a:solidFill>
                  <a:srgbClr val="000000"/>
                </a:solidFill>
                <a:latin typeface="Arial"/>
              </a:rPr>
              <a:t>Circuit interface</a:t>
            </a:r>
            <a:endParaRPr/>
          </a:p>
        </p:txBody>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Smart Card Authentication</a:t>
            </a:r>
            <a:endParaRPr/>
          </a:p>
        </p:txBody>
      </p:sp>
      <p:sp>
        <p:nvSpPr>
          <p:cNvPr id="117" name="CustomShape 2"/>
          <p:cNvSpPr/>
          <p:nvPr/>
        </p:nvSpPr>
        <p:spPr>
          <a:xfrm>
            <a:off x="457200" y="1188720"/>
            <a:ext cx="8228520" cy="493632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They are commonly employed by large companies and organizations as a means of strong authentication using cryptography, US government CAC cards, e.g.</a:t>
            </a:r>
            <a:endParaRPr/>
          </a:p>
          <a:p>
            <a:pPr>
              <a:lnSpc>
                <a:spcPct val="100000"/>
              </a:lnSpc>
              <a:buFont typeface="Arial"/>
              <a:buChar char="•"/>
            </a:pPr>
            <a:r>
              <a:rPr lang="en-US" sz="3200">
                <a:solidFill>
                  <a:srgbClr val="000000"/>
                </a:solidFill>
                <a:latin typeface="Calibri"/>
              </a:rPr>
              <a:t>Smart cards may also be used as a sort of “electronic wallet,” containing funds that can be used for a variety of services, including parking fees, public transport, and other small retail transactions.</a:t>
            </a:r>
            <a:endParaRPr/>
          </a:p>
        </p:txBody>
      </p:sp>
      <p:sp>
        <p:nvSpPr>
          <p:cNvPr id="118" name="CustomShape 3"/>
          <p:cNvSpPr/>
          <p:nvPr/>
        </p:nvSpPr>
        <p:spPr>
          <a:xfrm>
            <a:off x="0" y="0"/>
            <a:ext cx="11796120" cy="11796120"/>
          </a:xfrm>
          <a:prstGeom prst="rect">
            <a:avLst/>
          </a:prstGeom>
        </p:spPr>
        <p:txBody>
          <a:bodyPr lIns="90000" tIns="45000" rIns="90000" bIns="45000"/>
          <a:lstStyle/>
          <a:p>
            <a:pPr>
              <a:lnSpc>
                <a:spcPct val="100000"/>
              </a:lnSpc>
            </a:pPr>
            <a:fld id="{113111E1-21F1-41D1-B1C1-11B131D15121}" type="slidenum">
              <a:rPr lang="en-US">
                <a:solidFill>
                  <a:srgbClr val="000000"/>
                </a:solidFill>
                <a:latin typeface="Calibri"/>
              </a:rPr>
              <a:t>8</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57200" y="274680"/>
            <a:ext cx="8228520" cy="1141920"/>
          </a:xfrm>
          <a:prstGeom prst="rect">
            <a:avLst/>
          </a:prstGeom>
        </p:spPr>
        <p:txBody>
          <a:bodyPr lIns="90000" tIns="45000" rIns="90000" bIns="45000" anchor="ctr"/>
          <a:lstStyle/>
          <a:p>
            <a:pPr algn="ctr">
              <a:lnSpc>
                <a:spcPct val="100000"/>
              </a:lnSpc>
            </a:pPr>
            <a:r>
              <a:rPr lang="en-US" sz="4400">
                <a:solidFill>
                  <a:srgbClr val="000000"/>
                </a:solidFill>
                <a:latin typeface="Calibri"/>
              </a:rPr>
              <a:t>PCMCIA Card Authentication</a:t>
            </a:r>
            <a:endParaRPr/>
          </a:p>
        </p:txBody>
      </p:sp>
      <p:sp>
        <p:nvSpPr>
          <p:cNvPr id="120" name="CustomShape 2"/>
          <p:cNvSpPr/>
          <p:nvPr/>
        </p:nvSpPr>
        <p:spPr>
          <a:xfrm>
            <a:off x="457200" y="1600200"/>
            <a:ext cx="8228520" cy="452484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These have active circuits powered when plugged into a computer or PCMCIA card reader</a:t>
            </a:r>
            <a:endParaRPr/>
          </a:p>
          <a:p>
            <a:pPr>
              <a:lnSpc>
                <a:spcPct val="100000"/>
              </a:lnSpc>
              <a:buFont typeface="Arial"/>
              <a:buChar char="•"/>
            </a:pPr>
            <a:r>
              <a:rPr lang="en-US" sz="3200">
                <a:solidFill>
                  <a:srgbClr val="000000"/>
                </a:solidFill>
                <a:latin typeface="Calibri"/>
              </a:rPr>
              <a:t>Often these have cryptographic algorithms and keys stored on them, which can only be accessed through a limited interface</a:t>
            </a:r>
            <a:endParaRPr/>
          </a:p>
          <a:p>
            <a:pPr>
              <a:lnSpc>
                <a:spcPct val="100000"/>
              </a:lnSpc>
              <a:buFont typeface="Arial"/>
              <a:buChar char="•"/>
            </a:pPr>
            <a:r>
              <a:rPr lang="en-US" sz="3200">
                <a:solidFill>
                  <a:srgbClr val="000000"/>
                </a:solidFill>
                <a:latin typeface="Calibri"/>
              </a:rPr>
              <a:t>Example: Fortezza cards with public key certificates and private key(s) encrypted with Skipjack</a:t>
            </a:r>
            <a:endParaRPr/>
          </a:p>
        </p:txBody>
      </p:sp>
      <p:sp>
        <p:nvSpPr>
          <p:cNvPr id="121" name="CustomShape 3"/>
          <p:cNvSpPr/>
          <p:nvPr/>
        </p:nvSpPr>
        <p:spPr>
          <a:xfrm>
            <a:off x="0" y="0"/>
            <a:ext cx="11796120" cy="11796120"/>
          </a:xfrm>
          <a:prstGeom prst="rect">
            <a:avLst/>
          </a:prstGeom>
        </p:spPr>
        <p:txBody>
          <a:bodyPr lIns="90000" tIns="45000" rIns="90000" bIns="45000"/>
          <a:lstStyle/>
          <a:p>
            <a:pPr>
              <a:lnSpc>
                <a:spcPct val="100000"/>
              </a:lnSpc>
            </a:pPr>
            <a:fld id="{41F18171-E1A1-41F1-B171-41E161614171}" type="slidenum">
              <a:rPr lang="en-US">
                <a:solidFill>
                  <a:srgbClr val="000000"/>
                </a:solidFill>
                <a:latin typeface="Calibri"/>
              </a:rPr>
              <a:t>9</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1556</Words>
  <Application>Microsoft Office PowerPoint</Application>
  <PresentationFormat>On-screen Show (4:3)</PresentationFormat>
  <Paragraphs>159</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nemo</dc:creator>
  <cp:lastModifiedBy>Richard E. Newman</cp:lastModifiedBy>
  <cp:revision>1</cp:revision>
  <dcterms:modified xsi:type="dcterms:W3CDTF">2015-09-17T21:12:10Z</dcterms:modified>
</cp:coreProperties>
</file>