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GB"/>
              <a:t>Generate 4 Random, Sum of 4 Random; Random/Sum = Probability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7B7B7"/>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GB"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rPr lang="en-GB"/>
              <a:t>Enhancing chaum mixes with randomness</a:t>
            </a:r>
          </a:p>
        </p:txBody>
      </p:sp>
      <p:sp>
        <p:nvSpPr>
          <p:cNvPr id="54" name="Shape 54"/>
          <p:cNvSpPr txBox="1"/>
          <p:nvPr>
            <p:ph idx="1" type="subTitle"/>
          </p:nvPr>
        </p:nvSpPr>
        <p:spPr>
          <a:xfrm>
            <a:off x="311700" y="2834125"/>
            <a:ext cx="8520599" cy="792600"/>
          </a:xfrm>
          <a:prstGeom prst="rect">
            <a:avLst/>
          </a:prstGeom>
        </p:spPr>
        <p:txBody>
          <a:bodyPr anchorCtr="0" anchor="t" bIns="91425" lIns="91425" rIns="91425" tIns="91425">
            <a:noAutofit/>
          </a:bodyPr>
          <a:lstStyle/>
          <a:p>
            <a:pPr>
              <a:spcBef>
                <a:spcPts val="0"/>
              </a:spcBef>
              <a:buNone/>
            </a:pPr>
            <a:r>
              <a:rPr lang="en-GB"/>
              <a:t>By Kannabiran Maheswaran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Round Management</a:t>
            </a:r>
          </a:p>
        </p:txBody>
      </p:sp>
      <p:sp>
        <p:nvSpPr>
          <p:cNvPr id="109" name="Shape 109"/>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After every predetermined number of mix fires, we flush the mix and reset the parameters for function selection.</a:t>
            </a:r>
          </a:p>
          <a:p>
            <a:pPr rtl="0">
              <a:spcBef>
                <a:spcPts val="0"/>
              </a:spcBef>
              <a:buNone/>
            </a:pPr>
            <a:r>
              <a:t/>
            </a:r>
            <a:endParaRPr/>
          </a:p>
          <a:p>
            <a:pPr rtl="0">
              <a:spcBef>
                <a:spcPts val="0"/>
              </a:spcBef>
              <a:buNone/>
            </a:pPr>
            <a:r>
              <a:rPr lang="en-GB"/>
              <a:t>0		    20			50				     70						100</a:t>
            </a:r>
          </a:p>
          <a:p>
            <a:pPr rtl="0">
              <a:spcBef>
                <a:spcPts val="0"/>
              </a:spcBef>
              <a:buNone/>
            </a:pPr>
            <a:r>
              <a:rPr lang="en-GB"/>
              <a:t>and the Round After</a:t>
            </a:r>
          </a:p>
          <a:p>
            <a:pPr rtl="0">
              <a:spcBef>
                <a:spcPts val="0"/>
              </a:spcBef>
              <a:buNone/>
            </a:pPr>
            <a:r>
              <a:t/>
            </a:r>
            <a:endParaRPr/>
          </a:p>
          <a:p>
            <a:pPr rtl="0">
              <a:spcBef>
                <a:spcPts val="0"/>
              </a:spcBef>
              <a:buNone/>
            </a:pPr>
            <a:r>
              <a:rPr lang="en-GB"/>
              <a:t> 0			13		    26							76				100</a:t>
            </a:r>
          </a:p>
          <a:p>
            <a:pPr>
              <a:spcBef>
                <a:spcPts val="0"/>
              </a:spcBef>
              <a:buNone/>
            </a:pPr>
            <a:r>
              <a:rPr lang="en-GB"/>
              <a:t>Round Management cost -&gt; 4 Random Calls -&gt; 0.08 seconds</a:t>
            </a:r>
          </a:p>
        </p:txBody>
      </p:sp>
      <p:sp>
        <p:nvSpPr>
          <p:cNvPr id="110" name="Shape 110"/>
          <p:cNvSpPr/>
          <p:nvPr/>
        </p:nvSpPr>
        <p:spPr>
          <a:xfrm>
            <a:off x="615050" y="2115525"/>
            <a:ext cx="7820099" cy="5001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rtl="0">
              <a:spcBef>
                <a:spcPts val="0"/>
              </a:spcBef>
              <a:buNone/>
            </a:pPr>
            <a:r>
              <a:rPr lang="en-GB"/>
              <a:t>Timed Fn  		Threshold fn		           Time&amp;Threshold Fn			Pool Fn</a:t>
            </a:r>
          </a:p>
          <a:p>
            <a:pPr>
              <a:spcBef>
                <a:spcPts val="0"/>
              </a:spcBef>
              <a:buNone/>
            </a:pPr>
            <a:r>
              <a:rPr lang="en-GB"/>
              <a:t>20%				30%					20%					30%</a:t>
            </a:r>
          </a:p>
        </p:txBody>
      </p:sp>
      <p:cxnSp>
        <p:nvCxnSpPr>
          <p:cNvPr id="111" name="Shape 111"/>
          <p:cNvCxnSpPr/>
          <p:nvPr/>
        </p:nvCxnSpPr>
        <p:spPr>
          <a:xfrm flipH="1">
            <a:off x="1696324" y="2122275"/>
            <a:ext cx="6900" cy="513600"/>
          </a:xfrm>
          <a:prstGeom prst="straightConnector1">
            <a:avLst/>
          </a:prstGeom>
          <a:noFill/>
          <a:ln cap="flat" cmpd="sng" w="9525">
            <a:solidFill>
              <a:schemeClr val="dk2"/>
            </a:solidFill>
            <a:prstDash val="solid"/>
            <a:round/>
            <a:headEnd len="lg" w="lg" type="none"/>
            <a:tailEnd len="lg" w="lg" type="none"/>
          </a:ln>
        </p:spPr>
      </p:cxnSp>
      <p:cxnSp>
        <p:nvCxnSpPr>
          <p:cNvPr id="112" name="Shape 112"/>
          <p:cNvCxnSpPr/>
          <p:nvPr/>
        </p:nvCxnSpPr>
        <p:spPr>
          <a:xfrm>
            <a:off x="4217550" y="2115375"/>
            <a:ext cx="0" cy="527399"/>
          </a:xfrm>
          <a:prstGeom prst="straightConnector1">
            <a:avLst/>
          </a:prstGeom>
          <a:noFill/>
          <a:ln cap="flat" cmpd="sng" w="9525">
            <a:solidFill>
              <a:schemeClr val="dk2"/>
            </a:solidFill>
            <a:prstDash val="solid"/>
            <a:round/>
            <a:headEnd len="lg" w="lg" type="none"/>
            <a:tailEnd len="lg" w="lg" type="none"/>
          </a:ln>
        </p:spPr>
      </p:cxnSp>
      <p:cxnSp>
        <p:nvCxnSpPr>
          <p:cNvPr id="113" name="Shape 113"/>
          <p:cNvCxnSpPr/>
          <p:nvPr/>
        </p:nvCxnSpPr>
        <p:spPr>
          <a:xfrm>
            <a:off x="6123525" y="2108775"/>
            <a:ext cx="0" cy="513600"/>
          </a:xfrm>
          <a:prstGeom prst="straightConnector1">
            <a:avLst/>
          </a:prstGeom>
          <a:noFill/>
          <a:ln cap="flat" cmpd="sng" w="9525">
            <a:solidFill>
              <a:schemeClr val="dk2"/>
            </a:solidFill>
            <a:prstDash val="solid"/>
            <a:round/>
            <a:headEnd len="lg" w="lg" type="none"/>
            <a:tailEnd len="lg" w="lg" type="none"/>
          </a:ln>
        </p:spPr>
      </p:cxnSp>
      <p:sp>
        <p:nvSpPr>
          <p:cNvPr id="114" name="Shape 114"/>
          <p:cNvSpPr/>
          <p:nvPr/>
        </p:nvSpPr>
        <p:spPr>
          <a:xfrm>
            <a:off x="608300" y="3609225"/>
            <a:ext cx="7820099" cy="5001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rtl="0">
              <a:spcBef>
                <a:spcPts val="0"/>
              </a:spcBef>
              <a:buNone/>
            </a:pPr>
            <a:r>
              <a:rPr lang="en-GB"/>
              <a:t>Timed Fn		Pool fn				Threshold Fn			Time&amp;Threshold Fn</a:t>
            </a:r>
          </a:p>
          <a:p>
            <a:pPr>
              <a:spcBef>
                <a:spcPts val="0"/>
              </a:spcBef>
              <a:buNone/>
            </a:pPr>
            <a:r>
              <a:rPr lang="en-GB"/>
              <a:t>13%			13%					50%						24%</a:t>
            </a:r>
          </a:p>
        </p:txBody>
      </p:sp>
      <p:cxnSp>
        <p:nvCxnSpPr>
          <p:cNvPr id="115" name="Shape 115"/>
          <p:cNvCxnSpPr/>
          <p:nvPr/>
        </p:nvCxnSpPr>
        <p:spPr>
          <a:xfrm flipH="1">
            <a:off x="1868999" y="3602475"/>
            <a:ext cx="6900" cy="513600"/>
          </a:xfrm>
          <a:prstGeom prst="straightConnector1">
            <a:avLst/>
          </a:prstGeom>
          <a:noFill/>
          <a:ln cap="flat" cmpd="sng" w="9525">
            <a:solidFill>
              <a:schemeClr val="dk2"/>
            </a:solidFill>
            <a:prstDash val="solid"/>
            <a:round/>
            <a:headEnd len="lg" w="lg" type="none"/>
            <a:tailEnd len="lg" w="lg" type="none"/>
          </a:ln>
        </p:spPr>
      </p:cxnSp>
      <p:cxnSp>
        <p:nvCxnSpPr>
          <p:cNvPr id="116" name="Shape 116"/>
          <p:cNvCxnSpPr/>
          <p:nvPr/>
        </p:nvCxnSpPr>
        <p:spPr>
          <a:xfrm flipH="1">
            <a:off x="3123099" y="3602475"/>
            <a:ext cx="6900" cy="513600"/>
          </a:xfrm>
          <a:prstGeom prst="straightConnector1">
            <a:avLst/>
          </a:prstGeom>
          <a:noFill/>
          <a:ln cap="flat" cmpd="sng" w="9525">
            <a:solidFill>
              <a:schemeClr val="dk2"/>
            </a:solidFill>
            <a:prstDash val="solid"/>
            <a:round/>
            <a:headEnd len="lg" w="lg" type="none"/>
            <a:tailEnd len="lg" w="lg" type="none"/>
          </a:ln>
        </p:spPr>
      </p:cxnSp>
      <p:cxnSp>
        <p:nvCxnSpPr>
          <p:cNvPr id="117" name="Shape 117"/>
          <p:cNvCxnSpPr/>
          <p:nvPr/>
        </p:nvCxnSpPr>
        <p:spPr>
          <a:xfrm flipH="1">
            <a:off x="6465699" y="3602475"/>
            <a:ext cx="6900" cy="513600"/>
          </a:xfrm>
          <a:prstGeom prst="straightConnector1">
            <a:avLst/>
          </a:prstGeom>
          <a:noFill/>
          <a:ln cap="flat" cmpd="sng" w="9525">
            <a:solidFill>
              <a:schemeClr val="dk2"/>
            </a:solidFill>
            <a:prstDash val="solid"/>
            <a:round/>
            <a:headEnd len="lg" w="lg" type="none"/>
            <a:tailEnd len="lg" w="lg" type="none"/>
          </a:ln>
        </p:spPr>
      </p:cxn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Total Anonymity provided for a message per fire</a:t>
            </a:r>
          </a:p>
        </p:txBody>
      </p:sp>
      <p:sp>
        <p:nvSpPr>
          <p:cNvPr id="123" name="Shape 123"/>
          <p:cNvSpPr txBox="1"/>
          <p:nvPr>
            <p:ph idx="1" type="body"/>
          </p:nvPr>
        </p:nvSpPr>
        <p:spPr>
          <a:xfrm>
            <a:off x="311700" y="1125450"/>
            <a:ext cx="8520599" cy="3416400"/>
          </a:xfrm>
          <a:prstGeom prst="rect">
            <a:avLst/>
          </a:prstGeom>
        </p:spPr>
        <p:txBody>
          <a:bodyPr anchorCtr="0" anchor="t" bIns="91425" lIns="91425" rIns="91425" tIns="91425">
            <a:noAutofit/>
          </a:bodyPr>
          <a:lstStyle/>
          <a:p>
            <a:pPr rtl="0">
              <a:spcBef>
                <a:spcPts val="0"/>
              </a:spcBef>
              <a:buNone/>
            </a:pPr>
            <a:r>
              <a:rPr lang="en-GB"/>
              <a:t>p(X) is the probability that the function is called.</a:t>
            </a:r>
          </a:p>
          <a:p>
            <a:pPr rtl="0">
              <a:spcBef>
                <a:spcPts val="0"/>
              </a:spcBef>
              <a:buNone/>
            </a:pPr>
            <a:r>
              <a:t/>
            </a:r>
            <a:endParaRPr/>
          </a:p>
          <a:p>
            <a:pPr>
              <a:spcBef>
                <a:spcPts val="0"/>
              </a:spcBef>
              <a:buNone/>
            </a:pPr>
            <a:r>
              <a:rPr lang="en-GB"/>
              <a:t> (1-p(X_pool) *1/Messages fired) + (p(X_pool) *(P/P+Q * 1/P+D)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Attackers:</a:t>
            </a:r>
          </a:p>
        </p:txBody>
      </p:sp>
      <p:sp>
        <p:nvSpPr>
          <p:cNvPr id="129" name="Shape 129"/>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Never Exact- Size keeps changing </a:t>
            </a:r>
            <a:br>
              <a:rPr lang="en-GB"/>
            </a:br>
            <a:r>
              <a:rPr lang="en-GB"/>
              <a:t>Never Certain- Cannot be certain if a message left the system</a:t>
            </a:r>
            <a:br>
              <a:rPr lang="en-GB"/>
            </a:br>
          </a:p>
          <a:p>
            <a:pPr rtl="0">
              <a:spcBef>
                <a:spcPts val="0"/>
              </a:spcBef>
              <a:buNone/>
            </a:pPr>
            <a:r>
              <a:rPr lang="en-GB"/>
              <a:t>Blending attacks can never reduce the Anonymity of a message to 0</a:t>
            </a:r>
            <a:br>
              <a:rPr lang="en-GB"/>
            </a:br>
            <a:br>
              <a:rPr lang="en-GB"/>
            </a:br>
            <a:br>
              <a:rPr lang="en-GB"/>
            </a:br>
            <a:r>
              <a:rPr lang="en-GB"/>
              <a:t>Passive adversaries cannot do anything. Every message is padded.</a:t>
            </a:r>
          </a:p>
          <a:p>
            <a:pPr rtl="0">
              <a:spcBef>
                <a:spcPts val="0"/>
              </a:spcBef>
              <a:buNone/>
            </a:pPr>
            <a:r>
              <a:t/>
            </a:r>
            <a:endParaRPr/>
          </a:p>
          <a:p>
            <a:pPr>
              <a:spcBef>
                <a:spcPts val="0"/>
              </a:spcBef>
              <a:buNone/>
            </a:pPr>
            <a:br>
              <a:rPr lang="en-GB"/>
            </a:br>
            <a:r>
              <a:rPr lang="en-GB"/>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Dummy Messages</a:t>
            </a:r>
          </a:p>
        </p:txBody>
      </p:sp>
      <p:sp>
        <p:nvSpPr>
          <p:cNvPr id="135" name="Shape 135"/>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Our biggest ally in this mix design are the Dummy messages.</a:t>
            </a:r>
            <a:br>
              <a:rPr lang="en-GB"/>
            </a:br>
            <a:r>
              <a:rPr lang="en-GB"/>
              <a:t>Dummy messages can become very expensive for the network</a:t>
            </a:r>
          </a:p>
          <a:p>
            <a:pPr rtl="0">
              <a:spcBef>
                <a:spcPts val="0"/>
              </a:spcBef>
              <a:buNone/>
            </a:pPr>
            <a:r>
              <a:rPr lang="en-GB"/>
              <a:t>Do we add it to the output or the pool?</a:t>
            </a:r>
          </a:p>
          <a:p>
            <a:pPr rtl="0">
              <a:spcBef>
                <a:spcPts val="0"/>
              </a:spcBef>
              <a:buNone/>
            </a:pPr>
            <a:r>
              <a:rPr lang="en-GB"/>
              <a:t>There is also the case where the mix is flooded with messages, causing it to shoot very often.</a:t>
            </a:r>
            <a:br>
              <a:rPr lang="en-GB"/>
            </a:br>
            <a:r>
              <a:rPr lang="en-GB"/>
              <a:t>The mix needs to constantly be generating dummy messages when its not firing until it has a pool of 10 times the average number of dummy messages sent.</a:t>
            </a:r>
            <a:br>
              <a:rPr lang="en-GB"/>
            </a:br>
            <a:br>
              <a:rPr lang="en-GB"/>
            </a:br>
            <a:r>
              <a:rPr lang="en-GB"/>
              <a:t>Another important thing is that they have to be padded up or down to the size of the largest message that would be fired, along with other messages being padded up to the said size</a:t>
            </a:r>
          </a:p>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Memory for dummies</a:t>
            </a:r>
          </a:p>
        </p:txBody>
      </p:sp>
      <p:sp>
        <p:nvSpPr>
          <p:cNvPr id="141" name="Shape 141"/>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GB"/>
              <a:t>The average size of an email is roughly 25KB without an attachment and 500kb with an attachment. Diving the dummy pool size between the two and padding up to the largest message is most efficient.</a:t>
            </a:r>
            <a:br>
              <a:rPr lang="en-GB"/>
            </a:br>
            <a:r>
              <a:rPr lang="en-GB"/>
              <a:t>Say we send an average of 20 dummies per fire. We need to have a Pool of 200 dummies so that we don’t spend too much time waiting during intense mix moments.</a:t>
            </a:r>
            <a:br>
              <a:rPr lang="en-GB"/>
            </a:br>
            <a:r>
              <a:rPr lang="en-GB"/>
              <a:t>That would constitute about 52MB in storage for dummies.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Memory while waiting to fire</a:t>
            </a:r>
          </a:p>
        </p:txBody>
      </p:sp>
      <p:sp>
        <p:nvSpPr>
          <p:cNvPr id="147" name="Shape 147"/>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Messages that are in the mix that are waiting to fire would depend widely upon the random numbers used, but say for 1000 messages, we would need about 150mb odd considering that 75% of the messages would be under 25 kb according to the email statistical report 2013 -Radicati Group INC</a:t>
            </a:r>
          </a:p>
          <a:p>
            <a:pPr rtl="0">
              <a:spcBef>
                <a:spcPts val="0"/>
              </a:spcBef>
              <a:buNone/>
            </a:pPr>
            <a:r>
              <a:t/>
            </a:r>
            <a:endParaRPr/>
          </a:p>
          <a:p>
            <a:pPr>
              <a:spcBef>
                <a:spcPts val="0"/>
              </a:spcBef>
              <a:buNone/>
            </a:pPr>
            <a:r>
              <a:rPr lang="en-GB"/>
              <a:t>Besides, Memory is cheap.</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284650" y="451800"/>
            <a:ext cx="8520599" cy="572699"/>
          </a:xfrm>
          <a:prstGeom prst="rect">
            <a:avLst/>
          </a:prstGeom>
        </p:spPr>
        <p:txBody>
          <a:bodyPr anchorCtr="0" anchor="t" bIns="91425" lIns="91425" rIns="91425" tIns="91425">
            <a:noAutofit/>
          </a:bodyPr>
          <a:lstStyle/>
          <a:p>
            <a:pPr>
              <a:spcBef>
                <a:spcPts val="0"/>
              </a:spcBef>
              <a:buNone/>
            </a:pPr>
            <a:r>
              <a:rPr lang="en-GB"/>
              <a:t>Conclusions:</a:t>
            </a:r>
          </a:p>
        </p:txBody>
      </p:sp>
      <p:sp>
        <p:nvSpPr>
          <p:cNvPr id="153" name="Shape 153"/>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The concept of randomizing the mix functions and variables is novel, but not very powerful. A standard  Threshold&amp;Timed Pool mix would achieve similar anonymity with dummy messages while making it uncertain and inexact.</a:t>
            </a:r>
          </a:p>
          <a:p>
            <a:pPr rtl="0">
              <a:spcBef>
                <a:spcPts val="0"/>
              </a:spcBef>
              <a:buNone/>
            </a:pPr>
            <a:r>
              <a:rPr lang="en-GB"/>
              <a:t>This mix has randomness where it tends to have less delay between input of a message and output of a message (ie, not sitting in a pool) as compared to just a pool mix where a message may take a long time to leave the pool.</a:t>
            </a:r>
          </a:p>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t/>
            </a:r>
            <a:endParaRPr/>
          </a:p>
        </p:txBody>
      </p:sp>
      <p:sp>
        <p:nvSpPr>
          <p:cNvPr id="60" name="Shape 60"/>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1. Quick Introduction</a:t>
            </a:r>
          </a:p>
          <a:p>
            <a:pPr rtl="0">
              <a:spcBef>
                <a:spcPts val="0"/>
              </a:spcBef>
              <a:buNone/>
            </a:pPr>
            <a:r>
              <a:rPr lang="en-GB"/>
              <a:t>2. Functions</a:t>
            </a:r>
          </a:p>
          <a:p>
            <a:pPr rtl="0">
              <a:spcBef>
                <a:spcPts val="0"/>
              </a:spcBef>
              <a:buNone/>
            </a:pPr>
            <a:r>
              <a:rPr lang="en-GB"/>
              <a:t>3.Design</a:t>
            </a:r>
          </a:p>
          <a:p>
            <a:pPr rtl="0">
              <a:spcBef>
                <a:spcPts val="0"/>
              </a:spcBef>
              <a:buNone/>
            </a:pPr>
            <a:r>
              <a:rPr lang="en-GB"/>
              <a:t>4.Attacks</a:t>
            </a:r>
          </a:p>
          <a:p>
            <a:pPr rtl="0">
              <a:spcBef>
                <a:spcPts val="0"/>
              </a:spcBef>
              <a:buNone/>
            </a:pPr>
            <a:r>
              <a:rPr lang="en-GB"/>
              <a:t>5. Conclusions</a:t>
            </a:r>
          </a:p>
          <a:p>
            <a:pPr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Introduction</a:t>
            </a:r>
          </a:p>
        </p:txBody>
      </p:sp>
      <p:sp>
        <p:nvSpPr>
          <p:cNvPr id="66" name="Shape 66"/>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The basic idea here is to design a mix that uses different functions and to randomize the attributes of said functions.</a:t>
            </a:r>
          </a:p>
          <a:p>
            <a:pPr lvl="0" rtl="0">
              <a:spcBef>
                <a:spcPts val="0"/>
              </a:spcBef>
              <a:buClr>
                <a:schemeClr val="dk1"/>
              </a:buClr>
              <a:buSzPct val="61111"/>
              <a:buFont typeface="Arial"/>
              <a:buNone/>
            </a:pPr>
            <a:r>
              <a:rPr lang="en-GB"/>
              <a:t>Every round is where the mix reconfigures itself.</a:t>
            </a:r>
            <a:br>
              <a:rPr lang="en-GB"/>
            </a:br>
            <a:br>
              <a:rPr lang="en-GB"/>
            </a:br>
            <a:r>
              <a:rPr lang="en-GB"/>
              <a:t>A round consists of a random number of “fires”</a:t>
            </a:r>
          </a:p>
          <a:p>
            <a:pPr lvl="0" rtl="0">
              <a:spcBef>
                <a:spcPts val="0"/>
              </a:spcBef>
              <a:buClr>
                <a:schemeClr val="dk1"/>
              </a:buClr>
              <a:buSzPct val="61111"/>
              <a:buFont typeface="Arial"/>
              <a:buNone/>
            </a:pPr>
            <a:r>
              <a:rPr lang="en-GB"/>
              <a:t>Number of Dummy messages D are random every time a mix fires.</a:t>
            </a:r>
          </a:p>
          <a:p>
            <a:pPr lvl="0">
              <a:spcBef>
                <a:spcPts val="0"/>
              </a:spcBef>
              <a:buNone/>
            </a:pPr>
            <a:r>
              <a:rPr lang="en-GB"/>
              <a:t>At the end of a round, the mix fires all messages left in it because of a pool function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Timed	</a:t>
            </a:r>
          </a:p>
        </p:txBody>
      </p:sp>
      <p:sp>
        <p:nvSpPr>
          <p:cNvPr id="72" name="Shape 72"/>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GB"/>
              <a:t>The timer is randomised upon firing</a:t>
            </a:r>
          </a:p>
          <a:p>
            <a:pPr indent="-228600" lvl="0" marL="457200" rtl="0">
              <a:spcBef>
                <a:spcPts val="0"/>
              </a:spcBef>
              <a:buChar char="-"/>
            </a:pPr>
            <a:r>
              <a:rPr lang="en-GB"/>
              <a:t>Anonymity of a message is 1/M+D</a:t>
            </a:r>
          </a:p>
          <a:p>
            <a:pPr indent="-228600" lvl="1" marL="914400" rtl="0">
              <a:spcBef>
                <a:spcPts val="0"/>
              </a:spcBef>
              <a:buChar char="-"/>
            </a:pPr>
            <a:r>
              <a:rPr lang="en-GB"/>
              <a:t>where M is the number of messages that arrived, and D is the dummy messages</a:t>
            </a:r>
          </a:p>
          <a:p>
            <a:pPr indent="0" lvl="0" mar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Threshold</a:t>
            </a:r>
          </a:p>
        </p:txBody>
      </p:sp>
      <p:sp>
        <p:nvSpPr>
          <p:cNvPr id="78" name="Shape 78"/>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The Threshold limit (T ) changes upon every fire</a:t>
            </a:r>
          </a:p>
          <a:p>
            <a:pPr rtl="0">
              <a:spcBef>
                <a:spcPts val="0"/>
              </a:spcBef>
              <a:buNone/>
            </a:pPr>
            <a:r>
              <a:rPr lang="en-GB"/>
              <a:t>-Anonymity of a message is 1/T+D</a:t>
            </a:r>
          </a:p>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Timed and Threshold</a:t>
            </a:r>
          </a:p>
        </p:txBody>
      </p:sp>
      <p:sp>
        <p:nvSpPr>
          <p:cNvPr id="84" name="Shape 84"/>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Fires when the timer and the threshold reaches a point</a:t>
            </a:r>
          </a:p>
          <a:p>
            <a:pPr rtl="0">
              <a:spcBef>
                <a:spcPts val="0"/>
              </a:spcBef>
              <a:buNone/>
            </a:pPr>
            <a:r>
              <a:rPr lang="en-GB"/>
              <a:t>Anonymity of a message is 1/F+D (F being the messages fired)</a:t>
            </a:r>
            <a:br>
              <a:rPr lang="en-GB"/>
            </a:br>
          </a:p>
          <a:p>
            <a:pPr rtl="0">
              <a:spcBef>
                <a:spcPts val="0"/>
              </a:spcBef>
              <a:buNone/>
            </a:pPr>
            <a:r>
              <a:t/>
            </a:r>
            <a:endParaRPr/>
          </a:p>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Pool</a:t>
            </a:r>
          </a:p>
        </p:txBody>
      </p:sp>
      <p:sp>
        <p:nvSpPr>
          <p:cNvPr id="90" name="Shape 90"/>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GB"/>
              <a:t>Fires P when the pool is P+Q</a:t>
            </a:r>
          </a:p>
          <a:p>
            <a:pPr rtl="0">
              <a:spcBef>
                <a:spcPts val="0"/>
              </a:spcBef>
              <a:buNone/>
            </a:pPr>
            <a:r>
              <a:rPr lang="en-GB"/>
              <a:t>Breaks out of the pool to the next function</a:t>
            </a:r>
          </a:p>
          <a:p>
            <a:pPr rtl="0">
              <a:spcBef>
                <a:spcPts val="0"/>
              </a:spcBef>
              <a:buNone/>
            </a:pPr>
            <a:r>
              <a:rPr lang="en-GB"/>
              <a:t>If revisited within the same “Round” continues where it was left off</a:t>
            </a:r>
          </a:p>
          <a:p>
            <a:pPr rtl="0">
              <a:spcBef>
                <a:spcPts val="0"/>
              </a:spcBef>
              <a:buNone/>
            </a:pPr>
            <a:r>
              <a:rPr lang="en-GB"/>
              <a:t>Anonymity per message- Prob(Not left in Pool ) * Anonymity of sent messages</a:t>
            </a:r>
          </a:p>
          <a:p>
            <a:pPr rtl="0">
              <a:spcBef>
                <a:spcPts val="0"/>
              </a:spcBef>
              <a:buNone/>
            </a:pPr>
            <a:r>
              <a:rPr lang="en-GB"/>
              <a:t>						P/P+Q * 1/P+D</a:t>
            </a:r>
          </a:p>
          <a:p>
            <a:pPr rtl="0">
              <a:spcBef>
                <a:spcPts val="0"/>
              </a:spcBef>
              <a:buNone/>
            </a:pPr>
            <a:r>
              <a:rPr lang="en-GB"/>
              <a:t>Disadvantage : If a Pool is called early and never called till a round ends, a message can sit in the Pool for a while.</a:t>
            </a:r>
          </a:p>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Pool Flush</a:t>
            </a:r>
          </a:p>
        </p:txBody>
      </p:sp>
      <p:sp>
        <p:nvSpPr>
          <p:cNvPr id="96" name="Shape 96"/>
          <p:cNvSpPr txBox="1"/>
          <p:nvPr>
            <p:ph idx="1" type="body"/>
          </p:nvPr>
        </p:nvSpPr>
        <p:spPr>
          <a:xfrm>
            <a:off x="203550" y="1152475"/>
            <a:ext cx="8520599" cy="3416400"/>
          </a:xfrm>
          <a:prstGeom prst="rect">
            <a:avLst/>
          </a:prstGeom>
        </p:spPr>
        <p:txBody>
          <a:bodyPr anchorCtr="0" anchor="t" bIns="91425" lIns="91425" rIns="91425" tIns="91425">
            <a:noAutofit/>
          </a:bodyPr>
          <a:lstStyle/>
          <a:p>
            <a:pPr rtl="0">
              <a:spcBef>
                <a:spcPts val="0"/>
              </a:spcBef>
              <a:buNone/>
            </a:pPr>
            <a:r>
              <a:rPr lang="en-GB"/>
              <a:t>At the end of a round, the Pool is flushed</a:t>
            </a:r>
          </a:p>
          <a:p>
            <a:pPr rtl="0">
              <a:spcBef>
                <a:spcPts val="0"/>
              </a:spcBef>
              <a:buNone/>
            </a:pPr>
            <a:r>
              <a:rPr lang="en-GB"/>
              <a:t>Remaining Q messages are send along with D dummies</a:t>
            </a:r>
          </a:p>
          <a:p>
            <a:pPr rtl="0">
              <a:spcBef>
                <a:spcPts val="0"/>
              </a:spcBef>
              <a:buNone/>
            </a:pPr>
            <a:r>
              <a:rPr lang="en-GB"/>
              <a:t>Anonymity of “Flushed” messages - 1/Q+D</a:t>
            </a:r>
          </a:p>
          <a:p>
            <a:pPr>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Pseudo Random Generator</a:t>
            </a:r>
          </a:p>
        </p:txBody>
      </p:sp>
      <p:sp>
        <p:nvSpPr>
          <p:cNvPr id="102" name="Shape 102"/>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lnSpc>
                <a:spcPct val="130000"/>
              </a:lnSpc>
              <a:spcBef>
                <a:spcPts val="0"/>
              </a:spcBef>
              <a:spcAft>
                <a:spcPts val="600"/>
              </a:spcAft>
              <a:buNone/>
            </a:pPr>
            <a:r>
              <a:rPr lang="en-GB" sz="1100">
                <a:solidFill>
                  <a:schemeClr val="dk1"/>
                </a:solidFill>
                <a:latin typeface="Georgia"/>
                <a:ea typeface="Georgia"/>
                <a:cs typeface="Georgia"/>
                <a:sym typeface="Georgia"/>
              </a:rPr>
              <a:t>Mersenne Twister</a:t>
            </a: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a:p>
            <a:pPr lvl="0" rtl="0">
              <a:lnSpc>
                <a:spcPct val="130000"/>
              </a:lnSpc>
              <a:spcBef>
                <a:spcPts val="0"/>
              </a:spcBef>
              <a:spcAft>
                <a:spcPts val="600"/>
              </a:spcAft>
              <a:buNone/>
            </a:pPr>
            <a:r>
              <a:rPr lang="en-GB" sz="1100">
                <a:solidFill>
                  <a:schemeClr val="dk1"/>
                </a:solidFill>
                <a:latin typeface="Georgia"/>
                <a:ea typeface="Georgia"/>
                <a:cs typeface="Georgia"/>
                <a:sym typeface="Georgia"/>
              </a:rPr>
              <a:t>~0.02 seconds to generate a number.</a:t>
            </a:r>
          </a:p>
          <a:p>
            <a:pPr lvl="0" rtl="0">
              <a:lnSpc>
                <a:spcPct val="130000"/>
              </a:lnSpc>
              <a:spcBef>
                <a:spcPts val="0"/>
              </a:spcBef>
              <a:spcAft>
                <a:spcPts val="600"/>
              </a:spcAft>
              <a:buNone/>
            </a:pPr>
            <a:r>
              <a:t/>
            </a:r>
            <a:endParaRPr sz="1100">
              <a:solidFill>
                <a:schemeClr val="dk1"/>
              </a:solidFill>
              <a:latin typeface="Georgia"/>
              <a:ea typeface="Georgia"/>
              <a:cs typeface="Georgia"/>
              <a:sym typeface="Georgia"/>
            </a:endParaRPr>
          </a:p>
        </p:txBody>
      </p:sp>
      <p:pic>
        <p:nvPicPr>
          <p:cNvPr id="103" name="Shape 103"/>
          <p:cNvPicPr preferRelativeResize="0"/>
          <p:nvPr/>
        </p:nvPicPr>
        <p:blipFill>
          <a:blip r:embed="rId3">
            <a:alphaModFix/>
          </a:blip>
          <a:stretch>
            <a:fillRect/>
          </a:stretch>
        </p:blipFill>
        <p:spPr>
          <a:xfrm>
            <a:off x="378862" y="1450625"/>
            <a:ext cx="5534025" cy="13906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