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75" r:id="rId2"/>
    <p:sldMasterId id="2147483890" r:id="rId3"/>
    <p:sldMasterId id="2147483905" r:id="rId4"/>
    <p:sldMasterId id="2147483921" r:id="rId5"/>
    <p:sldMasterId id="2147483936" r:id="rId6"/>
    <p:sldMasterId id="2147483950" r:id="rId7"/>
    <p:sldMasterId id="2147483964" r:id="rId8"/>
  </p:sldMasterIdLst>
  <p:notesMasterIdLst>
    <p:notesMasterId r:id="rId118"/>
  </p:notesMasterIdLst>
  <p:sldIdLst>
    <p:sldId id="256" r:id="rId9"/>
    <p:sldId id="359" r:id="rId10"/>
    <p:sldId id="265" r:id="rId11"/>
    <p:sldId id="360" r:id="rId12"/>
    <p:sldId id="416" r:id="rId13"/>
    <p:sldId id="415" r:id="rId14"/>
    <p:sldId id="361" r:id="rId15"/>
    <p:sldId id="417" r:id="rId16"/>
    <p:sldId id="418" r:id="rId17"/>
    <p:sldId id="419" r:id="rId18"/>
    <p:sldId id="421" r:id="rId19"/>
    <p:sldId id="422" r:id="rId20"/>
    <p:sldId id="423" r:id="rId21"/>
    <p:sldId id="424" r:id="rId22"/>
    <p:sldId id="425" r:id="rId23"/>
    <p:sldId id="420" r:id="rId24"/>
    <p:sldId id="426" r:id="rId25"/>
    <p:sldId id="428" r:id="rId26"/>
    <p:sldId id="429" r:id="rId27"/>
    <p:sldId id="430" r:id="rId28"/>
    <p:sldId id="432" r:id="rId29"/>
    <p:sldId id="433" r:id="rId30"/>
    <p:sldId id="434" r:id="rId31"/>
    <p:sldId id="435" r:id="rId32"/>
    <p:sldId id="436" r:id="rId33"/>
    <p:sldId id="437" r:id="rId34"/>
    <p:sldId id="439" r:id="rId35"/>
    <p:sldId id="440" r:id="rId36"/>
    <p:sldId id="442" r:id="rId37"/>
    <p:sldId id="443" r:id="rId38"/>
    <p:sldId id="445" r:id="rId39"/>
    <p:sldId id="446" r:id="rId40"/>
    <p:sldId id="447" r:id="rId41"/>
    <p:sldId id="448" r:id="rId42"/>
    <p:sldId id="459" r:id="rId43"/>
    <p:sldId id="461" r:id="rId44"/>
    <p:sldId id="462" r:id="rId45"/>
    <p:sldId id="463" r:id="rId46"/>
    <p:sldId id="466" r:id="rId47"/>
    <p:sldId id="468" r:id="rId48"/>
    <p:sldId id="469" r:id="rId49"/>
    <p:sldId id="471" r:id="rId50"/>
    <p:sldId id="472" r:id="rId51"/>
    <p:sldId id="473" r:id="rId52"/>
    <p:sldId id="474" r:id="rId53"/>
    <p:sldId id="475" r:id="rId54"/>
    <p:sldId id="476" r:id="rId55"/>
    <p:sldId id="477" r:id="rId56"/>
    <p:sldId id="478" r:id="rId57"/>
    <p:sldId id="479" r:id="rId58"/>
    <p:sldId id="482" r:id="rId59"/>
    <p:sldId id="483" r:id="rId60"/>
    <p:sldId id="480" r:id="rId61"/>
    <p:sldId id="453" r:id="rId62"/>
    <p:sldId id="454" r:id="rId63"/>
    <p:sldId id="455" r:id="rId64"/>
    <p:sldId id="456" r:id="rId65"/>
    <p:sldId id="457" r:id="rId66"/>
    <p:sldId id="458" r:id="rId67"/>
    <p:sldId id="258" r:id="rId68"/>
    <p:sldId id="274" r:id="rId69"/>
    <p:sldId id="275" r:id="rId70"/>
    <p:sldId id="362" r:id="rId71"/>
    <p:sldId id="363" r:id="rId72"/>
    <p:sldId id="281" r:id="rId73"/>
    <p:sldId id="282" r:id="rId74"/>
    <p:sldId id="398" r:id="rId75"/>
    <p:sldId id="399" r:id="rId76"/>
    <p:sldId id="400" r:id="rId77"/>
    <p:sldId id="401" r:id="rId78"/>
    <p:sldId id="302" r:id="rId79"/>
    <p:sldId id="314" r:id="rId80"/>
    <p:sldId id="293" r:id="rId81"/>
    <p:sldId id="312" r:id="rId82"/>
    <p:sldId id="315" r:id="rId83"/>
    <p:sldId id="316" r:id="rId84"/>
    <p:sldId id="294" r:id="rId85"/>
    <p:sldId id="369" r:id="rId86"/>
    <p:sldId id="370" r:id="rId87"/>
    <p:sldId id="371" r:id="rId88"/>
    <p:sldId id="296" r:id="rId89"/>
    <p:sldId id="300" r:id="rId90"/>
    <p:sldId id="301" r:id="rId91"/>
    <p:sldId id="404" r:id="rId92"/>
    <p:sldId id="403" r:id="rId93"/>
    <p:sldId id="372" r:id="rId94"/>
    <p:sldId id="373" r:id="rId95"/>
    <p:sldId id="374" r:id="rId96"/>
    <p:sldId id="375" r:id="rId97"/>
    <p:sldId id="376" r:id="rId98"/>
    <p:sldId id="377" r:id="rId99"/>
    <p:sldId id="378" r:id="rId100"/>
    <p:sldId id="379" r:id="rId101"/>
    <p:sldId id="381" r:id="rId102"/>
    <p:sldId id="382" r:id="rId103"/>
    <p:sldId id="383" r:id="rId104"/>
    <p:sldId id="384" r:id="rId105"/>
    <p:sldId id="385" r:id="rId106"/>
    <p:sldId id="386" r:id="rId107"/>
    <p:sldId id="393" r:id="rId108"/>
    <p:sldId id="394" r:id="rId109"/>
    <p:sldId id="395" r:id="rId110"/>
    <p:sldId id="396" r:id="rId111"/>
    <p:sldId id="405" r:id="rId112"/>
    <p:sldId id="406" r:id="rId113"/>
    <p:sldId id="407" r:id="rId114"/>
    <p:sldId id="408" r:id="rId115"/>
    <p:sldId id="409" r:id="rId116"/>
    <p:sldId id="414" r:id="rId1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706" autoAdjust="0"/>
    <p:restoredTop sz="78088" autoAdjust="0"/>
  </p:normalViewPr>
  <p:slideViewPr>
    <p:cSldViewPr>
      <p:cViewPr varScale="1">
        <p:scale>
          <a:sx n="97" d="100"/>
          <a:sy n="97" d="100"/>
        </p:scale>
        <p:origin x="-12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NULL"/><Relationship Id="rId4"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mn-cs"/>
              </a:defRPr>
            </a:lvl1pPr>
          </a:lstStyle>
          <a:p>
            <a:pPr>
              <a:defRPr/>
            </a:pPr>
            <a:endParaRPr lang="en-US"/>
          </a:p>
        </p:txBody>
      </p:sp>
      <p:sp>
        <p:nvSpPr>
          <p:cNvPr id="655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mn-cs"/>
              </a:defRPr>
            </a:lvl1pPr>
          </a:lstStyle>
          <a:p>
            <a:pPr>
              <a:defRPr/>
            </a:pPr>
            <a:endParaRPr lang="en-US"/>
          </a:p>
        </p:txBody>
      </p:sp>
      <p:sp>
        <p:nvSpPr>
          <p:cNvPr id="655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cs typeface="+mn-cs"/>
              </a:defRPr>
            </a:lvl1pPr>
          </a:lstStyle>
          <a:p>
            <a:pPr>
              <a:defRPr/>
            </a:pPr>
            <a:fld id="{D7C1AC03-0241-4E48-9A0B-53EE0FCD19FC}" type="slidenum">
              <a:rPr lang="en-US"/>
              <a:pPr>
                <a:defRPr/>
              </a:pPr>
              <a:t>‹#›</a:t>
            </a:fld>
            <a:endParaRPr lang="en-US"/>
          </a:p>
        </p:txBody>
      </p:sp>
    </p:spTree>
    <p:extLst>
      <p:ext uri="{BB962C8B-B14F-4D97-AF65-F5344CB8AC3E}">
        <p14:creationId xmlns:p14="http://schemas.microsoft.com/office/powerpoint/2010/main" val="955062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forming-arts.biz/blog/social-influence-market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Inform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122398DA-8C60-418F-9B50-374B3BC15005}" type="slidenum">
              <a:rPr lang="en-US" smtClean="0"/>
              <a:pPr>
                <a:defRPr/>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3187A-442B-4B09-973B-0E3931946D55}" type="slidenum">
              <a:rPr lang="en-US">
                <a:solidFill>
                  <a:prstClr val="black"/>
                </a:solidFill>
              </a:rPr>
              <a:pPr/>
              <a:t>18</a:t>
            </a:fld>
            <a:endParaRPr lang="en-US">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sz="1400"/>
              <a:t>A function </a:t>
            </a:r>
            <a:r>
              <a:rPr lang="en-US" sz="1400" i="1"/>
              <a:t>f</a:t>
            </a:r>
            <a:r>
              <a:rPr lang="en-US" sz="1400"/>
              <a:t> maps a finite ground set </a:t>
            </a:r>
            <a:r>
              <a:rPr lang="en-US" sz="1400" i="1"/>
              <a:t>U</a:t>
            </a:r>
            <a:r>
              <a:rPr lang="en-US" sz="1400"/>
              <a:t> to non-negative real numbers, and satisfies a natural “diminishing returns” property, then </a:t>
            </a:r>
            <a:r>
              <a:rPr lang="en-US" sz="1400" i="1"/>
              <a:t>f</a:t>
            </a:r>
            <a:r>
              <a:rPr lang="en-US" sz="1400"/>
              <a:t> is a submodular function.  </a:t>
            </a:r>
          </a:p>
          <a:p>
            <a:r>
              <a:rPr lang="en-US" sz="1400"/>
              <a:t>Diminishing returns property: </a:t>
            </a:r>
          </a:p>
          <a:p>
            <a:pPr lvl="1"/>
            <a:r>
              <a:rPr lang="en-US" sz="1400"/>
              <a:t>The marginal gain from adding an element to a set </a:t>
            </a:r>
            <a:r>
              <a:rPr lang="en-US" sz="1400" i="1"/>
              <a:t>S</a:t>
            </a:r>
            <a:r>
              <a:rPr lang="en-US" sz="1400"/>
              <a:t> is at least as high as the marginal gain from adding the same element to a superset  of </a:t>
            </a:r>
            <a:r>
              <a:rPr lang="en-US" sz="1400" i="1"/>
              <a:t>S</a:t>
            </a:r>
            <a:r>
              <a:rPr lang="en-US" sz="1400"/>
              <a:t>.</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E557B-49E3-47D1-BA1F-6ADA0E7B080C}" type="slidenum">
              <a:rPr lang="en-US">
                <a:solidFill>
                  <a:prstClr val="black"/>
                </a:solidFill>
              </a:rPr>
              <a:pPr/>
              <a:t>19</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Known results:</a:t>
            </a:r>
          </a:p>
          <a:p>
            <a:r>
              <a:rPr lang="en-US" sz="1400"/>
              <a:t>For a submodular function </a:t>
            </a:r>
            <a:r>
              <a:rPr lang="en-US" sz="1400" i="1"/>
              <a:t>f</a:t>
            </a:r>
            <a:r>
              <a:rPr lang="en-US" sz="1400"/>
              <a:t>, if </a:t>
            </a:r>
            <a:r>
              <a:rPr lang="en-US" sz="1400" i="1"/>
              <a:t>f</a:t>
            </a:r>
            <a:r>
              <a:rPr lang="en-US" sz="1400"/>
              <a:t> only takes non-negative value, and is monotone. </a:t>
            </a:r>
          </a:p>
          <a:p>
            <a:r>
              <a:rPr lang="en-US" sz="1400"/>
              <a:t>Finding a </a:t>
            </a:r>
            <a:r>
              <a:rPr lang="en-US" sz="1400" i="1"/>
              <a:t>k</a:t>
            </a:r>
            <a:r>
              <a:rPr lang="en-US" sz="1400"/>
              <a:t>-element set </a:t>
            </a:r>
            <a:r>
              <a:rPr lang="en-US" sz="1400" i="1"/>
              <a:t>S</a:t>
            </a:r>
            <a:r>
              <a:rPr lang="en-US" sz="1400"/>
              <a:t> for which </a:t>
            </a:r>
            <a:r>
              <a:rPr lang="en-US" sz="1400" i="1"/>
              <a:t>f(S) </a:t>
            </a:r>
            <a:r>
              <a:rPr lang="en-US" sz="1400"/>
              <a:t>is maximized is an NP-hard optimization problem[GFN77, NWF78].</a:t>
            </a:r>
            <a:endParaRPr lang="en-US" sz="1400"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D7330-EA98-4234-9DE7-606F9A8EEB91}" type="slidenum">
              <a:rPr lang="en-US">
                <a:solidFill>
                  <a:prstClr val="black"/>
                </a:solidFill>
              </a:rPr>
              <a:pPr/>
              <a:t>20</a:t>
            </a:fld>
            <a:endParaRPr lang="en-US">
              <a:solidFill>
                <a:prstClr val="black"/>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The algorithm that achieves this performance guarantee is a natural greedy hill-climbing strategy</a:t>
            </a:r>
          </a:p>
          <a:p>
            <a:r>
              <a:rPr lang="en-US" i="1"/>
              <a:t>selecting elements one at a time, each time choosing an element that provides</a:t>
            </a:r>
          </a:p>
          <a:p>
            <a:r>
              <a:rPr lang="en-US" i="1"/>
              <a:t>the largest marginal increase in the function value.</a:t>
            </a:r>
          </a:p>
          <a:p>
            <a:r>
              <a:rPr lang="en-US"/>
              <a:t>f(S) &gt;= (1-1/e) f(S*)</a:t>
            </a:r>
          </a:p>
          <a:p>
            <a:endParaRPr lang="en-US" sz="1400" i="1"/>
          </a:p>
          <a:p>
            <a:r>
              <a:rPr lang="en-US" sz="1400"/>
              <a:t>This algorithm approximate the optimum within a factor of (1-1/</a:t>
            </a:r>
            <a:r>
              <a:rPr lang="en-US" sz="1400" i="1"/>
              <a:t>e</a:t>
            </a:r>
            <a:r>
              <a:rPr lang="en-US" sz="1400"/>
              <a:t>) ( where </a:t>
            </a:r>
            <a:r>
              <a:rPr lang="en-US" sz="1400" i="1"/>
              <a:t>e</a:t>
            </a:r>
            <a:r>
              <a:rPr lang="en-US" sz="1400"/>
              <a:t> is the base of the natural logarithm).</a:t>
            </a:r>
          </a:p>
          <a:p>
            <a:endParaRPr lang="en-US"/>
          </a:p>
          <a:p>
            <a:endParaRPr lang="en-US" sz="1400" i="1"/>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0E4D5-5C02-4095-82EA-0E5F4E239C99}" type="slidenum">
              <a:rPr lang="en-US">
                <a:solidFill>
                  <a:prstClr val="black"/>
                </a:solidFill>
              </a:rPr>
              <a:pPr/>
              <a:t>21</a:t>
            </a:fld>
            <a:endParaRPr lang="en-US">
              <a:solidFill>
                <a:prstClr val="black"/>
              </a:solidFill>
            </a:endParaRP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403A3-CAA1-4BCA-90F3-D880BE22702C}" type="slidenum">
              <a:rPr lang="en-US">
                <a:solidFill>
                  <a:prstClr val="black"/>
                </a:solidFill>
              </a:rPr>
              <a:pPr/>
              <a:t>22</a:t>
            </a:fld>
            <a:endParaRPr lang="en-US">
              <a:solidFill>
                <a:prstClr val="black"/>
              </a:solidFill>
            </a:endParaRP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5289D-8DC2-447C-9867-E6D45A854319}" type="slidenum">
              <a:rPr lang="en-US">
                <a:solidFill>
                  <a:prstClr val="black"/>
                </a:solidFill>
              </a:rPr>
              <a:pPr/>
              <a:t>23</a:t>
            </a:fld>
            <a:endParaRPr lang="en-US">
              <a:solidFill>
                <a:prstClr val="black"/>
              </a:solidFill>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pPr>
              <a:lnSpc>
                <a:spcPct val="90000"/>
              </a:lnSpc>
            </a:pPr>
            <a:r>
              <a:rPr lang="en-US"/>
              <a:t>Our proof deals with these difficulties by formulating an equivalent</a:t>
            </a:r>
          </a:p>
          <a:p>
            <a:pPr>
              <a:lnSpc>
                <a:spcPct val="90000"/>
              </a:lnSpc>
            </a:pPr>
            <a:r>
              <a:rPr lang="en-US"/>
              <a:t>view of the process, which makes it easier to see that there</a:t>
            </a:r>
          </a:p>
          <a:p>
            <a:pPr>
              <a:lnSpc>
                <a:spcPct val="90000"/>
              </a:lnSpc>
            </a:pPr>
            <a:r>
              <a:rPr lang="en-US"/>
              <a:t>is an order-independent outcome, and which provides an alternate</a:t>
            </a:r>
          </a:p>
          <a:p>
            <a:pPr>
              <a:lnSpc>
                <a:spcPct val="90000"/>
              </a:lnSpc>
            </a:pPr>
            <a:r>
              <a:rPr lang="en-US"/>
              <a:t>way to reason about the submodularity property.</a:t>
            </a:r>
          </a:p>
          <a:p>
            <a:pPr>
              <a:lnSpc>
                <a:spcPct val="90000"/>
              </a:lnSpc>
            </a:pPr>
            <a:endParaRPr lang="en-US"/>
          </a:p>
          <a:p>
            <a:pPr>
              <a:lnSpc>
                <a:spcPct val="90000"/>
              </a:lnSpc>
            </a:pPr>
            <a:r>
              <a:rPr lang="en-US"/>
              <a:t>From the point of view of the process, it clearly does not matter whether the</a:t>
            </a:r>
          </a:p>
          <a:p>
            <a:pPr>
              <a:lnSpc>
                <a:spcPct val="90000"/>
              </a:lnSpc>
            </a:pPr>
            <a:r>
              <a:rPr lang="en-US"/>
              <a:t>coin was flipped at the moment that v became active, or whether it</a:t>
            </a:r>
          </a:p>
          <a:p>
            <a:pPr>
              <a:lnSpc>
                <a:spcPct val="90000"/>
              </a:lnSpc>
            </a:pPr>
            <a:r>
              <a:rPr lang="en-US"/>
              <a:t>was flipped at the very beginning of the whole process and is only</a:t>
            </a:r>
          </a:p>
          <a:p>
            <a:pPr>
              <a:lnSpc>
                <a:spcPct val="90000"/>
              </a:lnSpc>
            </a:pPr>
            <a:r>
              <a:rPr lang="en-US"/>
              <a:t>being revealed now. With all the coins flipped in advance, the process can be viewed</a:t>
            </a:r>
          </a:p>
          <a:p>
            <a:pPr>
              <a:lnSpc>
                <a:spcPct val="90000"/>
              </a:lnSpc>
            </a:pPr>
            <a:r>
              <a:rPr lang="en-US"/>
              <a:t>as follows. The edges in G for which the coin flip indicated an</a:t>
            </a:r>
          </a:p>
          <a:p>
            <a:pPr>
              <a:lnSpc>
                <a:spcPct val="90000"/>
              </a:lnSpc>
            </a:pPr>
            <a:r>
              <a:rPr lang="en-US"/>
              <a:t>activation will be successful are declared to be </a:t>
            </a:r>
            <a:r>
              <a:rPr lang="en-US" i="1"/>
              <a:t>live</a:t>
            </a:r>
            <a:r>
              <a:rPr lang="en-US"/>
              <a:t>; the remaining</a:t>
            </a:r>
          </a:p>
          <a:p>
            <a:pPr>
              <a:lnSpc>
                <a:spcPct val="90000"/>
              </a:lnSpc>
            </a:pPr>
            <a:r>
              <a:rPr lang="en-US"/>
              <a:t>edges are declared to be </a:t>
            </a:r>
            <a:r>
              <a:rPr lang="en-US" i="1"/>
              <a:t>blocked</a:t>
            </a:r>
            <a:r>
              <a:rPr lang="en-US"/>
              <a:t>. If we fix the outcomes of the coin</a:t>
            </a:r>
          </a:p>
          <a:p>
            <a:pPr>
              <a:lnSpc>
                <a:spcPct val="90000"/>
              </a:lnSpc>
            </a:pPr>
            <a:r>
              <a:rPr lang="en-US"/>
              <a:t>flips and then initially activate a set A, it is clear how to determine</a:t>
            </a:r>
          </a:p>
          <a:p>
            <a:pPr>
              <a:lnSpc>
                <a:spcPct val="90000"/>
              </a:lnSpc>
            </a:pPr>
            <a:r>
              <a:rPr lang="en-US"/>
              <a:t>the full set of active nodes at the end of the cascade process:</a:t>
            </a:r>
          </a:p>
          <a:p>
            <a:pPr>
              <a:lnSpc>
                <a:spcPct val="90000"/>
              </a:lnSpc>
            </a:pPr>
            <a:r>
              <a:rPr lang="en-US"/>
              <a:t>CLAIM 2.3. </a:t>
            </a:r>
            <a:r>
              <a:rPr lang="en-US" i="1"/>
              <a:t>A node </a:t>
            </a:r>
            <a:r>
              <a:rPr lang="en-US"/>
              <a:t>x </a:t>
            </a:r>
            <a:r>
              <a:rPr lang="en-US" i="1"/>
              <a:t>ends up active if and only if there is a</a:t>
            </a:r>
          </a:p>
          <a:p>
            <a:pPr>
              <a:lnSpc>
                <a:spcPct val="90000"/>
              </a:lnSpc>
            </a:pPr>
            <a:r>
              <a:rPr lang="en-US" i="1"/>
              <a:t>path from some node in </a:t>
            </a:r>
            <a:r>
              <a:rPr lang="en-US"/>
              <a:t>A </a:t>
            </a:r>
            <a:r>
              <a:rPr lang="en-US" i="1"/>
              <a:t>to </a:t>
            </a:r>
            <a:r>
              <a:rPr lang="en-US"/>
              <a:t>x </a:t>
            </a:r>
            <a:r>
              <a:rPr lang="en-US" i="1"/>
              <a:t>consisting entirely of live edges.</a:t>
            </a:r>
          </a:p>
          <a:p>
            <a:pPr>
              <a:lnSpc>
                <a:spcPct val="90000"/>
              </a:lnSpc>
            </a:pPr>
            <a:r>
              <a:rPr lang="en-US" i="1"/>
              <a:t>(We will call such a path a </a:t>
            </a:r>
            <a:r>
              <a:rPr lang="en-US"/>
              <a:t>live-edge path</a:t>
            </a:r>
            <a:r>
              <a:rPr lang="en-US" i="1"/>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60B01-3D8E-437E-B187-DB3BA0CF2400}" type="slidenum">
              <a:rPr lang="en-US">
                <a:solidFill>
                  <a:prstClr val="black"/>
                </a:solidFill>
              </a:rPr>
              <a:pPr/>
              <a:t>24</a:t>
            </a:fld>
            <a:endParaRPr lang="en-US">
              <a:solidFill>
                <a:prstClr val="black"/>
              </a:solidFill>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i="1"/>
              <a:t>g(S +v) - g(S): </a:t>
            </a:r>
            <a:r>
              <a:rPr lang="en-US"/>
              <a:t>Exactly nodes reachable from v, but not from S.</a:t>
            </a:r>
            <a:endParaRPr lang="en-US"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59BB9-3EE7-4157-80A4-A79761A9F1D9}" type="slidenum">
              <a:rPr lang="en-US">
                <a:solidFill>
                  <a:prstClr val="black"/>
                </a:solidFill>
              </a:rPr>
              <a:pPr/>
              <a:t>25</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F53D7-E099-4361-89FD-0D9C1DA4A56F}" type="slidenum">
              <a:rPr lang="en-US">
                <a:solidFill>
                  <a:prstClr val="black"/>
                </a:solidFill>
              </a:rPr>
              <a:pPr/>
              <a:t>26</a:t>
            </a:fld>
            <a:endParaRPr lang="en-US">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EF095-A8C2-413F-8546-DA1B93721445}" type="slidenum">
              <a:rPr lang="en-US">
                <a:solidFill>
                  <a:prstClr val="black"/>
                </a:solidFill>
              </a:rPr>
              <a:pPr/>
              <a:t>27</a:t>
            </a:fld>
            <a:endParaRPr lang="en-US">
              <a:solidFill>
                <a:prstClr val="black"/>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Both in choosing the nodes to target with the greedy algorithm,</a:t>
            </a:r>
          </a:p>
          <a:p>
            <a:r>
              <a:rPr lang="en-US"/>
              <a:t>and in evaluating the performance of the algorithms, we need to</a:t>
            </a:r>
          </a:p>
          <a:p>
            <a:r>
              <a:rPr lang="en-US"/>
              <a:t>compute the value (A). It is an open question to compute this</a:t>
            </a:r>
          </a:p>
          <a:p>
            <a:r>
              <a:rPr lang="en-US"/>
              <a:t>quantity exactly by an efficient method, but very good estimates</a:t>
            </a:r>
          </a:p>
          <a:p>
            <a:r>
              <a:rPr lang="en-US"/>
              <a:t>can be obtained by simulating the random process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a:t>
            </a:r>
            <a:r>
              <a:rPr lang="en-US" dirty="0" smtClean="0">
                <a:hlinkClick r:id="rId3"/>
              </a:rPr>
              <a:t>http://www.informing-arts.biz/blog/social-influence-marketing/</a:t>
            </a:r>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29BBF-9E06-45E5-9690-C9B019BFD4D1}" type="slidenum">
              <a:rPr lang="en-US">
                <a:solidFill>
                  <a:prstClr val="black"/>
                </a:solidFill>
              </a:rPr>
              <a:pPr/>
              <a:t>28</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AA91D-727D-405E-B277-3547285DE6BF}" type="slidenum">
              <a:rPr lang="en-US">
                <a:solidFill>
                  <a:prstClr val="black"/>
                </a:solidFill>
              </a:rPr>
              <a:pPr/>
              <a:t>29</a:t>
            </a:fld>
            <a:endParaRPr lang="en-US">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82E6C-C0F2-48EF-AB36-C51B1740A78F}" type="slidenum">
              <a:rPr lang="en-US">
                <a:solidFill>
                  <a:prstClr val="black"/>
                </a:solidFill>
              </a:rPr>
              <a:pPr/>
              <a:t>30</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a:lnSpc>
                <a:spcPct val="80000"/>
              </a:lnSpc>
            </a:pPr>
            <a:r>
              <a:rPr lang="en-US" sz="800"/>
              <a:t>Independent Cascade Model:</a:t>
            </a:r>
          </a:p>
          <a:p>
            <a:pPr>
              <a:lnSpc>
                <a:spcPct val="80000"/>
              </a:lnSpc>
            </a:pPr>
            <a:r>
              <a:rPr lang="en-US" sz="800"/>
              <a:t>If nodes u and v have cu;v parallel edges, then</a:t>
            </a:r>
          </a:p>
          <a:p>
            <a:pPr>
              <a:lnSpc>
                <a:spcPct val="80000"/>
              </a:lnSpc>
            </a:pPr>
            <a:r>
              <a:rPr lang="en-US" sz="800"/>
              <a:t>we assume that for each of those cu;v edges, u has a chance of p</a:t>
            </a:r>
          </a:p>
          <a:p>
            <a:pPr>
              <a:lnSpc>
                <a:spcPct val="80000"/>
              </a:lnSpc>
            </a:pPr>
            <a:r>
              <a:rPr lang="en-US" sz="800"/>
              <a:t>to activate v, i.e. u has a total probability of 1 - (1 - p)cu;v of</a:t>
            </a:r>
          </a:p>
          <a:p>
            <a:pPr>
              <a:lnSpc>
                <a:spcPct val="80000"/>
              </a:lnSpc>
            </a:pPr>
            <a:r>
              <a:rPr lang="en-US" sz="800"/>
              <a:t>activating v once it becomes active.</a:t>
            </a:r>
          </a:p>
          <a:p>
            <a:pPr>
              <a:lnSpc>
                <a:spcPct val="80000"/>
              </a:lnSpc>
            </a:pPr>
            <a:endParaRPr lang="en-US" sz="800"/>
          </a:p>
          <a:p>
            <a:pPr>
              <a:lnSpc>
                <a:spcPct val="80000"/>
              </a:lnSpc>
            </a:pPr>
            <a:r>
              <a:rPr lang="en-US" sz="800"/>
              <a:t>The independent cascade model with uniform probabilities p on</a:t>
            </a:r>
          </a:p>
          <a:p>
            <a:pPr>
              <a:lnSpc>
                <a:spcPct val="80000"/>
              </a:lnSpc>
            </a:pPr>
            <a:r>
              <a:rPr lang="en-US" sz="800"/>
              <a:t>the edges has the property that high-degree nodes not only have</a:t>
            </a:r>
          </a:p>
          <a:p>
            <a:pPr>
              <a:lnSpc>
                <a:spcPct val="80000"/>
              </a:lnSpc>
            </a:pPr>
            <a:r>
              <a:rPr lang="en-US" sz="800"/>
              <a:t>a chance to influence many other nodes, but also to be influenced</a:t>
            </a:r>
          </a:p>
          <a:p>
            <a:pPr>
              <a:lnSpc>
                <a:spcPct val="80000"/>
              </a:lnSpc>
            </a:pPr>
            <a:r>
              <a:rPr lang="en-US" sz="800"/>
              <a:t>by them.  Motivated by this, we chose to also consider an alternative interpretation, where edges</a:t>
            </a:r>
          </a:p>
          <a:p>
            <a:pPr>
              <a:lnSpc>
                <a:spcPct val="80000"/>
              </a:lnSpc>
            </a:pPr>
            <a:r>
              <a:rPr lang="en-US" sz="800"/>
              <a:t>into high-degree nodes are assigned smaller probabilities. We study</a:t>
            </a:r>
          </a:p>
          <a:p>
            <a:pPr>
              <a:lnSpc>
                <a:spcPct val="80000"/>
              </a:lnSpc>
            </a:pPr>
            <a:r>
              <a:rPr lang="en-US" sz="800"/>
              <a:t>a special case of the Independent Cascade Model that we term</a:t>
            </a:r>
          </a:p>
          <a:p>
            <a:pPr>
              <a:lnSpc>
                <a:spcPct val="80000"/>
              </a:lnSpc>
            </a:pPr>
            <a:r>
              <a:rPr lang="en-US" sz="800"/>
              <a:t>“weighted cascade”, in which each edge from node u to v is assigned</a:t>
            </a:r>
          </a:p>
          <a:p>
            <a:pPr>
              <a:lnSpc>
                <a:spcPct val="80000"/>
              </a:lnSpc>
            </a:pPr>
            <a:r>
              <a:rPr lang="en-US" sz="800"/>
              <a:t>probability 1/dv of activating v.</a:t>
            </a:r>
          </a:p>
          <a:p>
            <a:pPr>
              <a:lnSpc>
                <a:spcPct val="80000"/>
              </a:lnSpc>
            </a:pPr>
            <a:endParaRPr lang="en-US" sz="800"/>
          </a:p>
          <a:p>
            <a:pPr>
              <a:lnSpc>
                <a:spcPct val="80000"/>
              </a:lnSpc>
            </a:pPr>
            <a:r>
              <a:rPr lang="en-US" sz="800"/>
              <a:t>The high-degree heuristic chooses nodes v in order of decreasing</a:t>
            </a:r>
          </a:p>
          <a:p>
            <a:pPr>
              <a:lnSpc>
                <a:spcPct val="80000"/>
              </a:lnSpc>
            </a:pPr>
            <a:r>
              <a:rPr lang="en-US" sz="800"/>
              <a:t>degrees dv. </a:t>
            </a:r>
          </a:p>
          <a:p>
            <a:pPr>
              <a:lnSpc>
                <a:spcPct val="80000"/>
              </a:lnSpc>
            </a:pPr>
            <a:endParaRPr lang="en-US" sz="800"/>
          </a:p>
          <a:p>
            <a:pPr>
              <a:lnSpc>
                <a:spcPct val="80000"/>
              </a:lnSpc>
            </a:pPr>
            <a:r>
              <a:rPr lang="en-US" sz="800"/>
              <a:t>“Distance centrality” buildg on the assumption that a node with short</a:t>
            </a:r>
          </a:p>
          <a:p>
            <a:pPr>
              <a:lnSpc>
                <a:spcPct val="80000"/>
              </a:lnSpc>
            </a:pPr>
            <a:r>
              <a:rPr lang="en-US" sz="800"/>
              <a:t>paths to other nodes in a network will have a higher chance of influencing</a:t>
            </a:r>
          </a:p>
          <a:p>
            <a:pPr>
              <a:lnSpc>
                <a:spcPct val="80000"/>
              </a:lnSpc>
            </a:pPr>
            <a:r>
              <a:rPr lang="en-US" sz="800"/>
              <a:t>them. Hence, we select nodes in order of increasing average</a:t>
            </a:r>
          </a:p>
          <a:p>
            <a:pPr>
              <a:lnSpc>
                <a:spcPct val="80000"/>
              </a:lnSpc>
            </a:pPr>
            <a:r>
              <a:rPr lang="en-US" sz="800"/>
              <a:t>distance to other nodes in the network. As the arXiv collaboration</a:t>
            </a:r>
          </a:p>
          <a:p>
            <a:pPr>
              <a:lnSpc>
                <a:spcPct val="80000"/>
              </a:lnSpc>
            </a:pPr>
            <a:r>
              <a:rPr lang="en-US" sz="800"/>
              <a:t>graph is not connected, we assigned a distance of n — the number</a:t>
            </a:r>
          </a:p>
          <a:p>
            <a:pPr>
              <a:lnSpc>
                <a:spcPct val="80000"/>
              </a:lnSpc>
            </a:pPr>
            <a:r>
              <a:rPr lang="en-US" sz="800"/>
              <a:t>of nodes in the graph — for any pair of unconnected nodes. This</a:t>
            </a:r>
          </a:p>
          <a:p>
            <a:pPr>
              <a:lnSpc>
                <a:spcPct val="80000"/>
              </a:lnSpc>
            </a:pPr>
            <a:r>
              <a:rPr lang="en-US" sz="800"/>
              <a:t>value is significantly larger than any actual distance, and thus can</a:t>
            </a:r>
          </a:p>
          <a:p>
            <a:pPr>
              <a:lnSpc>
                <a:spcPct val="80000"/>
              </a:lnSpc>
            </a:pPr>
            <a:r>
              <a:rPr lang="en-US" sz="800"/>
              <a:t>be considered to play the role of an infinite distance. In particular,</a:t>
            </a:r>
          </a:p>
          <a:p>
            <a:pPr>
              <a:lnSpc>
                <a:spcPct val="80000"/>
              </a:lnSpc>
            </a:pPr>
            <a:r>
              <a:rPr lang="en-US" sz="800"/>
              <a:t>nodes in the largest connected component will have smallest</a:t>
            </a:r>
          </a:p>
          <a:p>
            <a:pPr>
              <a:lnSpc>
                <a:spcPct val="80000"/>
              </a:lnSpc>
            </a:pPr>
            <a:r>
              <a:rPr lang="en-US" sz="800"/>
              <a:t>average distance.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9E9C0-FF5C-4CF7-92B2-5A28576D599B}" type="slidenum">
              <a:rPr lang="en-US">
                <a:solidFill>
                  <a:prstClr val="black"/>
                </a:solidFill>
              </a:rPr>
              <a:pPr/>
              <a:t>31</a:t>
            </a:fld>
            <a:endParaRPr lang="en-US">
              <a:solidFill>
                <a:prstClr val="black"/>
              </a:solidFill>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The greedy algorithm outperforms the high-degree node heuristic by about 18%, and the central node</a:t>
            </a:r>
          </a:p>
          <a:p>
            <a:r>
              <a:rPr lang="en-US"/>
              <a:t>heuristic by over 40%. (As expected, choosing random nodes is</a:t>
            </a:r>
          </a:p>
          <a:p>
            <a:r>
              <a:rPr lang="en-US"/>
              <a:t>not a good idea.) This shows that significantly better marketing</a:t>
            </a:r>
          </a:p>
          <a:p>
            <a:r>
              <a:rPr lang="en-US"/>
              <a:t>results can be obtained by explicitly considering the dynamics of</a:t>
            </a:r>
          </a:p>
          <a:p>
            <a:r>
              <a:rPr lang="en-US"/>
              <a:t>information in a network, rather than relying solely on structural</a:t>
            </a:r>
          </a:p>
          <a:p>
            <a:r>
              <a:rPr lang="en-US"/>
              <a:t>properties of the graph.</a:t>
            </a:r>
          </a:p>
          <a:p>
            <a:endParaRPr lang="en-US"/>
          </a:p>
          <a:p>
            <a:r>
              <a:rPr lang="en-US"/>
              <a:t>When investigating the reason why the high-degree and centrality</a:t>
            </a:r>
          </a:p>
          <a:p>
            <a:r>
              <a:rPr lang="en-US"/>
              <a:t>heuristics do not perform as well, one sees that they ignore such</a:t>
            </a:r>
          </a:p>
          <a:p>
            <a:r>
              <a:rPr lang="en-US"/>
              <a:t>network effects. In particular, neither of the heuristics incorporates</a:t>
            </a:r>
          </a:p>
          <a:p>
            <a:r>
              <a:rPr lang="en-US"/>
              <a:t>the fact that many of the most central (or highest-degree) nodes</a:t>
            </a:r>
          </a:p>
          <a:p>
            <a:r>
              <a:rPr lang="en-US"/>
              <a:t>may be clustered, so that targeting all of them is unnecessary.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3CFA4-0F1D-4CC1-A189-5BDD6463B855}" type="slidenum">
              <a:rPr lang="en-US">
                <a:solidFill>
                  <a:prstClr val="black"/>
                </a:solidFill>
              </a:rPr>
              <a:pPr/>
              <a:t>32</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pPr>
              <a:lnSpc>
                <a:spcPct val="90000"/>
              </a:lnSpc>
            </a:pPr>
            <a:r>
              <a:rPr lang="en-US" sz="1000"/>
              <a:t>The graph for the independent cascade model with probability 1%, seems very similar to the previous two at</a:t>
            </a:r>
          </a:p>
          <a:p>
            <a:pPr>
              <a:lnSpc>
                <a:spcPct val="90000"/>
              </a:lnSpc>
            </a:pPr>
            <a:r>
              <a:rPr lang="en-US" sz="1000"/>
              <a:t>first glance. Notice, however, the very different scale: on average, each targeted node only activates three additional nodes. Hence, the network effects in the independent cascade model with very</a:t>
            </a:r>
          </a:p>
          <a:p>
            <a:pPr>
              <a:lnSpc>
                <a:spcPct val="90000"/>
              </a:lnSpc>
            </a:pPr>
            <a:r>
              <a:rPr lang="en-US" sz="1000"/>
              <a:t>small probabilities are much weaker than in the other models.</a:t>
            </a:r>
          </a:p>
          <a:p>
            <a:pPr>
              <a:lnSpc>
                <a:spcPct val="90000"/>
              </a:lnSpc>
            </a:pPr>
            <a:endParaRPr lang="en-US" sz="1000"/>
          </a:p>
          <a:p>
            <a:pPr>
              <a:lnSpc>
                <a:spcPct val="90000"/>
              </a:lnSpc>
            </a:pPr>
            <a:r>
              <a:rPr lang="en-US" sz="1000"/>
              <a:t>This suggests that the network effects observed for the linear threshold and weighted cascade models rely heavily on</a:t>
            </a:r>
          </a:p>
          <a:p>
            <a:pPr>
              <a:lnSpc>
                <a:spcPct val="90000"/>
              </a:lnSpc>
            </a:pPr>
            <a:r>
              <a:rPr lang="en-US" sz="1000"/>
              <a:t>low-degree nodes as multipliers, even though targeting high-degree nodes is a reasonable heuristic. Also notice that in the independent cascade model, the heuristic of choosing random nodes performs significantly better than in the previous two models.</a:t>
            </a:r>
          </a:p>
          <a:p>
            <a:pPr>
              <a:lnSpc>
                <a:spcPct val="90000"/>
              </a:lnSpc>
            </a:pPr>
            <a:endParaRPr lang="en-US" sz="1000"/>
          </a:p>
          <a:p>
            <a:pPr>
              <a:lnSpc>
                <a:spcPct val="90000"/>
              </a:lnSpc>
            </a:pPr>
            <a:r>
              <a:rPr lang="en-US" sz="1000"/>
              <a:t>The improvement in performance of the “random nodes” heuristic is even more pronounced for the independent cascade model with probabilities equal to 10%. In that model, it starts to outperform both the high-degree and the central nodes heuristics when more than 12 nodes are targeted. The first targeted node, if chosen somewhat judiciously, will activate a large fraction of the network, in our case almost 25%. However, any additional nodes will only reach a small additional fraction of the network. In particular, other central or high-degree nodes are very likely to be activated by the initially chosen one, and thus have hardly any marginal gain. This explains the shapes of the</a:t>
            </a:r>
          </a:p>
          <a:p>
            <a:pPr>
              <a:lnSpc>
                <a:spcPct val="90000"/>
              </a:lnSpc>
            </a:pPr>
            <a:r>
              <a:rPr lang="en-US" sz="1000"/>
              <a:t>curves for the high-degree and centrality heuristics, which leap up to about 2415 activated nodes, but make virtually no progress afterwards. The greedy algorithm, on the other hand, takes the effect of the first chosen node into account, and targets nodes with smaller marginal gain afterwards. Hence, its active set keeps growing, although</a:t>
            </a:r>
          </a:p>
          <a:p>
            <a:pPr>
              <a:lnSpc>
                <a:spcPct val="90000"/>
              </a:lnSpc>
            </a:pPr>
            <a:r>
              <a:rPr lang="en-US" sz="1000"/>
              <a:t>at a much smaller slope than in other models.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C42EA-89CC-4E88-9EAD-68F9C206F514}" type="slidenum">
              <a:rPr lang="en-US">
                <a:solidFill>
                  <a:prstClr val="black"/>
                </a:solidFill>
              </a:rPr>
              <a:pPr/>
              <a:t>33</a:t>
            </a:fld>
            <a:endParaRPr lang="en-US">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t>Notice the striking similarity to the linear threshold model; the scale</a:t>
            </a:r>
          </a:p>
          <a:p>
            <a:r>
              <a:rPr lang="en-US"/>
              <a:t>is slightly different (all values are about 25% smaller), but the</a:t>
            </a:r>
          </a:p>
          <a:p>
            <a:r>
              <a:rPr lang="en-US"/>
              <a:t>behavior is qualitatively the same, even with respect to the exact</a:t>
            </a:r>
          </a:p>
          <a:p>
            <a:r>
              <a:rPr lang="en-US"/>
              <a:t>nodes whose network influence is not reflected accurately by their</a:t>
            </a:r>
          </a:p>
          <a:p>
            <a:r>
              <a:rPr lang="en-US"/>
              <a:t>degree or centrality. The reason is that in expectation, each node is</a:t>
            </a:r>
          </a:p>
          <a:p>
            <a:r>
              <a:rPr lang="en-US"/>
              <a:t>influenced by the same number of other nodes in both models (see</a:t>
            </a:r>
          </a:p>
          <a:p>
            <a:r>
              <a:rPr lang="en-US"/>
              <a:t>Section 2), and the degrees are relatively concentrated around their</a:t>
            </a:r>
          </a:p>
          <a:p>
            <a:r>
              <a:rPr lang="en-US"/>
              <a:t>expectation of 1.</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SG" smtClean="0"/>
              <a:t>the efficiency</a:t>
            </a:r>
          </a:p>
          <a:p>
            <a:r>
              <a:rPr lang="en-SG" smtClean="0"/>
              <a:t>of MixedGreedy drops quickly (almost exponentially) while  CGA is a lot better.</a:t>
            </a:r>
          </a:p>
        </p:txBody>
      </p:sp>
      <p:sp>
        <p:nvSpPr>
          <p:cNvPr id="32772" name="Slide Number Placeholder 3"/>
          <p:cNvSpPr>
            <a:spLocks noGrp="1"/>
          </p:cNvSpPr>
          <p:nvPr>
            <p:ph type="sldNum" sz="quarter" idx="5"/>
          </p:nvPr>
        </p:nvSpPr>
        <p:spPr bwMode="auto">
          <a:noFill/>
          <a:ln>
            <a:miter lim="800000"/>
            <a:headEnd/>
            <a:tailEnd/>
          </a:ln>
        </p:spPr>
        <p:txBody>
          <a:bodyPr/>
          <a:lstStyle/>
          <a:p>
            <a:fld id="{A6834F9E-3A2C-4A04-BEDA-F1AC27605D65}" type="slidenum">
              <a:rPr lang="en-US">
                <a:solidFill>
                  <a:prstClr val="black"/>
                </a:solidFill>
              </a:rPr>
              <a:pPr/>
              <a:t>58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SG" smtClean="0"/>
              <a:t>the influence degree is relatively stable</a:t>
            </a:r>
          </a:p>
        </p:txBody>
      </p:sp>
      <p:sp>
        <p:nvSpPr>
          <p:cNvPr id="33796" name="Slide Number Placeholder 3"/>
          <p:cNvSpPr>
            <a:spLocks noGrp="1"/>
          </p:cNvSpPr>
          <p:nvPr>
            <p:ph type="sldNum" sz="quarter" idx="5"/>
          </p:nvPr>
        </p:nvSpPr>
        <p:spPr bwMode="auto">
          <a:noFill/>
          <a:ln>
            <a:miter lim="800000"/>
            <a:headEnd/>
            <a:tailEnd/>
          </a:ln>
        </p:spPr>
        <p:txBody>
          <a:bodyPr/>
          <a:lstStyle/>
          <a:p>
            <a:fld id="{FAE40DD9-E27B-4737-9CF3-6ECE77A8D289}" type="slidenum">
              <a:rPr lang="en-US">
                <a:solidFill>
                  <a:prstClr val="black"/>
                </a:solidFill>
              </a:rPr>
              <a:pPr/>
              <a:t>59</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404040"/>
                </a:solidFill>
              </a:rPr>
              <a:t>Source:</a:t>
            </a:r>
            <a:r>
              <a:rPr lang="en-US" baseline="0" dirty="0" smtClean="0">
                <a:solidFill>
                  <a:srgbClr val="404040"/>
                </a:solidFill>
              </a:rPr>
              <a:t> </a:t>
            </a:r>
            <a:r>
              <a:rPr lang="en-US" dirty="0" smtClean="0">
                <a:solidFill>
                  <a:srgbClr val="404040"/>
                </a:solidFill>
              </a:rPr>
              <a:t>Inferring Networks of  Diffusion and Influence, </a:t>
            </a:r>
            <a:r>
              <a:rPr lang="en-US" sz="1200" dirty="0" smtClean="0">
                <a:solidFill>
                  <a:srgbClr val="666666"/>
                </a:solidFill>
              </a:rPr>
              <a:t>Manuel Gomez Rodriguez</a:t>
            </a:r>
            <a:r>
              <a:rPr lang="en-US" sz="1200" b="0" baseline="30000" dirty="0" smtClean="0">
                <a:solidFill>
                  <a:srgbClr val="666666"/>
                </a:solidFill>
                <a:latin typeface="Times New Roman" pitchFamily="18" charset="0"/>
              </a:rPr>
              <a:t>1,2 </a:t>
            </a:r>
            <a:r>
              <a:rPr lang="en-US" sz="1200" dirty="0" smtClean="0">
                <a:solidFill>
                  <a:srgbClr val="666666"/>
                </a:solidFill>
              </a:rPr>
              <a:t>Jure Leskovec</a:t>
            </a:r>
            <a:r>
              <a:rPr lang="en-US" sz="1200" b="0" baseline="30000" dirty="0" smtClean="0">
                <a:solidFill>
                  <a:srgbClr val="666666"/>
                </a:solidFill>
                <a:latin typeface="Times New Roman" pitchFamily="18" charset="0"/>
              </a:rPr>
              <a:t>1 </a:t>
            </a:r>
            <a:r>
              <a:rPr lang="en-US" sz="1200" dirty="0" smtClean="0">
                <a:solidFill>
                  <a:srgbClr val="666666"/>
                </a:solidFill>
              </a:rPr>
              <a:t>Andreas Krause</a:t>
            </a:r>
            <a:r>
              <a:rPr lang="en-US" sz="1200" b="0" baseline="30000" dirty="0" smtClean="0">
                <a:solidFill>
                  <a:srgbClr val="666666"/>
                </a:solidFill>
                <a:latin typeface="Times New Roman" pitchFamily="18" charset="0"/>
              </a:rPr>
              <a:t>3</a:t>
            </a:r>
            <a:endParaRPr lang="en-US" dirty="0" smtClean="0">
              <a:solidFill>
                <a:srgbClr val="404040"/>
              </a:solidFill>
            </a:endParaRPr>
          </a:p>
          <a:p>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60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sym typeface="Symbol"/>
              </a:rPr>
              <a:t> = 1/3.</a:t>
            </a:r>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61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5B851-71E5-48C7-B5F9-11B0C375FF1F}" type="slidenum">
              <a:rPr lang="en-US"/>
              <a:pPr/>
              <a:t>4</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sz="1200" b="0" i="0" kern="1200" dirty="0" smtClean="0">
                <a:solidFill>
                  <a:schemeClr val="tx1"/>
                </a:solidFill>
                <a:latin typeface="Arial" charset="0"/>
                <a:ea typeface="+mn-ea"/>
                <a:cs typeface="+mn-cs"/>
              </a:rPr>
              <a:t>Schelling introduced a multi-agent model to describe the segregation dynamics that may occur with individuals having only weak preferences for “similar” neighbors. </a:t>
            </a:r>
          </a:p>
          <a:p>
            <a:endParaRPr lang="en-US" sz="1200" b="0" i="0" kern="1200" dirty="0" smtClean="0">
              <a:solidFill>
                <a:schemeClr val="tx1"/>
              </a:solidFill>
              <a:latin typeface="Arial" charset="0"/>
              <a:ea typeface="+mn-ea"/>
              <a:cs typeface="+mn-cs"/>
            </a:endParaRPr>
          </a:p>
          <a:p>
            <a:r>
              <a:rPr lang="en-US" sz="1200" dirty="0" err="1" smtClean="0"/>
              <a:t>Granovetter</a:t>
            </a:r>
            <a:r>
              <a:rPr lang="en-US" sz="1200" dirty="0" smtClean="0"/>
              <a:t> '78: </a:t>
            </a:r>
            <a:r>
              <a:rPr lang="en-US" sz="1200" b="0" i="0" kern="1200" dirty="0" smtClean="0">
                <a:solidFill>
                  <a:schemeClr val="tx1"/>
                </a:solidFill>
                <a:latin typeface="Arial" charset="0"/>
                <a:ea typeface="+mn-ea"/>
                <a:cs typeface="+mn-cs"/>
              </a:rPr>
              <a:t>His theory on the spread of </a:t>
            </a:r>
            <a:r>
              <a:rPr lang="en-US" sz="1200" b="0" i="0" u="none" strike="noStrike" kern="1200" dirty="0" smtClean="0">
                <a:solidFill>
                  <a:schemeClr val="tx1"/>
                </a:solidFill>
                <a:latin typeface="Arial" charset="0"/>
                <a:ea typeface="+mn-ea"/>
                <a:cs typeface="+mn-cs"/>
                <a:hlinkClick r:id="rId3"/>
              </a:rPr>
              <a:t>information</a:t>
            </a:r>
            <a:r>
              <a:rPr lang="en-US" sz="1200" b="0" i="0" kern="1200" dirty="0" smtClean="0">
                <a:solidFill>
                  <a:schemeClr val="tx1"/>
                </a:solidFill>
                <a:latin typeface="Arial" charset="0"/>
                <a:ea typeface="+mn-ea"/>
                <a:cs typeface="+mn-cs"/>
              </a:rPr>
              <a:t> in social networks known as "The Strength of Weak Ties" (1973).</a:t>
            </a:r>
          </a:p>
          <a:p>
            <a:endParaRPr lang="en-US" sz="1200" b="0" i="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Assumption: node can switch to active from inactive, but does not switch in the other direction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b="0" i="0" kern="1200" dirty="0" smtClean="0">
                <a:solidFill>
                  <a:schemeClr val="tx1"/>
                </a:solidFill>
                <a:latin typeface="Arial" charset="0"/>
                <a:ea typeface="+mn-ea"/>
                <a:cs typeface="+mn-cs"/>
              </a:rPr>
              <a:t>Exp:</a:t>
            </a:r>
            <a:r>
              <a:rPr lang="en-US" sz="1200" b="0" i="0" kern="1200" baseline="0" dirty="0" smtClean="0">
                <a:solidFill>
                  <a:schemeClr val="tx1"/>
                </a:solidFill>
                <a:latin typeface="Arial" charset="0"/>
                <a:ea typeface="+mn-ea"/>
                <a:cs typeface="+mn-cs"/>
              </a:rPr>
              <a:t> </a:t>
            </a:r>
            <a:r>
              <a:rPr lang="en-US" sz="1200" b="0" i="0" kern="1200" dirty="0" smtClean="0">
                <a:solidFill>
                  <a:schemeClr val="tx1"/>
                </a:solidFill>
                <a:latin typeface="Arial" charset="0"/>
                <a:ea typeface="+mn-ea"/>
                <a:cs typeface="+mn-cs"/>
              </a:rPr>
              <a:t>Influence propagation within</a:t>
            </a:r>
            <a:r>
              <a:rPr lang="en-US" sz="1200" b="0" i="0" kern="1200" baseline="0" dirty="0" smtClean="0">
                <a:solidFill>
                  <a:schemeClr val="tx1"/>
                </a:solidFill>
                <a:latin typeface="Arial" charset="0"/>
                <a:ea typeface="+mn-ea"/>
                <a:cs typeface="+mn-cs"/>
              </a:rPr>
              <a:t> </a:t>
            </a:r>
            <a:r>
              <a:rPr lang="en-US" sz="1200" b="0" i="1" kern="1200" dirty="0" smtClean="0">
                <a:solidFill>
                  <a:schemeClr val="tx1"/>
                </a:solidFill>
                <a:latin typeface="Arial" charset="0"/>
                <a:ea typeface="+mn-ea"/>
                <a:cs typeface="+mn-cs"/>
              </a:rPr>
              <a:t>d=2 </a:t>
            </a:r>
            <a:r>
              <a:rPr lang="en-US" sz="1200" b="0" i="0" kern="1200" dirty="0" smtClean="0">
                <a:solidFill>
                  <a:schemeClr val="tx1"/>
                </a:solidFill>
                <a:latin typeface="Arial" charset="0"/>
                <a:ea typeface="+mn-ea"/>
                <a:cs typeface="+mn-cs"/>
              </a:rPr>
              <a:t>hops</a:t>
            </a:r>
            <a:r>
              <a:rPr lang="en-US" sz="1200" b="0" i="1" kern="1200" dirty="0" smtClean="0">
                <a:solidFill>
                  <a:schemeClr val="tx1"/>
                </a:solidFill>
                <a:latin typeface="Arial" charset="0"/>
                <a:ea typeface="+mn-ea"/>
                <a:cs typeface="+mn-cs"/>
              </a:rPr>
              <a:t>.</a:t>
            </a:r>
          </a:p>
          <a:p>
            <a:endParaRPr lang="en-US" dirty="0"/>
          </a:p>
          <a:p>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62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Adding “hairs” to force the</a:t>
            </a:r>
            <a:r>
              <a:rPr lang="en-US" baseline="0" dirty="0" smtClean="0"/>
              <a:t> selection of the green vertices</a:t>
            </a:r>
          </a:p>
          <a:p>
            <a:r>
              <a:rPr lang="en-US" baseline="0" dirty="0" smtClean="0"/>
              <a:t>+ Auxiliary vertices should not ever be selected in an optimal solution.</a:t>
            </a:r>
            <a:endParaRPr lang="en-US" dirty="0"/>
          </a:p>
        </p:txBody>
      </p:sp>
      <p:sp>
        <p:nvSpPr>
          <p:cNvPr id="4" name="Slide Number Placeholder 3"/>
          <p:cNvSpPr>
            <a:spLocks noGrp="1"/>
          </p:cNvSpPr>
          <p:nvPr>
            <p:ph type="sldNum" sz="quarter" idx="10"/>
          </p:nvPr>
        </p:nvSpPr>
        <p:spPr/>
        <p:txBody>
          <a:bodyPr/>
          <a:lstStyle/>
          <a:p>
            <a:fld id="{47A56436-17B2-4018-81E9-F1A9838B1203}" type="slidenum">
              <a:rPr lang="en-US" smtClean="0"/>
              <a:pPr/>
              <a:t>70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Affected = change the domination requirements.</a:t>
            </a:r>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81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Virads</a:t>
            </a:r>
            <a:r>
              <a:rPr lang="en-US" dirty="0" smtClean="0"/>
              <a:t>-Fast-Spreading is on par with the expensive </a:t>
            </a:r>
            <a:r>
              <a:rPr lang="en-US" dirty="0" err="1" smtClean="0"/>
              <a:t>multihop</a:t>
            </a:r>
            <a:r>
              <a:rPr lang="en-US" dirty="0" smtClean="0"/>
              <a:t>-greedy algorithm</a:t>
            </a:r>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83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84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607E1-2F6F-48DB-A1EE-DED59FEFBFE9}" type="slidenum">
              <a:rPr lang="en-US" smtClean="0"/>
              <a:pPr/>
              <a:t>86</a:t>
            </a:fld>
            <a:endParaRPr lang="en-US"/>
          </a:p>
        </p:txBody>
      </p:sp>
    </p:spTree>
    <p:extLst>
      <p:ext uri="{BB962C8B-B14F-4D97-AF65-F5344CB8AC3E}">
        <p14:creationId xmlns:p14="http://schemas.microsoft.com/office/powerpoint/2010/main" val="726853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arenBoth"/>
            </a:pPr>
            <a:r>
              <a:rPr lang="en-US" sz="1300" dirty="0" smtClean="0">
                <a:latin typeface="+mn-lt"/>
              </a:rPr>
              <a:t>MTSIP-IP: the integral (optimal) solution of the first equation (MTSIP problem)</a:t>
            </a:r>
          </a:p>
          <a:p>
            <a:r>
              <a:rPr lang="en-US" sz="1300" dirty="0" smtClean="0">
                <a:latin typeface="+mn-lt"/>
              </a:rPr>
              <a:t>(2) MISIP-IP: the integral (optimal) solution of the second equation (MISIP problem)</a:t>
            </a:r>
          </a:p>
          <a:p>
            <a:r>
              <a:rPr lang="en-US" sz="1300" dirty="0" smtClean="0">
                <a:latin typeface="+mn-lt"/>
              </a:rPr>
              <a:t>(3) Total-Single-IP: the sum of integral solution on all networks</a:t>
            </a:r>
          </a:p>
          <a:p>
            <a:endParaRPr lang="en-US" sz="1300" dirty="0" smtClean="0">
              <a:latin typeface="+mn-lt"/>
            </a:endParaRPr>
          </a:p>
          <a:p>
            <a:r>
              <a:rPr lang="en-US" sz="1300" dirty="0" smtClean="0">
                <a:latin typeface="+mn-lt"/>
              </a:rPr>
              <a:t>Most of the time our TSNL and ISNL solutions are very close to the optimal solutions of MTSIP-IP and MISIP-IP and even outperforms the Total-Single-IP. It implies that the existence of crossing users essentially helps to provide a more effective information diffusions by sharing their messages on multiple social networks.</a:t>
            </a:r>
          </a:p>
          <a:p>
            <a:endParaRPr lang="en-US" sz="1300" dirty="0" smtClean="0">
              <a:latin typeface="+mn-lt"/>
            </a:endParaRPr>
          </a:p>
          <a:p>
            <a:r>
              <a:rPr lang="en-US" sz="1300" dirty="0" smtClean="0">
                <a:latin typeface="+mn-lt"/>
              </a:rPr>
              <a:t>MTSIP-IP-No-Interest and MISIP-IP-No-Interest have comparatively lowest TPR and TNR although they can identify smallest size of seed users. (Without considering interest-matching users)</a:t>
            </a:r>
          </a:p>
          <a:p>
            <a:endParaRPr lang="en-US" sz="1300" dirty="0" smtClean="0">
              <a:latin typeface="+mn-lt"/>
            </a:endParaRPr>
          </a:p>
          <a:p>
            <a:r>
              <a:rPr lang="en-US" sz="1300" dirty="0" smtClean="0">
                <a:latin typeface="+mn-lt"/>
              </a:rPr>
              <a:t>The true negative rate drops sharply with the increase of interest-matching users since the users who are not interested in the message cannot be successfully avoided when more users are required to be influenced.</a:t>
            </a:r>
            <a:endParaRPr lang="en-US" dirty="0"/>
          </a:p>
        </p:txBody>
      </p:sp>
      <p:sp>
        <p:nvSpPr>
          <p:cNvPr id="4" name="Slide Number Placeholder 3"/>
          <p:cNvSpPr>
            <a:spLocks noGrp="1"/>
          </p:cNvSpPr>
          <p:nvPr>
            <p:ph type="sldNum" sz="quarter" idx="10"/>
          </p:nvPr>
        </p:nvSpPr>
        <p:spPr/>
        <p:txBody>
          <a:bodyPr/>
          <a:lstStyle/>
          <a:p>
            <a:fld id="{707607E1-2F6F-48DB-A1EE-DED59FEFBFE9}" type="slidenum">
              <a:rPr lang="en-US" smtClean="0"/>
              <a:pPr/>
              <a:t>102</a:t>
            </a:fld>
            <a:endParaRPr lang="en-US"/>
          </a:p>
        </p:txBody>
      </p:sp>
    </p:spTree>
    <p:extLst>
      <p:ext uri="{BB962C8B-B14F-4D97-AF65-F5344CB8AC3E}">
        <p14:creationId xmlns:p14="http://schemas.microsoft.com/office/powerpoint/2010/main" val="3034457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mn-lt"/>
              </a:rPr>
              <a:t>We measure the seed user identification using TSNL approach since these two networks are closely coupled in practice, i.e. individual foursquare check-ins will be automatically shown on the Twitter stream after the proper settings.</a:t>
            </a:r>
          </a:p>
          <a:p>
            <a:endParaRPr lang="en-US" sz="1300" dirty="0" smtClean="0">
              <a:latin typeface="+mn-lt"/>
            </a:endParaRPr>
          </a:p>
          <a:p>
            <a:r>
              <a:rPr lang="en-US" sz="1300" dirty="0" smtClean="0">
                <a:latin typeface="+mn-lt"/>
              </a:rPr>
              <a:t>The number of seed users almost keep the same while the running time decreases rapidly and the TPR and TFR remain quite high after increasing the number of interest-matching users.</a:t>
            </a:r>
          </a:p>
          <a:p>
            <a:r>
              <a:rPr lang="en-US" sz="1300" dirty="0" smtClean="0">
                <a:latin typeface="+mn-lt"/>
              </a:rPr>
              <a:t>This, essentially, reveals the importance of interest-matching users. By correctly predicting more interest-matching users, we can improve both effectiveness and efficiency of information propagation.</a:t>
            </a:r>
          </a:p>
          <a:p>
            <a:endParaRPr lang="en-US" sz="1300" dirty="0" smtClean="0">
              <a:latin typeface="+mn-lt"/>
            </a:endParaRPr>
          </a:p>
          <a:p>
            <a:r>
              <a:rPr lang="en-US" sz="1300" dirty="0" smtClean="0">
                <a:latin typeface="+mn-lt"/>
              </a:rPr>
              <a:t>Due to the distinct functions in multiple networks, we couple this dataset using ISNL approach. When the number of interest-matching users increases, the difference between the number of seed users with and without interest-matching users is, again, very slight along with the decreasing running time and high TPR/TFR rates.</a:t>
            </a:r>
            <a:endParaRPr lang="en-US" dirty="0"/>
          </a:p>
        </p:txBody>
      </p:sp>
      <p:sp>
        <p:nvSpPr>
          <p:cNvPr id="4" name="Slide Number Placeholder 3"/>
          <p:cNvSpPr>
            <a:spLocks noGrp="1"/>
          </p:cNvSpPr>
          <p:nvPr>
            <p:ph type="sldNum" sz="quarter" idx="10"/>
          </p:nvPr>
        </p:nvSpPr>
        <p:spPr/>
        <p:txBody>
          <a:bodyPr/>
          <a:lstStyle/>
          <a:p>
            <a:fld id="{707607E1-2F6F-48DB-A1EE-DED59FEFBFE9}" type="slidenum">
              <a:rPr lang="en-US" smtClean="0"/>
              <a:pPr/>
              <a:t>103</a:t>
            </a:fld>
            <a:endParaRPr lang="en-US"/>
          </a:p>
        </p:txBody>
      </p:sp>
    </p:spTree>
    <p:extLst>
      <p:ext uri="{BB962C8B-B14F-4D97-AF65-F5344CB8AC3E}">
        <p14:creationId xmlns:p14="http://schemas.microsoft.com/office/powerpoint/2010/main" val="1970997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p:spPr>
      </p:sp>
      <p:sp>
        <p:nvSpPr>
          <p:cNvPr id="25603" name="备注占位符 2"/>
          <p:cNvSpPr>
            <a:spLocks noGrp="1"/>
          </p:cNvSpPr>
          <p:nvPr>
            <p:ph type="body" idx="1"/>
          </p:nvPr>
        </p:nvSpPr>
        <p:spPr bwMode="auto">
          <a:noFill/>
        </p:spPr>
        <p:txBody>
          <a:bodyPr/>
          <a:lstStyle/>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altLang="zh-CN" dirty="0" smtClean="0"/>
              <a:t>Widely: Distance from fans to picture owners.</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altLang="zh-CN" dirty="0" smtClean="0"/>
              <a:t>Quickly: After the first few (10-20) days, most pictures, in aggregate, enter a period of </a:t>
            </a:r>
            <a:r>
              <a:rPr lang="en-US" altLang="zh-CN" dirty="0" smtClean="0">
                <a:solidFill>
                  <a:srgbClr val="FF0000"/>
                </a:solidFill>
              </a:rPr>
              <a:t>steady </a:t>
            </a:r>
            <a:r>
              <a:rPr lang="en-US" altLang="zh-CN" dirty="0" smtClean="0"/>
              <a:t>linear growth</a:t>
            </a:r>
            <a:endParaRPr lang="zh-CN" altLang="en-US" dirty="0" smtClean="0"/>
          </a:p>
          <a:p>
            <a:pPr eaLnBrk="1" hangingPunct="1">
              <a:spcBef>
                <a:spcPct val="0"/>
              </a:spcBef>
            </a:pPr>
            <a:endParaRPr lang="zh-CN" altLang="en-US" dirty="0" smtClean="0"/>
          </a:p>
        </p:txBody>
      </p:sp>
      <p:sp>
        <p:nvSpPr>
          <p:cNvPr id="25604" name="灯片编号占位符 3"/>
          <p:cNvSpPr>
            <a:spLocks noGrp="1"/>
          </p:cNvSpPr>
          <p:nvPr>
            <p:ph type="sldNum" sz="quarter" idx="5"/>
          </p:nvPr>
        </p:nvSpPr>
        <p:spPr bwMode="auto">
          <a:ln>
            <a:miter lim="800000"/>
            <a:headEnd/>
            <a:tailEnd/>
          </a:ln>
        </p:spPr>
        <p:txBody>
          <a:bodyPr/>
          <a:lstStyle/>
          <a:p>
            <a:fld id="{B95D15B6-47A2-4577-AD6C-2C57B8AF450C}" type="slidenum">
              <a:rPr lang="zh-CN" altLang="en-US"/>
              <a:pPr/>
              <a:t>109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1E9A1-FD2B-43A6-BDF6-5112AE310CE0}" type="slidenum">
              <a:rPr lang="en-US">
                <a:solidFill>
                  <a:prstClr val="black"/>
                </a:solidFill>
              </a:rPr>
              <a:pPr/>
              <a:t>5</a:t>
            </a:fld>
            <a:endParaRPr lang="en-US">
              <a:solidFill>
                <a:prstClr val="black"/>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Given a random choice of thresholds, and an initial set of</a:t>
            </a:r>
          </a:p>
          <a:p>
            <a:r>
              <a:rPr lang="en-US"/>
              <a:t>active nodes A0 (with all other nodes inactive), the diffusion process</a:t>
            </a:r>
          </a:p>
          <a:p>
            <a:r>
              <a:rPr lang="en-US"/>
              <a:t>unfolds deterministically in discrete </a:t>
            </a:r>
            <a:r>
              <a:rPr lang="en-US" i="1"/>
              <a:t>steps</a:t>
            </a:r>
            <a:r>
              <a:rPr lang="en-US"/>
              <a:t>: in step t, all nodes</a:t>
            </a:r>
          </a:p>
          <a:p>
            <a:r>
              <a:rPr lang="en-US"/>
              <a:t>that were active in step t-1 remain active, and we activate any</a:t>
            </a:r>
          </a:p>
          <a:p>
            <a:r>
              <a:rPr lang="en-US"/>
              <a:t>node v for which the total weight of its active neighbors is at least</a:t>
            </a:r>
          </a:p>
          <a:p>
            <a:r>
              <a:rPr lang="en-US"/>
              <a:t>Theta(v)</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C7A8F-0590-4D37-AE58-44BAD5D116FF}" type="slidenum">
              <a:rPr lang="en-US">
                <a:solidFill>
                  <a:prstClr val="black"/>
                </a:solidFill>
              </a:rPr>
              <a:pPr/>
              <a:t>6</a:t>
            </a:fld>
            <a:endParaRPr 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Node thresholds are highly correlated with their</a:t>
            </a:r>
            <a:r>
              <a:rPr lang="en-US" baseline="0" dirty="0" smtClean="0"/>
              <a:t> degree.  Higher degree, more influencers to be influenced.</a:t>
            </a:r>
            <a:endParaRPr lang="en-US" dirty="0" smtClean="0"/>
          </a:p>
          <a:p>
            <a:r>
              <a:rPr lang="en-US" dirty="0" smtClean="0"/>
              <a:t>We</a:t>
            </a:r>
            <a:r>
              <a:rPr lang="en-US" baseline="0" dirty="0" smtClean="0"/>
              <a:t> represent threshold in fraction of a node’s degree.</a:t>
            </a:r>
            <a:endParaRPr lang="en-US" dirty="0"/>
          </a:p>
        </p:txBody>
      </p:sp>
      <p:sp>
        <p:nvSpPr>
          <p:cNvPr id="4" name="Slide Number Placeholder 3"/>
          <p:cNvSpPr>
            <a:spLocks noGrp="1"/>
          </p:cNvSpPr>
          <p:nvPr>
            <p:ph type="sldNum" sz="quarter" idx="10"/>
          </p:nvPr>
        </p:nvSpPr>
        <p:spPr/>
        <p:txBody>
          <a:bodyPr/>
          <a:lstStyle/>
          <a:p>
            <a:pPr>
              <a:defRPr/>
            </a:pPr>
            <a:fld id="{D7C1AC03-0241-4E48-9A0B-53EE0FCD19FC}"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93BF4-58F3-492D-9D00-CC3094DF2A41}" type="slidenum">
              <a:rPr lang="en-US">
                <a:solidFill>
                  <a:prstClr val="black"/>
                </a:solidFill>
              </a:rPr>
              <a:pPr/>
              <a:t>8</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We again start with an initial set of active nodes A0, and the process unfolds in discrete steps according to</a:t>
            </a:r>
          </a:p>
          <a:p>
            <a:r>
              <a:rPr lang="en-US"/>
              <a:t>the following randomized rule. When node v first becomes active</a:t>
            </a:r>
          </a:p>
          <a:p>
            <a:r>
              <a:rPr lang="en-US"/>
              <a:t>in step t, it is given a single chance to activate each currently inactive</a:t>
            </a:r>
          </a:p>
          <a:p>
            <a:r>
              <a:rPr lang="en-US"/>
              <a:t>neighbor w; it succeeds with a probability pv;w —a parameter</a:t>
            </a:r>
          </a:p>
          <a:p>
            <a:r>
              <a:rPr lang="en-US"/>
              <a:t>of the system — independently of the history thus far. (If w has</a:t>
            </a:r>
          </a:p>
          <a:p>
            <a:r>
              <a:rPr lang="en-US"/>
              <a:t>multiple newly activated neighbors, their attempts are sequenced in</a:t>
            </a:r>
          </a:p>
          <a:p>
            <a:r>
              <a:rPr lang="en-US"/>
              <a:t>an arbitrary order.) If v succeeds, then w will become active in step</a:t>
            </a:r>
          </a:p>
          <a:p>
            <a:r>
              <a:rPr lang="en-US"/>
              <a:t>t+1; but whether or not v succeeds, it cannot make any further attempts</a:t>
            </a:r>
          </a:p>
          <a:p>
            <a:r>
              <a:rPr lang="en-US"/>
              <a:t>to activate w in subsequent rounds. Again, the process runs</a:t>
            </a:r>
          </a:p>
          <a:p>
            <a:r>
              <a:rPr lang="en-US"/>
              <a:t>until no more activations are possible.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60940-D27D-40E0-88D7-2CD3146C9E75}" type="slidenum">
              <a:rPr lang="en-US">
                <a:solidFill>
                  <a:prstClr val="black"/>
                </a:solidFill>
              </a:rPr>
              <a:pPr/>
              <a:t>9</a:t>
            </a:fld>
            <a:endParaRPr lang="en-US">
              <a:solidFill>
                <a:prstClr val="black"/>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A16B3-C50C-405B-97B1-226F5B283076}" type="slidenum">
              <a:rPr lang="en-US">
                <a:solidFill>
                  <a:prstClr val="black"/>
                </a:solidFill>
              </a:rPr>
              <a:pPr/>
              <a:t>17</a:t>
            </a:fld>
            <a:endParaRPr 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the influence of a set of nodes </a:t>
            </a:r>
            <a:r>
              <a:rPr lang="en-US" i="1"/>
              <a:t>A: </a:t>
            </a:r>
            <a:r>
              <a:rPr lang="en-US"/>
              <a:t>the expected number of active nodes at the end of the process.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0" y="2362200"/>
            <a:ext cx="9144000" cy="7620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FF0000"/>
          </a:solidFill>
          <a:ln w="15875">
            <a:solidFill>
              <a:srgbClr val="FF0000"/>
            </a:solidFill>
            <a:round/>
            <a:headEnd/>
            <a:tailEnd/>
          </a:ln>
        </p:spPr>
        <p:txBody>
          <a:bodyPr/>
          <a:lstStyle/>
          <a:p>
            <a:pPr>
              <a:defRPr/>
            </a:pPr>
            <a:endParaRPr lang="en-US" sz="2400">
              <a:latin typeface="Times New Roman" pitchFamily="18" charset="0"/>
              <a:cs typeface="+mn-cs"/>
            </a:endParaRPr>
          </a:p>
        </p:txBody>
      </p:sp>
      <p:sp>
        <p:nvSpPr>
          <p:cNvPr id="5122" name="Rectangle 2"/>
          <p:cNvSpPr>
            <a:spLocks noGrp="1" noChangeArrowheads="1"/>
          </p:cNvSpPr>
          <p:nvPr>
            <p:ph type="ctrTitle"/>
          </p:nvPr>
        </p:nvSpPr>
        <p:spPr>
          <a:xfrm>
            <a:off x="0" y="0"/>
            <a:ext cx="9144000" cy="2286000"/>
          </a:xfrm>
        </p:spPr>
        <p:txBody>
          <a:bodyPr/>
          <a:lstStyle>
            <a:lvl1pPr algn="ctr">
              <a:defRPr sz="4400" b="0">
                <a:latin typeface="Algerian" pitchFamily="82" charset="0"/>
              </a:defRPr>
            </a:lvl1pPr>
          </a:lstStyle>
          <a:p>
            <a:r>
              <a:rPr lang="en-US" dirty="0"/>
              <a:t>Click to edit Master title style</a:t>
            </a:r>
          </a:p>
        </p:txBody>
      </p:sp>
      <p:sp>
        <p:nvSpPr>
          <p:cNvPr id="5123" name="Rectangle 3"/>
          <p:cNvSpPr>
            <a:spLocks noGrp="1" noChangeArrowheads="1"/>
          </p:cNvSpPr>
          <p:nvPr>
            <p:ph type="subTitle" idx="1"/>
          </p:nvPr>
        </p:nvSpPr>
        <p:spPr>
          <a:xfrm>
            <a:off x="1371600" y="3429000"/>
            <a:ext cx="7010400" cy="1600200"/>
          </a:xfrm>
        </p:spPr>
        <p:txBody>
          <a:bodyPr/>
          <a:lstStyle>
            <a:lvl1pPr marL="0" indent="0" algn="ctr">
              <a:buFont typeface="Wingdings" pitchFamily="2" charset="2"/>
              <a:buNone/>
              <a:defRPr sz="2800" b="1"/>
            </a:lvl1pPr>
          </a:lstStyle>
          <a:p>
            <a:r>
              <a:rPr lang="en-US" dirty="0"/>
              <a:t>Click to edit Master subtitle style</a:t>
            </a:r>
          </a:p>
        </p:txBody>
      </p:sp>
      <p:sp>
        <p:nvSpPr>
          <p:cNvPr id="6" name="Rectangle 5"/>
          <p:cNvSpPr>
            <a:spLocks noGrp="1" noChangeArrowheads="1"/>
          </p:cNvSpPr>
          <p:nvPr>
            <p:ph type="ftr" sz="quarter" idx="11"/>
          </p:nvPr>
        </p:nvSpPr>
        <p:spPr>
          <a:xfrm>
            <a:off x="0" y="6400800"/>
            <a:ext cx="2895600" cy="457200"/>
          </a:xfrm>
        </p:spPr>
        <p:txBody>
          <a:bodyPr/>
          <a:lstStyle>
            <a:lvl1pPr>
              <a:defRPr sz="1200" b="0" i="0">
                <a:solidFill>
                  <a:schemeClr val="tx1"/>
                </a:solidFill>
                <a:latin typeface="Verdana" pitchFamily="34" charset="0"/>
              </a:defRPr>
            </a:lvl1pPr>
          </a:lstStyle>
          <a:p>
            <a:pPr>
              <a:defRPr/>
            </a:pPr>
            <a:endParaRPr lang="en-US" dirty="0"/>
          </a:p>
        </p:txBody>
      </p:sp>
      <p:sp>
        <p:nvSpPr>
          <p:cNvPr id="7" name="Rectangle 6"/>
          <p:cNvSpPr>
            <a:spLocks noGrp="1" noChangeArrowheads="1"/>
          </p:cNvSpPr>
          <p:nvPr>
            <p:ph type="sldNum" sz="quarter" idx="12"/>
          </p:nvPr>
        </p:nvSpPr>
        <p:spPr>
          <a:xfrm>
            <a:off x="7239000" y="6553200"/>
            <a:ext cx="1905000" cy="457200"/>
          </a:xfrm>
        </p:spPr>
        <p:txBody>
          <a:bodyPr/>
          <a:lstStyle>
            <a:lvl1pPr>
              <a:defRPr/>
            </a:lvl1pPr>
          </a:lstStyle>
          <a:p>
            <a:pPr>
              <a:defRPr/>
            </a:pPr>
            <a:fld id="{3DC24183-A0D3-4CE2-AA65-7212ED6C9B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447800"/>
            <a:ext cx="3924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447800"/>
            <a:ext cx="39243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38600"/>
            <a:ext cx="39243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8" name="Rectangle 7"/>
          <p:cNvSpPr>
            <a:spLocks noGrp="1" noChangeArrowheads="1"/>
          </p:cNvSpPr>
          <p:nvPr>
            <p:ph type="sldNum" sz="quarter" idx="12"/>
          </p:nvPr>
        </p:nvSpPr>
        <p:spPr>
          <a:ln/>
        </p:spPr>
        <p:txBody>
          <a:bodyPr/>
          <a:lstStyle>
            <a:lvl1pPr>
              <a:defRPr/>
            </a:lvl1pPr>
          </a:lstStyle>
          <a:p>
            <a:pPr>
              <a:defRPr/>
            </a:pPr>
            <a:fld id="{0FB2E4C2-A236-418E-A6CF-7BFBC015B902}" type="slidenum">
              <a:rPr lang="en-US"/>
              <a:pPr>
                <a:defRPr/>
              </a:pPr>
              <a:t>‹#›</a:t>
            </a:fld>
            <a:endParaRPr lang="en-US"/>
          </a:p>
        </p:txBody>
      </p:sp>
      <p:cxnSp>
        <p:nvCxnSpPr>
          <p:cNvPr id="9" name="Straight Connector 8"/>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6C8CEB83-119E-47DF-B9A1-9DA9A02D8776}" type="slidenum">
              <a:rPr lang="zh-CN" alt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8255405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1BD49591-4EBD-4A56-AB35-9F52705B4C44}" type="slidenum">
              <a:rPr lang="zh-CN" alt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7804654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15EA709-0F08-4C29-A902-FC33B3A9FCB8}"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5254288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C247F902-313B-431D-A159-6C14C59D8EB4}"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01290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FD85A1E8-F556-48C3-A5E4-68C5930617FD}"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601246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327C5F1B-30FD-4731-A154-CF1444D8D715}"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1554287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FC79BA57-AE7C-48F0-99FA-F4CEA3D9070D}"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772510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fld id="{F6661765-A0E5-49D0-B1CF-3232FDE700D9}" type="slidenum">
              <a:rPr lang="zh-CN" altLang="en-US">
                <a:solidFill>
                  <a:srgbClr val="000000"/>
                </a:solidFill>
              </a:rPr>
              <a:pPr/>
              <a:t>‹#›</a:t>
            </a:fld>
            <a:endParaRPr 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07280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447800"/>
            <a:ext cx="3924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924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EB1356B5-19F5-48B5-977D-10017A65A1AC}" type="slidenum">
              <a:rPr lang="en-US"/>
              <a:pPr>
                <a:defRPr/>
              </a:pPr>
              <a:t>‹#›</a:t>
            </a:fld>
            <a:endParaRPr lang="en-US"/>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04800"/>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p>
        </p:txBody>
      </p:sp>
      <p:sp>
        <p:nvSpPr>
          <p:cNvPr id="7" name="Rectangle 3"/>
          <p:cNvSpPr>
            <a:spLocks noGrp="1" noChangeArrowheads="1"/>
          </p:cNvSpPr>
          <p:nvPr>
            <p:ph type="sldNum" sz="quarter" idx="11"/>
          </p:nvPr>
        </p:nvSpPr>
        <p:spPr>
          <a:ln/>
        </p:spPr>
        <p:txBody>
          <a:bodyPr/>
          <a:lstStyle>
            <a:lvl1pPr>
              <a:defRPr/>
            </a:lvl1pPr>
          </a:lstStyle>
          <a:p>
            <a:fld id="{F6661765-A0E5-49D0-B1CF-3232FDE700D9}" type="slidenum">
              <a:rPr lang="zh-CN" altLang="en-US"/>
              <a:pPr/>
              <a:t>‹#›</a:t>
            </a:fld>
            <a:endParaRPr lang="en-US"/>
          </a:p>
        </p:txBody>
      </p:sp>
      <p:sp>
        <p:nvSpPr>
          <p:cNvPr id="8"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48301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2969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296964"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29696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296966" name="Rectangle 6"/>
          <p:cNvSpPr>
            <a:spLocks noGrp="1" noChangeArrowheads="1"/>
          </p:cNvSpPr>
          <p:nvPr>
            <p:ph type="sldNum" sz="quarter" idx="4"/>
          </p:nvPr>
        </p:nvSpPr>
        <p:spPr/>
        <p:txBody>
          <a:bodyPr/>
          <a:lstStyle>
            <a:lvl1pPr>
              <a:defRPr/>
            </a:lvl1pPr>
          </a:lstStyle>
          <a:p>
            <a:fld id="{89DEFE32-5797-4A39-A11D-7D1262B4A8B3}" type="slidenum">
              <a:rPr lang="en-US" altLang="en-US">
                <a:solidFill>
                  <a:srgbClr val="000000"/>
                </a:solidFill>
              </a:rPr>
              <a:pPr/>
              <a:t>‹#›</a:t>
            </a:fld>
            <a:endParaRPr lang="en-US" altLang="en-US">
              <a:solidFill>
                <a:srgbClr val="000000"/>
              </a:solidFill>
            </a:endParaRPr>
          </a:p>
        </p:txBody>
      </p:sp>
      <p:sp>
        <p:nvSpPr>
          <p:cNvPr id="296967"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696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38301604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F59F04-ADB5-4D64-90B8-C16445D355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259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F21B35-87CD-4C30-81B5-4F883E7E8D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274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DED775-887D-43F0-9A7F-FD90D40156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7614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00D63B1-9DBD-4F8C-8A34-8EDA9363B1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414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7AD0A06-715A-4157-98A2-D9B6E2CC3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1457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E11939B-50F0-4979-BC62-BF7B12624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095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6" name="Rectangle 7"/>
          <p:cNvSpPr>
            <a:spLocks noGrp="1" noChangeArrowheads="1"/>
          </p:cNvSpPr>
          <p:nvPr>
            <p:ph type="sldNum" sz="quarter" idx="12"/>
          </p:nvPr>
        </p:nvSpPr>
        <p:spPr>
          <a:ln/>
        </p:spPr>
        <p:txBody>
          <a:bodyPr/>
          <a:lstStyle>
            <a:lvl1pPr>
              <a:defRPr/>
            </a:lvl1pPr>
          </a:lstStyle>
          <a:p>
            <a:pPr>
              <a:defRPr/>
            </a:pPr>
            <a:fld id="{8EA7EA68-D4A4-47B5-B1EB-08AEB32A3B38}" type="slidenum">
              <a:rPr lang="en-US"/>
              <a:pPr>
                <a:defRPr/>
              </a:pPr>
              <a:t>‹#›</a:t>
            </a:fld>
            <a:endParaRPr lang="en-US"/>
          </a:p>
        </p:txBody>
      </p:sp>
      <p:cxnSp>
        <p:nvCxnSpPr>
          <p:cNvPr id="7" name="Straight Connector 6"/>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9" name="Straight Connector 8"/>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1D80D3-DE50-493D-B580-B3354B9CDE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682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75D4A6-5958-4ED7-B872-19C04C059C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99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CCFF30-4682-417A-A5BA-4F0B20CFDB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520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C97740-6B76-4696-96E0-270D5749AD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9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1ABBA9F-7048-43C9-B754-DF9999C47F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3147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0C3A54FD-053F-48DB-8889-98B5B6C31A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1875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3635D99D-72D3-4A70-B77F-0575121441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221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2969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296964"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29696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296966" name="Rectangle 6"/>
          <p:cNvSpPr>
            <a:spLocks noGrp="1" noChangeArrowheads="1"/>
          </p:cNvSpPr>
          <p:nvPr>
            <p:ph type="sldNum" sz="quarter" idx="4"/>
          </p:nvPr>
        </p:nvSpPr>
        <p:spPr/>
        <p:txBody>
          <a:bodyPr/>
          <a:lstStyle>
            <a:lvl1pPr>
              <a:defRPr/>
            </a:lvl1pPr>
          </a:lstStyle>
          <a:p>
            <a:fld id="{89DEFE32-5797-4A39-A11D-7D1262B4A8B3}" type="slidenum">
              <a:rPr lang="en-US" altLang="en-US">
                <a:solidFill>
                  <a:srgbClr val="000000"/>
                </a:solidFill>
              </a:rPr>
              <a:pPr/>
              <a:t>‹#›</a:t>
            </a:fld>
            <a:endParaRPr lang="en-US" altLang="en-US">
              <a:solidFill>
                <a:srgbClr val="000000"/>
              </a:solidFill>
            </a:endParaRPr>
          </a:p>
        </p:txBody>
      </p:sp>
      <p:sp>
        <p:nvSpPr>
          <p:cNvPr id="296967"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696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32835567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F59F04-ADB5-4D64-90B8-C16445D355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699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F21B35-87CD-4C30-81B5-4F883E7E8D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09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6" name="Rectangle 7"/>
          <p:cNvSpPr>
            <a:spLocks noGrp="1" noChangeArrowheads="1"/>
          </p:cNvSpPr>
          <p:nvPr>
            <p:ph type="sldNum" sz="quarter" idx="12"/>
          </p:nvPr>
        </p:nvSpPr>
        <p:spPr>
          <a:ln/>
        </p:spPr>
        <p:txBody>
          <a:bodyPr/>
          <a:lstStyle>
            <a:lvl1pPr>
              <a:defRPr/>
            </a:lvl1pPr>
          </a:lstStyle>
          <a:p>
            <a:pPr>
              <a:defRPr/>
            </a:pPr>
            <a:fld id="{11E5661C-C4DD-40E3-BB86-3DF9C30C868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DED775-887D-43F0-9A7F-FD90D40156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256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00D63B1-9DBD-4F8C-8A34-8EDA9363B1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174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7AD0A06-715A-4157-98A2-D9B6E2CC3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61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E11939B-50F0-4979-BC62-BF7B12624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408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1D80D3-DE50-493D-B580-B3354B9CDE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8678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75D4A6-5958-4ED7-B872-19C04C059C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1245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CCFF30-4682-417A-A5BA-4F0B20CFDB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476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C97740-6B76-4696-96E0-270D5749AD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7127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1ABBA9F-7048-43C9-B754-DF9999C47F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2716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0C3A54FD-053F-48DB-8889-98B5B6C31A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593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3924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924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20D5D194-8C0F-4064-95E6-241FF2392C10}" type="slidenum">
              <a:rPr lang="en-US"/>
              <a:pPr>
                <a:defRPr/>
              </a:pPr>
              <a:t>‹#›</a:t>
            </a:fld>
            <a:endParaRPr lang="en-US"/>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3635D99D-72D3-4A70-B77F-0575121441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625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2969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296964"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29696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296966" name="Rectangle 6"/>
          <p:cNvSpPr>
            <a:spLocks noGrp="1" noChangeArrowheads="1"/>
          </p:cNvSpPr>
          <p:nvPr>
            <p:ph type="sldNum" sz="quarter" idx="4"/>
          </p:nvPr>
        </p:nvSpPr>
        <p:spPr/>
        <p:txBody>
          <a:bodyPr/>
          <a:lstStyle>
            <a:lvl1pPr>
              <a:defRPr/>
            </a:lvl1pPr>
          </a:lstStyle>
          <a:p>
            <a:fld id="{89DEFE32-5797-4A39-A11D-7D1262B4A8B3}" type="slidenum">
              <a:rPr lang="en-US" altLang="en-US">
                <a:solidFill>
                  <a:srgbClr val="000000"/>
                </a:solidFill>
              </a:rPr>
              <a:pPr/>
              <a:t>‹#›</a:t>
            </a:fld>
            <a:endParaRPr lang="en-US" altLang="en-US">
              <a:solidFill>
                <a:srgbClr val="000000"/>
              </a:solidFill>
            </a:endParaRPr>
          </a:p>
        </p:txBody>
      </p:sp>
      <p:sp>
        <p:nvSpPr>
          <p:cNvPr id="296967"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696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9268649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F59F04-ADB5-4D64-90B8-C16445D355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8175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F21B35-87CD-4C30-81B5-4F883E7E8D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902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DED775-887D-43F0-9A7F-FD90D40156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102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00D63B1-9DBD-4F8C-8A34-8EDA9363B1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0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7AD0A06-715A-4157-98A2-D9B6E2CC3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584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E11939B-50F0-4979-BC62-BF7B12624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2386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1D80D3-DE50-493D-B580-B3354B9CDE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7264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75D4A6-5958-4ED7-B872-19C04C059C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9" name="Rectangle 7"/>
          <p:cNvSpPr>
            <a:spLocks noGrp="1" noChangeArrowheads="1"/>
          </p:cNvSpPr>
          <p:nvPr>
            <p:ph type="sldNum" sz="quarter" idx="12"/>
          </p:nvPr>
        </p:nvSpPr>
        <p:spPr>
          <a:ln/>
        </p:spPr>
        <p:txBody>
          <a:bodyPr/>
          <a:lstStyle>
            <a:lvl1pPr>
              <a:defRPr/>
            </a:lvl1pPr>
          </a:lstStyle>
          <a:p>
            <a:pPr>
              <a:defRPr/>
            </a:pPr>
            <a:fld id="{E1B93EDA-C78F-49F8-BE19-8B8F9DC6D526}" type="slidenum">
              <a:rPr lang="en-US"/>
              <a:pPr>
                <a:defRPr/>
              </a:pPr>
              <a:t>‹#›</a:t>
            </a:fld>
            <a:endParaRPr lang="en-US"/>
          </a:p>
        </p:txBody>
      </p:sp>
      <p:cxnSp>
        <p:nvCxnSpPr>
          <p:cNvPr id="10" name="Straight Connector 9"/>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CCFF30-4682-417A-A5BA-4F0B20CFDB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3686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C97740-6B76-4696-96E0-270D5749AD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222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1ABBA9F-7048-43C9-B754-DF9999C47F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463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0C3A54FD-053F-48DB-8889-98B5B6C31A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15964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3635D99D-72D3-4A70-B77F-0575121441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7207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2969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296964"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29696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296966" name="Rectangle 6"/>
          <p:cNvSpPr>
            <a:spLocks noGrp="1" noChangeArrowheads="1"/>
          </p:cNvSpPr>
          <p:nvPr>
            <p:ph type="sldNum" sz="quarter" idx="4"/>
          </p:nvPr>
        </p:nvSpPr>
        <p:spPr/>
        <p:txBody>
          <a:bodyPr/>
          <a:lstStyle>
            <a:lvl1pPr>
              <a:defRPr/>
            </a:lvl1pPr>
          </a:lstStyle>
          <a:p>
            <a:fld id="{89DEFE32-5797-4A39-A11D-7D1262B4A8B3}" type="slidenum">
              <a:rPr lang="en-US" altLang="en-US">
                <a:solidFill>
                  <a:srgbClr val="000000"/>
                </a:solidFill>
              </a:rPr>
              <a:pPr/>
              <a:t>‹#›</a:t>
            </a:fld>
            <a:endParaRPr lang="en-US" altLang="en-US">
              <a:solidFill>
                <a:srgbClr val="000000"/>
              </a:solidFill>
            </a:endParaRPr>
          </a:p>
        </p:txBody>
      </p:sp>
      <p:sp>
        <p:nvSpPr>
          <p:cNvPr id="296967"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696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219844240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F59F04-ADB5-4D64-90B8-C16445D355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1167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F21B35-87CD-4C30-81B5-4F883E7E8D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859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DED775-887D-43F0-9A7F-FD90D40156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28872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00D63B1-9DBD-4F8C-8A34-8EDA9363B1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994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5" name="Rectangle 7"/>
          <p:cNvSpPr>
            <a:spLocks noGrp="1" noChangeArrowheads="1"/>
          </p:cNvSpPr>
          <p:nvPr>
            <p:ph type="sldNum" sz="quarter" idx="12"/>
          </p:nvPr>
        </p:nvSpPr>
        <p:spPr>
          <a:ln/>
        </p:spPr>
        <p:txBody>
          <a:bodyPr/>
          <a:lstStyle>
            <a:lvl1pPr>
              <a:defRPr/>
            </a:lvl1pPr>
          </a:lstStyle>
          <a:p>
            <a:pPr>
              <a:defRPr/>
            </a:pPr>
            <a:fld id="{5D71C635-4C82-4795-A7EB-D29BABB74510}" type="slidenum">
              <a:rPr lang="en-US"/>
              <a:pPr>
                <a:defRPr/>
              </a:pPr>
              <a:t>‹#›</a:t>
            </a:fld>
            <a:endParaRPr lang="en-US"/>
          </a:p>
        </p:txBody>
      </p:sp>
      <p:cxnSp>
        <p:nvCxnSpPr>
          <p:cNvPr id="6" name="Straight Connector 5"/>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 name="Straight Connector 7"/>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7AD0A06-715A-4157-98A2-D9B6E2CC3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6732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E11939B-50F0-4979-BC62-BF7B12624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472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1D80D3-DE50-493D-B580-B3354B9CDE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6442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75D4A6-5958-4ED7-B872-19C04C059C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456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CCFF30-4682-417A-A5BA-4F0B20CFDB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0813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C97740-6B76-4696-96E0-270D5749AD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260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1ABBA9F-7048-43C9-B754-DF9999C47F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8580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0C3A54FD-053F-48DB-8889-98B5B6C31A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204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3635D99D-72D3-4A70-B77F-0575121441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45141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CN" altLang="en-US" sz="2400">
                <a:solidFill>
                  <a:srgbClr val="000000"/>
                </a:solidFill>
                <a:latin typeface="Times New Roman" pitchFamily="18" charset="0"/>
                <a:cs typeface="+mn-cs"/>
              </a:endParaRPr>
            </a:p>
          </p:txBody>
        </p:sp>
        <p:sp>
          <p:nvSpPr>
            <p:cNvPr id="6" name="Rectangle 4"/>
            <p:cNvSpPr>
              <a:spLocks noChangeArrowheads="1"/>
            </p:cNvSpPr>
            <p:nvPr/>
          </p:nvSpPr>
          <p:spPr bwMode="auto">
            <a:xfrm>
              <a:off x="1081" y="1065"/>
              <a:ext cx="4679" cy="1596"/>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grpSp>
          <p:nvGrpSpPr>
            <p:cNvPr id="7" name="Group 5"/>
            <p:cNvGrpSpPr>
              <a:grpSpLocks/>
            </p:cNvGrpSpPr>
            <p:nvPr/>
          </p:nvGrpSpPr>
          <p:grpSpPr bwMode="auto">
            <a:xfrm>
              <a:off x="0" y="672"/>
              <a:ext cx="1806" cy="1989"/>
              <a:chOff x="0" y="0"/>
              <a:chExt cx="1806" cy="1989"/>
            </a:xfrm>
          </p:grpSpPr>
          <p:sp>
            <p:nvSpPr>
              <p:cNvPr id="8" name="Rectangle 6"/>
              <p:cNvSpPr>
                <a:spLocks noChangeArrowheads="1"/>
              </p:cNvSpPr>
              <p:nvPr userDrawn="1"/>
            </p:nvSpPr>
            <p:spPr bwMode="auto">
              <a:xfrm>
                <a:off x="361" y="1585"/>
                <a:ext cx="363" cy="404"/>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9" name="Rectangle 7"/>
              <p:cNvSpPr>
                <a:spLocks noChangeArrowheads="1"/>
              </p:cNvSpPr>
              <p:nvPr userDrawn="1"/>
            </p:nvSpPr>
            <p:spPr bwMode="auto">
              <a:xfrm>
                <a:off x="1081" y="393"/>
                <a:ext cx="362" cy="405"/>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0" name="Rectangle 8"/>
              <p:cNvSpPr>
                <a:spLocks noChangeArrowheads="1"/>
              </p:cNvSpPr>
              <p:nvPr userDrawn="1"/>
            </p:nvSpPr>
            <p:spPr bwMode="auto">
              <a:xfrm>
                <a:off x="1437" y="0"/>
                <a:ext cx="369" cy="400"/>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1" name="Rectangle 9"/>
              <p:cNvSpPr>
                <a:spLocks noChangeArrowheads="1"/>
              </p:cNvSpPr>
              <p:nvPr userDrawn="1"/>
            </p:nvSpPr>
            <p:spPr bwMode="auto">
              <a:xfrm>
                <a:off x="719" y="1585"/>
                <a:ext cx="368" cy="404"/>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2" name="Rectangle 10"/>
              <p:cNvSpPr>
                <a:spLocks noChangeArrowheads="1"/>
              </p:cNvSpPr>
              <p:nvPr userDrawn="1"/>
            </p:nvSpPr>
            <p:spPr bwMode="auto">
              <a:xfrm>
                <a:off x="1437" y="393"/>
                <a:ext cx="369" cy="405"/>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3" name="Rectangle 11"/>
              <p:cNvSpPr>
                <a:spLocks noChangeArrowheads="1"/>
              </p:cNvSpPr>
              <p:nvPr userDrawn="1"/>
            </p:nvSpPr>
            <p:spPr bwMode="auto">
              <a:xfrm>
                <a:off x="719" y="792"/>
                <a:ext cx="368" cy="399"/>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4" name="Rectangle 12"/>
              <p:cNvSpPr>
                <a:spLocks noChangeArrowheads="1"/>
              </p:cNvSpPr>
              <p:nvPr userDrawn="1"/>
            </p:nvSpPr>
            <p:spPr bwMode="auto">
              <a:xfrm>
                <a:off x="0" y="792"/>
                <a:ext cx="367" cy="399"/>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5" name="Rectangle 13"/>
              <p:cNvSpPr>
                <a:spLocks noChangeArrowheads="1"/>
              </p:cNvSpPr>
              <p:nvPr userDrawn="1"/>
            </p:nvSpPr>
            <p:spPr bwMode="auto">
              <a:xfrm>
                <a:off x="1081" y="792"/>
                <a:ext cx="362" cy="399"/>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6" name="Rectangle 14"/>
              <p:cNvSpPr>
                <a:spLocks noChangeArrowheads="1"/>
              </p:cNvSpPr>
              <p:nvPr userDrawn="1"/>
            </p:nvSpPr>
            <p:spPr bwMode="auto">
              <a:xfrm>
                <a:off x="361" y="1185"/>
                <a:ext cx="363" cy="406"/>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7" name="Rectangle 15"/>
              <p:cNvSpPr>
                <a:spLocks noChangeArrowheads="1"/>
              </p:cNvSpPr>
              <p:nvPr userDrawn="1"/>
            </p:nvSpPr>
            <p:spPr bwMode="auto">
              <a:xfrm>
                <a:off x="719" y="1185"/>
                <a:ext cx="368" cy="406"/>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grpSp>
      </p:grpSp>
      <p:sp>
        <p:nvSpPr>
          <p:cNvPr id="20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单击此处编辑母版标题样式</a:t>
            </a:r>
          </a:p>
        </p:txBody>
      </p:sp>
      <p:sp>
        <p:nvSpPr>
          <p:cNvPr id="20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FD5D35E3-AB2B-44CA-978E-F61DA4462FEF}" type="slidenum">
              <a:rPr lang="zh-CN" alt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232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4" name="Rectangle 7"/>
          <p:cNvSpPr>
            <a:spLocks noGrp="1" noChangeArrowheads="1"/>
          </p:cNvSpPr>
          <p:nvPr>
            <p:ph type="sldNum" sz="quarter" idx="12"/>
          </p:nvPr>
        </p:nvSpPr>
        <p:spPr>
          <a:ln/>
        </p:spPr>
        <p:txBody>
          <a:bodyPr/>
          <a:lstStyle>
            <a:lvl1pPr>
              <a:defRPr/>
            </a:lvl1pPr>
          </a:lstStyle>
          <a:p>
            <a:pPr>
              <a:defRPr/>
            </a:pPr>
            <a:fld id="{1FCC90FB-8B90-4144-B0B6-84596C90E29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E3040F0D-7B57-4A7F-B8C0-1CCFECBBFDB8}"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2333025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43111C63-D5E9-4404-AFC8-47B5B94EABA2}"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092749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077D2310-A6E4-4E0C-94D7-58B7F0DD8955}"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63518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C220E155-CC4F-4672-88BB-840DE5FC6FE4}" type="slidenum">
              <a:rPr lang="zh-CN" alt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70570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6C8CEB83-119E-47DF-B9A1-9DA9A02D8776}" type="slidenum">
              <a:rPr lang="zh-CN" alt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442770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1BD49591-4EBD-4A56-AB35-9F52705B4C44}" type="slidenum">
              <a:rPr lang="zh-CN" alt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2028625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15EA709-0F08-4C29-A902-FC33B3A9FCB8}"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784617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C247F902-313B-431D-A159-6C14C59D8EB4}"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8131373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FD85A1E8-F556-48C3-A5E4-68C5930617FD}"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112494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327C5F1B-30FD-4731-A154-CF1444D8D715}"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83345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048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817F9B91-8A72-4627-A10F-95832A4B8CAA}" type="slidenum">
              <a:rPr lang="en-US"/>
              <a:pPr>
                <a:defRPr/>
              </a:pPr>
              <a:t>‹#›</a:t>
            </a:fld>
            <a:endParaRPr lang="en-US"/>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FC79BA57-AE7C-48F0-99FA-F4CEA3D9070D}"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6718888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fld id="{F6661765-A0E5-49D0-B1CF-3232FDE700D9}" type="slidenum">
              <a:rPr lang="zh-CN" altLang="en-US">
                <a:solidFill>
                  <a:srgbClr val="000000"/>
                </a:solidFill>
              </a:rPr>
              <a:pPr/>
              <a:t>‹#›</a:t>
            </a:fld>
            <a:endParaRPr 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00022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0" y="2362200"/>
            <a:ext cx="9144000" cy="7620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FF0000"/>
          </a:solidFill>
          <a:ln w="15875">
            <a:solidFill>
              <a:srgbClr val="FF0000"/>
            </a:solidFill>
            <a:round/>
            <a:headEnd/>
            <a:tailEnd/>
          </a:ln>
        </p:spPr>
        <p:txBody>
          <a:bodyPr/>
          <a:lstStyle/>
          <a:p>
            <a:pPr>
              <a:defRPr/>
            </a:pPr>
            <a:endParaRPr lang="en-US" sz="2400">
              <a:solidFill>
                <a:srgbClr val="000000"/>
              </a:solidFill>
              <a:latin typeface="Times New Roman" pitchFamily="18" charset="0"/>
            </a:endParaRPr>
          </a:p>
        </p:txBody>
      </p:sp>
      <p:sp>
        <p:nvSpPr>
          <p:cNvPr id="5122" name="Rectangle 2"/>
          <p:cNvSpPr>
            <a:spLocks noGrp="1" noChangeArrowheads="1"/>
          </p:cNvSpPr>
          <p:nvPr>
            <p:ph type="ctrTitle"/>
          </p:nvPr>
        </p:nvSpPr>
        <p:spPr>
          <a:xfrm>
            <a:off x="0" y="0"/>
            <a:ext cx="9144000" cy="2286000"/>
          </a:xfrm>
        </p:spPr>
        <p:txBody>
          <a:bodyPr/>
          <a:lstStyle>
            <a:lvl1pPr algn="ctr">
              <a:defRPr sz="4400" b="0">
                <a:latin typeface="Algerian" pitchFamily="82" charset="0"/>
              </a:defRPr>
            </a:lvl1pPr>
          </a:lstStyle>
          <a:p>
            <a:r>
              <a:rPr lang="en-US" dirty="0"/>
              <a:t>Click to edit Master title style</a:t>
            </a:r>
          </a:p>
        </p:txBody>
      </p:sp>
      <p:sp>
        <p:nvSpPr>
          <p:cNvPr id="5123" name="Rectangle 3"/>
          <p:cNvSpPr>
            <a:spLocks noGrp="1" noChangeArrowheads="1"/>
          </p:cNvSpPr>
          <p:nvPr>
            <p:ph type="subTitle" idx="1"/>
          </p:nvPr>
        </p:nvSpPr>
        <p:spPr>
          <a:xfrm>
            <a:off x="1371600" y="3429000"/>
            <a:ext cx="7010400" cy="1600200"/>
          </a:xfrm>
        </p:spPr>
        <p:txBody>
          <a:bodyPr/>
          <a:lstStyle>
            <a:lvl1pPr marL="0" indent="0" algn="ctr">
              <a:buFont typeface="Wingdings" pitchFamily="2" charset="2"/>
              <a:buNone/>
              <a:defRPr sz="2800" b="1"/>
            </a:lvl1pPr>
          </a:lstStyle>
          <a:p>
            <a:r>
              <a:rPr lang="en-US" dirty="0"/>
              <a:t>Click to edit Master subtitle style</a:t>
            </a:r>
          </a:p>
        </p:txBody>
      </p:sp>
      <p:sp>
        <p:nvSpPr>
          <p:cNvPr id="6" name="Rectangle 5"/>
          <p:cNvSpPr>
            <a:spLocks noGrp="1" noChangeArrowheads="1"/>
          </p:cNvSpPr>
          <p:nvPr>
            <p:ph type="ftr" sz="quarter" idx="11"/>
          </p:nvPr>
        </p:nvSpPr>
        <p:spPr>
          <a:xfrm>
            <a:off x="0" y="6400800"/>
            <a:ext cx="2895600" cy="457200"/>
          </a:xfrm>
        </p:spPr>
        <p:txBody>
          <a:bodyPr/>
          <a:lstStyle>
            <a:lvl1pPr>
              <a:defRPr sz="1200" b="0" i="0">
                <a:solidFill>
                  <a:schemeClr val="tx1"/>
                </a:solidFill>
                <a:latin typeface="Verdana"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xfrm>
            <a:off x="7239000" y="6553200"/>
            <a:ext cx="1905000" cy="457200"/>
          </a:xfrm>
        </p:spPr>
        <p:txBody>
          <a:bodyPr/>
          <a:lstStyle>
            <a:lvl1pPr>
              <a:defRPr/>
            </a:lvl1pPr>
          </a:lstStyle>
          <a:p>
            <a:pPr>
              <a:defRPr/>
            </a:pPr>
            <a:fld id="{3DC24183-A0D3-4CE2-AA65-7212ED6C9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337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6" name="Rectangle 7"/>
          <p:cNvSpPr>
            <a:spLocks noGrp="1" noChangeArrowheads="1"/>
          </p:cNvSpPr>
          <p:nvPr>
            <p:ph type="sldNum" sz="quarter" idx="12"/>
          </p:nvPr>
        </p:nvSpPr>
        <p:spPr>
          <a:ln/>
        </p:spPr>
        <p:txBody>
          <a:bodyPr/>
          <a:lstStyle>
            <a:lvl1pPr>
              <a:defRPr/>
            </a:lvl1pPr>
          </a:lstStyle>
          <a:p>
            <a:pPr>
              <a:defRPr/>
            </a:pPr>
            <a:fld id="{8EA7EA68-D4A4-47B5-B1EB-08AEB32A3B38}" type="slidenum">
              <a:rPr lang="en-US">
                <a:solidFill>
                  <a:srgbClr val="000000"/>
                </a:solidFill>
              </a:rPr>
              <a:pPr>
                <a:defRPr/>
              </a:pPr>
              <a:t>‹#›</a:t>
            </a:fld>
            <a:endParaRPr lang="en-US">
              <a:solidFill>
                <a:srgbClr val="000000"/>
              </a:solidFill>
            </a:endParaRPr>
          </a:p>
        </p:txBody>
      </p:sp>
      <p:cxnSp>
        <p:nvCxnSpPr>
          <p:cNvPr id="7" name="Straight Connector 6"/>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9" name="Straight Connector 8"/>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2819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6" name="Rectangle 7"/>
          <p:cNvSpPr>
            <a:spLocks noGrp="1" noChangeArrowheads="1"/>
          </p:cNvSpPr>
          <p:nvPr>
            <p:ph type="sldNum" sz="quarter" idx="12"/>
          </p:nvPr>
        </p:nvSpPr>
        <p:spPr>
          <a:ln/>
        </p:spPr>
        <p:txBody>
          <a:bodyPr/>
          <a:lstStyle>
            <a:lvl1pPr>
              <a:defRPr/>
            </a:lvl1pPr>
          </a:lstStyle>
          <a:p>
            <a:pPr>
              <a:defRPr/>
            </a:pPr>
            <a:fld id="{11E5661C-C4DD-40E3-BB86-3DF9C30C86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8210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3924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924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20D5D194-8C0F-4064-95E6-241FF2392C10}" type="slidenum">
              <a:rPr lang="en-US">
                <a:solidFill>
                  <a:srgbClr val="000000"/>
                </a:solidFill>
              </a:rPr>
              <a:pPr>
                <a:defRPr/>
              </a:pPr>
              <a:t>‹#›</a:t>
            </a:fld>
            <a:endParaRPr lang="en-US">
              <a:solidFill>
                <a:srgbClr val="000000"/>
              </a:solidFill>
            </a:endParaRPr>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99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9" name="Rectangle 7"/>
          <p:cNvSpPr>
            <a:spLocks noGrp="1" noChangeArrowheads="1"/>
          </p:cNvSpPr>
          <p:nvPr>
            <p:ph type="sldNum" sz="quarter" idx="12"/>
          </p:nvPr>
        </p:nvSpPr>
        <p:spPr>
          <a:ln/>
        </p:spPr>
        <p:txBody>
          <a:bodyPr/>
          <a:lstStyle>
            <a:lvl1pPr>
              <a:defRPr/>
            </a:lvl1pPr>
          </a:lstStyle>
          <a:p>
            <a:pPr>
              <a:defRPr/>
            </a:pPr>
            <a:fld id="{E1B93EDA-C78F-49F8-BE19-8B8F9DC6D526}" type="slidenum">
              <a:rPr lang="en-US">
                <a:solidFill>
                  <a:srgbClr val="000000"/>
                </a:solidFill>
              </a:rPr>
              <a:pPr>
                <a:defRPr/>
              </a:pPr>
              <a:t>‹#›</a:t>
            </a:fld>
            <a:endParaRPr lang="en-US">
              <a:solidFill>
                <a:srgbClr val="000000"/>
              </a:solidFill>
            </a:endParaRPr>
          </a:p>
        </p:txBody>
      </p:sp>
      <p:cxnSp>
        <p:nvCxnSpPr>
          <p:cNvPr id="10" name="Straight Connector 9"/>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5569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5" name="Rectangle 7"/>
          <p:cNvSpPr>
            <a:spLocks noGrp="1" noChangeArrowheads="1"/>
          </p:cNvSpPr>
          <p:nvPr>
            <p:ph type="sldNum" sz="quarter" idx="12"/>
          </p:nvPr>
        </p:nvSpPr>
        <p:spPr>
          <a:ln/>
        </p:spPr>
        <p:txBody>
          <a:bodyPr/>
          <a:lstStyle>
            <a:lvl1pPr>
              <a:defRPr/>
            </a:lvl1pPr>
          </a:lstStyle>
          <a:p>
            <a:pPr>
              <a:defRPr/>
            </a:pPr>
            <a:fld id="{5D71C635-4C82-4795-A7EB-D29BABB74510}" type="slidenum">
              <a:rPr lang="en-US">
                <a:solidFill>
                  <a:srgbClr val="000000"/>
                </a:solidFill>
              </a:rPr>
              <a:pPr>
                <a:defRPr/>
              </a:pPr>
              <a:t>‹#›</a:t>
            </a:fld>
            <a:endParaRPr lang="en-US">
              <a:solidFill>
                <a:srgbClr val="000000"/>
              </a:solidFill>
            </a:endParaRPr>
          </a:p>
        </p:txBody>
      </p:sp>
      <p:cxnSp>
        <p:nvCxnSpPr>
          <p:cNvPr id="6" name="Straight Connector 5"/>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 name="Straight Connector 7"/>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1817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4" name="Rectangle 7"/>
          <p:cNvSpPr>
            <a:spLocks noGrp="1" noChangeArrowheads="1"/>
          </p:cNvSpPr>
          <p:nvPr>
            <p:ph type="sldNum" sz="quarter" idx="12"/>
          </p:nvPr>
        </p:nvSpPr>
        <p:spPr>
          <a:ln/>
        </p:spPr>
        <p:txBody>
          <a:bodyPr/>
          <a:lstStyle>
            <a:lvl1pPr>
              <a:defRPr/>
            </a:lvl1pPr>
          </a:lstStyle>
          <a:p>
            <a:pPr>
              <a:defRPr/>
            </a:pPr>
            <a:fld id="{1FCC90FB-8B90-4144-B0B6-84596C90E2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825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048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817F9B91-8A72-4627-A10F-95832A4B8CAA}" type="slidenum">
              <a:rPr lang="en-US">
                <a:solidFill>
                  <a:srgbClr val="000000"/>
                </a:solidFill>
              </a:rPr>
              <a:pPr>
                <a:defRPr/>
              </a:pPr>
              <a:t>‹#›</a:t>
            </a:fld>
            <a:endParaRPr lang="en-US">
              <a:solidFill>
                <a:srgbClr val="000000"/>
              </a:solidFill>
            </a:endParaRPr>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2864AFE2-F56C-4A47-9CF0-D1D12C65D155}" type="slidenum">
              <a:rPr lang="en-US"/>
              <a:pPr>
                <a:defRPr/>
              </a:pPr>
              <a:t>‹#›</a:t>
            </a:fld>
            <a:endParaRPr lang="en-US"/>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2864AFE2-F56C-4A47-9CF0-D1D12C65D155}" type="slidenum">
              <a:rPr lang="en-US">
                <a:solidFill>
                  <a:srgbClr val="000000"/>
                </a:solidFill>
              </a:rPr>
              <a:pPr>
                <a:defRPr/>
              </a:pPr>
              <a:t>‹#›</a:t>
            </a:fld>
            <a:endParaRPr lang="en-US">
              <a:solidFill>
                <a:srgbClr val="000000"/>
              </a:solidFill>
            </a:endParaRPr>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471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447800"/>
            <a:ext cx="3924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447800"/>
            <a:ext cx="39243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38600"/>
            <a:ext cx="39243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8" name="Rectangle 7"/>
          <p:cNvSpPr>
            <a:spLocks noGrp="1" noChangeArrowheads="1"/>
          </p:cNvSpPr>
          <p:nvPr>
            <p:ph type="sldNum" sz="quarter" idx="12"/>
          </p:nvPr>
        </p:nvSpPr>
        <p:spPr>
          <a:ln/>
        </p:spPr>
        <p:txBody>
          <a:bodyPr/>
          <a:lstStyle>
            <a:lvl1pPr>
              <a:defRPr/>
            </a:lvl1pPr>
          </a:lstStyle>
          <a:p>
            <a:pPr>
              <a:defRPr/>
            </a:pPr>
            <a:fld id="{0FB2E4C2-A236-418E-A6CF-7BFBC015B902}" type="slidenum">
              <a:rPr lang="en-US">
                <a:solidFill>
                  <a:srgbClr val="000000"/>
                </a:solidFill>
              </a:rPr>
              <a:pPr>
                <a:defRPr/>
              </a:pPr>
              <a:t>‹#›</a:t>
            </a:fld>
            <a:endParaRPr lang="en-US">
              <a:solidFill>
                <a:srgbClr val="000000"/>
              </a:solidFill>
            </a:endParaRPr>
          </a:p>
        </p:txBody>
      </p:sp>
      <p:cxnSp>
        <p:nvCxnSpPr>
          <p:cNvPr id="9" name="Straight Connector 8"/>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424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447800"/>
            <a:ext cx="3924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9243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t>My T. Thai</a:t>
            </a:r>
          </a:p>
          <a:p>
            <a:pPr>
              <a:defRPr/>
            </a:pPr>
            <a:r>
              <a:rPr lang="en-US"/>
              <a:t>mythai@cise.ufl.edu</a:t>
            </a:r>
          </a:p>
        </p:txBody>
      </p:sp>
      <p:sp>
        <p:nvSpPr>
          <p:cNvPr id="7" name="Rectangle 7"/>
          <p:cNvSpPr>
            <a:spLocks noGrp="1" noChangeArrowheads="1"/>
          </p:cNvSpPr>
          <p:nvPr>
            <p:ph type="sldNum" sz="quarter" idx="12"/>
          </p:nvPr>
        </p:nvSpPr>
        <p:spPr>
          <a:ln/>
        </p:spPr>
        <p:txBody>
          <a:bodyPr/>
          <a:lstStyle>
            <a:lvl1pPr>
              <a:defRPr/>
            </a:lvl1pPr>
          </a:lstStyle>
          <a:p>
            <a:pPr>
              <a:defRPr/>
            </a:pPr>
            <a:fld id="{EB1356B5-19F5-48B5-977D-10017A65A1AC}" type="slidenum">
              <a:rPr lang="en-US">
                <a:solidFill>
                  <a:srgbClr val="000000"/>
                </a:solidFill>
              </a:rPr>
              <a:pPr>
                <a:defRPr/>
              </a:pPr>
              <a:t>‹#›</a:t>
            </a:fld>
            <a:endParaRPr lang="en-US">
              <a:solidFill>
                <a:srgbClr val="000000"/>
              </a:solidFill>
            </a:endParaRPr>
          </a:p>
        </p:txBody>
      </p:sp>
      <p:cxnSp>
        <p:nvCxnSpPr>
          <p:cNvPr id="8" name="Straight Connector 7"/>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304800"/>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7904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p>
        </p:txBody>
      </p:sp>
      <p:sp>
        <p:nvSpPr>
          <p:cNvPr id="7" name="Rectangle 3"/>
          <p:cNvSpPr>
            <a:spLocks noGrp="1" noChangeArrowheads="1"/>
          </p:cNvSpPr>
          <p:nvPr>
            <p:ph type="sldNum" sz="quarter" idx="11"/>
          </p:nvPr>
        </p:nvSpPr>
        <p:spPr>
          <a:ln/>
        </p:spPr>
        <p:txBody>
          <a:bodyPr/>
          <a:lstStyle>
            <a:lvl1pPr>
              <a:defRPr/>
            </a:lvl1pPr>
          </a:lstStyle>
          <a:p>
            <a:fld id="{F6661765-A0E5-49D0-B1CF-3232FDE700D9}" type="slidenum">
              <a:rPr lang="zh-CN" altLang="en-US">
                <a:solidFill>
                  <a:srgbClr val="000000"/>
                </a:solidFill>
              </a:rPr>
              <a:pPr/>
              <a:t>‹#›</a:t>
            </a:fld>
            <a:endParaRPr lang="en-US">
              <a:solidFill>
                <a:srgbClr val="000000"/>
              </a:solidFill>
            </a:endParaRPr>
          </a:p>
        </p:txBody>
      </p:sp>
      <p:sp>
        <p:nvSpPr>
          <p:cNvPr id="8"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1257059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4777C15C-93C3-4901-A06E-AB02021B34F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874143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CN" altLang="en-US" sz="2400">
                <a:solidFill>
                  <a:srgbClr val="000000"/>
                </a:solidFill>
                <a:latin typeface="Times New Roman" pitchFamily="18" charset="0"/>
              </a:endParaRPr>
            </a:p>
          </p:txBody>
        </p:sp>
        <p:sp>
          <p:nvSpPr>
            <p:cNvPr id="6" name="Rectangle 4"/>
            <p:cNvSpPr>
              <a:spLocks noChangeArrowheads="1"/>
            </p:cNvSpPr>
            <p:nvPr/>
          </p:nvSpPr>
          <p:spPr bwMode="auto">
            <a:xfrm>
              <a:off x="1081" y="1065"/>
              <a:ext cx="4679" cy="1596"/>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0"/>
              <a:chExt cx="1806" cy="1989"/>
            </a:xfrm>
          </p:grpSpPr>
          <p:sp>
            <p:nvSpPr>
              <p:cNvPr id="8" name="Rectangle 6"/>
              <p:cNvSpPr>
                <a:spLocks noChangeArrowheads="1"/>
              </p:cNvSpPr>
              <p:nvPr userDrawn="1"/>
            </p:nvSpPr>
            <p:spPr bwMode="auto">
              <a:xfrm>
                <a:off x="361" y="1585"/>
                <a:ext cx="363" cy="404"/>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393"/>
                <a:ext cx="362" cy="405"/>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0"/>
                <a:ext cx="369" cy="400"/>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1585"/>
                <a:ext cx="368" cy="404"/>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393"/>
                <a:ext cx="369" cy="405"/>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792"/>
                <a:ext cx="368" cy="399"/>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792"/>
                <a:ext cx="367" cy="399"/>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792"/>
                <a:ext cx="362" cy="399"/>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185"/>
                <a:ext cx="363" cy="406"/>
              </a:xfrm>
              <a:prstGeom prst="rect">
                <a:avLst/>
              </a:prstGeom>
              <a:solidFill>
                <a:schemeClr val="folHlink"/>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185"/>
                <a:ext cx="368" cy="406"/>
              </a:xfrm>
              <a:prstGeom prst="rect">
                <a:avLst/>
              </a:prstGeom>
              <a:solidFill>
                <a:schemeClr val="accent2"/>
              </a:solidFill>
              <a:ln w="9525">
                <a:noFill/>
                <a:miter lim="800000"/>
                <a:headEnd/>
                <a:tailEnd/>
              </a:ln>
            </p:spPr>
            <p:txBody>
              <a:bodyPr/>
              <a:lstStyle/>
              <a:p>
                <a:endParaRPr lang="zh-CN" altLang="en-US" sz="2400">
                  <a:solidFill>
                    <a:srgbClr val="000000"/>
                  </a:solidFill>
                  <a:latin typeface="Times New Roman" pitchFamily="18" charset="0"/>
                </a:endParaRPr>
              </a:p>
            </p:txBody>
          </p:sp>
        </p:grpSp>
      </p:grpSp>
      <p:sp>
        <p:nvSpPr>
          <p:cNvPr id="20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单击此处编辑母版标题样式</a:t>
            </a:r>
          </a:p>
        </p:txBody>
      </p:sp>
      <p:sp>
        <p:nvSpPr>
          <p:cNvPr id="20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FD5D35E3-AB2B-44CA-978E-F61DA4462FEF}" type="slidenum">
              <a:rPr lang="zh-CN" alt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664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E3040F0D-7B57-4A7F-B8C0-1CCFECBBFDB8}"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851556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43111C63-D5E9-4404-AFC8-47B5B94EABA2}" type="slidenum">
              <a:rPr lang="zh-CN" alt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1652674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077D2310-A6E4-4E0C-94D7-58B7F0DD8955}" type="slidenum">
              <a:rPr lang="zh-CN" alt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1939018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C220E155-CC4F-4672-88BB-840DE5FC6FE4}" type="slidenum">
              <a:rPr lang="zh-CN" alt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96108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12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 Click to edit Master title style</a:t>
            </a:r>
          </a:p>
        </p:txBody>
      </p:sp>
      <p:cxnSp>
        <p:nvCxnSpPr>
          <p:cNvPr id="11" name="Straight Connector 10"/>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sp>
        <p:nvSpPr>
          <p:cNvPr id="1027" name="Rectangle 3"/>
          <p:cNvSpPr>
            <a:spLocks noGrp="1" noChangeArrowheads="1"/>
          </p:cNvSpPr>
          <p:nvPr>
            <p:ph type="body" idx="1"/>
          </p:nvPr>
        </p:nvSpPr>
        <p:spPr bwMode="auto">
          <a:xfrm>
            <a:off x="152400" y="1143000"/>
            <a:ext cx="8763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AutoShape 4"/>
          <p:cNvSpPr>
            <a:spLocks noChangeArrowheads="1"/>
          </p:cNvSpPr>
          <p:nvPr/>
        </p:nvSpPr>
        <p:spPr bwMode="auto">
          <a:xfrm>
            <a:off x="0" y="914400"/>
            <a:ext cx="9144000" cy="76200"/>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FF0000"/>
          </a:solidFill>
          <a:ln w="19050">
            <a:solidFill>
              <a:srgbClr val="FF0000"/>
            </a:solidFill>
            <a:round/>
            <a:headEnd/>
            <a:tailEnd/>
          </a:ln>
        </p:spPr>
        <p:txBody>
          <a:bodyPr/>
          <a:lstStyle/>
          <a:p>
            <a:pPr>
              <a:defRPr/>
            </a:pPr>
            <a:endParaRPr lang="en-US" sz="2400">
              <a:latin typeface="Times New Roman" pitchFamily="18" charset="0"/>
              <a:cs typeface="+mn-cs"/>
            </a:endParaRPr>
          </a:p>
        </p:txBody>
      </p:sp>
      <p:sp>
        <p:nvSpPr>
          <p:cNvPr id="4102" name="Rectangle 6"/>
          <p:cNvSpPr>
            <a:spLocks noGrp="1" noChangeArrowheads="1"/>
          </p:cNvSpPr>
          <p:nvPr>
            <p:ph type="ftr" sz="quarter" idx="3"/>
          </p:nvPr>
        </p:nvSpPr>
        <p:spPr bwMode="auto">
          <a:xfrm>
            <a:off x="3124200" y="64008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1" baseline="0">
                <a:solidFill>
                  <a:srgbClr val="0070C0"/>
                </a:solidFill>
                <a:latin typeface="Comic Sans MS" pitchFamily="66" charset="0"/>
                <a:cs typeface="+mn-cs"/>
              </a:defRPr>
            </a:lvl1pPr>
          </a:lstStyle>
          <a:p>
            <a:pPr>
              <a:defRPr/>
            </a:pPr>
            <a:r>
              <a:rPr lang="en-US" dirty="0" smtClean="0"/>
              <a:t>My T. Thai</a:t>
            </a:r>
          </a:p>
          <a:p>
            <a:pPr>
              <a:defRPr/>
            </a:pPr>
            <a:r>
              <a:rPr lang="en-US" dirty="0" smtClean="0"/>
              <a:t>mythai@cise.ufl.edu</a:t>
            </a:r>
            <a:endParaRPr lang="en-US" dirty="0"/>
          </a:p>
        </p:txBody>
      </p:sp>
      <p:sp>
        <p:nvSpPr>
          <p:cNvPr id="4103" name="Rectangle 7"/>
          <p:cNvSpPr>
            <a:spLocks noGrp="1" noChangeArrowheads="1"/>
          </p:cNvSpPr>
          <p:nvPr>
            <p:ph type="sldNum" sz="quarter" idx="4"/>
          </p:nvPr>
        </p:nvSpPr>
        <p:spPr bwMode="auto">
          <a:xfrm>
            <a:off x="7162800" y="65532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9B483483-C22D-4020-84D8-45F3163B7E22}" type="slidenum">
              <a:rPr lang="en-US"/>
              <a:pPr>
                <a:defRPr/>
              </a:pPr>
              <a:t>‹#›</a:t>
            </a:fld>
            <a:endParaRPr lang="en-US"/>
          </a:p>
        </p:txBody>
      </p:sp>
      <p:cxnSp>
        <p:nvCxnSpPr>
          <p:cNvPr id="14" name="Straight Connector 13"/>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74"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2" r:id="rId10"/>
    <p:sldLayoutId id="2147483873" r:id="rId11"/>
    <p:sldLayoutId id="2147483920" r:id="rId12"/>
  </p:sldLayoutIdLst>
  <p:timing>
    <p:tnLst>
      <p:par>
        <p:cTn id="1" dur="indefinite" restart="never" nodeType="tmRoot"/>
      </p:par>
    </p:tnLst>
  </p:timing>
  <p:hf hd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fontAlgn="base">
        <a:spcBef>
          <a:spcPct val="0"/>
        </a:spcBef>
        <a:spcAft>
          <a:spcPct val="0"/>
        </a:spcAft>
        <a:defRPr sz="3800" b="1">
          <a:solidFill>
            <a:schemeClr val="tx2"/>
          </a:solidFill>
          <a:latin typeface="Arial" charset="0"/>
        </a:defRPr>
      </a:lvl6pPr>
      <a:lvl7pPr marL="914400" algn="l" rtl="0" fontAlgn="base">
        <a:spcBef>
          <a:spcPct val="0"/>
        </a:spcBef>
        <a:spcAft>
          <a:spcPct val="0"/>
        </a:spcAft>
        <a:defRPr sz="3800" b="1">
          <a:solidFill>
            <a:schemeClr val="tx2"/>
          </a:solidFill>
          <a:latin typeface="Arial" charset="0"/>
        </a:defRPr>
      </a:lvl7pPr>
      <a:lvl8pPr marL="1371600" algn="l" rtl="0" fontAlgn="base">
        <a:spcBef>
          <a:spcPct val="0"/>
        </a:spcBef>
        <a:spcAft>
          <a:spcPct val="0"/>
        </a:spcAft>
        <a:defRPr sz="3800" b="1">
          <a:solidFill>
            <a:schemeClr val="tx2"/>
          </a:solidFill>
          <a:latin typeface="Arial" charset="0"/>
        </a:defRPr>
      </a:lvl8pPr>
      <a:lvl9pPr marL="1828800" algn="l" rtl="0" fontAlgn="base">
        <a:spcBef>
          <a:spcPct val="0"/>
        </a:spcBef>
        <a:spcAft>
          <a:spcPct val="0"/>
        </a:spcAft>
        <a:defRPr sz="3800" b="1">
          <a:solidFill>
            <a:schemeClr val="tx2"/>
          </a:solidFill>
          <a:latin typeface="Arial" charset="0"/>
        </a:defRPr>
      </a:lvl9pPr>
    </p:titleStyle>
    <p:bodyStyle>
      <a:lvl1pPr marL="469900" indent="-469900" algn="l" rtl="0" eaLnBrk="0" fontAlgn="base" hangingPunct="0">
        <a:spcBef>
          <a:spcPct val="20000"/>
        </a:spcBef>
        <a:spcAft>
          <a:spcPct val="0"/>
        </a:spcAft>
        <a:buClr>
          <a:schemeClr val="tx1"/>
        </a:buClr>
        <a:buFont typeface="Wingdings" pitchFamily="2" charset="2"/>
        <a:buChar char="Ø"/>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itchFamily="2" charset="2"/>
        <a:buChar char="q"/>
        <a:defRPr sz="2600">
          <a:solidFill>
            <a:schemeClr val="tx1"/>
          </a:solidFill>
          <a:latin typeface="+mn-lt"/>
        </a:defRPr>
      </a:lvl2pPr>
      <a:lvl3pPr marL="1304925" indent="-395288" algn="l" rtl="0" eaLnBrk="0" fontAlgn="base" hangingPunct="0">
        <a:spcBef>
          <a:spcPct val="20000"/>
        </a:spcBef>
        <a:spcAft>
          <a:spcPct val="0"/>
        </a:spcAft>
        <a:buClr>
          <a:schemeClr val="tx1"/>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tx1"/>
        </a:buClr>
        <a:buChar char="o"/>
        <a:defRPr sz="2000">
          <a:solidFill>
            <a:schemeClr val="tx1"/>
          </a:solidFill>
          <a:latin typeface="+mn-lt"/>
        </a:defRPr>
      </a:lvl4pPr>
      <a:lvl5pPr marL="2093913" indent="-398463" algn="l" rtl="0" eaLnBrk="0" fontAlgn="base" hangingPunct="0">
        <a:spcBef>
          <a:spcPct val="25000"/>
        </a:spcBef>
        <a:spcAft>
          <a:spcPct val="0"/>
        </a:spcAft>
        <a:buClr>
          <a:schemeClr val="tx1"/>
        </a:buClr>
        <a:buChar char="•"/>
        <a:defRPr sz="2000">
          <a:solidFill>
            <a:schemeClr val="tx1"/>
          </a:solidFill>
          <a:latin typeface="+mn-lt"/>
        </a:defRPr>
      </a:lvl5pPr>
      <a:lvl6pPr marL="2551113" indent="-398463" algn="l" rtl="0" fontAlgn="base">
        <a:spcBef>
          <a:spcPct val="25000"/>
        </a:spcBef>
        <a:spcAft>
          <a:spcPct val="0"/>
        </a:spcAft>
        <a:buClr>
          <a:schemeClr val="tx1"/>
        </a:buClr>
        <a:buChar char="•"/>
        <a:defRPr sz="2000">
          <a:solidFill>
            <a:schemeClr val="tx1"/>
          </a:solidFill>
          <a:latin typeface="+mn-lt"/>
        </a:defRPr>
      </a:lvl6pPr>
      <a:lvl7pPr marL="3008313" indent="-398463" algn="l" rtl="0" fontAlgn="base">
        <a:spcBef>
          <a:spcPct val="25000"/>
        </a:spcBef>
        <a:spcAft>
          <a:spcPct val="0"/>
        </a:spcAft>
        <a:buClr>
          <a:schemeClr val="tx1"/>
        </a:buClr>
        <a:buChar char="•"/>
        <a:defRPr sz="2000">
          <a:solidFill>
            <a:schemeClr val="tx1"/>
          </a:solidFill>
          <a:latin typeface="+mn-lt"/>
        </a:defRPr>
      </a:lvl7pPr>
      <a:lvl8pPr marL="3465513" indent="-398463" algn="l" rtl="0" fontAlgn="base">
        <a:spcBef>
          <a:spcPct val="25000"/>
        </a:spcBef>
        <a:spcAft>
          <a:spcPct val="0"/>
        </a:spcAft>
        <a:buClr>
          <a:schemeClr val="tx1"/>
        </a:buClr>
        <a:buChar char="•"/>
        <a:defRPr sz="2000">
          <a:solidFill>
            <a:schemeClr val="tx1"/>
          </a:solidFill>
          <a:latin typeface="+mn-lt"/>
        </a:defRPr>
      </a:lvl8pPr>
      <a:lvl9pPr marL="3922713" indent="-398463" algn="l" rtl="0" fontAlgn="base">
        <a:spcBef>
          <a:spcPct val="25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5939" name="Rectangle 3"/>
          <p:cNvSpPr>
            <a:spLocks noGrp="1" noChangeArrowheads="1"/>
          </p:cNvSpPr>
          <p:nvPr>
            <p:ph type="body" idx="1"/>
          </p:nvPr>
        </p:nvSpPr>
        <p:spPr bwMode="auto">
          <a:xfrm>
            <a:off x="457200" y="1447800"/>
            <a:ext cx="82296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smtClean="0">
              <a:solidFill>
                <a:srgbClr val="000000"/>
              </a:solidFill>
              <a:cs typeface="+mn-cs"/>
            </a:endParaRPr>
          </a:p>
        </p:txBody>
      </p:sp>
      <p:sp>
        <p:nvSpPr>
          <p:cNvPr id="2959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smtClean="0">
              <a:solidFill>
                <a:srgbClr val="000000"/>
              </a:solidFill>
              <a:cs typeface="+mn-cs"/>
            </a:endParaRPr>
          </a:p>
        </p:txBody>
      </p:sp>
      <p:sp>
        <p:nvSpPr>
          <p:cNvPr id="29594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FF3DE543-EEB4-4B5F-8390-AF66A800901E}" type="slidenum">
              <a:rPr lang="en-US" altLang="en-US" smtClean="0">
                <a:solidFill>
                  <a:srgbClr val="000000"/>
                </a:solidFill>
                <a:cs typeface="+mn-cs"/>
              </a:rPr>
              <a:pPr/>
              <a:t>‹#›</a:t>
            </a:fld>
            <a:endParaRPr lang="en-US" altLang="en-US" smtClean="0">
              <a:solidFill>
                <a:srgbClr val="000000"/>
              </a:solidFill>
              <a:cs typeface="+mn-cs"/>
            </a:endParaRPr>
          </a:p>
        </p:txBody>
      </p:sp>
      <p:sp>
        <p:nvSpPr>
          <p:cNvPr id="29594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594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156847859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5939" name="Rectangle 3"/>
          <p:cNvSpPr>
            <a:spLocks noGrp="1" noChangeArrowheads="1"/>
          </p:cNvSpPr>
          <p:nvPr>
            <p:ph type="body" idx="1"/>
          </p:nvPr>
        </p:nvSpPr>
        <p:spPr bwMode="auto">
          <a:xfrm>
            <a:off x="457200" y="1447800"/>
            <a:ext cx="82296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smtClean="0">
              <a:solidFill>
                <a:srgbClr val="000000"/>
              </a:solidFill>
              <a:cs typeface="+mn-cs"/>
            </a:endParaRPr>
          </a:p>
        </p:txBody>
      </p:sp>
      <p:sp>
        <p:nvSpPr>
          <p:cNvPr id="2959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smtClean="0">
              <a:solidFill>
                <a:srgbClr val="000000"/>
              </a:solidFill>
              <a:cs typeface="+mn-cs"/>
            </a:endParaRPr>
          </a:p>
        </p:txBody>
      </p:sp>
      <p:sp>
        <p:nvSpPr>
          <p:cNvPr id="29594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FF3DE543-EEB4-4B5F-8390-AF66A800901E}" type="slidenum">
              <a:rPr lang="en-US" altLang="en-US" smtClean="0">
                <a:solidFill>
                  <a:srgbClr val="000000"/>
                </a:solidFill>
                <a:cs typeface="+mn-cs"/>
              </a:rPr>
              <a:pPr/>
              <a:t>‹#›</a:t>
            </a:fld>
            <a:endParaRPr lang="en-US" altLang="en-US" smtClean="0">
              <a:solidFill>
                <a:srgbClr val="000000"/>
              </a:solidFill>
              <a:cs typeface="+mn-cs"/>
            </a:endParaRPr>
          </a:p>
        </p:txBody>
      </p:sp>
      <p:sp>
        <p:nvSpPr>
          <p:cNvPr id="29594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594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288482680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5939" name="Rectangle 3"/>
          <p:cNvSpPr>
            <a:spLocks noGrp="1" noChangeArrowheads="1"/>
          </p:cNvSpPr>
          <p:nvPr>
            <p:ph type="body" idx="1"/>
          </p:nvPr>
        </p:nvSpPr>
        <p:spPr bwMode="auto">
          <a:xfrm>
            <a:off x="457200" y="1447800"/>
            <a:ext cx="82296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smtClean="0">
              <a:solidFill>
                <a:srgbClr val="000000"/>
              </a:solidFill>
              <a:cs typeface="+mn-cs"/>
            </a:endParaRPr>
          </a:p>
        </p:txBody>
      </p:sp>
      <p:sp>
        <p:nvSpPr>
          <p:cNvPr id="2959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smtClean="0">
              <a:solidFill>
                <a:srgbClr val="000000"/>
              </a:solidFill>
              <a:cs typeface="+mn-cs"/>
            </a:endParaRPr>
          </a:p>
        </p:txBody>
      </p:sp>
      <p:sp>
        <p:nvSpPr>
          <p:cNvPr id="29594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FF3DE543-EEB4-4B5F-8390-AF66A800901E}" type="slidenum">
              <a:rPr lang="en-US" altLang="en-US" smtClean="0">
                <a:solidFill>
                  <a:srgbClr val="000000"/>
                </a:solidFill>
                <a:cs typeface="+mn-cs"/>
              </a:rPr>
              <a:pPr/>
              <a:t>‹#›</a:t>
            </a:fld>
            <a:endParaRPr lang="en-US" altLang="en-US" smtClean="0">
              <a:solidFill>
                <a:srgbClr val="000000"/>
              </a:solidFill>
              <a:cs typeface="+mn-cs"/>
            </a:endParaRPr>
          </a:p>
        </p:txBody>
      </p:sp>
      <p:sp>
        <p:nvSpPr>
          <p:cNvPr id="29594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594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28426631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5939" name="Rectangle 3"/>
          <p:cNvSpPr>
            <a:spLocks noGrp="1" noChangeArrowheads="1"/>
          </p:cNvSpPr>
          <p:nvPr>
            <p:ph type="body" idx="1"/>
          </p:nvPr>
        </p:nvSpPr>
        <p:spPr bwMode="auto">
          <a:xfrm>
            <a:off x="457200" y="1447800"/>
            <a:ext cx="82296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smtClean="0">
              <a:solidFill>
                <a:srgbClr val="000000"/>
              </a:solidFill>
              <a:cs typeface="+mn-cs"/>
            </a:endParaRPr>
          </a:p>
        </p:txBody>
      </p:sp>
      <p:sp>
        <p:nvSpPr>
          <p:cNvPr id="2959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smtClean="0">
              <a:solidFill>
                <a:srgbClr val="000000"/>
              </a:solidFill>
              <a:cs typeface="+mn-cs"/>
            </a:endParaRPr>
          </a:p>
        </p:txBody>
      </p:sp>
      <p:sp>
        <p:nvSpPr>
          <p:cNvPr id="29594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FF3DE543-EEB4-4B5F-8390-AF66A800901E}" type="slidenum">
              <a:rPr lang="en-US" altLang="en-US" smtClean="0">
                <a:solidFill>
                  <a:srgbClr val="000000"/>
                </a:solidFill>
                <a:cs typeface="+mn-cs"/>
              </a:rPr>
              <a:pPr/>
              <a:t>‹#›</a:t>
            </a:fld>
            <a:endParaRPr lang="en-US" altLang="en-US" smtClean="0">
              <a:solidFill>
                <a:srgbClr val="000000"/>
              </a:solidFill>
              <a:cs typeface="+mn-cs"/>
            </a:endParaRPr>
          </a:p>
        </p:txBody>
      </p:sp>
      <p:sp>
        <p:nvSpPr>
          <p:cNvPr id="29594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charset="0"/>
              <a:cs typeface="+mn-cs"/>
            </a:endParaRPr>
          </a:p>
        </p:txBody>
      </p:sp>
      <p:sp>
        <p:nvSpPr>
          <p:cNvPr id="29594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Tree>
    <p:extLst>
      <p:ext uri="{BB962C8B-B14F-4D97-AF65-F5344CB8AC3E}">
        <p14:creationId xmlns:p14="http://schemas.microsoft.com/office/powerpoint/2010/main" val="338956978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solidFill>
                <a:srgbClr val="000000"/>
              </a:solidFill>
              <a:latin typeface="Arial" charset="0"/>
              <a:cs typeface="+mn-cs"/>
            </a:endParaRPr>
          </a:p>
        </p:txBody>
      </p:sp>
      <p:sp>
        <p:nvSpPr>
          <p:cNvPr id="10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CAF82154-67A6-45D2-8040-A78F423440AF}" type="slidenum">
              <a:rPr lang="zh-CN" altLang="en-US">
                <a:solidFill>
                  <a:srgbClr val="000000"/>
                </a:solidFill>
                <a:cs typeface="+mn-cs"/>
              </a:rPr>
              <a:pPr/>
              <a:t>‹#›</a:t>
            </a:fld>
            <a:endParaRPr lang="en-US">
              <a:solidFill>
                <a:srgbClr val="000000"/>
              </a:solidFill>
              <a:cs typeface="+mn-cs"/>
            </a:endParaRPr>
          </a:p>
        </p:txBody>
      </p:sp>
      <p:grpSp>
        <p:nvGrpSpPr>
          <p:cNvPr id="4100" name="Group 4"/>
          <p:cNvGrpSpPr>
            <a:grpSpLocks/>
          </p:cNvGrpSpPr>
          <p:nvPr/>
        </p:nvGrpSpPr>
        <p:grpSpPr bwMode="auto">
          <a:xfrm>
            <a:off x="0" y="0"/>
            <a:ext cx="9144000" cy="546100"/>
            <a:chOff x="0" y="0"/>
            <a:chExt cx="5760" cy="344"/>
          </a:xfrm>
        </p:grpSpPr>
        <p:sp>
          <p:nvSpPr>
            <p:cNvPr id="10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CN" altLang="en-US" sz="2400">
                <a:solidFill>
                  <a:srgbClr val="000000"/>
                </a:solidFill>
                <a:latin typeface="Times New Roman" pitchFamily="18" charset="0"/>
                <a:cs typeface="+mn-cs"/>
              </a:endParaRPr>
            </a:p>
          </p:txBody>
        </p:sp>
        <p:sp>
          <p:nvSpPr>
            <p:cNvPr id="10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0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zh-CN" altLang="en-US">
                <a:solidFill>
                  <a:srgbClr val="666699"/>
                </a:solidFill>
                <a:latin typeface="Arial" charset="0"/>
                <a:cs typeface="+mn-cs"/>
              </a:endParaRPr>
            </a:p>
          </p:txBody>
        </p:sp>
        <p:sp>
          <p:nvSpPr>
            <p:cNvPr id="10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zh-CN" altLang="en-US">
                <a:solidFill>
                  <a:srgbClr val="666699"/>
                </a:solidFill>
                <a:latin typeface="Arial" charset="0"/>
                <a:cs typeface="+mn-cs"/>
              </a:endParaRPr>
            </a:p>
          </p:txBody>
        </p:sp>
        <p:sp>
          <p:nvSpPr>
            <p:cNvPr id="10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zh-CN" altLang="en-US">
                <a:solidFill>
                  <a:srgbClr val="9999CC"/>
                </a:solidFill>
                <a:latin typeface="Arial" charset="0"/>
                <a:cs typeface="+mn-cs"/>
              </a:endParaRPr>
            </a:p>
          </p:txBody>
        </p:sp>
        <p:sp>
          <p:nvSpPr>
            <p:cNvPr id="10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zh-CN" altLang="en-US">
                <a:solidFill>
                  <a:srgbClr val="666699"/>
                </a:solidFill>
                <a:latin typeface="Arial" charset="0"/>
                <a:cs typeface="+mn-cs"/>
              </a:endParaRPr>
            </a:p>
          </p:txBody>
        </p:sp>
        <p:sp>
          <p:nvSpPr>
            <p:cNvPr id="10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cs typeface="+mn-cs"/>
              </a:endParaRPr>
            </a:p>
          </p:txBody>
        </p:sp>
        <p:sp>
          <p:nvSpPr>
            <p:cNvPr id="10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zh-CN" altLang="en-US">
                <a:solidFill>
                  <a:srgbClr val="9999CC"/>
                </a:solidFill>
                <a:latin typeface="Arial" charset="0"/>
                <a:cs typeface="+mn-cs"/>
              </a:endParaRPr>
            </a:p>
          </p:txBody>
        </p:sp>
        <p:sp>
          <p:nvSpPr>
            <p:cNvPr id="10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zh-CN" altLang="en-US">
                <a:solidFill>
                  <a:srgbClr val="9999CC"/>
                </a:solidFill>
                <a:latin typeface="Arial" charset="0"/>
                <a:cs typeface="+mn-cs"/>
              </a:endParaRPr>
            </a:p>
          </p:txBody>
        </p:sp>
      </p:grpSp>
      <p:sp>
        <p:nvSpPr>
          <p:cNvPr id="410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单击此处编辑母版标题样式</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10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solidFill>
                <a:srgbClr val="000000"/>
              </a:solidFill>
              <a:latin typeface="Arial" charset="0"/>
              <a:cs typeface="+mn-cs"/>
            </a:endParaRPr>
          </a:p>
        </p:txBody>
      </p:sp>
    </p:spTree>
    <p:extLst>
      <p:ext uri="{BB962C8B-B14F-4D97-AF65-F5344CB8AC3E}">
        <p14:creationId xmlns:p14="http://schemas.microsoft.com/office/powerpoint/2010/main" val="225581545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宋体" pitchFamily="2" charset="-122"/>
        </a:defRPr>
      </a:lvl2pPr>
      <a:lvl3pPr algn="l" rtl="0" eaLnBrk="0" fontAlgn="base" hangingPunct="0">
        <a:spcBef>
          <a:spcPct val="0"/>
        </a:spcBef>
        <a:spcAft>
          <a:spcPct val="0"/>
        </a:spcAft>
        <a:defRPr sz="4400">
          <a:solidFill>
            <a:schemeClr val="tx1"/>
          </a:solidFill>
          <a:latin typeface="Arial" charset="0"/>
          <a:ea typeface="宋体" pitchFamily="2" charset="-122"/>
        </a:defRPr>
      </a:lvl3pPr>
      <a:lvl4pPr algn="l" rtl="0" eaLnBrk="0" fontAlgn="base" hangingPunct="0">
        <a:spcBef>
          <a:spcPct val="0"/>
        </a:spcBef>
        <a:spcAft>
          <a:spcPct val="0"/>
        </a:spcAft>
        <a:defRPr sz="4400">
          <a:solidFill>
            <a:schemeClr val="tx1"/>
          </a:solidFill>
          <a:latin typeface="Arial" charset="0"/>
          <a:ea typeface="宋体" pitchFamily="2" charset="-122"/>
        </a:defRPr>
      </a:lvl4pPr>
      <a:lvl5pPr algn="l" rtl="0" eaLnBrk="0" fontAlgn="base" hangingPunct="0">
        <a:spcBef>
          <a:spcPct val="0"/>
        </a:spcBef>
        <a:spcAft>
          <a:spcPct val="0"/>
        </a:spcAft>
        <a:defRPr sz="4400">
          <a:solidFill>
            <a:schemeClr val="tx1"/>
          </a:solidFill>
          <a:latin typeface="Arial" charset="0"/>
          <a:ea typeface="宋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12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 Click to edit Master title style</a:t>
            </a:r>
          </a:p>
        </p:txBody>
      </p:sp>
      <p:cxnSp>
        <p:nvCxnSpPr>
          <p:cNvPr id="11" name="Straight Connector 10"/>
          <p:cNvCxnSpPr/>
          <p:nvPr userDrawn="1"/>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sp>
        <p:nvSpPr>
          <p:cNvPr id="1027" name="Rectangle 3"/>
          <p:cNvSpPr>
            <a:spLocks noGrp="1" noChangeArrowheads="1"/>
          </p:cNvSpPr>
          <p:nvPr>
            <p:ph type="body" idx="1"/>
          </p:nvPr>
        </p:nvSpPr>
        <p:spPr bwMode="auto">
          <a:xfrm>
            <a:off x="152400" y="1143000"/>
            <a:ext cx="8763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AutoShape 4"/>
          <p:cNvSpPr>
            <a:spLocks noChangeArrowheads="1"/>
          </p:cNvSpPr>
          <p:nvPr/>
        </p:nvSpPr>
        <p:spPr bwMode="auto">
          <a:xfrm>
            <a:off x="0" y="914400"/>
            <a:ext cx="9144000" cy="76200"/>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FF0000"/>
          </a:solidFill>
          <a:ln w="19050">
            <a:solidFill>
              <a:srgbClr val="FF0000"/>
            </a:solidFill>
            <a:round/>
            <a:headEnd/>
            <a:tailEnd/>
          </a:ln>
        </p:spPr>
        <p:txBody>
          <a:bodyPr/>
          <a:lstStyle/>
          <a:p>
            <a:pPr>
              <a:defRPr/>
            </a:pPr>
            <a:endParaRPr lang="en-US" sz="2400">
              <a:solidFill>
                <a:srgbClr val="000000"/>
              </a:solidFill>
              <a:latin typeface="Times New Roman" pitchFamily="18" charset="0"/>
            </a:endParaRPr>
          </a:p>
        </p:txBody>
      </p:sp>
      <p:sp>
        <p:nvSpPr>
          <p:cNvPr id="4102" name="Rectangle 6"/>
          <p:cNvSpPr>
            <a:spLocks noGrp="1" noChangeArrowheads="1"/>
          </p:cNvSpPr>
          <p:nvPr>
            <p:ph type="ftr" sz="quarter" idx="3"/>
          </p:nvPr>
        </p:nvSpPr>
        <p:spPr bwMode="auto">
          <a:xfrm>
            <a:off x="3124200" y="64008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1" baseline="0">
                <a:solidFill>
                  <a:srgbClr val="0070C0"/>
                </a:solidFill>
                <a:latin typeface="Comic Sans MS" pitchFamily="66" charset="0"/>
                <a:cs typeface="+mn-cs"/>
              </a:defRPr>
            </a:lvl1pPr>
          </a:lstStyle>
          <a:p>
            <a:pPr>
              <a:defRPr/>
            </a:pPr>
            <a:r>
              <a:rPr lang="en-US" dirty="0" smtClean="0"/>
              <a:t>My T. Thai</a:t>
            </a:r>
          </a:p>
          <a:p>
            <a:pPr>
              <a:defRPr/>
            </a:pPr>
            <a:r>
              <a:rPr lang="en-US" dirty="0" smtClean="0"/>
              <a:t>mythai@cise.ufl.edu</a:t>
            </a:r>
            <a:endParaRPr lang="en-US" dirty="0"/>
          </a:p>
        </p:txBody>
      </p:sp>
      <p:sp>
        <p:nvSpPr>
          <p:cNvPr id="4103" name="Rectangle 7"/>
          <p:cNvSpPr>
            <a:spLocks noGrp="1" noChangeArrowheads="1"/>
          </p:cNvSpPr>
          <p:nvPr>
            <p:ph type="sldNum" sz="quarter" idx="4"/>
          </p:nvPr>
        </p:nvSpPr>
        <p:spPr bwMode="auto">
          <a:xfrm>
            <a:off x="7162800" y="65532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9B483483-C22D-4020-84D8-45F3163B7E22}" type="slidenum">
              <a:rPr lang="en-US">
                <a:solidFill>
                  <a:srgbClr val="000000"/>
                </a:solidFill>
              </a:rPr>
              <a:pPr>
                <a:defRPr/>
              </a:pPr>
              <a:t>‹#›</a:t>
            </a:fld>
            <a:endParaRPr lang="en-US">
              <a:solidFill>
                <a:srgbClr val="000000"/>
              </a:solidFill>
            </a:endParaRPr>
          </a:p>
        </p:txBody>
      </p:sp>
      <p:cxnSp>
        <p:nvCxnSpPr>
          <p:cNvPr id="14" name="Straight Connector 13"/>
          <p:cNvCxnSpPr/>
          <p:nvPr userDrawn="1"/>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10"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21180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timing>
    <p:tnLst>
      <p:par>
        <p:cTn id="1" dur="indefinite" restart="never" nodeType="tmRoot"/>
      </p:par>
    </p:tnLst>
  </p:timing>
  <p:hf hd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fontAlgn="base">
        <a:spcBef>
          <a:spcPct val="0"/>
        </a:spcBef>
        <a:spcAft>
          <a:spcPct val="0"/>
        </a:spcAft>
        <a:defRPr sz="3800" b="1">
          <a:solidFill>
            <a:schemeClr val="tx2"/>
          </a:solidFill>
          <a:latin typeface="Arial" charset="0"/>
        </a:defRPr>
      </a:lvl6pPr>
      <a:lvl7pPr marL="914400" algn="l" rtl="0" fontAlgn="base">
        <a:spcBef>
          <a:spcPct val="0"/>
        </a:spcBef>
        <a:spcAft>
          <a:spcPct val="0"/>
        </a:spcAft>
        <a:defRPr sz="3800" b="1">
          <a:solidFill>
            <a:schemeClr val="tx2"/>
          </a:solidFill>
          <a:latin typeface="Arial" charset="0"/>
        </a:defRPr>
      </a:lvl7pPr>
      <a:lvl8pPr marL="1371600" algn="l" rtl="0" fontAlgn="base">
        <a:spcBef>
          <a:spcPct val="0"/>
        </a:spcBef>
        <a:spcAft>
          <a:spcPct val="0"/>
        </a:spcAft>
        <a:defRPr sz="3800" b="1">
          <a:solidFill>
            <a:schemeClr val="tx2"/>
          </a:solidFill>
          <a:latin typeface="Arial" charset="0"/>
        </a:defRPr>
      </a:lvl8pPr>
      <a:lvl9pPr marL="1828800" algn="l" rtl="0" fontAlgn="base">
        <a:spcBef>
          <a:spcPct val="0"/>
        </a:spcBef>
        <a:spcAft>
          <a:spcPct val="0"/>
        </a:spcAft>
        <a:defRPr sz="3800" b="1">
          <a:solidFill>
            <a:schemeClr val="tx2"/>
          </a:solidFill>
          <a:latin typeface="Arial" charset="0"/>
        </a:defRPr>
      </a:lvl9pPr>
    </p:titleStyle>
    <p:bodyStyle>
      <a:lvl1pPr marL="469900" indent="-469900" algn="l" rtl="0" eaLnBrk="0" fontAlgn="base" hangingPunct="0">
        <a:spcBef>
          <a:spcPct val="20000"/>
        </a:spcBef>
        <a:spcAft>
          <a:spcPct val="0"/>
        </a:spcAft>
        <a:buClr>
          <a:schemeClr val="tx1"/>
        </a:buClr>
        <a:buFont typeface="Wingdings" pitchFamily="2" charset="2"/>
        <a:buChar char="Ø"/>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itchFamily="2" charset="2"/>
        <a:buChar char="q"/>
        <a:defRPr sz="2600">
          <a:solidFill>
            <a:schemeClr val="tx1"/>
          </a:solidFill>
          <a:latin typeface="+mn-lt"/>
        </a:defRPr>
      </a:lvl2pPr>
      <a:lvl3pPr marL="1304925" indent="-395288" algn="l" rtl="0" eaLnBrk="0" fontAlgn="base" hangingPunct="0">
        <a:spcBef>
          <a:spcPct val="20000"/>
        </a:spcBef>
        <a:spcAft>
          <a:spcPct val="0"/>
        </a:spcAft>
        <a:buClr>
          <a:schemeClr val="tx1"/>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tx1"/>
        </a:buClr>
        <a:buChar char="o"/>
        <a:defRPr sz="2000">
          <a:solidFill>
            <a:schemeClr val="tx1"/>
          </a:solidFill>
          <a:latin typeface="+mn-lt"/>
        </a:defRPr>
      </a:lvl4pPr>
      <a:lvl5pPr marL="2093913" indent="-398463" algn="l" rtl="0" eaLnBrk="0" fontAlgn="base" hangingPunct="0">
        <a:spcBef>
          <a:spcPct val="25000"/>
        </a:spcBef>
        <a:spcAft>
          <a:spcPct val="0"/>
        </a:spcAft>
        <a:buClr>
          <a:schemeClr val="tx1"/>
        </a:buClr>
        <a:buChar char="•"/>
        <a:defRPr sz="2000">
          <a:solidFill>
            <a:schemeClr val="tx1"/>
          </a:solidFill>
          <a:latin typeface="+mn-lt"/>
        </a:defRPr>
      </a:lvl5pPr>
      <a:lvl6pPr marL="2551113" indent="-398463" algn="l" rtl="0" fontAlgn="base">
        <a:spcBef>
          <a:spcPct val="25000"/>
        </a:spcBef>
        <a:spcAft>
          <a:spcPct val="0"/>
        </a:spcAft>
        <a:buClr>
          <a:schemeClr val="tx1"/>
        </a:buClr>
        <a:buChar char="•"/>
        <a:defRPr sz="2000">
          <a:solidFill>
            <a:schemeClr val="tx1"/>
          </a:solidFill>
          <a:latin typeface="+mn-lt"/>
        </a:defRPr>
      </a:lvl6pPr>
      <a:lvl7pPr marL="3008313" indent="-398463" algn="l" rtl="0" fontAlgn="base">
        <a:spcBef>
          <a:spcPct val="25000"/>
        </a:spcBef>
        <a:spcAft>
          <a:spcPct val="0"/>
        </a:spcAft>
        <a:buClr>
          <a:schemeClr val="tx1"/>
        </a:buClr>
        <a:buChar char="•"/>
        <a:defRPr sz="2000">
          <a:solidFill>
            <a:schemeClr val="tx1"/>
          </a:solidFill>
          <a:latin typeface="+mn-lt"/>
        </a:defRPr>
      </a:lvl7pPr>
      <a:lvl8pPr marL="3465513" indent="-398463" algn="l" rtl="0" fontAlgn="base">
        <a:spcBef>
          <a:spcPct val="25000"/>
        </a:spcBef>
        <a:spcAft>
          <a:spcPct val="0"/>
        </a:spcAft>
        <a:buClr>
          <a:schemeClr val="tx1"/>
        </a:buClr>
        <a:buChar char="•"/>
        <a:defRPr sz="2000">
          <a:solidFill>
            <a:schemeClr val="tx1"/>
          </a:solidFill>
          <a:latin typeface="+mn-lt"/>
        </a:defRPr>
      </a:lvl8pPr>
      <a:lvl9pPr marL="3922713" indent="-398463" algn="l" rtl="0" fontAlgn="base">
        <a:spcBef>
          <a:spcPct val="25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solidFill>
                <a:srgbClr val="000000"/>
              </a:solidFill>
              <a:latin typeface="Arial" charset="0"/>
            </a:endParaRPr>
          </a:p>
        </p:txBody>
      </p:sp>
      <p:sp>
        <p:nvSpPr>
          <p:cNvPr id="10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CAF82154-67A6-45D2-8040-A78F423440AF}" type="slidenum">
              <a:rPr lang="zh-CN" altLang="en-US">
                <a:solidFill>
                  <a:srgbClr val="000000"/>
                </a:solidFill>
              </a:rPr>
              <a:pPr/>
              <a:t>‹#›</a:t>
            </a:fld>
            <a:endParaRPr lang="en-US">
              <a:solidFill>
                <a:srgbClr val="000000"/>
              </a:solidFill>
            </a:endParaRPr>
          </a:p>
        </p:txBody>
      </p:sp>
      <p:grpSp>
        <p:nvGrpSpPr>
          <p:cNvPr id="4100" name="Group 4"/>
          <p:cNvGrpSpPr>
            <a:grpSpLocks/>
          </p:cNvGrpSpPr>
          <p:nvPr/>
        </p:nvGrpSpPr>
        <p:grpSpPr bwMode="auto">
          <a:xfrm>
            <a:off x="0" y="0"/>
            <a:ext cx="9144000" cy="546100"/>
            <a:chOff x="0" y="0"/>
            <a:chExt cx="5760" cy="344"/>
          </a:xfrm>
        </p:grpSpPr>
        <p:sp>
          <p:nvSpPr>
            <p:cNvPr id="10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CN" altLang="en-US" sz="2400">
                <a:solidFill>
                  <a:srgbClr val="000000"/>
                </a:solidFill>
                <a:latin typeface="Times New Roman" pitchFamily="18" charset="0"/>
              </a:endParaRPr>
            </a:p>
          </p:txBody>
        </p:sp>
        <p:sp>
          <p:nvSpPr>
            <p:cNvPr id="10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0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zh-CN" altLang="en-US">
                <a:solidFill>
                  <a:srgbClr val="666699"/>
                </a:solidFill>
                <a:latin typeface="Arial" charset="0"/>
              </a:endParaRPr>
            </a:p>
          </p:txBody>
        </p:sp>
        <p:sp>
          <p:nvSpPr>
            <p:cNvPr id="10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zh-CN" altLang="en-US">
                <a:solidFill>
                  <a:srgbClr val="666699"/>
                </a:solidFill>
                <a:latin typeface="Arial" charset="0"/>
              </a:endParaRPr>
            </a:p>
          </p:txBody>
        </p:sp>
        <p:sp>
          <p:nvSpPr>
            <p:cNvPr id="10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zh-CN" altLang="en-US">
                <a:solidFill>
                  <a:srgbClr val="9999CC"/>
                </a:solidFill>
                <a:latin typeface="Arial" charset="0"/>
              </a:endParaRPr>
            </a:p>
          </p:txBody>
        </p:sp>
        <p:sp>
          <p:nvSpPr>
            <p:cNvPr id="10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zh-CN" altLang="en-US">
                <a:solidFill>
                  <a:srgbClr val="666699"/>
                </a:solidFill>
                <a:latin typeface="Arial" charset="0"/>
              </a:endParaRPr>
            </a:p>
          </p:txBody>
        </p:sp>
        <p:sp>
          <p:nvSpPr>
            <p:cNvPr id="10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zh-CN" altLang="en-US" sz="2400">
                <a:solidFill>
                  <a:srgbClr val="000000"/>
                </a:solidFill>
                <a:latin typeface="Times New Roman" pitchFamily="18" charset="0"/>
              </a:endParaRPr>
            </a:p>
          </p:txBody>
        </p:sp>
        <p:sp>
          <p:nvSpPr>
            <p:cNvPr id="10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zh-CN" altLang="en-US">
                <a:solidFill>
                  <a:srgbClr val="9999CC"/>
                </a:solidFill>
                <a:latin typeface="Arial" charset="0"/>
              </a:endParaRPr>
            </a:p>
          </p:txBody>
        </p:sp>
        <p:sp>
          <p:nvSpPr>
            <p:cNvPr id="10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zh-CN" altLang="en-US">
                <a:solidFill>
                  <a:srgbClr val="9999CC"/>
                </a:solidFill>
                <a:latin typeface="Arial" charset="0"/>
              </a:endParaRPr>
            </a:p>
          </p:txBody>
        </p:sp>
      </p:grpSp>
      <p:sp>
        <p:nvSpPr>
          <p:cNvPr id="410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单击此处编辑母版标题样式</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10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solidFill>
                <a:srgbClr val="000000"/>
              </a:solidFill>
              <a:latin typeface="Arial" charset="0"/>
            </a:endParaRPr>
          </a:p>
        </p:txBody>
      </p:sp>
    </p:spTree>
    <p:extLst>
      <p:ext uri="{BB962C8B-B14F-4D97-AF65-F5344CB8AC3E}">
        <p14:creationId xmlns:p14="http://schemas.microsoft.com/office/powerpoint/2010/main" val="977447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宋体" pitchFamily="2" charset="-122"/>
        </a:defRPr>
      </a:lvl2pPr>
      <a:lvl3pPr algn="l" rtl="0" eaLnBrk="0" fontAlgn="base" hangingPunct="0">
        <a:spcBef>
          <a:spcPct val="0"/>
        </a:spcBef>
        <a:spcAft>
          <a:spcPct val="0"/>
        </a:spcAft>
        <a:defRPr sz="4400">
          <a:solidFill>
            <a:schemeClr val="tx1"/>
          </a:solidFill>
          <a:latin typeface="Arial" charset="0"/>
          <a:ea typeface="宋体" pitchFamily="2" charset="-122"/>
        </a:defRPr>
      </a:lvl3pPr>
      <a:lvl4pPr algn="l" rtl="0" eaLnBrk="0" fontAlgn="base" hangingPunct="0">
        <a:spcBef>
          <a:spcPct val="0"/>
        </a:spcBef>
        <a:spcAft>
          <a:spcPct val="0"/>
        </a:spcAft>
        <a:defRPr sz="4400">
          <a:solidFill>
            <a:schemeClr val="tx1"/>
          </a:solidFill>
          <a:latin typeface="Arial" charset="0"/>
          <a:ea typeface="宋体" pitchFamily="2" charset="-122"/>
        </a:defRPr>
      </a:lvl4pPr>
      <a:lvl5pPr algn="l" rtl="0" eaLnBrk="0" fontAlgn="base" hangingPunct="0">
        <a:spcBef>
          <a:spcPct val="0"/>
        </a:spcBef>
        <a:spcAft>
          <a:spcPct val="0"/>
        </a:spcAft>
        <a:defRPr sz="4400">
          <a:solidFill>
            <a:schemeClr val="tx1"/>
          </a:solidFill>
          <a:latin typeface="Arial" charset="0"/>
          <a:ea typeface="宋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10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2.png"/></Relationships>
</file>

<file path=ppt/slides/_rels/slide10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10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7.pn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24.wmf"/><Relationship Id="rId2" Type="http://schemas.openxmlformats.org/officeDocument/2006/relationships/slideLayout" Target="../slideLayouts/slideLayout6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3.wmf"/><Relationship Id="rId4" Type="http://schemas.openxmlformats.org/officeDocument/2006/relationships/oleObject" Target="../embeddings/oleObject6.bin"/><Relationship Id="rId9" Type="http://schemas.openxmlformats.org/officeDocument/2006/relationships/image" Target="../media/image2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hyperlink" Target="http://www.informing-arts.biz/blog/wp-content/uploads/2009/07/socialinfluencertypes.png" TargetMode="Externa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6.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6.xml"/><Relationship Id="rId7" Type="http://schemas.openxmlformats.org/officeDocument/2006/relationships/image" Target="../media/image27.wmf"/><Relationship Id="rId2" Type="http://schemas.openxmlformats.org/officeDocument/2006/relationships/slideLayout" Target="../slideLayouts/slideLayout6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6.emf"/><Relationship Id="rId10" Type="http://schemas.openxmlformats.org/officeDocument/2006/relationships/oleObject" Target="../embeddings/oleObject14.bin"/><Relationship Id="rId4" Type="http://schemas.openxmlformats.org/officeDocument/2006/relationships/oleObject" Target="../embeddings/oleObject10.bin"/><Relationship Id="rId9"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8.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56.xml"/><Relationship Id="rId4" Type="http://schemas.openxmlformats.org/officeDocument/2006/relationships/image" Target="../media/image31.wmf"/></Relationships>
</file>

<file path=ppt/slides/_rels/slide3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5.xml"/><Relationship Id="rId1" Type="http://schemas.openxmlformats.org/officeDocument/2006/relationships/slideLayout" Target="../slideLayouts/slideLayout56.xml"/><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4.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8" Type="http://schemas.openxmlformats.org/officeDocument/2006/relationships/hyperlink" Target="http://www.cs.washington.edu/affiliates/meetings/talks04/kempe.pdf" TargetMode="External"/><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4.xml"/></Relationships>
</file>

<file path=ppt/slides/_rels/slide5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6.xml"/><Relationship Id="rId1" Type="http://schemas.openxmlformats.org/officeDocument/2006/relationships/slideLayout" Target="../slideLayouts/slideLayout70.xml"/><Relationship Id="rId4" Type="http://schemas.openxmlformats.org/officeDocument/2006/relationships/image" Target="../media/image50.wmf"/></Relationships>
</file>

<file path=ppt/slides/_rels/slide5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7.xml"/><Relationship Id="rId1" Type="http://schemas.openxmlformats.org/officeDocument/2006/relationships/slideLayout" Target="../slideLayouts/slideLayout70.xml"/><Relationship Id="rId4" Type="http://schemas.openxmlformats.org/officeDocument/2006/relationships/image" Target="../media/image5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0.wmf"/><Relationship Id="rId5" Type="http://schemas.openxmlformats.org/officeDocument/2006/relationships/oleObject" Target="../embeddings/oleObject17.bin"/><Relationship Id="rId4" Type="http://schemas.openxmlformats.org/officeDocument/2006/relationships/image" Target="../media/image59.wmf"/></Relationships>
</file>

<file path=ppt/slides/_rels/slide6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2.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21.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6.wmf"/><Relationship Id="rId5" Type="http://schemas.openxmlformats.org/officeDocument/2006/relationships/oleObject" Target="../embeddings/oleObject24.bin"/><Relationship Id="rId4" Type="http://schemas.openxmlformats.org/officeDocument/2006/relationships/image" Target="../media/image65.w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69.wmf"/><Relationship Id="rId18" Type="http://schemas.openxmlformats.org/officeDocument/2006/relationships/image" Target="../media/image1.png"/><Relationship Id="rId3" Type="http://schemas.openxmlformats.org/officeDocument/2006/relationships/notesSlide" Target="../notesSlides/notesSlide31.xml"/><Relationship Id="rId7" Type="http://schemas.openxmlformats.org/officeDocument/2006/relationships/image" Target="../media/image62.wmf"/><Relationship Id="rId12" Type="http://schemas.openxmlformats.org/officeDocument/2006/relationships/oleObject" Target="../embeddings/oleObject29.bin"/><Relationship Id="rId17" Type="http://schemas.openxmlformats.org/officeDocument/2006/relationships/image" Target="../media/image71.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68.wmf"/><Relationship Id="rId5" Type="http://schemas.openxmlformats.org/officeDocument/2006/relationships/image" Target="../media/image61.wmf"/><Relationship Id="rId15" Type="http://schemas.openxmlformats.org/officeDocument/2006/relationships/image" Target="../media/image7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67.wmf"/><Relationship Id="rId14" Type="http://schemas.openxmlformats.org/officeDocument/2006/relationships/oleObject" Target="../embeddings/oleObject30.bin"/></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png"/><Relationship Id="rId1" Type="http://schemas.openxmlformats.org/officeDocument/2006/relationships/slideLayout" Target="../slideLayouts/slideLayout10.xml"/><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2.png"/><Relationship Id="rId4" Type="http://schemas.openxmlformats.org/officeDocument/2006/relationships/image" Target="../media/image81.png"/></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8.emf"/><Relationship Id="rId5" Type="http://schemas.openxmlformats.org/officeDocument/2006/relationships/package" Target="../embeddings/Microsoft_Word_Document2.docx"/><Relationship Id="rId4" Type="http://schemas.openxmlformats.org/officeDocument/2006/relationships/image" Target="../media/image87.emf"/><Relationship Id="rId9" Type="http://schemas.openxmlformats.org/officeDocument/2006/relationships/image" Target="../media/image8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package" Target="../embeddings/Microsoft_Word_Document4.docx"/><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1.png"/><Relationship Id="rId4" Type="http://schemas.openxmlformats.org/officeDocument/2006/relationships/image" Target="../media/image90.emf"/><Relationship Id="rId9" Type="http://schemas.openxmlformats.org/officeDocument/2006/relationships/image" Target="../media/image92.wmf"/></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95.png"/></Relationships>
</file>

<file path=ppt/slides/_rels/slide8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7.wmf"/><Relationship Id="rId5" Type="http://schemas.openxmlformats.org/officeDocument/2006/relationships/oleObject" Target="../embeddings/oleObject34.bin"/><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1.png"/><Relationship Id="rId4" Type="http://schemas.openxmlformats.org/officeDocument/2006/relationships/image" Target="../media/image110.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dirty="0" smtClean="0"/>
              <a:t>Social influence: models &amp; analysis</a:t>
            </a:r>
            <a:endParaRPr lang="en-US" sz="4000" dirty="0" smtClean="0">
              <a:solidFill>
                <a:srgbClr val="FF0000"/>
              </a:solidFill>
            </a:endParaRPr>
          </a:p>
        </p:txBody>
      </p:sp>
      <p:pic>
        <p:nvPicPr>
          <p:cNvPr id="1026" name="Picture 2" descr="D:\active\pids\slide\erdossvg.png"/>
          <p:cNvPicPr>
            <a:picLocks noChangeAspect="1" noChangeArrowheads="1"/>
          </p:cNvPicPr>
          <p:nvPr/>
        </p:nvPicPr>
        <p:blipFill>
          <a:blip r:embed="rId3" cstate="print"/>
          <a:srcRect/>
          <a:stretch>
            <a:fillRect/>
          </a:stretch>
        </p:blipFill>
        <p:spPr bwMode="auto">
          <a:xfrm>
            <a:off x="3733800" y="2438400"/>
            <a:ext cx="8039979" cy="4648200"/>
          </a:xfrm>
          <a:prstGeom prst="rect">
            <a:avLst/>
          </a:prstGeom>
          <a:noFill/>
        </p:spPr>
      </p:pic>
      <p:sp>
        <p:nvSpPr>
          <p:cNvPr id="4099" name="Rectangle 3"/>
          <p:cNvSpPr>
            <a:spLocks noGrp="1" noChangeArrowheads="1"/>
          </p:cNvSpPr>
          <p:nvPr>
            <p:ph type="subTitle" idx="1"/>
          </p:nvPr>
        </p:nvSpPr>
        <p:spPr>
          <a:xfrm>
            <a:off x="0" y="2590800"/>
            <a:ext cx="7010400" cy="1066800"/>
          </a:xfrm>
        </p:spPr>
        <p:txBody>
          <a:bodyPr/>
          <a:lstStyle/>
          <a:p>
            <a:pPr algn="l" eaLnBrk="1" hangingPunct="1"/>
            <a:r>
              <a:rPr lang="en-US" dirty="0" smtClean="0">
                <a:latin typeface="Plantagenet Cherokee" pitchFamily="18" charset="0"/>
              </a:rPr>
              <a:t>My T. Thai </a:t>
            </a:r>
          </a:p>
          <a:p>
            <a:pPr algn="l" eaLnBrk="1" hangingPunct="1"/>
            <a:r>
              <a:rPr lang="en-US" sz="1800" dirty="0" smtClean="0">
                <a:latin typeface="Plantagenet Cherokee" pitchFamily="18" charset="0"/>
              </a:rPr>
              <a:t>mythai@cise.ufl.edu</a:t>
            </a:r>
          </a:p>
          <a:p>
            <a:pPr algn="l" eaLnBrk="1" hangingPunct="1"/>
            <a:r>
              <a:rPr lang="en-US" sz="1800" dirty="0" smtClean="0">
                <a:latin typeface="Plantagenet Cherokee" pitchFamily="18" charset="0"/>
              </a:rPr>
              <a:t>http://www.cise.ufl.edu/~mythai</a:t>
            </a:r>
          </a:p>
        </p:txBody>
      </p:sp>
      <p:pic>
        <p:nvPicPr>
          <p:cNvPr id="6" name="Picture 27" descr="UFsignature.tif"/>
          <p:cNvPicPr>
            <a:picLocks noChangeAspect="1"/>
          </p:cNvPicPr>
          <p:nvPr/>
        </p:nvPicPr>
        <p:blipFill>
          <a:blip r:embed="rId4" cstate="print"/>
          <a:srcRect/>
          <a:stretch>
            <a:fillRect/>
          </a:stretch>
        </p:blipFill>
        <p:spPr bwMode="auto">
          <a:xfrm>
            <a:off x="0" y="4114800"/>
            <a:ext cx="3627544" cy="66581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76800"/>
            <a:ext cx="3581400" cy="73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IC Model	</a:t>
            </a:r>
            <a:endParaRPr lang="en-US" dirty="0"/>
          </a:p>
        </p:txBody>
      </p:sp>
      <p:sp>
        <p:nvSpPr>
          <p:cNvPr id="3" name="Content Placeholder 2"/>
          <p:cNvSpPr>
            <a:spLocks noGrp="1"/>
          </p:cNvSpPr>
          <p:nvPr>
            <p:ph idx="1"/>
          </p:nvPr>
        </p:nvSpPr>
        <p:spPr/>
        <p:txBody>
          <a:bodyPr/>
          <a:lstStyle/>
          <a:p>
            <a:r>
              <a:rPr lang="en-US" dirty="0" smtClean="0"/>
              <a:t>Consider edge weight</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10</a:t>
            </a:fld>
            <a:endParaRPr lang="en-US"/>
          </a:p>
        </p:txBody>
      </p:sp>
      <p:pic>
        <p:nvPicPr>
          <p:cNvPr id="134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1532"/>
            <a:ext cx="6053138" cy="52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3833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on Real Datasets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87037"/>
            <a:ext cx="7391400" cy="145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505200"/>
            <a:ext cx="8382000" cy="165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620000" y="0"/>
            <a:ext cx="1524000" cy="914400"/>
            <a:chOff x="7620000" y="0"/>
            <a:chExt cx="1524000" cy="914400"/>
          </a:xfrm>
        </p:grpSpPr>
        <p:grpSp>
          <p:nvGrpSpPr>
            <p:cNvPr id="6" name="Group 14"/>
            <p:cNvGrpSpPr/>
            <p:nvPr/>
          </p:nvGrpSpPr>
          <p:grpSpPr>
            <a:xfrm>
              <a:off x="7620000" y="0"/>
              <a:ext cx="1524000" cy="914400"/>
              <a:chOff x="7620000" y="0"/>
              <a:chExt cx="1524000" cy="914400"/>
            </a:xfrm>
          </p:grpSpPr>
          <p:cxnSp>
            <p:nvCxnSpPr>
              <p:cNvPr id="8" name="Straight Connector 7"/>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9" name="Straight Connector 8"/>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600627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Interest-matching User Prediction</a:t>
            </a:r>
          </a:p>
        </p:txBody>
      </p:sp>
      <p:sp>
        <p:nvSpPr>
          <p:cNvPr id="6" name="TextBox 5"/>
          <p:cNvSpPr txBox="1"/>
          <p:nvPr/>
        </p:nvSpPr>
        <p:spPr>
          <a:xfrm>
            <a:off x="304800" y="4343400"/>
            <a:ext cx="3962400" cy="1846659"/>
          </a:xfrm>
          <a:prstGeom prst="rect">
            <a:avLst/>
          </a:prstGeom>
          <a:noFill/>
        </p:spPr>
        <p:txBody>
          <a:bodyPr wrap="square" rtlCol="0">
            <a:spAutoFit/>
          </a:bodyPr>
          <a:lstStyle/>
          <a:p>
            <a:pPr marL="285750" indent="-285750">
              <a:buFont typeface="Arial" pitchFamily="34" charset="0"/>
              <a:buChar char="•"/>
            </a:pPr>
            <a:r>
              <a:rPr lang="en-US" sz="1600" dirty="0" smtClean="0"/>
              <a:t>Better prediction when the network contain more information</a:t>
            </a:r>
          </a:p>
          <a:p>
            <a:pPr marL="285750" indent="-285750"/>
            <a:endParaRPr lang="en-US" sz="1600" dirty="0" smtClean="0"/>
          </a:p>
          <a:p>
            <a:pPr marL="285750" indent="-285750">
              <a:buFont typeface="Arial" pitchFamily="34" charset="0"/>
              <a:buChar char="•"/>
            </a:pPr>
            <a:r>
              <a:rPr lang="en-US" sz="1600" dirty="0" smtClean="0"/>
              <a:t>Better Prediction using the information on all networks than individual ones</a:t>
            </a:r>
          </a:p>
          <a:p>
            <a:pPr marL="285750" indent="-285750">
              <a:buFont typeface="Arial" pitchFamily="34" charset="0"/>
              <a:buChar char="•"/>
            </a:pPr>
            <a:endParaRPr lang="en-US" dirty="0"/>
          </a:p>
        </p:txBody>
      </p:sp>
      <p:grpSp>
        <p:nvGrpSpPr>
          <p:cNvPr id="7" name="Group 6"/>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10" name="Straight Connector 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4419600" y="1371600"/>
            <a:ext cx="4572000" cy="1846659"/>
          </a:xfrm>
          <a:prstGeom prst="rect">
            <a:avLst/>
          </a:prstGeom>
          <a:noFill/>
        </p:spPr>
        <p:txBody>
          <a:bodyPr wrap="square" rtlCol="0">
            <a:spAutoFit/>
          </a:bodyPr>
          <a:lstStyle/>
          <a:p>
            <a:pPr>
              <a:buFont typeface="Arial" pitchFamily="34" charset="0"/>
              <a:buChar char="•"/>
            </a:pPr>
            <a:r>
              <a:rPr lang="en-US" dirty="0" smtClean="0"/>
              <a:t> </a:t>
            </a:r>
            <a:r>
              <a:rPr lang="en-US" sz="1600" dirty="0" smtClean="0"/>
              <a:t>We compare the AUC scores between the prediction and the ground-truth.</a:t>
            </a:r>
          </a:p>
          <a:p>
            <a:r>
              <a:rPr lang="en-US" sz="1600" dirty="0" smtClean="0"/>
              <a:t> </a:t>
            </a:r>
          </a:p>
          <a:p>
            <a:pPr>
              <a:buFont typeface="Arial" pitchFamily="34" charset="0"/>
              <a:buChar char="•"/>
            </a:pPr>
            <a:r>
              <a:rPr lang="en-US" sz="1600" dirty="0" smtClean="0"/>
              <a:t> The AUC score is the area under ROC curve, which has its </a:t>
            </a:r>
            <a:r>
              <a:rPr lang="en-US" sz="1600" i="1" dirty="0" smtClean="0"/>
              <a:t>x</a:t>
            </a:r>
            <a:r>
              <a:rPr lang="en-US" sz="1600" dirty="0" smtClean="0"/>
              <a:t>-axis as False Positive Rate and </a:t>
            </a:r>
            <a:r>
              <a:rPr lang="en-US" sz="1600" i="1" dirty="0" smtClean="0"/>
              <a:t>y</a:t>
            </a:r>
            <a:r>
              <a:rPr lang="en-US" sz="1600" dirty="0" smtClean="0"/>
              <a:t>-axis as True Positive Rate</a:t>
            </a:r>
            <a:endParaRPr lang="en-US" sz="1600"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4193977"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354215"/>
            <a:ext cx="4572000" cy="319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0382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Seed Identification</a:t>
            </a:r>
            <a:endParaRPr lang="en-US" dirty="0"/>
          </a:p>
        </p:txBody>
      </p:sp>
      <p:sp>
        <p:nvSpPr>
          <p:cNvPr id="4" name="TextBox 3"/>
          <p:cNvSpPr txBox="1"/>
          <p:nvPr/>
        </p:nvSpPr>
        <p:spPr>
          <a:xfrm>
            <a:off x="647700" y="5055137"/>
            <a:ext cx="4114800" cy="461665"/>
          </a:xfrm>
          <a:prstGeom prst="rect">
            <a:avLst/>
          </a:prstGeom>
          <a:noFill/>
        </p:spPr>
        <p:txBody>
          <a:bodyPr wrap="square" rtlCol="0">
            <a:spAutoFit/>
          </a:bodyPr>
          <a:lstStyle/>
          <a:p>
            <a:r>
              <a:rPr lang="en-US" sz="2400" dirty="0"/>
              <a:t>Compare with </a:t>
            </a:r>
            <a:r>
              <a:rPr lang="en-US" sz="2400" dirty="0" smtClean="0"/>
              <a:t>optimal Solution</a:t>
            </a:r>
            <a:endParaRPr lang="en-US" sz="2400" dirty="0"/>
          </a:p>
        </p:txBody>
      </p:sp>
      <p:grpSp>
        <p:nvGrpSpPr>
          <p:cNvPr id="7" name="Group 6"/>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10" name="Straight Connector 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95400"/>
            <a:ext cx="4484289" cy="312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990600"/>
            <a:ext cx="4191000" cy="293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5152" y="3886200"/>
            <a:ext cx="416884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9568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Seed Identification</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7799"/>
            <a:ext cx="9144000" cy="243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38600"/>
            <a:ext cx="9144000" cy="253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620000" y="0"/>
            <a:ext cx="1524000" cy="914400"/>
            <a:chOff x="7620000" y="0"/>
            <a:chExt cx="1524000" cy="914400"/>
          </a:xfrm>
        </p:grpSpPr>
        <p:grpSp>
          <p:nvGrpSpPr>
            <p:cNvPr id="6" name="Group 14"/>
            <p:cNvGrpSpPr/>
            <p:nvPr/>
          </p:nvGrpSpPr>
          <p:grpSpPr>
            <a:xfrm>
              <a:off x="7620000" y="0"/>
              <a:ext cx="1524000" cy="914400"/>
              <a:chOff x="7620000" y="0"/>
              <a:chExt cx="1524000" cy="914400"/>
            </a:xfrm>
          </p:grpSpPr>
          <p:cxnSp>
            <p:nvCxnSpPr>
              <p:cNvPr id="8" name="Straight Connector 7"/>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9" name="Straight Connector 8"/>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585451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Deceptive Messages!</a:t>
            </a:r>
            <a:endParaRPr lang="en-US" dirty="0"/>
          </a:p>
        </p:txBody>
      </p:sp>
      <p:sp>
        <p:nvSpPr>
          <p:cNvPr id="3" name="Content Placeholder 2"/>
          <p:cNvSpPr>
            <a:spLocks noGrp="1"/>
          </p:cNvSpPr>
          <p:nvPr>
            <p:ph idx="1"/>
          </p:nvPr>
        </p:nvSpPr>
        <p:spPr/>
        <p:txBody>
          <a:bodyPr/>
          <a:lstStyle/>
          <a:p>
            <a:r>
              <a:rPr lang="en-US" sz="2800" dirty="0" smtClean="0"/>
              <a:t>Everything is on OSNs, including deceptive messages, which quickly propagate through the network</a:t>
            </a:r>
          </a:p>
          <a:p>
            <a:pPr lvl="1"/>
            <a:r>
              <a:rPr lang="en-US" dirty="0" smtClean="0">
                <a:solidFill>
                  <a:srgbClr val="0070C0"/>
                </a:solidFill>
              </a:rPr>
              <a:t>recent shootings at Fort Hood</a:t>
            </a:r>
            <a:r>
              <a:rPr lang="en-US" dirty="0" smtClean="0"/>
              <a:t>, Texas, when a soldier inside the base </a:t>
            </a:r>
            <a:r>
              <a:rPr lang="en-US" dirty="0" smtClean="0">
                <a:solidFill>
                  <a:srgbClr val="0070C0"/>
                </a:solidFill>
              </a:rPr>
              <a:t>sent out messages via Twitter </a:t>
            </a:r>
            <a:r>
              <a:rPr lang="en-US" dirty="0" smtClean="0"/>
              <a:t>as the event unfolded. Her </a:t>
            </a:r>
            <a:r>
              <a:rPr lang="en-US" dirty="0" smtClean="0">
                <a:solidFill>
                  <a:schemeClr val="accent6"/>
                </a:solidFill>
              </a:rPr>
              <a:t>incorrect reports </a:t>
            </a:r>
            <a:r>
              <a:rPr lang="en-US" dirty="0" smtClean="0"/>
              <a:t>of multiple shooters and shooting locations </a:t>
            </a:r>
            <a:r>
              <a:rPr lang="en-US" dirty="0" smtClean="0">
                <a:solidFill>
                  <a:schemeClr val="accent6"/>
                </a:solidFill>
              </a:rPr>
              <a:t>quickly spread through the social networks</a:t>
            </a:r>
            <a:r>
              <a:rPr lang="en-US" dirty="0" smtClean="0"/>
              <a:t> and even to the mass media </a:t>
            </a:r>
          </a:p>
          <a:p>
            <a:pPr lvl="1"/>
            <a:r>
              <a:rPr lang="en-US" dirty="0" smtClean="0"/>
              <a:t>the spread of </a:t>
            </a:r>
            <a:r>
              <a:rPr lang="en-US" dirty="0" smtClean="0">
                <a:solidFill>
                  <a:srgbClr val="00B0F0"/>
                </a:solidFill>
              </a:rPr>
              <a:t>misinformation on swine flu </a:t>
            </a:r>
            <a:r>
              <a:rPr lang="en-US" dirty="0" smtClean="0"/>
              <a:t>in Twitter. The spread of misinformation in this case reached a very large scale </a:t>
            </a:r>
            <a:r>
              <a:rPr lang="en-US" dirty="0" smtClean="0">
                <a:solidFill>
                  <a:schemeClr val="accent6"/>
                </a:solidFill>
              </a:rPr>
              <a:t>causing panic </a:t>
            </a:r>
            <a:r>
              <a:rPr lang="en-US" dirty="0" smtClean="0"/>
              <a:t>in the population</a:t>
            </a:r>
          </a:p>
        </p:txBody>
      </p:sp>
      <p:sp>
        <p:nvSpPr>
          <p:cNvPr id="4" name="Footer Placeholder 3"/>
          <p:cNvSpPr>
            <a:spLocks noGrp="1"/>
          </p:cNvSpPr>
          <p:nvPr>
            <p:ph type="ftr" sz="quarter" idx="11"/>
          </p:nvPr>
        </p:nvSpPr>
        <p:spPr/>
        <p:txBody>
          <a:bodyPr/>
          <a:lstStyle/>
          <a:p>
            <a:pPr>
              <a:defRPr/>
            </a:pPr>
            <a:r>
              <a:rPr lang="en-US" dirty="0" smtClean="0"/>
              <a:t>My T. Thai</a:t>
            </a:r>
          </a:p>
          <a:p>
            <a:pPr>
              <a:defRPr/>
            </a:pPr>
            <a:r>
              <a:rPr lang="en-US" dirty="0" smtClean="0"/>
              <a:t>mythai@cise.ufl.edu</a:t>
            </a:r>
            <a:endParaRPr lang="en-US" dirty="0"/>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104</a:t>
            </a:fld>
            <a:endParaRPr lang="en-US"/>
          </a:p>
        </p:txBody>
      </p:sp>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Misinformation</a:t>
            </a:r>
            <a:endParaRPr lang="en-US" dirty="0"/>
          </a:p>
        </p:txBody>
      </p:sp>
      <p:sp>
        <p:nvSpPr>
          <p:cNvPr id="3" name="Content Placeholder 2"/>
          <p:cNvSpPr>
            <a:spLocks noGrp="1"/>
          </p:cNvSpPr>
          <p:nvPr>
            <p:ph idx="1"/>
          </p:nvPr>
        </p:nvSpPr>
        <p:spPr/>
        <p:txBody>
          <a:bodyPr/>
          <a:lstStyle/>
          <a:p>
            <a:r>
              <a:rPr lang="en-US" b="1" dirty="0" smtClean="0"/>
              <a:t>Method</a:t>
            </a:r>
            <a:r>
              <a:rPr lang="en-US" dirty="0" smtClean="0"/>
              <a:t>: Via the social networks by sending corrected messages</a:t>
            </a:r>
          </a:p>
          <a:p>
            <a:r>
              <a:rPr lang="en-US" b="1" dirty="0" smtClean="0"/>
              <a:t>Goal</a:t>
            </a:r>
            <a:r>
              <a:rPr lang="en-US" dirty="0" smtClean="0"/>
              <a:t>: </a:t>
            </a:r>
            <a:r>
              <a:rPr lang="en-US" dirty="0" smtClean="0">
                <a:solidFill>
                  <a:schemeClr val="accent6"/>
                </a:solidFill>
              </a:rPr>
              <a:t>limit</a:t>
            </a:r>
            <a:r>
              <a:rPr lang="en-US" dirty="0" smtClean="0"/>
              <a:t> the number of people that adopt the deceptive message at </a:t>
            </a:r>
            <a:r>
              <a:rPr lang="en-US" dirty="0" smtClean="0">
                <a:solidFill>
                  <a:schemeClr val="accent6"/>
                </a:solidFill>
              </a:rPr>
              <a:t>the end of both propagation processes </a:t>
            </a:r>
            <a:r>
              <a:rPr lang="en-US" dirty="0" smtClean="0"/>
              <a:t>by selecting the </a:t>
            </a:r>
            <a:r>
              <a:rPr lang="en-US" dirty="0" smtClean="0">
                <a:solidFill>
                  <a:schemeClr val="accent6"/>
                </a:solidFill>
              </a:rPr>
              <a:t>minimum number</a:t>
            </a:r>
            <a:r>
              <a:rPr lang="en-US" dirty="0" smtClean="0"/>
              <a:t> of nodes to be “disinfected” initially</a:t>
            </a:r>
          </a:p>
          <a:p>
            <a:r>
              <a:rPr lang="en-US" i="1" dirty="0" smtClean="0"/>
              <a:t>Note: It is different with the immunization problem in epidemiology since the immunization process is not propagated in this setting </a:t>
            </a:r>
          </a:p>
          <a:p>
            <a:endParaRPr lang="en-US"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105</a:t>
            </a:fld>
            <a:endParaRPr lang="en-US"/>
          </a:p>
        </p:txBody>
      </p:sp>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Protector Models</a:t>
            </a:r>
            <a:endParaRPr lang="en-US" dirty="0"/>
          </a:p>
        </p:txBody>
      </p:sp>
      <p:sp>
        <p:nvSpPr>
          <p:cNvPr id="3" name="Content Placeholder 2"/>
          <p:cNvSpPr>
            <a:spLocks noGrp="1"/>
          </p:cNvSpPr>
          <p:nvPr>
            <p:ph idx="1"/>
          </p:nvPr>
        </p:nvSpPr>
        <p:spPr/>
        <p:txBody>
          <a:bodyPr/>
          <a:lstStyle/>
          <a:p>
            <a:r>
              <a:rPr lang="en-US" dirty="0" smtClean="0"/>
              <a:t>Definition: </a:t>
            </a:r>
          </a:p>
          <a:p>
            <a:pPr lvl="1"/>
            <a:r>
              <a:rPr lang="en-US" dirty="0" smtClean="0"/>
              <a:t>Suppose that deceptive message is spreading from an initial set </a:t>
            </a:r>
            <a:r>
              <a:rPr lang="en-US" i="1" dirty="0" smtClean="0"/>
              <a:t>I</a:t>
            </a:r>
            <a:r>
              <a:rPr lang="en-US" dirty="0" smtClean="0"/>
              <a:t>. </a:t>
            </a:r>
          </a:p>
          <a:p>
            <a:pPr lvl="1"/>
            <a:r>
              <a:rPr lang="en-US" dirty="0" smtClean="0"/>
              <a:t>Find the minimum number of nodes to disinfect so that the disinfection rate after </a:t>
            </a:r>
            <a:r>
              <a:rPr lang="en-US" i="1" dirty="0" smtClean="0"/>
              <a:t>T</a:t>
            </a:r>
            <a:r>
              <a:rPr lang="en-US" dirty="0" smtClean="0"/>
              <a:t> time is at least </a:t>
            </a:r>
            <a:r>
              <a:rPr lang="el-GR" i="1" dirty="0" smtClean="0"/>
              <a:t>β</a:t>
            </a:r>
            <a:r>
              <a:rPr lang="en-US" dirty="0" smtClean="0"/>
              <a:t> percent</a:t>
            </a:r>
            <a:endParaRPr lang="en-US"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106</a:t>
            </a:fld>
            <a:endParaRPr lang="en-US"/>
          </a:p>
        </p:txBody>
      </p:sp>
      <p:grpSp>
        <p:nvGrpSpPr>
          <p:cNvPr id="11" name="Group 10"/>
          <p:cNvGrpSpPr/>
          <p:nvPr/>
        </p:nvGrpSpPr>
        <p:grpSpPr>
          <a:xfrm>
            <a:off x="7620000" y="0"/>
            <a:ext cx="1524000" cy="914400"/>
            <a:chOff x="7620000" y="0"/>
            <a:chExt cx="1524000" cy="914400"/>
          </a:xfrm>
        </p:grpSpPr>
        <p:grpSp>
          <p:nvGrpSpPr>
            <p:cNvPr id="12" name="Group 14"/>
            <p:cNvGrpSpPr/>
            <p:nvPr/>
          </p:nvGrpSpPr>
          <p:grpSpPr>
            <a:xfrm>
              <a:off x="7620000" y="0"/>
              <a:ext cx="1524000" cy="914400"/>
              <a:chOff x="7620000" y="0"/>
              <a:chExt cx="1524000" cy="914400"/>
            </a:xfrm>
          </p:grpSpPr>
          <p:cxnSp>
            <p:nvCxnSpPr>
              <p:cNvPr id="14" name="Straight Connector 13"/>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5" name="Straight Connector 14"/>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0834" name="Picture 2"/>
          <p:cNvPicPr>
            <a:picLocks noChangeAspect="1" noChangeArrowheads="1"/>
          </p:cNvPicPr>
          <p:nvPr/>
        </p:nvPicPr>
        <p:blipFill>
          <a:blip r:embed="rId3" cstate="print"/>
          <a:srcRect/>
          <a:stretch>
            <a:fillRect/>
          </a:stretch>
        </p:blipFill>
        <p:spPr bwMode="auto">
          <a:xfrm>
            <a:off x="1371600" y="4038600"/>
            <a:ext cx="6210300"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500" fill="hold"/>
                                        <p:tgtEl>
                                          <p:spTgt spid="120834"/>
                                        </p:tgtEl>
                                        <p:attrNameLst>
                                          <p:attrName>ppt_x</p:attrName>
                                        </p:attrNameLst>
                                      </p:cBhvr>
                                      <p:tavLst>
                                        <p:tav tm="0">
                                          <p:val>
                                            <p:strVal val="#ppt_x"/>
                                          </p:val>
                                        </p:tav>
                                        <p:tav tm="100000">
                                          <p:val>
                                            <p:strVal val="#ppt_x"/>
                                          </p:val>
                                        </p:tav>
                                      </p:tavLst>
                                    </p:anim>
                                    <p:anim calcmode="lin" valueType="num">
                                      <p:cBhvr additive="base">
                                        <p:cTn id="8" dur="500" fill="hold"/>
                                        <p:tgtEl>
                                          <p:spTgt spid="120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Bad News:</a:t>
            </a:r>
          </a:p>
          <a:p>
            <a:pPr lvl="1"/>
            <a:r>
              <a:rPr lang="en-US" sz="2400" dirty="0" smtClean="0"/>
              <a:t>NP-hard in both Independent Cascade and Linear Threshold models</a:t>
            </a:r>
          </a:p>
          <a:p>
            <a:pPr lvl="1"/>
            <a:r>
              <a:rPr lang="el-GR" sz="2400" dirty="0" smtClean="0"/>
              <a:t>β</a:t>
            </a:r>
            <a:r>
              <a:rPr lang="en-US" sz="2400" baseline="30000" dirty="0" smtClean="0"/>
              <a:t>I</a:t>
            </a:r>
            <a:r>
              <a:rPr lang="en-US" sz="2400" baseline="-25000" dirty="0" smtClean="0"/>
              <a:t>T </a:t>
            </a:r>
            <a:r>
              <a:rPr lang="en-US" sz="2400" dirty="0" smtClean="0"/>
              <a:t>Node Protector cannot be approximated in polynomial time to a factor of </a:t>
            </a:r>
            <a:r>
              <a:rPr lang="en-US" sz="2400" i="1" dirty="0" smtClean="0"/>
              <a:t>c</a:t>
            </a:r>
            <a:r>
              <a:rPr lang="en-US" sz="2400" dirty="0" smtClean="0"/>
              <a:t> </a:t>
            </a:r>
            <a:r>
              <a:rPr lang="en-US" sz="2400" dirty="0" err="1" smtClean="0"/>
              <a:t>ln</a:t>
            </a:r>
            <a:r>
              <a:rPr lang="en-US" sz="2400" i="1" dirty="0" err="1" smtClean="0"/>
              <a:t>n</a:t>
            </a:r>
            <a:r>
              <a:rPr lang="en-US" sz="2400" dirty="0" smtClean="0"/>
              <a:t>, where </a:t>
            </a:r>
            <a:r>
              <a:rPr lang="en-US" sz="2400" i="1" dirty="0" smtClean="0"/>
              <a:t>c</a:t>
            </a:r>
            <a:r>
              <a:rPr lang="en-US" sz="2400" dirty="0" smtClean="0"/>
              <a:t> is some constant, unless </a:t>
            </a:r>
            <a:r>
              <a:rPr lang="en-US" sz="2400" b="1" dirty="0" smtClean="0"/>
              <a:t>P</a:t>
            </a:r>
            <a:r>
              <a:rPr lang="en-US" sz="2400" dirty="0" smtClean="0"/>
              <a:t> = </a:t>
            </a:r>
            <a:r>
              <a:rPr lang="en-US" sz="2400" b="1" dirty="0" smtClean="0"/>
              <a:t>NP</a:t>
            </a:r>
          </a:p>
          <a:p>
            <a:r>
              <a:rPr lang="en-US" dirty="0" smtClean="0"/>
              <a:t>Good News</a:t>
            </a:r>
          </a:p>
          <a:p>
            <a:pPr lvl="1"/>
            <a:r>
              <a:rPr lang="en-US" sz="2400" dirty="0" smtClean="0"/>
              <a:t>Constant-extra bounded solutions for </a:t>
            </a:r>
            <a:r>
              <a:rPr lang="el-GR" sz="2400" dirty="0" smtClean="0"/>
              <a:t>β</a:t>
            </a:r>
            <a:r>
              <a:rPr lang="en-US" sz="2400" dirty="0" smtClean="0"/>
              <a:t> and </a:t>
            </a:r>
            <a:r>
              <a:rPr lang="el-GR" sz="2400" dirty="0" smtClean="0"/>
              <a:t>β</a:t>
            </a:r>
            <a:r>
              <a:rPr lang="en-US" sz="2400" baseline="30000" dirty="0" smtClean="0"/>
              <a:t>I </a:t>
            </a:r>
            <a:r>
              <a:rPr lang="en-US" sz="2400" dirty="0" smtClean="0"/>
              <a:t>–Node Protectors</a:t>
            </a:r>
          </a:p>
          <a:p>
            <a:pPr lvl="1"/>
            <a:r>
              <a:rPr lang="en-US" sz="2400" dirty="0" smtClean="0"/>
              <a:t>Optimal solution for </a:t>
            </a:r>
            <a:r>
              <a:rPr lang="el-GR" sz="2400" dirty="0" smtClean="0"/>
              <a:t>β</a:t>
            </a:r>
            <a:r>
              <a:rPr lang="en-US" sz="2400" dirty="0" smtClean="0"/>
              <a:t>-Node Protector on Trees</a:t>
            </a:r>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107</a:t>
            </a:fld>
            <a:endParaRPr lang="en-US" dirty="0"/>
          </a:p>
        </p:txBody>
      </p:sp>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Constant-Extra Approximation</a:t>
            </a:r>
            <a:endParaRPr lang="en-US" dirty="0"/>
          </a:p>
        </p:txBody>
      </p:sp>
      <p:sp>
        <p:nvSpPr>
          <p:cNvPr id="3" name="Content Placeholder 2"/>
          <p:cNvSpPr>
            <a:spLocks noGrp="1"/>
          </p:cNvSpPr>
          <p:nvPr>
            <p:ph idx="1"/>
          </p:nvPr>
        </p:nvSpPr>
        <p:spPr>
          <a:xfrm>
            <a:off x="76200" y="4267200"/>
            <a:ext cx="8915400" cy="1981200"/>
          </a:xfrm>
          <a:solidFill>
            <a:schemeClr val="accent1">
              <a:lumMod val="40000"/>
              <a:lumOff val="60000"/>
            </a:schemeClr>
          </a:solidFill>
        </p:spPr>
        <p:txBody>
          <a:bodyPr/>
          <a:lstStyle/>
          <a:p>
            <a:pPr>
              <a:buNone/>
            </a:pPr>
            <a:r>
              <a:rPr lang="en-US" sz="2400" dirty="0" smtClean="0"/>
              <a:t>Basic idea:</a:t>
            </a:r>
          </a:p>
          <a:p>
            <a:r>
              <a:rPr lang="en-US" sz="2400" dirty="0" smtClean="0"/>
              <a:t>At each iteration, add a node </a:t>
            </a:r>
            <a:r>
              <a:rPr lang="en-US" sz="2400" i="1" dirty="0" smtClean="0"/>
              <a:t>v</a:t>
            </a:r>
            <a:r>
              <a:rPr lang="en-US" sz="2400" dirty="0" smtClean="0"/>
              <a:t> having the maximal marginal </a:t>
            </a:r>
            <a:r>
              <a:rPr lang="el-GR" sz="2400" dirty="0" smtClean="0"/>
              <a:t>σ</a:t>
            </a:r>
            <a:r>
              <a:rPr lang="en-US" sz="2400" dirty="0" smtClean="0"/>
              <a:t>(</a:t>
            </a:r>
            <a:r>
              <a:rPr lang="en-US" sz="2400" i="1" dirty="0" smtClean="0"/>
              <a:t>S</a:t>
            </a:r>
            <a:r>
              <a:rPr lang="en-US" sz="2400" dirty="0" smtClean="0"/>
              <a:t> u {</a:t>
            </a:r>
            <a:r>
              <a:rPr lang="en-US" sz="2400" i="1" dirty="0" smtClean="0"/>
              <a:t>v</a:t>
            </a:r>
            <a:r>
              <a:rPr lang="en-US" sz="2400" dirty="0" smtClean="0"/>
              <a:t>}) to the current set S until  fraction of safe nodes is obtained.</a:t>
            </a:r>
          </a:p>
          <a:p>
            <a:endParaRPr lang="en-US" sz="2400"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108</a:t>
            </a:fld>
            <a:endParaRPr lang="en-US" dirty="0"/>
          </a:p>
        </p:txBody>
      </p:sp>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0834" name="Picture 2"/>
          <p:cNvPicPr>
            <a:picLocks noChangeAspect="1" noChangeArrowheads="1"/>
          </p:cNvPicPr>
          <p:nvPr/>
        </p:nvPicPr>
        <p:blipFill>
          <a:blip r:embed="rId3" cstate="print"/>
          <a:srcRect/>
          <a:stretch>
            <a:fillRect/>
          </a:stretch>
        </p:blipFill>
        <p:spPr bwMode="auto">
          <a:xfrm>
            <a:off x="3180295" y="990600"/>
            <a:ext cx="5963705" cy="3076575"/>
          </a:xfrm>
          <a:prstGeom prst="rect">
            <a:avLst/>
          </a:prstGeom>
          <a:noFill/>
          <a:ln w="9525">
            <a:noFill/>
            <a:miter lim="800000"/>
            <a:headEnd/>
            <a:tailEnd/>
          </a:ln>
        </p:spPr>
      </p:pic>
      <p:sp>
        <p:nvSpPr>
          <p:cNvPr id="13" name="Freeform 12"/>
          <p:cNvSpPr/>
          <p:nvPr/>
        </p:nvSpPr>
        <p:spPr bwMode="auto">
          <a:xfrm>
            <a:off x="117987" y="1219200"/>
            <a:ext cx="3401961" cy="1088103"/>
          </a:xfrm>
          <a:custGeom>
            <a:avLst/>
            <a:gdLst>
              <a:gd name="connsiteX0" fmla="*/ 0 w 3401961"/>
              <a:gd name="connsiteY0" fmla="*/ 0 h 1088103"/>
              <a:gd name="connsiteX1" fmla="*/ 2939845 w 3401961"/>
              <a:gd name="connsiteY1" fmla="*/ 993058 h 1088103"/>
              <a:gd name="connsiteX2" fmla="*/ 2772697 w 3401961"/>
              <a:gd name="connsiteY2" fmla="*/ 570271 h 1088103"/>
              <a:gd name="connsiteX3" fmla="*/ 1936955 w 3401961"/>
              <a:gd name="connsiteY3" fmla="*/ 865239 h 1088103"/>
              <a:gd name="connsiteX4" fmla="*/ 1936955 w 3401961"/>
              <a:gd name="connsiteY4" fmla="*/ 865239 h 10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961" h="1088103">
                <a:moveTo>
                  <a:pt x="0" y="0"/>
                </a:moveTo>
                <a:cubicBezTo>
                  <a:pt x="1238864" y="449006"/>
                  <a:pt x="2477729" y="898013"/>
                  <a:pt x="2939845" y="993058"/>
                </a:cubicBezTo>
                <a:cubicBezTo>
                  <a:pt x="3401961" y="1088103"/>
                  <a:pt x="2939845" y="591574"/>
                  <a:pt x="2772697" y="570271"/>
                </a:cubicBezTo>
                <a:cubicBezTo>
                  <a:pt x="2605549" y="548968"/>
                  <a:pt x="1936955" y="865239"/>
                  <a:pt x="1936955" y="865239"/>
                </a:cubicBezTo>
                <a:lnTo>
                  <a:pt x="1936955" y="865239"/>
                </a:lnTo>
              </a:path>
            </a:pathLst>
          </a:cu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pic>
        <p:nvPicPr>
          <p:cNvPr id="120835" name="Picture 3"/>
          <p:cNvPicPr>
            <a:picLocks noChangeAspect="1" noChangeArrowheads="1"/>
          </p:cNvPicPr>
          <p:nvPr/>
        </p:nvPicPr>
        <p:blipFill>
          <a:blip r:embed="rId4" cstate="print"/>
          <a:srcRect/>
          <a:stretch>
            <a:fillRect/>
          </a:stretch>
        </p:blipFill>
        <p:spPr bwMode="auto">
          <a:xfrm>
            <a:off x="323846" y="2128837"/>
            <a:ext cx="2343154" cy="53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5236024" y="3505200"/>
            <a:ext cx="3962400" cy="148291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5257800" y="1341188"/>
            <a:ext cx="3657600" cy="1935412"/>
          </a:xfrm>
          <a:prstGeom prst="rect">
            <a:avLst/>
          </a:prstGeom>
          <a:noFill/>
          <a:ln w="9525">
            <a:noFill/>
            <a:miter lim="800000"/>
            <a:headEnd/>
            <a:tailEnd/>
          </a:ln>
        </p:spPr>
      </p:pic>
      <p:sp>
        <p:nvSpPr>
          <p:cNvPr id="9218" name="标题 1"/>
          <p:cNvSpPr>
            <a:spLocks noGrp="1"/>
          </p:cNvSpPr>
          <p:nvPr>
            <p:ph type="title"/>
          </p:nvPr>
        </p:nvSpPr>
        <p:spPr/>
        <p:txBody>
          <a:bodyPr/>
          <a:lstStyle/>
          <a:p>
            <a:pPr eaLnBrk="1" hangingPunct="1"/>
            <a:r>
              <a:rPr lang="en-US" altLang="zh-CN" sz="3200" dirty="0" smtClean="0"/>
              <a:t>Information Propagation -  The Truth</a:t>
            </a:r>
            <a:endParaRPr lang="zh-CN" altLang="en-US" sz="3200" dirty="0" smtClean="0"/>
          </a:p>
        </p:txBody>
      </p:sp>
      <p:sp>
        <p:nvSpPr>
          <p:cNvPr id="3" name="内容占位符 2"/>
          <p:cNvSpPr>
            <a:spLocks noGrp="1"/>
          </p:cNvSpPr>
          <p:nvPr>
            <p:ph idx="1"/>
          </p:nvPr>
        </p:nvSpPr>
        <p:spPr>
          <a:xfrm>
            <a:off x="152400" y="1219200"/>
            <a:ext cx="5029200" cy="5029200"/>
          </a:xfrm>
        </p:spPr>
        <p:txBody>
          <a:bodyPr/>
          <a:lstStyle/>
          <a:p>
            <a:pPr eaLnBrk="1" hangingPunct="1"/>
            <a:r>
              <a:rPr lang="en-US" altLang="zh-CN" sz="2800" dirty="0" smtClean="0"/>
              <a:t>M. Cha et al. WWW’09, Propagation in </a:t>
            </a:r>
            <a:r>
              <a:rPr lang="en-US" altLang="zh-CN" sz="2800" dirty="0" err="1" smtClean="0"/>
              <a:t>Flickr</a:t>
            </a:r>
            <a:r>
              <a:rPr lang="en-US" altLang="zh-CN" sz="2800" dirty="0" smtClean="0"/>
              <a:t>.</a:t>
            </a:r>
          </a:p>
          <a:p>
            <a:pPr eaLnBrk="1" hangingPunct="1"/>
            <a:r>
              <a:rPr lang="en-US" altLang="zh-CN" sz="2800" dirty="0" smtClean="0"/>
              <a:t>How</a:t>
            </a:r>
            <a:r>
              <a:rPr lang="en-US" altLang="zh-CN" sz="2800" i="1" dirty="0" smtClean="0"/>
              <a:t> </a:t>
            </a:r>
            <a:r>
              <a:rPr lang="en-US" altLang="zh-CN" sz="2800" dirty="0" smtClean="0"/>
              <a:t>widely does information propagate in the social network?</a:t>
            </a:r>
          </a:p>
          <a:p>
            <a:pPr eaLnBrk="1" hangingPunct="1"/>
            <a:r>
              <a:rPr lang="en-US" altLang="zh-CN" sz="2800" dirty="0" smtClean="0">
                <a:solidFill>
                  <a:srgbClr val="FF0000"/>
                </a:solidFill>
              </a:rPr>
              <a:t>Not widely – within two yards </a:t>
            </a:r>
          </a:p>
          <a:p>
            <a:pPr eaLnBrk="1" hangingPunct="1"/>
            <a:r>
              <a:rPr lang="en-US" altLang="zh-CN" sz="2800" dirty="0" smtClean="0"/>
              <a:t>How</a:t>
            </a:r>
            <a:r>
              <a:rPr lang="en-US" altLang="zh-CN" sz="2800" i="1" dirty="0" smtClean="0"/>
              <a:t> </a:t>
            </a:r>
            <a:r>
              <a:rPr lang="en-US" altLang="zh-CN" sz="2800" dirty="0" smtClean="0"/>
              <a:t>quickly does information propagate? </a:t>
            </a:r>
          </a:p>
          <a:p>
            <a:pPr eaLnBrk="1" hangingPunct="1"/>
            <a:r>
              <a:rPr lang="en-US" altLang="zh-CN" sz="2800" dirty="0" smtClean="0">
                <a:solidFill>
                  <a:srgbClr val="FF0000"/>
                </a:solidFill>
              </a:rPr>
              <a:t>Not quickly, it takes a long time. </a:t>
            </a:r>
          </a:p>
        </p:txBody>
      </p:sp>
      <p:sp>
        <p:nvSpPr>
          <p:cNvPr id="6" name="Rectangle 5"/>
          <p:cNvSpPr/>
          <p:nvPr/>
        </p:nvSpPr>
        <p:spPr>
          <a:xfrm>
            <a:off x="5105400" y="5232737"/>
            <a:ext cx="3973284" cy="101566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altLang="zh-CN" sz="2000" dirty="0" smtClean="0">
                <a:latin typeface="Calibri" pitchFamily="34" charset="0"/>
              </a:rPr>
              <a:t>The average delay in information propagation across social links is about </a:t>
            </a:r>
            <a:r>
              <a:rPr lang="en-US" altLang="zh-CN" sz="2000" dirty="0" smtClean="0">
                <a:solidFill>
                  <a:srgbClr val="FF0000"/>
                </a:solidFill>
                <a:latin typeface="Calibri" pitchFamily="34" charset="0"/>
              </a:rPr>
              <a:t>140 days!!!</a:t>
            </a:r>
            <a:endParaRPr lang="en-US" sz="2000" dirty="0"/>
          </a:p>
        </p:txBody>
      </p:sp>
      <p:grpSp>
        <p:nvGrpSpPr>
          <p:cNvPr id="7" name="Group 6"/>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10" name="Straight Connector 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519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500"/>
                                        <p:tgtEl>
                                          <p:spTgt spid="3">
                                            <p:txEl>
                                              <p:pRg st="4" end="4"/>
                                            </p:txEl>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half" idx="1"/>
          </p:nvPr>
        </p:nvGraphicFramePr>
        <p:xfrm>
          <a:off x="3124200" y="2376488"/>
          <a:ext cx="2438400" cy="2540000"/>
        </p:xfrm>
        <a:graphic>
          <a:graphicData uri="http://schemas.openxmlformats.org/presentationml/2006/ole">
            <mc:AlternateContent xmlns:mc="http://schemas.openxmlformats.org/markup-compatibility/2006">
              <mc:Choice xmlns:v="urn:schemas-microsoft-com:vml" Requires="v">
                <p:oleObj spid="_x0000_s135188" r:id="rId3" imgW="3839071" imgH="4000852" progId="Visio.Drawing.11">
                  <p:embed/>
                </p:oleObj>
              </mc:Choice>
              <mc:Fallback>
                <p:oleObj r:id="rId3" imgW="3839071" imgH="400085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76488"/>
                        <a:ext cx="2438400" cy="2540000"/>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Grp="1" noChangeAspect="1"/>
          </p:cNvGraphicFramePr>
          <p:nvPr>
            <p:ph sz="quarter" idx="2"/>
          </p:nvPr>
        </p:nvGraphicFramePr>
        <p:xfrm>
          <a:off x="0" y="2570163"/>
          <a:ext cx="2667000" cy="2230437"/>
        </p:xfrm>
        <a:graphic>
          <a:graphicData uri="http://schemas.openxmlformats.org/presentationml/2006/ole">
            <mc:AlternateContent xmlns:mc="http://schemas.openxmlformats.org/markup-compatibility/2006">
              <mc:Choice xmlns:v="urn:schemas-microsoft-com:vml" Requires="v">
                <p:oleObj spid="_x0000_s135189" name="Visio" r:id="rId5" imgW="4741501" imgH="3966291" progId="Visio.Drawing.11">
                  <p:embed/>
                </p:oleObj>
              </mc:Choice>
              <mc:Fallback>
                <p:oleObj name="Visio" r:id="rId5" imgW="4741501" imgH="396629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70163"/>
                        <a:ext cx="2667000" cy="2230437"/>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Grp="1" noChangeAspect="1"/>
          </p:cNvGraphicFramePr>
          <p:nvPr>
            <p:ph sz="quarter" idx="3"/>
          </p:nvPr>
        </p:nvGraphicFramePr>
        <p:xfrm>
          <a:off x="6248400" y="2438400"/>
          <a:ext cx="2286000" cy="2382838"/>
        </p:xfrm>
        <a:graphic>
          <a:graphicData uri="http://schemas.openxmlformats.org/presentationml/2006/ole">
            <mc:AlternateContent xmlns:mc="http://schemas.openxmlformats.org/markup-compatibility/2006">
              <mc:Choice xmlns:v="urn:schemas-microsoft-com:vml" Requires="v">
                <p:oleObj spid="_x0000_s135190" r:id="rId7" imgW="3839071" imgH="4000852" progId="Visio.Drawing.11">
                  <p:embed/>
                </p:oleObj>
              </mc:Choice>
              <mc:Fallback>
                <p:oleObj r:id="rId7" imgW="3839071" imgH="400085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438400"/>
                        <a:ext cx="2286000" cy="2382838"/>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Line 6"/>
          <p:cNvSpPr>
            <a:spLocks noChangeShapeType="1"/>
          </p:cNvSpPr>
          <p:nvPr/>
        </p:nvSpPr>
        <p:spPr bwMode="auto">
          <a:xfrm>
            <a:off x="2514600" y="3733800"/>
            <a:ext cx="457200" cy="0"/>
          </a:xfrm>
          <a:prstGeom prst="line">
            <a:avLst/>
          </a:prstGeom>
          <a:noFill/>
          <a:ln w="25400">
            <a:solidFill>
              <a:srgbClr val="0000FF"/>
            </a:solidFill>
            <a:round/>
            <a:headEnd/>
            <a:tailEnd type="triangle" w="med" len="med"/>
          </a:ln>
        </p:spPr>
        <p:txBody>
          <a:bodyPr/>
          <a:lstStyle/>
          <a:p>
            <a:endParaRPr lang="en-US"/>
          </a:p>
        </p:txBody>
      </p:sp>
      <p:sp>
        <p:nvSpPr>
          <p:cNvPr id="15367" name="Line 7"/>
          <p:cNvSpPr>
            <a:spLocks noChangeShapeType="1"/>
          </p:cNvSpPr>
          <p:nvPr/>
        </p:nvSpPr>
        <p:spPr bwMode="auto">
          <a:xfrm>
            <a:off x="5689600" y="3810000"/>
            <a:ext cx="457200" cy="0"/>
          </a:xfrm>
          <a:prstGeom prst="line">
            <a:avLst/>
          </a:prstGeom>
          <a:noFill/>
          <a:ln w="25400">
            <a:solidFill>
              <a:srgbClr val="0000FF"/>
            </a:solidFill>
            <a:round/>
            <a:headEnd/>
            <a:tailEnd type="triangle" w="med" len="med"/>
          </a:ln>
        </p:spPr>
        <p:txBody>
          <a:bodyPr/>
          <a:lstStyle/>
          <a:p>
            <a:endParaRPr lang="en-US"/>
          </a:p>
        </p:txBody>
      </p:sp>
      <p:sp>
        <p:nvSpPr>
          <p:cNvPr id="9" name="Rectangle 2"/>
          <p:cNvSpPr txBox="1">
            <a:spLocks noChangeArrowheads="1"/>
          </p:cNvSpPr>
          <p:nvPr/>
        </p:nvSpPr>
        <p:spPr bwMode="auto">
          <a:xfrm>
            <a:off x="0" y="-76200"/>
            <a:ext cx="9067800" cy="1371600"/>
          </a:xfrm>
          <a:prstGeom prst="rect">
            <a:avLst/>
          </a:prstGeom>
          <a:noFill/>
          <a:ln w="9525">
            <a:noFill/>
            <a:miter lim="800000"/>
            <a:headEnd/>
            <a:tailEnd/>
          </a:ln>
        </p:spPr>
        <p:txBody>
          <a:bodyPr anchor="ctr"/>
          <a:lstStyle/>
          <a:p>
            <a:pPr>
              <a:defRPr/>
            </a:pPr>
            <a:r>
              <a:rPr lang="en-US" sz="4000" kern="0" dirty="0" smtClean="0">
                <a:latin typeface="+mj-lt"/>
                <a:ea typeface="+mj-ea"/>
                <a:cs typeface="+mj-cs"/>
              </a:rPr>
              <a:t>An Example</a:t>
            </a:r>
            <a:endParaRPr lang="en-US" sz="4000" kern="0" dirty="0">
              <a:latin typeface="+mj-lt"/>
              <a:ea typeface="+mj-ea"/>
              <a:cs typeface="+mj-cs"/>
            </a:endParaRPr>
          </a:p>
        </p:txBody>
      </p:sp>
    </p:spTree>
    <p:extLst>
      <p:ext uri="{BB962C8B-B14F-4D97-AF65-F5344CB8AC3E}">
        <p14:creationId xmlns:p14="http://schemas.microsoft.com/office/powerpoint/2010/main" val="4157406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500" fill="hold"/>
                                        <p:tgtEl>
                                          <p:spTgt spid="15363"/>
                                        </p:tgtEl>
                                        <p:attrNameLst>
                                          <p:attrName>ppt_x</p:attrName>
                                        </p:attrNameLst>
                                      </p:cBhvr>
                                      <p:tavLst>
                                        <p:tav tm="0">
                                          <p:val>
                                            <p:strVal val="#ppt_x"/>
                                          </p:val>
                                        </p:tav>
                                        <p:tav tm="100000">
                                          <p:val>
                                            <p:strVal val="#ppt_x"/>
                                          </p:val>
                                        </p:tav>
                                      </p:tavLst>
                                    </p:anim>
                                    <p:anim calcmode="lin" valueType="num">
                                      <p:cBhvr additive="base">
                                        <p:cTn id="12"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 calcmode="lin" valueType="num">
                                      <p:cBhvr additive="base">
                                        <p:cTn id="17" dur="500" fill="hold"/>
                                        <p:tgtEl>
                                          <p:spTgt spid="15367"/>
                                        </p:tgtEl>
                                        <p:attrNameLst>
                                          <p:attrName>ppt_x</p:attrName>
                                        </p:attrNameLst>
                                      </p:cBhvr>
                                      <p:tavLst>
                                        <p:tav tm="0">
                                          <p:val>
                                            <p:strVal val="#ppt_x"/>
                                          </p:val>
                                        </p:tav>
                                        <p:tav tm="100000">
                                          <p:val>
                                            <p:strVal val="#ppt_x"/>
                                          </p:val>
                                        </p:tav>
                                      </p:tavLst>
                                    </p:anim>
                                    <p:anim calcmode="lin" valueType="num">
                                      <p:cBhvr additive="base">
                                        <p:cTn id="18" dur="500" fill="hold"/>
                                        <p:tgtEl>
                                          <p:spTgt spid="1536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5"/>
                                        </p:tgtEl>
                                        <p:attrNameLst>
                                          <p:attrName>style.visibility</p:attrName>
                                        </p:attrNameLst>
                                      </p:cBhvr>
                                      <p:to>
                                        <p:strVal val="visible"/>
                                      </p:to>
                                    </p:set>
                                    <p:anim calcmode="lin" valueType="num">
                                      <p:cBhvr additive="base">
                                        <p:cTn id="21" dur="500" fill="hold"/>
                                        <p:tgtEl>
                                          <p:spTgt spid="15365"/>
                                        </p:tgtEl>
                                        <p:attrNameLst>
                                          <p:attrName>ppt_x</p:attrName>
                                        </p:attrNameLst>
                                      </p:cBhvr>
                                      <p:tavLst>
                                        <p:tav tm="0">
                                          <p:val>
                                            <p:strVal val="#ppt_x"/>
                                          </p:val>
                                        </p:tav>
                                        <p:tav tm="100000">
                                          <p:val>
                                            <p:strVal val="#ppt_x"/>
                                          </p:val>
                                        </p:tav>
                                      </p:tavLst>
                                    </p:anim>
                                    <p:anim calcmode="lin" valueType="num">
                                      <p:cBhvr additive="base">
                                        <p:cTn id="22"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Adoption </a:t>
            </a:r>
            <a:r>
              <a:rPr lang="en-US" dirty="0" err="1" smtClean="0"/>
              <a:t>vs</a:t>
            </a:r>
            <a:r>
              <a:rPr lang="en-US" dirty="0" smtClean="0"/>
              <a:t> Influence</a:t>
            </a:r>
            <a:endParaRPr lang="en-US" dirty="0"/>
          </a:p>
        </p:txBody>
      </p:sp>
      <p:sp>
        <p:nvSpPr>
          <p:cNvPr id="6" name="Content Placeholder 5"/>
          <p:cNvSpPr>
            <a:spLocks noGrp="1"/>
          </p:cNvSpPr>
          <p:nvPr>
            <p:ph idx="1"/>
          </p:nvPr>
        </p:nvSpPr>
        <p:spPr/>
        <p:txBody>
          <a:bodyPr/>
          <a:lstStyle/>
          <a:p>
            <a:r>
              <a:rPr lang="en-US" dirty="0" smtClean="0"/>
              <a:t>Two classical influence propagation models</a:t>
            </a:r>
            <a:r>
              <a:rPr lang="en-US" baseline="30000" dirty="0"/>
              <a:t>§</a:t>
            </a:r>
            <a:r>
              <a:rPr lang="en-US" dirty="0" smtClean="0"/>
              <a:t>:</a:t>
            </a:r>
          </a:p>
          <a:p>
            <a:pPr lvl="1"/>
            <a:r>
              <a:rPr lang="en-US" dirty="0" smtClean="0"/>
              <a:t>Independent cascades</a:t>
            </a:r>
          </a:p>
          <a:p>
            <a:pPr lvl="1"/>
            <a:r>
              <a:rPr lang="en-US" dirty="0" smtClean="0"/>
              <a:t>Linear threshold</a:t>
            </a:r>
          </a:p>
          <a:p>
            <a:pPr lvl="2"/>
            <a:r>
              <a:rPr lang="en-US" dirty="0" smtClean="0"/>
              <a:t>Each user is initially inactive, the seed set is activated (influenced) </a:t>
            </a:r>
          </a:p>
          <a:p>
            <a:pPr lvl="2"/>
            <a:r>
              <a:rPr lang="en-US" dirty="0" smtClean="0"/>
              <a:t>When the influence from the set of active friends exceeds a threshold for a user </a:t>
            </a:r>
            <a:r>
              <a:rPr lang="en-US" i="1" dirty="0" smtClean="0"/>
              <a:t>v</a:t>
            </a:r>
            <a:r>
              <a:rPr lang="en-US" dirty="0" smtClean="0"/>
              <a:t>, the user activates</a:t>
            </a:r>
          </a:p>
          <a:p>
            <a:pPr lvl="2"/>
            <a:endParaRPr lang="en-US" i="1" dirty="0" smtClean="0"/>
          </a:p>
          <a:p>
            <a:r>
              <a:rPr lang="en-US" dirty="0" smtClean="0"/>
              <a:t>Influence is used as a proxy for adoption</a:t>
            </a:r>
          </a:p>
          <a:p>
            <a:endParaRPr lang="en-US" dirty="0" smtClean="0"/>
          </a:p>
        </p:txBody>
      </p:sp>
      <p:sp>
        <p:nvSpPr>
          <p:cNvPr id="7" name="TextBox 6"/>
          <p:cNvSpPr txBox="1"/>
          <p:nvPr/>
        </p:nvSpPr>
        <p:spPr>
          <a:xfrm>
            <a:off x="568572" y="5943600"/>
            <a:ext cx="7516007" cy="276999"/>
          </a:xfrm>
          <a:prstGeom prst="rect">
            <a:avLst/>
          </a:prstGeom>
          <a:noFill/>
        </p:spPr>
        <p:txBody>
          <a:bodyPr wrap="square" rtlCol="0">
            <a:spAutoFit/>
          </a:bodyPr>
          <a:lstStyle/>
          <a:p>
            <a:r>
              <a:rPr lang="en-US" sz="1200" dirty="0" smtClean="0"/>
              <a:t>Adapted slides from the authors: Maximizing product adoption in social networks</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3346663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Influence </a:t>
            </a:r>
            <a:r>
              <a:rPr lang="en-US" sz="3200" dirty="0" smtClean="0"/>
              <a:t>⇏</a:t>
            </a:r>
            <a:r>
              <a:rPr lang="en-US" dirty="0" smtClean="0"/>
              <a:t> Adoption</a:t>
            </a:r>
            <a:endParaRPr lang="en-US" dirty="0"/>
          </a:p>
        </p:txBody>
      </p:sp>
      <p:sp>
        <p:nvSpPr>
          <p:cNvPr id="8" name="Content Placeholder 7"/>
          <p:cNvSpPr>
            <a:spLocks noGrp="1"/>
          </p:cNvSpPr>
          <p:nvPr>
            <p:ph idx="1"/>
          </p:nvPr>
        </p:nvSpPr>
        <p:spPr>
          <a:xfrm>
            <a:off x="457200" y="1143000"/>
            <a:ext cx="8229600" cy="1110641"/>
          </a:xfrm>
        </p:spPr>
        <p:txBody>
          <a:bodyPr>
            <a:normAutofit/>
          </a:bodyPr>
          <a:lstStyle/>
          <a:p>
            <a:r>
              <a:rPr lang="en-US" sz="2800" dirty="0" smtClean="0">
                <a:solidFill>
                  <a:schemeClr val="accent1"/>
                </a:solidFill>
              </a:rPr>
              <a:t>Observation: </a:t>
            </a:r>
            <a:r>
              <a:rPr lang="en-US" sz="2800" dirty="0" smtClean="0"/>
              <a:t>Only a subset of influenced users actually adopt the marketed product</a:t>
            </a:r>
          </a:p>
        </p:txBody>
      </p:sp>
      <p:sp>
        <p:nvSpPr>
          <p:cNvPr id="2" name="Oval 1"/>
          <p:cNvSpPr/>
          <p:nvPr/>
        </p:nvSpPr>
        <p:spPr>
          <a:xfrm>
            <a:off x="1709729" y="2209800"/>
            <a:ext cx="5312374" cy="174065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2200" dirty="0" smtClean="0">
              <a:solidFill>
                <a:srgbClr val="404040"/>
              </a:solidFill>
            </a:endParaRPr>
          </a:p>
          <a:p>
            <a:r>
              <a:rPr lang="en-US" sz="2200" dirty="0" smtClean="0">
                <a:solidFill>
                  <a:srgbClr val="404040"/>
                </a:solidFill>
              </a:rPr>
              <a:t>Influenced</a:t>
            </a:r>
            <a:endParaRPr lang="en-US" sz="2200" dirty="0">
              <a:solidFill>
                <a:srgbClr val="404040"/>
              </a:solidFill>
            </a:endParaRPr>
          </a:p>
        </p:txBody>
      </p:sp>
      <p:sp>
        <p:nvSpPr>
          <p:cNvPr id="3" name="Oval 2"/>
          <p:cNvSpPr/>
          <p:nvPr/>
        </p:nvSpPr>
        <p:spPr>
          <a:xfrm>
            <a:off x="4433085" y="2686029"/>
            <a:ext cx="1734154" cy="9036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pPr>
            <a:endParaRPr lang="en-US" sz="2200" dirty="0" smtClean="0">
              <a:solidFill>
                <a:srgbClr val="404040"/>
              </a:solidFill>
            </a:endParaRPr>
          </a:p>
          <a:p>
            <a:pPr algn="ctr">
              <a:spcBef>
                <a:spcPts val="1200"/>
              </a:spcBef>
            </a:pPr>
            <a:r>
              <a:rPr lang="en-US" sz="2200" dirty="0" smtClean="0">
                <a:solidFill>
                  <a:srgbClr val="404040"/>
                </a:solidFill>
              </a:rPr>
              <a:t>Adopt</a:t>
            </a:r>
            <a:endParaRPr lang="en-US" sz="2200" dirty="0">
              <a:solidFill>
                <a:srgbClr val="404040"/>
              </a:solidFill>
            </a:endParaRPr>
          </a:p>
        </p:txBody>
      </p:sp>
      <p:pic>
        <p:nvPicPr>
          <p:cNvPr id="30" name="Picture 29"/>
          <p:cNvPicPr>
            <a:picLocks noChangeAspect="1"/>
          </p:cNvPicPr>
          <p:nvPr/>
        </p:nvPicPr>
        <p:blipFill>
          <a:blip r:embed="rId2"/>
          <a:stretch>
            <a:fillRect/>
          </a:stretch>
        </p:blipFill>
        <p:spPr>
          <a:xfrm>
            <a:off x="2809149" y="2375153"/>
            <a:ext cx="843831" cy="843831"/>
          </a:xfrm>
          <a:prstGeom prst="rect">
            <a:avLst/>
          </a:prstGeom>
        </p:spPr>
      </p:pic>
      <p:pic>
        <p:nvPicPr>
          <p:cNvPr id="31" name="Picture 30"/>
          <p:cNvPicPr>
            <a:picLocks noChangeAspect="1"/>
          </p:cNvPicPr>
          <p:nvPr/>
        </p:nvPicPr>
        <p:blipFill>
          <a:blip r:embed="rId3"/>
          <a:stretch>
            <a:fillRect/>
          </a:stretch>
        </p:blipFill>
        <p:spPr>
          <a:xfrm>
            <a:off x="5030186" y="2826544"/>
            <a:ext cx="407302" cy="407302"/>
          </a:xfrm>
          <a:prstGeom prst="rect">
            <a:avLst/>
          </a:prstGeom>
        </p:spPr>
      </p:pic>
      <p:pic>
        <p:nvPicPr>
          <p:cNvPr id="32" name="Picture 31"/>
          <p:cNvPicPr>
            <a:picLocks noChangeAspect="1"/>
          </p:cNvPicPr>
          <p:nvPr/>
        </p:nvPicPr>
        <p:blipFill>
          <a:blip r:embed="rId3"/>
          <a:stretch>
            <a:fillRect/>
          </a:stretch>
        </p:blipFill>
        <p:spPr>
          <a:xfrm>
            <a:off x="2495869" y="2700891"/>
            <a:ext cx="407302" cy="407302"/>
          </a:xfrm>
          <a:prstGeom prst="rect">
            <a:avLst/>
          </a:prstGeom>
        </p:spPr>
      </p:pic>
      <p:pic>
        <p:nvPicPr>
          <p:cNvPr id="33" name="Picture 32"/>
          <p:cNvPicPr>
            <a:picLocks noChangeAspect="1"/>
          </p:cNvPicPr>
          <p:nvPr/>
        </p:nvPicPr>
        <p:blipFill>
          <a:blip r:embed="rId4"/>
          <a:stretch>
            <a:fillRect/>
          </a:stretch>
        </p:blipFill>
        <p:spPr>
          <a:xfrm>
            <a:off x="3500159" y="2458835"/>
            <a:ext cx="484111" cy="484111"/>
          </a:xfrm>
          <a:prstGeom prst="rect">
            <a:avLst/>
          </a:prstGeom>
        </p:spPr>
      </p:pic>
      <p:sp>
        <p:nvSpPr>
          <p:cNvPr id="34" name="Content Placeholder 7"/>
          <p:cNvSpPr txBox="1">
            <a:spLocks/>
          </p:cNvSpPr>
          <p:nvPr/>
        </p:nvSpPr>
        <p:spPr>
          <a:xfrm>
            <a:off x="457200" y="4114800"/>
            <a:ext cx="8229600" cy="140361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SzPct val="60000"/>
              <a:buFont typeface="Wingdings" charset="2"/>
              <a:buChar char="q"/>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3000" dirty="0">
                <a:solidFill>
                  <a:srgbClr val="404040"/>
                </a:solidFill>
              </a:rPr>
              <a:t>Awareness/information spreads in </a:t>
            </a:r>
            <a:r>
              <a:rPr lang="en-US" sz="3000" dirty="0" smtClean="0">
                <a:solidFill>
                  <a:srgbClr val="404040"/>
                </a:solidFill>
              </a:rPr>
              <a:t>an epidemic</a:t>
            </a:r>
            <a:r>
              <a:rPr lang="en-US" sz="3000" dirty="0">
                <a:solidFill>
                  <a:srgbClr val="404040"/>
                </a:solidFill>
              </a:rPr>
              <a:t>-like manner </a:t>
            </a:r>
            <a:r>
              <a:rPr lang="en-US" sz="3000" dirty="0" smtClean="0">
                <a:solidFill>
                  <a:srgbClr val="404040"/>
                </a:solidFill>
              </a:rPr>
              <a:t>while </a:t>
            </a:r>
            <a:r>
              <a:rPr lang="en-US" sz="3000" dirty="0">
                <a:solidFill>
                  <a:srgbClr val="404040"/>
                </a:solidFill>
              </a:rPr>
              <a:t>adoption depends on </a:t>
            </a:r>
            <a:r>
              <a:rPr lang="en-US" sz="3000" dirty="0" smtClean="0">
                <a:solidFill>
                  <a:srgbClr val="404040"/>
                </a:solidFill>
              </a:rPr>
              <a:t>factors such as product quality</a:t>
            </a:r>
            <a:r>
              <a:rPr lang="en-US" sz="3000" dirty="0">
                <a:solidFill>
                  <a:srgbClr val="404040"/>
                </a:solidFill>
              </a:rPr>
              <a:t> </a:t>
            </a:r>
            <a:r>
              <a:rPr lang="en-US" sz="3000" dirty="0" smtClean="0">
                <a:solidFill>
                  <a:srgbClr val="404040"/>
                </a:solidFill>
              </a:rPr>
              <a:t>and price</a:t>
            </a:r>
            <a:r>
              <a:rPr lang="en-US" sz="2800" baseline="30000" dirty="0" smtClean="0"/>
              <a:t>§</a:t>
            </a:r>
            <a:r>
              <a:rPr lang="en-US" sz="3000" dirty="0" smtClean="0">
                <a:solidFill>
                  <a:srgbClr val="404040"/>
                </a:solidFill>
              </a:rPr>
              <a:t> </a:t>
            </a:r>
            <a:endParaRPr lang="en-US" sz="2800" dirty="0" smtClean="0"/>
          </a:p>
          <a:p>
            <a:pPr>
              <a:lnSpc>
                <a:spcPct val="110000"/>
              </a:lnSpc>
              <a:spcBef>
                <a:spcPts val="0"/>
              </a:spcBef>
            </a:pPr>
            <a:endParaRPr lang="en-US" sz="2800" dirty="0"/>
          </a:p>
        </p:txBody>
      </p:sp>
      <p:sp>
        <p:nvSpPr>
          <p:cNvPr id="35" name="TextBox 34"/>
          <p:cNvSpPr txBox="1"/>
          <p:nvPr/>
        </p:nvSpPr>
        <p:spPr>
          <a:xfrm>
            <a:off x="469412" y="6248400"/>
            <a:ext cx="7662554" cy="276999"/>
          </a:xfrm>
          <a:prstGeom prst="rect">
            <a:avLst/>
          </a:prstGeom>
          <a:noFill/>
        </p:spPr>
        <p:txBody>
          <a:bodyPr wrap="square" rtlCol="0">
            <a:spAutoFit/>
          </a:bodyPr>
          <a:lstStyle/>
          <a:p>
            <a:r>
              <a:rPr lang="en-US" baseline="30000" dirty="0" smtClean="0"/>
              <a:t>§</a:t>
            </a:r>
            <a:r>
              <a:rPr lang="en-US" sz="1200" dirty="0" smtClean="0"/>
              <a:t>S</a:t>
            </a:r>
            <a:r>
              <a:rPr lang="en-US" sz="1200" dirty="0"/>
              <a:t>. </a:t>
            </a:r>
            <a:r>
              <a:rPr lang="en-US" sz="1200" dirty="0" err="1"/>
              <a:t>Kalish</a:t>
            </a:r>
            <a:r>
              <a:rPr lang="en-US" sz="1200" dirty="0"/>
              <a:t>. A new product adoption model with price, advertising, and uncertainty. Management Science, 31(12), 1985. </a:t>
            </a:r>
          </a:p>
        </p:txBody>
      </p:sp>
    </p:spTree>
    <p:extLst>
      <p:ext uri="{BB962C8B-B14F-4D97-AF65-F5344CB8AC3E}">
        <p14:creationId xmlns:p14="http://schemas.microsoft.com/office/powerpoint/2010/main" val="2773135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Influence </a:t>
            </a:r>
            <a:r>
              <a:rPr lang="en-US" sz="3200" dirty="0" smtClean="0"/>
              <a:t>⇏</a:t>
            </a:r>
            <a:r>
              <a:rPr lang="en-US" dirty="0" smtClean="0"/>
              <a:t> Adoption</a:t>
            </a:r>
            <a:endParaRPr lang="en-US" dirty="0"/>
          </a:p>
        </p:txBody>
      </p:sp>
      <p:sp>
        <p:nvSpPr>
          <p:cNvPr id="8" name="Content Placeholder 7"/>
          <p:cNvSpPr>
            <a:spLocks noGrp="1"/>
          </p:cNvSpPr>
          <p:nvPr>
            <p:ph idx="1"/>
          </p:nvPr>
        </p:nvSpPr>
        <p:spPr>
          <a:xfrm>
            <a:off x="152400" y="1143000"/>
            <a:ext cx="8229600" cy="2046196"/>
          </a:xfrm>
        </p:spPr>
        <p:txBody>
          <a:bodyPr>
            <a:normAutofit/>
          </a:bodyPr>
          <a:lstStyle/>
          <a:p>
            <a:r>
              <a:rPr lang="en-US" sz="2800" dirty="0" smtClean="0">
                <a:solidFill>
                  <a:schemeClr val="tx1"/>
                </a:solidFill>
              </a:rPr>
              <a:t>Moreover we found that there exist users who help in information propagation without actually adoption the product – tattlers.</a:t>
            </a:r>
          </a:p>
        </p:txBody>
      </p:sp>
    </p:spTree>
    <p:extLst>
      <p:ext uri="{BB962C8B-B14F-4D97-AF65-F5344CB8AC3E}">
        <p14:creationId xmlns:p14="http://schemas.microsoft.com/office/powerpoint/2010/main" val="3206220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Model (LT-C)</a:t>
            </a:r>
            <a:endParaRPr lang="en-US" dirty="0"/>
          </a:p>
        </p:txBody>
      </p:sp>
      <p:sp>
        <p:nvSpPr>
          <p:cNvPr id="3" name="Content Placeholder 2"/>
          <p:cNvSpPr>
            <a:spLocks noGrp="1"/>
          </p:cNvSpPr>
          <p:nvPr>
            <p:ph idx="1"/>
          </p:nvPr>
        </p:nvSpPr>
        <p:spPr>
          <a:xfrm>
            <a:off x="457200" y="3809830"/>
            <a:ext cx="8229600" cy="2540169"/>
          </a:xfrm>
        </p:spPr>
        <p:txBody>
          <a:bodyPr>
            <a:normAutofit fontScale="92500" lnSpcReduction="10000"/>
          </a:bodyPr>
          <a:lstStyle/>
          <a:p>
            <a:pPr>
              <a:lnSpc>
                <a:spcPct val="120000"/>
              </a:lnSpc>
              <a:spcBef>
                <a:spcPts val="600"/>
              </a:spcBef>
            </a:pPr>
            <a:r>
              <a:rPr lang="en-US" sz="2400" dirty="0" smtClean="0">
                <a:solidFill>
                  <a:srgbClr val="404040"/>
                </a:solidFill>
              </a:rPr>
              <a:t>Model Parameters</a:t>
            </a:r>
          </a:p>
          <a:p>
            <a:pPr lvl="1">
              <a:lnSpc>
                <a:spcPct val="120000"/>
              </a:lnSpc>
              <a:spcBef>
                <a:spcPts val="600"/>
              </a:spcBef>
            </a:pPr>
            <a:r>
              <a:rPr lang="en-US" sz="2000" i="1" dirty="0" smtClean="0">
                <a:solidFill>
                  <a:srgbClr val="404040"/>
                </a:solidFill>
              </a:rPr>
              <a:t>A </a:t>
            </a:r>
            <a:r>
              <a:rPr lang="en-US" sz="2000" dirty="0" smtClean="0">
                <a:solidFill>
                  <a:srgbClr val="404040"/>
                </a:solidFill>
              </a:rPr>
              <a:t>is the set of active friends</a:t>
            </a:r>
          </a:p>
          <a:p>
            <a:pPr lvl="1">
              <a:lnSpc>
                <a:spcPct val="120000"/>
              </a:lnSpc>
              <a:spcBef>
                <a:spcPts val="600"/>
              </a:spcBef>
            </a:pPr>
            <a:r>
              <a:rPr lang="en-US" sz="2000" i="1" dirty="0" err="1">
                <a:solidFill>
                  <a:srgbClr val="404040"/>
                </a:solidFill>
              </a:rPr>
              <a:t>f</a:t>
            </a:r>
            <a:r>
              <a:rPr lang="en-US" sz="2000" i="1" baseline="-25000" dirty="0" err="1">
                <a:solidFill>
                  <a:srgbClr val="404040"/>
                </a:solidFill>
              </a:rPr>
              <a:t>v</a:t>
            </a:r>
            <a:r>
              <a:rPr lang="en-US" sz="2000" i="1" dirty="0">
                <a:solidFill>
                  <a:srgbClr val="404040"/>
                </a:solidFill>
              </a:rPr>
              <a:t>(A</a:t>
            </a:r>
            <a:r>
              <a:rPr lang="en-US" sz="2000" i="1" dirty="0" smtClean="0">
                <a:solidFill>
                  <a:srgbClr val="404040"/>
                </a:solidFill>
              </a:rPr>
              <a:t>)</a:t>
            </a:r>
            <a:r>
              <a:rPr lang="en-US" sz="2000" dirty="0">
                <a:solidFill>
                  <a:srgbClr val="404040"/>
                </a:solidFill>
              </a:rPr>
              <a:t> </a:t>
            </a:r>
            <a:r>
              <a:rPr lang="en-US" sz="2000" dirty="0" smtClean="0">
                <a:solidFill>
                  <a:srgbClr val="404040"/>
                </a:solidFill>
              </a:rPr>
              <a:t>is the activation </a:t>
            </a:r>
            <a:r>
              <a:rPr lang="en-US" sz="2000" dirty="0">
                <a:solidFill>
                  <a:srgbClr val="404040"/>
                </a:solidFill>
              </a:rPr>
              <a:t>function</a:t>
            </a:r>
          </a:p>
          <a:p>
            <a:pPr lvl="1" algn="just">
              <a:lnSpc>
                <a:spcPct val="120000"/>
              </a:lnSpc>
              <a:spcBef>
                <a:spcPts val="600"/>
              </a:spcBef>
              <a:tabLst>
                <a:tab pos="500063" algn="l"/>
              </a:tabLst>
            </a:pPr>
            <a:r>
              <a:rPr lang="en-US" sz="2000" dirty="0" err="1" smtClean="0">
                <a:solidFill>
                  <a:srgbClr val="404040"/>
                </a:solidFill>
              </a:rPr>
              <a:t>r</a:t>
            </a:r>
            <a:r>
              <a:rPr lang="en-US" sz="2000" baseline="-25000" dirty="0" err="1" smtClean="0">
                <a:solidFill>
                  <a:srgbClr val="404040"/>
                </a:solidFill>
              </a:rPr>
              <a:t>u,i</a:t>
            </a:r>
            <a:r>
              <a:rPr lang="en-US" sz="2000" dirty="0" smtClean="0">
                <a:solidFill>
                  <a:srgbClr val="404040"/>
                </a:solidFill>
              </a:rPr>
              <a:t> is the (predicted) rating for product </a:t>
            </a:r>
            <a:r>
              <a:rPr lang="en-US" sz="2000" dirty="0" err="1" smtClean="0">
                <a:solidFill>
                  <a:srgbClr val="404040"/>
                </a:solidFill>
              </a:rPr>
              <a:t>i</a:t>
            </a:r>
            <a:r>
              <a:rPr lang="en-US" sz="2000" dirty="0" smtClean="0">
                <a:solidFill>
                  <a:srgbClr val="404040"/>
                </a:solidFill>
              </a:rPr>
              <a:t> given by user u</a:t>
            </a:r>
          </a:p>
          <a:p>
            <a:pPr lvl="1" algn="just">
              <a:lnSpc>
                <a:spcPct val="120000"/>
              </a:lnSpc>
              <a:spcBef>
                <a:spcPts val="600"/>
              </a:spcBef>
              <a:tabLst>
                <a:tab pos="500063" algn="l"/>
              </a:tabLst>
            </a:pPr>
            <a:r>
              <a:rPr lang="en-US" sz="2000" dirty="0" err="1" smtClean="0">
                <a:solidFill>
                  <a:srgbClr val="404040"/>
                </a:solidFill>
                <a:latin typeface="Lucida Sans Unicode"/>
                <a:cs typeface="Lucida Sans Unicode"/>
              </a:rPr>
              <a:t>α</a:t>
            </a:r>
            <a:r>
              <a:rPr lang="en-US" sz="2000" baseline="-25000" dirty="0" err="1" smtClean="0">
                <a:solidFill>
                  <a:srgbClr val="404040"/>
                </a:solidFill>
              </a:rPr>
              <a:t>v</a:t>
            </a:r>
            <a:r>
              <a:rPr lang="en-US" sz="2000" dirty="0" smtClean="0">
                <a:solidFill>
                  <a:srgbClr val="404040"/>
                </a:solidFill>
              </a:rPr>
              <a:t> is the probability </a:t>
            </a:r>
            <a:r>
              <a:rPr lang="en-US" sz="2000" dirty="0">
                <a:solidFill>
                  <a:srgbClr val="404040"/>
                </a:solidFill>
              </a:rPr>
              <a:t>of user </a:t>
            </a:r>
            <a:r>
              <a:rPr lang="en-US" sz="2000" i="1" dirty="0">
                <a:solidFill>
                  <a:srgbClr val="404040"/>
                </a:solidFill>
              </a:rPr>
              <a:t>v</a:t>
            </a:r>
            <a:r>
              <a:rPr lang="en-US" sz="2000" dirty="0">
                <a:solidFill>
                  <a:srgbClr val="404040"/>
                </a:solidFill>
              </a:rPr>
              <a:t> adopting the product</a:t>
            </a:r>
          </a:p>
          <a:p>
            <a:pPr lvl="1" algn="just">
              <a:lnSpc>
                <a:spcPct val="120000"/>
              </a:lnSpc>
              <a:spcBef>
                <a:spcPts val="600"/>
              </a:spcBef>
              <a:tabLst>
                <a:tab pos="500063" algn="l"/>
              </a:tabLst>
            </a:pPr>
            <a:r>
              <a:rPr lang="en-US" sz="2000" dirty="0" err="1" smtClean="0">
                <a:solidFill>
                  <a:srgbClr val="404040"/>
                </a:solidFill>
                <a:latin typeface="Lucida Sans Unicode"/>
                <a:cs typeface="Lucida Sans Unicode"/>
              </a:rPr>
              <a:t>β</a:t>
            </a:r>
            <a:r>
              <a:rPr lang="en-US" sz="2000" baseline="-25000" dirty="0" err="1" smtClean="0">
                <a:solidFill>
                  <a:srgbClr val="404040"/>
                </a:solidFill>
              </a:rPr>
              <a:t>v</a:t>
            </a:r>
            <a:r>
              <a:rPr lang="en-US" sz="2000" dirty="0" smtClean="0">
                <a:solidFill>
                  <a:srgbClr val="404040"/>
                </a:solidFill>
              </a:rPr>
              <a:t> is the probability </a:t>
            </a:r>
            <a:r>
              <a:rPr lang="en-US" sz="2000" dirty="0">
                <a:solidFill>
                  <a:srgbClr val="404040"/>
                </a:solidFill>
              </a:rPr>
              <a:t>of user </a:t>
            </a:r>
            <a:r>
              <a:rPr lang="en-US" sz="2000" i="1" dirty="0">
                <a:solidFill>
                  <a:srgbClr val="404040"/>
                </a:solidFill>
              </a:rPr>
              <a:t>v </a:t>
            </a:r>
            <a:r>
              <a:rPr lang="en-US" sz="2000" dirty="0">
                <a:solidFill>
                  <a:srgbClr val="404040"/>
                </a:solidFill>
              </a:rPr>
              <a:t>promoting the </a:t>
            </a:r>
            <a:r>
              <a:rPr lang="en-US" sz="2000" dirty="0" smtClean="0">
                <a:solidFill>
                  <a:srgbClr val="404040"/>
                </a:solidFill>
              </a:rPr>
              <a:t>product</a:t>
            </a:r>
          </a:p>
        </p:txBody>
      </p:sp>
      <p:sp>
        <p:nvSpPr>
          <p:cNvPr id="4" name="Right Arrow 3"/>
          <p:cNvSpPr/>
          <p:nvPr/>
        </p:nvSpPr>
        <p:spPr>
          <a:xfrm>
            <a:off x="2011747" y="2201579"/>
            <a:ext cx="415603" cy="196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NegPropMode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561879"/>
            <a:ext cx="5334000" cy="1475556"/>
          </a:xfrm>
          <a:prstGeom prst="rect">
            <a:avLst/>
          </a:prstGeom>
          <a:ln>
            <a:solidFill>
              <a:schemeClr val="tx1"/>
            </a:solidFill>
          </a:ln>
        </p:spPr>
      </p:pic>
      <p:sp>
        <p:nvSpPr>
          <p:cNvPr id="9" name="TextBox 8"/>
          <p:cNvSpPr txBox="1"/>
          <p:nvPr/>
        </p:nvSpPr>
        <p:spPr>
          <a:xfrm>
            <a:off x="4662580" y="3021465"/>
            <a:ext cx="914400" cy="369332"/>
          </a:xfrm>
          <a:prstGeom prst="rect">
            <a:avLst/>
          </a:prstGeom>
          <a:noFill/>
        </p:spPr>
        <p:txBody>
          <a:bodyPr vert="horz" wrap="square" rtlCol="0">
            <a:spAutoFit/>
          </a:bodyPr>
          <a:lstStyle/>
          <a:p>
            <a:r>
              <a:rPr lang="en-US" dirty="0" smtClean="0">
                <a:solidFill>
                  <a:srgbClr val="404040"/>
                </a:solidFill>
              </a:rPr>
              <a:t>User </a:t>
            </a:r>
            <a:r>
              <a:rPr lang="en-US" i="1" dirty="0" smtClean="0">
                <a:solidFill>
                  <a:srgbClr val="404040"/>
                </a:solidFill>
              </a:rPr>
              <a:t>v</a:t>
            </a:r>
            <a:endParaRPr lang="en-US" dirty="0">
              <a:solidFill>
                <a:srgbClr val="404040"/>
              </a:solidFill>
            </a:endParaRPr>
          </a:p>
        </p:txBody>
      </p:sp>
      <p:pic>
        <p:nvPicPr>
          <p:cNvPr id="10" name="Picture 9"/>
          <p:cNvPicPr>
            <a:picLocks noChangeAspect="1"/>
          </p:cNvPicPr>
          <p:nvPr/>
        </p:nvPicPr>
        <p:blipFill>
          <a:blip r:embed="rId3"/>
          <a:stretch>
            <a:fillRect/>
          </a:stretch>
        </p:blipFill>
        <p:spPr>
          <a:xfrm>
            <a:off x="457200" y="1660158"/>
            <a:ext cx="1295400" cy="1295400"/>
          </a:xfrm>
          <a:prstGeom prst="rect">
            <a:avLst/>
          </a:prstGeom>
        </p:spPr>
      </p:pic>
      <p:sp>
        <p:nvSpPr>
          <p:cNvPr id="11" name="TextBox 10"/>
          <p:cNvSpPr txBox="1"/>
          <p:nvPr/>
        </p:nvSpPr>
        <p:spPr>
          <a:xfrm>
            <a:off x="308620" y="2955558"/>
            <a:ext cx="1535446" cy="369332"/>
          </a:xfrm>
          <a:prstGeom prst="rect">
            <a:avLst/>
          </a:prstGeom>
          <a:noFill/>
        </p:spPr>
        <p:txBody>
          <a:bodyPr vert="horz" wrap="square" rtlCol="0">
            <a:spAutoFit/>
          </a:bodyPr>
          <a:lstStyle/>
          <a:p>
            <a:r>
              <a:rPr lang="en-US" dirty="0" smtClean="0">
                <a:solidFill>
                  <a:srgbClr val="404040"/>
                </a:solidFill>
              </a:rPr>
              <a:t>Active Friends</a:t>
            </a:r>
            <a:endParaRPr lang="en-US" dirty="0">
              <a:solidFill>
                <a:srgbClr val="404040"/>
              </a:solidFill>
            </a:endParaRPr>
          </a:p>
        </p:txBody>
      </p:sp>
      <p:pic>
        <p:nvPicPr>
          <p:cNvPr id="12" name="Picture 11"/>
          <p:cNvPicPr>
            <a:picLocks noChangeAspect="1"/>
          </p:cNvPicPr>
          <p:nvPr/>
        </p:nvPicPr>
        <p:blipFill>
          <a:blip r:embed="rId4"/>
          <a:stretch>
            <a:fillRect/>
          </a:stretch>
        </p:blipFill>
        <p:spPr>
          <a:xfrm>
            <a:off x="4172781" y="2766825"/>
            <a:ext cx="550859" cy="550859"/>
          </a:xfrm>
          <a:prstGeom prst="rect">
            <a:avLst/>
          </a:prstGeom>
        </p:spPr>
      </p:pic>
      <p:sp>
        <p:nvSpPr>
          <p:cNvPr id="13" name="Right Arrow 12"/>
          <p:cNvSpPr/>
          <p:nvPr/>
        </p:nvSpPr>
        <p:spPr>
          <a:xfrm>
            <a:off x="8074926" y="2201579"/>
            <a:ext cx="415603" cy="196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latex-image-1.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2960" y="4654380"/>
            <a:ext cx="2377620" cy="400987"/>
          </a:xfrm>
          <a:prstGeom prst="rect">
            <a:avLst/>
          </a:prstGeom>
        </p:spPr>
      </p:pic>
    </p:spTree>
    <p:extLst>
      <p:ext uri="{BB962C8B-B14F-4D97-AF65-F5344CB8AC3E}">
        <p14:creationId xmlns:p14="http://schemas.microsoft.com/office/powerpoint/2010/main" val="2260180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Model</a:t>
            </a:r>
            <a:endParaRPr lang="en-US" dirty="0"/>
          </a:p>
        </p:txBody>
      </p:sp>
      <p:sp>
        <p:nvSpPr>
          <p:cNvPr id="3" name="Content Placeholder 2"/>
          <p:cNvSpPr>
            <a:spLocks noGrp="1"/>
          </p:cNvSpPr>
          <p:nvPr>
            <p:ph idx="1"/>
          </p:nvPr>
        </p:nvSpPr>
        <p:spPr/>
        <p:txBody>
          <a:bodyPr/>
          <a:lstStyle/>
          <a:p>
            <a:r>
              <a:rPr lang="en-US" dirty="0" smtClean="0"/>
              <a:t>http://www.cise.ufl.edu/courses/2012/cis6930/Notes/SIR.pdf</a:t>
            </a:r>
            <a:endParaRPr lang="en-US"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16</a:t>
            </a:fld>
            <a:endParaRPr lang="en-US"/>
          </a:p>
        </p:txBody>
      </p:sp>
    </p:spTree>
    <p:extLst>
      <p:ext uri="{BB962C8B-B14F-4D97-AF65-F5344CB8AC3E}">
        <p14:creationId xmlns:p14="http://schemas.microsoft.com/office/powerpoint/2010/main" val="180928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Influence Maximization Problem</a:t>
            </a:r>
          </a:p>
        </p:txBody>
      </p:sp>
      <p:sp>
        <p:nvSpPr>
          <p:cNvPr id="130051" name="Rectangle 3"/>
          <p:cNvSpPr>
            <a:spLocks noGrp="1" noChangeArrowheads="1"/>
          </p:cNvSpPr>
          <p:nvPr>
            <p:ph type="body" idx="1"/>
          </p:nvPr>
        </p:nvSpPr>
        <p:spPr/>
        <p:txBody>
          <a:bodyPr/>
          <a:lstStyle/>
          <a:p>
            <a:r>
              <a:rPr lang="en-US"/>
              <a:t>Influence of node set S: f(S)</a:t>
            </a:r>
          </a:p>
          <a:p>
            <a:pPr lvl="1"/>
            <a:r>
              <a:rPr lang="en-US">
                <a:solidFill>
                  <a:srgbClr val="0000FF"/>
                </a:solidFill>
              </a:rPr>
              <a:t>expected</a:t>
            </a:r>
            <a:r>
              <a:rPr lang="en-US"/>
              <a:t> number of active nodes at the end, if set S is the initial active set</a:t>
            </a:r>
          </a:p>
          <a:p>
            <a:r>
              <a:rPr lang="en-US"/>
              <a:t>Problem:</a:t>
            </a:r>
          </a:p>
          <a:p>
            <a:pPr lvl="1"/>
            <a:r>
              <a:rPr lang="en-US"/>
              <a:t>Given a parameter </a:t>
            </a:r>
            <a:r>
              <a:rPr lang="en-US" i="1"/>
              <a:t>k </a:t>
            </a:r>
            <a:r>
              <a:rPr lang="en-US"/>
              <a:t>(budget), find a </a:t>
            </a:r>
            <a:r>
              <a:rPr lang="en-US" i="1"/>
              <a:t>k</a:t>
            </a:r>
            <a:r>
              <a:rPr lang="en-US"/>
              <a:t>-node set </a:t>
            </a:r>
            <a:r>
              <a:rPr lang="en-US" i="1"/>
              <a:t>S</a:t>
            </a:r>
            <a:r>
              <a:rPr lang="en-US"/>
              <a:t> to maximize f(S)</a:t>
            </a:r>
          </a:p>
          <a:p>
            <a:pPr lvl="1"/>
            <a:r>
              <a:rPr lang="en-US"/>
              <a:t>Constrained optimization problem with f(S) as the objective function</a:t>
            </a:r>
          </a:p>
        </p:txBody>
      </p:sp>
    </p:spTree>
    <p:extLst>
      <p:ext uri="{BB962C8B-B14F-4D97-AF65-F5344CB8AC3E}">
        <p14:creationId xmlns:p14="http://schemas.microsoft.com/office/powerpoint/2010/main" val="1563066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f(S): properties </a:t>
            </a:r>
            <a:r>
              <a:rPr lang="en-US" sz="2500"/>
              <a:t>(to be demonstrated)</a:t>
            </a:r>
          </a:p>
        </p:txBody>
      </p:sp>
      <p:sp>
        <p:nvSpPr>
          <p:cNvPr id="25603" name="Rectangle 3"/>
          <p:cNvSpPr>
            <a:spLocks noGrp="1" noChangeArrowheads="1"/>
          </p:cNvSpPr>
          <p:nvPr>
            <p:ph type="body" sz="half" idx="1"/>
          </p:nvPr>
        </p:nvSpPr>
        <p:spPr>
          <a:xfrm>
            <a:off x="457200" y="1371600"/>
            <a:ext cx="8305800" cy="4754563"/>
          </a:xfrm>
        </p:spPr>
        <p:txBody>
          <a:bodyPr/>
          <a:lstStyle/>
          <a:p>
            <a:r>
              <a:rPr lang="en-US"/>
              <a:t>Non-negative (obviously)</a:t>
            </a:r>
          </a:p>
          <a:p>
            <a:r>
              <a:rPr lang="en-US"/>
              <a:t>Monotone: </a:t>
            </a:r>
          </a:p>
          <a:p>
            <a:r>
              <a:rPr lang="en-US"/>
              <a:t>Submodular:</a:t>
            </a:r>
          </a:p>
          <a:p>
            <a:pPr lvl="1"/>
            <a:r>
              <a:rPr lang="en-US" sz="3100"/>
              <a:t>Let </a:t>
            </a:r>
            <a:r>
              <a:rPr lang="en-US" sz="3100" i="1"/>
              <a:t>N</a:t>
            </a:r>
            <a:r>
              <a:rPr lang="en-US" sz="3100"/>
              <a:t> be a finite set</a:t>
            </a:r>
          </a:p>
          <a:p>
            <a:pPr lvl="1"/>
            <a:r>
              <a:rPr lang="en-US" sz="3100"/>
              <a:t>A set function                is  submodular </a:t>
            </a:r>
            <a:r>
              <a:rPr lang="en-US" sz="3100" i="1"/>
              <a:t>iff</a:t>
            </a:r>
            <a:r>
              <a:rPr lang="en-US" sz="3100"/>
              <a:t> </a:t>
            </a:r>
          </a:p>
          <a:p>
            <a:pPr lvl="1"/>
            <a:endParaRPr lang="en-US" sz="3100"/>
          </a:p>
          <a:p>
            <a:pPr lvl="1">
              <a:buFont typeface="Wingdings" pitchFamily="2" charset="2"/>
              <a:buNone/>
            </a:pPr>
            <a:endParaRPr lang="en-US" sz="3100"/>
          </a:p>
          <a:p>
            <a:pPr lvl="1">
              <a:buFont typeface="Wingdings" pitchFamily="2" charset="2"/>
              <a:buNone/>
            </a:pPr>
            <a:r>
              <a:rPr lang="en-US" sz="3100"/>
              <a:t>(diminishing returns)</a:t>
            </a:r>
          </a:p>
        </p:txBody>
      </p:sp>
      <p:graphicFrame>
        <p:nvGraphicFramePr>
          <p:cNvPr id="25604" name="Object 4"/>
          <p:cNvGraphicFramePr>
            <a:graphicFrameLocks noGrp="1" noChangeAspect="1"/>
          </p:cNvGraphicFramePr>
          <p:nvPr>
            <p:ph sz="quarter" idx="2"/>
          </p:nvPr>
        </p:nvGraphicFramePr>
        <p:xfrm>
          <a:off x="3429000" y="3657600"/>
          <a:ext cx="1612900" cy="474663"/>
        </p:xfrm>
        <a:graphic>
          <a:graphicData uri="http://schemas.openxmlformats.org/presentationml/2006/ole">
            <mc:AlternateContent xmlns:mc="http://schemas.openxmlformats.org/markup-compatibility/2006">
              <mc:Choice xmlns:v="urn:schemas-microsoft-com:vml" Requires="v">
                <p:oleObj spid="_x0000_s136212" name="Equation" r:id="rId4" imgW="749160" imgH="228600" progId="Equation.DSMT4">
                  <p:embed/>
                </p:oleObj>
              </mc:Choice>
              <mc:Fallback>
                <p:oleObj name="Equation" r:id="rId4" imgW="7491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57600"/>
                        <a:ext cx="16129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Grp="1" noChangeAspect="1"/>
          </p:cNvGraphicFramePr>
          <p:nvPr>
            <p:ph sz="quarter" idx="3"/>
          </p:nvPr>
        </p:nvGraphicFramePr>
        <p:xfrm>
          <a:off x="1792288" y="4286250"/>
          <a:ext cx="4643437" cy="960438"/>
        </p:xfrm>
        <a:graphic>
          <a:graphicData uri="http://schemas.openxmlformats.org/presentationml/2006/ole">
            <mc:AlternateContent xmlns:mc="http://schemas.openxmlformats.org/markup-compatibility/2006">
              <mc:Choice xmlns:v="urn:schemas-microsoft-com:vml" Requires="v">
                <p:oleObj spid="_x0000_s136213" name="Equation" r:id="rId6" imgW="2158920" imgH="431640" progId="Equation.DSMT4">
                  <p:embed/>
                </p:oleObj>
              </mc:Choice>
              <mc:Fallback>
                <p:oleObj name="Equation" r:id="rId6" imgW="21589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288" y="4286250"/>
                        <a:ext cx="4643437"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2895600" y="1981200"/>
          <a:ext cx="2743200" cy="558800"/>
        </p:xfrm>
        <a:graphic>
          <a:graphicData uri="http://schemas.openxmlformats.org/presentationml/2006/ole">
            <mc:AlternateContent xmlns:mc="http://schemas.openxmlformats.org/markup-compatibility/2006">
              <mc:Choice xmlns:v="urn:schemas-microsoft-com:vml" Requires="v">
                <p:oleObj spid="_x0000_s136214" name="Equation" r:id="rId8" imgW="1028520" imgH="203040" progId="Equation.DSMT4">
                  <p:embed/>
                </p:oleObj>
              </mc:Choice>
              <mc:Fallback>
                <p:oleObj name="Equation" r:id="rId8" imgW="10285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1981200"/>
                        <a:ext cx="2743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9630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Bad News</a:t>
            </a:r>
          </a:p>
        </p:txBody>
      </p:sp>
      <p:sp>
        <p:nvSpPr>
          <p:cNvPr id="17411" name="Rectangle 3"/>
          <p:cNvSpPr>
            <a:spLocks noGrp="1" noChangeArrowheads="1"/>
          </p:cNvSpPr>
          <p:nvPr>
            <p:ph type="body" idx="1"/>
          </p:nvPr>
        </p:nvSpPr>
        <p:spPr>
          <a:xfrm>
            <a:off x="457200" y="1371600"/>
            <a:ext cx="8229600" cy="4800600"/>
          </a:xfrm>
        </p:spPr>
        <p:txBody>
          <a:bodyPr/>
          <a:lstStyle/>
          <a:p>
            <a:pPr>
              <a:spcBef>
                <a:spcPct val="40000"/>
              </a:spcBef>
            </a:pPr>
            <a:r>
              <a:rPr lang="en-US" sz="2800"/>
              <a:t>For a submodular function </a:t>
            </a:r>
            <a:r>
              <a:rPr lang="en-US" sz="2800" i="1"/>
              <a:t>f</a:t>
            </a:r>
            <a:r>
              <a:rPr lang="en-US" sz="2800"/>
              <a:t>, if </a:t>
            </a:r>
            <a:r>
              <a:rPr lang="en-US" sz="2800" i="1"/>
              <a:t>f</a:t>
            </a:r>
            <a:r>
              <a:rPr lang="en-US" sz="2800"/>
              <a:t> only takes non-negative value, and is monotone, finding a </a:t>
            </a:r>
            <a:r>
              <a:rPr lang="en-US" sz="2800" i="1"/>
              <a:t>k</a:t>
            </a:r>
            <a:r>
              <a:rPr lang="en-US" sz="2800"/>
              <a:t>-element set </a:t>
            </a:r>
            <a:r>
              <a:rPr lang="en-US" sz="2800" i="1"/>
              <a:t>S</a:t>
            </a:r>
            <a:r>
              <a:rPr lang="en-US" sz="2800"/>
              <a:t> for which </a:t>
            </a:r>
            <a:r>
              <a:rPr lang="en-US" sz="2800" i="1"/>
              <a:t>f(S) </a:t>
            </a:r>
            <a:r>
              <a:rPr lang="en-US" sz="2800"/>
              <a:t>is maximized is an NP-hard optimization problem[GFN77, NWF78]. </a:t>
            </a:r>
          </a:p>
          <a:p>
            <a:pPr>
              <a:spcBef>
                <a:spcPct val="40000"/>
              </a:spcBef>
            </a:pPr>
            <a:r>
              <a:rPr lang="en-US" sz="2800"/>
              <a:t>It is NP-hard to determine the optimum for influence maximization for both independent cascade model and linear threshold model.</a:t>
            </a:r>
          </a:p>
        </p:txBody>
      </p:sp>
    </p:spTree>
    <p:extLst>
      <p:ext uri="{BB962C8B-B14F-4D97-AF65-F5344CB8AC3E}">
        <p14:creationId xmlns:p14="http://schemas.microsoft.com/office/powerpoint/2010/main" val="355473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OSNs are Everywhere</a:t>
            </a:r>
            <a:endParaRPr lang="en-US"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2</a:t>
            </a:fld>
            <a:endParaRPr lang="en-US"/>
          </a:p>
        </p:txBody>
      </p:sp>
      <p:cxnSp>
        <p:nvCxnSpPr>
          <p:cNvPr id="6" name="Straight Connector 5"/>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7" name="Straight Connector 6"/>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social-influencer-types">
            <a:hlinkClick r:id="rId3"/>
          </p:cNvPr>
          <p:cNvPicPr>
            <a:picLocks noGrp="1" noChangeAspect="1" noChangeArrowheads="1"/>
          </p:cNvPicPr>
          <p:nvPr>
            <p:ph idx="1"/>
          </p:nvPr>
        </p:nvPicPr>
        <p:blipFill>
          <a:blip r:embed="rId4" cstate="print"/>
          <a:srcRect/>
          <a:stretch>
            <a:fillRect/>
          </a:stretch>
        </p:blipFill>
        <p:spPr bwMode="auto">
          <a:xfrm>
            <a:off x="3085898" y="2147676"/>
            <a:ext cx="2896004" cy="3019847"/>
          </a:xfrm>
          <a:prstGeom prst="rect">
            <a:avLst/>
          </a:prstGeom>
          <a:noFill/>
          <a:effectLst/>
        </p:spPr>
      </p:pic>
      <p:pic>
        <p:nvPicPr>
          <p:cNvPr id="10" name="Picture 8" descr="Post Image"/>
          <p:cNvPicPr>
            <a:picLocks noChangeAspect="1" noChangeArrowheads="1"/>
          </p:cNvPicPr>
          <p:nvPr/>
        </p:nvPicPr>
        <p:blipFill>
          <a:blip r:embed="rId5" cstate="print"/>
          <a:srcRect/>
          <a:stretch>
            <a:fillRect/>
          </a:stretch>
        </p:blipFill>
        <p:spPr bwMode="auto">
          <a:xfrm rot="19762979">
            <a:off x="5858698" y="1711965"/>
            <a:ext cx="2817192" cy="1036209"/>
          </a:xfrm>
          <a:prstGeom prst="rect">
            <a:avLst/>
          </a:prstGeom>
          <a:noFill/>
        </p:spPr>
      </p:pic>
      <p:pic>
        <p:nvPicPr>
          <p:cNvPr id="11" name="Picture 9" descr="D:\active\pids\slide\obama-youtube.png"/>
          <p:cNvPicPr>
            <a:picLocks noChangeAspect="1" noChangeArrowheads="1"/>
          </p:cNvPicPr>
          <p:nvPr/>
        </p:nvPicPr>
        <p:blipFill>
          <a:blip r:embed="rId6" cstate="print"/>
          <a:srcRect/>
          <a:stretch>
            <a:fillRect/>
          </a:stretch>
        </p:blipFill>
        <p:spPr bwMode="auto">
          <a:xfrm rot="925187">
            <a:off x="1017876" y="1865971"/>
            <a:ext cx="2222828" cy="1652444"/>
          </a:xfrm>
          <a:prstGeom prst="rect">
            <a:avLst/>
          </a:prstGeom>
          <a:noFill/>
        </p:spPr>
      </p:pic>
      <p:pic>
        <p:nvPicPr>
          <p:cNvPr id="12" name="Picture 11" descr="http://seavistasoftware.com/wp-content/themes/Cadca/php/timthumb.php?src=http://seavistasoftware.com/wp-content/uploads/2011/03/socialmedia.png&amp;w=570&amp;h=282&amp;zc=1"/>
          <p:cNvPicPr>
            <a:picLocks noChangeAspect="1" noChangeArrowheads="1"/>
          </p:cNvPicPr>
          <p:nvPr/>
        </p:nvPicPr>
        <p:blipFill>
          <a:blip r:embed="rId7" cstate="print"/>
          <a:srcRect/>
          <a:stretch>
            <a:fillRect/>
          </a:stretch>
        </p:blipFill>
        <p:spPr bwMode="auto">
          <a:xfrm rot="20110659">
            <a:off x="325152" y="4953020"/>
            <a:ext cx="3158486" cy="1155069"/>
          </a:xfrm>
          <a:prstGeom prst="rect">
            <a:avLst/>
          </a:prstGeom>
          <a:noFill/>
        </p:spPr>
      </p:pic>
      <p:sp>
        <p:nvSpPr>
          <p:cNvPr id="13" name="Rectangle 12"/>
          <p:cNvSpPr/>
          <p:nvPr/>
        </p:nvSpPr>
        <p:spPr>
          <a:xfrm>
            <a:off x="2971800" y="1219200"/>
            <a:ext cx="3124200" cy="923330"/>
          </a:xfrm>
          <a:prstGeom prst="rect">
            <a:avLst/>
          </a:prstGeom>
          <a:solidFill>
            <a:srgbClr val="0070C0"/>
          </a:solidFill>
        </p:spPr>
        <p:txBody>
          <a:bodyPr wrap="square">
            <a:spAutoFit/>
          </a:bodyPr>
          <a:lstStyle/>
          <a:p>
            <a:pPr lvl="0">
              <a:defRPr/>
            </a:pPr>
            <a:r>
              <a:rPr lang="en-US" dirty="0" smtClean="0">
                <a:latin typeface="Comic Sans MS" pitchFamily="66" charset="0"/>
              </a:rPr>
              <a:t>OSNs have been exploited as a platform for spreading INFLUENCE</a:t>
            </a:r>
          </a:p>
        </p:txBody>
      </p:sp>
      <p:sp>
        <p:nvSpPr>
          <p:cNvPr id="14" name="TextBox 13"/>
          <p:cNvSpPr txBox="1"/>
          <p:nvPr/>
        </p:nvSpPr>
        <p:spPr>
          <a:xfrm>
            <a:off x="6019800" y="3657601"/>
            <a:ext cx="3124200" cy="2031325"/>
          </a:xfrm>
          <a:prstGeom prst="rect">
            <a:avLst/>
          </a:prstGeom>
          <a:solidFill>
            <a:schemeClr val="accent3">
              <a:lumMod val="75000"/>
            </a:schemeClr>
          </a:solidFill>
        </p:spPr>
        <p:txBody>
          <a:bodyPr wrap="square" rtlCol="0">
            <a:spAutoFit/>
          </a:bodyPr>
          <a:lstStyle/>
          <a:p>
            <a:pPr>
              <a:buFont typeface="Wingdings" pitchFamily="2" charset="2"/>
              <a:buChar char="ü"/>
            </a:pPr>
            <a:r>
              <a:rPr lang="en-US" dirty="0" smtClean="0"/>
              <a:t>Making friends</a:t>
            </a:r>
          </a:p>
          <a:p>
            <a:pPr>
              <a:buFont typeface="Wingdings" pitchFamily="2" charset="2"/>
              <a:buChar char="ü"/>
            </a:pPr>
            <a:r>
              <a:rPr lang="en-US" dirty="0" smtClean="0"/>
              <a:t>Political campaigns</a:t>
            </a:r>
          </a:p>
          <a:p>
            <a:pPr>
              <a:buFont typeface="Wingdings" pitchFamily="2" charset="2"/>
              <a:buChar char="ü"/>
            </a:pPr>
            <a:r>
              <a:rPr lang="en-US" dirty="0" smtClean="0"/>
              <a:t>Viral marketing</a:t>
            </a:r>
          </a:p>
          <a:p>
            <a:pPr>
              <a:buFont typeface="Wingdings" pitchFamily="2" charset="2"/>
              <a:buChar char="ü"/>
            </a:pPr>
            <a:r>
              <a:rPr lang="en-US" dirty="0" smtClean="0"/>
              <a:t>Movies trailers</a:t>
            </a:r>
          </a:p>
          <a:p>
            <a:pPr>
              <a:buFont typeface="Wingdings" pitchFamily="2" charset="2"/>
              <a:buChar char="ü"/>
            </a:pPr>
            <a:r>
              <a:rPr lang="en-US" dirty="0" smtClean="0"/>
              <a:t>Armature artists promote their songs and artworks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wipe(down)">
                                      <p:cBhvr>
                                        <p:cTn id="7" dur="5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down)">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down)">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down)">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wipe(down)">
                                      <p:cBhvr>
                                        <p:cTn id="3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Good News</a:t>
            </a:r>
          </a:p>
        </p:txBody>
      </p:sp>
      <p:sp>
        <p:nvSpPr>
          <p:cNvPr id="23555" name="Rectangle 3"/>
          <p:cNvSpPr>
            <a:spLocks noGrp="1" noChangeArrowheads="1"/>
          </p:cNvSpPr>
          <p:nvPr>
            <p:ph type="body" idx="1"/>
          </p:nvPr>
        </p:nvSpPr>
        <p:spPr/>
        <p:txBody>
          <a:bodyPr/>
          <a:lstStyle/>
          <a:p>
            <a:r>
              <a:rPr lang="en-US"/>
              <a:t>We can use Greedy Algorithm!</a:t>
            </a:r>
          </a:p>
          <a:p>
            <a:pPr lvl="1"/>
            <a:r>
              <a:rPr lang="en-US"/>
              <a:t>Start with an empty set S</a:t>
            </a:r>
          </a:p>
          <a:p>
            <a:pPr lvl="1"/>
            <a:r>
              <a:rPr lang="en-US"/>
              <a:t>For k iterations:</a:t>
            </a:r>
          </a:p>
          <a:p>
            <a:pPr lvl="2">
              <a:buFont typeface="Wingdings" pitchFamily="2" charset="2"/>
              <a:buNone/>
            </a:pPr>
            <a:r>
              <a:rPr lang="en-US"/>
              <a:t>	Add node v to S that maximizes </a:t>
            </a:r>
            <a:r>
              <a:rPr lang="en-US" i="1"/>
              <a:t>f(S +v) - f(S).</a:t>
            </a:r>
          </a:p>
          <a:p>
            <a:r>
              <a:rPr lang="en-US"/>
              <a:t>How good (bad) it is?</a:t>
            </a:r>
          </a:p>
          <a:p>
            <a:pPr lvl="1"/>
            <a:r>
              <a:rPr lang="en-US"/>
              <a:t>Theorem: The greedy algorithm is a (1 – 1/</a:t>
            </a:r>
            <a:r>
              <a:rPr lang="en-US" i="1"/>
              <a:t>e</a:t>
            </a:r>
            <a:r>
              <a:rPr lang="en-US"/>
              <a:t>) approximation.</a:t>
            </a:r>
          </a:p>
          <a:p>
            <a:pPr lvl="1"/>
            <a:r>
              <a:rPr lang="en-US"/>
              <a:t>The resulting set S activates at least (1- 1/</a:t>
            </a:r>
            <a:r>
              <a:rPr lang="en-US" i="1"/>
              <a:t>e</a:t>
            </a:r>
            <a:r>
              <a:rPr lang="en-US"/>
              <a:t>) &gt; 63% of the number of nodes that any size-k set S could activate.</a:t>
            </a:r>
          </a:p>
        </p:txBody>
      </p:sp>
    </p:spTree>
    <p:extLst>
      <p:ext uri="{BB962C8B-B14F-4D97-AF65-F5344CB8AC3E}">
        <p14:creationId xmlns:p14="http://schemas.microsoft.com/office/powerpoint/2010/main" val="809431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a:xfrm>
            <a:off x="457200" y="1981200"/>
            <a:ext cx="8229600" cy="1143000"/>
          </a:xfrm>
        </p:spPr>
        <p:txBody>
          <a:bodyPr/>
          <a:lstStyle/>
          <a:p>
            <a:r>
              <a:rPr lang="en-US"/>
              <a:t>Key 1: Prove submodularity</a:t>
            </a:r>
          </a:p>
        </p:txBody>
      </p:sp>
      <p:graphicFrame>
        <p:nvGraphicFramePr>
          <p:cNvPr id="212997" name="Object 5"/>
          <p:cNvGraphicFramePr>
            <a:graphicFrameLocks noGrp="1" noChangeAspect="1"/>
          </p:cNvGraphicFramePr>
          <p:nvPr>
            <p:ph idx="1"/>
          </p:nvPr>
        </p:nvGraphicFramePr>
        <p:xfrm>
          <a:off x="1905000" y="3576638"/>
          <a:ext cx="4876800" cy="1025525"/>
        </p:xfrm>
        <a:graphic>
          <a:graphicData uri="http://schemas.openxmlformats.org/presentationml/2006/ole">
            <mc:AlternateContent xmlns:mc="http://schemas.openxmlformats.org/markup-compatibility/2006">
              <mc:Choice xmlns:v="urn:schemas-microsoft-com:vml" Requires="v">
                <p:oleObj spid="_x0000_s137224" name="Equation" r:id="rId4" imgW="2158920" imgH="431640" progId="Equation.DSMT4">
                  <p:embed/>
                </p:oleObj>
              </mc:Choice>
              <mc:Fallback>
                <p:oleObj name="Equation" r:id="rId4" imgW="21589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576638"/>
                        <a:ext cx="48768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031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81000" y="228600"/>
            <a:ext cx="8763000" cy="639763"/>
          </a:xfrm>
        </p:spPr>
        <p:txBody>
          <a:bodyPr/>
          <a:lstStyle/>
          <a:p>
            <a:r>
              <a:rPr lang="en-US" sz="3800"/>
              <a:t>Submodularity for Independent Cascade</a:t>
            </a:r>
          </a:p>
        </p:txBody>
      </p:sp>
      <p:sp>
        <p:nvSpPr>
          <p:cNvPr id="189443" name="Rectangle 3"/>
          <p:cNvSpPr>
            <a:spLocks noGrp="1" noChangeArrowheads="1"/>
          </p:cNvSpPr>
          <p:nvPr>
            <p:ph type="body" idx="1"/>
          </p:nvPr>
        </p:nvSpPr>
        <p:spPr>
          <a:xfrm>
            <a:off x="381000" y="1524000"/>
            <a:ext cx="3962400" cy="1477963"/>
          </a:xfrm>
        </p:spPr>
        <p:txBody>
          <a:bodyPr/>
          <a:lstStyle/>
          <a:p>
            <a:r>
              <a:rPr lang="en-US"/>
              <a:t>Coins for edges are flipped during activation attempts.</a:t>
            </a:r>
          </a:p>
        </p:txBody>
      </p:sp>
      <p:grpSp>
        <p:nvGrpSpPr>
          <p:cNvPr id="189472" name="Group 32"/>
          <p:cNvGrpSpPr>
            <a:grpSpLocks/>
          </p:cNvGrpSpPr>
          <p:nvPr/>
        </p:nvGrpSpPr>
        <p:grpSpPr bwMode="auto">
          <a:xfrm>
            <a:off x="4572000" y="1143000"/>
            <a:ext cx="4251325" cy="3576638"/>
            <a:chOff x="604" y="432"/>
            <a:chExt cx="2678" cy="2253"/>
          </a:xfrm>
        </p:grpSpPr>
        <p:sp>
          <p:nvSpPr>
            <p:cNvPr id="189444" name="Oval 4"/>
            <p:cNvSpPr>
              <a:spLocks noChangeArrowheads="1"/>
            </p:cNvSpPr>
            <p:nvPr/>
          </p:nvSpPr>
          <p:spPr bwMode="auto">
            <a:xfrm>
              <a:off x="1611" y="2466"/>
              <a:ext cx="231" cy="211"/>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89445" name="Line 5"/>
            <p:cNvSpPr>
              <a:spLocks noChangeShapeType="1"/>
            </p:cNvSpPr>
            <p:nvPr/>
          </p:nvSpPr>
          <p:spPr bwMode="auto">
            <a:xfrm>
              <a:off x="1830" y="2561"/>
              <a:ext cx="1209" cy="9"/>
            </a:xfrm>
            <a:prstGeom prst="line">
              <a:avLst/>
            </a:prstGeom>
            <a:noFill/>
            <a:ln w="9525">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46" name="Line 6"/>
            <p:cNvSpPr>
              <a:spLocks noChangeShapeType="1"/>
            </p:cNvSpPr>
            <p:nvPr/>
          </p:nvSpPr>
          <p:spPr bwMode="auto">
            <a:xfrm flipV="1">
              <a:off x="1838" y="1776"/>
              <a:ext cx="1247" cy="725"/>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47" name="Line 7"/>
            <p:cNvSpPr>
              <a:spLocks noChangeShapeType="1"/>
            </p:cNvSpPr>
            <p:nvPr/>
          </p:nvSpPr>
          <p:spPr bwMode="auto">
            <a:xfrm flipH="1" flipV="1">
              <a:off x="1707" y="1787"/>
              <a:ext cx="18" cy="657"/>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48" name="Line 8"/>
            <p:cNvSpPr>
              <a:spLocks noChangeShapeType="1"/>
            </p:cNvSpPr>
            <p:nvPr/>
          </p:nvSpPr>
          <p:spPr bwMode="auto">
            <a:xfrm flipH="1">
              <a:off x="1821" y="1689"/>
              <a:ext cx="12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49" name="Line 9"/>
            <p:cNvSpPr>
              <a:spLocks noChangeShapeType="1"/>
            </p:cNvSpPr>
            <p:nvPr/>
          </p:nvSpPr>
          <p:spPr bwMode="auto">
            <a:xfrm>
              <a:off x="735" y="824"/>
              <a:ext cx="912" cy="16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50" name="Line 10"/>
            <p:cNvSpPr>
              <a:spLocks noChangeShapeType="1"/>
            </p:cNvSpPr>
            <p:nvPr/>
          </p:nvSpPr>
          <p:spPr bwMode="auto">
            <a:xfrm>
              <a:off x="810" y="795"/>
              <a:ext cx="790" cy="8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51" name="Line 11"/>
            <p:cNvSpPr>
              <a:spLocks noChangeShapeType="1"/>
            </p:cNvSpPr>
            <p:nvPr/>
          </p:nvSpPr>
          <p:spPr bwMode="auto">
            <a:xfrm flipV="1">
              <a:off x="1789" y="830"/>
              <a:ext cx="727" cy="7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52" name="Line 12"/>
            <p:cNvSpPr>
              <a:spLocks noChangeShapeType="1"/>
            </p:cNvSpPr>
            <p:nvPr/>
          </p:nvSpPr>
          <p:spPr bwMode="auto">
            <a:xfrm flipV="1">
              <a:off x="822" y="718"/>
              <a:ext cx="1648" cy="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53" name="Line 13"/>
            <p:cNvSpPr>
              <a:spLocks noChangeShapeType="1"/>
            </p:cNvSpPr>
            <p:nvPr/>
          </p:nvSpPr>
          <p:spPr bwMode="auto">
            <a:xfrm>
              <a:off x="2625" y="822"/>
              <a:ext cx="472" cy="763"/>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54" name="Line 14"/>
            <p:cNvSpPr>
              <a:spLocks noChangeShapeType="1"/>
            </p:cNvSpPr>
            <p:nvPr/>
          </p:nvSpPr>
          <p:spPr bwMode="auto">
            <a:xfrm flipH="1">
              <a:off x="3152" y="1815"/>
              <a:ext cx="9" cy="658"/>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89457" name="Text Box 17"/>
            <p:cNvSpPr txBox="1">
              <a:spLocks noChangeArrowheads="1"/>
            </p:cNvSpPr>
            <p:nvPr/>
          </p:nvSpPr>
          <p:spPr bwMode="auto">
            <a:xfrm>
              <a:off x="2198" y="2354"/>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189458" name="Text Box 18"/>
            <p:cNvSpPr txBox="1">
              <a:spLocks noChangeArrowheads="1"/>
            </p:cNvSpPr>
            <p:nvPr/>
          </p:nvSpPr>
          <p:spPr bwMode="auto">
            <a:xfrm>
              <a:off x="2173" y="1969"/>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189459" name="Text Box 19"/>
            <p:cNvSpPr txBox="1">
              <a:spLocks noChangeArrowheads="1"/>
            </p:cNvSpPr>
            <p:nvPr/>
          </p:nvSpPr>
          <p:spPr bwMode="auto">
            <a:xfrm>
              <a:off x="1696" y="1961"/>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189460" name="Text Box 20"/>
            <p:cNvSpPr txBox="1">
              <a:spLocks noChangeArrowheads="1"/>
            </p:cNvSpPr>
            <p:nvPr/>
          </p:nvSpPr>
          <p:spPr bwMode="auto">
            <a:xfrm>
              <a:off x="2236" y="1484"/>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0.1</a:t>
              </a:r>
            </a:p>
          </p:txBody>
        </p:sp>
        <p:sp>
          <p:nvSpPr>
            <p:cNvPr id="189461" name="Text Box 21"/>
            <p:cNvSpPr txBox="1">
              <a:spLocks noChangeArrowheads="1"/>
            </p:cNvSpPr>
            <p:nvPr/>
          </p:nvSpPr>
          <p:spPr bwMode="auto">
            <a:xfrm>
              <a:off x="859" y="1573"/>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0.4</a:t>
              </a:r>
            </a:p>
          </p:txBody>
        </p:sp>
        <p:sp>
          <p:nvSpPr>
            <p:cNvPr id="189462" name="Text Box 22"/>
            <p:cNvSpPr txBox="1">
              <a:spLocks noChangeArrowheads="1"/>
            </p:cNvSpPr>
            <p:nvPr/>
          </p:nvSpPr>
          <p:spPr bwMode="auto">
            <a:xfrm>
              <a:off x="1139" y="989"/>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189463" name="Text Box 23"/>
            <p:cNvSpPr txBox="1">
              <a:spLocks noChangeArrowheads="1"/>
            </p:cNvSpPr>
            <p:nvPr/>
          </p:nvSpPr>
          <p:spPr bwMode="auto">
            <a:xfrm>
              <a:off x="1824" y="936"/>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89464" name="Text Box 24"/>
            <p:cNvSpPr txBox="1">
              <a:spLocks noChangeArrowheads="1"/>
            </p:cNvSpPr>
            <p:nvPr/>
          </p:nvSpPr>
          <p:spPr bwMode="auto">
            <a:xfrm>
              <a:off x="1536" y="432"/>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0.6</a:t>
              </a:r>
            </a:p>
          </p:txBody>
        </p:sp>
        <p:sp>
          <p:nvSpPr>
            <p:cNvPr id="189465" name="Text Box 25"/>
            <p:cNvSpPr txBox="1">
              <a:spLocks noChangeArrowheads="1"/>
            </p:cNvSpPr>
            <p:nvPr/>
          </p:nvSpPr>
          <p:spPr bwMode="auto">
            <a:xfrm>
              <a:off x="2841" y="945"/>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89466" name="Oval 26"/>
            <p:cNvSpPr>
              <a:spLocks noChangeArrowheads="1"/>
            </p:cNvSpPr>
            <p:nvPr/>
          </p:nvSpPr>
          <p:spPr bwMode="auto">
            <a:xfrm>
              <a:off x="3046" y="2474"/>
              <a:ext cx="231" cy="211"/>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89467" name="Oval 27"/>
            <p:cNvSpPr>
              <a:spLocks noChangeArrowheads="1"/>
            </p:cNvSpPr>
            <p:nvPr/>
          </p:nvSpPr>
          <p:spPr bwMode="auto">
            <a:xfrm>
              <a:off x="604" y="600"/>
              <a:ext cx="231" cy="21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89468" name="Oval 28"/>
            <p:cNvSpPr>
              <a:spLocks noChangeArrowheads="1"/>
            </p:cNvSpPr>
            <p:nvPr/>
          </p:nvSpPr>
          <p:spPr bwMode="auto">
            <a:xfrm>
              <a:off x="2459" y="608"/>
              <a:ext cx="231" cy="21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89469" name="Oval 29"/>
            <p:cNvSpPr>
              <a:spLocks noChangeArrowheads="1"/>
            </p:cNvSpPr>
            <p:nvPr/>
          </p:nvSpPr>
          <p:spPr bwMode="auto">
            <a:xfrm>
              <a:off x="1590" y="1576"/>
              <a:ext cx="231" cy="211"/>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89470" name="Oval 30"/>
            <p:cNvSpPr>
              <a:spLocks noChangeArrowheads="1"/>
            </p:cNvSpPr>
            <p:nvPr/>
          </p:nvSpPr>
          <p:spPr bwMode="auto">
            <a:xfrm>
              <a:off x="3051" y="1602"/>
              <a:ext cx="231" cy="211"/>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grpSp>
    </p:spTree>
    <p:extLst>
      <p:ext uri="{BB962C8B-B14F-4D97-AF65-F5344CB8AC3E}">
        <p14:creationId xmlns:p14="http://schemas.microsoft.com/office/powerpoint/2010/main" val="1009676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81000" y="274638"/>
            <a:ext cx="8839200" cy="639762"/>
          </a:xfrm>
        </p:spPr>
        <p:txBody>
          <a:bodyPr/>
          <a:lstStyle/>
          <a:p>
            <a:r>
              <a:rPr lang="en-US" sz="3800"/>
              <a:t>Submodularity for Independent Cascade</a:t>
            </a:r>
          </a:p>
        </p:txBody>
      </p:sp>
      <p:sp>
        <p:nvSpPr>
          <p:cNvPr id="201731" name="Rectangle 3"/>
          <p:cNvSpPr>
            <a:spLocks noGrp="1" noChangeArrowheads="1"/>
          </p:cNvSpPr>
          <p:nvPr>
            <p:ph type="body" idx="1"/>
          </p:nvPr>
        </p:nvSpPr>
        <p:spPr>
          <a:xfrm>
            <a:off x="381000" y="1524000"/>
            <a:ext cx="3962400" cy="3505200"/>
          </a:xfrm>
        </p:spPr>
        <p:txBody>
          <a:bodyPr/>
          <a:lstStyle/>
          <a:p>
            <a:r>
              <a:rPr lang="en-US"/>
              <a:t>Coins for edges are flipped during activation attempts.</a:t>
            </a:r>
          </a:p>
          <a:p>
            <a:r>
              <a:rPr lang="en-US"/>
              <a:t>Can pre-flip all coins and reveal results immediately.</a:t>
            </a:r>
          </a:p>
        </p:txBody>
      </p:sp>
      <p:sp>
        <p:nvSpPr>
          <p:cNvPr id="201733" name="Oval 5"/>
          <p:cNvSpPr>
            <a:spLocks noChangeArrowheads="1"/>
          </p:cNvSpPr>
          <p:nvPr/>
        </p:nvSpPr>
        <p:spPr bwMode="auto">
          <a:xfrm>
            <a:off x="6170613" y="4371975"/>
            <a:ext cx="366712" cy="334963"/>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201734" name="Line 6"/>
          <p:cNvSpPr>
            <a:spLocks noChangeShapeType="1"/>
          </p:cNvSpPr>
          <p:nvPr/>
        </p:nvSpPr>
        <p:spPr bwMode="auto">
          <a:xfrm>
            <a:off x="6518275" y="4522788"/>
            <a:ext cx="1919288" cy="14287"/>
          </a:xfrm>
          <a:prstGeom prst="line">
            <a:avLst/>
          </a:prstGeom>
          <a:noFill/>
          <a:ln w="9525">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35" name="Line 7"/>
          <p:cNvSpPr>
            <a:spLocks noChangeShapeType="1"/>
          </p:cNvSpPr>
          <p:nvPr/>
        </p:nvSpPr>
        <p:spPr bwMode="auto">
          <a:xfrm flipV="1">
            <a:off x="6530975" y="3276600"/>
            <a:ext cx="1979613" cy="1150938"/>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36" name="Line 8"/>
          <p:cNvSpPr>
            <a:spLocks noChangeShapeType="1"/>
          </p:cNvSpPr>
          <p:nvPr/>
        </p:nvSpPr>
        <p:spPr bwMode="auto">
          <a:xfrm flipH="1" flipV="1">
            <a:off x="6323013" y="3294063"/>
            <a:ext cx="28575" cy="1042987"/>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37" name="Line 9"/>
          <p:cNvSpPr>
            <a:spLocks noChangeShapeType="1"/>
          </p:cNvSpPr>
          <p:nvPr/>
        </p:nvSpPr>
        <p:spPr bwMode="auto">
          <a:xfrm flipH="1">
            <a:off x="6553200" y="3124200"/>
            <a:ext cx="19177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38" name="Line 10"/>
          <p:cNvSpPr>
            <a:spLocks noChangeShapeType="1"/>
          </p:cNvSpPr>
          <p:nvPr/>
        </p:nvSpPr>
        <p:spPr bwMode="auto">
          <a:xfrm>
            <a:off x="4779963" y="1765300"/>
            <a:ext cx="1447800" cy="2662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39" name="Line 11"/>
          <p:cNvSpPr>
            <a:spLocks noChangeShapeType="1"/>
          </p:cNvSpPr>
          <p:nvPr/>
        </p:nvSpPr>
        <p:spPr bwMode="auto">
          <a:xfrm>
            <a:off x="4899025" y="1719263"/>
            <a:ext cx="1254125" cy="1312862"/>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40" name="Line 12"/>
          <p:cNvSpPr>
            <a:spLocks noChangeShapeType="1"/>
          </p:cNvSpPr>
          <p:nvPr/>
        </p:nvSpPr>
        <p:spPr bwMode="auto">
          <a:xfrm flipV="1">
            <a:off x="6453188" y="1774825"/>
            <a:ext cx="1154112" cy="11699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41" name="Line 13"/>
          <p:cNvSpPr>
            <a:spLocks noChangeShapeType="1"/>
          </p:cNvSpPr>
          <p:nvPr/>
        </p:nvSpPr>
        <p:spPr bwMode="auto">
          <a:xfrm flipV="1">
            <a:off x="4953000" y="1597025"/>
            <a:ext cx="2590800" cy="3175"/>
          </a:xfrm>
          <a:prstGeom prst="line">
            <a:avLst/>
          </a:prstGeom>
          <a:noFill/>
          <a:ln w="9525">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42" name="Line 14"/>
          <p:cNvSpPr>
            <a:spLocks noChangeShapeType="1"/>
          </p:cNvSpPr>
          <p:nvPr/>
        </p:nvSpPr>
        <p:spPr bwMode="auto">
          <a:xfrm>
            <a:off x="7780338" y="1762125"/>
            <a:ext cx="749300" cy="1211263"/>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43" name="Line 15"/>
          <p:cNvSpPr>
            <a:spLocks noChangeShapeType="1"/>
          </p:cNvSpPr>
          <p:nvPr/>
        </p:nvSpPr>
        <p:spPr bwMode="auto">
          <a:xfrm flipH="1">
            <a:off x="8616950" y="3338513"/>
            <a:ext cx="14288" cy="1044575"/>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201744" name="Text Box 16"/>
          <p:cNvSpPr txBox="1">
            <a:spLocks noChangeArrowheads="1"/>
          </p:cNvSpPr>
          <p:nvPr/>
        </p:nvSpPr>
        <p:spPr bwMode="auto">
          <a:xfrm>
            <a:off x="7102475" y="4194175"/>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201745" name="Text Box 17"/>
          <p:cNvSpPr txBox="1">
            <a:spLocks noChangeArrowheads="1"/>
          </p:cNvSpPr>
          <p:nvPr/>
        </p:nvSpPr>
        <p:spPr bwMode="auto">
          <a:xfrm>
            <a:off x="7062788" y="3582988"/>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201746" name="Text Box 18"/>
          <p:cNvSpPr txBox="1">
            <a:spLocks noChangeArrowheads="1"/>
          </p:cNvSpPr>
          <p:nvPr/>
        </p:nvSpPr>
        <p:spPr bwMode="auto">
          <a:xfrm>
            <a:off x="6305550" y="3570288"/>
            <a:ext cx="614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201747" name="Text Box 19"/>
          <p:cNvSpPr txBox="1">
            <a:spLocks noChangeArrowheads="1"/>
          </p:cNvSpPr>
          <p:nvPr/>
        </p:nvSpPr>
        <p:spPr bwMode="auto">
          <a:xfrm>
            <a:off x="7162800" y="281305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0.1</a:t>
            </a:r>
          </a:p>
        </p:txBody>
      </p:sp>
      <p:sp>
        <p:nvSpPr>
          <p:cNvPr id="201748" name="Text Box 20"/>
          <p:cNvSpPr txBox="1">
            <a:spLocks noChangeArrowheads="1"/>
          </p:cNvSpPr>
          <p:nvPr/>
        </p:nvSpPr>
        <p:spPr bwMode="auto">
          <a:xfrm>
            <a:off x="4976813" y="2954338"/>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0.4</a:t>
            </a:r>
          </a:p>
        </p:txBody>
      </p:sp>
      <p:sp>
        <p:nvSpPr>
          <p:cNvPr id="201749" name="Text Box 21"/>
          <p:cNvSpPr txBox="1">
            <a:spLocks noChangeArrowheads="1"/>
          </p:cNvSpPr>
          <p:nvPr/>
        </p:nvSpPr>
        <p:spPr bwMode="auto">
          <a:xfrm>
            <a:off x="5421313" y="2027238"/>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201750" name="Text Box 22"/>
          <p:cNvSpPr txBox="1">
            <a:spLocks noChangeArrowheads="1"/>
          </p:cNvSpPr>
          <p:nvPr/>
        </p:nvSpPr>
        <p:spPr bwMode="auto">
          <a:xfrm>
            <a:off x="6508750" y="194310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201751" name="Text Box 23"/>
          <p:cNvSpPr txBox="1">
            <a:spLocks noChangeArrowheads="1"/>
          </p:cNvSpPr>
          <p:nvPr/>
        </p:nvSpPr>
        <p:spPr bwMode="auto">
          <a:xfrm>
            <a:off x="6051550" y="114300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0.6</a:t>
            </a:r>
          </a:p>
        </p:txBody>
      </p:sp>
      <p:sp>
        <p:nvSpPr>
          <p:cNvPr id="201752" name="Text Box 24"/>
          <p:cNvSpPr txBox="1">
            <a:spLocks noChangeArrowheads="1"/>
          </p:cNvSpPr>
          <p:nvPr/>
        </p:nvSpPr>
        <p:spPr bwMode="auto">
          <a:xfrm>
            <a:off x="8123238" y="1957388"/>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201753" name="Oval 25"/>
          <p:cNvSpPr>
            <a:spLocks noChangeArrowheads="1"/>
          </p:cNvSpPr>
          <p:nvPr/>
        </p:nvSpPr>
        <p:spPr bwMode="auto">
          <a:xfrm>
            <a:off x="8448675" y="4384675"/>
            <a:ext cx="366713" cy="334963"/>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201754" name="Oval 26"/>
          <p:cNvSpPr>
            <a:spLocks noChangeArrowheads="1"/>
          </p:cNvSpPr>
          <p:nvPr/>
        </p:nvSpPr>
        <p:spPr bwMode="auto">
          <a:xfrm>
            <a:off x="4572000" y="1409700"/>
            <a:ext cx="366713" cy="3349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201755" name="Oval 27"/>
          <p:cNvSpPr>
            <a:spLocks noChangeArrowheads="1"/>
          </p:cNvSpPr>
          <p:nvPr/>
        </p:nvSpPr>
        <p:spPr bwMode="auto">
          <a:xfrm>
            <a:off x="7516813" y="1422400"/>
            <a:ext cx="366712" cy="3349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201756" name="Oval 28"/>
          <p:cNvSpPr>
            <a:spLocks noChangeArrowheads="1"/>
          </p:cNvSpPr>
          <p:nvPr/>
        </p:nvSpPr>
        <p:spPr bwMode="auto">
          <a:xfrm>
            <a:off x="6137275" y="2959100"/>
            <a:ext cx="366713" cy="33496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201757" name="Oval 29"/>
          <p:cNvSpPr>
            <a:spLocks noChangeArrowheads="1"/>
          </p:cNvSpPr>
          <p:nvPr/>
        </p:nvSpPr>
        <p:spPr bwMode="auto">
          <a:xfrm>
            <a:off x="8456613" y="3000375"/>
            <a:ext cx="366712" cy="33496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201759" name="Rectangle 31"/>
          <p:cNvSpPr>
            <a:spLocks noChangeArrowheads="1"/>
          </p:cNvSpPr>
          <p:nvPr/>
        </p:nvSpPr>
        <p:spPr bwMode="auto">
          <a:xfrm>
            <a:off x="304800" y="4572000"/>
            <a:ext cx="7620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CC9900"/>
              </a:buClr>
              <a:buSzPct val="65000"/>
              <a:buFont typeface="Wingdings" pitchFamily="2" charset="2"/>
              <a:buChar char="n"/>
            </a:pPr>
            <a:r>
              <a:rPr lang="en-US" sz="3000" smtClean="0">
                <a:solidFill>
                  <a:srgbClr val="000000"/>
                </a:solidFill>
                <a:latin typeface="Times New Roman" pitchFamily="18" charset="0"/>
                <a:cs typeface="+mn-cs"/>
              </a:rPr>
              <a:t>Active nodes in the end are reachable via green paths from initially targeted nodes.</a:t>
            </a:r>
          </a:p>
          <a:p>
            <a:pPr marL="342900" indent="-342900">
              <a:spcBef>
                <a:spcPct val="20000"/>
              </a:spcBef>
              <a:buClr>
                <a:srgbClr val="CC9900"/>
              </a:buClr>
              <a:buSzPct val="65000"/>
              <a:buFont typeface="Wingdings" pitchFamily="2" charset="2"/>
              <a:buChar char="n"/>
            </a:pPr>
            <a:r>
              <a:rPr lang="en-US" sz="3000" smtClean="0">
                <a:solidFill>
                  <a:srgbClr val="000000"/>
                </a:solidFill>
                <a:latin typeface="Times New Roman" pitchFamily="18" charset="0"/>
                <a:cs typeface="+mn-cs"/>
              </a:rPr>
              <a:t>Study reachability in green graphs</a:t>
            </a:r>
          </a:p>
        </p:txBody>
      </p:sp>
    </p:spTree>
    <p:extLst>
      <p:ext uri="{BB962C8B-B14F-4D97-AF65-F5344CB8AC3E}">
        <p14:creationId xmlns:p14="http://schemas.microsoft.com/office/powerpoint/2010/main" val="559690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Submodularity, Fixed Graph</a:t>
            </a:r>
          </a:p>
        </p:txBody>
      </p:sp>
      <p:sp>
        <p:nvSpPr>
          <p:cNvPr id="191491" name="Rectangle 3"/>
          <p:cNvSpPr>
            <a:spLocks noGrp="1" noChangeArrowheads="1"/>
          </p:cNvSpPr>
          <p:nvPr>
            <p:ph type="body" sz="half" idx="1"/>
          </p:nvPr>
        </p:nvSpPr>
        <p:spPr>
          <a:xfrm>
            <a:off x="457200" y="1447800"/>
            <a:ext cx="4038600" cy="2760663"/>
          </a:xfrm>
        </p:spPr>
        <p:txBody>
          <a:bodyPr/>
          <a:lstStyle/>
          <a:p>
            <a:r>
              <a:rPr lang="en-US" sz="2600"/>
              <a:t>Fix “green graph”  </a:t>
            </a:r>
            <a:r>
              <a:rPr lang="en-US" sz="2600" i="1"/>
              <a:t>G. g(S)</a:t>
            </a:r>
            <a:r>
              <a:rPr lang="en-US" sz="2600"/>
              <a:t> are nodes reachable from </a:t>
            </a:r>
            <a:r>
              <a:rPr lang="en-US" sz="2600" i="1"/>
              <a:t>S</a:t>
            </a:r>
            <a:r>
              <a:rPr lang="en-US" sz="2600"/>
              <a:t> in </a:t>
            </a:r>
            <a:r>
              <a:rPr lang="en-US" sz="2600" i="1"/>
              <a:t>G</a:t>
            </a:r>
            <a:r>
              <a:rPr lang="en-US" sz="2600"/>
              <a:t>.</a:t>
            </a:r>
          </a:p>
          <a:p>
            <a:r>
              <a:rPr lang="en-US" sz="2600"/>
              <a:t>Submodularity: </a:t>
            </a:r>
            <a:r>
              <a:rPr lang="en-US" sz="2600" i="1"/>
              <a:t>g(T +v) - g(T)     g(S +v) - g(S) </a:t>
            </a:r>
            <a:r>
              <a:rPr lang="en-US" sz="2600"/>
              <a:t>when</a:t>
            </a:r>
            <a:r>
              <a:rPr lang="en-US" sz="2600" i="1"/>
              <a:t> S    T</a:t>
            </a:r>
            <a:r>
              <a:rPr lang="en-US" sz="2600"/>
              <a:t>.</a:t>
            </a:r>
          </a:p>
        </p:txBody>
      </p:sp>
      <p:graphicFrame>
        <p:nvGraphicFramePr>
          <p:cNvPr id="191492" name="Object 4"/>
          <p:cNvGraphicFramePr>
            <a:graphicFrameLocks noGrp="1" noChangeAspect="1"/>
          </p:cNvGraphicFramePr>
          <p:nvPr>
            <p:ph sz="quarter" idx="2"/>
          </p:nvPr>
        </p:nvGraphicFramePr>
        <p:xfrm>
          <a:off x="4495800" y="1800225"/>
          <a:ext cx="4267200" cy="2085975"/>
        </p:xfrm>
        <a:graphic>
          <a:graphicData uri="http://schemas.openxmlformats.org/presentationml/2006/ole">
            <mc:AlternateContent xmlns:mc="http://schemas.openxmlformats.org/markup-compatibility/2006">
              <mc:Choice xmlns:v="urn:schemas-microsoft-com:vml" Requires="v">
                <p:oleObj spid="_x0000_s138272" name="Visio" r:id="rId4" imgW="4201357" imgH="1855072" progId="Visio.Drawing.11">
                  <p:embed/>
                </p:oleObj>
              </mc:Choice>
              <mc:Fallback>
                <p:oleObj name="Visio" r:id="rId4" imgW="4201357" imgH="185507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00225"/>
                        <a:ext cx="42672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1447800" y="3200400"/>
          <a:ext cx="381000" cy="352425"/>
        </p:xfrm>
        <a:graphic>
          <a:graphicData uri="http://schemas.openxmlformats.org/presentationml/2006/ole">
            <mc:AlternateContent xmlns:mc="http://schemas.openxmlformats.org/markup-compatibility/2006">
              <mc:Choice xmlns:v="urn:schemas-microsoft-com:vml" Requires="v">
                <p:oleObj spid="_x0000_s138273" name="Equation" r:id="rId6" imgW="164880" imgH="152280" progId="Equation.DSMT4">
                  <p:embed/>
                </p:oleObj>
              </mc:Choice>
              <mc:Fallback>
                <p:oleObj name="Equation" r:id="rId6" imgW="16488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200400"/>
                        <a:ext cx="381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497" name="Rectangle 9"/>
          <p:cNvSpPr>
            <a:spLocks noChangeArrowheads="1"/>
          </p:cNvSpPr>
          <p:nvPr/>
        </p:nvSpPr>
        <p:spPr bwMode="auto">
          <a:xfrm>
            <a:off x="457200" y="4114800"/>
            <a:ext cx="8077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CC9900"/>
              </a:buClr>
              <a:buSzPct val="65000"/>
              <a:buFont typeface="Wingdings" pitchFamily="2" charset="2"/>
              <a:buChar char="n"/>
            </a:pPr>
            <a:r>
              <a:rPr lang="en-US" sz="2600" i="1" smtClean="0">
                <a:solidFill>
                  <a:srgbClr val="000000"/>
                </a:solidFill>
                <a:latin typeface="Times New Roman" pitchFamily="18" charset="0"/>
                <a:cs typeface="+mn-cs"/>
              </a:rPr>
              <a:t>g(S +v) - g(S):</a:t>
            </a:r>
            <a:r>
              <a:rPr lang="en-US" sz="2600" smtClean="0">
                <a:solidFill>
                  <a:srgbClr val="000000"/>
                </a:solidFill>
                <a:latin typeface="Times New Roman" pitchFamily="18" charset="0"/>
                <a:cs typeface="+mn-cs"/>
              </a:rPr>
              <a:t> nodes reachable from </a:t>
            </a:r>
            <a:r>
              <a:rPr lang="en-US" sz="2600" i="1" smtClean="0">
                <a:solidFill>
                  <a:srgbClr val="000000"/>
                </a:solidFill>
                <a:latin typeface="Times New Roman" pitchFamily="18" charset="0"/>
                <a:cs typeface="+mn-cs"/>
              </a:rPr>
              <a:t>S + v</a:t>
            </a:r>
            <a:r>
              <a:rPr lang="en-US" sz="2600" smtClean="0">
                <a:solidFill>
                  <a:srgbClr val="000000"/>
                </a:solidFill>
                <a:latin typeface="Times New Roman" pitchFamily="18" charset="0"/>
                <a:cs typeface="+mn-cs"/>
              </a:rPr>
              <a:t>, but not from </a:t>
            </a:r>
            <a:r>
              <a:rPr lang="en-US" sz="2600" i="1" smtClean="0">
                <a:solidFill>
                  <a:srgbClr val="000000"/>
                </a:solidFill>
                <a:latin typeface="Times New Roman" pitchFamily="18" charset="0"/>
                <a:cs typeface="+mn-cs"/>
              </a:rPr>
              <a:t>S</a:t>
            </a:r>
            <a:r>
              <a:rPr lang="en-US" sz="2600" smtClean="0">
                <a:solidFill>
                  <a:srgbClr val="000000"/>
                </a:solidFill>
                <a:latin typeface="Times New Roman" pitchFamily="18" charset="0"/>
                <a:cs typeface="+mn-cs"/>
              </a:rPr>
              <a:t>.</a:t>
            </a:r>
          </a:p>
          <a:p>
            <a:pPr marL="342900" indent="-342900">
              <a:spcBef>
                <a:spcPct val="20000"/>
              </a:spcBef>
              <a:buClr>
                <a:srgbClr val="CC9900"/>
              </a:buClr>
              <a:buSzPct val="65000"/>
              <a:buFont typeface="Wingdings" pitchFamily="2" charset="2"/>
              <a:buChar char="n"/>
            </a:pPr>
            <a:r>
              <a:rPr lang="en-US" sz="2600" smtClean="0">
                <a:solidFill>
                  <a:srgbClr val="000000"/>
                </a:solidFill>
                <a:latin typeface="Times New Roman" pitchFamily="18" charset="0"/>
                <a:cs typeface="+mn-cs"/>
              </a:rPr>
              <a:t>From the picture: </a:t>
            </a:r>
            <a:r>
              <a:rPr lang="en-US" sz="2600" i="1" smtClean="0">
                <a:solidFill>
                  <a:srgbClr val="000000"/>
                </a:solidFill>
                <a:latin typeface="Times New Roman" pitchFamily="18" charset="0"/>
                <a:cs typeface="+mn-cs"/>
              </a:rPr>
              <a:t>g(T +v) - g(T)     g(S +v) - g(S) </a:t>
            </a:r>
            <a:r>
              <a:rPr lang="en-US" sz="2600" smtClean="0">
                <a:solidFill>
                  <a:srgbClr val="000000"/>
                </a:solidFill>
                <a:latin typeface="Times New Roman" pitchFamily="18" charset="0"/>
                <a:cs typeface="+mn-cs"/>
              </a:rPr>
              <a:t>when</a:t>
            </a:r>
            <a:r>
              <a:rPr lang="en-US" sz="2600" i="1" smtClean="0">
                <a:solidFill>
                  <a:srgbClr val="000000"/>
                </a:solidFill>
                <a:latin typeface="Times New Roman" pitchFamily="18" charset="0"/>
                <a:cs typeface="+mn-cs"/>
              </a:rPr>
              <a:t> S       	T (indeed!)</a:t>
            </a:r>
            <a:r>
              <a:rPr lang="en-US" sz="2600" smtClean="0">
                <a:solidFill>
                  <a:srgbClr val="000000"/>
                </a:solidFill>
                <a:latin typeface="Times New Roman" pitchFamily="18" charset="0"/>
                <a:cs typeface="+mn-cs"/>
              </a:rPr>
              <a:t>.</a:t>
            </a:r>
          </a:p>
        </p:txBody>
      </p:sp>
      <p:graphicFrame>
        <p:nvGraphicFramePr>
          <p:cNvPr id="191499" name="Object 11"/>
          <p:cNvGraphicFramePr>
            <a:graphicFrameLocks noChangeAspect="1"/>
          </p:cNvGraphicFramePr>
          <p:nvPr/>
        </p:nvGraphicFramePr>
        <p:xfrm>
          <a:off x="1828800" y="3581400"/>
          <a:ext cx="381000" cy="352425"/>
        </p:xfrm>
        <a:graphic>
          <a:graphicData uri="http://schemas.openxmlformats.org/presentationml/2006/ole">
            <mc:AlternateContent xmlns:mc="http://schemas.openxmlformats.org/markup-compatibility/2006">
              <mc:Choice xmlns:v="urn:schemas-microsoft-com:vml" Requires="v">
                <p:oleObj spid="_x0000_s138274" name="Equation" r:id="rId8" imgW="164880" imgH="152280" progId="Equation.DSMT4">
                  <p:embed/>
                </p:oleObj>
              </mc:Choice>
              <mc:Fallback>
                <p:oleObj name="Equation" r:id="rId8" imgW="16488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581400"/>
                        <a:ext cx="381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0" name="Object 12"/>
          <p:cNvGraphicFramePr>
            <a:graphicFrameLocks noChangeAspect="1"/>
          </p:cNvGraphicFramePr>
          <p:nvPr/>
        </p:nvGraphicFramePr>
        <p:xfrm>
          <a:off x="5181600" y="5105400"/>
          <a:ext cx="381000" cy="352425"/>
        </p:xfrm>
        <a:graphic>
          <a:graphicData uri="http://schemas.openxmlformats.org/presentationml/2006/ole">
            <mc:AlternateContent xmlns:mc="http://schemas.openxmlformats.org/markup-compatibility/2006">
              <mc:Choice xmlns:v="urn:schemas-microsoft-com:vml" Requires="v">
                <p:oleObj spid="_x0000_s138275" name="Equation" r:id="rId9" imgW="164880" imgH="152280" progId="Equation.DSMT4">
                  <p:embed/>
                </p:oleObj>
              </mc:Choice>
              <mc:Fallback>
                <p:oleObj name="Equation" r:id="rId9" imgW="16488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105400"/>
                        <a:ext cx="381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1" name="Object 13"/>
          <p:cNvGraphicFramePr>
            <a:graphicFrameLocks noChangeAspect="1"/>
          </p:cNvGraphicFramePr>
          <p:nvPr/>
        </p:nvGraphicFramePr>
        <p:xfrm>
          <a:off x="990600" y="5486400"/>
          <a:ext cx="381000" cy="352425"/>
        </p:xfrm>
        <a:graphic>
          <a:graphicData uri="http://schemas.openxmlformats.org/presentationml/2006/ole">
            <mc:AlternateContent xmlns:mc="http://schemas.openxmlformats.org/markup-compatibility/2006">
              <mc:Choice xmlns:v="urn:schemas-microsoft-com:vml" Requires="v">
                <p:oleObj spid="_x0000_s138276" name="Equation" r:id="rId10" imgW="164880" imgH="152280" progId="Equation.DSMT4">
                  <p:embed/>
                </p:oleObj>
              </mc:Choice>
              <mc:Fallback>
                <p:oleObj name="Equation" r:id="rId10" imgW="16488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486400"/>
                        <a:ext cx="381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41206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4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5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1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P spid="1914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Submodularity of the Function</a:t>
            </a:r>
          </a:p>
        </p:txBody>
      </p:sp>
      <p:sp>
        <p:nvSpPr>
          <p:cNvPr id="193541" name="Rectangle 5"/>
          <p:cNvSpPr>
            <a:spLocks noGrp="1" noChangeArrowheads="1"/>
          </p:cNvSpPr>
          <p:nvPr>
            <p:ph type="body" sz="half" idx="1"/>
          </p:nvPr>
        </p:nvSpPr>
        <p:spPr>
          <a:xfrm>
            <a:off x="609600" y="3962400"/>
            <a:ext cx="7696200" cy="2316163"/>
          </a:xfrm>
        </p:spPr>
        <p:txBody>
          <a:bodyPr/>
          <a:lstStyle/>
          <a:p>
            <a:r>
              <a:rPr lang="en-US" sz="2600"/>
              <a:t>g</a:t>
            </a:r>
            <a:r>
              <a:rPr lang="en-US" sz="2600" baseline="-25000"/>
              <a:t>G</a:t>
            </a:r>
            <a:r>
              <a:rPr lang="en-US" sz="2600"/>
              <a:t>(S): nodes reachable from S in G.</a:t>
            </a:r>
          </a:p>
          <a:p>
            <a:r>
              <a:rPr lang="en-US" sz="2600"/>
              <a:t>Each g</a:t>
            </a:r>
            <a:r>
              <a:rPr lang="en-US" sz="2600" baseline="-25000"/>
              <a:t>G</a:t>
            </a:r>
            <a:r>
              <a:rPr lang="en-US" sz="2600"/>
              <a:t>(S): is submodular (previous slide).</a:t>
            </a:r>
          </a:p>
          <a:p>
            <a:r>
              <a:rPr lang="en-US" sz="2600"/>
              <a:t>Probabilities are non-negative.</a:t>
            </a:r>
          </a:p>
          <a:p>
            <a:endParaRPr lang="en-US" sz="2600"/>
          </a:p>
        </p:txBody>
      </p:sp>
      <p:sp>
        <p:nvSpPr>
          <p:cNvPr id="193542" name="Rectangle 6"/>
          <p:cNvSpPr>
            <a:spLocks noGrp="1" noChangeArrowheads="1"/>
          </p:cNvSpPr>
          <p:nvPr>
            <p:ph type="body" sz="half" idx="2"/>
          </p:nvPr>
        </p:nvSpPr>
        <p:spPr>
          <a:xfrm>
            <a:off x="1905000" y="1295400"/>
            <a:ext cx="4800600" cy="1371600"/>
          </a:xfrm>
          <a:solidFill>
            <a:srgbClr val="FFCC99"/>
          </a:solidFill>
          <a:ln w="19050">
            <a:solidFill>
              <a:srgbClr val="FF66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 typeface="Wingdings" pitchFamily="2" charset="2"/>
              <a:buNone/>
            </a:pPr>
            <a:r>
              <a:rPr lang="en-US" sz="2600">
                <a:latin typeface="Goudy Old Style" pitchFamily="18" charset="0"/>
              </a:rPr>
              <a:t>Fact: A non-negative linear combination of submodular functions is submodular</a:t>
            </a:r>
          </a:p>
        </p:txBody>
      </p:sp>
      <p:graphicFrame>
        <p:nvGraphicFramePr>
          <p:cNvPr id="193544" name="Object 8"/>
          <p:cNvGraphicFramePr>
            <a:graphicFrameLocks noChangeAspect="1"/>
          </p:cNvGraphicFramePr>
          <p:nvPr/>
        </p:nvGraphicFramePr>
        <p:xfrm>
          <a:off x="1447800" y="2971800"/>
          <a:ext cx="6248400" cy="838200"/>
        </p:xfrm>
        <a:graphic>
          <a:graphicData uri="http://schemas.openxmlformats.org/presentationml/2006/ole">
            <mc:AlternateContent xmlns:mc="http://schemas.openxmlformats.org/markup-compatibility/2006">
              <mc:Choice xmlns:v="urn:schemas-microsoft-com:vml" Requires="v">
                <p:oleObj spid="_x0000_s139272" name="Equation" r:id="rId4" imgW="2616120" imgH="342720" progId="Equation.DSMT4">
                  <p:embed/>
                </p:oleObj>
              </mc:Choice>
              <mc:Fallback>
                <p:oleObj name="Equation" r:id="rId4" imgW="2616120" imgH="342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971800"/>
                        <a:ext cx="624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2776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Submodularity for Linear Threshold</a:t>
            </a:r>
          </a:p>
        </p:txBody>
      </p:sp>
      <p:sp>
        <p:nvSpPr>
          <p:cNvPr id="29699" name="Rectangle 3"/>
          <p:cNvSpPr>
            <a:spLocks noGrp="1" noChangeArrowheads="1"/>
          </p:cNvSpPr>
          <p:nvPr>
            <p:ph type="body" idx="1"/>
          </p:nvPr>
        </p:nvSpPr>
        <p:spPr/>
        <p:txBody>
          <a:bodyPr/>
          <a:lstStyle/>
          <a:p>
            <a:r>
              <a:rPr lang="en-US"/>
              <a:t>Use similar “green graph” idea.</a:t>
            </a:r>
          </a:p>
          <a:p>
            <a:r>
              <a:rPr lang="en-US"/>
              <a:t>Once a graph is fixed, “reachability” argument is identical.</a:t>
            </a:r>
          </a:p>
          <a:p>
            <a:r>
              <a:rPr lang="en-US"/>
              <a:t>How do we fix a green graph now?</a:t>
            </a:r>
          </a:p>
          <a:p>
            <a:r>
              <a:rPr lang="en-US"/>
              <a:t>Each node picks at most one incoming edge, with probabilities proportional to edge weights.</a:t>
            </a:r>
          </a:p>
          <a:p>
            <a:r>
              <a:rPr lang="en-US"/>
              <a:t>Equivalent to linear threshold model (trickier proof).</a:t>
            </a:r>
          </a:p>
        </p:txBody>
      </p:sp>
    </p:spTree>
    <p:extLst>
      <p:ext uri="{BB962C8B-B14F-4D97-AF65-F5344CB8AC3E}">
        <p14:creationId xmlns:p14="http://schemas.microsoft.com/office/powerpoint/2010/main" val="2184836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1981200"/>
            <a:ext cx="8229600" cy="1143000"/>
          </a:xfrm>
        </p:spPr>
        <p:txBody>
          <a:bodyPr/>
          <a:lstStyle/>
          <a:p>
            <a:r>
              <a:rPr lang="en-US"/>
              <a:t>Key 2: Evaluating  </a:t>
            </a:r>
            <a:r>
              <a:rPr lang="en-US" i="1"/>
              <a:t>f(S)</a:t>
            </a:r>
          </a:p>
        </p:txBody>
      </p:sp>
    </p:spTree>
    <p:extLst>
      <p:ext uri="{BB962C8B-B14F-4D97-AF65-F5344CB8AC3E}">
        <p14:creationId xmlns:p14="http://schemas.microsoft.com/office/powerpoint/2010/main" val="842307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Evaluating </a:t>
            </a:r>
            <a:r>
              <a:rPr lang="en-US" i="1"/>
              <a:t>ƒ(S)</a:t>
            </a:r>
          </a:p>
        </p:txBody>
      </p:sp>
      <p:sp>
        <p:nvSpPr>
          <p:cNvPr id="31747" name="Rectangle 3"/>
          <p:cNvSpPr>
            <a:spLocks noGrp="1" noChangeArrowheads="1"/>
          </p:cNvSpPr>
          <p:nvPr>
            <p:ph type="body" idx="1"/>
          </p:nvPr>
        </p:nvSpPr>
        <p:spPr/>
        <p:txBody>
          <a:bodyPr/>
          <a:lstStyle/>
          <a:p>
            <a:pPr>
              <a:lnSpc>
                <a:spcPct val="90000"/>
              </a:lnSpc>
            </a:pPr>
            <a:r>
              <a:rPr lang="en-US"/>
              <a:t>How to evaluate ƒ(</a:t>
            </a:r>
            <a:r>
              <a:rPr lang="en-US" i="1"/>
              <a:t>S</a:t>
            </a:r>
            <a:r>
              <a:rPr lang="en-US"/>
              <a:t>)?</a:t>
            </a:r>
          </a:p>
          <a:p>
            <a:pPr>
              <a:lnSpc>
                <a:spcPct val="90000"/>
              </a:lnSpc>
            </a:pPr>
            <a:r>
              <a:rPr lang="en-US"/>
              <a:t>Still an open question of how to compute efficiently</a:t>
            </a:r>
          </a:p>
          <a:p>
            <a:pPr>
              <a:lnSpc>
                <a:spcPct val="90000"/>
              </a:lnSpc>
            </a:pPr>
            <a:r>
              <a:rPr lang="en-US"/>
              <a:t>But: very good estimates by simulation</a:t>
            </a:r>
          </a:p>
          <a:p>
            <a:pPr lvl="1">
              <a:lnSpc>
                <a:spcPct val="90000"/>
              </a:lnSpc>
            </a:pPr>
            <a:r>
              <a:rPr lang="en-US"/>
              <a:t>repeating the diffusion process often enough (polynomial in </a:t>
            </a:r>
            <a:r>
              <a:rPr lang="en-US" i="1"/>
              <a:t>n</a:t>
            </a:r>
            <a:r>
              <a:rPr lang="en-US"/>
              <a:t>; 1/</a:t>
            </a:r>
            <a:r>
              <a:rPr lang="el-GR">
                <a:cs typeface="Times New Roman" pitchFamily="18" charset="0"/>
              </a:rPr>
              <a:t>ε</a:t>
            </a:r>
            <a:r>
              <a:rPr lang="en-US">
                <a:cs typeface="Times New Roman" pitchFamily="18" charset="0"/>
              </a:rPr>
              <a:t>)</a:t>
            </a:r>
          </a:p>
          <a:p>
            <a:pPr lvl="1">
              <a:lnSpc>
                <a:spcPct val="90000"/>
              </a:lnSpc>
            </a:pPr>
            <a:r>
              <a:rPr lang="en-US">
                <a:cs typeface="Times New Roman" pitchFamily="18" charset="0"/>
              </a:rPr>
              <a:t>Achieve </a:t>
            </a:r>
            <a:r>
              <a:rPr lang="en-US" i="1"/>
              <a:t>(1</a:t>
            </a:r>
            <a:r>
              <a:rPr lang="en-US" i="1">
                <a:cs typeface="Times New Roman" pitchFamily="18" charset="0"/>
              </a:rPr>
              <a:t>± </a:t>
            </a:r>
            <a:r>
              <a:rPr lang="el-GR" i="1">
                <a:cs typeface="Times New Roman" pitchFamily="18" charset="0"/>
              </a:rPr>
              <a:t>ε</a:t>
            </a:r>
            <a:r>
              <a:rPr lang="en-US" i="1"/>
              <a:t>)-</a:t>
            </a:r>
            <a:r>
              <a:rPr lang="en-US"/>
              <a:t>approximation to </a:t>
            </a:r>
            <a:r>
              <a:rPr lang="en-US" i="1"/>
              <a:t>f(S)</a:t>
            </a:r>
            <a:r>
              <a:rPr lang="en-US"/>
              <a:t>.</a:t>
            </a:r>
          </a:p>
          <a:p>
            <a:pPr>
              <a:lnSpc>
                <a:spcPct val="90000"/>
              </a:lnSpc>
            </a:pPr>
            <a:r>
              <a:rPr lang="en-US"/>
              <a:t>Generalization of Nemhauser/Wolsey proof shows: Greedy algorithm is now a </a:t>
            </a:r>
            <a:r>
              <a:rPr lang="en-US" i="1"/>
              <a:t>(1-1/e- </a:t>
            </a:r>
            <a:r>
              <a:rPr lang="el-GR" i="1">
                <a:cs typeface="Times New Roman" pitchFamily="18" charset="0"/>
              </a:rPr>
              <a:t>ε</a:t>
            </a:r>
            <a:r>
              <a:rPr lang="en-US" i="1">
                <a:cs typeface="Times New Roman" pitchFamily="18" charset="0"/>
              </a:rPr>
              <a:t>′</a:t>
            </a:r>
            <a:r>
              <a:rPr lang="en-US" i="1"/>
              <a:t>)-</a:t>
            </a:r>
            <a:r>
              <a:rPr lang="en-US"/>
              <a:t>approximation.</a:t>
            </a:r>
          </a:p>
        </p:txBody>
      </p:sp>
    </p:spTree>
    <p:extLst>
      <p:ext uri="{BB962C8B-B14F-4D97-AF65-F5344CB8AC3E}">
        <p14:creationId xmlns:p14="http://schemas.microsoft.com/office/powerpoint/2010/main" val="2364810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Experiment Data</a:t>
            </a:r>
          </a:p>
        </p:txBody>
      </p:sp>
      <p:sp>
        <p:nvSpPr>
          <p:cNvPr id="33795" name="Rectangle 3"/>
          <p:cNvSpPr>
            <a:spLocks noGrp="1" noChangeArrowheads="1"/>
          </p:cNvSpPr>
          <p:nvPr>
            <p:ph type="body" idx="1"/>
          </p:nvPr>
        </p:nvSpPr>
        <p:spPr/>
        <p:txBody>
          <a:bodyPr/>
          <a:lstStyle/>
          <a:p>
            <a:r>
              <a:rPr lang="en-US"/>
              <a:t>A collaboration graph obtained from co-authorships in papers of the arXiv high-energy physics theory section</a:t>
            </a:r>
          </a:p>
          <a:p>
            <a:r>
              <a:rPr lang="en-US"/>
              <a:t>co-authorship networks arguably capture many of the key features of social networks more generally</a:t>
            </a:r>
          </a:p>
          <a:p>
            <a:r>
              <a:rPr lang="en-US"/>
              <a:t>Resulting graph: 10748 nodes, 53000 distinct edges</a:t>
            </a:r>
          </a:p>
        </p:txBody>
      </p:sp>
    </p:spTree>
    <p:extLst>
      <p:ext uri="{BB962C8B-B14F-4D97-AF65-F5344CB8AC3E}">
        <p14:creationId xmlns:p14="http://schemas.microsoft.com/office/powerpoint/2010/main" val="241687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farm4.static.flickr.com/3232/2828883082_b6f836c3b3_o.gif"/>
          <p:cNvPicPr>
            <a:picLocks noChangeAspect="1" noChangeArrowheads="1"/>
          </p:cNvPicPr>
          <p:nvPr/>
        </p:nvPicPr>
        <p:blipFill>
          <a:blip r:embed="rId3" cstate="print"/>
          <a:srcRect/>
          <a:stretch>
            <a:fillRect/>
          </a:stretch>
        </p:blipFill>
        <p:spPr bwMode="auto">
          <a:xfrm>
            <a:off x="0" y="1905000"/>
            <a:ext cx="5230951" cy="4191000"/>
          </a:xfrm>
          <a:prstGeom prst="rect">
            <a:avLst/>
          </a:prstGeom>
          <a:noFill/>
        </p:spPr>
      </p:pic>
      <p:sp>
        <p:nvSpPr>
          <p:cNvPr id="2" name="Title 1"/>
          <p:cNvSpPr>
            <a:spLocks noGrp="1"/>
          </p:cNvSpPr>
          <p:nvPr>
            <p:ph type="title"/>
          </p:nvPr>
        </p:nvSpPr>
        <p:spPr/>
        <p:txBody>
          <a:bodyPr/>
          <a:lstStyle/>
          <a:p>
            <a:r>
              <a:rPr lang="en-US" sz="3600" dirty="0" smtClean="0"/>
              <a:t>Information Propagation</a:t>
            </a:r>
            <a:endParaRPr lang="en-US" sz="3600" dirty="0"/>
          </a:p>
        </p:txBody>
      </p:sp>
      <p:sp>
        <p:nvSpPr>
          <p:cNvPr id="3" name="Content Placeholder 2"/>
          <p:cNvSpPr>
            <a:spLocks noGrp="1"/>
          </p:cNvSpPr>
          <p:nvPr>
            <p:ph idx="1"/>
          </p:nvPr>
        </p:nvSpPr>
        <p:spPr>
          <a:xfrm>
            <a:off x="4800600" y="1447800"/>
            <a:ext cx="4114800" cy="2895600"/>
          </a:xfrm>
        </p:spPr>
        <p:txBody>
          <a:bodyPr/>
          <a:lstStyle/>
          <a:p>
            <a:pPr eaLnBrk="1" hangingPunct="1"/>
            <a:r>
              <a:rPr lang="en-US" altLang="zh-CN" sz="2400" dirty="0" smtClean="0">
                <a:latin typeface="Comic Sans MS" pitchFamily="66" charset="0"/>
              </a:rPr>
              <a:t>It is widely believed that through the “word of mouth” effects, influence will spread </a:t>
            </a:r>
            <a:r>
              <a:rPr lang="en-US" altLang="zh-CN"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widely</a:t>
            </a:r>
            <a:r>
              <a:rPr lang="en-US" altLang="zh-CN" sz="2400" i="1" dirty="0" smtClean="0">
                <a:latin typeface="Comic Sans MS" pitchFamily="66" charset="0"/>
              </a:rPr>
              <a:t> and </a:t>
            </a:r>
            <a:r>
              <a:rPr lang="en-US" altLang="zh-CN"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quickly </a:t>
            </a:r>
            <a:r>
              <a:rPr lang="en-US" altLang="zh-CN" sz="2400" i="1" dirty="0" smtClean="0">
                <a:latin typeface="Comic Sans MS" pitchFamily="66" charset="0"/>
              </a:rPr>
              <a:t>throughout the network.</a:t>
            </a:r>
          </a:p>
          <a:p>
            <a:endParaRPr lang="en-US"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3</a:t>
            </a:fld>
            <a:endParaRPr lang="en-US"/>
          </a:p>
        </p:txBody>
      </p:sp>
      <p:grpSp>
        <p:nvGrpSpPr>
          <p:cNvPr id="7" name="Group 6"/>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Experiment Settings</a:t>
            </a:r>
          </a:p>
        </p:txBody>
      </p:sp>
      <p:sp>
        <p:nvSpPr>
          <p:cNvPr id="35843" name="Rectangle 3"/>
          <p:cNvSpPr>
            <a:spLocks noGrp="1" noChangeArrowheads="1"/>
          </p:cNvSpPr>
          <p:nvPr>
            <p:ph type="body" idx="1"/>
          </p:nvPr>
        </p:nvSpPr>
        <p:spPr>
          <a:xfrm>
            <a:off x="457200" y="1295400"/>
            <a:ext cx="8229600" cy="5486400"/>
          </a:xfrm>
        </p:spPr>
        <p:txBody>
          <a:bodyPr/>
          <a:lstStyle/>
          <a:p>
            <a:pPr>
              <a:spcBef>
                <a:spcPct val="30000"/>
              </a:spcBef>
            </a:pPr>
            <a:r>
              <a:rPr lang="en-US" sz="2600"/>
              <a:t> Linear Threshold Model: multiplicity of edges as weights</a:t>
            </a:r>
          </a:p>
          <a:p>
            <a:pPr lvl="1">
              <a:spcBef>
                <a:spcPct val="30000"/>
              </a:spcBef>
            </a:pPr>
            <a:r>
              <a:rPr lang="en-US" sz="2200"/>
              <a:t>weight(v</a:t>
            </a:r>
            <a:r>
              <a:rPr lang="en-US" sz="2200">
                <a:cs typeface="Times New Roman" pitchFamily="18" charset="0"/>
              </a:rPr>
              <a:t>→</a:t>
            </a:r>
            <a:r>
              <a:rPr lang="en-US" sz="2200"/>
              <a:t>ω) = </a:t>
            </a:r>
            <a:r>
              <a:rPr lang="en-US" sz="2200" i="1"/>
              <a:t>C</a:t>
            </a:r>
            <a:r>
              <a:rPr lang="en-US" sz="2200" i="1" baseline="-25000"/>
              <a:t>vw</a:t>
            </a:r>
            <a:r>
              <a:rPr lang="en-US" sz="2200" i="1"/>
              <a:t> / dv</a:t>
            </a:r>
            <a:r>
              <a:rPr lang="en-US" sz="2200"/>
              <a:t>, weight(ω</a:t>
            </a:r>
            <a:r>
              <a:rPr lang="en-US" sz="2200">
                <a:cs typeface="Times New Roman" pitchFamily="18" charset="0"/>
              </a:rPr>
              <a:t>→</a:t>
            </a:r>
            <a:r>
              <a:rPr lang="en-US" sz="2200"/>
              <a:t>v) = </a:t>
            </a:r>
            <a:r>
              <a:rPr lang="en-US" sz="2200" i="1"/>
              <a:t>C</a:t>
            </a:r>
            <a:r>
              <a:rPr lang="en-US" sz="2200" i="1" baseline="-25000"/>
              <a:t>wv</a:t>
            </a:r>
            <a:r>
              <a:rPr lang="en-US" sz="2200" i="1"/>
              <a:t> / dw</a:t>
            </a:r>
            <a:endParaRPr lang="en-US" sz="2200"/>
          </a:p>
          <a:p>
            <a:pPr>
              <a:spcBef>
                <a:spcPct val="30000"/>
              </a:spcBef>
            </a:pPr>
            <a:r>
              <a:rPr lang="en-US" sz="2600"/>
              <a:t>Independent Cascade Model:</a:t>
            </a:r>
          </a:p>
          <a:p>
            <a:pPr lvl="1">
              <a:spcBef>
                <a:spcPct val="30000"/>
              </a:spcBef>
            </a:pPr>
            <a:r>
              <a:rPr lang="en-US" sz="2200"/>
              <a:t>Case 1: uniform probabilities </a:t>
            </a:r>
            <a:r>
              <a:rPr lang="en-US" sz="2200" i="1"/>
              <a:t>p </a:t>
            </a:r>
            <a:r>
              <a:rPr lang="en-US" sz="2200"/>
              <a:t>on each edge</a:t>
            </a:r>
          </a:p>
          <a:p>
            <a:pPr lvl="1">
              <a:spcBef>
                <a:spcPct val="30000"/>
              </a:spcBef>
            </a:pPr>
            <a:r>
              <a:rPr lang="en-US" sz="2200"/>
              <a:t>Case 2: edge from </a:t>
            </a:r>
            <a:r>
              <a:rPr lang="en-US" sz="2200" i="1"/>
              <a:t>v</a:t>
            </a:r>
            <a:r>
              <a:rPr lang="en-US" sz="2200"/>
              <a:t> to </a:t>
            </a:r>
            <a:r>
              <a:rPr lang="en-US" sz="2200" i="1"/>
              <a:t>ω</a:t>
            </a:r>
            <a:r>
              <a:rPr lang="en-US" sz="2200"/>
              <a:t> has probability </a:t>
            </a:r>
            <a:r>
              <a:rPr lang="en-US" sz="2200" i="1"/>
              <a:t>1/ dω</a:t>
            </a:r>
            <a:r>
              <a:rPr lang="en-US" sz="2200"/>
              <a:t> of activating </a:t>
            </a:r>
            <a:r>
              <a:rPr lang="en-US" sz="2200" i="1"/>
              <a:t>ω</a:t>
            </a:r>
            <a:r>
              <a:rPr lang="en-US" sz="2200"/>
              <a:t>.</a:t>
            </a:r>
          </a:p>
          <a:p>
            <a:pPr>
              <a:spcBef>
                <a:spcPct val="30000"/>
              </a:spcBef>
            </a:pPr>
            <a:r>
              <a:rPr lang="en-US" sz="2600"/>
              <a:t>Simulate the process 10000 times for each targeted set, re-choosing thresholds or edge outcomes pseudo-randomly from [0, 1] every time</a:t>
            </a:r>
          </a:p>
          <a:p>
            <a:pPr>
              <a:spcBef>
                <a:spcPct val="30000"/>
              </a:spcBef>
            </a:pPr>
            <a:r>
              <a:rPr lang="en-US" sz="2600"/>
              <a:t>Compare with other 3 common heuristics </a:t>
            </a:r>
          </a:p>
          <a:p>
            <a:pPr lvl="1">
              <a:spcBef>
                <a:spcPct val="30000"/>
              </a:spcBef>
            </a:pPr>
            <a:r>
              <a:rPr lang="en-US" sz="2200"/>
              <a:t>(in)degree centrality, distance centrality, random nodes.</a:t>
            </a:r>
          </a:p>
        </p:txBody>
      </p:sp>
    </p:spTree>
    <p:extLst>
      <p:ext uri="{BB962C8B-B14F-4D97-AF65-F5344CB8AC3E}">
        <p14:creationId xmlns:p14="http://schemas.microsoft.com/office/powerpoint/2010/main" val="1752074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Results: linear threshold model</a:t>
            </a:r>
          </a:p>
        </p:txBody>
      </p:sp>
      <p:pic>
        <p:nvPicPr>
          <p:cNvPr id="1792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867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888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Independent Cascade Model – Case 1</a:t>
            </a:r>
          </a:p>
        </p:txBody>
      </p:sp>
      <p:pic>
        <p:nvPicPr>
          <p:cNvPr id="177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343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24000"/>
            <a:ext cx="464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8" name="Text Box 6"/>
          <p:cNvSpPr txBox="1">
            <a:spLocks noChangeArrowheads="1"/>
          </p:cNvSpPr>
          <p:nvPr/>
        </p:nvSpPr>
        <p:spPr bwMode="auto">
          <a:xfrm>
            <a:off x="1828800" y="5486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rgbClr val="000000"/>
                </a:solidFill>
                <a:latin typeface="Goudy Old Style" pitchFamily="18" charset="0"/>
                <a:cs typeface="+mn-cs"/>
              </a:rPr>
              <a:t>P = 1%</a:t>
            </a:r>
          </a:p>
        </p:txBody>
      </p:sp>
      <p:sp>
        <p:nvSpPr>
          <p:cNvPr id="177159" name="Text Box 7"/>
          <p:cNvSpPr txBox="1">
            <a:spLocks noChangeArrowheads="1"/>
          </p:cNvSpPr>
          <p:nvPr/>
        </p:nvSpPr>
        <p:spPr bwMode="auto">
          <a:xfrm>
            <a:off x="6324600" y="5410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rgbClr val="000000"/>
                </a:solidFill>
                <a:latin typeface="Goudy Old Style" pitchFamily="18" charset="0"/>
                <a:cs typeface="+mn-cs"/>
              </a:rPr>
              <a:t>P = 10%</a:t>
            </a:r>
          </a:p>
        </p:txBody>
      </p:sp>
    </p:spTree>
    <p:extLst>
      <p:ext uri="{BB962C8B-B14F-4D97-AF65-F5344CB8AC3E}">
        <p14:creationId xmlns:p14="http://schemas.microsoft.com/office/powerpoint/2010/main" val="1390529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Independent Cascade Model – Case 2</a:t>
            </a:r>
          </a:p>
        </p:txBody>
      </p:sp>
      <p:pic>
        <p:nvPicPr>
          <p:cNvPr id="183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5715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828800"/>
            <a:ext cx="259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3" name="Text Box 7"/>
          <p:cNvSpPr txBox="1">
            <a:spLocks noChangeArrowheads="1"/>
          </p:cNvSpPr>
          <p:nvPr/>
        </p:nvSpPr>
        <p:spPr bwMode="auto">
          <a:xfrm>
            <a:off x="6629400" y="12192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mtClean="0">
                <a:solidFill>
                  <a:srgbClr val="006633"/>
                </a:solidFill>
                <a:latin typeface="Goudy Old Style" pitchFamily="18" charset="0"/>
                <a:cs typeface="+mn-cs"/>
              </a:rPr>
              <a:t>Reminder: linear threshold model</a:t>
            </a:r>
          </a:p>
        </p:txBody>
      </p:sp>
    </p:spTree>
    <p:extLst>
      <p:ext uri="{BB962C8B-B14F-4D97-AF65-F5344CB8AC3E}">
        <p14:creationId xmlns:p14="http://schemas.microsoft.com/office/powerpoint/2010/main" val="663648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Product Adoption</a:t>
            </a:r>
            <a:endParaRPr lang="en-US" dirty="0"/>
          </a:p>
        </p:txBody>
      </p:sp>
      <p:sp>
        <p:nvSpPr>
          <p:cNvPr id="3" name="Content Placeholder 2"/>
          <p:cNvSpPr>
            <a:spLocks noGrp="1"/>
          </p:cNvSpPr>
          <p:nvPr>
            <p:ph idx="1"/>
          </p:nvPr>
        </p:nvSpPr>
        <p:spPr>
          <a:xfrm>
            <a:off x="457200" y="1600200"/>
            <a:ext cx="8140700" cy="4525963"/>
          </a:xfrm>
        </p:spPr>
        <p:txBody>
          <a:bodyPr>
            <a:normAutofit/>
          </a:bodyPr>
          <a:lstStyle/>
          <a:p>
            <a:pPr>
              <a:lnSpc>
                <a:spcPct val="90000"/>
              </a:lnSpc>
              <a:spcBef>
                <a:spcPts val="1800"/>
              </a:spcBef>
            </a:pPr>
            <a:r>
              <a:rPr lang="en-US" sz="2800" dirty="0" smtClean="0">
                <a:solidFill>
                  <a:schemeClr val="accent1"/>
                </a:solidFill>
              </a:rPr>
              <a:t>Problem: </a:t>
            </a:r>
            <a:r>
              <a:rPr lang="en-US" sz="2800" dirty="0" smtClean="0"/>
              <a:t>Given a social network and product ratings, find </a:t>
            </a:r>
            <a:r>
              <a:rPr lang="en-US" sz="2800" i="1" dirty="0" smtClean="0"/>
              <a:t>k</a:t>
            </a:r>
            <a:r>
              <a:rPr lang="en-US" sz="2800" dirty="0" smtClean="0"/>
              <a:t> users such that by targeting them the expected spread (expected number of adopters) under the LT-C model is maximized</a:t>
            </a:r>
          </a:p>
          <a:p>
            <a:pPr>
              <a:lnSpc>
                <a:spcPct val="90000"/>
              </a:lnSpc>
              <a:spcBef>
                <a:spcPts val="1800"/>
              </a:spcBef>
            </a:pPr>
            <a:r>
              <a:rPr lang="en-US" sz="2800" dirty="0" smtClean="0"/>
              <a:t>Problem is </a:t>
            </a:r>
            <a:r>
              <a:rPr lang="en-US" sz="2800" dirty="0" smtClean="0">
                <a:solidFill>
                  <a:srgbClr val="4F81BD"/>
                </a:solidFill>
              </a:rPr>
              <a:t>NP-hard</a:t>
            </a:r>
          </a:p>
          <a:p>
            <a:pPr>
              <a:lnSpc>
                <a:spcPct val="90000"/>
              </a:lnSpc>
              <a:spcBef>
                <a:spcPts val="1800"/>
              </a:spcBef>
            </a:pPr>
            <a:r>
              <a:rPr lang="en-US" sz="2800" dirty="0" smtClean="0"/>
              <a:t>The spread function is </a:t>
            </a:r>
            <a:r>
              <a:rPr lang="en-US" sz="2800" dirty="0" smtClean="0">
                <a:solidFill>
                  <a:srgbClr val="4F81BD"/>
                </a:solidFill>
              </a:rPr>
              <a:t>monotone and </a:t>
            </a:r>
            <a:r>
              <a:rPr lang="en-US" sz="2800" dirty="0" err="1" smtClean="0">
                <a:solidFill>
                  <a:srgbClr val="4F81BD"/>
                </a:solidFill>
              </a:rPr>
              <a:t>submodular</a:t>
            </a:r>
            <a:r>
              <a:rPr lang="en-US" sz="2800" dirty="0" smtClean="0"/>
              <a:t> yielding a 1-1/e approximation to the optimal using a greedy approach</a:t>
            </a:r>
            <a:endParaRPr lang="en-US" sz="2800" dirty="0"/>
          </a:p>
        </p:txBody>
      </p:sp>
    </p:spTree>
    <p:extLst>
      <p:ext uri="{BB962C8B-B14F-4D97-AF65-F5344CB8AC3E}">
        <p14:creationId xmlns:p14="http://schemas.microsoft.com/office/powerpoint/2010/main" val="1806084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CN" sz="2800" b="1"/>
              <a:t>Community-based Greedy Algorithm for Mining Top-K Influential Nodes in Mobile Social Networks</a:t>
            </a:r>
          </a:p>
        </p:txBody>
      </p:sp>
      <p:sp>
        <p:nvSpPr>
          <p:cNvPr id="22531" name="Rectangle 3"/>
          <p:cNvSpPr>
            <a:spLocks noGrp="1" noChangeArrowheads="1"/>
          </p:cNvSpPr>
          <p:nvPr>
            <p:ph type="body" idx="1"/>
          </p:nvPr>
        </p:nvSpPr>
        <p:spPr/>
        <p:txBody>
          <a:bodyPr/>
          <a:lstStyle/>
          <a:p>
            <a:r>
              <a:rPr lang="en-US" altLang="zh-CN" dirty="0" smtClean="0"/>
              <a:t>Has two phases:</a:t>
            </a:r>
          </a:p>
          <a:p>
            <a:pPr lvl="1"/>
            <a:r>
              <a:rPr lang="en-US" altLang="zh-CN" dirty="0" smtClean="0"/>
              <a:t>Partition a network into communities by taking </a:t>
            </a:r>
            <a:r>
              <a:rPr lang="en-US" altLang="zh-CN" dirty="0"/>
              <a:t>into account </a:t>
            </a:r>
            <a:r>
              <a:rPr lang="en-US" altLang="zh-CN" dirty="0" smtClean="0"/>
              <a:t>the information </a:t>
            </a:r>
            <a:r>
              <a:rPr lang="en-US" altLang="zh-CN" dirty="0"/>
              <a:t>diffusion.</a:t>
            </a:r>
          </a:p>
          <a:p>
            <a:pPr lvl="1"/>
            <a:r>
              <a:rPr lang="en-US" altLang="zh-CN" dirty="0" smtClean="0"/>
              <a:t>Using a </a:t>
            </a:r>
            <a:r>
              <a:rPr lang="en-US" altLang="zh-CN" dirty="0"/>
              <a:t>dynamic programming algorithm for selecting communities to find influential nodes.</a:t>
            </a:r>
          </a:p>
          <a:p>
            <a:endParaRPr lang="en-US" altLang="zh-CN" dirty="0"/>
          </a:p>
        </p:txBody>
      </p:sp>
    </p:spTree>
    <p:extLst>
      <p:ext uri="{BB962C8B-B14F-4D97-AF65-F5344CB8AC3E}">
        <p14:creationId xmlns:p14="http://schemas.microsoft.com/office/powerpoint/2010/main" val="4249445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14400"/>
          </a:xfrm>
        </p:spPr>
        <p:txBody>
          <a:bodyPr/>
          <a:lstStyle/>
          <a:p>
            <a:r>
              <a:rPr lang="en-US" altLang="zh-CN" b="1" dirty="0"/>
              <a:t>Diffusion Speed</a:t>
            </a:r>
          </a:p>
        </p:txBody>
      </p:sp>
      <p:pic>
        <p:nvPicPr>
          <p:cNvPr id="256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43000" y="1752600"/>
            <a:ext cx="6048375" cy="2413000"/>
          </a:xfrm>
        </p:spPr>
      </p:pic>
      <p:sp>
        <p:nvSpPr>
          <p:cNvPr id="2" name="Text Placeholder 1"/>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686803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2291"/>
            <a:ext cx="9144000" cy="902110"/>
          </a:xfrm>
        </p:spPr>
        <p:txBody>
          <a:bodyPr/>
          <a:lstStyle/>
          <a:p>
            <a:r>
              <a:rPr lang="en-US" altLang="zh-CN" b="1" dirty="0"/>
              <a:t>Influence Degree</a:t>
            </a:r>
          </a:p>
        </p:txBody>
      </p:sp>
      <p:sp>
        <p:nvSpPr>
          <p:cNvPr id="27651" name="Rectangle 3"/>
          <p:cNvSpPr>
            <a:spLocks noGrp="1" noChangeArrowheads="1"/>
          </p:cNvSpPr>
          <p:nvPr>
            <p:ph type="body" sz="half" idx="1"/>
          </p:nvPr>
        </p:nvSpPr>
        <p:spPr>
          <a:xfrm>
            <a:off x="152400" y="1219200"/>
            <a:ext cx="8686800" cy="1981200"/>
          </a:xfrm>
        </p:spPr>
        <p:txBody>
          <a:bodyPr/>
          <a:lstStyle/>
          <a:p>
            <a:r>
              <a:rPr lang="en-US" altLang="zh-CN" sz="2800" dirty="0"/>
              <a:t>Mine a set of top-</a:t>
            </a:r>
            <a:r>
              <a:rPr lang="en-US" altLang="zh-CN" sz="2800" i="1" dirty="0"/>
              <a:t>K </a:t>
            </a:r>
            <a:r>
              <a:rPr lang="en-US" altLang="zh-CN" sz="2800" dirty="0"/>
              <a:t>influential nodes </a:t>
            </a:r>
            <a:r>
              <a:rPr lang="en-US" altLang="zh-CN" sz="2800" i="1" dirty="0"/>
              <a:t>S </a:t>
            </a:r>
            <a:r>
              <a:rPr lang="en-US" altLang="zh-CN" sz="2800" dirty="0"/>
              <a:t>on the network such that </a:t>
            </a:r>
            <a:r>
              <a:rPr lang="en-US" altLang="zh-CN" sz="2800" i="1" dirty="0"/>
              <a:t>R</a:t>
            </a:r>
            <a:r>
              <a:rPr lang="en-US" altLang="zh-CN" sz="2800" dirty="0"/>
              <a:t>(</a:t>
            </a:r>
            <a:r>
              <a:rPr lang="en-US" altLang="zh-CN" sz="2800" i="1" dirty="0"/>
              <a:t>S</a:t>
            </a:r>
            <a:r>
              <a:rPr lang="en-US" altLang="zh-CN" sz="2800" dirty="0"/>
              <a:t>) is maximized using the extended Independent Cascade information diffusion model.</a:t>
            </a:r>
          </a:p>
        </p:txBody>
      </p:sp>
      <p:pic>
        <p:nvPicPr>
          <p:cNvPr id="276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8200" y="3352800"/>
            <a:ext cx="6842125" cy="2447925"/>
          </a:xfrm>
        </p:spPr>
      </p:pic>
    </p:spTree>
    <p:extLst>
      <p:ext uri="{BB962C8B-B14F-4D97-AF65-F5344CB8AC3E}">
        <p14:creationId xmlns:p14="http://schemas.microsoft.com/office/powerpoint/2010/main" val="3521496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sz="3200" b="1" dirty="0" smtClean="0"/>
              <a:t>Community</a:t>
            </a:r>
            <a:r>
              <a:rPr lang="en-US" altLang="zh-CN" sz="3200" dirty="0" smtClean="0"/>
              <a:t> </a:t>
            </a:r>
            <a:r>
              <a:rPr lang="en-US" altLang="zh-CN" sz="3200" b="1" dirty="0" smtClean="0"/>
              <a:t>Detection </a:t>
            </a:r>
            <a:r>
              <a:rPr lang="en-US" altLang="zh-CN" sz="3200" b="1" dirty="0"/>
              <a:t>Algorithm</a:t>
            </a:r>
          </a:p>
        </p:txBody>
      </p:sp>
      <p:sp>
        <p:nvSpPr>
          <p:cNvPr id="7171" name="Rectangle 3"/>
          <p:cNvSpPr>
            <a:spLocks noGrp="1" noChangeArrowheads="1"/>
          </p:cNvSpPr>
          <p:nvPr>
            <p:ph type="body" idx="1"/>
          </p:nvPr>
        </p:nvSpPr>
        <p:spPr/>
        <p:txBody>
          <a:bodyPr/>
          <a:lstStyle/>
          <a:p>
            <a:r>
              <a:rPr lang="en-US" altLang="zh-CN" sz="2800" dirty="0" smtClean="0"/>
              <a:t>Goal:</a:t>
            </a:r>
          </a:p>
          <a:p>
            <a:pPr lvl="1"/>
            <a:r>
              <a:rPr lang="en-US" altLang="zh-CN" sz="2400" dirty="0" smtClean="0"/>
              <a:t>Detect </a:t>
            </a:r>
            <a:r>
              <a:rPr lang="en-US" altLang="zh-CN" sz="2400" dirty="0"/>
              <a:t>communities based on the influences between nodes, rather than only the connection between </a:t>
            </a:r>
            <a:r>
              <a:rPr lang="en-US" altLang="zh-CN" sz="2400" dirty="0" smtClean="0"/>
              <a:t>nodes</a:t>
            </a:r>
          </a:p>
          <a:p>
            <a:pPr lvl="1"/>
            <a:r>
              <a:rPr lang="en-US" altLang="zh-CN" sz="2400" dirty="0" smtClean="0"/>
              <a:t>the </a:t>
            </a:r>
            <a:r>
              <a:rPr lang="en-US" altLang="zh-CN" sz="2400" dirty="0"/>
              <a:t>influence degree of nodes within a community can be as close as that in the whole network</a:t>
            </a:r>
            <a:r>
              <a:rPr lang="en-US" altLang="zh-CN" sz="2400" dirty="0" smtClean="0"/>
              <a:t>.</a:t>
            </a:r>
          </a:p>
          <a:p>
            <a:r>
              <a:rPr lang="en-US" altLang="zh-CN" sz="2800" dirty="0" smtClean="0"/>
              <a:t>Consists of 2 Phases:</a:t>
            </a:r>
          </a:p>
          <a:p>
            <a:pPr lvl="1"/>
            <a:r>
              <a:rPr lang="en-US" altLang="zh-CN" sz="2400" dirty="0" smtClean="0"/>
              <a:t>Partition</a:t>
            </a:r>
          </a:p>
          <a:p>
            <a:pPr lvl="2"/>
            <a:r>
              <a:rPr lang="en-US" altLang="zh-CN" sz="1800" dirty="0" smtClean="0"/>
              <a:t>Using label propagation method</a:t>
            </a:r>
          </a:p>
          <a:p>
            <a:pPr lvl="1"/>
            <a:r>
              <a:rPr lang="en-US" altLang="zh-CN" sz="2100" dirty="0" smtClean="0"/>
              <a:t>Combination</a:t>
            </a:r>
          </a:p>
          <a:p>
            <a:pPr lvl="2"/>
            <a:r>
              <a:rPr lang="en-US" altLang="zh-CN" sz="2100" dirty="0" smtClean="0"/>
              <a:t>Combination Entropy</a:t>
            </a:r>
          </a:p>
          <a:p>
            <a:pPr lvl="2"/>
            <a:r>
              <a:rPr lang="en-US" altLang="zh-CN" sz="2000" dirty="0"/>
              <a:t>combine communities such that the difference between influence degree of a node in its community and its influence degree in the whole network is restricted.</a:t>
            </a:r>
          </a:p>
          <a:p>
            <a:pPr lvl="2"/>
            <a:endParaRPr lang="en-US" altLang="zh-CN" sz="2100" dirty="0" smtClean="0"/>
          </a:p>
        </p:txBody>
      </p:sp>
    </p:spTree>
    <p:extLst>
      <p:ext uri="{BB962C8B-B14F-4D97-AF65-F5344CB8AC3E}">
        <p14:creationId xmlns:p14="http://schemas.microsoft.com/office/powerpoint/2010/main" val="4269149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56852" y="4953000"/>
            <a:ext cx="6477000" cy="960437"/>
          </a:xfrm>
          <a:prstGeom prst="rect">
            <a:avLst/>
          </a:prstGeom>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altLang="zh-CN" dirty="0"/>
              <a:t>Community Partition</a:t>
            </a:r>
          </a:p>
        </p:txBody>
      </p:sp>
      <p:sp>
        <p:nvSpPr>
          <p:cNvPr id="10243" name="Rectangle 3"/>
          <p:cNvSpPr>
            <a:spLocks noGrp="1" noChangeArrowheads="1"/>
          </p:cNvSpPr>
          <p:nvPr>
            <p:ph type="body" idx="1"/>
          </p:nvPr>
        </p:nvSpPr>
        <p:spPr/>
        <p:txBody>
          <a:bodyPr/>
          <a:lstStyle/>
          <a:p>
            <a:pPr>
              <a:lnSpc>
                <a:spcPct val="90000"/>
              </a:lnSpc>
            </a:pPr>
            <a:r>
              <a:rPr lang="en-US" altLang="zh-CN" sz="2800" dirty="0"/>
              <a:t>Initially, each node is assigned a unique community label from 1 to </a:t>
            </a:r>
            <a:r>
              <a:rPr lang="en-US" altLang="zh-CN" sz="2800" i="1" dirty="0" smtClean="0"/>
              <a:t>N</a:t>
            </a:r>
            <a:endParaRPr lang="en-US" altLang="zh-CN" sz="2800" dirty="0"/>
          </a:p>
          <a:p>
            <a:pPr>
              <a:lnSpc>
                <a:spcPct val="90000"/>
              </a:lnSpc>
            </a:pPr>
            <a:r>
              <a:rPr lang="en-US" altLang="zh-CN" sz="2800" dirty="0"/>
              <a:t>For each </a:t>
            </a:r>
            <a:r>
              <a:rPr lang="en-US" altLang="zh-CN" sz="2800" dirty="0" smtClean="0"/>
              <a:t>node, compute </a:t>
            </a:r>
            <a:r>
              <a:rPr lang="en-US" altLang="zh-CN" sz="2800" dirty="0"/>
              <a:t>the set of its influenced neighbors using Independent Cascade diffusion model.</a:t>
            </a:r>
          </a:p>
          <a:p>
            <a:pPr>
              <a:lnSpc>
                <a:spcPct val="90000"/>
              </a:lnSpc>
            </a:pPr>
            <a:r>
              <a:rPr lang="en-US" altLang="zh-CN" sz="2800" dirty="0"/>
              <a:t>We iteratively propagate the labels through the network in finite iterations</a:t>
            </a:r>
            <a:r>
              <a:rPr lang="en-US" altLang="zh-CN" sz="2800" dirty="0" smtClean="0"/>
              <a:t>.</a:t>
            </a:r>
          </a:p>
          <a:p>
            <a:pPr>
              <a:lnSpc>
                <a:spcPct val="90000"/>
              </a:lnSpc>
            </a:pPr>
            <a:r>
              <a:rPr lang="en-US" altLang="zh-CN" sz="2800" dirty="0" smtClean="0"/>
              <a:t>Principle:</a:t>
            </a:r>
          </a:p>
          <a:p>
            <a:pPr lvl="1">
              <a:lnSpc>
                <a:spcPct val="90000"/>
              </a:lnSpc>
            </a:pPr>
            <a:r>
              <a:rPr lang="en-US" altLang="zh-CN" sz="2400" dirty="0" smtClean="0"/>
              <a:t>A node </a:t>
            </a:r>
            <a:r>
              <a:rPr lang="en-US" altLang="zh-CN" sz="2400" i="1" dirty="0" smtClean="0"/>
              <a:t>v</a:t>
            </a:r>
            <a:r>
              <a:rPr lang="en-US" altLang="zh-CN" sz="2400" dirty="0" smtClean="0"/>
              <a:t> should belong to the community that contains the maximum number of its influence neighbors</a:t>
            </a:r>
            <a:endParaRPr lang="en-US" altLang="zh-CN" sz="2400" dirty="0"/>
          </a:p>
        </p:txBody>
      </p:sp>
    </p:spTree>
    <p:extLst>
      <p:ext uri="{BB962C8B-B14F-4D97-AF65-F5344CB8AC3E}">
        <p14:creationId xmlns:p14="http://schemas.microsoft.com/office/powerpoint/2010/main" val="378101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Influence Behaviors?</a:t>
            </a:r>
            <a:endParaRPr lang="en-US" dirty="0"/>
          </a:p>
        </p:txBody>
      </p:sp>
      <p:sp>
        <p:nvSpPr>
          <p:cNvPr id="11267" name="Rectangle 3"/>
          <p:cNvSpPr>
            <a:spLocks noGrp="1" noChangeArrowheads="1"/>
          </p:cNvSpPr>
          <p:nvPr>
            <p:ph type="body" idx="1"/>
          </p:nvPr>
        </p:nvSpPr>
        <p:spPr>
          <a:xfrm>
            <a:off x="152400" y="1066800"/>
            <a:ext cx="5334000" cy="4953000"/>
          </a:xfrm>
        </p:spPr>
        <p:txBody>
          <a:bodyPr/>
          <a:lstStyle/>
          <a:p>
            <a:pPr>
              <a:lnSpc>
                <a:spcPct val="90000"/>
              </a:lnSpc>
            </a:pPr>
            <a:r>
              <a:rPr lang="en-US" sz="2600" dirty="0" smtClean="0"/>
              <a:t>General </a:t>
            </a:r>
            <a:r>
              <a:rPr lang="en-US" sz="2600" dirty="0"/>
              <a:t>operational view:</a:t>
            </a:r>
          </a:p>
          <a:p>
            <a:pPr lvl="1">
              <a:lnSpc>
                <a:spcPct val="90000"/>
              </a:lnSpc>
            </a:pPr>
            <a:r>
              <a:rPr lang="en-US" sz="2300" dirty="0"/>
              <a:t>A social network is represented as a </a:t>
            </a:r>
            <a:r>
              <a:rPr lang="en-US" sz="2300" dirty="0" smtClean="0"/>
              <a:t>graph</a:t>
            </a:r>
            <a:r>
              <a:rPr lang="en-US" sz="2300" dirty="0"/>
              <a:t>, with each </a:t>
            </a:r>
            <a:r>
              <a:rPr lang="en-US" sz="2300" dirty="0" smtClean="0"/>
              <a:t>user </a:t>
            </a:r>
            <a:r>
              <a:rPr lang="en-US" sz="2300" dirty="0"/>
              <a:t>as a node</a:t>
            </a:r>
            <a:endParaRPr lang="en-US" sz="2200" dirty="0"/>
          </a:p>
          <a:p>
            <a:pPr lvl="1">
              <a:lnSpc>
                <a:spcPct val="90000"/>
              </a:lnSpc>
            </a:pPr>
            <a:r>
              <a:rPr lang="en-US" sz="2200" dirty="0"/>
              <a:t>Nodes start either active or inactive</a:t>
            </a:r>
          </a:p>
          <a:p>
            <a:pPr lvl="1">
              <a:lnSpc>
                <a:spcPct val="90000"/>
              </a:lnSpc>
            </a:pPr>
            <a:r>
              <a:rPr lang="en-US" sz="2200" dirty="0"/>
              <a:t>An active node may trigger activation of neighboring nodes </a:t>
            </a:r>
          </a:p>
          <a:p>
            <a:pPr>
              <a:lnSpc>
                <a:spcPct val="90000"/>
              </a:lnSpc>
            </a:pPr>
            <a:r>
              <a:rPr lang="en-US" sz="2600" dirty="0" smtClean="0"/>
              <a:t>First mathematical models</a:t>
            </a:r>
          </a:p>
          <a:p>
            <a:pPr lvl="1">
              <a:lnSpc>
                <a:spcPct val="90000"/>
              </a:lnSpc>
            </a:pPr>
            <a:r>
              <a:rPr lang="en-US" sz="2200" dirty="0" smtClean="0"/>
              <a:t>[Schelling '70/'78, </a:t>
            </a:r>
            <a:r>
              <a:rPr lang="en-US" sz="2200" dirty="0" err="1" smtClean="0"/>
              <a:t>Granovetter</a:t>
            </a:r>
            <a:r>
              <a:rPr lang="en-US" sz="2200" dirty="0" smtClean="0"/>
              <a:t> '78]</a:t>
            </a:r>
          </a:p>
          <a:p>
            <a:pPr>
              <a:lnSpc>
                <a:spcPct val="90000"/>
              </a:lnSpc>
            </a:pPr>
            <a:r>
              <a:rPr lang="en-US" sz="2600" dirty="0"/>
              <a:t>Large body of subsequent work:</a:t>
            </a:r>
          </a:p>
          <a:p>
            <a:pPr lvl="1">
              <a:lnSpc>
                <a:spcPct val="90000"/>
              </a:lnSpc>
            </a:pPr>
            <a:r>
              <a:rPr lang="en-US" sz="2200" dirty="0"/>
              <a:t>[Rogers '95, Valente '95, Wasserman/Faust '94]</a:t>
            </a:r>
          </a:p>
          <a:p>
            <a:pPr lvl="1">
              <a:lnSpc>
                <a:spcPct val="90000"/>
              </a:lnSpc>
            </a:pPr>
            <a:endParaRPr lang="en-US" sz="2200" dirty="0" smtClean="0"/>
          </a:p>
          <a:p>
            <a:pPr>
              <a:lnSpc>
                <a:spcPct val="90000"/>
              </a:lnSpc>
            </a:pPr>
            <a:endParaRPr lang="en-US" dirty="0"/>
          </a:p>
        </p:txBody>
      </p:sp>
      <p:sp>
        <p:nvSpPr>
          <p:cNvPr id="5" name="Oval 4"/>
          <p:cNvSpPr/>
          <p:nvPr/>
        </p:nvSpPr>
        <p:spPr bwMode="auto">
          <a:xfrm>
            <a:off x="6553200" y="29718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Verdana" pitchFamily="34" charset="0"/>
              </a:rPr>
              <a:t>1</a:t>
            </a:r>
          </a:p>
        </p:txBody>
      </p:sp>
      <p:sp>
        <p:nvSpPr>
          <p:cNvPr id="6" name="Oval 5"/>
          <p:cNvSpPr/>
          <p:nvPr/>
        </p:nvSpPr>
        <p:spPr bwMode="auto">
          <a:xfrm>
            <a:off x="7848600" y="28194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Verdana" pitchFamily="34" charset="0"/>
              </a:rPr>
              <a:t>1</a:t>
            </a:r>
          </a:p>
        </p:txBody>
      </p:sp>
      <p:sp>
        <p:nvSpPr>
          <p:cNvPr id="8" name="Oval 7"/>
          <p:cNvSpPr/>
          <p:nvPr/>
        </p:nvSpPr>
        <p:spPr bwMode="auto">
          <a:xfrm>
            <a:off x="6629400" y="13716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1</a:t>
            </a:r>
            <a:endParaRPr lang="en-US" dirty="0" smtClean="0">
              <a:solidFill>
                <a:schemeClr val="bg1"/>
              </a:solidFill>
              <a:latin typeface="Verdana" pitchFamily="34" charset="0"/>
            </a:endParaRPr>
          </a:p>
        </p:txBody>
      </p:sp>
      <p:cxnSp>
        <p:nvCxnSpPr>
          <p:cNvPr id="11" name="Straight Connector 10"/>
          <p:cNvCxnSpPr>
            <a:stCxn id="7" idx="5"/>
            <a:endCxn id="9" idx="1"/>
          </p:cNvCxnSpPr>
          <p:nvPr/>
        </p:nvCxnSpPr>
        <p:spPr bwMode="auto">
          <a:xfrm rot="16200000" flipH="1">
            <a:off x="7422963" y="4146363"/>
            <a:ext cx="317874" cy="6226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a:stCxn id="7" idx="7"/>
            <a:endCxn id="6" idx="3"/>
          </p:cNvCxnSpPr>
          <p:nvPr/>
        </p:nvCxnSpPr>
        <p:spPr bwMode="auto">
          <a:xfrm rot="5400000" flipH="1" flipV="1">
            <a:off x="7080063" y="3270063"/>
            <a:ext cx="1003674" cy="6226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a:stCxn id="6" idx="1"/>
            <a:endCxn id="4" idx="5"/>
          </p:cNvCxnSpPr>
          <p:nvPr/>
        </p:nvCxnSpPr>
        <p:spPr bwMode="auto">
          <a:xfrm rot="16200000" flipV="1">
            <a:off x="7270563" y="2241363"/>
            <a:ext cx="622674" cy="6226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16"/>
          <p:cNvCxnSpPr>
            <a:stCxn id="5" idx="0"/>
            <a:endCxn id="4" idx="3"/>
          </p:cNvCxnSpPr>
          <p:nvPr/>
        </p:nvCxnSpPr>
        <p:spPr bwMode="auto">
          <a:xfrm rot="5400000" flipH="1" flipV="1">
            <a:off x="6515100" y="2431864"/>
            <a:ext cx="730437" cy="3494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18"/>
          <p:cNvCxnSpPr>
            <a:stCxn id="5" idx="4"/>
            <a:endCxn id="7" idx="1"/>
          </p:cNvCxnSpPr>
          <p:nvPr/>
        </p:nvCxnSpPr>
        <p:spPr bwMode="auto">
          <a:xfrm rot="16200000" flipH="1">
            <a:off x="6477000" y="3505199"/>
            <a:ext cx="806637" cy="3494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20"/>
          <p:cNvCxnSpPr>
            <a:stCxn id="4" idx="1"/>
            <a:endCxn id="8" idx="5"/>
          </p:cNvCxnSpPr>
          <p:nvPr/>
        </p:nvCxnSpPr>
        <p:spPr bwMode="auto">
          <a:xfrm rot="16200000" flipV="1">
            <a:off x="6775263" y="1746063"/>
            <a:ext cx="394074" cy="1654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 name="Oval 21"/>
          <p:cNvSpPr/>
          <p:nvPr/>
        </p:nvSpPr>
        <p:spPr bwMode="auto">
          <a:xfrm>
            <a:off x="7162800" y="29718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1</a:t>
            </a:r>
          </a:p>
        </p:txBody>
      </p:sp>
      <p:cxnSp>
        <p:nvCxnSpPr>
          <p:cNvPr id="24" name="Straight Connector 23"/>
          <p:cNvCxnSpPr>
            <a:stCxn id="5" idx="6"/>
            <a:endCxn id="22" idx="2"/>
          </p:cNvCxnSpPr>
          <p:nvPr/>
        </p:nvCxnSpPr>
        <p:spPr bwMode="auto">
          <a:xfrm>
            <a:off x="6858000" y="3124200"/>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Connector 25"/>
          <p:cNvCxnSpPr>
            <a:stCxn id="22" idx="6"/>
            <a:endCxn id="6" idx="2"/>
          </p:cNvCxnSpPr>
          <p:nvPr/>
        </p:nvCxnSpPr>
        <p:spPr bwMode="auto">
          <a:xfrm flipV="1">
            <a:off x="7467600" y="2971800"/>
            <a:ext cx="381000" cy="152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a:stCxn id="22" idx="4"/>
            <a:endCxn id="7" idx="0"/>
          </p:cNvCxnSpPr>
          <p:nvPr/>
        </p:nvCxnSpPr>
        <p:spPr bwMode="auto">
          <a:xfrm rot="5400000">
            <a:off x="6858000" y="3581400"/>
            <a:ext cx="762000" cy="152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 name="Oval 3"/>
          <p:cNvSpPr/>
          <p:nvPr/>
        </p:nvSpPr>
        <p:spPr bwMode="auto">
          <a:xfrm>
            <a:off x="7010400" y="19812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rPr>
              <a:t>0</a:t>
            </a:r>
            <a:endParaRPr kumimoji="0" lang="en-US" sz="1600" b="0" i="0" u="none" strike="noStrike" cap="none" normalizeH="0" baseline="0" dirty="0" smtClean="0">
              <a:ln>
                <a:noFill/>
              </a:ln>
              <a:solidFill>
                <a:schemeClr val="tx1"/>
              </a:solidFill>
              <a:effectLst/>
              <a:latin typeface="Verdana" pitchFamily="34" charset="0"/>
            </a:endParaRPr>
          </a:p>
        </p:txBody>
      </p:sp>
      <p:sp>
        <p:nvSpPr>
          <p:cNvPr id="7" name="Oval 6"/>
          <p:cNvSpPr/>
          <p:nvPr/>
        </p:nvSpPr>
        <p:spPr bwMode="auto">
          <a:xfrm>
            <a:off x="70104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rPr>
              <a:t>0 </a:t>
            </a:r>
            <a:r>
              <a:rPr kumimoji="0" lang="en-US" sz="1800" b="0" i="0" u="none" strike="noStrike" cap="none" normalizeH="0" baseline="0" dirty="0" smtClean="0">
                <a:ln>
                  <a:noFill/>
                </a:ln>
                <a:solidFill>
                  <a:schemeClr val="tx1"/>
                </a:solidFill>
                <a:effectLst/>
                <a:latin typeface="Verdana" pitchFamily="34" charset="0"/>
              </a:rPr>
              <a:t> </a:t>
            </a:r>
          </a:p>
        </p:txBody>
      </p:sp>
      <p:sp>
        <p:nvSpPr>
          <p:cNvPr id="39" name="Oval 38"/>
          <p:cNvSpPr/>
          <p:nvPr/>
        </p:nvSpPr>
        <p:spPr bwMode="auto">
          <a:xfrm>
            <a:off x="7162800" y="5334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2</a:t>
            </a:r>
            <a:endParaRPr kumimoji="0" lang="en-US" sz="1800" b="0" i="0" u="none" strike="noStrike" cap="none" normalizeH="0" baseline="0" dirty="0" smtClean="0">
              <a:ln>
                <a:noFill/>
              </a:ln>
              <a:solidFill>
                <a:schemeClr val="bg1"/>
              </a:solidFill>
              <a:effectLst/>
              <a:latin typeface="Verdana" pitchFamily="34" charset="0"/>
            </a:endParaRPr>
          </a:p>
        </p:txBody>
      </p:sp>
      <p:sp>
        <p:nvSpPr>
          <p:cNvPr id="40" name="Oval 39"/>
          <p:cNvSpPr/>
          <p:nvPr/>
        </p:nvSpPr>
        <p:spPr bwMode="auto">
          <a:xfrm>
            <a:off x="8001000" y="54864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2</a:t>
            </a:r>
            <a:endParaRPr kumimoji="0" lang="en-US" sz="1800" b="0" i="0" u="none" strike="noStrike" cap="none" normalizeH="0" baseline="0" dirty="0" smtClean="0">
              <a:ln>
                <a:noFill/>
              </a:ln>
              <a:solidFill>
                <a:schemeClr val="bg1"/>
              </a:solidFill>
              <a:effectLst/>
              <a:latin typeface="Verdana" pitchFamily="34" charset="0"/>
            </a:endParaRPr>
          </a:p>
        </p:txBody>
      </p:sp>
      <p:cxnSp>
        <p:nvCxnSpPr>
          <p:cNvPr id="42" name="Straight Connector 41"/>
          <p:cNvCxnSpPr>
            <a:stCxn id="9" idx="3"/>
            <a:endCxn id="39" idx="7"/>
          </p:cNvCxnSpPr>
          <p:nvPr/>
        </p:nvCxnSpPr>
        <p:spPr bwMode="auto">
          <a:xfrm rot="5400000">
            <a:off x="7384863" y="4870263"/>
            <a:ext cx="546474" cy="4702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4" name="Straight Connector 43"/>
          <p:cNvCxnSpPr>
            <a:stCxn id="9" idx="4"/>
            <a:endCxn id="40" idx="0"/>
          </p:cNvCxnSpPr>
          <p:nvPr/>
        </p:nvCxnSpPr>
        <p:spPr bwMode="auto">
          <a:xfrm rot="16200000" flipH="1">
            <a:off x="7772400" y="5105400"/>
            <a:ext cx="609600" cy="152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7848600" y="45720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1</a:t>
            </a:r>
            <a:endParaRPr kumimoji="0" lang="en-US" sz="1800" b="0" i="0" u="none" strike="noStrike" cap="none" normalizeH="0" baseline="0" dirty="0" smtClean="0">
              <a:ln>
                <a:noFill/>
              </a:ln>
              <a:solidFill>
                <a:schemeClr val="bg1"/>
              </a:solidFill>
              <a:effectLst/>
              <a:latin typeface="Verdana" pitchFamily="34" charset="0"/>
            </a:endParaRPr>
          </a:p>
        </p:txBody>
      </p:sp>
      <p:grpSp>
        <p:nvGrpSpPr>
          <p:cNvPr id="25" name="Group 24"/>
          <p:cNvGrpSpPr/>
          <p:nvPr/>
        </p:nvGrpSpPr>
        <p:grpSpPr>
          <a:xfrm>
            <a:off x="7620000" y="0"/>
            <a:ext cx="1524000" cy="914400"/>
            <a:chOff x="7620000" y="0"/>
            <a:chExt cx="1524000" cy="914400"/>
          </a:xfrm>
        </p:grpSpPr>
        <p:grpSp>
          <p:nvGrpSpPr>
            <p:cNvPr id="27" name="Group 14"/>
            <p:cNvGrpSpPr/>
            <p:nvPr/>
          </p:nvGrpSpPr>
          <p:grpSpPr>
            <a:xfrm>
              <a:off x="7620000" y="0"/>
              <a:ext cx="1524000" cy="914400"/>
              <a:chOff x="7620000" y="0"/>
              <a:chExt cx="1524000" cy="914400"/>
            </a:xfrm>
          </p:grpSpPr>
          <p:cxnSp>
            <p:nvCxnSpPr>
              <p:cNvPr id="29" name="Straight Connector 2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30" name="Straight Connector 2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altLang="zh-CN" dirty="0"/>
              <a:t>Community Partition</a:t>
            </a:r>
          </a:p>
        </p:txBody>
      </p:sp>
      <p:pic>
        <p:nvPicPr>
          <p:cNvPr id="14342"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066800"/>
            <a:ext cx="6121400" cy="4681537"/>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13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58" y="-19665"/>
            <a:ext cx="9144000" cy="911225"/>
          </a:xfrm>
        </p:spPr>
        <p:txBody>
          <a:bodyPr/>
          <a:lstStyle/>
          <a:p>
            <a:r>
              <a:rPr lang="en-US" altLang="zh-CN" dirty="0"/>
              <a:t>Community Combination</a:t>
            </a:r>
          </a:p>
        </p:txBody>
      </p:sp>
      <p:sp>
        <p:nvSpPr>
          <p:cNvPr id="16387" name="Rectangle 3"/>
          <p:cNvSpPr>
            <a:spLocks noGrp="1" noChangeArrowheads="1"/>
          </p:cNvSpPr>
          <p:nvPr>
            <p:ph type="body" idx="1"/>
          </p:nvPr>
        </p:nvSpPr>
        <p:spPr/>
        <p:txBody>
          <a:bodyPr/>
          <a:lstStyle/>
          <a:p>
            <a:r>
              <a:rPr lang="en-US" altLang="zh-CN" dirty="0"/>
              <a:t>Expect:</a:t>
            </a:r>
          </a:p>
          <a:p>
            <a:pPr lvl="1"/>
            <a:r>
              <a:rPr lang="en-US" altLang="zh-CN" dirty="0"/>
              <a:t>The difference between the node</a:t>
            </a:r>
            <a:r>
              <a:rPr lang="en-US" altLang="zh-CN" dirty="0">
                <a:latin typeface="Arial"/>
              </a:rPr>
              <a:t>’</a:t>
            </a:r>
            <a:r>
              <a:rPr lang="en-US" altLang="zh-CN" dirty="0"/>
              <a:t>s influence degree in its community and its influence degree in the whole network is small</a:t>
            </a:r>
            <a:r>
              <a:rPr lang="en-US" altLang="zh-CN" dirty="0" smtClean="0"/>
              <a:t>.</a:t>
            </a:r>
          </a:p>
          <a:p>
            <a:r>
              <a:rPr lang="en-US" altLang="zh-CN" dirty="0" smtClean="0"/>
              <a:t>Combination Entropy:</a:t>
            </a:r>
          </a:p>
          <a:p>
            <a:pPr lvl="1"/>
            <a:r>
              <a:rPr lang="en-US" altLang="zh-CN" sz="2400" dirty="0"/>
              <a:t>If a node </a:t>
            </a:r>
            <a:r>
              <a:rPr lang="en-US" altLang="zh-CN" sz="2400" i="1" dirty="0"/>
              <a:t>v</a:t>
            </a:r>
            <a:r>
              <a:rPr lang="en-US" altLang="zh-CN" sz="2400" dirty="0"/>
              <a:t> influences (activates) its neighbor </a:t>
            </a:r>
            <a:r>
              <a:rPr lang="en-US" altLang="zh-CN" sz="2400" i="1" dirty="0"/>
              <a:t>u</a:t>
            </a:r>
            <a:r>
              <a:rPr lang="en-US" altLang="zh-CN" sz="2400" dirty="0"/>
              <a:t>, we label the edge </a:t>
            </a:r>
            <a:r>
              <a:rPr lang="en-US" altLang="zh-CN" sz="2400" dirty="0" err="1"/>
              <a:t>evu</a:t>
            </a:r>
            <a:r>
              <a:rPr lang="en-US" altLang="zh-CN" sz="2400" dirty="0"/>
              <a:t> as </a:t>
            </a:r>
            <a:r>
              <a:rPr lang="en-US" altLang="zh-CN" sz="2400" b="1" dirty="0">
                <a:solidFill>
                  <a:schemeClr val="hlink"/>
                </a:solidFill>
              </a:rPr>
              <a:t>live</a:t>
            </a:r>
            <a:r>
              <a:rPr lang="en-US" altLang="zh-CN" sz="2400" b="1" dirty="0" smtClean="0">
                <a:solidFill>
                  <a:schemeClr val="hlink"/>
                </a:solidFill>
              </a:rPr>
              <a:t>. </a:t>
            </a:r>
            <a:r>
              <a:rPr lang="en-US" altLang="zh-CN" sz="2400" dirty="0" smtClean="0"/>
              <a:t>If </a:t>
            </a:r>
            <a:r>
              <a:rPr lang="en-US" altLang="zh-CN" sz="2400" dirty="0" err="1"/>
              <a:t>evu</a:t>
            </a:r>
            <a:r>
              <a:rPr lang="en-US" altLang="zh-CN" sz="2400" dirty="0"/>
              <a:t> is live and </a:t>
            </a:r>
            <a:r>
              <a:rPr lang="en-US" altLang="zh-CN" sz="2400" i="1" dirty="0"/>
              <a:t>v</a:t>
            </a:r>
            <a:r>
              <a:rPr lang="en-US" altLang="zh-CN" sz="2400" dirty="0"/>
              <a:t> belongs to community Cm, but </a:t>
            </a:r>
            <a:r>
              <a:rPr lang="en-US" altLang="zh-CN" sz="2400" i="1" dirty="0"/>
              <a:t>u</a:t>
            </a:r>
            <a:r>
              <a:rPr lang="en-US" altLang="zh-CN" sz="2400" dirty="0"/>
              <a:t> belongs to a different community </a:t>
            </a:r>
            <a:r>
              <a:rPr lang="en-US" altLang="zh-CN" sz="2400" dirty="0" err="1"/>
              <a:t>Cl</a:t>
            </a:r>
            <a:r>
              <a:rPr lang="en-US" altLang="zh-CN" sz="2400" dirty="0"/>
              <a:t>, we say that u is a </a:t>
            </a:r>
            <a:r>
              <a:rPr lang="en-US" altLang="zh-CN" sz="2400" b="1" dirty="0">
                <a:solidFill>
                  <a:schemeClr val="hlink"/>
                </a:solidFill>
              </a:rPr>
              <a:t>live node</a:t>
            </a:r>
            <a:r>
              <a:rPr lang="en-US" altLang="zh-CN" sz="2400" b="1" dirty="0"/>
              <a:t> </a:t>
            </a:r>
            <a:r>
              <a:rPr lang="en-US" altLang="zh-CN" sz="2400" dirty="0"/>
              <a:t>of Cm. Let L[Cm] be the set of live nodes of Cm. </a:t>
            </a:r>
          </a:p>
          <a:p>
            <a:pPr lvl="1"/>
            <a:endParaRPr lang="en-US" altLang="zh-CN"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0" y="5333999"/>
            <a:ext cx="6032500" cy="99853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03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b="1"/>
              <a:t>CombinationEntropy</a:t>
            </a:r>
          </a:p>
        </p:txBody>
      </p:sp>
      <p:sp>
        <p:nvSpPr>
          <p:cNvPr id="19459" name="Rectangle 3"/>
          <p:cNvSpPr>
            <a:spLocks noGrp="1" noChangeArrowheads="1"/>
          </p:cNvSpPr>
          <p:nvPr>
            <p:ph type="body" idx="1"/>
          </p:nvPr>
        </p:nvSpPr>
        <p:spPr/>
        <p:txBody>
          <a:bodyPr/>
          <a:lstStyle/>
          <a:p>
            <a:r>
              <a:rPr lang="en-US" altLang="zh-CN" sz="2800"/>
              <a:t>Combination entropy measures the difference of diffusion spread of a node v (v in Cm) between in the community and in the whole network through a node in L[Cm].</a:t>
            </a:r>
          </a:p>
          <a:p>
            <a:r>
              <a:rPr lang="en-US" altLang="zh-CN" sz="2800"/>
              <a:t>The difference reflects the precision loss due to diffusion within communities.</a:t>
            </a:r>
          </a:p>
          <a:p>
            <a:r>
              <a:rPr lang="en-US" altLang="zh-CN" sz="2800"/>
              <a:t>If the combination entropy CoEntropy of community Cm to community Cl is bigger than θ, then Cm and Cl will be combined.</a:t>
            </a:r>
          </a:p>
        </p:txBody>
      </p:sp>
    </p:spTree>
    <p:extLst>
      <p:ext uri="{BB962C8B-B14F-4D97-AF65-F5344CB8AC3E}">
        <p14:creationId xmlns:p14="http://schemas.microsoft.com/office/powerpoint/2010/main" val="288116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i="1"/>
              <a:t>Community Combination</a:t>
            </a:r>
          </a:p>
        </p:txBody>
      </p:sp>
      <p:sp>
        <p:nvSpPr>
          <p:cNvPr id="20483" name="Rectangle 3"/>
          <p:cNvSpPr>
            <a:spLocks noGrp="1" noChangeArrowheads="1"/>
          </p:cNvSpPr>
          <p:nvPr>
            <p:ph type="body" idx="1"/>
          </p:nvPr>
        </p:nvSpPr>
        <p:spPr/>
        <p:txBody>
          <a:bodyPr/>
          <a:lstStyle/>
          <a:p>
            <a:endParaRPr lang="en-US"/>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6181725"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205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
            <a:ext cx="9144000" cy="914400"/>
          </a:xfrm>
        </p:spPr>
        <p:txBody>
          <a:bodyPr/>
          <a:lstStyle/>
          <a:p>
            <a:r>
              <a:rPr lang="en-US" altLang="zh-CN" sz="3200" b="1" dirty="0"/>
              <a:t>CGA</a:t>
            </a:r>
            <a:r>
              <a:rPr lang="en-US" altLang="zh-CN" sz="3200" b="1" dirty="0" smtClean="0"/>
              <a:t>: Community-Based Greedy Algorithm</a:t>
            </a:r>
            <a:endParaRPr lang="en-US" altLang="zh-CN" sz="3200" b="1" dirty="0"/>
          </a:p>
        </p:txBody>
      </p:sp>
      <p:sp>
        <p:nvSpPr>
          <p:cNvPr id="28675" name="Rectangle 3"/>
          <p:cNvSpPr>
            <a:spLocks noGrp="1" noChangeArrowheads="1"/>
          </p:cNvSpPr>
          <p:nvPr>
            <p:ph type="body" sz="half" idx="1"/>
          </p:nvPr>
        </p:nvSpPr>
        <p:spPr>
          <a:xfrm>
            <a:off x="228600" y="1143000"/>
            <a:ext cx="7772400" cy="1981200"/>
          </a:xfrm>
        </p:spPr>
        <p:txBody>
          <a:bodyPr/>
          <a:lstStyle/>
          <a:p>
            <a:r>
              <a:rPr lang="en-US" altLang="zh-CN" sz="2400" dirty="0"/>
              <a:t>Use a dynamic programming algorithm to choose which community to find the </a:t>
            </a:r>
            <a:r>
              <a:rPr lang="en-US" altLang="zh-CN" sz="2400" i="1" dirty="0"/>
              <a:t>k-</a:t>
            </a:r>
            <a:r>
              <a:rPr lang="en-US" altLang="zh-CN" sz="2400" i="1" dirty="0" err="1"/>
              <a:t>th</a:t>
            </a:r>
            <a:r>
              <a:rPr lang="en-US" altLang="zh-CN" sz="2400" i="1" dirty="0"/>
              <a:t> </a:t>
            </a:r>
            <a:r>
              <a:rPr lang="en-US" altLang="zh-CN" sz="2400" dirty="0"/>
              <a:t>influential node.</a:t>
            </a:r>
          </a:p>
          <a:p>
            <a:r>
              <a:rPr lang="en-US" altLang="zh-CN" sz="2400" dirty="0"/>
              <a:t>The influence degree </a:t>
            </a:r>
            <a:r>
              <a:rPr lang="en-US" altLang="zh-CN" sz="2400" dirty="0" err="1"/>
              <a:t>Rm</a:t>
            </a:r>
            <a:r>
              <a:rPr lang="en-US" altLang="zh-CN" sz="2400" dirty="0"/>
              <a:t>(.) is computed with regard to the community Cm rather than the whole network</a:t>
            </a:r>
          </a:p>
        </p:txBody>
      </p:sp>
      <p:pic>
        <p:nvPicPr>
          <p:cNvPr id="286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1" y="2947507"/>
            <a:ext cx="6629400" cy="862494"/>
          </a:xfrm>
        </p:spPr>
      </p:pic>
    </p:spTree>
    <p:extLst>
      <p:ext uri="{BB962C8B-B14F-4D97-AF65-F5344CB8AC3E}">
        <p14:creationId xmlns:p14="http://schemas.microsoft.com/office/powerpoint/2010/main" val="1115436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
            <a:ext cx="9144000" cy="914399"/>
          </a:xfrm>
        </p:spPr>
        <p:txBody>
          <a:bodyPr/>
          <a:lstStyle/>
          <a:p>
            <a:r>
              <a:rPr lang="en-US" altLang="zh-CN" b="1" dirty="0" smtClean="0"/>
              <a:t>CGA</a:t>
            </a:r>
            <a:endParaRPr lang="en-US" altLang="zh-CN" b="1" dirty="0"/>
          </a:p>
        </p:txBody>
      </p:sp>
      <p:sp>
        <p:nvSpPr>
          <p:cNvPr id="29699" name="Rectangle 3"/>
          <p:cNvSpPr>
            <a:spLocks noGrp="1" noChangeArrowheads="1"/>
          </p:cNvSpPr>
          <p:nvPr>
            <p:ph type="body" sz="half" idx="1"/>
          </p:nvPr>
        </p:nvSpPr>
        <p:spPr>
          <a:xfrm>
            <a:off x="304800" y="1219200"/>
            <a:ext cx="7772400" cy="1981200"/>
          </a:xfrm>
        </p:spPr>
        <p:txBody>
          <a:bodyPr/>
          <a:lstStyle/>
          <a:p>
            <a:pPr>
              <a:lnSpc>
                <a:spcPct val="90000"/>
              </a:lnSpc>
            </a:pPr>
            <a:r>
              <a:rPr lang="en-US" altLang="zh-CN" sz="2000" dirty="0"/>
              <a:t>R[m, k] (m ∈ [1,M] and k ∈ [1,K]) be the influence degree of mining the </a:t>
            </a:r>
            <a:r>
              <a:rPr lang="en-US" altLang="zh-CN" sz="2000" dirty="0" err="1"/>
              <a:t>kth</a:t>
            </a:r>
            <a:r>
              <a:rPr lang="en-US" altLang="zh-CN" sz="2000" dirty="0"/>
              <a:t> influential node in the first m communities.</a:t>
            </a:r>
          </a:p>
          <a:p>
            <a:pPr>
              <a:lnSpc>
                <a:spcPct val="90000"/>
              </a:lnSpc>
            </a:pPr>
            <a:r>
              <a:rPr lang="en-US" altLang="zh-CN" sz="2000" dirty="0"/>
              <a:t>If the influence degree of mining the </a:t>
            </a:r>
            <a:r>
              <a:rPr lang="en-US" altLang="zh-CN" sz="2000" i="1" dirty="0" err="1"/>
              <a:t>kth</a:t>
            </a:r>
            <a:r>
              <a:rPr lang="en-US" altLang="zh-CN" sz="2000" i="1" dirty="0"/>
              <a:t> </a:t>
            </a:r>
            <a:r>
              <a:rPr lang="en-US" altLang="zh-CN" sz="2000" dirty="0"/>
              <a:t>node in the </a:t>
            </a:r>
            <a:r>
              <a:rPr lang="en-US" altLang="zh-CN" sz="2000" dirty="0" smtClean="0"/>
              <a:t>first </a:t>
            </a:r>
            <a:r>
              <a:rPr lang="en-US" altLang="zh-CN" sz="2000" i="1" dirty="0" smtClean="0"/>
              <a:t>m</a:t>
            </a:r>
            <a:r>
              <a:rPr lang="en-US" altLang="zh-CN" sz="2000" dirty="0" smtClean="0"/>
              <a:t>-1 </a:t>
            </a:r>
            <a:r>
              <a:rPr lang="en-US" altLang="zh-CN" sz="2000" dirty="0"/>
              <a:t>communities is smaller than that of mining the </a:t>
            </a:r>
            <a:r>
              <a:rPr lang="en-US" altLang="zh-CN" sz="2000" i="1" dirty="0" err="1"/>
              <a:t>kth</a:t>
            </a:r>
            <a:r>
              <a:rPr lang="en-US" altLang="zh-CN" sz="2000" i="1" dirty="0"/>
              <a:t> </a:t>
            </a:r>
            <a:r>
              <a:rPr lang="en-US" altLang="zh-CN" sz="2000" dirty="0"/>
              <a:t>node in </a:t>
            </a:r>
            <a:r>
              <a:rPr lang="en-US" altLang="zh-CN" sz="2000" i="1" dirty="0"/>
              <a:t>Cm</a:t>
            </a:r>
            <a:r>
              <a:rPr lang="en-US" altLang="zh-CN" sz="2000" dirty="0"/>
              <a:t>, we mine the </a:t>
            </a:r>
            <a:r>
              <a:rPr lang="en-US" altLang="zh-CN" sz="2000" i="1" dirty="0" err="1"/>
              <a:t>kth</a:t>
            </a:r>
            <a:r>
              <a:rPr lang="en-US" altLang="zh-CN" sz="2000" i="1" dirty="0"/>
              <a:t> </a:t>
            </a:r>
            <a:r>
              <a:rPr lang="en-US" altLang="zh-CN" sz="2000" dirty="0"/>
              <a:t>node in </a:t>
            </a:r>
            <a:r>
              <a:rPr lang="en-US" altLang="zh-CN" sz="2000" i="1" dirty="0"/>
              <a:t>Cm</a:t>
            </a:r>
            <a:r>
              <a:rPr lang="en-US" altLang="zh-CN" sz="2000" dirty="0"/>
              <a:t>; otherwise, we mine it in the former </a:t>
            </a:r>
            <a:r>
              <a:rPr lang="en-US" altLang="zh-CN" sz="2000" i="1" dirty="0"/>
              <a:t>m</a:t>
            </a:r>
            <a:r>
              <a:rPr lang="en-US" altLang="zh-CN" sz="2000" dirty="0"/>
              <a:t>-1 communities.</a:t>
            </a:r>
          </a:p>
        </p:txBody>
      </p:sp>
      <p:pic>
        <p:nvPicPr>
          <p:cNvPr id="2970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47813" y="3124200"/>
            <a:ext cx="6148387" cy="1143000"/>
          </a:xfrm>
        </p:spPr>
      </p:pic>
    </p:spTree>
    <p:extLst>
      <p:ext uri="{BB962C8B-B14F-4D97-AF65-F5344CB8AC3E}">
        <p14:creationId xmlns:p14="http://schemas.microsoft.com/office/powerpoint/2010/main" val="2305558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748" y="1"/>
            <a:ext cx="9129252" cy="914399"/>
          </a:xfrm>
        </p:spPr>
        <p:txBody>
          <a:bodyPr/>
          <a:lstStyle/>
          <a:p>
            <a:r>
              <a:rPr lang="en-US" altLang="zh-CN" b="1" dirty="0" smtClean="0"/>
              <a:t>CGA</a:t>
            </a:r>
            <a:endParaRPr lang="en-US" altLang="zh-CN" b="1" dirty="0"/>
          </a:p>
        </p:txBody>
      </p:sp>
      <p:sp>
        <p:nvSpPr>
          <p:cNvPr id="30723" name="Rectangle 3"/>
          <p:cNvSpPr>
            <a:spLocks noGrp="1" noChangeArrowheads="1"/>
          </p:cNvSpPr>
          <p:nvPr>
            <p:ph type="body" sz="half" idx="1"/>
          </p:nvPr>
        </p:nvSpPr>
        <p:spPr>
          <a:xfrm>
            <a:off x="152400" y="1066800"/>
            <a:ext cx="7772400" cy="1981200"/>
          </a:xfrm>
        </p:spPr>
        <p:txBody>
          <a:bodyPr/>
          <a:lstStyle/>
          <a:p>
            <a:pPr>
              <a:lnSpc>
                <a:spcPct val="80000"/>
              </a:lnSpc>
            </a:pPr>
            <a:r>
              <a:rPr lang="en-US" altLang="zh-CN" sz="2000" dirty="0"/>
              <a:t>s[m, k]:the selected community is represented by a sign function s[m, k].</a:t>
            </a:r>
          </a:p>
          <a:p>
            <a:pPr>
              <a:lnSpc>
                <a:spcPct val="80000"/>
              </a:lnSpc>
            </a:pPr>
            <a:r>
              <a:rPr lang="en-US" altLang="zh-CN" sz="2000" dirty="0"/>
              <a:t>To find the </a:t>
            </a:r>
            <a:r>
              <a:rPr lang="en-US" altLang="zh-CN" sz="2000" dirty="0" err="1"/>
              <a:t>kth</a:t>
            </a:r>
            <a:r>
              <a:rPr lang="en-US" altLang="zh-CN" sz="2000" dirty="0"/>
              <a:t>, k ∈ [1,K], influential node, we choose the community s[</a:t>
            </a:r>
            <a:r>
              <a:rPr lang="en-US" altLang="zh-CN" sz="2000" dirty="0" err="1"/>
              <a:t>M,k</a:t>
            </a:r>
            <a:r>
              <a:rPr lang="en-US" altLang="zh-CN" sz="2000" dirty="0"/>
              <a:t>] (Note that these sign functions s[m, k],m &lt; M, are used to compute s[</a:t>
            </a:r>
            <a:r>
              <a:rPr lang="en-US" altLang="zh-CN" sz="2000" dirty="0" err="1"/>
              <a:t>M,k</a:t>
            </a:r>
            <a:r>
              <a:rPr lang="en-US" altLang="zh-CN" sz="2000" dirty="0"/>
              <a:t>]).</a:t>
            </a:r>
          </a:p>
          <a:p>
            <a:pPr>
              <a:lnSpc>
                <a:spcPct val="80000"/>
              </a:lnSpc>
            </a:pPr>
            <a:r>
              <a:rPr lang="en-US" altLang="zh-CN" sz="2000" dirty="0"/>
              <a:t>Use </a:t>
            </a:r>
            <a:r>
              <a:rPr lang="en-US" altLang="zh-CN" sz="2000" dirty="0" err="1"/>
              <a:t>MixedGreedy</a:t>
            </a:r>
            <a:r>
              <a:rPr lang="en-US" altLang="zh-CN" sz="2000" dirty="0"/>
              <a:t> to find the </a:t>
            </a:r>
            <a:r>
              <a:rPr lang="en-US" altLang="zh-CN" sz="2000" i="1" dirty="0" err="1"/>
              <a:t>kth</a:t>
            </a:r>
            <a:r>
              <a:rPr lang="en-US" altLang="zh-CN" sz="2000" i="1" dirty="0"/>
              <a:t> </a:t>
            </a:r>
            <a:r>
              <a:rPr lang="en-US" altLang="zh-CN" sz="2000" dirty="0"/>
              <a:t>influential node in community </a:t>
            </a:r>
            <a:r>
              <a:rPr lang="en-US" altLang="zh-CN" sz="2000" i="1" dirty="0"/>
              <a:t>s</a:t>
            </a:r>
            <a:r>
              <a:rPr lang="en-US" altLang="zh-CN" sz="2000" dirty="0"/>
              <a:t>[</a:t>
            </a:r>
            <a:r>
              <a:rPr lang="en-US" altLang="zh-CN" sz="2000" i="1" dirty="0" err="1"/>
              <a:t>M,k</a:t>
            </a:r>
            <a:r>
              <a:rPr lang="en-US" altLang="zh-CN" sz="2000" dirty="0"/>
              <a:t>].</a:t>
            </a:r>
          </a:p>
        </p:txBody>
      </p:sp>
      <p:pic>
        <p:nvPicPr>
          <p:cNvPr id="3072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3200400"/>
            <a:ext cx="6115050" cy="1571625"/>
          </a:xfrm>
        </p:spPr>
      </p:pic>
    </p:spTree>
    <p:extLst>
      <p:ext uri="{BB962C8B-B14F-4D97-AF65-F5344CB8AC3E}">
        <p14:creationId xmlns:p14="http://schemas.microsoft.com/office/powerpoint/2010/main" val="2638552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CN" b="1" dirty="0" smtClean="0"/>
              <a:t>CGA</a:t>
            </a:r>
            <a:endParaRPr lang="en-US" altLang="zh-CN" b="1" dirty="0"/>
          </a:p>
        </p:txBody>
      </p:sp>
      <p:sp>
        <p:nvSpPr>
          <p:cNvPr id="31747" name="Rectangle 3"/>
          <p:cNvSpPr>
            <a:spLocks noGrp="1" noChangeArrowheads="1"/>
          </p:cNvSpPr>
          <p:nvPr>
            <p:ph type="body" idx="1"/>
          </p:nvPr>
        </p:nvSpPr>
        <p:spPr/>
        <p:txBody>
          <a:bodyPr/>
          <a:lstStyle/>
          <a:p>
            <a:endParaRPr lang="en-US"/>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107113" cy="512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815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CN" dirty="0" smtClean="0"/>
              <a:t>CGA - Discussion</a:t>
            </a:r>
            <a:endParaRPr lang="en-US" altLang="zh-CN" b="1" dirty="0"/>
          </a:p>
        </p:txBody>
      </p:sp>
      <p:sp>
        <p:nvSpPr>
          <p:cNvPr id="32771" name="Rectangle 3"/>
          <p:cNvSpPr>
            <a:spLocks noGrp="1" noChangeArrowheads="1"/>
          </p:cNvSpPr>
          <p:nvPr>
            <p:ph type="body" idx="1"/>
          </p:nvPr>
        </p:nvSpPr>
        <p:spPr/>
        <p:txBody>
          <a:bodyPr/>
          <a:lstStyle/>
          <a:p>
            <a:pPr>
              <a:lnSpc>
                <a:spcPct val="90000"/>
              </a:lnSpc>
            </a:pPr>
            <a:r>
              <a:rPr lang="en-US" altLang="zh-CN" sz="2400" dirty="0"/>
              <a:t>Is the algorithm good?</a:t>
            </a:r>
          </a:p>
          <a:p>
            <a:pPr>
              <a:lnSpc>
                <a:spcPct val="90000"/>
              </a:lnSpc>
            </a:pPr>
            <a:r>
              <a:rPr lang="en-US" altLang="zh-CN" sz="2400" dirty="0"/>
              <a:t>Example:</a:t>
            </a:r>
          </a:p>
          <a:p>
            <a:pPr>
              <a:lnSpc>
                <a:spcPct val="90000"/>
              </a:lnSpc>
            </a:pPr>
            <a:r>
              <a:rPr lang="en-US" altLang="zh-CN" sz="2400" dirty="0"/>
              <a:t>We mine top-2 nodes from a network. Assume that the network is partitioned into three communities </a:t>
            </a:r>
            <a:r>
              <a:rPr lang="en-US" altLang="zh-CN" sz="2400" i="1" dirty="0"/>
              <a:t>C</a:t>
            </a:r>
            <a:r>
              <a:rPr lang="en-US" altLang="zh-CN" sz="2400" dirty="0"/>
              <a:t>1,</a:t>
            </a:r>
            <a:r>
              <a:rPr lang="en-US" altLang="zh-CN" sz="2400" i="1" dirty="0"/>
              <a:t>C</a:t>
            </a:r>
            <a:r>
              <a:rPr lang="en-US" altLang="zh-CN" sz="2400" dirty="0"/>
              <a:t>2, and </a:t>
            </a:r>
            <a:r>
              <a:rPr lang="en-US" altLang="zh-CN" sz="2400" i="1" dirty="0"/>
              <a:t>C</a:t>
            </a:r>
            <a:r>
              <a:rPr lang="en-US" altLang="zh-CN" sz="2400" dirty="0"/>
              <a:t>3</a:t>
            </a:r>
            <a:r>
              <a:rPr lang="en-US" altLang="zh-CN" sz="2400" dirty="0" smtClean="0"/>
              <a:t>, and </a:t>
            </a:r>
            <a:r>
              <a:rPr lang="en-US" altLang="zh-CN" sz="2400" dirty="0"/>
              <a:t>based on Independent Cascade model we have: the maximal influence degree increment, denoted by Δ</a:t>
            </a:r>
            <a:r>
              <a:rPr lang="en-US" altLang="zh-CN" sz="2400" i="1" dirty="0"/>
              <a:t>R</a:t>
            </a:r>
            <a:r>
              <a:rPr lang="en-US" altLang="zh-CN" sz="2400" dirty="0"/>
              <a:t>1, Δ</a:t>
            </a:r>
            <a:r>
              <a:rPr lang="en-US" altLang="zh-CN" sz="2400" i="1" dirty="0"/>
              <a:t>R</a:t>
            </a:r>
            <a:r>
              <a:rPr lang="en-US" altLang="zh-CN" sz="2400" dirty="0"/>
              <a:t>2 andΔ</a:t>
            </a:r>
            <a:r>
              <a:rPr lang="en-US" altLang="zh-CN" sz="2400" i="1" dirty="0"/>
              <a:t>R</a:t>
            </a:r>
            <a:r>
              <a:rPr lang="en-US" altLang="zh-CN" sz="2400" dirty="0"/>
              <a:t>3 for each community, is 0</a:t>
            </a:r>
            <a:r>
              <a:rPr lang="en-US" altLang="zh-CN" sz="2400" i="1" dirty="0"/>
              <a:t>.</a:t>
            </a:r>
            <a:r>
              <a:rPr lang="en-US" altLang="zh-CN" sz="2400" dirty="0"/>
              <a:t>2</a:t>
            </a:r>
            <a:r>
              <a:rPr lang="en-US" altLang="zh-CN" sz="2400" i="1" dirty="0"/>
              <a:t>, </a:t>
            </a:r>
            <a:r>
              <a:rPr lang="en-US" altLang="zh-CN" sz="2400" dirty="0"/>
              <a:t>0</a:t>
            </a:r>
            <a:r>
              <a:rPr lang="en-US" altLang="zh-CN" sz="2400" i="1" dirty="0"/>
              <a:t>.</a:t>
            </a:r>
            <a:r>
              <a:rPr lang="en-US" altLang="zh-CN" sz="2400" dirty="0"/>
              <a:t>3</a:t>
            </a:r>
            <a:r>
              <a:rPr lang="en-US" altLang="zh-CN" sz="2400" i="1" dirty="0"/>
              <a:t>, </a:t>
            </a:r>
            <a:r>
              <a:rPr lang="en-US" altLang="zh-CN" sz="2400" dirty="0"/>
              <a:t>0</a:t>
            </a:r>
            <a:r>
              <a:rPr lang="en-US" altLang="zh-CN" sz="2400" i="1" dirty="0"/>
              <a:t>.</a:t>
            </a:r>
            <a:r>
              <a:rPr lang="en-US" altLang="zh-CN" sz="2400" dirty="0"/>
              <a:t>1, respectively, for each community; and the second most maximal influence degree increment is 0</a:t>
            </a:r>
            <a:r>
              <a:rPr lang="en-US" altLang="zh-CN" sz="2400" i="1" dirty="0"/>
              <a:t>.</a:t>
            </a:r>
            <a:r>
              <a:rPr lang="en-US" altLang="zh-CN" sz="2400" dirty="0"/>
              <a:t>08, 0</a:t>
            </a:r>
            <a:r>
              <a:rPr lang="en-US" altLang="zh-CN" sz="2400" i="1" dirty="0"/>
              <a:t>.</a:t>
            </a:r>
            <a:r>
              <a:rPr lang="en-US" altLang="zh-CN" sz="2400" dirty="0"/>
              <a:t>06, 0</a:t>
            </a:r>
            <a:r>
              <a:rPr lang="en-US" altLang="zh-CN" sz="2400" i="1" dirty="0"/>
              <a:t>.</a:t>
            </a:r>
            <a:r>
              <a:rPr lang="en-US" altLang="zh-CN" sz="2400" dirty="0"/>
              <a:t>04, respectively, for each community.</a:t>
            </a:r>
          </a:p>
          <a:p>
            <a:pPr>
              <a:lnSpc>
                <a:spcPct val="90000"/>
              </a:lnSpc>
              <a:buFont typeface="Wingdings" pitchFamily="2" charset="2"/>
              <a:buNone/>
            </a:pPr>
            <a:endParaRPr lang="en-US" altLang="zh-CN" sz="2400" dirty="0"/>
          </a:p>
        </p:txBody>
      </p:sp>
    </p:spTree>
    <p:extLst>
      <p:ext uri="{BB962C8B-B14F-4D97-AF65-F5344CB8AC3E}">
        <p14:creationId xmlns:p14="http://schemas.microsoft.com/office/powerpoint/2010/main" val="2966662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a:t>mine top-1 node</a:t>
            </a:r>
          </a:p>
        </p:txBody>
      </p:sp>
      <p:sp>
        <p:nvSpPr>
          <p:cNvPr id="34819" name="Rectangle 3"/>
          <p:cNvSpPr>
            <a:spLocks noGrp="1" noChangeArrowheads="1"/>
          </p:cNvSpPr>
          <p:nvPr>
            <p:ph type="body" idx="1"/>
          </p:nvPr>
        </p:nvSpPr>
        <p:spPr/>
        <p:txBody>
          <a:bodyPr/>
          <a:lstStyle/>
          <a:p>
            <a:r>
              <a:rPr lang="en-US" altLang="zh-CN" sz="2800"/>
              <a:t>R[1, 1] = max{R[0, 1],R[3,0] + ΔR1} = 0.2, s[1, 1] =C1;</a:t>
            </a:r>
          </a:p>
          <a:p>
            <a:r>
              <a:rPr lang="en-US" altLang="zh-CN" sz="2800"/>
              <a:t>R[2, 1] = max{R[1, 1],R[3,0] + ΔR2} = max{0.2, 0 +0.3} = 0.3, s[2, 1] = C2;</a:t>
            </a:r>
          </a:p>
          <a:p>
            <a:r>
              <a:rPr lang="en-US" altLang="zh-CN" sz="2800"/>
              <a:t>R[3, 1] = max{R[2, 1],R[3, 0] + ΔR3}= max{0.3, 0.1}= 0.3, s[3, 1] = C2;</a:t>
            </a:r>
          </a:p>
          <a:p>
            <a:r>
              <a:rPr lang="en-US" altLang="zh-CN" sz="2800"/>
              <a:t>Hence, we mine the top-1 node in community C2 because s[3, 1] = C2 is the result.</a:t>
            </a:r>
          </a:p>
        </p:txBody>
      </p:sp>
    </p:spTree>
    <p:extLst>
      <p:ext uri="{BB962C8B-B14F-4D97-AF65-F5344CB8AC3E}">
        <p14:creationId xmlns:p14="http://schemas.microsoft.com/office/powerpoint/2010/main" val="208178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Linear Threshold Model</a:t>
            </a:r>
          </a:p>
        </p:txBody>
      </p:sp>
      <p:sp>
        <p:nvSpPr>
          <p:cNvPr id="125955" name="Rectangle 3"/>
          <p:cNvSpPr>
            <a:spLocks noGrp="1" noChangeArrowheads="1"/>
          </p:cNvSpPr>
          <p:nvPr>
            <p:ph type="body" sz="half" idx="1"/>
          </p:nvPr>
        </p:nvSpPr>
        <p:spPr>
          <a:xfrm>
            <a:off x="533400" y="1143000"/>
            <a:ext cx="8285163" cy="4572000"/>
          </a:xfrm>
        </p:spPr>
        <p:txBody>
          <a:bodyPr/>
          <a:lstStyle/>
          <a:p>
            <a:pPr>
              <a:spcBef>
                <a:spcPct val="30000"/>
              </a:spcBef>
            </a:pPr>
            <a:r>
              <a:rPr lang="en-US" sz="2600" dirty="0"/>
              <a:t>A node </a:t>
            </a:r>
            <a:r>
              <a:rPr lang="en-US" sz="2600" i="1" dirty="0"/>
              <a:t>v </a:t>
            </a:r>
            <a:r>
              <a:rPr lang="en-US" sz="2600" dirty="0"/>
              <a:t>has random threshold </a:t>
            </a:r>
            <a:r>
              <a:rPr lang="el-GR" sz="2600" i="1" dirty="0">
                <a:cs typeface="Arial" charset="0"/>
              </a:rPr>
              <a:t>θ</a:t>
            </a:r>
            <a:r>
              <a:rPr lang="en-US" sz="2600" i="1" baseline="-25000" dirty="0">
                <a:cs typeface="Arial" charset="0"/>
              </a:rPr>
              <a:t>v  </a:t>
            </a:r>
            <a:r>
              <a:rPr lang="en-US" sz="2600" i="1" dirty="0">
                <a:cs typeface="Arial" charset="0"/>
              </a:rPr>
              <a:t>~ U[0,1]</a:t>
            </a:r>
          </a:p>
          <a:p>
            <a:pPr>
              <a:spcBef>
                <a:spcPct val="30000"/>
              </a:spcBef>
            </a:pPr>
            <a:r>
              <a:rPr lang="en-US" sz="2600" dirty="0"/>
              <a:t>A node </a:t>
            </a:r>
            <a:r>
              <a:rPr lang="en-US" sz="2600" i="1" dirty="0"/>
              <a:t>v</a:t>
            </a:r>
            <a:r>
              <a:rPr lang="en-US" sz="2600" dirty="0"/>
              <a:t> is influenced by each neighbor </a:t>
            </a:r>
            <a:r>
              <a:rPr lang="en-US" sz="2600" i="1" dirty="0"/>
              <a:t>w</a:t>
            </a:r>
            <a:r>
              <a:rPr lang="en-US" sz="2600" dirty="0"/>
              <a:t> according to a </a:t>
            </a:r>
            <a:r>
              <a:rPr lang="en-US" sz="2600" i="1" dirty="0"/>
              <a:t>weight </a:t>
            </a:r>
            <a:r>
              <a:rPr lang="en-US" sz="2600" i="1" dirty="0" err="1">
                <a:cs typeface="Arial" charset="0"/>
              </a:rPr>
              <a:t>b</a:t>
            </a:r>
            <a:r>
              <a:rPr lang="en-US" sz="2600" i="1" baseline="-25000" dirty="0" err="1">
                <a:cs typeface="Arial" charset="0"/>
              </a:rPr>
              <a:t>vw</a:t>
            </a:r>
            <a:r>
              <a:rPr lang="en-US" sz="2600" i="1" baseline="-25000" dirty="0">
                <a:cs typeface="Arial" charset="0"/>
              </a:rPr>
              <a:t> </a:t>
            </a:r>
            <a:r>
              <a:rPr lang="en-US" sz="2600" dirty="0"/>
              <a:t>such that </a:t>
            </a:r>
          </a:p>
          <a:p>
            <a:pPr>
              <a:spcBef>
                <a:spcPct val="30000"/>
              </a:spcBef>
            </a:pPr>
            <a:endParaRPr lang="en-US" sz="2600" dirty="0"/>
          </a:p>
          <a:p>
            <a:pPr>
              <a:spcBef>
                <a:spcPct val="30000"/>
              </a:spcBef>
            </a:pPr>
            <a:endParaRPr lang="en-US" sz="2600" dirty="0"/>
          </a:p>
          <a:p>
            <a:pPr>
              <a:spcBef>
                <a:spcPct val="30000"/>
              </a:spcBef>
            </a:pPr>
            <a:r>
              <a:rPr lang="en-US" sz="2600" dirty="0"/>
              <a:t>A node </a:t>
            </a:r>
            <a:r>
              <a:rPr lang="en-US" sz="2600" i="1" dirty="0"/>
              <a:t>v</a:t>
            </a:r>
            <a:r>
              <a:rPr lang="en-US" sz="2600" dirty="0"/>
              <a:t> becomes active when at least</a:t>
            </a:r>
          </a:p>
          <a:p>
            <a:pPr>
              <a:spcBef>
                <a:spcPct val="30000"/>
              </a:spcBef>
              <a:buFont typeface="Wingdings" pitchFamily="2" charset="2"/>
              <a:buNone/>
            </a:pPr>
            <a:r>
              <a:rPr lang="en-US" sz="2600" dirty="0" smtClean="0"/>
              <a:t> (</a:t>
            </a:r>
            <a:r>
              <a:rPr lang="en-US" sz="2600" dirty="0"/>
              <a:t>weighted) </a:t>
            </a:r>
            <a:r>
              <a:rPr lang="el-GR" sz="2600" i="1" dirty="0">
                <a:cs typeface="Arial" charset="0"/>
              </a:rPr>
              <a:t>θ</a:t>
            </a:r>
            <a:r>
              <a:rPr lang="en-US" sz="2600" i="1" baseline="-25000" dirty="0">
                <a:cs typeface="Arial" charset="0"/>
              </a:rPr>
              <a:t>v</a:t>
            </a:r>
            <a:r>
              <a:rPr lang="en-US" sz="2600" dirty="0"/>
              <a:t> fraction of its neighbors are </a:t>
            </a:r>
            <a:r>
              <a:rPr lang="en-US" sz="2600" dirty="0" smtClean="0"/>
              <a:t>active</a:t>
            </a:r>
          </a:p>
          <a:p>
            <a:pPr>
              <a:spcBef>
                <a:spcPct val="30000"/>
              </a:spcBef>
              <a:buFont typeface="Wingdings" pitchFamily="2" charset="2"/>
              <a:buNone/>
            </a:pPr>
            <a:endParaRPr lang="en-US" sz="2600" dirty="0"/>
          </a:p>
          <a:p>
            <a:pPr>
              <a:spcBef>
                <a:spcPct val="30000"/>
              </a:spcBef>
              <a:buFont typeface="Wingdings" pitchFamily="2" charset="2"/>
              <a:buNone/>
            </a:pPr>
            <a:endParaRPr lang="en-US" sz="2600" dirty="0" smtClean="0"/>
          </a:p>
          <a:p>
            <a:r>
              <a:rPr lang="en-US" sz="2800" dirty="0">
                <a:solidFill>
                  <a:schemeClr val="tx1"/>
                </a:solidFill>
                <a:latin typeface="+mn-lt"/>
                <a:ea typeface="+mn-ea"/>
                <a:cs typeface="+mn-cs"/>
              </a:rPr>
              <a:t>originally </a:t>
            </a:r>
            <a:r>
              <a:rPr lang="en-US" sz="2800" dirty="0" smtClean="0">
                <a:solidFill>
                  <a:schemeClr val="tx1"/>
                </a:solidFill>
                <a:latin typeface="+mn-lt"/>
                <a:ea typeface="+mn-ea"/>
                <a:cs typeface="+mn-cs"/>
              </a:rPr>
              <a:t>proposed by </a:t>
            </a:r>
            <a:r>
              <a:rPr lang="en-US" sz="2800" dirty="0">
                <a:solidFill>
                  <a:schemeClr val="tx1"/>
                </a:solidFill>
                <a:latin typeface="+mn-lt"/>
                <a:ea typeface="+mn-ea"/>
                <a:cs typeface="+mn-cs"/>
              </a:rPr>
              <a:t>Lopez-</a:t>
            </a:r>
            <a:r>
              <a:rPr lang="en-US" sz="2800" dirty="0" err="1">
                <a:solidFill>
                  <a:schemeClr val="tx1"/>
                </a:solidFill>
                <a:latin typeface="+mn-lt"/>
                <a:ea typeface="+mn-ea"/>
                <a:cs typeface="+mn-cs"/>
              </a:rPr>
              <a:t>Pintado</a:t>
            </a:r>
            <a:endParaRPr lang="en-US" sz="2600" dirty="0"/>
          </a:p>
          <a:p>
            <a:pPr>
              <a:spcBef>
                <a:spcPct val="30000"/>
              </a:spcBef>
              <a:buFont typeface="Wingdings" pitchFamily="2" charset="2"/>
              <a:buNone/>
            </a:pPr>
            <a:endParaRPr lang="en-US" sz="2600" dirty="0"/>
          </a:p>
        </p:txBody>
      </p:sp>
      <p:graphicFrame>
        <p:nvGraphicFramePr>
          <p:cNvPr id="126028" name="Object 76"/>
          <p:cNvGraphicFramePr>
            <a:graphicFrameLocks noGrp="1" noChangeAspect="1"/>
          </p:cNvGraphicFramePr>
          <p:nvPr>
            <p:ph sz="half" idx="2"/>
            <p:extLst>
              <p:ext uri="{D42A27DB-BD31-4B8C-83A1-F6EECF244321}">
                <p14:modId xmlns:p14="http://schemas.microsoft.com/office/powerpoint/2010/main" val="1993241153"/>
              </p:ext>
            </p:extLst>
          </p:nvPr>
        </p:nvGraphicFramePr>
        <p:xfrm>
          <a:off x="2209800" y="4724400"/>
          <a:ext cx="3581400" cy="990600"/>
        </p:xfrm>
        <a:graphic>
          <a:graphicData uri="http://schemas.openxmlformats.org/presentationml/2006/ole">
            <mc:AlternateContent xmlns:mc="http://schemas.openxmlformats.org/markup-compatibility/2006">
              <mc:Choice xmlns:v="urn:schemas-microsoft-com:vml" Requires="v">
                <p:oleObj spid="_x0000_s133138" name="Equation" r:id="rId4" imgW="1346040" imgH="355320" progId="Equation.DSMT4">
                  <p:embed/>
                </p:oleObj>
              </mc:Choice>
              <mc:Fallback>
                <p:oleObj name="Equation" r:id="rId4" imgW="134604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724400"/>
                        <a:ext cx="358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032" name="Object 80"/>
          <p:cNvGraphicFramePr>
            <a:graphicFrameLocks noChangeAspect="1"/>
          </p:cNvGraphicFramePr>
          <p:nvPr>
            <p:extLst>
              <p:ext uri="{D42A27DB-BD31-4B8C-83A1-F6EECF244321}">
                <p14:modId xmlns:p14="http://schemas.microsoft.com/office/powerpoint/2010/main" val="1790710440"/>
              </p:ext>
            </p:extLst>
          </p:nvPr>
        </p:nvGraphicFramePr>
        <p:xfrm>
          <a:off x="2690813" y="2667000"/>
          <a:ext cx="2770187" cy="990600"/>
        </p:xfrm>
        <a:graphic>
          <a:graphicData uri="http://schemas.openxmlformats.org/presentationml/2006/ole">
            <mc:AlternateContent xmlns:mc="http://schemas.openxmlformats.org/markup-compatibility/2006">
              <mc:Choice xmlns:v="urn:schemas-microsoft-com:vml" Requires="v">
                <p:oleObj spid="_x0000_s133139" name="Equation" r:id="rId6" imgW="1041120" imgH="355320" progId="Equation.DSMT4">
                  <p:embed/>
                </p:oleObj>
              </mc:Choice>
              <mc:Fallback>
                <p:oleObj name="Equation" r:id="rId6" imgW="1041120" imgH="3553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0813" y="2667000"/>
                        <a:ext cx="277018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3581400" y="6352401"/>
            <a:ext cx="5562600" cy="276999"/>
          </a:xfrm>
          <a:prstGeom prst="rect">
            <a:avLst/>
          </a:prstGeom>
        </p:spPr>
        <p:txBody>
          <a:bodyPr wrap="square">
            <a:spAutoFit/>
          </a:bodyPr>
          <a:lstStyle/>
          <a:p>
            <a:pPr algn="ctr">
              <a:spcBef>
                <a:spcPct val="20000"/>
              </a:spcBef>
              <a:buClr>
                <a:schemeClr val="accent1"/>
              </a:buClr>
              <a:buSzPct val="65000"/>
              <a:buFont typeface="Wingdings" pitchFamily="2" charset="2"/>
              <a:buNone/>
            </a:pPr>
            <a:r>
              <a:rPr lang="en-US" sz="1200" b="1" dirty="0">
                <a:latin typeface="Goudy Old Style" pitchFamily="18" charset="0"/>
              </a:rPr>
              <a:t>Adapted from </a:t>
            </a:r>
            <a:r>
              <a:rPr lang="en-US" sz="1200" b="1" dirty="0" smtClean="0">
                <a:latin typeface="Goudy Old Style" pitchFamily="18" charset="0"/>
                <a:hlinkClick r:id="rId8"/>
              </a:rPr>
              <a:t>http</a:t>
            </a:r>
            <a:r>
              <a:rPr lang="en-US" sz="1200" b="1" dirty="0">
                <a:latin typeface="Goudy Old Style" pitchFamily="18" charset="0"/>
                <a:hlinkClick r:id="rId8"/>
              </a:rPr>
              <a:t>://www.cs.washington.edu/affiliates/meetings/talks04/kempe.pdf</a:t>
            </a:r>
            <a:r>
              <a:rPr lang="en-US" sz="1200" b="1" dirty="0">
                <a:latin typeface="Goudy Old Style" pitchFamily="18" charset="0"/>
              </a:rPr>
              <a:t> </a:t>
            </a:r>
          </a:p>
        </p:txBody>
      </p:sp>
    </p:spTree>
    <p:extLst>
      <p:ext uri="{BB962C8B-B14F-4D97-AF65-F5344CB8AC3E}">
        <p14:creationId xmlns:p14="http://schemas.microsoft.com/office/powerpoint/2010/main" val="3119510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0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9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59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595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CN"/>
              <a:t>mine top-2 node</a:t>
            </a:r>
          </a:p>
        </p:txBody>
      </p:sp>
      <p:sp>
        <p:nvSpPr>
          <p:cNvPr id="35843" name="Rectangle 3"/>
          <p:cNvSpPr>
            <a:spLocks noGrp="1" noChangeArrowheads="1"/>
          </p:cNvSpPr>
          <p:nvPr>
            <p:ph type="body" idx="1"/>
          </p:nvPr>
        </p:nvSpPr>
        <p:spPr/>
        <p:txBody>
          <a:bodyPr/>
          <a:lstStyle/>
          <a:p>
            <a:pPr>
              <a:lnSpc>
                <a:spcPct val="90000"/>
              </a:lnSpc>
            </a:pPr>
            <a:r>
              <a:rPr lang="en-US" altLang="zh-CN" sz="2800"/>
              <a:t>Next, R[1, 2] = max{R[0, 2],R[3, 1] + ΔR1} = max{0,0.3 + 0.2} = 0.5, s[1, 2] = C1;</a:t>
            </a:r>
          </a:p>
          <a:p>
            <a:pPr>
              <a:lnSpc>
                <a:spcPct val="90000"/>
              </a:lnSpc>
            </a:pPr>
            <a:r>
              <a:rPr lang="en-US" altLang="zh-CN" sz="2800"/>
              <a:t>R[2, 2] = max{R[1, 2], R[3, 1]+ΔR2} = max{0.5, 0.3+0.06} = 0.5, s[2, 2] = C1;</a:t>
            </a:r>
          </a:p>
          <a:p>
            <a:pPr>
              <a:lnSpc>
                <a:spcPct val="90000"/>
              </a:lnSpc>
            </a:pPr>
            <a:r>
              <a:rPr lang="en-US" altLang="zh-CN" sz="2800"/>
              <a:t>R[3, 2] = max{R[2, 2],R[3, 1]+ΔR3} = max{0.5, 0.3+0.1} = 0.5, s[3, 2] = C1.</a:t>
            </a:r>
          </a:p>
          <a:p>
            <a:pPr>
              <a:lnSpc>
                <a:spcPct val="90000"/>
              </a:lnSpc>
            </a:pPr>
            <a:r>
              <a:rPr lang="en-US" altLang="zh-CN" sz="2800"/>
              <a:t>Note that ΔR2 in this step is 0.06, but not 0.3. We mine the second node in community C1 because s[3, 2] = C1.</a:t>
            </a:r>
          </a:p>
        </p:txBody>
      </p:sp>
    </p:spTree>
    <p:extLst>
      <p:ext uri="{BB962C8B-B14F-4D97-AF65-F5344CB8AC3E}">
        <p14:creationId xmlns:p14="http://schemas.microsoft.com/office/powerpoint/2010/main" val="1766399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9600"/>
            <a:ext cx="9220200" cy="563563"/>
          </a:xfrm>
        </p:spPr>
        <p:txBody>
          <a:bodyPr/>
          <a:lstStyle/>
          <a:p>
            <a:pPr eaLnBrk="1" hangingPunct="1"/>
            <a:r>
              <a:rPr lang="en-US" sz="3600" dirty="0" smtClean="0"/>
              <a:t>Community-Based Greedy Algorithm</a:t>
            </a:r>
          </a:p>
        </p:txBody>
      </p:sp>
      <p:sp>
        <p:nvSpPr>
          <p:cNvPr id="11267" name="Rectangle 3"/>
          <p:cNvSpPr>
            <a:spLocks noGrp="1" noChangeArrowheads="1"/>
          </p:cNvSpPr>
          <p:nvPr>
            <p:ph type="body" idx="1"/>
          </p:nvPr>
        </p:nvSpPr>
        <p:spPr>
          <a:xfrm>
            <a:off x="304800" y="1371600"/>
            <a:ext cx="8534400" cy="5105400"/>
          </a:xfrm>
        </p:spPr>
        <p:txBody>
          <a:bodyPr/>
          <a:lstStyle/>
          <a:p>
            <a:pPr eaLnBrk="1" hangingPunct="1"/>
            <a:r>
              <a:rPr lang="en-US" sz="2400" smtClean="0"/>
              <a:t>Choose communities to find the Top-1</a:t>
            </a:r>
            <a:r>
              <a:rPr lang="en-US" sz="2400" i="1" smtClean="0"/>
              <a:t> </a:t>
            </a:r>
            <a:r>
              <a:rPr lang="en-US" sz="2400" smtClean="0"/>
              <a:t>influential node</a:t>
            </a:r>
            <a:endParaRPr lang="el-GR" altLang="en-US" sz="2400" smtClean="0">
              <a:cs typeface="Arial" charset="0"/>
            </a:endParaRPr>
          </a:p>
        </p:txBody>
      </p:sp>
      <p:pic>
        <p:nvPicPr>
          <p:cNvPr id="11268" name="Picture 2"/>
          <p:cNvPicPr>
            <a:picLocks noChangeAspect="1" noChangeArrowheads="1"/>
          </p:cNvPicPr>
          <p:nvPr/>
        </p:nvPicPr>
        <p:blipFill>
          <a:blip r:embed="rId2" cstate="print"/>
          <a:srcRect/>
          <a:stretch>
            <a:fillRect/>
          </a:stretch>
        </p:blipFill>
        <p:spPr bwMode="auto">
          <a:xfrm>
            <a:off x="1409700" y="2057400"/>
            <a:ext cx="5334000" cy="4395788"/>
          </a:xfrm>
          <a:prstGeom prst="rect">
            <a:avLst/>
          </a:prstGeom>
          <a:noFill/>
          <a:ln w="9525">
            <a:noFill/>
            <a:miter lim="800000"/>
            <a:headEnd/>
            <a:tailEnd/>
          </a:ln>
        </p:spPr>
      </p:pic>
      <p:sp>
        <p:nvSpPr>
          <p:cNvPr id="21509" name="Oval 5"/>
          <p:cNvSpPr>
            <a:spLocks noChangeArrowheads="1"/>
          </p:cNvSpPr>
          <p:nvPr/>
        </p:nvSpPr>
        <p:spPr bwMode="auto">
          <a:xfrm>
            <a:off x="1409700" y="2133600"/>
            <a:ext cx="2743200" cy="2895600"/>
          </a:xfrm>
          <a:prstGeom prst="ellipse">
            <a:avLst/>
          </a:prstGeom>
          <a:solidFill>
            <a:srgbClr val="FF0000">
              <a:alpha val="0"/>
            </a:srgbClr>
          </a:solidFill>
          <a:ln w="38100">
            <a:solidFill>
              <a:srgbClr val="FF0000"/>
            </a:solidFill>
            <a:round/>
            <a:headEnd/>
            <a:tailEnd/>
          </a:ln>
        </p:spPr>
        <p:txBody>
          <a:bodyPr wrap="none" anchor="ctr"/>
          <a:lstStyle/>
          <a:p>
            <a:endParaRPr lang="en-US">
              <a:solidFill>
                <a:srgbClr val="000000"/>
              </a:solidFill>
              <a:latin typeface="Arial" charset="0"/>
            </a:endParaRPr>
          </a:p>
        </p:txBody>
      </p:sp>
      <p:sp>
        <p:nvSpPr>
          <p:cNvPr id="21510" name="Text Box 6"/>
          <p:cNvSpPr txBox="1">
            <a:spLocks noChangeArrowheads="1"/>
          </p:cNvSpPr>
          <p:nvPr/>
        </p:nvSpPr>
        <p:spPr bwMode="auto">
          <a:xfrm>
            <a:off x="327025" y="2322513"/>
            <a:ext cx="488950" cy="379412"/>
          </a:xfrm>
          <a:prstGeom prst="rect">
            <a:avLst/>
          </a:prstGeom>
          <a:solidFill>
            <a:schemeClr val="accent1"/>
          </a:solidFill>
          <a:ln w="12700">
            <a:solidFill>
              <a:schemeClr val="tx1"/>
            </a:solidFill>
            <a:miter lim="800000"/>
            <a:headEnd/>
            <a:tailEnd/>
          </a:ln>
        </p:spPr>
        <p:txBody>
          <a:bodyPr wrap="none">
            <a:spAutoFit/>
          </a:bodyPr>
          <a:lstStyle/>
          <a:p>
            <a:r>
              <a:rPr lang="en-US">
                <a:solidFill>
                  <a:srgbClr val="000000"/>
                </a:solidFill>
                <a:latin typeface="Arial" charset="0"/>
              </a:rPr>
              <a:t>C1</a:t>
            </a:r>
          </a:p>
        </p:txBody>
      </p:sp>
      <p:sp>
        <p:nvSpPr>
          <p:cNvPr id="21511" name="Line 7"/>
          <p:cNvSpPr>
            <a:spLocks noChangeShapeType="1"/>
          </p:cNvSpPr>
          <p:nvPr/>
        </p:nvSpPr>
        <p:spPr bwMode="auto">
          <a:xfrm>
            <a:off x="876300" y="2514600"/>
            <a:ext cx="685800" cy="304800"/>
          </a:xfrm>
          <a:prstGeom prst="line">
            <a:avLst/>
          </a:prstGeom>
          <a:noFill/>
          <a:ln w="9525">
            <a:solidFill>
              <a:schemeClr val="tx1"/>
            </a:solidFill>
            <a:round/>
            <a:headEnd/>
            <a:tailEnd type="triangle" w="med" len="med"/>
          </a:ln>
        </p:spPr>
        <p:txBody>
          <a:bodyPr/>
          <a:lstStyle/>
          <a:p>
            <a:endParaRPr lang="en-US">
              <a:solidFill>
                <a:srgbClr val="000000"/>
              </a:solidFill>
              <a:latin typeface="Arial" charset="0"/>
            </a:endParaRPr>
          </a:p>
        </p:txBody>
      </p:sp>
      <p:sp>
        <p:nvSpPr>
          <p:cNvPr id="21512" name="Oval 8"/>
          <p:cNvSpPr>
            <a:spLocks noChangeArrowheads="1"/>
          </p:cNvSpPr>
          <p:nvPr/>
        </p:nvSpPr>
        <p:spPr bwMode="auto">
          <a:xfrm>
            <a:off x="4038600" y="1752600"/>
            <a:ext cx="2667000" cy="2895600"/>
          </a:xfrm>
          <a:prstGeom prst="ellipse">
            <a:avLst/>
          </a:prstGeom>
          <a:solidFill>
            <a:srgbClr val="FF0000">
              <a:alpha val="0"/>
            </a:srgbClr>
          </a:solidFill>
          <a:ln w="38100">
            <a:solidFill>
              <a:srgbClr val="FF0000"/>
            </a:solidFill>
            <a:round/>
            <a:headEnd/>
            <a:tailEnd/>
          </a:ln>
        </p:spPr>
        <p:txBody>
          <a:bodyPr wrap="none" anchor="ctr"/>
          <a:lstStyle/>
          <a:p>
            <a:endParaRPr lang="en-US">
              <a:solidFill>
                <a:srgbClr val="000000"/>
              </a:solidFill>
              <a:latin typeface="Arial" charset="0"/>
            </a:endParaRPr>
          </a:p>
        </p:txBody>
      </p:sp>
      <p:sp>
        <p:nvSpPr>
          <p:cNvPr id="21513" name="Text Box 9"/>
          <p:cNvSpPr txBox="1">
            <a:spLocks noChangeArrowheads="1"/>
          </p:cNvSpPr>
          <p:nvPr/>
        </p:nvSpPr>
        <p:spPr bwMode="auto">
          <a:xfrm>
            <a:off x="7200900" y="2286000"/>
            <a:ext cx="488950" cy="379413"/>
          </a:xfrm>
          <a:prstGeom prst="rect">
            <a:avLst/>
          </a:prstGeom>
          <a:solidFill>
            <a:schemeClr val="accent1"/>
          </a:solidFill>
          <a:ln w="12700">
            <a:solidFill>
              <a:schemeClr val="tx1"/>
            </a:solidFill>
            <a:miter lim="800000"/>
            <a:headEnd/>
            <a:tailEnd/>
          </a:ln>
        </p:spPr>
        <p:txBody>
          <a:bodyPr wrap="none">
            <a:spAutoFit/>
          </a:bodyPr>
          <a:lstStyle/>
          <a:p>
            <a:r>
              <a:rPr lang="en-US">
                <a:solidFill>
                  <a:srgbClr val="000000"/>
                </a:solidFill>
                <a:latin typeface="Arial" charset="0"/>
              </a:rPr>
              <a:t>C2</a:t>
            </a:r>
          </a:p>
        </p:txBody>
      </p:sp>
      <p:sp>
        <p:nvSpPr>
          <p:cNvPr id="21514" name="Line 10"/>
          <p:cNvSpPr>
            <a:spLocks noChangeShapeType="1"/>
          </p:cNvSpPr>
          <p:nvPr/>
        </p:nvSpPr>
        <p:spPr bwMode="auto">
          <a:xfrm flipH="1">
            <a:off x="6743700" y="2438400"/>
            <a:ext cx="457200" cy="152400"/>
          </a:xfrm>
          <a:prstGeom prst="line">
            <a:avLst/>
          </a:prstGeom>
          <a:noFill/>
          <a:ln w="9525">
            <a:solidFill>
              <a:schemeClr val="tx1"/>
            </a:solidFill>
            <a:round/>
            <a:headEnd/>
            <a:tailEnd type="triangle" w="med" len="med"/>
          </a:ln>
        </p:spPr>
        <p:txBody>
          <a:bodyPr/>
          <a:lstStyle/>
          <a:p>
            <a:endParaRPr lang="en-US">
              <a:solidFill>
                <a:srgbClr val="000000"/>
              </a:solidFill>
              <a:latin typeface="Arial" charset="0"/>
            </a:endParaRPr>
          </a:p>
        </p:txBody>
      </p:sp>
      <p:sp>
        <p:nvSpPr>
          <p:cNvPr id="21515" name="Oval 11"/>
          <p:cNvSpPr>
            <a:spLocks noChangeArrowheads="1"/>
          </p:cNvSpPr>
          <p:nvPr/>
        </p:nvSpPr>
        <p:spPr bwMode="auto">
          <a:xfrm>
            <a:off x="2971800" y="4572000"/>
            <a:ext cx="2514600" cy="2057400"/>
          </a:xfrm>
          <a:prstGeom prst="ellipse">
            <a:avLst/>
          </a:prstGeom>
          <a:solidFill>
            <a:srgbClr val="FF0000">
              <a:alpha val="0"/>
            </a:srgbClr>
          </a:solidFill>
          <a:ln w="38100">
            <a:solidFill>
              <a:srgbClr val="FF0000"/>
            </a:solidFill>
            <a:round/>
            <a:headEnd/>
            <a:tailEnd/>
          </a:ln>
        </p:spPr>
        <p:txBody>
          <a:bodyPr wrap="none" anchor="ctr"/>
          <a:lstStyle/>
          <a:p>
            <a:endParaRPr lang="en-US">
              <a:solidFill>
                <a:srgbClr val="000000"/>
              </a:solidFill>
              <a:latin typeface="Arial" charset="0"/>
            </a:endParaRPr>
          </a:p>
        </p:txBody>
      </p:sp>
      <p:sp>
        <p:nvSpPr>
          <p:cNvPr id="21516" name="Text Box 12"/>
          <p:cNvSpPr txBox="1">
            <a:spLocks noChangeArrowheads="1"/>
          </p:cNvSpPr>
          <p:nvPr/>
        </p:nvSpPr>
        <p:spPr bwMode="auto">
          <a:xfrm>
            <a:off x="2171700" y="6096000"/>
            <a:ext cx="488950" cy="379413"/>
          </a:xfrm>
          <a:prstGeom prst="rect">
            <a:avLst/>
          </a:prstGeom>
          <a:solidFill>
            <a:schemeClr val="accent1"/>
          </a:solidFill>
          <a:ln w="12700">
            <a:solidFill>
              <a:schemeClr val="tx1"/>
            </a:solidFill>
            <a:miter lim="800000"/>
            <a:headEnd/>
            <a:tailEnd/>
          </a:ln>
        </p:spPr>
        <p:txBody>
          <a:bodyPr wrap="none">
            <a:spAutoFit/>
          </a:bodyPr>
          <a:lstStyle/>
          <a:p>
            <a:r>
              <a:rPr lang="en-US">
                <a:solidFill>
                  <a:srgbClr val="000000"/>
                </a:solidFill>
                <a:latin typeface="Arial" charset="0"/>
              </a:rPr>
              <a:t>C3</a:t>
            </a:r>
          </a:p>
        </p:txBody>
      </p:sp>
      <p:sp>
        <p:nvSpPr>
          <p:cNvPr id="21517" name="未知"/>
          <p:cNvSpPr>
            <a:spLocks/>
          </p:cNvSpPr>
          <p:nvPr/>
        </p:nvSpPr>
        <p:spPr bwMode="auto">
          <a:xfrm>
            <a:off x="1181100" y="2933700"/>
            <a:ext cx="2730500" cy="2133600"/>
          </a:xfrm>
          <a:custGeom>
            <a:avLst/>
            <a:gdLst>
              <a:gd name="T0" fmla="*/ 2147483647 w 1872"/>
              <a:gd name="T1" fmla="*/ 2147483647 h 1344"/>
              <a:gd name="T2" fmla="*/ 2147483647 w 1872"/>
              <a:gd name="T3" fmla="*/ 2147483647 h 1344"/>
              <a:gd name="T4" fmla="*/ 2147483647 w 1872"/>
              <a:gd name="T5" fmla="*/ 2147483647 h 1344"/>
              <a:gd name="T6" fmla="*/ 2147483647 w 1872"/>
              <a:gd name="T7" fmla="*/ 2147483647 h 1344"/>
              <a:gd name="T8" fmla="*/ 2147483647 w 1872"/>
              <a:gd name="T9" fmla="*/ 2147483647 h 1344"/>
              <a:gd name="T10" fmla="*/ 2147483647 w 1872"/>
              <a:gd name="T11" fmla="*/ 2147483647 h 1344"/>
              <a:gd name="T12" fmla="*/ 0 60000 65536"/>
              <a:gd name="T13" fmla="*/ 0 60000 65536"/>
              <a:gd name="T14" fmla="*/ 0 60000 65536"/>
              <a:gd name="T15" fmla="*/ 0 60000 65536"/>
              <a:gd name="T16" fmla="*/ 0 60000 65536"/>
              <a:gd name="T17" fmla="*/ 0 60000 65536"/>
              <a:gd name="T18" fmla="*/ 0 w 1872"/>
              <a:gd name="T19" fmla="*/ 0 h 1344"/>
              <a:gd name="T20" fmla="*/ 1872 w 1872"/>
              <a:gd name="T21" fmla="*/ 1344 h 1344"/>
            </a:gdLst>
            <a:ahLst/>
            <a:cxnLst>
              <a:cxn ang="T12">
                <a:pos x="T0" y="T1"/>
              </a:cxn>
              <a:cxn ang="T13">
                <a:pos x="T2" y="T3"/>
              </a:cxn>
              <a:cxn ang="T14">
                <a:pos x="T4" y="T5"/>
              </a:cxn>
              <a:cxn ang="T15">
                <a:pos x="T6" y="T7"/>
              </a:cxn>
              <a:cxn ang="T16">
                <a:pos x="T8" y="T9"/>
              </a:cxn>
              <a:cxn ang="T17">
                <a:pos x="T10" y="T11"/>
              </a:cxn>
            </a:cxnLst>
            <a:rect l="T18" t="T19" r="T20" b="T21"/>
            <a:pathLst>
              <a:path w="1872" h="1344">
                <a:moveTo>
                  <a:pt x="56" y="168"/>
                </a:moveTo>
                <a:cubicBezTo>
                  <a:pt x="112" y="0"/>
                  <a:pt x="496" y="64"/>
                  <a:pt x="776" y="168"/>
                </a:cubicBezTo>
                <a:cubicBezTo>
                  <a:pt x="1056" y="272"/>
                  <a:pt x="1600" y="624"/>
                  <a:pt x="1736" y="792"/>
                </a:cubicBezTo>
                <a:cubicBezTo>
                  <a:pt x="1872" y="960"/>
                  <a:pt x="1808" y="1112"/>
                  <a:pt x="1592" y="1176"/>
                </a:cubicBezTo>
                <a:cubicBezTo>
                  <a:pt x="1376" y="1240"/>
                  <a:pt x="696" y="1344"/>
                  <a:pt x="440" y="1176"/>
                </a:cubicBezTo>
                <a:cubicBezTo>
                  <a:pt x="184" y="1008"/>
                  <a:pt x="0" y="336"/>
                  <a:pt x="56" y="168"/>
                </a:cubicBezTo>
                <a:close/>
              </a:path>
            </a:pathLst>
          </a:custGeom>
          <a:solidFill>
            <a:srgbClr val="FF99CC">
              <a:alpha val="0"/>
            </a:srgbClr>
          </a:solidFill>
          <a:ln w="25400" cmpd="sng">
            <a:solidFill>
              <a:srgbClr val="0000FF"/>
            </a:solidFill>
            <a:round/>
            <a:headEnd/>
            <a:tailEnd/>
          </a:ln>
        </p:spPr>
        <p:txBody>
          <a:bodyPr/>
          <a:lstStyle/>
          <a:p>
            <a:endParaRPr lang="en-US">
              <a:solidFill>
                <a:srgbClr val="000000"/>
              </a:solidFill>
              <a:latin typeface="Arial" charset="0"/>
            </a:endParaRPr>
          </a:p>
        </p:txBody>
      </p:sp>
      <p:sp>
        <p:nvSpPr>
          <p:cNvPr id="21518" name="Text Box 14"/>
          <p:cNvSpPr txBox="1">
            <a:spLocks noChangeArrowheads="1"/>
          </p:cNvSpPr>
          <p:nvPr/>
        </p:nvSpPr>
        <p:spPr bwMode="auto">
          <a:xfrm>
            <a:off x="38100" y="3124200"/>
            <a:ext cx="1104900" cy="379413"/>
          </a:xfrm>
          <a:prstGeom prst="rect">
            <a:avLst/>
          </a:prstGeom>
          <a:solidFill>
            <a:srgbClr val="CC99FF"/>
          </a:solidFill>
          <a:ln w="12700">
            <a:solidFill>
              <a:schemeClr val="tx1"/>
            </a:solidFill>
            <a:miter lim="800000"/>
            <a:headEnd/>
            <a:tailEnd/>
          </a:ln>
        </p:spPr>
        <p:txBody>
          <a:bodyPr wrap="none">
            <a:spAutoFit/>
          </a:bodyPr>
          <a:lstStyle/>
          <a:p>
            <a:r>
              <a:rPr lang="el-GR" altLang="en-US" b="1">
                <a:solidFill>
                  <a:srgbClr val="000000"/>
                </a:solidFill>
                <a:latin typeface="Arial" charset="0"/>
              </a:rPr>
              <a:t>Δ</a:t>
            </a:r>
            <a:r>
              <a:rPr lang="en-US" b="1">
                <a:solidFill>
                  <a:srgbClr val="000000"/>
                </a:solidFill>
                <a:latin typeface="Arial" charset="0"/>
              </a:rPr>
              <a:t>R1=0.2</a:t>
            </a:r>
          </a:p>
        </p:txBody>
      </p:sp>
      <p:sp>
        <p:nvSpPr>
          <p:cNvPr id="21519" name="未知"/>
          <p:cNvSpPr>
            <a:spLocks/>
          </p:cNvSpPr>
          <p:nvPr/>
        </p:nvSpPr>
        <p:spPr bwMode="auto">
          <a:xfrm>
            <a:off x="4724400" y="1968500"/>
            <a:ext cx="2108200" cy="2324100"/>
          </a:xfrm>
          <a:custGeom>
            <a:avLst/>
            <a:gdLst>
              <a:gd name="T0" fmla="*/ 2147483647 w 1328"/>
              <a:gd name="T1" fmla="*/ 2147483647 h 1464"/>
              <a:gd name="T2" fmla="*/ 2147483647 w 1328"/>
              <a:gd name="T3" fmla="*/ 2147483647 h 1464"/>
              <a:gd name="T4" fmla="*/ 2147483647 w 1328"/>
              <a:gd name="T5" fmla="*/ 2147483647 h 1464"/>
              <a:gd name="T6" fmla="*/ 2147483647 w 1328"/>
              <a:gd name="T7" fmla="*/ 2147483647 h 1464"/>
              <a:gd name="T8" fmla="*/ 2147483647 w 1328"/>
              <a:gd name="T9" fmla="*/ 2147483647 h 1464"/>
              <a:gd name="T10" fmla="*/ 2147483647 w 1328"/>
              <a:gd name="T11" fmla="*/ 2147483647 h 1464"/>
              <a:gd name="T12" fmla="*/ 2147483647 w 1328"/>
              <a:gd name="T13" fmla="*/ 2147483647 h 1464"/>
              <a:gd name="T14" fmla="*/ 2147483647 w 1328"/>
              <a:gd name="T15" fmla="*/ 2147483647 h 1464"/>
              <a:gd name="T16" fmla="*/ 2147483647 w 1328"/>
              <a:gd name="T17" fmla="*/ 2147483647 h 1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8"/>
              <a:gd name="T28" fmla="*/ 0 h 1464"/>
              <a:gd name="T29" fmla="*/ 1328 w 1328"/>
              <a:gd name="T30" fmla="*/ 1464 h 1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8" h="1464">
                <a:moveTo>
                  <a:pt x="216" y="56"/>
                </a:moveTo>
                <a:cubicBezTo>
                  <a:pt x="136" y="104"/>
                  <a:pt x="0" y="224"/>
                  <a:pt x="24" y="344"/>
                </a:cubicBezTo>
                <a:cubicBezTo>
                  <a:pt x="48" y="464"/>
                  <a:pt x="240" y="616"/>
                  <a:pt x="360" y="776"/>
                </a:cubicBezTo>
                <a:cubicBezTo>
                  <a:pt x="480" y="936"/>
                  <a:pt x="616" y="1200"/>
                  <a:pt x="744" y="1304"/>
                </a:cubicBezTo>
                <a:cubicBezTo>
                  <a:pt x="872" y="1408"/>
                  <a:pt x="1032" y="1464"/>
                  <a:pt x="1128" y="1400"/>
                </a:cubicBezTo>
                <a:cubicBezTo>
                  <a:pt x="1224" y="1336"/>
                  <a:pt x="1328" y="1088"/>
                  <a:pt x="1320" y="920"/>
                </a:cubicBezTo>
                <a:cubicBezTo>
                  <a:pt x="1312" y="752"/>
                  <a:pt x="1216" y="536"/>
                  <a:pt x="1080" y="392"/>
                </a:cubicBezTo>
                <a:cubicBezTo>
                  <a:pt x="944" y="248"/>
                  <a:pt x="648" y="112"/>
                  <a:pt x="504" y="56"/>
                </a:cubicBezTo>
                <a:cubicBezTo>
                  <a:pt x="360" y="0"/>
                  <a:pt x="296" y="8"/>
                  <a:pt x="216" y="56"/>
                </a:cubicBezTo>
                <a:close/>
              </a:path>
            </a:pathLst>
          </a:custGeom>
          <a:solidFill>
            <a:schemeClr val="accent1">
              <a:alpha val="0"/>
            </a:schemeClr>
          </a:solidFill>
          <a:ln w="25400" cmpd="sng">
            <a:solidFill>
              <a:srgbClr val="0000FF"/>
            </a:solidFill>
            <a:round/>
            <a:headEnd/>
            <a:tailEnd/>
          </a:ln>
        </p:spPr>
        <p:txBody>
          <a:bodyPr/>
          <a:lstStyle/>
          <a:p>
            <a:endParaRPr lang="en-US">
              <a:solidFill>
                <a:srgbClr val="000000"/>
              </a:solidFill>
              <a:latin typeface="Arial" charset="0"/>
            </a:endParaRPr>
          </a:p>
        </p:txBody>
      </p:sp>
      <p:sp>
        <p:nvSpPr>
          <p:cNvPr id="21520" name="Text Box 16"/>
          <p:cNvSpPr txBox="1">
            <a:spLocks noChangeArrowheads="1"/>
          </p:cNvSpPr>
          <p:nvPr/>
        </p:nvSpPr>
        <p:spPr bwMode="auto">
          <a:xfrm>
            <a:off x="1562100" y="5486400"/>
            <a:ext cx="1104900" cy="379413"/>
          </a:xfrm>
          <a:prstGeom prst="rect">
            <a:avLst/>
          </a:prstGeom>
          <a:solidFill>
            <a:srgbClr val="CC99FF"/>
          </a:solidFill>
          <a:ln w="12700">
            <a:solidFill>
              <a:schemeClr val="tx1"/>
            </a:solidFill>
            <a:miter lim="800000"/>
            <a:headEnd/>
            <a:tailEnd/>
          </a:ln>
        </p:spPr>
        <p:txBody>
          <a:bodyPr wrap="none">
            <a:spAutoFit/>
          </a:bodyPr>
          <a:lstStyle/>
          <a:p>
            <a:r>
              <a:rPr lang="el-GR" altLang="en-US" b="1">
                <a:solidFill>
                  <a:srgbClr val="000000"/>
                </a:solidFill>
                <a:latin typeface="Arial" charset="0"/>
              </a:rPr>
              <a:t>Δ</a:t>
            </a:r>
            <a:r>
              <a:rPr lang="en-US" b="1">
                <a:solidFill>
                  <a:srgbClr val="000000"/>
                </a:solidFill>
                <a:latin typeface="Arial" charset="0"/>
              </a:rPr>
              <a:t>R3=0.1</a:t>
            </a:r>
          </a:p>
        </p:txBody>
      </p:sp>
      <p:sp>
        <p:nvSpPr>
          <p:cNvPr id="21521" name="Text Box 17"/>
          <p:cNvSpPr txBox="1">
            <a:spLocks noChangeArrowheads="1"/>
          </p:cNvSpPr>
          <p:nvPr/>
        </p:nvSpPr>
        <p:spPr bwMode="auto">
          <a:xfrm>
            <a:off x="6972300" y="3048000"/>
            <a:ext cx="1104900" cy="379413"/>
          </a:xfrm>
          <a:prstGeom prst="rect">
            <a:avLst/>
          </a:prstGeom>
          <a:solidFill>
            <a:srgbClr val="CC99FF"/>
          </a:solidFill>
          <a:ln w="12700">
            <a:solidFill>
              <a:schemeClr val="tx1"/>
            </a:solidFill>
            <a:miter lim="800000"/>
            <a:headEnd/>
            <a:tailEnd/>
          </a:ln>
        </p:spPr>
        <p:txBody>
          <a:bodyPr wrap="none">
            <a:spAutoFit/>
          </a:bodyPr>
          <a:lstStyle/>
          <a:p>
            <a:r>
              <a:rPr lang="el-GR" altLang="en-US" b="1">
                <a:solidFill>
                  <a:srgbClr val="000000"/>
                </a:solidFill>
                <a:latin typeface="Arial" charset="0"/>
              </a:rPr>
              <a:t>Δ</a:t>
            </a:r>
            <a:r>
              <a:rPr lang="en-US" b="1">
                <a:solidFill>
                  <a:srgbClr val="000000"/>
                </a:solidFill>
                <a:latin typeface="Arial" charset="0"/>
              </a:rPr>
              <a:t>R2=0.3</a:t>
            </a:r>
          </a:p>
        </p:txBody>
      </p:sp>
      <p:sp>
        <p:nvSpPr>
          <p:cNvPr id="21522" name="未知"/>
          <p:cNvSpPr>
            <a:spLocks/>
          </p:cNvSpPr>
          <p:nvPr/>
        </p:nvSpPr>
        <p:spPr bwMode="auto">
          <a:xfrm>
            <a:off x="2794000" y="4508500"/>
            <a:ext cx="1663700" cy="1981200"/>
          </a:xfrm>
          <a:custGeom>
            <a:avLst/>
            <a:gdLst>
              <a:gd name="T0" fmla="*/ 2147483647 w 1048"/>
              <a:gd name="T1" fmla="*/ 2147483647 h 1248"/>
              <a:gd name="T2" fmla="*/ 2147483647 w 1048"/>
              <a:gd name="T3" fmla="*/ 2147483647 h 1248"/>
              <a:gd name="T4" fmla="*/ 2147483647 w 1048"/>
              <a:gd name="T5" fmla="*/ 2147483647 h 1248"/>
              <a:gd name="T6" fmla="*/ 2147483647 w 1048"/>
              <a:gd name="T7" fmla="*/ 2147483647 h 1248"/>
              <a:gd name="T8" fmla="*/ 2147483647 w 1048"/>
              <a:gd name="T9" fmla="*/ 2147483647 h 1248"/>
              <a:gd name="T10" fmla="*/ 2147483647 w 1048"/>
              <a:gd name="T11" fmla="*/ 2147483647 h 1248"/>
              <a:gd name="T12" fmla="*/ 2147483647 w 1048"/>
              <a:gd name="T13" fmla="*/ 2147483647 h 1248"/>
              <a:gd name="T14" fmla="*/ 2147483647 w 1048"/>
              <a:gd name="T15" fmla="*/ 2147483647 h 1248"/>
              <a:gd name="T16" fmla="*/ 2147483647 w 1048"/>
              <a:gd name="T17" fmla="*/ 2147483647 h 1248"/>
              <a:gd name="T18" fmla="*/ 2147483647 w 1048"/>
              <a:gd name="T19" fmla="*/ 2147483647 h 1248"/>
              <a:gd name="T20" fmla="*/ 2147483647 w 1048"/>
              <a:gd name="T21" fmla="*/ 2147483647 h 1248"/>
              <a:gd name="T22" fmla="*/ 2147483647 w 1048"/>
              <a:gd name="T23" fmla="*/ 2147483647 h 1248"/>
              <a:gd name="T24" fmla="*/ 2147483647 w 1048"/>
              <a:gd name="T25" fmla="*/ 2147483647 h 1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8"/>
              <a:gd name="T40" fmla="*/ 0 h 1248"/>
              <a:gd name="T41" fmla="*/ 1048 w 1048"/>
              <a:gd name="T42" fmla="*/ 1248 h 1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8" h="1248">
                <a:moveTo>
                  <a:pt x="40" y="568"/>
                </a:moveTo>
                <a:cubicBezTo>
                  <a:pt x="80" y="488"/>
                  <a:pt x="224" y="360"/>
                  <a:pt x="328" y="280"/>
                </a:cubicBezTo>
                <a:cubicBezTo>
                  <a:pt x="432" y="200"/>
                  <a:pt x="560" y="128"/>
                  <a:pt x="664" y="88"/>
                </a:cubicBezTo>
                <a:cubicBezTo>
                  <a:pt x="768" y="48"/>
                  <a:pt x="888" y="0"/>
                  <a:pt x="952" y="40"/>
                </a:cubicBezTo>
                <a:cubicBezTo>
                  <a:pt x="1016" y="80"/>
                  <a:pt x="1048" y="248"/>
                  <a:pt x="1048" y="328"/>
                </a:cubicBezTo>
                <a:cubicBezTo>
                  <a:pt x="1048" y="408"/>
                  <a:pt x="976" y="448"/>
                  <a:pt x="952" y="520"/>
                </a:cubicBezTo>
                <a:cubicBezTo>
                  <a:pt x="928" y="592"/>
                  <a:pt x="904" y="664"/>
                  <a:pt x="904" y="760"/>
                </a:cubicBezTo>
                <a:cubicBezTo>
                  <a:pt x="904" y="856"/>
                  <a:pt x="976" y="1016"/>
                  <a:pt x="952" y="1096"/>
                </a:cubicBezTo>
                <a:cubicBezTo>
                  <a:pt x="928" y="1176"/>
                  <a:pt x="848" y="1232"/>
                  <a:pt x="760" y="1240"/>
                </a:cubicBezTo>
                <a:cubicBezTo>
                  <a:pt x="672" y="1248"/>
                  <a:pt x="504" y="1184"/>
                  <a:pt x="424" y="1144"/>
                </a:cubicBezTo>
                <a:cubicBezTo>
                  <a:pt x="344" y="1104"/>
                  <a:pt x="336" y="1064"/>
                  <a:pt x="280" y="1000"/>
                </a:cubicBezTo>
                <a:cubicBezTo>
                  <a:pt x="224" y="936"/>
                  <a:pt x="128" y="832"/>
                  <a:pt x="88" y="760"/>
                </a:cubicBezTo>
                <a:cubicBezTo>
                  <a:pt x="48" y="688"/>
                  <a:pt x="0" y="648"/>
                  <a:pt x="40" y="568"/>
                </a:cubicBezTo>
                <a:close/>
              </a:path>
            </a:pathLst>
          </a:custGeom>
          <a:solidFill>
            <a:schemeClr val="accent1">
              <a:alpha val="0"/>
            </a:schemeClr>
          </a:solidFill>
          <a:ln w="25400" cmpd="sng">
            <a:solidFill>
              <a:srgbClr val="0000FF"/>
            </a:solidFill>
            <a:round/>
            <a:headEnd/>
            <a:tailEnd/>
          </a:ln>
        </p:spPr>
        <p:txBody>
          <a:bodyPr/>
          <a:lstStyle/>
          <a:p>
            <a:endParaRPr lang="en-US">
              <a:solidFill>
                <a:srgbClr val="000000"/>
              </a:solidFill>
              <a:latin typeface="Arial" charset="0"/>
            </a:endParaRPr>
          </a:p>
        </p:txBody>
      </p:sp>
      <p:sp>
        <p:nvSpPr>
          <p:cNvPr id="21523" name="Line 19"/>
          <p:cNvSpPr>
            <a:spLocks noChangeShapeType="1"/>
          </p:cNvSpPr>
          <p:nvPr/>
        </p:nvSpPr>
        <p:spPr bwMode="auto">
          <a:xfrm flipV="1">
            <a:off x="2705100" y="6019800"/>
            <a:ext cx="381000" cy="304800"/>
          </a:xfrm>
          <a:prstGeom prst="line">
            <a:avLst/>
          </a:prstGeom>
          <a:noFill/>
          <a:ln w="9525">
            <a:solidFill>
              <a:schemeClr val="tx1"/>
            </a:solidFill>
            <a:round/>
            <a:headEnd/>
            <a:tailEnd type="triangle" w="med" len="med"/>
          </a:ln>
        </p:spPr>
        <p:txBody>
          <a:bodyPr/>
          <a:lstStyle/>
          <a:p>
            <a:endParaRPr lang="en-US">
              <a:solidFill>
                <a:srgbClr val="000000"/>
              </a:solidFill>
              <a:latin typeface="Arial" charset="0"/>
            </a:endParaRPr>
          </a:p>
        </p:txBody>
      </p:sp>
      <p:sp>
        <p:nvSpPr>
          <p:cNvPr id="21524" name="Text Box 20"/>
          <p:cNvSpPr txBox="1">
            <a:spLocks noChangeArrowheads="1"/>
          </p:cNvSpPr>
          <p:nvPr/>
        </p:nvSpPr>
        <p:spPr bwMode="auto">
          <a:xfrm>
            <a:off x="4876800" y="4495800"/>
            <a:ext cx="4260850" cy="1600200"/>
          </a:xfrm>
          <a:prstGeom prst="rect">
            <a:avLst/>
          </a:prstGeom>
          <a:noFill/>
          <a:ln w="9525">
            <a:noFill/>
            <a:miter lim="800000"/>
            <a:headEnd/>
            <a:tailEnd/>
          </a:ln>
        </p:spPr>
        <p:txBody>
          <a:bodyPr wrap="none">
            <a:spAutoFit/>
          </a:bodyPr>
          <a:lstStyle/>
          <a:p>
            <a:pPr lvl="2"/>
            <a:r>
              <a:rPr lang="en-US" sz="1400" b="1">
                <a:solidFill>
                  <a:srgbClr val="000000"/>
                </a:solidFill>
                <a:latin typeface="Arial" charset="0"/>
              </a:rPr>
              <a:t>R[1,1]=max{R[0,1],  R[3,0]+</a:t>
            </a:r>
            <a:r>
              <a:rPr lang="el-GR" altLang="en-US" sz="1400" b="1">
                <a:solidFill>
                  <a:srgbClr val="000000"/>
                </a:solidFill>
                <a:latin typeface="Arial" charset="0"/>
              </a:rPr>
              <a:t>Δ</a:t>
            </a:r>
            <a:r>
              <a:rPr lang="en-US" sz="1400" b="1">
                <a:solidFill>
                  <a:srgbClr val="000000"/>
                </a:solidFill>
                <a:latin typeface="Arial" charset="0"/>
              </a:rPr>
              <a:t>R1}=0.2 </a:t>
            </a:r>
          </a:p>
          <a:p>
            <a:pPr lvl="2"/>
            <a:r>
              <a:rPr lang="en-US" sz="1400" b="1">
                <a:solidFill>
                  <a:srgbClr val="000000"/>
                </a:solidFill>
                <a:latin typeface="Arial" charset="0"/>
              </a:rPr>
              <a:t>s[1,1]=C1;</a:t>
            </a:r>
          </a:p>
          <a:p>
            <a:pPr lvl="2"/>
            <a:r>
              <a:rPr lang="en-US" sz="1400" b="1">
                <a:solidFill>
                  <a:srgbClr val="000000"/>
                </a:solidFill>
                <a:latin typeface="Arial" charset="0"/>
              </a:rPr>
              <a:t>R[2,1]=max{R[1,1],  R[3,0]+ </a:t>
            </a:r>
            <a:r>
              <a:rPr lang="el-GR" altLang="en-US" sz="1400" b="1">
                <a:solidFill>
                  <a:srgbClr val="000000"/>
                </a:solidFill>
                <a:latin typeface="Arial" charset="0"/>
              </a:rPr>
              <a:t>Δ</a:t>
            </a:r>
            <a:r>
              <a:rPr lang="en-US" sz="1400" b="1">
                <a:solidFill>
                  <a:srgbClr val="000000"/>
                </a:solidFill>
                <a:latin typeface="Arial" charset="0"/>
              </a:rPr>
              <a:t>R2}=0.3</a:t>
            </a:r>
          </a:p>
          <a:p>
            <a:pPr lvl="2"/>
            <a:r>
              <a:rPr lang="en-US" sz="1400" b="1">
                <a:solidFill>
                  <a:srgbClr val="000000"/>
                </a:solidFill>
                <a:latin typeface="Arial" charset="0"/>
              </a:rPr>
              <a:t>s[2,1]=C2;</a:t>
            </a:r>
          </a:p>
          <a:p>
            <a:pPr lvl="2"/>
            <a:r>
              <a:rPr lang="en-US" sz="1400" b="1">
                <a:solidFill>
                  <a:srgbClr val="000000"/>
                </a:solidFill>
                <a:latin typeface="Arial" charset="0"/>
              </a:rPr>
              <a:t>R[3,1]=max{R[2,1],  R[3,0]+ </a:t>
            </a:r>
            <a:r>
              <a:rPr lang="el-GR" altLang="en-US" sz="1400" b="1">
                <a:solidFill>
                  <a:srgbClr val="000000"/>
                </a:solidFill>
                <a:latin typeface="Arial" charset="0"/>
              </a:rPr>
              <a:t>Δ</a:t>
            </a:r>
            <a:r>
              <a:rPr lang="en-US" sz="1400" b="1">
                <a:solidFill>
                  <a:srgbClr val="000000"/>
                </a:solidFill>
                <a:latin typeface="Arial" charset="0"/>
              </a:rPr>
              <a:t>R3}=0.3 </a:t>
            </a:r>
          </a:p>
          <a:p>
            <a:pPr lvl="2"/>
            <a:r>
              <a:rPr lang="en-US" sz="1400" b="1">
                <a:solidFill>
                  <a:srgbClr val="FF0000"/>
                </a:solidFill>
                <a:latin typeface="Arial" charset="0"/>
              </a:rPr>
              <a:t>s[3,1]=C2</a:t>
            </a:r>
            <a:r>
              <a:rPr lang="en-US" sz="1400" b="1">
                <a:solidFill>
                  <a:srgbClr val="000000"/>
                </a:solidFill>
                <a:latin typeface="Arial" charset="0"/>
              </a:rPr>
              <a:t>;</a:t>
            </a:r>
          </a:p>
          <a:p>
            <a:pPr lvl="2"/>
            <a:r>
              <a:rPr lang="en-US" sz="1400" b="1">
                <a:solidFill>
                  <a:srgbClr val="000000"/>
                </a:solidFill>
                <a:latin typeface="Arial" charset="0"/>
              </a:rPr>
              <a:t>So we mine top-1 node in C2</a:t>
            </a:r>
            <a:endParaRPr lang="zh-CN" altLang="en-US" sz="1400" b="1">
              <a:solidFill>
                <a:srgbClr val="000000"/>
              </a:solidFill>
              <a:latin typeface="Arial" charset="0"/>
            </a:endParaRPr>
          </a:p>
        </p:txBody>
      </p:sp>
    </p:spTree>
    <p:extLst>
      <p:ext uri="{BB962C8B-B14F-4D97-AF65-F5344CB8AC3E}">
        <p14:creationId xmlns:p14="http://schemas.microsoft.com/office/powerpoint/2010/main" val="1917879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11"/>
                                        </p:tgtEl>
                                        <p:attrNameLst>
                                          <p:attrName>style.visibility</p:attrName>
                                        </p:attrNameLst>
                                      </p:cBhvr>
                                      <p:to>
                                        <p:strVal val="visible"/>
                                      </p:to>
                                    </p:set>
                                    <p:anim calcmode="lin" valueType="num">
                                      <p:cBhvr additive="base">
                                        <p:cTn id="11" dur="500" fill="hold"/>
                                        <p:tgtEl>
                                          <p:spTgt spid="21511"/>
                                        </p:tgtEl>
                                        <p:attrNameLst>
                                          <p:attrName>ppt_x</p:attrName>
                                        </p:attrNameLst>
                                      </p:cBhvr>
                                      <p:tavLst>
                                        <p:tav tm="0">
                                          <p:val>
                                            <p:strVal val="#ppt_x"/>
                                          </p:val>
                                        </p:tav>
                                        <p:tav tm="100000">
                                          <p:val>
                                            <p:strVal val="#ppt_x"/>
                                          </p:val>
                                        </p:tav>
                                      </p:tavLst>
                                    </p:anim>
                                    <p:anim calcmode="lin" valueType="num">
                                      <p:cBhvr additive="base">
                                        <p:cTn id="12" dur="500" fill="hold"/>
                                        <p:tgtEl>
                                          <p:spTgt spid="215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9"/>
                                        </p:tgtEl>
                                        <p:attrNameLst>
                                          <p:attrName>style.visibility</p:attrName>
                                        </p:attrNameLst>
                                      </p:cBhvr>
                                      <p:to>
                                        <p:strVal val="visible"/>
                                      </p:to>
                                    </p:set>
                                    <p:anim calcmode="lin" valueType="num">
                                      <p:cBhvr additive="base">
                                        <p:cTn id="15" dur="500" fill="hold"/>
                                        <p:tgtEl>
                                          <p:spTgt spid="21509"/>
                                        </p:tgtEl>
                                        <p:attrNameLst>
                                          <p:attrName>ppt_x</p:attrName>
                                        </p:attrNameLst>
                                      </p:cBhvr>
                                      <p:tavLst>
                                        <p:tav tm="0">
                                          <p:val>
                                            <p:strVal val="#ppt_x"/>
                                          </p:val>
                                        </p:tav>
                                        <p:tav tm="100000">
                                          <p:val>
                                            <p:strVal val="#ppt_x"/>
                                          </p:val>
                                        </p:tav>
                                      </p:tavLst>
                                    </p:anim>
                                    <p:anim calcmode="lin" valueType="num">
                                      <p:cBhvr additive="base">
                                        <p:cTn id="16" dur="500" fill="hold"/>
                                        <p:tgtEl>
                                          <p:spTgt spid="2150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additive="base">
                                        <p:cTn id="19" dur="500" fill="hold"/>
                                        <p:tgtEl>
                                          <p:spTgt spid="21512"/>
                                        </p:tgtEl>
                                        <p:attrNameLst>
                                          <p:attrName>ppt_x</p:attrName>
                                        </p:attrNameLst>
                                      </p:cBhvr>
                                      <p:tavLst>
                                        <p:tav tm="0">
                                          <p:val>
                                            <p:strVal val="#ppt_x"/>
                                          </p:val>
                                        </p:tav>
                                        <p:tav tm="100000">
                                          <p:val>
                                            <p:strVal val="#ppt_x"/>
                                          </p:val>
                                        </p:tav>
                                      </p:tavLst>
                                    </p:anim>
                                    <p:anim calcmode="lin" valueType="num">
                                      <p:cBhvr additive="base">
                                        <p:cTn id="20" dur="500" fill="hold"/>
                                        <p:tgtEl>
                                          <p:spTgt spid="215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14"/>
                                        </p:tgtEl>
                                        <p:attrNameLst>
                                          <p:attrName>style.visibility</p:attrName>
                                        </p:attrNameLst>
                                      </p:cBhvr>
                                      <p:to>
                                        <p:strVal val="visible"/>
                                      </p:to>
                                    </p:set>
                                    <p:anim calcmode="lin" valueType="num">
                                      <p:cBhvr additive="base">
                                        <p:cTn id="23" dur="500" fill="hold"/>
                                        <p:tgtEl>
                                          <p:spTgt spid="21514"/>
                                        </p:tgtEl>
                                        <p:attrNameLst>
                                          <p:attrName>ppt_x</p:attrName>
                                        </p:attrNameLst>
                                      </p:cBhvr>
                                      <p:tavLst>
                                        <p:tav tm="0">
                                          <p:val>
                                            <p:strVal val="#ppt_x"/>
                                          </p:val>
                                        </p:tav>
                                        <p:tav tm="100000">
                                          <p:val>
                                            <p:strVal val="#ppt_x"/>
                                          </p:val>
                                        </p:tav>
                                      </p:tavLst>
                                    </p:anim>
                                    <p:anim calcmode="lin" valueType="num">
                                      <p:cBhvr additive="base">
                                        <p:cTn id="24" dur="500" fill="hold"/>
                                        <p:tgtEl>
                                          <p:spTgt spid="215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13"/>
                                        </p:tgtEl>
                                        <p:attrNameLst>
                                          <p:attrName>style.visibility</p:attrName>
                                        </p:attrNameLst>
                                      </p:cBhvr>
                                      <p:to>
                                        <p:strVal val="visible"/>
                                      </p:to>
                                    </p:set>
                                    <p:anim calcmode="lin" valueType="num">
                                      <p:cBhvr additive="base">
                                        <p:cTn id="27" dur="500" fill="hold"/>
                                        <p:tgtEl>
                                          <p:spTgt spid="21513"/>
                                        </p:tgtEl>
                                        <p:attrNameLst>
                                          <p:attrName>ppt_x</p:attrName>
                                        </p:attrNameLst>
                                      </p:cBhvr>
                                      <p:tavLst>
                                        <p:tav tm="0">
                                          <p:val>
                                            <p:strVal val="#ppt_x"/>
                                          </p:val>
                                        </p:tav>
                                        <p:tav tm="100000">
                                          <p:val>
                                            <p:strVal val="#ppt_x"/>
                                          </p:val>
                                        </p:tav>
                                      </p:tavLst>
                                    </p:anim>
                                    <p:anim calcmode="lin" valueType="num">
                                      <p:cBhvr additive="base">
                                        <p:cTn id="28" dur="500" fill="hold"/>
                                        <p:tgtEl>
                                          <p:spTgt spid="215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additive="base">
                                        <p:cTn id="31" dur="500" fill="hold"/>
                                        <p:tgtEl>
                                          <p:spTgt spid="21515"/>
                                        </p:tgtEl>
                                        <p:attrNameLst>
                                          <p:attrName>ppt_x</p:attrName>
                                        </p:attrNameLst>
                                      </p:cBhvr>
                                      <p:tavLst>
                                        <p:tav tm="0">
                                          <p:val>
                                            <p:strVal val="#ppt_x"/>
                                          </p:val>
                                        </p:tav>
                                        <p:tav tm="100000">
                                          <p:val>
                                            <p:strVal val="#ppt_x"/>
                                          </p:val>
                                        </p:tav>
                                      </p:tavLst>
                                    </p:anim>
                                    <p:anim calcmode="lin" valueType="num">
                                      <p:cBhvr additive="base">
                                        <p:cTn id="32" dur="500" fill="hold"/>
                                        <p:tgtEl>
                                          <p:spTgt spid="215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523"/>
                                        </p:tgtEl>
                                        <p:attrNameLst>
                                          <p:attrName>style.visibility</p:attrName>
                                        </p:attrNameLst>
                                      </p:cBhvr>
                                      <p:to>
                                        <p:strVal val="visible"/>
                                      </p:to>
                                    </p:set>
                                    <p:anim calcmode="lin" valueType="num">
                                      <p:cBhvr additive="base">
                                        <p:cTn id="35" dur="500" fill="hold"/>
                                        <p:tgtEl>
                                          <p:spTgt spid="21523"/>
                                        </p:tgtEl>
                                        <p:attrNameLst>
                                          <p:attrName>ppt_x</p:attrName>
                                        </p:attrNameLst>
                                      </p:cBhvr>
                                      <p:tavLst>
                                        <p:tav tm="0">
                                          <p:val>
                                            <p:strVal val="#ppt_x"/>
                                          </p:val>
                                        </p:tav>
                                        <p:tav tm="100000">
                                          <p:val>
                                            <p:strVal val="#ppt_x"/>
                                          </p:val>
                                        </p:tav>
                                      </p:tavLst>
                                    </p:anim>
                                    <p:anim calcmode="lin" valueType="num">
                                      <p:cBhvr additive="base">
                                        <p:cTn id="36" dur="500" fill="hold"/>
                                        <p:tgtEl>
                                          <p:spTgt spid="215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516"/>
                                        </p:tgtEl>
                                        <p:attrNameLst>
                                          <p:attrName>style.visibility</p:attrName>
                                        </p:attrNameLst>
                                      </p:cBhvr>
                                      <p:to>
                                        <p:strVal val="visible"/>
                                      </p:to>
                                    </p:set>
                                    <p:anim calcmode="lin" valueType="num">
                                      <p:cBhvr additive="base">
                                        <p:cTn id="39" dur="500" fill="hold"/>
                                        <p:tgtEl>
                                          <p:spTgt spid="21516"/>
                                        </p:tgtEl>
                                        <p:attrNameLst>
                                          <p:attrName>ppt_x</p:attrName>
                                        </p:attrNameLst>
                                      </p:cBhvr>
                                      <p:tavLst>
                                        <p:tav tm="0">
                                          <p:val>
                                            <p:strVal val="#ppt_x"/>
                                          </p:val>
                                        </p:tav>
                                        <p:tav tm="100000">
                                          <p:val>
                                            <p:strVal val="#ppt_x"/>
                                          </p:val>
                                        </p:tav>
                                      </p:tavLst>
                                    </p:anim>
                                    <p:anim calcmode="lin" valueType="num">
                                      <p:cBhvr additive="base">
                                        <p:cTn id="40"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517"/>
                                        </p:tgtEl>
                                        <p:attrNameLst>
                                          <p:attrName>style.visibility</p:attrName>
                                        </p:attrNameLst>
                                      </p:cBhvr>
                                      <p:to>
                                        <p:strVal val="visible"/>
                                      </p:to>
                                    </p:set>
                                    <p:anim calcmode="lin" valueType="num">
                                      <p:cBhvr additive="base">
                                        <p:cTn id="45" dur="500" fill="hold"/>
                                        <p:tgtEl>
                                          <p:spTgt spid="21517"/>
                                        </p:tgtEl>
                                        <p:attrNameLst>
                                          <p:attrName>ppt_x</p:attrName>
                                        </p:attrNameLst>
                                      </p:cBhvr>
                                      <p:tavLst>
                                        <p:tav tm="0">
                                          <p:val>
                                            <p:strVal val="#ppt_x"/>
                                          </p:val>
                                        </p:tav>
                                        <p:tav tm="100000">
                                          <p:val>
                                            <p:strVal val="#ppt_x"/>
                                          </p:val>
                                        </p:tav>
                                      </p:tavLst>
                                    </p:anim>
                                    <p:anim calcmode="lin" valueType="num">
                                      <p:cBhvr additive="base">
                                        <p:cTn id="46" dur="500" fill="hold"/>
                                        <p:tgtEl>
                                          <p:spTgt spid="215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518"/>
                                        </p:tgtEl>
                                        <p:attrNameLst>
                                          <p:attrName>style.visibility</p:attrName>
                                        </p:attrNameLst>
                                      </p:cBhvr>
                                      <p:to>
                                        <p:strVal val="visible"/>
                                      </p:to>
                                    </p:set>
                                    <p:anim calcmode="lin" valueType="num">
                                      <p:cBhvr additive="base">
                                        <p:cTn id="49" dur="500" fill="hold"/>
                                        <p:tgtEl>
                                          <p:spTgt spid="21518"/>
                                        </p:tgtEl>
                                        <p:attrNameLst>
                                          <p:attrName>ppt_x</p:attrName>
                                        </p:attrNameLst>
                                      </p:cBhvr>
                                      <p:tavLst>
                                        <p:tav tm="0">
                                          <p:val>
                                            <p:strVal val="#ppt_x"/>
                                          </p:val>
                                        </p:tav>
                                        <p:tav tm="100000">
                                          <p:val>
                                            <p:strVal val="#ppt_x"/>
                                          </p:val>
                                        </p:tav>
                                      </p:tavLst>
                                    </p:anim>
                                    <p:anim calcmode="lin" valueType="num">
                                      <p:cBhvr additive="base">
                                        <p:cTn id="50" dur="500" fill="hold"/>
                                        <p:tgtEl>
                                          <p:spTgt spid="215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19"/>
                                        </p:tgtEl>
                                        <p:attrNameLst>
                                          <p:attrName>style.visibility</p:attrName>
                                        </p:attrNameLst>
                                      </p:cBhvr>
                                      <p:to>
                                        <p:strVal val="visible"/>
                                      </p:to>
                                    </p:set>
                                    <p:anim calcmode="lin" valueType="num">
                                      <p:cBhvr additive="base">
                                        <p:cTn id="55" dur="500" fill="hold"/>
                                        <p:tgtEl>
                                          <p:spTgt spid="21519"/>
                                        </p:tgtEl>
                                        <p:attrNameLst>
                                          <p:attrName>ppt_x</p:attrName>
                                        </p:attrNameLst>
                                      </p:cBhvr>
                                      <p:tavLst>
                                        <p:tav tm="0">
                                          <p:val>
                                            <p:strVal val="#ppt_x"/>
                                          </p:val>
                                        </p:tav>
                                        <p:tav tm="100000">
                                          <p:val>
                                            <p:strVal val="#ppt_x"/>
                                          </p:val>
                                        </p:tav>
                                      </p:tavLst>
                                    </p:anim>
                                    <p:anim calcmode="lin" valueType="num">
                                      <p:cBhvr additive="base">
                                        <p:cTn id="56" dur="500" fill="hold"/>
                                        <p:tgtEl>
                                          <p:spTgt spid="215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521"/>
                                        </p:tgtEl>
                                        <p:attrNameLst>
                                          <p:attrName>style.visibility</p:attrName>
                                        </p:attrNameLst>
                                      </p:cBhvr>
                                      <p:to>
                                        <p:strVal val="visible"/>
                                      </p:to>
                                    </p:set>
                                    <p:anim calcmode="lin" valueType="num">
                                      <p:cBhvr additive="base">
                                        <p:cTn id="59" dur="500" fill="hold"/>
                                        <p:tgtEl>
                                          <p:spTgt spid="21521"/>
                                        </p:tgtEl>
                                        <p:attrNameLst>
                                          <p:attrName>ppt_x</p:attrName>
                                        </p:attrNameLst>
                                      </p:cBhvr>
                                      <p:tavLst>
                                        <p:tav tm="0">
                                          <p:val>
                                            <p:strVal val="#ppt_x"/>
                                          </p:val>
                                        </p:tav>
                                        <p:tav tm="100000">
                                          <p:val>
                                            <p:strVal val="#ppt_x"/>
                                          </p:val>
                                        </p:tav>
                                      </p:tavLst>
                                    </p:anim>
                                    <p:anim calcmode="lin" valueType="num">
                                      <p:cBhvr additive="base">
                                        <p:cTn id="60" dur="500" fill="hold"/>
                                        <p:tgtEl>
                                          <p:spTgt spid="215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1522"/>
                                        </p:tgtEl>
                                        <p:attrNameLst>
                                          <p:attrName>style.visibility</p:attrName>
                                        </p:attrNameLst>
                                      </p:cBhvr>
                                      <p:to>
                                        <p:strVal val="visible"/>
                                      </p:to>
                                    </p:set>
                                    <p:anim calcmode="lin" valueType="num">
                                      <p:cBhvr additive="base">
                                        <p:cTn id="65" dur="500" fill="hold"/>
                                        <p:tgtEl>
                                          <p:spTgt spid="21522"/>
                                        </p:tgtEl>
                                        <p:attrNameLst>
                                          <p:attrName>ppt_x</p:attrName>
                                        </p:attrNameLst>
                                      </p:cBhvr>
                                      <p:tavLst>
                                        <p:tav tm="0">
                                          <p:val>
                                            <p:strVal val="#ppt_x"/>
                                          </p:val>
                                        </p:tav>
                                        <p:tav tm="100000">
                                          <p:val>
                                            <p:strVal val="#ppt_x"/>
                                          </p:val>
                                        </p:tav>
                                      </p:tavLst>
                                    </p:anim>
                                    <p:anim calcmode="lin" valueType="num">
                                      <p:cBhvr additive="base">
                                        <p:cTn id="66" dur="500" fill="hold"/>
                                        <p:tgtEl>
                                          <p:spTgt spid="215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520"/>
                                        </p:tgtEl>
                                        <p:attrNameLst>
                                          <p:attrName>style.visibility</p:attrName>
                                        </p:attrNameLst>
                                      </p:cBhvr>
                                      <p:to>
                                        <p:strVal val="visible"/>
                                      </p:to>
                                    </p:set>
                                    <p:anim calcmode="lin" valueType="num">
                                      <p:cBhvr additive="base">
                                        <p:cTn id="69" dur="500" fill="hold"/>
                                        <p:tgtEl>
                                          <p:spTgt spid="21520"/>
                                        </p:tgtEl>
                                        <p:attrNameLst>
                                          <p:attrName>ppt_x</p:attrName>
                                        </p:attrNameLst>
                                      </p:cBhvr>
                                      <p:tavLst>
                                        <p:tav tm="0">
                                          <p:val>
                                            <p:strVal val="#ppt_x"/>
                                          </p:val>
                                        </p:tav>
                                        <p:tav tm="100000">
                                          <p:val>
                                            <p:strVal val="#ppt_x"/>
                                          </p:val>
                                        </p:tav>
                                      </p:tavLst>
                                    </p:anim>
                                    <p:anim calcmode="lin" valueType="num">
                                      <p:cBhvr additive="base">
                                        <p:cTn id="70"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524"/>
                                        </p:tgtEl>
                                        <p:attrNameLst>
                                          <p:attrName>style.visibility</p:attrName>
                                        </p:attrNameLst>
                                      </p:cBhvr>
                                      <p:to>
                                        <p:strVal val="visible"/>
                                      </p:to>
                                    </p:set>
                                    <p:anim calcmode="lin" valueType="num">
                                      <p:cBhvr additive="base">
                                        <p:cTn id="75" dur="500" fill="hold"/>
                                        <p:tgtEl>
                                          <p:spTgt spid="21524"/>
                                        </p:tgtEl>
                                        <p:attrNameLst>
                                          <p:attrName>ppt_x</p:attrName>
                                        </p:attrNameLst>
                                      </p:cBhvr>
                                      <p:tavLst>
                                        <p:tav tm="0">
                                          <p:val>
                                            <p:strVal val="#ppt_x"/>
                                          </p:val>
                                        </p:tav>
                                        <p:tav tm="100000">
                                          <p:val>
                                            <p:strVal val="#ppt_x"/>
                                          </p:val>
                                        </p:tav>
                                      </p:tavLst>
                                    </p:anim>
                                    <p:anim calcmode="lin" valueType="num">
                                      <p:cBhvr additive="base">
                                        <p:cTn id="76" dur="500" fill="hold"/>
                                        <p:tgtEl>
                                          <p:spTgt spid="21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autoUpdateAnimBg="0"/>
      <p:bldP spid="21511" grpId="0" animBg="1"/>
      <p:bldP spid="21512" grpId="0" animBg="1"/>
      <p:bldP spid="21513" grpId="0" animBg="1" autoUpdateAnimBg="0"/>
      <p:bldP spid="21514" grpId="0" animBg="1"/>
      <p:bldP spid="21515" grpId="0" animBg="1"/>
      <p:bldP spid="21516" grpId="0" animBg="1" autoUpdateAnimBg="0"/>
      <p:bldP spid="21517" grpId="0" animBg="1"/>
      <p:bldP spid="21518" grpId="0" animBg="1" autoUpdateAnimBg="0"/>
      <p:bldP spid="21519" grpId="0" animBg="1"/>
      <p:bldP spid="21520" grpId="0" animBg="1" autoUpdateAnimBg="0"/>
      <p:bldP spid="21521" grpId="0" animBg="1" autoUpdateAnimBg="0"/>
      <p:bldP spid="21522" grpId="0" animBg="1"/>
      <p:bldP spid="21523" grpId="0" animBg="1"/>
      <p:bldP spid="2152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457200"/>
            <a:ext cx="9220200" cy="563563"/>
          </a:xfrm>
        </p:spPr>
        <p:txBody>
          <a:bodyPr/>
          <a:lstStyle/>
          <a:p>
            <a:pPr eaLnBrk="1" hangingPunct="1"/>
            <a:r>
              <a:rPr lang="en-US" sz="3600" smtClean="0"/>
              <a:t>Community-Based Greedy Algorithm</a:t>
            </a:r>
          </a:p>
        </p:txBody>
      </p:sp>
      <p:sp>
        <p:nvSpPr>
          <p:cNvPr id="12291" name="Rectangle 3"/>
          <p:cNvSpPr>
            <a:spLocks noGrp="1" noChangeArrowheads="1"/>
          </p:cNvSpPr>
          <p:nvPr>
            <p:ph type="body" idx="1"/>
          </p:nvPr>
        </p:nvSpPr>
        <p:spPr>
          <a:xfrm>
            <a:off x="304800" y="1219200"/>
            <a:ext cx="8534400" cy="5029200"/>
          </a:xfrm>
        </p:spPr>
        <p:txBody>
          <a:bodyPr/>
          <a:lstStyle/>
          <a:p>
            <a:pPr eaLnBrk="1" hangingPunct="1"/>
            <a:r>
              <a:rPr lang="en-US" sz="2000" b="1" smtClean="0"/>
              <a:t>Choose communities to find the Top-</a:t>
            </a:r>
            <a:r>
              <a:rPr lang="en-US" sz="2000" b="1" i="1" smtClean="0"/>
              <a:t>2 </a:t>
            </a:r>
            <a:r>
              <a:rPr lang="en-US" sz="2000" b="1" smtClean="0"/>
              <a:t>influential node</a:t>
            </a:r>
            <a:endParaRPr lang="el-GR" altLang="en-US" sz="2000" b="1" smtClean="0">
              <a:cs typeface="Arial" charset="0"/>
            </a:endParaRPr>
          </a:p>
        </p:txBody>
      </p:sp>
      <p:pic>
        <p:nvPicPr>
          <p:cNvPr id="12292" name="Picture 2"/>
          <p:cNvPicPr>
            <a:picLocks noChangeAspect="1" noChangeArrowheads="1"/>
          </p:cNvPicPr>
          <p:nvPr/>
        </p:nvPicPr>
        <p:blipFill>
          <a:blip r:embed="rId2" cstate="print"/>
          <a:srcRect/>
          <a:stretch>
            <a:fillRect/>
          </a:stretch>
        </p:blipFill>
        <p:spPr bwMode="auto">
          <a:xfrm>
            <a:off x="1409700" y="2057400"/>
            <a:ext cx="5334000" cy="4395788"/>
          </a:xfrm>
          <a:prstGeom prst="rect">
            <a:avLst/>
          </a:prstGeom>
          <a:noFill/>
          <a:ln w="9525">
            <a:noFill/>
            <a:miter lim="800000"/>
            <a:headEnd/>
            <a:tailEnd/>
          </a:ln>
        </p:spPr>
      </p:pic>
      <p:sp>
        <p:nvSpPr>
          <p:cNvPr id="12293" name="Oval 5"/>
          <p:cNvSpPr>
            <a:spLocks noChangeArrowheads="1"/>
          </p:cNvSpPr>
          <p:nvPr/>
        </p:nvSpPr>
        <p:spPr bwMode="auto">
          <a:xfrm>
            <a:off x="1409700" y="2133600"/>
            <a:ext cx="2743200" cy="2895600"/>
          </a:xfrm>
          <a:prstGeom prst="ellipse">
            <a:avLst/>
          </a:prstGeom>
          <a:solidFill>
            <a:srgbClr val="FF0000">
              <a:alpha val="0"/>
            </a:srgbClr>
          </a:solidFill>
          <a:ln w="38100">
            <a:solidFill>
              <a:srgbClr val="FF0000"/>
            </a:solidFill>
            <a:round/>
            <a:headEnd/>
            <a:tailEnd/>
          </a:ln>
        </p:spPr>
        <p:txBody>
          <a:bodyPr wrap="none" anchor="ctr"/>
          <a:lstStyle/>
          <a:p>
            <a:endParaRPr lang="en-US">
              <a:solidFill>
                <a:srgbClr val="000000"/>
              </a:solidFill>
              <a:latin typeface="Arial" charset="0"/>
            </a:endParaRPr>
          </a:p>
        </p:txBody>
      </p:sp>
      <p:sp>
        <p:nvSpPr>
          <p:cNvPr id="12294" name="Text Box 6"/>
          <p:cNvSpPr txBox="1">
            <a:spLocks noChangeArrowheads="1"/>
          </p:cNvSpPr>
          <p:nvPr/>
        </p:nvSpPr>
        <p:spPr bwMode="auto">
          <a:xfrm>
            <a:off x="327025" y="2322513"/>
            <a:ext cx="488950" cy="379412"/>
          </a:xfrm>
          <a:prstGeom prst="rect">
            <a:avLst/>
          </a:prstGeom>
          <a:solidFill>
            <a:schemeClr val="accent1"/>
          </a:solidFill>
          <a:ln w="12700">
            <a:solidFill>
              <a:schemeClr val="tx1"/>
            </a:solidFill>
            <a:miter lim="800000"/>
            <a:headEnd/>
            <a:tailEnd/>
          </a:ln>
        </p:spPr>
        <p:txBody>
          <a:bodyPr wrap="none">
            <a:spAutoFit/>
          </a:bodyPr>
          <a:lstStyle/>
          <a:p>
            <a:r>
              <a:rPr lang="en-US">
                <a:solidFill>
                  <a:srgbClr val="000000"/>
                </a:solidFill>
                <a:latin typeface="Arial" charset="0"/>
              </a:rPr>
              <a:t>C1</a:t>
            </a:r>
          </a:p>
        </p:txBody>
      </p:sp>
      <p:sp>
        <p:nvSpPr>
          <p:cNvPr id="12295" name="Line 7"/>
          <p:cNvSpPr>
            <a:spLocks noChangeShapeType="1"/>
          </p:cNvSpPr>
          <p:nvPr/>
        </p:nvSpPr>
        <p:spPr bwMode="auto">
          <a:xfrm>
            <a:off x="876300" y="2514600"/>
            <a:ext cx="685800" cy="304800"/>
          </a:xfrm>
          <a:prstGeom prst="line">
            <a:avLst/>
          </a:prstGeom>
          <a:noFill/>
          <a:ln w="9525">
            <a:solidFill>
              <a:schemeClr val="tx1"/>
            </a:solidFill>
            <a:round/>
            <a:headEnd/>
            <a:tailEnd type="triangle" w="med" len="med"/>
          </a:ln>
        </p:spPr>
        <p:txBody>
          <a:bodyPr/>
          <a:lstStyle/>
          <a:p>
            <a:endParaRPr lang="en-US">
              <a:solidFill>
                <a:srgbClr val="000000"/>
              </a:solidFill>
              <a:latin typeface="Arial" charset="0"/>
            </a:endParaRPr>
          </a:p>
        </p:txBody>
      </p:sp>
      <p:sp>
        <p:nvSpPr>
          <p:cNvPr id="12296" name="Oval 8"/>
          <p:cNvSpPr>
            <a:spLocks noChangeArrowheads="1"/>
          </p:cNvSpPr>
          <p:nvPr/>
        </p:nvSpPr>
        <p:spPr bwMode="auto">
          <a:xfrm>
            <a:off x="3962400" y="1752600"/>
            <a:ext cx="2743200" cy="2895600"/>
          </a:xfrm>
          <a:prstGeom prst="ellipse">
            <a:avLst/>
          </a:prstGeom>
          <a:solidFill>
            <a:srgbClr val="FF0000">
              <a:alpha val="0"/>
            </a:srgbClr>
          </a:solidFill>
          <a:ln w="38100">
            <a:solidFill>
              <a:srgbClr val="FF0000"/>
            </a:solidFill>
            <a:round/>
            <a:headEnd/>
            <a:tailEnd/>
          </a:ln>
        </p:spPr>
        <p:txBody>
          <a:bodyPr wrap="none" anchor="ctr"/>
          <a:lstStyle/>
          <a:p>
            <a:endParaRPr lang="en-US">
              <a:solidFill>
                <a:srgbClr val="000000"/>
              </a:solidFill>
              <a:latin typeface="Arial" charset="0"/>
            </a:endParaRPr>
          </a:p>
        </p:txBody>
      </p:sp>
      <p:sp>
        <p:nvSpPr>
          <p:cNvPr id="12297" name="Text Box 9"/>
          <p:cNvSpPr txBox="1">
            <a:spLocks noChangeArrowheads="1"/>
          </p:cNvSpPr>
          <p:nvPr/>
        </p:nvSpPr>
        <p:spPr bwMode="auto">
          <a:xfrm>
            <a:off x="7200900" y="2286000"/>
            <a:ext cx="488950" cy="379413"/>
          </a:xfrm>
          <a:prstGeom prst="rect">
            <a:avLst/>
          </a:prstGeom>
          <a:solidFill>
            <a:schemeClr val="accent1"/>
          </a:solidFill>
          <a:ln w="12700">
            <a:solidFill>
              <a:schemeClr val="tx1"/>
            </a:solidFill>
            <a:miter lim="800000"/>
            <a:headEnd/>
            <a:tailEnd/>
          </a:ln>
        </p:spPr>
        <p:txBody>
          <a:bodyPr wrap="none">
            <a:spAutoFit/>
          </a:bodyPr>
          <a:lstStyle/>
          <a:p>
            <a:r>
              <a:rPr lang="en-US">
                <a:solidFill>
                  <a:srgbClr val="000000"/>
                </a:solidFill>
                <a:latin typeface="Arial" charset="0"/>
              </a:rPr>
              <a:t>C2</a:t>
            </a:r>
          </a:p>
        </p:txBody>
      </p:sp>
      <p:sp>
        <p:nvSpPr>
          <p:cNvPr id="12298" name="Line 10"/>
          <p:cNvSpPr>
            <a:spLocks noChangeShapeType="1"/>
          </p:cNvSpPr>
          <p:nvPr/>
        </p:nvSpPr>
        <p:spPr bwMode="auto">
          <a:xfrm flipH="1">
            <a:off x="6743700" y="2438400"/>
            <a:ext cx="457200" cy="152400"/>
          </a:xfrm>
          <a:prstGeom prst="line">
            <a:avLst/>
          </a:prstGeom>
          <a:noFill/>
          <a:ln w="9525">
            <a:solidFill>
              <a:schemeClr val="tx1"/>
            </a:solidFill>
            <a:round/>
            <a:headEnd/>
            <a:tailEnd type="triangle" w="med" len="med"/>
          </a:ln>
        </p:spPr>
        <p:txBody>
          <a:bodyPr/>
          <a:lstStyle/>
          <a:p>
            <a:endParaRPr lang="en-US">
              <a:solidFill>
                <a:srgbClr val="000000"/>
              </a:solidFill>
              <a:latin typeface="Arial" charset="0"/>
            </a:endParaRPr>
          </a:p>
        </p:txBody>
      </p:sp>
      <p:sp>
        <p:nvSpPr>
          <p:cNvPr id="12299" name="Oval 11"/>
          <p:cNvSpPr>
            <a:spLocks noChangeArrowheads="1"/>
          </p:cNvSpPr>
          <p:nvPr/>
        </p:nvSpPr>
        <p:spPr bwMode="auto">
          <a:xfrm>
            <a:off x="2971800" y="4572000"/>
            <a:ext cx="2514600" cy="2057400"/>
          </a:xfrm>
          <a:prstGeom prst="ellipse">
            <a:avLst/>
          </a:prstGeom>
          <a:solidFill>
            <a:srgbClr val="FF0000">
              <a:alpha val="0"/>
            </a:srgbClr>
          </a:solidFill>
          <a:ln w="38100">
            <a:solidFill>
              <a:srgbClr val="FF0000"/>
            </a:solidFill>
            <a:round/>
            <a:headEnd/>
            <a:tailEnd/>
          </a:ln>
        </p:spPr>
        <p:txBody>
          <a:bodyPr wrap="none" anchor="ctr"/>
          <a:lstStyle/>
          <a:p>
            <a:endParaRPr lang="en-US">
              <a:solidFill>
                <a:srgbClr val="000000"/>
              </a:solidFill>
              <a:latin typeface="Arial" charset="0"/>
            </a:endParaRPr>
          </a:p>
        </p:txBody>
      </p:sp>
      <p:sp>
        <p:nvSpPr>
          <p:cNvPr id="12300" name="Text Box 12"/>
          <p:cNvSpPr txBox="1">
            <a:spLocks noChangeArrowheads="1"/>
          </p:cNvSpPr>
          <p:nvPr/>
        </p:nvSpPr>
        <p:spPr bwMode="auto">
          <a:xfrm>
            <a:off x="2171700" y="6096000"/>
            <a:ext cx="488950" cy="379413"/>
          </a:xfrm>
          <a:prstGeom prst="rect">
            <a:avLst/>
          </a:prstGeom>
          <a:solidFill>
            <a:schemeClr val="accent1"/>
          </a:solidFill>
          <a:ln w="12700">
            <a:solidFill>
              <a:schemeClr val="tx1"/>
            </a:solidFill>
            <a:miter lim="800000"/>
            <a:headEnd/>
            <a:tailEnd/>
          </a:ln>
        </p:spPr>
        <p:txBody>
          <a:bodyPr wrap="none">
            <a:spAutoFit/>
          </a:bodyPr>
          <a:lstStyle/>
          <a:p>
            <a:r>
              <a:rPr lang="en-US">
                <a:solidFill>
                  <a:srgbClr val="000000"/>
                </a:solidFill>
                <a:latin typeface="Arial" charset="0"/>
              </a:rPr>
              <a:t>C3</a:t>
            </a:r>
          </a:p>
        </p:txBody>
      </p:sp>
      <p:sp>
        <p:nvSpPr>
          <p:cNvPr id="12301" name="未知"/>
          <p:cNvSpPr>
            <a:spLocks/>
          </p:cNvSpPr>
          <p:nvPr/>
        </p:nvSpPr>
        <p:spPr bwMode="auto">
          <a:xfrm>
            <a:off x="1181100" y="2933700"/>
            <a:ext cx="2730500" cy="2133600"/>
          </a:xfrm>
          <a:custGeom>
            <a:avLst/>
            <a:gdLst>
              <a:gd name="T0" fmla="*/ 2147483647 w 1872"/>
              <a:gd name="T1" fmla="*/ 2147483647 h 1344"/>
              <a:gd name="T2" fmla="*/ 2147483647 w 1872"/>
              <a:gd name="T3" fmla="*/ 2147483647 h 1344"/>
              <a:gd name="T4" fmla="*/ 2147483647 w 1872"/>
              <a:gd name="T5" fmla="*/ 2147483647 h 1344"/>
              <a:gd name="T6" fmla="*/ 2147483647 w 1872"/>
              <a:gd name="T7" fmla="*/ 2147483647 h 1344"/>
              <a:gd name="T8" fmla="*/ 2147483647 w 1872"/>
              <a:gd name="T9" fmla="*/ 2147483647 h 1344"/>
              <a:gd name="T10" fmla="*/ 2147483647 w 1872"/>
              <a:gd name="T11" fmla="*/ 2147483647 h 1344"/>
              <a:gd name="T12" fmla="*/ 0 60000 65536"/>
              <a:gd name="T13" fmla="*/ 0 60000 65536"/>
              <a:gd name="T14" fmla="*/ 0 60000 65536"/>
              <a:gd name="T15" fmla="*/ 0 60000 65536"/>
              <a:gd name="T16" fmla="*/ 0 60000 65536"/>
              <a:gd name="T17" fmla="*/ 0 60000 65536"/>
              <a:gd name="T18" fmla="*/ 0 w 1872"/>
              <a:gd name="T19" fmla="*/ 0 h 1344"/>
              <a:gd name="T20" fmla="*/ 1872 w 1872"/>
              <a:gd name="T21" fmla="*/ 1344 h 1344"/>
            </a:gdLst>
            <a:ahLst/>
            <a:cxnLst>
              <a:cxn ang="T12">
                <a:pos x="T0" y="T1"/>
              </a:cxn>
              <a:cxn ang="T13">
                <a:pos x="T2" y="T3"/>
              </a:cxn>
              <a:cxn ang="T14">
                <a:pos x="T4" y="T5"/>
              </a:cxn>
              <a:cxn ang="T15">
                <a:pos x="T6" y="T7"/>
              </a:cxn>
              <a:cxn ang="T16">
                <a:pos x="T8" y="T9"/>
              </a:cxn>
              <a:cxn ang="T17">
                <a:pos x="T10" y="T11"/>
              </a:cxn>
            </a:cxnLst>
            <a:rect l="T18" t="T19" r="T20" b="T21"/>
            <a:pathLst>
              <a:path w="1872" h="1344">
                <a:moveTo>
                  <a:pt x="56" y="168"/>
                </a:moveTo>
                <a:cubicBezTo>
                  <a:pt x="112" y="0"/>
                  <a:pt x="496" y="64"/>
                  <a:pt x="776" y="168"/>
                </a:cubicBezTo>
                <a:cubicBezTo>
                  <a:pt x="1056" y="272"/>
                  <a:pt x="1600" y="624"/>
                  <a:pt x="1736" y="792"/>
                </a:cubicBezTo>
                <a:cubicBezTo>
                  <a:pt x="1872" y="960"/>
                  <a:pt x="1808" y="1112"/>
                  <a:pt x="1592" y="1176"/>
                </a:cubicBezTo>
                <a:cubicBezTo>
                  <a:pt x="1376" y="1240"/>
                  <a:pt x="696" y="1344"/>
                  <a:pt x="440" y="1176"/>
                </a:cubicBezTo>
                <a:cubicBezTo>
                  <a:pt x="184" y="1008"/>
                  <a:pt x="0" y="336"/>
                  <a:pt x="56" y="168"/>
                </a:cubicBezTo>
                <a:close/>
              </a:path>
            </a:pathLst>
          </a:custGeom>
          <a:solidFill>
            <a:srgbClr val="FF99CC">
              <a:alpha val="0"/>
            </a:srgbClr>
          </a:solidFill>
          <a:ln w="25400" cmpd="sng">
            <a:solidFill>
              <a:srgbClr val="0000FF"/>
            </a:solidFill>
            <a:round/>
            <a:headEnd/>
            <a:tailEnd/>
          </a:ln>
        </p:spPr>
        <p:txBody>
          <a:bodyPr/>
          <a:lstStyle/>
          <a:p>
            <a:endParaRPr lang="en-US">
              <a:solidFill>
                <a:srgbClr val="000000"/>
              </a:solidFill>
              <a:latin typeface="Arial" charset="0"/>
            </a:endParaRPr>
          </a:p>
        </p:txBody>
      </p:sp>
      <p:sp>
        <p:nvSpPr>
          <p:cNvPr id="12302" name="Text Box 14"/>
          <p:cNvSpPr txBox="1">
            <a:spLocks noChangeArrowheads="1"/>
          </p:cNvSpPr>
          <p:nvPr/>
        </p:nvSpPr>
        <p:spPr bwMode="auto">
          <a:xfrm>
            <a:off x="38100" y="3124200"/>
            <a:ext cx="1104900" cy="379413"/>
          </a:xfrm>
          <a:prstGeom prst="rect">
            <a:avLst/>
          </a:prstGeom>
          <a:solidFill>
            <a:srgbClr val="CC99FF"/>
          </a:solidFill>
          <a:ln w="12700">
            <a:solidFill>
              <a:schemeClr val="tx1"/>
            </a:solidFill>
            <a:miter lim="800000"/>
            <a:headEnd/>
            <a:tailEnd/>
          </a:ln>
        </p:spPr>
        <p:txBody>
          <a:bodyPr wrap="none">
            <a:spAutoFit/>
          </a:bodyPr>
          <a:lstStyle/>
          <a:p>
            <a:r>
              <a:rPr lang="el-GR" altLang="en-US" b="1">
                <a:solidFill>
                  <a:srgbClr val="000000"/>
                </a:solidFill>
                <a:latin typeface="Arial" charset="0"/>
              </a:rPr>
              <a:t>Δ</a:t>
            </a:r>
            <a:r>
              <a:rPr lang="en-US" b="1">
                <a:solidFill>
                  <a:srgbClr val="000000"/>
                </a:solidFill>
                <a:latin typeface="Arial" charset="0"/>
              </a:rPr>
              <a:t>R1=0.2</a:t>
            </a:r>
          </a:p>
        </p:txBody>
      </p:sp>
      <p:sp>
        <p:nvSpPr>
          <p:cNvPr id="12303" name="Text Box 15"/>
          <p:cNvSpPr txBox="1">
            <a:spLocks noChangeArrowheads="1"/>
          </p:cNvSpPr>
          <p:nvPr/>
        </p:nvSpPr>
        <p:spPr bwMode="auto">
          <a:xfrm>
            <a:off x="1562100" y="5486400"/>
            <a:ext cx="1104900" cy="379413"/>
          </a:xfrm>
          <a:prstGeom prst="rect">
            <a:avLst/>
          </a:prstGeom>
          <a:solidFill>
            <a:srgbClr val="CC99FF"/>
          </a:solidFill>
          <a:ln w="12700">
            <a:solidFill>
              <a:schemeClr val="tx1"/>
            </a:solidFill>
            <a:miter lim="800000"/>
            <a:headEnd/>
            <a:tailEnd/>
          </a:ln>
        </p:spPr>
        <p:txBody>
          <a:bodyPr wrap="none">
            <a:spAutoFit/>
          </a:bodyPr>
          <a:lstStyle/>
          <a:p>
            <a:r>
              <a:rPr lang="el-GR" altLang="en-US" b="1">
                <a:solidFill>
                  <a:srgbClr val="000000"/>
                </a:solidFill>
                <a:latin typeface="Arial" charset="0"/>
              </a:rPr>
              <a:t>Δ</a:t>
            </a:r>
            <a:r>
              <a:rPr lang="en-US" b="1">
                <a:solidFill>
                  <a:srgbClr val="000000"/>
                </a:solidFill>
                <a:latin typeface="Arial" charset="0"/>
              </a:rPr>
              <a:t>R3=0.1</a:t>
            </a:r>
          </a:p>
        </p:txBody>
      </p:sp>
      <p:sp>
        <p:nvSpPr>
          <p:cNvPr id="22544" name="Text Box 16"/>
          <p:cNvSpPr txBox="1">
            <a:spLocks noChangeArrowheads="1"/>
          </p:cNvSpPr>
          <p:nvPr/>
        </p:nvSpPr>
        <p:spPr bwMode="auto">
          <a:xfrm>
            <a:off x="6934200" y="3048000"/>
            <a:ext cx="1231900" cy="379413"/>
          </a:xfrm>
          <a:prstGeom prst="rect">
            <a:avLst/>
          </a:prstGeom>
          <a:solidFill>
            <a:srgbClr val="CC99FF"/>
          </a:solidFill>
          <a:ln w="12700">
            <a:solidFill>
              <a:schemeClr val="tx1"/>
            </a:solidFill>
            <a:miter lim="800000"/>
            <a:headEnd/>
            <a:tailEnd/>
          </a:ln>
        </p:spPr>
        <p:txBody>
          <a:bodyPr wrap="none">
            <a:spAutoFit/>
          </a:bodyPr>
          <a:lstStyle/>
          <a:p>
            <a:r>
              <a:rPr lang="el-GR" altLang="en-US" b="1">
                <a:solidFill>
                  <a:srgbClr val="000000"/>
                </a:solidFill>
                <a:latin typeface="Arial" charset="0"/>
              </a:rPr>
              <a:t>Δ</a:t>
            </a:r>
            <a:r>
              <a:rPr lang="en-US" b="1">
                <a:solidFill>
                  <a:srgbClr val="000000"/>
                </a:solidFill>
                <a:latin typeface="Arial" charset="0"/>
              </a:rPr>
              <a:t>R2=0.06</a:t>
            </a:r>
          </a:p>
        </p:txBody>
      </p:sp>
      <p:sp>
        <p:nvSpPr>
          <p:cNvPr id="12305" name="未知"/>
          <p:cNvSpPr>
            <a:spLocks/>
          </p:cNvSpPr>
          <p:nvPr/>
        </p:nvSpPr>
        <p:spPr bwMode="auto">
          <a:xfrm>
            <a:off x="2794000" y="4508500"/>
            <a:ext cx="1663700" cy="1981200"/>
          </a:xfrm>
          <a:custGeom>
            <a:avLst/>
            <a:gdLst>
              <a:gd name="T0" fmla="*/ 2147483647 w 1048"/>
              <a:gd name="T1" fmla="*/ 2147483647 h 1248"/>
              <a:gd name="T2" fmla="*/ 2147483647 w 1048"/>
              <a:gd name="T3" fmla="*/ 2147483647 h 1248"/>
              <a:gd name="T4" fmla="*/ 2147483647 w 1048"/>
              <a:gd name="T5" fmla="*/ 2147483647 h 1248"/>
              <a:gd name="T6" fmla="*/ 2147483647 w 1048"/>
              <a:gd name="T7" fmla="*/ 2147483647 h 1248"/>
              <a:gd name="T8" fmla="*/ 2147483647 w 1048"/>
              <a:gd name="T9" fmla="*/ 2147483647 h 1248"/>
              <a:gd name="T10" fmla="*/ 2147483647 w 1048"/>
              <a:gd name="T11" fmla="*/ 2147483647 h 1248"/>
              <a:gd name="T12" fmla="*/ 2147483647 w 1048"/>
              <a:gd name="T13" fmla="*/ 2147483647 h 1248"/>
              <a:gd name="T14" fmla="*/ 2147483647 w 1048"/>
              <a:gd name="T15" fmla="*/ 2147483647 h 1248"/>
              <a:gd name="T16" fmla="*/ 2147483647 w 1048"/>
              <a:gd name="T17" fmla="*/ 2147483647 h 1248"/>
              <a:gd name="T18" fmla="*/ 2147483647 w 1048"/>
              <a:gd name="T19" fmla="*/ 2147483647 h 1248"/>
              <a:gd name="T20" fmla="*/ 2147483647 w 1048"/>
              <a:gd name="T21" fmla="*/ 2147483647 h 1248"/>
              <a:gd name="T22" fmla="*/ 2147483647 w 1048"/>
              <a:gd name="T23" fmla="*/ 2147483647 h 1248"/>
              <a:gd name="T24" fmla="*/ 2147483647 w 1048"/>
              <a:gd name="T25" fmla="*/ 2147483647 h 1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8"/>
              <a:gd name="T40" fmla="*/ 0 h 1248"/>
              <a:gd name="T41" fmla="*/ 1048 w 1048"/>
              <a:gd name="T42" fmla="*/ 1248 h 1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8" h="1248">
                <a:moveTo>
                  <a:pt x="40" y="568"/>
                </a:moveTo>
                <a:cubicBezTo>
                  <a:pt x="80" y="488"/>
                  <a:pt x="224" y="360"/>
                  <a:pt x="328" y="280"/>
                </a:cubicBezTo>
                <a:cubicBezTo>
                  <a:pt x="432" y="200"/>
                  <a:pt x="560" y="128"/>
                  <a:pt x="664" y="88"/>
                </a:cubicBezTo>
                <a:cubicBezTo>
                  <a:pt x="768" y="48"/>
                  <a:pt x="888" y="0"/>
                  <a:pt x="952" y="40"/>
                </a:cubicBezTo>
                <a:cubicBezTo>
                  <a:pt x="1016" y="80"/>
                  <a:pt x="1048" y="248"/>
                  <a:pt x="1048" y="328"/>
                </a:cubicBezTo>
                <a:cubicBezTo>
                  <a:pt x="1048" y="408"/>
                  <a:pt x="976" y="448"/>
                  <a:pt x="952" y="520"/>
                </a:cubicBezTo>
                <a:cubicBezTo>
                  <a:pt x="928" y="592"/>
                  <a:pt x="904" y="664"/>
                  <a:pt x="904" y="760"/>
                </a:cubicBezTo>
                <a:cubicBezTo>
                  <a:pt x="904" y="856"/>
                  <a:pt x="976" y="1016"/>
                  <a:pt x="952" y="1096"/>
                </a:cubicBezTo>
                <a:cubicBezTo>
                  <a:pt x="928" y="1176"/>
                  <a:pt x="848" y="1232"/>
                  <a:pt x="760" y="1240"/>
                </a:cubicBezTo>
                <a:cubicBezTo>
                  <a:pt x="672" y="1248"/>
                  <a:pt x="504" y="1184"/>
                  <a:pt x="424" y="1144"/>
                </a:cubicBezTo>
                <a:cubicBezTo>
                  <a:pt x="344" y="1104"/>
                  <a:pt x="336" y="1064"/>
                  <a:pt x="280" y="1000"/>
                </a:cubicBezTo>
                <a:cubicBezTo>
                  <a:pt x="224" y="936"/>
                  <a:pt x="128" y="832"/>
                  <a:pt x="88" y="760"/>
                </a:cubicBezTo>
                <a:cubicBezTo>
                  <a:pt x="48" y="688"/>
                  <a:pt x="0" y="648"/>
                  <a:pt x="40" y="568"/>
                </a:cubicBezTo>
                <a:close/>
              </a:path>
            </a:pathLst>
          </a:custGeom>
          <a:solidFill>
            <a:schemeClr val="accent1">
              <a:alpha val="0"/>
            </a:schemeClr>
          </a:solidFill>
          <a:ln w="25400" cmpd="sng">
            <a:solidFill>
              <a:srgbClr val="0000FF"/>
            </a:solidFill>
            <a:round/>
            <a:headEnd/>
            <a:tailEnd/>
          </a:ln>
        </p:spPr>
        <p:txBody>
          <a:bodyPr/>
          <a:lstStyle/>
          <a:p>
            <a:endParaRPr lang="en-US">
              <a:solidFill>
                <a:srgbClr val="000000"/>
              </a:solidFill>
              <a:latin typeface="Arial" charset="0"/>
            </a:endParaRPr>
          </a:p>
        </p:txBody>
      </p:sp>
      <p:sp>
        <p:nvSpPr>
          <p:cNvPr id="12306" name="Line 18"/>
          <p:cNvSpPr>
            <a:spLocks noChangeShapeType="1"/>
          </p:cNvSpPr>
          <p:nvPr/>
        </p:nvSpPr>
        <p:spPr bwMode="auto">
          <a:xfrm flipV="1">
            <a:off x="2705100" y="6019800"/>
            <a:ext cx="381000" cy="304800"/>
          </a:xfrm>
          <a:prstGeom prst="line">
            <a:avLst/>
          </a:prstGeom>
          <a:noFill/>
          <a:ln w="9525">
            <a:solidFill>
              <a:schemeClr val="tx1"/>
            </a:solidFill>
            <a:round/>
            <a:headEnd/>
            <a:tailEnd type="triangle" w="med" len="med"/>
          </a:ln>
        </p:spPr>
        <p:txBody>
          <a:bodyPr/>
          <a:lstStyle/>
          <a:p>
            <a:endParaRPr lang="en-US">
              <a:solidFill>
                <a:srgbClr val="000000"/>
              </a:solidFill>
              <a:latin typeface="Arial" charset="0"/>
            </a:endParaRPr>
          </a:p>
        </p:txBody>
      </p:sp>
      <p:sp>
        <p:nvSpPr>
          <p:cNvPr id="22547" name="Text Box 19"/>
          <p:cNvSpPr txBox="1">
            <a:spLocks noChangeArrowheads="1"/>
          </p:cNvSpPr>
          <p:nvPr/>
        </p:nvSpPr>
        <p:spPr bwMode="auto">
          <a:xfrm>
            <a:off x="4953000" y="4343400"/>
            <a:ext cx="4217988" cy="2032000"/>
          </a:xfrm>
          <a:prstGeom prst="rect">
            <a:avLst/>
          </a:prstGeom>
          <a:noFill/>
          <a:ln w="9525">
            <a:noFill/>
            <a:miter lim="800000"/>
            <a:headEnd/>
            <a:tailEnd/>
          </a:ln>
        </p:spPr>
        <p:txBody>
          <a:bodyPr wrap="none">
            <a:spAutoFit/>
          </a:bodyPr>
          <a:lstStyle/>
          <a:p>
            <a:pPr lvl="2"/>
            <a:r>
              <a:rPr lang="en-US" sz="1400" b="1">
                <a:solidFill>
                  <a:srgbClr val="000000"/>
                </a:solidFill>
                <a:latin typeface="Arial" charset="0"/>
              </a:rPr>
              <a:t>Note </a:t>
            </a:r>
            <a:r>
              <a:rPr lang="el-GR" altLang="en-US" sz="1400" b="1">
                <a:solidFill>
                  <a:srgbClr val="000000"/>
                </a:solidFill>
                <a:latin typeface="Arial" charset="0"/>
              </a:rPr>
              <a:t>Δ</a:t>
            </a:r>
            <a:r>
              <a:rPr lang="en-US" sz="1400" b="1">
                <a:solidFill>
                  <a:srgbClr val="000000"/>
                </a:solidFill>
                <a:latin typeface="Arial" charset="0"/>
              </a:rPr>
              <a:t>R2 is 0.06, but not 0.3. </a:t>
            </a:r>
          </a:p>
          <a:p>
            <a:pPr lvl="2"/>
            <a:endParaRPr lang="en-US" sz="1400" b="1">
              <a:solidFill>
                <a:srgbClr val="000000"/>
              </a:solidFill>
              <a:latin typeface="Arial" charset="0"/>
            </a:endParaRPr>
          </a:p>
          <a:p>
            <a:pPr lvl="2"/>
            <a:r>
              <a:rPr lang="en-US" sz="1400" b="1">
                <a:solidFill>
                  <a:srgbClr val="000000"/>
                </a:solidFill>
                <a:latin typeface="Arial" charset="0"/>
              </a:rPr>
              <a:t>R[1,2]= max{R[0,2],  R[3,1]+</a:t>
            </a:r>
            <a:r>
              <a:rPr lang="el-GR" altLang="en-US" sz="1400" b="1">
                <a:solidFill>
                  <a:srgbClr val="000000"/>
                </a:solidFill>
                <a:latin typeface="Arial" charset="0"/>
              </a:rPr>
              <a:t>Δ</a:t>
            </a:r>
            <a:r>
              <a:rPr lang="en-US" sz="1400" b="1">
                <a:solidFill>
                  <a:srgbClr val="000000"/>
                </a:solidFill>
                <a:latin typeface="Arial" charset="0"/>
              </a:rPr>
              <a:t>R1}=0.5</a:t>
            </a:r>
          </a:p>
          <a:p>
            <a:pPr lvl="2"/>
            <a:r>
              <a:rPr lang="en-US" sz="1400" b="1">
                <a:solidFill>
                  <a:srgbClr val="000000"/>
                </a:solidFill>
                <a:latin typeface="Arial" charset="0"/>
              </a:rPr>
              <a:t>s[1,2]=C1;</a:t>
            </a:r>
          </a:p>
          <a:p>
            <a:pPr lvl="2"/>
            <a:r>
              <a:rPr lang="en-US" sz="1400" b="1">
                <a:solidFill>
                  <a:srgbClr val="000000"/>
                </a:solidFill>
                <a:latin typeface="Arial" charset="0"/>
              </a:rPr>
              <a:t>R[2,2]= max{R[1,2],  R[3,1]+</a:t>
            </a:r>
            <a:r>
              <a:rPr lang="el-GR" altLang="en-US" sz="1400" b="1">
                <a:solidFill>
                  <a:srgbClr val="000000"/>
                </a:solidFill>
                <a:latin typeface="Arial" charset="0"/>
              </a:rPr>
              <a:t>Δ</a:t>
            </a:r>
            <a:r>
              <a:rPr lang="en-US" sz="1400" b="1">
                <a:solidFill>
                  <a:srgbClr val="000000"/>
                </a:solidFill>
                <a:latin typeface="Arial" charset="0"/>
              </a:rPr>
              <a:t>R2}=0.5</a:t>
            </a:r>
          </a:p>
          <a:p>
            <a:pPr lvl="2"/>
            <a:r>
              <a:rPr lang="en-US" sz="1400" b="1">
                <a:solidFill>
                  <a:srgbClr val="000000"/>
                </a:solidFill>
                <a:latin typeface="Arial" charset="0"/>
              </a:rPr>
              <a:t>s[2,2]=C1;</a:t>
            </a:r>
          </a:p>
          <a:p>
            <a:pPr lvl="2"/>
            <a:r>
              <a:rPr lang="en-US" sz="1400" b="1">
                <a:solidFill>
                  <a:srgbClr val="000000"/>
                </a:solidFill>
                <a:latin typeface="Arial" charset="0"/>
              </a:rPr>
              <a:t>R[3,2]= max{R[2,2],  R[3,1]+</a:t>
            </a:r>
            <a:r>
              <a:rPr lang="el-GR" altLang="en-US" sz="1400" b="1">
                <a:solidFill>
                  <a:srgbClr val="000000"/>
                </a:solidFill>
                <a:latin typeface="Arial" charset="0"/>
              </a:rPr>
              <a:t>Δ</a:t>
            </a:r>
            <a:r>
              <a:rPr lang="en-US" sz="1400" b="1">
                <a:solidFill>
                  <a:srgbClr val="000000"/>
                </a:solidFill>
                <a:latin typeface="Arial" charset="0"/>
              </a:rPr>
              <a:t>R3}=0.5</a:t>
            </a:r>
          </a:p>
          <a:p>
            <a:pPr lvl="2"/>
            <a:r>
              <a:rPr lang="en-US" sz="1400" b="1">
                <a:solidFill>
                  <a:srgbClr val="FF0000"/>
                </a:solidFill>
                <a:latin typeface="Arial" charset="0"/>
              </a:rPr>
              <a:t>s[3,2]=C1;</a:t>
            </a:r>
          </a:p>
          <a:p>
            <a:pPr lvl="2"/>
            <a:r>
              <a:rPr lang="en-US" sz="1400" b="1">
                <a:solidFill>
                  <a:srgbClr val="000000"/>
                </a:solidFill>
                <a:latin typeface="Arial" charset="0"/>
              </a:rPr>
              <a:t>We mine the second node in C1</a:t>
            </a:r>
            <a:endParaRPr lang="zh-CN" altLang="en-US" b="1">
              <a:solidFill>
                <a:srgbClr val="000000"/>
              </a:solidFill>
              <a:latin typeface="Arial" charset="0"/>
            </a:endParaRPr>
          </a:p>
        </p:txBody>
      </p:sp>
      <p:sp>
        <p:nvSpPr>
          <p:cNvPr id="22548" name="未知"/>
          <p:cNvSpPr>
            <a:spLocks/>
          </p:cNvSpPr>
          <p:nvPr/>
        </p:nvSpPr>
        <p:spPr bwMode="auto">
          <a:xfrm>
            <a:off x="4394200" y="2971800"/>
            <a:ext cx="1333500" cy="1536700"/>
          </a:xfrm>
          <a:custGeom>
            <a:avLst/>
            <a:gdLst>
              <a:gd name="T0" fmla="*/ 2147483647 w 840"/>
              <a:gd name="T1" fmla="*/ 0 h 968"/>
              <a:gd name="T2" fmla="*/ 2147483647 w 840"/>
              <a:gd name="T3" fmla="*/ 2147483647 h 968"/>
              <a:gd name="T4" fmla="*/ 2147483647 w 840"/>
              <a:gd name="T5" fmla="*/ 2147483647 h 968"/>
              <a:gd name="T6" fmla="*/ 2147483647 w 840"/>
              <a:gd name="T7" fmla="*/ 2147483647 h 968"/>
              <a:gd name="T8" fmla="*/ 2147483647 w 840"/>
              <a:gd name="T9" fmla="*/ 2147483647 h 968"/>
              <a:gd name="T10" fmla="*/ 2147483647 w 840"/>
              <a:gd name="T11" fmla="*/ 2147483647 h 968"/>
              <a:gd name="T12" fmla="*/ 2147483647 w 840"/>
              <a:gd name="T13" fmla="*/ 2147483647 h 968"/>
              <a:gd name="T14" fmla="*/ 2147483647 w 840"/>
              <a:gd name="T15" fmla="*/ 2147483647 h 968"/>
              <a:gd name="T16" fmla="*/ 2147483647 w 840"/>
              <a:gd name="T17" fmla="*/ 0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0"/>
              <a:gd name="T28" fmla="*/ 0 h 968"/>
              <a:gd name="T29" fmla="*/ 840 w 840"/>
              <a:gd name="T30" fmla="*/ 968 h 9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0" h="968">
                <a:moveTo>
                  <a:pt x="64" y="0"/>
                </a:moveTo>
                <a:cubicBezTo>
                  <a:pt x="128" y="0"/>
                  <a:pt x="360" y="8"/>
                  <a:pt x="448" y="96"/>
                </a:cubicBezTo>
                <a:cubicBezTo>
                  <a:pt x="536" y="184"/>
                  <a:pt x="528" y="416"/>
                  <a:pt x="592" y="528"/>
                </a:cubicBezTo>
                <a:cubicBezTo>
                  <a:pt x="656" y="640"/>
                  <a:pt x="824" y="696"/>
                  <a:pt x="832" y="768"/>
                </a:cubicBezTo>
                <a:cubicBezTo>
                  <a:pt x="840" y="840"/>
                  <a:pt x="720" y="968"/>
                  <a:pt x="640" y="960"/>
                </a:cubicBezTo>
                <a:cubicBezTo>
                  <a:pt x="560" y="952"/>
                  <a:pt x="432" y="808"/>
                  <a:pt x="352" y="720"/>
                </a:cubicBezTo>
                <a:cubicBezTo>
                  <a:pt x="272" y="632"/>
                  <a:pt x="208" y="536"/>
                  <a:pt x="160" y="432"/>
                </a:cubicBezTo>
                <a:cubicBezTo>
                  <a:pt x="112" y="328"/>
                  <a:pt x="80" y="168"/>
                  <a:pt x="64" y="96"/>
                </a:cubicBezTo>
                <a:cubicBezTo>
                  <a:pt x="48" y="24"/>
                  <a:pt x="0" y="0"/>
                  <a:pt x="64" y="0"/>
                </a:cubicBezTo>
                <a:close/>
              </a:path>
            </a:pathLst>
          </a:custGeom>
          <a:solidFill>
            <a:schemeClr val="accent1">
              <a:alpha val="0"/>
            </a:schemeClr>
          </a:solidFill>
          <a:ln w="25400" cmpd="sng">
            <a:solidFill>
              <a:srgbClr val="0000FF"/>
            </a:solidFill>
            <a:round/>
            <a:headEnd/>
            <a:tailEnd/>
          </a:ln>
        </p:spPr>
        <p:txBody>
          <a:bodyPr/>
          <a:lstStyle/>
          <a:p>
            <a:endParaRPr lang="en-US">
              <a:solidFill>
                <a:srgbClr val="000000"/>
              </a:solidFill>
              <a:latin typeface="Arial" charset="0"/>
            </a:endParaRPr>
          </a:p>
        </p:txBody>
      </p:sp>
    </p:spTree>
    <p:extLst>
      <p:ext uri="{BB962C8B-B14F-4D97-AF65-F5344CB8AC3E}">
        <p14:creationId xmlns:p14="http://schemas.microsoft.com/office/powerpoint/2010/main" val="1550153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 calcmode="lin" valueType="num">
                                      <p:cBhvr additive="base">
                                        <p:cTn id="7" dur="500" fill="hold"/>
                                        <p:tgtEl>
                                          <p:spTgt spid="22548"/>
                                        </p:tgtEl>
                                        <p:attrNameLst>
                                          <p:attrName>ppt_x</p:attrName>
                                        </p:attrNameLst>
                                      </p:cBhvr>
                                      <p:tavLst>
                                        <p:tav tm="0">
                                          <p:val>
                                            <p:strVal val="#ppt_x"/>
                                          </p:val>
                                        </p:tav>
                                        <p:tav tm="100000">
                                          <p:val>
                                            <p:strVal val="#ppt_x"/>
                                          </p:val>
                                        </p:tav>
                                      </p:tavLst>
                                    </p:anim>
                                    <p:anim calcmode="lin" valueType="num">
                                      <p:cBhvr additive="base">
                                        <p:cTn id="8" dur="500" fill="hold"/>
                                        <p:tgtEl>
                                          <p:spTgt spid="225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44"/>
                                        </p:tgtEl>
                                        <p:attrNameLst>
                                          <p:attrName>style.visibility</p:attrName>
                                        </p:attrNameLst>
                                      </p:cBhvr>
                                      <p:to>
                                        <p:strVal val="visible"/>
                                      </p:to>
                                    </p:set>
                                    <p:anim calcmode="lin" valueType="num">
                                      <p:cBhvr additive="base">
                                        <p:cTn id="11" dur="500" fill="hold"/>
                                        <p:tgtEl>
                                          <p:spTgt spid="22544"/>
                                        </p:tgtEl>
                                        <p:attrNameLst>
                                          <p:attrName>ppt_x</p:attrName>
                                        </p:attrNameLst>
                                      </p:cBhvr>
                                      <p:tavLst>
                                        <p:tav tm="0">
                                          <p:val>
                                            <p:strVal val="#ppt_x"/>
                                          </p:val>
                                        </p:tav>
                                        <p:tav tm="100000">
                                          <p:val>
                                            <p:strVal val="#ppt_x"/>
                                          </p:val>
                                        </p:tav>
                                      </p:tavLst>
                                    </p:anim>
                                    <p:anim calcmode="lin" valueType="num">
                                      <p:cBhvr additive="base">
                                        <p:cTn id="12" dur="500" fill="hold"/>
                                        <p:tgtEl>
                                          <p:spTgt spid="225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302"/>
                                        </p:tgtEl>
                                        <p:attrNameLst>
                                          <p:attrName>style.visibility</p:attrName>
                                        </p:attrNameLst>
                                      </p:cBhvr>
                                      <p:to>
                                        <p:strVal val="visible"/>
                                      </p:to>
                                    </p:set>
                                    <p:anim calcmode="lin" valueType="num">
                                      <p:cBhvr additive="base">
                                        <p:cTn id="15" dur="500" fill="hold"/>
                                        <p:tgtEl>
                                          <p:spTgt spid="12302"/>
                                        </p:tgtEl>
                                        <p:attrNameLst>
                                          <p:attrName>ppt_x</p:attrName>
                                        </p:attrNameLst>
                                      </p:cBhvr>
                                      <p:tavLst>
                                        <p:tav tm="0">
                                          <p:val>
                                            <p:strVal val="#ppt_x"/>
                                          </p:val>
                                        </p:tav>
                                        <p:tav tm="100000">
                                          <p:val>
                                            <p:strVal val="#ppt_x"/>
                                          </p:val>
                                        </p:tav>
                                      </p:tavLst>
                                    </p:anim>
                                    <p:anim calcmode="lin" valueType="num">
                                      <p:cBhvr additive="base">
                                        <p:cTn id="16" dur="500" fill="hold"/>
                                        <p:tgtEl>
                                          <p:spTgt spid="1230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301"/>
                                        </p:tgtEl>
                                        <p:attrNameLst>
                                          <p:attrName>style.visibility</p:attrName>
                                        </p:attrNameLst>
                                      </p:cBhvr>
                                      <p:to>
                                        <p:strVal val="visible"/>
                                      </p:to>
                                    </p:set>
                                    <p:anim calcmode="lin" valueType="num">
                                      <p:cBhvr additive="base">
                                        <p:cTn id="19" dur="500" fill="hold"/>
                                        <p:tgtEl>
                                          <p:spTgt spid="12301"/>
                                        </p:tgtEl>
                                        <p:attrNameLst>
                                          <p:attrName>ppt_x</p:attrName>
                                        </p:attrNameLst>
                                      </p:cBhvr>
                                      <p:tavLst>
                                        <p:tav tm="0">
                                          <p:val>
                                            <p:strVal val="#ppt_x"/>
                                          </p:val>
                                        </p:tav>
                                        <p:tav tm="100000">
                                          <p:val>
                                            <p:strVal val="#ppt_x"/>
                                          </p:val>
                                        </p:tav>
                                      </p:tavLst>
                                    </p:anim>
                                    <p:anim calcmode="lin" valueType="num">
                                      <p:cBhvr additive="base">
                                        <p:cTn id="20" dur="500" fill="hold"/>
                                        <p:tgtEl>
                                          <p:spTgt spid="1230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303"/>
                                        </p:tgtEl>
                                        <p:attrNameLst>
                                          <p:attrName>style.visibility</p:attrName>
                                        </p:attrNameLst>
                                      </p:cBhvr>
                                      <p:to>
                                        <p:strVal val="visible"/>
                                      </p:to>
                                    </p:set>
                                    <p:anim calcmode="lin" valueType="num">
                                      <p:cBhvr additive="base">
                                        <p:cTn id="23" dur="500" fill="hold"/>
                                        <p:tgtEl>
                                          <p:spTgt spid="12303"/>
                                        </p:tgtEl>
                                        <p:attrNameLst>
                                          <p:attrName>ppt_x</p:attrName>
                                        </p:attrNameLst>
                                      </p:cBhvr>
                                      <p:tavLst>
                                        <p:tav tm="0">
                                          <p:val>
                                            <p:strVal val="#ppt_x"/>
                                          </p:val>
                                        </p:tav>
                                        <p:tav tm="100000">
                                          <p:val>
                                            <p:strVal val="#ppt_x"/>
                                          </p:val>
                                        </p:tav>
                                      </p:tavLst>
                                    </p:anim>
                                    <p:anim calcmode="lin" valueType="num">
                                      <p:cBhvr additive="base">
                                        <p:cTn id="24" dur="500" fill="hold"/>
                                        <p:tgtEl>
                                          <p:spTgt spid="1230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305"/>
                                        </p:tgtEl>
                                        <p:attrNameLst>
                                          <p:attrName>style.visibility</p:attrName>
                                        </p:attrNameLst>
                                      </p:cBhvr>
                                      <p:to>
                                        <p:strVal val="visible"/>
                                      </p:to>
                                    </p:set>
                                    <p:anim calcmode="lin" valueType="num">
                                      <p:cBhvr additive="base">
                                        <p:cTn id="27" dur="500" fill="hold"/>
                                        <p:tgtEl>
                                          <p:spTgt spid="12305"/>
                                        </p:tgtEl>
                                        <p:attrNameLst>
                                          <p:attrName>ppt_x</p:attrName>
                                        </p:attrNameLst>
                                      </p:cBhvr>
                                      <p:tavLst>
                                        <p:tav tm="0">
                                          <p:val>
                                            <p:strVal val="#ppt_x"/>
                                          </p:val>
                                        </p:tav>
                                        <p:tav tm="100000">
                                          <p:val>
                                            <p:strVal val="#ppt_x"/>
                                          </p:val>
                                        </p:tav>
                                      </p:tavLst>
                                    </p:anim>
                                    <p:anim calcmode="lin" valueType="num">
                                      <p:cBhvr additive="base">
                                        <p:cTn id="28" dur="500" fill="hold"/>
                                        <p:tgtEl>
                                          <p:spTgt spid="1230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547"/>
                                        </p:tgtEl>
                                        <p:attrNameLst>
                                          <p:attrName>style.visibility</p:attrName>
                                        </p:attrNameLst>
                                      </p:cBhvr>
                                      <p:to>
                                        <p:strVal val="visible"/>
                                      </p:to>
                                    </p:set>
                                    <p:anim calcmode="lin" valueType="num">
                                      <p:cBhvr additive="base">
                                        <p:cTn id="33" dur="500" fill="hold"/>
                                        <p:tgtEl>
                                          <p:spTgt spid="22547"/>
                                        </p:tgtEl>
                                        <p:attrNameLst>
                                          <p:attrName>ppt_x</p:attrName>
                                        </p:attrNameLst>
                                      </p:cBhvr>
                                      <p:tavLst>
                                        <p:tav tm="0">
                                          <p:val>
                                            <p:strVal val="#ppt_x"/>
                                          </p:val>
                                        </p:tav>
                                        <p:tav tm="100000">
                                          <p:val>
                                            <p:strVal val="#ppt_x"/>
                                          </p:val>
                                        </p:tav>
                                      </p:tavLst>
                                    </p:anim>
                                    <p:anim calcmode="lin" valueType="num">
                                      <p:cBhvr additive="base">
                                        <p:cTn id="34" dur="500" fill="hold"/>
                                        <p:tgtEl>
                                          <p:spTgt spid="225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P spid="12302" grpId="0" animBg="1"/>
      <p:bldP spid="12303" grpId="0" animBg="1"/>
      <p:bldP spid="22544" grpId="0" animBg="1" autoUpdateAnimBg="0"/>
      <p:bldP spid="12305" grpId="0" animBg="1"/>
      <p:bldP spid="22547" grpId="0" autoUpdateAnimBg="0"/>
      <p:bldP spid="2254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665" y="1"/>
            <a:ext cx="9124335" cy="914399"/>
          </a:xfrm>
        </p:spPr>
        <p:txBody>
          <a:bodyPr/>
          <a:lstStyle/>
          <a:p>
            <a:r>
              <a:rPr lang="en-US" altLang="zh-CN" b="1" dirty="0" smtClean="0"/>
              <a:t>Approximation </a:t>
            </a:r>
            <a:r>
              <a:rPr lang="en-US" altLang="zh-CN" b="1" dirty="0"/>
              <a:t>Analysis of CGA</a:t>
            </a:r>
          </a:p>
        </p:txBody>
      </p:sp>
      <p:sp>
        <p:nvSpPr>
          <p:cNvPr id="41988" name="Rectangle 4"/>
          <p:cNvSpPr>
            <a:spLocks noGrp="1" noChangeArrowheads="1"/>
          </p:cNvSpPr>
          <p:nvPr>
            <p:ph type="body" sz="half" idx="1"/>
          </p:nvPr>
        </p:nvSpPr>
        <p:spPr>
          <a:xfrm>
            <a:off x="4916" y="990600"/>
            <a:ext cx="8986684" cy="2017713"/>
          </a:xfrm>
        </p:spPr>
        <p:txBody>
          <a:bodyPr/>
          <a:lstStyle/>
          <a:p>
            <a:r>
              <a:rPr lang="en-US" altLang="zh-CN" sz="2400" dirty="0"/>
              <a:t>Let </a:t>
            </a:r>
            <a:r>
              <a:rPr lang="en-US" altLang="en-US" sz="2400" i="1" dirty="0"/>
              <a:t>I</a:t>
            </a:r>
            <a:r>
              <a:rPr lang="en-US" altLang="zh-CN" sz="2400" dirty="0"/>
              <a:t>∗ be the set of K nodes that maximize the influence degree, i.e. the optimal solution to our </a:t>
            </a:r>
            <a:r>
              <a:rPr lang="en-US" altLang="zh-CN" sz="2400" dirty="0" smtClean="0"/>
              <a:t>problem</a:t>
            </a:r>
          </a:p>
          <a:p>
            <a:r>
              <a:rPr lang="en-US" altLang="zh-CN" sz="2400" dirty="0" smtClean="0"/>
              <a:t> Let </a:t>
            </a:r>
            <a:r>
              <a:rPr lang="en-US" altLang="en-US" sz="2400" i="1" dirty="0"/>
              <a:t>I</a:t>
            </a:r>
            <a:r>
              <a:rPr lang="en-US" altLang="zh-CN" sz="2400" dirty="0"/>
              <a:t> be the set of K nodes discovered by our algorithm; let R(</a:t>
            </a:r>
            <a:r>
              <a:rPr lang="en-US" altLang="en-US" sz="2400" i="1" dirty="0"/>
              <a:t>I</a:t>
            </a:r>
            <a:r>
              <a:rPr lang="en-US" altLang="zh-CN" sz="2400" dirty="0"/>
              <a:t>∗) and R(</a:t>
            </a:r>
            <a:r>
              <a:rPr lang="en-US" altLang="en-US" sz="2400" i="1" dirty="0"/>
              <a:t>I</a:t>
            </a:r>
            <a:r>
              <a:rPr lang="en-US" altLang="zh-CN" sz="2400" dirty="0"/>
              <a:t>) be the influence degree of the two sets, respectively. </a:t>
            </a:r>
          </a:p>
        </p:txBody>
      </p:sp>
      <p:sp>
        <p:nvSpPr>
          <p:cNvPr id="2" name="Content Placeholder 1"/>
          <p:cNvSpPr>
            <a:spLocks noGrp="1"/>
          </p:cNvSpPr>
          <p:nvPr>
            <p:ph sz="half" idx="2"/>
          </p:nvPr>
        </p:nvSpPr>
        <p:spPr>
          <a:xfrm>
            <a:off x="304800" y="3886200"/>
            <a:ext cx="7772400" cy="1981200"/>
          </a:xfrm>
        </p:spPr>
        <p:txBody>
          <a:bodyPr/>
          <a:lstStyle/>
          <a:p>
            <a:pPr marL="471487" lvl="1" indent="0">
              <a:buNone/>
            </a:pPr>
            <a:r>
              <a:rPr lang="en-US" dirty="0" smtClean="0"/>
              <a:t>Where \theta is the threshold used in the community combination step, \Delta d is the maximal difference between the number of nodes affected by a node in network G and that in community Cm</a:t>
            </a:r>
            <a:endParaRPr lang="en-US" dirty="0"/>
          </a:p>
        </p:txBody>
      </p:sp>
      <mc:AlternateContent xmlns:mc="http://schemas.openxmlformats.org/markup-compatibility/2006">
        <mc:Choice xmlns:a14="http://schemas.microsoft.com/office/drawing/2010/main" Requires="a14">
          <p:sp>
            <p:nvSpPr>
              <p:cNvPr id="3" name="TextBox 2"/>
              <p:cNvSpPr txBox="1"/>
              <p:nvPr/>
            </p:nvSpPr>
            <p:spPr>
              <a:xfrm>
                <a:off x="2056232" y="3200400"/>
                <a:ext cx="3049168" cy="472886"/>
              </a:xfrm>
              <a:prstGeom prst="rect">
                <a:avLst/>
              </a:prstGeom>
              <a:noFill/>
            </p:spPr>
            <p:txBody>
              <a:bodyPr wrap="none" rtlCol="0">
                <a:spAutoFit/>
              </a:bodyPr>
              <a:lstStyle/>
              <a:p>
                <a14:m>
                  <m:oMath xmlns:m="http://schemas.openxmlformats.org/officeDocument/2006/math">
                    <m:r>
                      <a:rPr lang="en-US" b="0" i="1" smtClean="0">
                        <a:latin typeface="Cambria Math"/>
                      </a:rPr>
                      <m:t>𝑅</m:t>
                    </m:r>
                    <m:d>
                      <m:dPr>
                        <m:ctrlPr>
                          <a:rPr lang="en-US" b="0" i="1" smtClean="0">
                            <a:latin typeface="Cambria Math"/>
                          </a:rPr>
                        </m:ctrlPr>
                      </m:dPr>
                      <m:e>
                        <m:r>
                          <a:rPr lang="en-US" b="0" i="1" smtClean="0">
                            <a:latin typeface="Cambria Math"/>
                          </a:rPr>
                          <m:t>𝐼</m:t>
                        </m:r>
                      </m:e>
                    </m:d>
                    <m:r>
                      <a:rPr lang="en-US" b="0" i="1" smtClean="0">
                        <a:latin typeface="Cambria Math"/>
                      </a:rPr>
                      <m:t>≥(1 −</m:t>
                    </m:r>
                    <m:sSup>
                      <m:sSupPr>
                        <m:ctrlPr>
                          <a:rPr lang="en-US" b="0"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m:t>
                            </m:r>
                            <m:r>
                              <m:rPr>
                                <m:sty m:val="p"/>
                              </m:rPr>
                              <a:rPr lang="en-US" b="0" i="0" smtClean="0">
                                <a:latin typeface="Cambria Math"/>
                              </a:rPr>
                              <m:t>Δ</m:t>
                            </m:r>
                            <m:r>
                              <a:rPr lang="en-US" b="0" i="1" smtClean="0">
                                <a:latin typeface="Cambria Math"/>
                              </a:rPr>
                              <m:t>𝑑</m:t>
                            </m:r>
                            <m:r>
                              <a:rPr lang="en-US" b="0" i="1" smtClean="0">
                                <a:latin typeface="Cambria Math"/>
                              </a:rPr>
                              <m:t>𝜃</m:t>
                            </m:r>
                          </m:den>
                        </m:f>
                        <m:r>
                          <a:rPr lang="en-US" b="0" i="1" smtClean="0">
                            <a:latin typeface="Cambria Math"/>
                          </a:rPr>
                          <m:t> </m:t>
                        </m:r>
                      </m:sup>
                    </m:sSup>
                  </m:oMath>
                </a14:m>
                <a:r>
                  <a:rPr lang="en-US" dirty="0" smtClean="0"/>
                  <a:t>) R(I*)</a:t>
                </a:r>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056232" y="3200400"/>
                <a:ext cx="3049168" cy="472886"/>
              </a:xfrm>
              <a:prstGeom prst="rect">
                <a:avLst/>
              </a:prstGeom>
              <a:blipFill rotWithShape="1">
                <a:blip r:embed="rId2"/>
                <a:stretch>
                  <a:fillRect r="-599" b="-17949"/>
                </a:stretch>
              </a:blipFill>
            </p:spPr>
            <p:txBody>
              <a:bodyPr/>
              <a:lstStyle/>
              <a:p>
                <a:r>
                  <a:rPr lang="en-US">
                    <a:noFill/>
                  </a:rPr>
                  <a:t> </a:t>
                </a:r>
              </a:p>
            </p:txBody>
          </p:sp>
        </mc:Fallback>
      </mc:AlternateContent>
    </p:spTree>
    <p:extLst>
      <p:ext uri="{BB962C8B-B14F-4D97-AF65-F5344CB8AC3E}">
        <p14:creationId xmlns:p14="http://schemas.microsoft.com/office/powerpoint/2010/main" val="1652272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1371600"/>
          </a:xfrm>
        </p:spPr>
        <p:txBody>
          <a:bodyPr/>
          <a:lstStyle/>
          <a:p>
            <a:pPr eaLnBrk="1" hangingPunct="1"/>
            <a:r>
              <a:rPr lang="en-US" sz="4800" smtClean="0"/>
              <a:t>Experiments</a:t>
            </a:r>
          </a:p>
        </p:txBody>
      </p:sp>
      <p:sp>
        <p:nvSpPr>
          <p:cNvPr id="14339" name="Rectangle 3"/>
          <p:cNvSpPr>
            <a:spLocks noGrp="1" noChangeArrowheads="1"/>
          </p:cNvSpPr>
          <p:nvPr>
            <p:ph type="body" idx="1"/>
          </p:nvPr>
        </p:nvSpPr>
        <p:spPr>
          <a:xfrm>
            <a:off x="457200" y="1143000"/>
            <a:ext cx="8229600" cy="1573213"/>
          </a:xfrm>
        </p:spPr>
        <p:txBody>
          <a:bodyPr/>
          <a:lstStyle/>
          <a:p>
            <a:pPr eaLnBrk="1" hangingPunct="1">
              <a:lnSpc>
                <a:spcPct val="80000"/>
              </a:lnSpc>
            </a:pPr>
            <a:r>
              <a:rPr lang="en-US" sz="2800" smtClean="0"/>
              <a:t>Data Sets</a:t>
            </a:r>
          </a:p>
          <a:p>
            <a:pPr lvl="1" eaLnBrk="1" hangingPunct="1">
              <a:lnSpc>
                <a:spcPct val="80000"/>
              </a:lnSpc>
            </a:pPr>
            <a:r>
              <a:rPr lang="en-US" sz="2400" smtClean="0"/>
              <a:t>Extract a Mobile Social Network from a three-month CDR (call detailed record) data of a city from China Mobile</a:t>
            </a:r>
          </a:p>
          <a:p>
            <a:pPr lvl="1" eaLnBrk="1" hangingPunct="1">
              <a:lnSpc>
                <a:spcPct val="80000"/>
              </a:lnSpc>
            </a:pPr>
            <a:r>
              <a:rPr lang="en-US" sz="2400" smtClean="0"/>
              <a:t>Node number: 723,201</a:t>
            </a:r>
          </a:p>
          <a:p>
            <a:pPr lvl="1" eaLnBrk="1" hangingPunct="1">
              <a:lnSpc>
                <a:spcPct val="80000"/>
              </a:lnSpc>
            </a:pPr>
            <a:r>
              <a:rPr lang="en-US" sz="2400" smtClean="0"/>
              <a:t>Average degree: 13.4</a:t>
            </a:r>
          </a:p>
        </p:txBody>
      </p:sp>
      <p:pic>
        <p:nvPicPr>
          <p:cNvPr id="14340" name="Picture 4"/>
          <p:cNvPicPr>
            <a:picLocks noChangeAspect="1" noChangeArrowheads="1"/>
          </p:cNvPicPr>
          <p:nvPr/>
        </p:nvPicPr>
        <p:blipFill>
          <a:blip r:embed="rId2" cstate="print"/>
          <a:srcRect b="17316"/>
          <a:stretch>
            <a:fillRect/>
          </a:stretch>
        </p:blipFill>
        <p:spPr bwMode="auto">
          <a:xfrm>
            <a:off x="1981200" y="3328988"/>
            <a:ext cx="5181600" cy="2728912"/>
          </a:xfrm>
          <a:prstGeom prst="rect">
            <a:avLst/>
          </a:prstGeom>
          <a:noFill/>
          <a:ln w="9525">
            <a:noFill/>
            <a:miter lim="800000"/>
            <a:headEnd/>
            <a:tailEnd/>
          </a:ln>
        </p:spPr>
      </p:pic>
    </p:spTree>
    <p:extLst>
      <p:ext uri="{BB962C8B-B14F-4D97-AF65-F5344CB8AC3E}">
        <p14:creationId xmlns:p14="http://schemas.microsoft.com/office/powerpoint/2010/main" val="276759148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1371600"/>
          </a:xfrm>
        </p:spPr>
        <p:txBody>
          <a:bodyPr/>
          <a:lstStyle/>
          <a:p>
            <a:pPr eaLnBrk="1" hangingPunct="1"/>
            <a:r>
              <a:rPr lang="en-US" sz="4800" smtClean="0"/>
              <a:t>Community distribution</a:t>
            </a:r>
            <a:br>
              <a:rPr lang="en-US" sz="4800" smtClean="0"/>
            </a:br>
            <a:endParaRPr lang="en-US" sz="4800" smtClean="0"/>
          </a:p>
        </p:txBody>
      </p:sp>
      <p:sp>
        <p:nvSpPr>
          <p:cNvPr id="15363" name="Rectangle 3"/>
          <p:cNvSpPr>
            <a:spLocks noGrp="1" noChangeArrowheads="1"/>
          </p:cNvSpPr>
          <p:nvPr>
            <p:ph type="body" idx="1"/>
          </p:nvPr>
        </p:nvSpPr>
        <p:spPr>
          <a:xfrm>
            <a:off x="457200" y="1143000"/>
            <a:ext cx="8229600" cy="3886200"/>
          </a:xfrm>
        </p:spPr>
        <p:txBody>
          <a:bodyPr/>
          <a:lstStyle/>
          <a:p>
            <a:pPr lvl="1" eaLnBrk="1" hangingPunct="1"/>
            <a:r>
              <a:rPr lang="en-US" smtClean="0"/>
              <a:t>largest community size: 95,690</a:t>
            </a:r>
          </a:p>
        </p:txBody>
      </p:sp>
      <p:pic>
        <p:nvPicPr>
          <p:cNvPr id="15364" name="Picture 4"/>
          <p:cNvPicPr>
            <a:picLocks noChangeAspect="1" noChangeArrowheads="1"/>
          </p:cNvPicPr>
          <p:nvPr/>
        </p:nvPicPr>
        <p:blipFill>
          <a:blip r:embed="rId2" cstate="print"/>
          <a:srcRect/>
          <a:stretch>
            <a:fillRect/>
          </a:stretch>
        </p:blipFill>
        <p:spPr bwMode="auto">
          <a:xfrm>
            <a:off x="1905000" y="1752600"/>
            <a:ext cx="5410200" cy="4048125"/>
          </a:xfrm>
          <a:prstGeom prst="rect">
            <a:avLst/>
          </a:prstGeom>
          <a:noFill/>
          <a:ln w="9525">
            <a:noFill/>
            <a:miter lim="800000"/>
            <a:headEnd/>
            <a:tailEnd/>
          </a:ln>
        </p:spPr>
      </p:pic>
    </p:spTree>
    <p:extLst>
      <p:ext uri="{BB962C8B-B14F-4D97-AF65-F5344CB8AC3E}">
        <p14:creationId xmlns:p14="http://schemas.microsoft.com/office/powerpoint/2010/main" val="317723950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990600"/>
          </a:xfrm>
        </p:spPr>
        <p:txBody>
          <a:bodyPr/>
          <a:lstStyle/>
          <a:p>
            <a:pPr eaLnBrk="1" hangingPunct="1"/>
            <a:r>
              <a:rPr lang="en-US" sz="4800" smtClean="0"/>
              <a:t>Experiments</a:t>
            </a:r>
          </a:p>
        </p:txBody>
      </p:sp>
      <p:sp>
        <p:nvSpPr>
          <p:cNvPr id="16387" name="Rectangle 3"/>
          <p:cNvSpPr>
            <a:spLocks noGrp="1" noChangeArrowheads="1"/>
          </p:cNvSpPr>
          <p:nvPr>
            <p:ph type="body" idx="1"/>
          </p:nvPr>
        </p:nvSpPr>
        <p:spPr>
          <a:xfrm>
            <a:off x="381000" y="1219200"/>
            <a:ext cx="8229600" cy="4343400"/>
          </a:xfrm>
        </p:spPr>
        <p:txBody>
          <a:bodyPr/>
          <a:lstStyle/>
          <a:p>
            <a:pPr eaLnBrk="1" hangingPunct="1"/>
            <a:r>
              <a:rPr lang="en-US" smtClean="0"/>
              <a:t>Top-k Nodes Mining Methods</a:t>
            </a:r>
          </a:p>
          <a:p>
            <a:pPr lvl="1" eaLnBrk="1" hangingPunct="1"/>
            <a:r>
              <a:rPr lang="en-US" sz="2400" smtClean="0"/>
              <a:t>MixedGreedy Algorithm</a:t>
            </a:r>
          </a:p>
          <a:p>
            <a:pPr lvl="1" eaLnBrk="1" hangingPunct="1"/>
            <a:r>
              <a:rPr lang="en-US" sz="2400" smtClean="0"/>
              <a:t>NewGreedy Algorithm</a:t>
            </a:r>
          </a:p>
          <a:p>
            <a:pPr lvl="1" eaLnBrk="1" hangingPunct="1"/>
            <a:r>
              <a:rPr lang="en-US" sz="2400" smtClean="0"/>
              <a:t>DegreeDiscount</a:t>
            </a:r>
          </a:p>
          <a:p>
            <a:pPr lvl="1" eaLnBrk="1" hangingPunct="1"/>
            <a:r>
              <a:rPr lang="en-US" sz="2400" smtClean="0"/>
              <a:t>Random Method</a:t>
            </a:r>
          </a:p>
          <a:p>
            <a:pPr lvl="1" eaLnBrk="1" hangingPunct="1"/>
            <a:r>
              <a:rPr lang="en-US" sz="2400" smtClean="0"/>
              <a:t>CGA</a:t>
            </a:r>
          </a:p>
          <a:p>
            <a:pPr lvl="1" eaLnBrk="1" hangingPunct="1"/>
            <a:r>
              <a:rPr lang="en-US" sz="2400" smtClean="0"/>
              <a:t>SPCGA</a:t>
            </a:r>
          </a:p>
          <a:p>
            <a:pPr eaLnBrk="1" hangingPunct="1"/>
            <a:r>
              <a:rPr lang="en-US" smtClean="0"/>
              <a:t>Parameter study: </a:t>
            </a:r>
          </a:p>
          <a:p>
            <a:pPr lvl="1" eaLnBrk="1" hangingPunct="1"/>
            <a:r>
              <a:rPr lang="en-US" smtClean="0"/>
              <a:t>k, diffusion speed </a:t>
            </a:r>
            <a:r>
              <a:rPr lang="el-GR" altLang="en-US" smtClean="0"/>
              <a:t>λ</a:t>
            </a:r>
            <a:r>
              <a:rPr lang="en-US" altLang="en-US" smtClean="0"/>
              <a:t>, data size</a:t>
            </a:r>
            <a:endParaRPr lang="en-US" smtClean="0"/>
          </a:p>
        </p:txBody>
      </p:sp>
    </p:spTree>
    <p:extLst>
      <p:ext uri="{BB962C8B-B14F-4D97-AF65-F5344CB8AC3E}">
        <p14:creationId xmlns:p14="http://schemas.microsoft.com/office/powerpoint/2010/main" val="2018977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371600"/>
          </a:xfrm>
        </p:spPr>
        <p:txBody>
          <a:bodyPr/>
          <a:lstStyle/>
          <a:p>
            <a:pPr eaLnBrk="1" hangingPunct="1"/>
            <a:r>
              <a:rPr lang="en-US" sz="4800" smtClean="0"/>
              <a:t>Results</a:t>
            </a:r>
          </a:p>
        </p:txBody>
      </p:sp>
      <p:sp>
        <p:nvSpPr>
          <p:cNvPr id="17411" name="Rectangle 3"/>
          <p:cNvSpPr>
            <a:spLocks noGrp="1" noChangeArrowheads="1"/>
          </p:cNvSpPr>
          <p:nvPr>
            <p:ph type="body" idx="1"/>
          </p:nvPr>
        </p:nvSpPr>
        <p:spPr>
          <a:xfrm>
            <a:off x="457200" y="1447800"/>
            <a:ext cx="8229600" cy="3886200"/>
          </a:xfrm>
        </p:spPr>
        <p:txBody>
          <a:bodyPr/>
          <a:lstStyle/>
          <a:p>
            <a:pPr eaLnBrk="1" hangingPunct="1"/>
            <a:r>
              <a:rPr lang="en-US" sz="2400" b="1" smtClean="0"/>
              <a:t>Influence degree and time vs </a:t>
            </a:r>
            <a:r>
              <a:rPr lang="en-US" sz="2400" b="1" smtClean="0">
                <a:solidFill>
                  <a:srgbClr val="FF0000"/>
                </a:solidFill>
              </a:rPr>
              <a:t>K</a:t>
            </a:r>
          </a:p>
        </p:txBody>
      </p:sp>
      <p:pic>
        <p:nvPicPr>
          <p:cNvPr id="17412" name="Picture 4"/>
          <p:cNvPicPr>
            <a:picLocks noChangeAspect="1" noChangeArrowheads="1"/>
          </p:cNvPicPr>
          <p:nvPr/>
        </p:nvPicPr>
        <p:blipFill>
          <a:blip r:embed="rId2" cstate="print"/>
          <a:srcRect/>
          <a:stretch>
            <a:fillRect/>
          </a:stretch>
        </p:blipFill>
        <p:spPr bwMode="auto">
          <a:xfrm>
            <a:off x="152400" y="2312988"/>
            <a:ext cx="4419600" cy="3214687"/>
          </a:xfrm>
          <a:prstGeom prst="rect">
            <a:avLst/>
          </a:prstGeom>
          <a:noFill/>
          <a:ln w="9525">
            <a:noFill/>
            <a:miter lim="800000"/>
            <a:headEnd/>
            <a:tailEnd/>
          </a:ln>
        </p:spPr>
      </p:pic>
      <p:pic>
        <p:nvPicPr>
          <p:cNvPr id="17413" name="Picture 5"/>
          <p:cNvPicPr>
            <a:picLocks noChangeAspect="1" noChangeArrowheads="1"/>
          </p:cNvPicPr>
          <p:nvPr/>
        </p:nvPicPr>
        <p:blipFill>
          <a:blip r:embed="rId3" cstate="print"/>
          <a:srcRect/>
          <a:stretch>
            <a:fillRect/>
          </a:stretch>
        </p:blipFill>
        <p:spPr bwMode="auto">
          <a:xfrm>
            <a:off x="4557713" y="2286000"/>
            <a:ext cx="4205287" cy="3305175"/>
          </a:xfrm>
          <a:prstGeom prst="rect">
            <a:avLst/>
          </a:prstGeom>
          <a:noFill/>
          <a:ln w="9525">
            <a:noFill/>
            <a:miter lim="800000"/>
            <a:headEnd/>
            <a:tailEnd/>
          </a:ln>
        </p:spPr>
      </p:pic>
    </p:spTree>
    <p:extLst>
      <p:ext uri="{BB962C8B-B14F-4D97-AF65-F5344CB8AC3E}">
        <p14:creationId xmlns:p14="http://schemas.microsoft.com/office/powerpoint/2010/main" val="235081070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229600" cy="1371600"/>
          </a:xfrm>
        </p:spPr>
        <p:txBody>
          <a:bodyPr/>
          <a:lstStyle/>
          <a:p>
            <a:pPr eaLnBrk="1" hangingPunct="1"/>
            <a:r>
              <a:rPr lang="en-US" sz="4800" smtClean="0"/>
              <a:t>Results</a:t>
            </a:r>
          </a:p>
        </p:txBody>
      </p:sp>
      <p:sp>
        <p:nvSpPr>
          <p:cNvPr id="18435" name="Rectangle 3"/>
          <p:cNvSpPr>
            <a:spLocks noGrp="1" noChangeArrowheads="1"/>
          </p:cNvSpPr>
          <p:nvPr>
            <p:ph type="body" idx="1"/>
          </p:nvPr>
        </p:nvSpPr>
        <p:spPr>
          <a:xfrm>
            <a:off x="457200" y="1447800"/>
            <a:ext cx="8229600" cy="3886200"/>
          </a:xfrm>
        </p:spPr>
        <p:txBody>
          <a:bodyPr/>
          <a:lstStyle/>
          <a:p>
            <a:pPr eaLnBrk="1" hangingPunct="1"/>
            <a:r>
              <a:rPr lang="en-US" sz="2400" b="1" smtClean="0"/>
              <a:t>Influence degree and time vs </a:t>
            </a:r>
            <a:r>
              <a:rPr lang="en-US" sz="2400" b="1" smtClean="0">
                <a:solidFill>
                  <a:srgbClr val="FF0000"/>
                </a:solidFill>
              </a:rPr>
              <a:t>diffusion speed </a:t>
            </a:r>
            <a:r>
              <a:rPr lang="el-GR" altLang="en-US" sz="2400" b="1" smtClean="0">
                <a:solidFill>
                  <a:srgbClr val="FF0000"/>
                </a:solidFill>
              </a:rPr>
              <a:t>λ</a:t>
            </a:r>
          </a:p>
        </p:txBody>
      </p:sp>
      <p:pic>
        <p:nvPicPr>
          <p:cNvPr id="18436" name="Picture 4"/>
          <p:cNvPicPr>
            <a:picLocks noChangeAspect="1" noChangeArrowheads="1"/>
          </p:cNvPicPr>
          <p:nvPr/>
        </p:nvPicPr>
        <p:blipFill>
          <a:blip r:embed="rId3" cstate="print"/>
          <a:srcRect/>
          <a:stretch>
            <a:fillRect/>
          </a:stretch>
        </p:blipFill>
        <p:spPr bwMode="auto">
          <a:xfrm>
            <a:off x="228600" y="2286000"/>
            <a:ext cx="4343400" cy="3292475"/>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4572000" y="2209800"/>
            <a:ext cx="4419600" cy="3390900"/>
          </a:xfrm>
          <a:prstGeom prst="rect">
            <a:avLst/>
          </a:prstGeom>
          <a:noFill/>
          <a:ln w="9525">
            <a:noFill/>
            <a:miter lim="800000"/>
            <a:headEnd/>
            <a:tailEnd/>
          </a:ln>
        </p:spPr>
      </p:pic>
    </p:spTree>
    <p:extLst>
      <p:ext uri="{BB962C8B-B14F-4D97-AF65-F5344CB8AC3E}">
        <p14:creationId xmlns:p14="http://schemas.microsoft.com/office/powerpoint/2010/main" val="167996829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8229600" cy="1371600"/>
          </a:xfrm>
        </p:spPr>
        <p:txBody>
          <a:bodyPr/>
          <a:lstStyle/>
          <a:p>
            <a:pPr eaLnBrk="1" hangingPunct="1"/>
            <a:r>
              <a:rPr lang="en-US" sz="4800" smtClean="0"/>
              <a:t>Results</a:t>
            </a:r>
          </a:p>
        </p:txBody>
      </p:sp>
      <p:sp>
        <p:nvSpPr>
          <p:cNvPr id="19459" name="Rectangle 3"/>
          <p:cNvSpPr>
            <a:spLocks noGrp="1" noChangeArrowheads="1"/>
          </p:cNvSpPr>
          <p:nvPr>
            <p:ph type="body" idx="1"/>
          </p:nvPr>
        </p:nvSpPr>
        <p:spPr>
          <a:xfrm>
            <a:off x="457200" y="1447800"/>
            <a:ext cx="8229600" cy="3886200"/>
          </a:xfrm>
        </p:spPr>
        <p:txBody>
          <a:bodyPr/>
          <a:lstStyle/>
          <a:p>
            <a:pPr eaLnBrk="1" hangingPunct="1"/>
            <a:r>
              <a:rPr lang="en-US" sz="2400" b="1" smtClean="0"/>
              <a:t>Influence degree and time vs </a:t>
            </a:r>
            <a:r>
              <a:rPr lang="en-US" sz="2400" b="1" smtClean="0">
                <a:solidFill>
                  <a:srgbClr val="FF0000"/>
                </a:solidFill>
              </a:rPr>
              <a:t>network size </a:t>
            </a:r>
            <a:endParaRPr lang="el-GR" altLang="en-US" sz="2400" b="1" smtClean="0">
              <a:solidFill>
                <a:srgbClr val="FF0000"/>
              </a:solidFill>
            </a:endParaRPr>
          </a:p>
        </p:txBody>
      </p:sp>
      <p:pic>
        <p:nvPicPr>
          <p:cNvPr id="19460" name="Picture 4"/>
          <p:cNvPicPr>
            <a:picLocks noChangeAspect="1" noChangeArrowheads="1"/>
          </p:cNvPicPr>
          <p:nvPr/>
        </p:nvPicPr>
        <p:blipFill>
          <a:blip r:embed="rId3" cstate="print"/>
          <a:srcRect/>
          <a:stretch>
            <a:fillRect/>
          </a:stretch>
        </p:blipFill>
        <p:spPr bwMode="auto">
          <a:xfrm>
            <a:off x="228600" y="2057400"/>
            <a:ext cx="4495800" cy="318135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4572000" y="2085975"/>
            <a:ext cx="4267200" cy="3184525"/>
          </a:xfrm>
          <a:prstGeom prst="rect">
            <a:avLst/>
          </a:prstGeom>
          <a:noFill/>
          <a:ln w="9525">
            <a:noFill/>
            <a:miter lim="800000"/>
            <a:headEnd/>
            <a:tailEnd/>
          </a:ln>
        </p:spPr>
      </p:pic>
    </p:spTree>
    <p:extLst>
      <p:ext uri="{BB962C8B-B14F-4D97-AF65-F5344CB8AC3E}">
        <p14:creationId xmlns:p14="http://schemas.microsoft.com/office/powerpoint/2010/main" val="24098087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Example</a:t>
            </a:r>
          </a:p>
        </p:txBody>
      </p:sp>
      <p:sp>
        <p:nvSpPr>
          <p:cNvPr id="128003" name="Oval 3"/>
          <p:cNvSpPr>
            <a:spLocks noChangeArrowheads="1"/>
          </p:cNvSpPr>
          <p:nvPr/>
        </p:nvSpPr>
        <p:spPr bwMode="auto">
          <a:xfrm>
            <a:off x="2052638" y="3794125"/>
            <a:ext cx="658812" cy="5095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04" name="Rectangle 4"/>
          <p:cNvSpPr>
            <a:spLocks noChangeArrowheads="1"/>
          </p:cNvSpPr>
          <p:nvPr/>
        </p:nvSpPr>
        <p:spPr bwMode="auto">
          <a:xfrm>
            <a:off x="5486400" y="1371600"/>
            <a:ext cx="32766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05" name="Text Box 5"/>
          <p:cNvSpPr txBox="1">
            <a:spLocks noChangeArrowheads="1"/>
          </p:cNvSpPr>
          <p:nvPr/>
        </p:nvSpPr>
        <p:spPr bwMode="auto">
          <a:xfrm>
            <a:off x="6564313" y="165735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000000"/>
                </a:solidFill>
                <a:latin typeface="Arial" charset="0"/>
                <a:cs typeface="+mn-cs"/>
              </a:rPr>
              <a:t>Inactive Node</a:t>
            </a:r>
          </a:p>
        </p:txBody>
      </p:sp>
      <p:sp>
        <p:nvSpPr>
          <p:cNvPr id="128006" name="Text Box 6"/>
          <p:cNvSpPr txBox="1">
            <a:spLocks noChangeArrowheads="1"/>
          </p:cNvSpPr>
          <p:nvPr/>
        </p:nvSpPr>
        <p:spPr bwMode="auto">
          <a:xfrm>
            <a:off x="6540500" y="2324100"/>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000000"/>
                </a:solidFill>
                <a:latin typeface="Arial" charset="0"/>
                <a:cs typeface="+mn-cs"/>
              </a:rPr>
              <a:t>Active Node</a:t>
            </a:r>
          </a:p>
        </p:txBody>
      </p:sp>
      <p:sp>
        <p:nvSpPr>
          <p:cNvPr id="128007" name="Text Box 7"/>
          <p:cNvSpPr txBox="1">
            <a:spLocks noChangeArrowheads="1"/>
          </p:cNvSpPr>
          <p:nvPr/>
        </p:nvSpPr>
        <p:spPr bwMode="auto">
          <a:xfrm>
            <a:off x="6535738" y="2894013"/>
            <a:ext cx="128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000000"/>
                </a:solidFill>
                <a:latin typeface="Arial" charset="0"/>
                <a:cs typeface="+mn-cs"/>
              </a:rPr>
              <a:t>Threshold</a:t>
            </a:r>
          </a:p>
        </p:txBody>
      </p:sp>
      <p:sp>
        <p:nvSpPr>
          <p:cNvPr id="128008" name="Text Box 8"/>
          <p:cNvSpPr txBox="1">
            <a:spLocks noChangeArrowheads="1"/>
          </p:cNvSpPr>
          <p:nvPr/>
        </p:nvSpPr>
        <p:spPr bwMode="auto">
          <a:xfrm>
            <a:off x="6569075" y="3408363"/>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000000"/>
                </a:solidFill>
                <a:latin typeface="Arial" charset="0"/>
                <a:cs typeface="+mn-cs"/>
              </a:rPr>
              <a:t>Active neighbors</a:t>
            </a:r>
          </a:p>
        </p:txBody>
      </p:sp>
      <p:sp>
        <p:nvSpPr>
          <p:cNvPr id="128009" name="Oval 9"/>
          <p:cNvSpPr>
            <a:spLocks noChangeArrowheads="1"/>
          </p:cNvSpPr>
          <p:nvPr/>
        </p:nvSpPr>
        <p:spPr bwMode="auto">
          <a:xfrm>
            <a:off x="2103438" y="5160963"/>
            <a:ext cx="628650" cy="5095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0" name="Oval 10"/>
          <p:cNvSpPr>
            <a:spLocks noChangeArrowheads="1"/>
          </p:cNvSpPr>
          <p:nvPr/>
        </p:nvSpPr>
        <p:spPr bwMode="auto">
          <a:xfrm>
            <a:off x="4616450" y="3778250"/>
            <a:ext cx="628650" cy="5095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1" name="Oval 11"/>
          <p:cNvSpPr>
            <a:spLocks noChangeArrowheads="1"/>
          </p:cNvSpPr>
          <p:nvPr/>
        </p:nvSpPr>
        <p:spPr bwMode="auto">
          <a:xfrm>
            <a:off x="4638675" y="5191125"/>
            <a:ext cx="628650" cy="5095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2" name="Oval 12"/>
          <p:cNvSpPr>
            <a:spLocks noChangeArrowheads="1"/>
          </p:cNvSpPr>
          <p:nvPr/>
        </p:nvSpPr>
        <p:spPr bwMode="auto">
          <a:xfrm>
            <a:off x="5673725" y="1546225"/>
            <a:ext cx="493713" cy="5095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3" name="Oval 13"/>
          <p:cNvSpPr>
            <a:spLocks noChangeArrowheads="1"/>
          </p:cNvSpPr>
          <p:nvPr/>
        </p:nvSpPr>
        <p:spPr bwMode="auto">
          <a:xfrm>
            <a:off x="5708650" y="2273300"/>
            <a:ext cx="493713" cy="509588"/>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mtClean="0">
              <a:solidFill>
                <a:srgbClr val="00FF00"/>
              </a:solidFill>
              <a:latin typeface="Arial" charset="0"/>
              <a:cs typeface="+mn-cs"/>
            </a:endParaRPr>
          </a:p>
        </p:txBody>
      </p:sp>
      <p:sp>
        <p:nvSpPr>
          <p:cNvPr id="128014" name="Rectangle 14"/>
          <p:cNvSpPr>
            <a:spLocks noChangeArrowheads="1"/>
          </p:cNvSpPr>
          <p:nvPr/>
        </p:nvSpPr>
        <p:spPr bwMode="auto">
          <a:xfrm>
            <a:off x="5832475" y="2916238"/>
            <a:ext cx="239713" cy="34607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5" name="Rectangle 15"/>
          <p:cNvSpPr>
            <a:spLocks noChangeArrowheads="1"/>
          </p:cNvSpPr>
          <p:nvPr/>
        </p:nvSpPr>
        <p:spPr bwMode="auto">
          <a:xfrm>
            <a:off x="5853113" y="3417888"/>
            <a:ext cx="239712" cy="3460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6" name="Oval 16"/>
          <p:cNvSpPr>
            <a:spLocks noChangeArrowheads="1"/>
          </p:cNvSpPr>
          <p:nvPr/>
        </p:nvSpPr>
        <p:spPr bwMode="auto">
          <a:xfrm>
            <a:off x="614363" y="2198688"/>
            <a:ext cx="612775" cy="5095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7" name="Oval 17"/>
          <p:cNvSpPr>
            <a:spLocks noChangeArrowheads="1"/>
          </p:cNvSpPr>
          <p:nvPr/>
        </p:nvSpPr>
        <p:spPr bwMode="auto">
          <a:xfrm>
            <a:off x="3616325" y="2174875"/>
            <a:ext cx="673100" cy="5095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18" name="Line 18"/>
          <p:cNvSpPr>
            <a:spLocks noChangeShapeType="1"/>
          </p:cNvSpPr>
          <p:nvPr/>
        </p:nvSpPr>
        <p:spPr bwMode="auto">
          <a:xfrm>
            <a:off x="2713038" y="5486400"/>
            <a:ext cx="1919287" cy="14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19" name="Line 19"/>
          <p:cNvSpPr>
            <a:spLocks noChangeShapeType="1"/>
          </p:cNvSpPr>
          <p:nvPr/>
        </p:nvSpPr>
        <p:spPr bwMode="auto">
          <a:xfrm flipV="1">
            <a:off x="2652713" y="4167188"/>
            <a:ext cx="1979612" cy="1049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0" name="Line 20"/>
          <p:cNvSpPr>
            <a:spLocks noChangeShapeType="1"/>
          </p:cNvSpPr>
          <p:nvPr/>
        </p:nvSpPr>
        <p:spPr bwMode="auto">
          <a:xfrm flipV="1">
            <a:off x="2487613" y="4316413"/>
            <a:ext cx="0" cy="839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1" name="Line 21"/>
          <p:cNvSpPr>
            <a:spLocks noChangeShapeType="1"/>
          </p:cNvSpPr>
          <p:nvPr/>
        </p:nvSpPr>
        <p:spPr bwMode="auto">
          <a:xfrm flipH="1">
            <a:off x="2698750" y="3971925"/>
            <a:ext cx="191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2" name="Line 22"/>
          <p:cNvSpPr>
            <a:spLocks noChangeShapeType="1"/>
          </p:cNvSpPr>
          <p:nvPr/>
        </p:nvSpPr>
        <p:spPr bwMode="auto">
          <a:xfrm>
            <a:off x="974725" y="2728913"/>
            <a:ext cx="1273175" cy="2532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3" name="Line 23"/>
          <p:cNvSpPr>
            <a:spLocks noChangeShapeType="1"/>
          </p:cNvSpPr>
          <p:nvPr/>
        </p:nvSpPr>
        <p:spPr bwMode="auto">
          <a:xfrm>
            <a:off x="1093788" y="2682875"/>
            <a:ext cx="1109662" cy="1154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4" name="Line 24"/>
          <p:cNvSpPr>
            <a:spLocks noChangeShapeType="1"/>
          </p:cNvSpPr>
          <p:nvPr/>
        </p:nvSpPr>
        <p:spPr bwMode="auto">
          <a:xfrm flipV="1">
            <a:off x="2517775" y="2622550"/>
            <a:ext cx="1154113" cy="1169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5" name="Line 25"/>
          <p:cNvSpPr>
            <a:spLocks noChangeShapeType="1"/>
          </p:cNvSpPr>
          <p:nvPr/>
        </p:nvSpPr>
        <p:spPr bwMode="auto">
          <a:xfrm flipV="1">
            <a:off x="1228725" y="2459038"/>
            <a:ext cx="2368550" cy="142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6" name="Line 26"/>
          <p:cNvSpPr>
            <a:spLocks noChangeShapeType="1"/>
          </p:cNvSpPr>
          <p:nvPr/>
        </p:nvSpPr>
        <p:spPr bwMode="auto">
          <a:xfrm>
            <a:off x="4017963" y="2638425"/>
            <a:ext cx="719137" cy="1168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7" name="Line 27"/>
          <p:cNvSpPr>
            <a:spLocks noChangeShapeType="1"/>
          </p:cNvSpPr>
          <p:nvPr/>
        </p:nvSpPr>
        <p:spPr bwMode="auto">
          <a:xfrm flipH="1">
            <a:off x="4841875" y="4302125"/>
            <a:ext cx="14288" cy="8842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8029" name="Text Box 29"/>
          <p:cNvSpPr txBox="1">
            <a:spLocks noChangeArrowheads="1"/>
          </p:cNvSpPr>
          <p:nvPr/>
        </p:nvSpPr>
        <p:spPr bwMode="auto">
          <a:xfrm>
            <a:off x="5200650" y="5260975"/>
            <a:ext cx="3143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300" b="1" i="1" smtClean="0">
                <a:solidFill>
                  <a:srgbClr val="000000"/>
                </a:solidFill>
                <a:latin typeface="Arial" charset="0"/>
                <a:cs typeface="+mn-cs"/>
              </a:rPr>
              <a:t>v</a:t>
            </a:r>
          </a:p>
        </p:txBody>
      </p:sp>
      <p:sp>
        <p:nvSpPr>
          <p:cNvPr id="128030" name="Text Box 30"/>
          <p:cNvSpPr txBox="1">
            <a:spLocks noChangeArrowheads="1"/>
          </p:cNvSpPr>
          <p:nvPr/>
        </p:nvSpPr>
        <p:spPr bwMode="auto">
          <a:xfrm>
            <a:off x="1730375" y="5251450"/>
            <a:ext cx="344488"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300" b="1" i="1" smtClean="0">
                <a:solidFill>
                  <a:srgbClr val="000000"/>
                </a:solidFill>
                <a:latin typeface="Arial" charset="0"/>
                <a:cs typeface="+mn-cs"/>
              </a:rPr>
              <a:t>w</a:t>
            </a:r>
          </a:p>
        </p:txBody>
      </p:sp>
      <p:sp>
        <p:nvSpPr>
          <p:cNvPr id="128031" name="Text Box 31"/>
          <p:cNvSpPr txBox="1">
            <a:spLocks noChangeArrowheads="1"/>
          </p:cNvSpPr>
          <p:nvPr/>
        </p:nvSpPr>
        <p:spPr bwMode="auto">
          <a:xfrm>
            <a:off x="3297238" y="5157788"/>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128032" name="Text Box 32"/>
          <p:cNvSpPr txBox="1">
            <a:spLocks noChangeArrowheads="1"/>
          </p:cNvSpPr>
          <p:nvPr/>
        </p:nvSpPr>
        <p:spPr bwMode="auto">
          <a:xfrm>
            <a:off x="3141663" y="4445000"/>
            <a:ext cx="61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128033" name="Text Box 33"/>
          <p:cNvSpPr txBox="1">
            <a:spLocks noChangeArrowheads="1"/>
          </p:cNvSpPr>
          <p:nvPr/>
        </p:nvSpPr>
        <p:spPr bwMode="auto">
          <a:xfrm>
            <a:off x="4829175" y="466090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28034" name="Text Box 34"/>
          <p:cNvSpPr txBox="1">
            <a:spLocks noChangeArrowheads="1"/>
          </p:cNvSpPr>
          <p:nvPr/>
        </p:nvSpPr>
        <p:spPr bwMode="auto">
          <a:xfrm>
            <a:off x="2443163" y="4503738"/>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128035" name="Text Box 35"/>
          <p:cNvSpPr txBox="1">
            <a:spLocks noChangeArrowheads="1"/>
          </p:cNvSpPr>
          <p:nvPr/>
        </p:nvSpPr>
        <p:spPr bwMode="auto">
          <a:xfrm>
            <a:off x="3357563" y="3617913"/>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0.1</a:t>
            </a:r>
          </a:p>
        </p:txBody>
      </p:sp>
      <p:sp>
        <p:nvSpPr>
          <p:cNvPr id="128036" name="Text Box 36"/>
          <p:cNvSpPr txBox="1">
            <a:spLocks noChangeArrowheads="1"/>
          </p:cNvSpPr>
          <p:nvPr/>
        </p:nvSpPr>
        <p:spPr bwMode="auto">
          <a:xfrm>
            <a:off x="1171575" y="391795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0.4</a:t>
            </a:r>
          </a:p>
        </p:txBody>
      </p:sp>
      <p:sp>
        <p:nvSpPr>
          <p:cNvPr id="128037" name="Text Box 37"/>
          <p:cNvSpPr txBox="1">
            <a:spLocks noChangeArrowheads="1"/>
          </p:cNvSpPr>
          <p:nvPr/>
        </p:nvSpPr>
        <p:spPr bwMode="auto">
          <a:xfrm>
            <a:off x="1616075" y="299085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128038" name="Text Box 38"/>
          <p:cNvSpPr txBox="1">
            <a:spLocks noChangeArrowheads="1"/>
          </p:cNvSpPr>
          <p:nvPr/>
        </p:nvSpPr>
        <p:spPr bwMode="auto">
          <a:xfrm>
            <a:off x="2703513" y="2906713"/>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28039" name="Text Box 39"/>
          <p:cNvSpPr txBox="1">
            <a:spLocks noChangeArrowheads="1"/>
          </p:cNvSpPr>
          <p:nvPr/>
        </p:nvSpPr>
        <p:spPr bwMode="auto">
          <a:xfrm>
            <a:off x="2246313" y="2106613"/>
            <a:ext cx="61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0.6</a:t>
            </a:r>
          </a:p>
        </p:txBody>
      </p:sp>
      <p:sp>
        <p:nvSpPr>
          <p:cNvPr id="128040" name="Text Box 40"/>
          <p:cNvSpPr txBox="1">
            <a:spLocks noChangeArrowheads="1"/>
          </p:cNvSpPr>
          <p:nvPr/>
        </p:nvSpPr>
        <p:spPr bwMode="auto">
          <a:xfrm>
            <a:off x="4318000" y="292100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28041" name="Rectangle 41"/>
          <p:cNvSpPr>
            <a:spLocks noChangeArrowheads="1"/>
          </p:cNvSpPr>
          <p:nvPr/>
        </p:nvSpPr>
        <p:spPr bwMode="auto">
          <a:xfrm>
            <a:off x="4724400" y="5334000"/>
            <a:ext cx="222250" cy="227013"/>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2" name="Rectangle 42"/>
          <p:cNvSpPr>
            <a:spLocks noChangeArrowheads="1"/>
          </p:cNvSpPr>
          <p:nvPr/>
        </p:nvSpPr>
        <p:spPr bwMode="auto">
          <a:xfrm>
            <a:off x="3716338" y="2324100"/>
            <a:ext cx="222250" cy="18097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3" name="Rectangle 43"/>
          <p:cNvSpPr>
            <a:spLocks noChangeArrowheads="1"/>
          </p:cNvSpPr>
          <p:nvPr/>
        </p:nvSpPr>
        <p:spPr bwMode="auto">
          <a:xfrm>
            <a:off x="2132013" y="3963988"/>
            <a:ext cx="222250" cy="150812"/>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4" name="Rectangle 44"/>
          <p:cNvSpPr>
            <a:spLocks noChangeArrowheads="1"/>
          </p:cNvSpPr>
          <p:nvPr/>
        </p:nvSpPr>
        <p:spPr bwMode="auto">
          <a:xfrm>
            <a:off x="4711700" y="3979863"/>
            <a:ext cx="222250" cy="1206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5" name="Rectangle 45"/>
          <p:cNvSpPr>
            <a:spLocks noChangeArrowheads="1"/>
          </p:cNvSpPr>
          <p:nvPr/>
        </p:nvSpPr>
        <p:spPr bwMode="auto">
          <a:xfrm>
            <a:off x="2184400" y="5454650"/>
            <a:ext cx="252413" cy="444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6" name="Rectangle 46"/>
          <p:cNvSpPr>
            <a:spLocks noChangeArrowheads="1"/>
          </p:cNvSpPr>
          <p:nvPr/>
        </p:nvSpPr>
        <p:spPr bwMode="auto">
          <a:xfrm>
            <a:off x="661988" y="2433638"/>
            <a:ext cx="252412" cy="444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7" name="Rectangle 47"/>
          <p:cNvSpPr>
            <a:spLocks noChangeArrowheads="1"/>
          </p:cNvSpPr>
          <p:nvPr/>
        </p:nvSpPr>
        <p:spPr bwMode="auto">
          <a:xfrm>
            <a:off x="2452688" y="5365750"/>
            <a:ext cx="269875" cy="1206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8" name="Rectangle 48"/>
          <p:cNvSpPr>
            <a:spLocks noChangeArrowheads="1"/>
          </p:cNvSpPr>
          <p:nvPr/>
        </p:nvSpPr>
        <p:spPr bwMode="auto">
          <a:xfrm>
            <a:off x="4964113" y="4038600"/>
            <a:ext cx="211137" cy="603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49" name="Rectangle 49"/>
          <p:cNvSpPr>
            <a:spLocks noChangeArrowheads="1"/>
          </p:cNvSpPr>
          <p:nvPr/>
        </p:nvSpPr>
        <p:spPr bwMode="auto">
          <a:xfrm>
            <a:off x="2373313" y="3995738"/>
            <a:ext cx="239712" cy="1206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50" name="Rectangle 50"/>
          <p:cNvSpPr>
            <a:spLocks noChangeArrowheads="1"/>
          </p:cNvSpPr>
          <p:nvPr/>
        </p:nvSpPr>
        <p:spPr bwMode="auto">
          <a:xfrm>
            <a:off x="4953000" y="3962400"/>
            <a:ext cx="239713" cy="1508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51" name="Rectangle 51"/>
          <p:cNvSpPr>
            <a:spLocks noChangeArrowheads="1"/>
          </p:cNvSpPr>
          <p:nvPr/>
        </p:nvSpPr>
        <p:spPr bwMode="auto">
          <a:xfrm>
            <a:off x="2373313" y="3914775"/>
            <a:ext cx="238125" cy="2016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52" name="Rectangle 52"/>
          <p:cNvSpPr>
            <a:spLocks noChangeArrowheads="1"/>
          </p:cNvSpPr>
          <p:nvPr/>
        </p:nvSpPr>
        <p:spPr bwMode="auto">
          <a:xfrm>
            <a:off x="3959225" y="2427288"/>
            <a:ext cx="238125" cy="809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53" name="Text Box 53"/>
          <p:cNvSpPr txBox="1">
            <a:spLocks noChangeArrowheads="1"/>
          </p:cNvSpPr>
          <p:nvPr/>
        </p:nvSpPr>
        <p:spPr bwMode="auto">
          <a:xfrm>
            <a:off x="6070600" y="4557713"/>
            <a:ext cx="13033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3000" b="1" i="1" smtClean="0">
                <a:solidFill>
                  <a:srgbClr val="000000"/>
                </a:solidFill>
                <a:latin typeface="Arial" charset="0"/>
                <a:ea typeface="宋体" pitchFamily="2" charset="-122"/>
                <a:cs typeface="+mn-cs"/>
              </a:rPr>
              <a:t>Stop!</a:t>
            </a:r>
            <a:endParaRPr lang="en-US" sz="3000" b="1" i="1" smtClean="0">
              <a:solidFill>
                <a:srgbClr val="000000"/>
              </a:solidFill>
              <a:latin typeface="Arial" charset="0"/>
              <a:cs typeface="+mn-cs"/>
            </a:endParaRPr>
          </a:p>
        </p:txBody>
      </p:sp>
      <p:sp>
        <p:nvSpPr>
          <p:cNvPr id="128054" name="Text Box 54"/>
          <p:cNvSpPr txBox="1">
            <a:spLocks noChangeArrowheads="1"/>
          </p:cNvSpPr>
          <p:nvPr/>
        </p:nvSpPr>
        <p:spPr bwMode="auto">
          <a:xfrm>
            <a:off x="5313363" y="3989388"/>
            <a:ext cx="398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U</a:t>
            </a:r>
          </a:p>
        </p:txBody>
      </p:sp>
      <p:sp>
        <p:nvSpPr>
          <p:cNvPr id="128055" name="Rectangle 55"/>
          <p:cNvSpPr>
            <a:spLocks noChangeArrowheads="1"/>
          </p:cNvSpPr>
          <p:nvPr/>
        </p:nvSpPr>
        <p:spPr bwMode="auto">
          <a:xfrm>
            <a:off x="3962400" y="2371725"/>
            <a:ext cx="23812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8056" name="Text Box 56"/>
          <p:cNvSpPr txBox="1">
            <a:spLocks noChangeArrowheads="1"/>
          </p:cNvSpPr>
          <p:nvPr/>
        </p:nvSpPr>
        <p:spPr bwMode="auto">
          <a:xfrm>
            <a:off x="2743200" y="3505200"/>
            <a:ext cx="398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X</a:t>
            </a:r>
          </a:p>
        </p:txBody>
      </p:sp>
    </p:spTree>
    <p:extLst>
      <p:ext uri="{BB962C8B-B14F-4D97-AF65-F5344CB8AC3E}">
        <p14:creationId xmlns:p14="http://schemas.microsoft.com/office/powerpoint/2010/main" val="3753666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mph" presetSubtype="1" nodeType="clickEffect">
                                  <p:stCondLst>
                                    <p:cond delay="0"/>
                                  </p:stCondLst>
                                  <p:childTnLst>
                                    <p:set>
                                      <p:cBhvr>
                                        <p:cTn id="20" dur="indefinite"/>
                                        <p:tgtEl>
                                          <p:spTgt spid="128011"/>
                                        </p:tgtEl>
                                        <p:attrNameLst>
                                          <p:attrName>fillcolor</p:attrName>
                                        </p:attrNameLst>
                                      </p:cBhvr>
                                      <p:to>
                                        <p:clrVal>
                                          <a:srgbClr val="00FF00"/>
                                        </p:clrVal>
                                      </p:to>
                                    </p:set>
                                    <p:set>
                                      <p:cBhvr>
                                        <p:cTn id="21" dur="indefinite"/>
                                        <p:tgtEl>
                                          <p:spTgt spid="128011"/>
                                        </p:tgtEl>
                                        <p:attrNameLst>
                                          <p:attrName>fill.type</p:attrName>
                                        </p:attrNameLst>
                                      </p:cBhvr>
                                      <p:to>
                                        <p:strVal val="solid"/>
                                      </p:to>
                                    </p:set>
                                    <p:set>
                                      <p:cBhvr>
                                        <p:cTn id="22" dur="indefinite"/>
                                        <p:tgtEl>
                                          <p:spTgt spid="128011"/>
                                        </p:tgtEl>
                                        <p:attrNameLst>
                                          <p:attrName>fill.on</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0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04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mph" presetSubtype="1" nodeType="clickEffect">
                                  <p:stCondLst>
                                    <p:cond delay="0"/>
                                  </p:stCondLst>
                                  <p:childTnLst>
                                    <p:set>
                                      <p:cBhvr>
                                        <p:cTn id="32" dur="indefinite"/>
                                        <p:tgtEl>
                                          <p:spTgt spid="128009"/>
                                        </p:tgtEl>
                                        <p:attrNameLst>
                                          <p:attrName>fillcolor</p:attrName>
                                        </p:attrNameLst>
                                      </p:cBhvr>
                                      <p:to>
                                        <p:clrVal>
                                          <a:srgbClr val="00FF00"/>
                                        </p:clrVal>
                                      </p:to>
                                    </p:set>
                                    <p:set>
                                      <p:cBhvr>
                                        <p:cTn id="33" dur="indefinite"/>
                                        <p:tgtEl>
                                          <p:spTgt spid="128009"/>
                                        </p:tgtEl>
                                        <p:attrNameLst>
                                          <p:attrName>fill.type</p:attrName>
                                        </p:attrNameLst>
                                      </p:cBhvr>
                                      <p:to>
                                        <p:strVal val="solid"/>
                                      </p:to>
                                    </p:set>
                                    <p:set>
                                      <p:cBhvr>
                                        <p:cTn id="34" dur="indefinite"/>
                                        <p:tgtEl>
                                          <p:spTgt spid="128009"/>
                                        </p:tgtEl>
                                        <p:attrNameLst>
                                          <p:attrName>fill.on</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80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805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1" nodeType="clickEffect">
                                  <p:stCondLst>
                                    <p:cond delay="0"/>
                                  </p:stCondLst>
                                  <p:childTnLst>
                                    <p:set>
                                      <p:cBhvr>
                                        <p:cTn id="44" dur="indefinite"/>
                                        <p:tgtEl>
                                          <p:spTgt spid="128010"/>
                                        </p:tgtEl>
                                        <p:attrNameLst>
                                          <p:attrName>fillcolor</p:attrName>
                                        </p:attrNameLst>
                                      </p:cBhvr>
                                      <p:to>
                                        <p:clrVal>
                                          <a:srgbClr val="00FF00"/>
                                        </p:clrVal>
                                      </p:to>
                                    </p:set>
                                    <p:set>
                                      <p:cBhvr>
                                        <p:cTn id="45" dur="indefinite"/>
                                        <p:tgtEl>
                                          <p:spTgt spid="128010"/>
                                        </p:tgtEl>
                                        <p:attrNameLst>
                                          <p:attrName>fill.type</p:attrName>
                                        </p:attrNameLst>
                                      </p:cBhvr>
                                      <p:to>
                                        <p:strVal val="solid"/>
                                      </p:to>
                                    </p:set>
                                    <p:set>
                                      <p:cBhvr>
                                        <p:cTn id="46" dur="indefinite"/>
                                        <p:tgtEl>
                                          <p:spTgt spid="128010"/>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80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05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mph" presetSubtype="1" nodeType="clickEffect">
                                  <p:stCondLst>
                                    <p:cond delay="0"/>
                                  </p:stCondLst>
                                  <p:childTnLst>
                                    <p:set>
                                      <p:cBhvr>
                                        <p:cTn id="56" dur="indefinite"/>
                                        <p:tgtEl>
                                          <p:spTgt spid="128003"/>
                                        </p:tgtEl>
                                        <p:attrNameLst>
                                          <p:attrName>fillcolor</p:attrName>
                                        </p:attrNameLst>
                                      </p:cBhvr>
                                      <p:to>
                                        <p:clrVal>
                                          <a:srgbClr val="00FF00"/>
                                        </p:clrVal>
                                      </p:to>
                                    </p:set>
                                    <p:set>
                                      <p:cBhvr>
                                        <p:cTn id="57" dur="indefinite"/>
                                        <p:tgtEl>
                                          <p:spTgt spid="128003"/>
                                        </p:tgtEl>
                                        <p:attrNameLst>
                                          <p:attrName>fill.type</p:attrName>
                                        </p:attrNameLst>
                                      </p:cBhvr>
                                      <p:to>
                                        <p:strVal val="solid"/>
                                      </p:to>
                                    </p:set>
                                    <p:set>
                                      <p:cBhvr>
                                        <p:cTn id="58" dur="indefinite"/>
                                        <p:tgtEl>
                                          <p:spTgt spid="128003"/>
                                        </p:tgtEl>
                                        <p:attrNameLst>
                                          <p:attrName>fill.on</p:attrName>
                                        </p:attrNameLst>
                                      </p:cBhvr>
                                      <p:to>
                                        <p:strVal val="tru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280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05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8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1" grpId="0" animBg="1"/>
      <p:bldP spid="128042" grpId="0" animBg="1"/>
      <p:bldP spid="128043" grpId="0" animBg="1"/>
      <p:bldP spid="128044" grpId="0" animBg="1"/>
      <p:bldP spid="128045" grpId="0" animBg="1"/>
      <p:bldP spid="128046" grpId="0" animBg="1"/>
      <p:bldP spid="128047" grpId="0" animBg="1"/>
      <p:bldP spid="128048" grpId="0" animBg="1"/>
      <p:bldP spid="128049" grpId="0" animBg="1"/>
      <p:bldP spid="128050" grpId="0" animBg="1"/>
      <p:bldP spid="128051" grpId="0" animBg="1"/>
      <p:bldP spid="128052" grpId="0" animBg="1"/>
      <p:bldP spid="128052" grpId="1" animBg="1"/>
      <p:bldP spid="128053" grpId="0"/>
      <p:bldP spid="12805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Fast Influence Spreading Problem</a:t>
            </a:r>
            <a:endParaRPr lang="en-US" sz="3600" dirty="0"/>
          </a:p>
        </p:txBody>
      </p:sp>
      <p:sp>
        <p:nvSpPr>
          <p:cNvPr id="3" name="Content Placeholder 2"/>
          <p:cNvSpPr>
            <a:spLocks noGrp="1"/>
          </p:cNvSpPr>
          <p:nvPr>
            <p:ph idx="1"/>
          </p:nvPr>
        </p:nvSpPr>
        <p:spPr>
          <a:xfrm>
            <a:off x="152400" y="1143000"/>
            <a:ext cx="4876800" cy="5029200"/>
          </a:xfrm>
        </p:spPr>
        <p:txBody>
          <a:bodyPr/>
          <a:lstStyle/>
          <a:p>
            <a:pPr>
              <a:lnSpc>
                <a:spcPct val="90000"/>
              </a:lnSpc>
            </a:pPr>
            <a:r>
              <a:rPr lang="en-US" sz="2600" dirty="0" smtClean="0"/>
              <a:t>Given</a:t>
            </a:r>
          </a:p>
          <a:p>
            <a:pPr lvl="1">
              <a:lnSpc>
                <a:spcPct val="90000"/>
              </a:lnSpc>
            </a:pPr>
            <a:r>
              <a:rPr lang="en-US" sz="2200" dirty="0" smtClean="0"/>
              <a:t>Network  </a:t>
            </a:r>
            <a:r>
              <a:rPr lang="en-US" sz="2200" i="1" dirty="0" smtClean="0"/>
              <a:t>G=(V, E).</a:t>
            </a:r>
          </a:p>
          <a:p>
            <a:pPr lvl="1">
              <a:lnSpc>
                <a:spcPct val="90000"/>
              </a:lnSpc>
            </a:pPr>
            <a:r>
              <a:rPr lang="en-US" sz="2200" dirty="0" smtClean="0"/>
              <a:t>The maximum number of  propagation hops </a:t>
            </a:r>
            <a:r>
              <a:rPr lang="en-US" sz="2200" i="1" dirty="0" smtClean="0"/>
              <a:t>d.</a:t>
            </a:r>
            <a:endParaRPr lang="en-US" sz="2200" dirty="0" smtClean="0"/>
          </a:p>
          <a:p>
            <a:pPr>
              <a:lnSpc>
                <a:spcPct val="90000"/>
              </a:lnSpc>
            </a:pPr>
            <a:r>
              <a:rPr lang="en-US" sz="2600" dirty="0" smtClean="0"/>
              <a:t>Goal</a:t>
            </a:r>
          </a:p>
          <a:p>
            <a:pPr lvl="1">
              <a:lnSpc>
                <a:spcPct val="90000"/>
              </a:lnSpc>
            </a:pPr>
            <a:r>
              <a:rPr lang="en-US" sz="2200" dirty="0" smtClean="0"/>
              <a:t>Spread the influence into the whole network within </a:t>
            </a:r>
            <a:r>
              <a:rPr lang="en-US" sz="2200" i="1" dirty="0" smtClean="0"/>
              <a:t>d</a:t>
            </a:r>
            <a:r>
              <a:rPr lang="en-US" sz="2200" dirty="0" smtClean="0"/>
              <a:t> hops (e.g. dominate a particular market)</a:t>
            </a:r>
          </a:p>
          <a:p>
            <a:pPr>
              <a:lnSpc>
                <a:spcPct val="90000"/>
              </a:lnSpc>
            </a:pPr>
            <a:r>
              <a:rPr lang="en-US" sz="2600" dirty="0" smtClean="0"/>
              <a:t>Question</a:t>
            </a:r>
          </a:p>
          <a:p>
            <a:pPr lvl="1">
              <a:lnSpc>
                <a:spcPct val="90000"/>
              </a:lnSpc>
            </a:pPr>
            <a:r>
              <a:rPr lang="en-US" sz="2200" dirty="0" smtClean="0"/>
              <a:t>What is the minimum set of individuals to target at?</a:t>
            </a:r>
          </a:p>
          <a:p>
            <a:endParaRPr lang="en-US"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60</a:t>
            </a:fld>
            <a:endParaRPr lang="en-US"/>
          </a:p>
        </p:txBody>
      </p:sp>
      <p:pic>
        <p:nvPicPr>
          <p:cNvPr id="7" name="Picture 18" descr="network_big"/>
          <p:cNvPicPr>
            <a:picLocks noChangeAspect="1" noChangeArrowheads="1"/>
          </p:cNvPicPr>
          <p:nvPr/>
        </p:nvPicPr>
        <p:blipFill>
          <a:blip r:embed="rId3" cstate="print">
            <a:lum bright="24000" contrast="12000"/>
          </a:blip>
          <a:srcRect/>
          <a:stretch>
            <a:fillRect/>
          </a:stretch>
        </p:blipFill>
        <p:spPr bwMode="auto">
          <a:xfrm>
            <a:off x="4606648" y="2209800"/>
            <a:ext cx="4994552" cy="3886200"/>
          </a:xfrm>
          <a:prstGeom prst="rect">
            <a:avLst/>
          </a:prstGeom>
          <a:noFill/>
          <a:ln w="9525">
            <a:noFill/>
            <a:miter lim="800000"/>
            <a:headEnd/>
            <a:tailEnd/>
          </a:ln>
        </p:spPr>
      </p:pic>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Line Callout 2 12"/>
          <p:cNvSpPr/>
          <p:nvPr/>
        </p:nvSpPr>
        <p:spPr bwMode="auto">
          <a:xfrm>
            <a:off x="4724400" y="1143000"/>
            <a:ext cx="4191000" cy="1143000"/>
          </a:xfrm>
          <a:prstGeom prst="borderCallout2">
            <a:avLst>
              <a:gd name="adj1" fmla="val 21578"/>
              <a:gd name="adj2" fmla="val 134"/>
              <a:gd name="adj3" fmla="val 18750"/>
              <a:gd name="adj4" fmla="val -16667"/>
              <a:gd name="adj5" fmla="val 46891"/>
              <a:gd name="adj6" fmla="val -3038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Can be weighted to model the negative/positive</a:t>
            </a:r>
            <a:r>
              <a:rPr kumimoji="0" lang="en-US" sz="1800" b="0" i="0" u="none" strike="noStrike" cap="none" normalizeH="0" dirty="0" smtClean="0">
                <a:ln>
                  <a:noFill/>
                </a:ln>
                <a:solidFill>
                  <a:schemeClr val="tx1"/>
                </a:solidFill>
                <a:effectLst/>
                <a:latin typeface="Verdana" pitchFamily="34" charset="0"/>
              </a:rPr>
              <a:t> impacts and the degree of influence</a:t>
            </a:r>
            <a:endParaRPr kumimoji="0" lang="en-US" sz="1800" b="0" i="0" u="none" strike="noStrike" cap="none" normalizeH="0" baseline="0" dirty="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Direct Influence – d = 1</a:t>
            </a:r>
            <a:endParaRPr lang="en-US" sz="3200" dirty="0"/>
          </a:p>
        </p:txBody>
      </p:sp>
      <p:sp>
        <p:nvSpPr>
          <p:cNvPr id="3" name="Content Placeholder 2"/>
          <p:cNvSpPr>
            <a:spLocks noGrp="1"/>
          </p:cNvSpPr>
          <p:nvPr>
            <p:ph idx="1"/>
          </p:nvPr>
        </p:nvSpPr>
        <p:spPr>
          <a:xfrm>
            <a:off x="304800" y="1447800"/>
            <a:ext cx="5791200" cy="5029200"/>
          </a:xfrm>
        </p:spPr>
        <p:txBody>
          <a:bodyPr/>
          <a:lstStyle/>
          <a:p>
            <a:r>
              <a:rPr lang="en-US" b="1" dirty="0" smtClean="0"/>
              <a:t>Given</a:t>
            </a:r>
            <a:r>
              <a:rPr lang="en-US" dirty="0" smtClean="0"/>
              <a:t>: A graph </a:t>
            </a:r>
            <a:r>
              <a:rPr lang="en-US" i="1" dirty="0" smtClean="0"/>
              <a:t>G=(V, E)</a:t>
            </a:r>
            <a:r>
              <a:rPr lang="en-US" dirty="0" smtClean="0"/>
              <a:t> and a constant </a:t>
            </a:r>
            <a:r>
              <a:rPr lang="en-US" i="1" dirty="0" smtClean="0">
                <a:sym typeface="Symbol"/>
              </a:rPr>
              <a:t>0 &lt; </a:t>
            </a:r>
            <a:r>
              <a:rPr lang="en-US" i="1" baseline="-25000" dirty="0" smtClean="0">
                <a:sym typeface="Symbol"/>
              </a:rPr>
              <a:t>v</a:t>
            </a:r>
            <a:r>
              <a:rPr lang="en-US" i="1" dirty="0" smtClean="0">
                <a:sym typeface="Symbol"/>
              </a:rPr>
              <a:t> &lt; 1</a:t>
            </a:r>
            <a:r>
              <a:rPr lang="en-US" dirty="0" smtClean="0"/>
              <a:t> . A node v </a:t>
            </a:r>
            <a:r>
              <a:rPr lang="en-US" dirty="0" smtClean="0">
                <a:sym typeface="Symbol"/>
              </a:rPr>
              <a:t></a:t>
            </a:r>
            <a:r>
              <a:rPr lang="en-US" dirty="0" smtClean="0"/>
              <a:t> </a:t>
            </a:r>
            <a:r>
              <a:rPr lang="en-US" i="1" dirty="0" smtClean="0"/>
              <a:t>V</a:t>
            </a:r>
            <a:r>
              <a:rPr lang="en-US" dirty="0" smtClean="0"/>
              <a:t> has an influence threshold </a:t>
            </a:r>
            <a:r>
              <a:rPr lang="en-US" i="1" dirty="0" smtClean="0">
                <a:solidFill>
                  <a:srgbClr val="FF0000"/>
                </a:solidFill>
                <a:sym typeface="Symbol"/>
              </a:rPr>
              <a:t></a:t>
            </a:r>
            <a:r>
              <a:rPr lang="en-US" i="1" baseline="-25000" dirty="0" smtClean="0">
                <a:solidFill>
                  <a:srgbClr val="FF0000"/>
                </a:solidFill>
                <a:sym typeface="Symbol"/>
              </a:rPr>
              <a:t>v</a:t>
            </a:r>
            <a:r>
              <a:rPr lang="en-US" i="1" dirty="0" smtClean="0">
                <a:solidFill>
                  <a:srgbClr val="FF0000"/>
                </a:solidFill>
                <a:sym typeface="Symbol"/>
              </a:rPr>
              <a:t> d(v)</a:t>
            </a:r>
            <a:r>
              <a:rPr lang="en-US" i="1" baseline="-25000" dirty="0" smtClean="0"/>
              <a:t> </a:t>
            </a:r>
            <a:endParaRPr lang="en-US" i="1" dirty="0" smtClean="0">
              <a:solidFill>
                <a:srgbClr val="FF0000"/>
              </a:solidFill>
              <a:sym typeface="Symbol"/>
            </a:endParaRPr>
          </a:p>
          <a:p>
            <a:pPr>
              <a:buNone/>
            </a:pPr>
            <a:endParaRPr lang="en-US" dirty="0" smtClean="0"/>
          </a:p>
          <a:p>
            <a:r>
              <a:rPr lang="en-US" b="1" dirty="0" smtClean="0"/>
              <a:t>Problem</a:t>
            </a:r>
            <a:r>
              <a:rPr lang="en-US" dirty="0" smtClean="0"/>
              <a:t>: Find a minimum set </a:t>
            </a:r>
            <a:r>
              <a:rPr lang="en-US" i="1" dirty="0" smtClean="0"/>
              <a:t>P </a:t>
            </a:r>
            <a:r>
              <a:rPr lang="en-US" i="1" dirty="0" smtClean="0">
                <a:sym typeface="Symbol"/>
              </a:rPr>
              <a:t> </a:t>
            </a:r>
            <a:r>
              <a:rPr lang="en-US" i="1" dirty="0" smtClean="0"/>
              <a:t>V</a:t>
            </a:r>
            <a:r>
              <a:rPr lang="en-US" dirty="0" smtClean="0"/>
              <a:t>, so that after </a:t>
            </a:r>
            <a:r>
              <a:rPr lang="en-US" i="1" dirty="0" smtClean="0"/>
              <a:t>d = 1</a:t>
            </a:r>
            <a:r>
              <a:rPr lang="en-US" dirty="0" smtClean="0"/>
              <a:t> hop, all nodes are activated.</a:t>
            </a:r>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61</a:t>
            </a:fld>
            <a:endParaRPr lang="en-US" dirty="0"/>
          </a:p>
        </p:txBody>
      </p:sp>
      <p:sp>
        <p:nvSpPr>
          <p:cNvPr id="6" name="Oval 5"/>
          <p:cNvSpPr/>
          <p:nvPr/>
        </p:nvSpPr>
        <p:spPr bwMode="auto">
          <a:xfrm>
            <a:off x="6553200" y="29718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Verdana" pitchFamily="34" charset="0"/>
              </a:rPr>
              <a:t>1</a:t>
            </a:r>
          </a:p>
        </p:txBody>
      </p:sp>
      <p:sp>
        <p:nvSpPr>
          <p:cNvPr id="7" name="Oval 6"/>
          <p:cNvSpPr/>
          <p:nvPr/>
        </p:nvSpPr>
        <p:spPr bwMode="auto">
          <a:xfrm>
            <a:off x="7848600" y="28194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Verdana" pitchFamily="34" charset="0"/>
              </a:rPr>
              <a:t>1</a:t>
            </a:r>
          </a:p>
        </p:txBody>
      </p:sp>
      <p:sp>
        <p:nvSpPr>
          <p:cNvPr id="8" name="Oval 7"/>
          <p:cNvSpPr/>
          <p:nvPr/>
        </p:nvSpPr>
        <p:spPr bwMode="auto">
          <a:xfrm>
            <a:off x="6629400" y="13716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1</a:t>
            </a:r>
            <a:endParaRPr lang="en-US" dirty="0" smtClean="0">
              <a:solidFill>
                <a:schemeClr val="bg1"/>
              </a:solidFill>
              <a:latin typeface="Verdana" pitchFamily="34" charset="0"/>
            </a:endParaRPr>
          </a:p>
        </p:txBody>
      </p:sp>
      <p:cxnSp>
        <p:nvCxnSpPr>
          <p:cNvPr id="9" name="Straight Connector 8"/>
          <p:cNvCxnSpPr>
            <a:stCxn id="20" idx="5"/>
            <a:endCxn id="25" idx="1"/>
          </p:cNvCxnSpPr>
          <p:nvPr/>
        </p:nvCxnSpPr>
        <p:spPr bwMode="auto">
          <a:xfrm rot="16200000" flipH="1">
            <a:off x="7422963" y="4146363"/>
            <a:ext cx="317874" cy="6226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Connector 9"/>
          <p:cNvCxnSpPr>
            <a:stCxn id="20" idx="7"/>
            <a:endCxn id="7" idx="3"/>
          </p:cNvCxnSpPr>
          <p:nvPr/>
        </p:nvCxnSpPr>
        <p:spPr bwMode="auto">
          <a:xfrm rot="5400000" flipH="1" flipV="1">
            <a:off x="7080063" y="3270063"/>
            <a:ext cx="1003674" cy="6226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a:stCxn id="7" idx="1"/>
            <a:endCxn id="19" idx="5"/>
          </p:cNvCxnSpPr>
          <p:nvPr/>
        </p:nvCxnSpPr>
        <p:spPr bwMode="auto">
          <a:xfrm rot="16200000" flipV="1">
            <a:off x="7270563" y="2241363"/>
            <a:ext cx="622674" cy="6226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Straight Connector 11"/>
          <p:cNvCxnSpPr>
            <a:stCxn id="6" idx="0"/>
            <a:endCxn id="19" idx="3"/>
          </p:cNvCxnSpPr>
          <p:nvPr/>
        </p:nvCxnSpPr>
        <p:spPr bwMode="auto">
          <a:xfrm rot="5400000" flipH="1" flipV="1">
            <a:off x="6515100" y="2431864"/>
            <a:ext cx="730437" cy="3494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a:stCxn id="6" idx="4"/>
            <a:endCxn id="20" idx="1"/>
          </p:cNvCxnSpPr>
          <p:nvPr/>
        </p:nvCxnSpPr>
        <p:spPr bwMode="auto">
          <a:xfrm rot="16200000" flipH="1">
            <a:off x="6477000" y="3505199"/>
            <a:ext cx="806637" cy="3494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a:stCxn id="19" idx="1"/>
            <a:endCxn id="8" idx="5"/>
          </p:cNvCxnSpPr>
          <p:nvPr/>
        </p:nvCxnSpPr>
        <p:spPr bwMode="auto">
          <a:xfrm rot="16200000" flipV="1">
            <a:off x="6775263" y="1746063"/>
            <a:ext cx="394074" cy="1654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 name="Oval 14"/>
          <p:cNvSpPr/>
          <p:nvPr/>
        </p:nvSpPr>
        <p:spPr bwMode="auto">
          <a:xfrm>
            <a:off x="7162800" y="2971800"/>
            <a:ext cx="304800" cy="304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1</a:t>
            </a:r>
          </a:p>
        </p:txBody>
      </p:sp>
      <p:cxnSp>
        <p:nvCxnSpPr>
          <p:cNvPr id="16" name="Straight Connector 15"/>
          <p:cNvCxnSpPr>
            <a:stCxn id="6" idx="6"/>
            <a:endCxn id="15" idx="2"/>
          </p:cNvCxnSpPr>
          <p:nvPr/>
        </p:nvCxnSpPr>
        <p:spPr bwMode="auto">
          <a:xfrm>
            <a:off x="6858000" y="3124200"/>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16"/>
          <p:cNvCxnSpPr>
            <a:stCxn id="15" idx="6"/>
            <a:endCxn id="7" idx="2"/>
          </p:cNvCxnSpPr>
          <p:nvPr/>
        </p:nvCxnSpPr>
        <p:spPr bwMode="auto">
          <a:xfrm flipV="1">
            <a:off x="7467600" y="2971800"/>
            <a:ext cx="381000" cy="152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Connector 17"/>
          <p:cNvCxnSpPr>
            <a:stCxn id="15" idx="4"/>
            <a:endCxn id="20" idx="0"/>
          </p:cNvCxnSpPr>
          <p:nvPr/>
        </p:nvCxnSpPr>
        <p:spPr bwMode="auto">
          <a:xfrm rot="5400000">
            <a:off x="6858000" y="3581400"/>
            <a:ext cx="762000" cy="152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 name="Oval 18"/>
          <p:cNvSpPr/>
          <p:nvPr/>
        </p:nvSpPr>
        <p:spPr bwMode="auto">
          <a:xfrm>
            <a:off x="7010400" y="19812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rPr>
              <a:t>0</a:t>
            </a:r>
            <a:endParaRPr kumimoji="0" lang="en-US" sz="1600" b="0" i="0" u="none" strike="noStrike" cap="none" normalizeH="0" baseline="0" dirty="0" smtClean="0">
              <a:ln>
                <a:noFill/>
              </a:ln>
              <a:solidFill>
                <a:schemeClr val="tx1"/>
              </a:solidFill>
              <a:effectLst/>
              <a:latin typeface="Verdana" pitchFamily="34" charset="0"/>
            </a:endParaRPr>
          </a:p>
        </p:txBody>
      </p:sp>
      <p:sp>
        <p:nvSpPr>
          <p:cNvPr id="20" name="Oval 19"/>
          <p:cNvSpPr/>
          <p:nvPr/>
        </p:nvSpPr>
        <p:spPr bwMode="auto">
          <a:xfrm>
            <a:off x="70104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rPr>
              <a:t>0 </a:t>
            </a:r>
            <a:r>
              <a:rPr kumimoji="0" lang="en-US" sz="1800" b="0" i="0" u="none" strike="noStrike" cap="none" normalizeH="0" baseline="0" dirty="0" smtClean="0">
                <a:ln>
                  <a:noFill/>
                </a:ln>
                <a:solidFill>
                  <a:schemeClr val="tx1"/>
                </a:solidFill>
                <a:effectLst/>
                <a:latin typeface="Verdana" pitchFamily="34" charset="0"/>
              </a:rPr>
              <a:t> </a:t>
            </a:r>
          </a:p>
        </p:txBody>
      </p:sp>
      <p:sp>
        <p:nvSpPr>
          <p:cNvPr id="21" name="Oval 20"/>
          <p:cNvSpPr/>
          <p:nvPr/>
        </p:nvSpPr>
        <p:spPr bwMode="auto">
          <a:xfrm>
            <a:off x="7162800" y="5334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1</a:t>
            </a:r>
            <a:endParaRPr kumimoji="0" lang="en-US" sz="1800" b="0" i="0" u="none" strike="noStrike" cap="none" normalizeH="0" baseline="0" dirty="0" smtClean="0">
              <a:ln>
                <a:noFill/>
              </a:ln>
              <a:solidFill>
                <a:schemeClr val="bg1"/>
              </a:solidFill>
              <a:effectLst/>
              <a:latin typeface="Verdana" pitchFamily="34" charset="0"/>
            </a:endParaRPr>
          </a:p>
        </p:txBody>
      </p:sp>
      <p:sp>
        <p:nvSpPr>
          <p:cNvPr id="22" name="Oval 21"/>
          <p:cNvSpPr/>
          <p:nvPr/>
        </p:nvSpPr>
        <p:spPr bwMode="auto">
          <a:xfrm>
            <a:off x="8001000" y="54864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Verdana" pitchFamily="34" charset="0"/>
              </a:rPr>
              <a:t>1</a:t>
            </a:r>
            <a:endParaRPr kumimoji="0" lang="en-US" sz="1800" b="0" i="0" u="none" strike="noStrike" cap="none" normalizeH="0" baseline="0" dirty="0" smtClean="0">
              <a:ln>
                <a:noFill/>
              </a:ln>
              <a:solidFill>
                <a:schemeClr val="bg1"/>
              </a:solidFill>
              <a:effectLst/>
              <a:latin typeface="Verdana" pitchFamily="34" charset="0"/>
            </a:endParaRPr>
          </a:p>
        </p:txBody>
      </p:sp>
      <p:cxnSp>
        <p:nvCxnSpPr>
          <p:cNvPr id="23" name="Straight Connector 22"/>
          <p:cNvCxnSpPr>
            <a:stCxn id="25" idx="3"/>
            <a:endCxn id="21" idx="7"/>
          </p:cNvCxnSpPr>
          <p:nvPr/>
        </p:nvCxnSpPr>
        <p:spPr bwMode="auto">
          <a:xfrm rot="5400000">
            <a:off x="7384863" y="4870263"/>
            <a:ext cx="546474" cy="47027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a:stCxn id="25" idx="4"/>
            <a:endCxn id="22" idx="0"/>
          </p:cNvCxnSpPr>
          <p:nvPr/>
        </p:nvCxnSpPr>
        <p:spPr bwMode="auto">
          <a:xfrm rot="16200000" flipH="1">
            <a:off x="7772400" y="5105400"/>
            <a:ext cx="609600" cy="152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7848600" y="45720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kumimoji="0" lang="en-US" sz="1200" b="0" i="0" u="none" strike="noStrike" cap="none" normalizeH="0" baseline="0" dirty="0" smtClean="0">
                <a:ln>
                  <a:noFill/>
                </a:ln>
                <a:solidFill>
                  <a:schemeClr val="tx1"/>
                </a:solidFill>
                <a:effectLst/>
                <a:latin typeface="Verdana" pitchFamily="34" charset="0"/>
              </a:rPr>
              <a:t>0</a:t>
            </a:r>
            <a:endParaRPr kumimoji="0" lang="en-US" sz="1800" b="0" i="0" u="none" strike="noStrike" cap="none" normalizeH="0" baseline="0" dirty="0" smtClean="0">
              <a:ln>
                <a:noFill/>
              </a:ln>
              <a:solidFill>
                <a:schemeClr val="tx1"/>
              </a:solidFill>
              <a:effectLst/>
              <a:latin typeface="Verdana" pitchFamily="34" charset="0"/>
            </a:endParaRPr>
          </a:p>
        </p:txBody>
      </p:sp>
      <p:grpSp>
        <p:nvGrpSpPr>
          <p:cNvPr id="26" name="Group 25"/>
          <p:cNvGrpSpPr/>
          <p:nvPr/>
        </p:nvGrpSpPr>
        <p:grpSpPr>
          <a:xfrm>
            <a:off x="7620000" y="0"/>
            <a:ext cx="1524000" cy="914400"/>
            <a:chOff x="7620000" y="0"/>
            <a:chExt cx="1524000" cy="914400"/>
          </a:xfrm>
        </p:grpSpPr>
        <p:grpSp>
          <p:nvGrpSpPr>
            <p:cNvPr id="27" name="Group 14"/>
            <p:cNvGrpSpPr/>
            <p:nvPr/>
          </p:nvGrpSpPr>
          <p:grpSpPr>
            <a:xfrm>
              <a:off x="7620000" y="0"/>
              <a:ext cx="1524000" cy="914400"/>
              <a:chOff x="7620000" y="0"/>
              <a:chExt cx="1524000" cy="914400"/>
            </a:xfrm>
          </p:grpSpPr>
          <p:cxnSp>
            <p:nvCxnSpPr>
              <p:cNvPr id="29" name="Straight Connector 2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30" name="Straight Connector 2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cstate="print"/>
          <a:srcRect/>
          <a:stretch>
            <a:fillRect/>
          </a:stretch>
        </p:blipFill>
        <p:spPr bwMode="auto">
          <a:xfrm>
            <a:off x="1600200" y="4038600"/>
            <a:ext cx="5224627" cy="1752600"/>
          </a:xfrm>
          <a:prstGeom prst="rect">
            <a:avLst/>
          </a:prstGeom>
          <a:noFill/>
          <a:ln w="9525">
            <a:noFill/>
            <a:miter lim="800000"/>
            <a:headEnd/>
            <a:tailEnd/>
          </a:ln>
          <a:effectLst/>
        </p:spPr>
      </p:pic>
      <p:pic>
        <p:nvPicPr>
          <p:cNvPr id="45061" name="Picture 5"/>
          <p:cNvPicPr>
            <a:picLocks noChangeAspect="1" noChangeArrowheads="1"/>
          </p:cNvPicPr>
          <p:nvPr/>
        </p:nvPicPr>
        <p:blipFill>
          <a:blip r:embed="rId4" cstate="print"/>
          <a:srcRect/>
          <a:stretch>
            <a:fillRect/>
          </a:stretch>
        </p:blipFill>
        <p:spPr bwMode="auto">
          <a:xfrm>
            <a:off x="5638800" y="3429000"/>
            <a:ext cx="2107475" cy="55721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3600" dirty="0" smtClean="0"/>
              <a:t> Generalized Threshold Function</a:t>
            </a:r>
            <a:endParaRPr lang="en-US" sz="3600" dirty="0"/>
          </a:p>
        </p:txBody>
      </p:sp>
      <p:sp>
        <p:nvSpPr>
          <p:cNvPr id="3" name="Content Placeholder 2"/>
          <p:cNvSpPr>
            <a:spLocks noGrp="1"/>
          </p:cNvSpPr>
          <p:nvPr>
            <p:ph idx="1"/>
          </p:nvPr>
        </p:nvSpPr>
        <p:spPr>
          <a:xfrm>
            <a:off x="152400" y="1143000"/>
            <a:ext cx="8763000" cy="5334000"/>
          </a:xfrm>
        </p:spPr>
        <p:txBody>
          <a:bodyPr/>
          <a:lstStyle/>
          <a:p>
            <a:r>
              <a:rPr lang="en-US" dirty="0" smtClean="0"/>
              <a:t>The threshold function might not be linear</a:t>
            </a:r>
          </a:p>
          <a:p>
            <a:pPr lvl="1"/>
            <a:r>
              <a:rPr lang="en-US" dirty="0" smtClean="0"/>
              <a:t>log d(v), </a:t>
            </a:r>
            <a:r>
              <a:rPr lang="en-US" dirty="0" smtClean="0">
                <a:sym typeface="Symbol"/>
              </a:rPr>
              <a:t> d(v), etc.</a:t>
            </a:r>
          </a:p>
          <a:p>
            <a:r>
              <a:rPr lang="en-US" dirty="0" smtClean="0">
                <a:sym typeface="Symbol"/>
              </a:rPr>
              <a:t>Characteristics of a threshold function:</a:t>
            </a:r>
          </a:p>
          <a:p>
            <a:pPr lvl="1"/>
            <a:r>
              <a:rPr lang="en-US" dirty="0" smtClean="0"/>
              <a:t>A node v is activated if </a:t>
            </a:r>
            <a:r>
              <a:rPr lang="en-US" i="1" dirty="0" smtClean="0">
                <a:solidFill>
                  <a:srgbClr val="FF0000"/>
                </a:solidFill>
              </a:rPr>
              <a:t>≥ </a:t>
            </a:r>
            <a:r>
              <a:rPr lang="en-US" i="1" dirty="0" err="1" smtClean="0">
                <a:solidFill>
                  <a:srgbClr val="FF0000"/>
                </a:solidFill>
              </a:rPr>
              <a:t>r</a:t>
            </a:r>
            <a:r>
              <a:rPr lang="en-US" i="1" baseline="-25000" dirty="0" err="1" smtClean="0">
                <a:solidFill>
                  <a:srgbClr val="FF0000"/>
                </a:solidFill>
              </a:rPr>
              <a:t>v</a:t>
            </a:r>
            <a:r>
              <a:rPr lang="en-US" i="1" dirty="0" smtClean="0">
                <a:solidFill>
                  <a:srgbClr val="FF0000"/>
                </a:solidFill>
              </a:rPr>
              <a:t> (d(v)) </a:t>
            </a:r>
            <a:r>
              <a:rPr lang="en-US" i="1" dirty="0" smtClean="0"/>
              <a:t>active neighbors</a:t>
            </a:r>
            <a:r>
              <a:rPr lang="en-US" dirty="0" smtClean="0"/>
              <a:t>.</a:t>
            </a:r>
          </a:p>
          <a:p>
            <a:pPr lvl="1"/>
            <a:r>
              <a:rPr lang="en-US" dirty="0" smtClean="0"/>
              <a:t>Monotone increasing function</a:t>
            </a:r>
          </a:p>
          <a:p>
            <a:pPr lvl="1">
              <a:buNone/>
            </a:pPr>
            <a:endParaRPr lang="en-US" dirty="0" smtClean="0"/>
          </a:p>
          <a:p>
            <a:pPr lvl="1"/>
            <a:endParaRPr lang="en-US" dirty="0" smtClean="0"/>
          </a:p>
          <a:p>
            <a:pPr lvl="1"/>
            <a:endParaRPr lang="en-US" dirty="0" smtClean="0"/>
          </a:p>
          <a:p>
            <a:pPr lvl="1"/>
            <a:endParaRPr lang="en-US" sz="1800" dirty="0" smtClean="0">
              <a:sym typeface="Symbol"/>
            </a:endParaRPr>
          </a:p>
          <a:p>
            <a:pPr lvl="1"/>
            <a:endParaRPr lang="en-US" dirty="0" smtClean="0">
              <a:sym typeface="Symbol"/>
            </a:endParaRPr>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62</a:t>
            </a:fld>
            <a:endParaRPr lang="en-US"/>
          </a:p>
        </p:txBody>
      </p:sp>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Bad News</a:t>
            </a:r>
            <a:endParaRPr lang="en-US" dirty="0"/>
          </a:p>
        </p:txBody>
      </p:sp>
      <p:sp>
        <p:nvSpPr>
          <p:cNvPr id="3" name="Content Placeholder 2"/>
          <p:cNvSpPr>
            <a:spLocks noGrp="1"/>
          </p:cNvSpPr>
          <p:nvPr>
            <p:ph idx="1"/>
          </p:nvPr>
        </p:nvSpPr>
        <p:spPr/>
        <p:txBody>
          <a:bodyPr/>
          <a:lstStyle/>
          <a:p>
            <a:r>
              <a:rPr lang="en-US" dirty="0" smtClean="0"/>
              <a:t>The direct influence problem cannot be approximated within</a:t>
            </a:r>
          </a:p>
          <a:p>
            <a:pPr lvl="1"/>
            <a:r>
              <a:rPr lang="en-US" dirty="0" err="1" smtClean="0">
                <a:solidFill>
                  <a:srgbClr val="7030A0"/>
                </a:solidFill>
              </a:rPr>
              <a:t>ln</a:t>
            </a:r>
            <a:r>
              <a:rPr lang="en-US" dirty="0" smtClean="0">
                <a:solidFill>
                  <a:srgbClr val="7030A0"/>
                </a:solidFill>
              </a:rPr>
              <a:t> </a:t>
            </a:r>
            <a:r>
              <a:rPr lang="en-US" dirty="0" smtClean="0">
                <a:solidFill>
                  <a:srgbClr val="7030A0"/>
                </a:solidFill>
                <a:sym typeface="Symbol"/>
              </a:rPr>
              <a:t> - O(</a:t>
            </a:r>
            <a:r>
              <a:rPr lang="en-US" dirty="0" err="1" smtClean="0">
                <a:solidFill>
                  <a:srgbClr val="7030A0"/>
                </a:solidFill>
                <a:sym typeface="Symbol"/>
              </a:rPr>
              <a:t>ln</a:t>
            </a:r>
            <a:r>
              <a:rPr lang="en-US" dirty="0" smtClean="0">
                <a:solidFill>
                  <a:srgbClr val="7030A0"/>
                </a:solidFill>
                <a:sym typeface="Symbol"/>
              </a:rPr>
              <a:t> </a:t>
            </a:r>
            <a:r>
              <a:rPr lang="en-US" dirty="0" err="1" smtClean="0">
                <a:solidFill>
                  <a:srgbClr val="7030A0"/>
                </a:solidFill>
                <a:sym typeface="Symbol"/>
              </a:rPr>
              <a:t>ln</a:t>
            </a:r>
            <a:r>
              <a:rPr lang="en-US" dirty="0" smtClean="0">
                <a:solidFill>
                  <a:srgbClr val="7030A0"/>
                </a:solidFill>
                <a:sym typeface="Symbol"/>
              </a:rPr>
              <a:t> ),  </a:t>
            </a:r>
            <a:r>
              <a:rPr lang="en-US" dirty="0" smtClean="0">
                <a:sym typeface="Symbol"/>
              </a:rPr>
              <a:t>unless P = NP </a:t>
            </a:r>
            <a:r>
              <a:rPr lang="en-US" dirty="0" smtClean="0"/>
              <a:t>where </a:t>
            </a:r>
            <a:r>
              <a:rPr lang="en-US" dirty="0" smtClean="0">
                <a:solidFill>
                  <a:srgbClr val="7030A0"/>
                </a:solidFill>
                <a:sym typeface="Symbol"/>
              </a:rPr>
              <a:t>  </a:t>
            </a:r>
            <a:r>
              <a:rPr lang="en-US" dirty="0" smtClean="0"/>
              <a:t>is the maximum degree of G=(V,E).</a:t>
            </a:r>
            <a:endParaRPr lang="en-US" dirty="0" smtClean="0">
              <a:sym typeface="Symbol"/>
            </a:endParaRPr>
          </a:p>
          <a:p>
            <a:pPr lvl="1"/>
            <a:r>
              <a:rPr lang="en-US" dirty="0" smtClean="0">
                <a:solidFill>
                  <a:srgbClr val="7030A0"/>
                </a:solidFill>
              </a:rPr>
              <a:t>(1/2 - </a:t>
            </a:r>
            <a:r>
              <a:rPr lang="en-US" dirty="0" smtClean="0">
                <a:solidFill>
                  <a:srgbClr val="7030A0"/>
                </a:solidFill>
                <a:sym typeface="Symbol"/>
              </a:rPr>
              <a:t>) </a:t>
            </a:r>
            <a:r>
              <a:rPr lang="en-US" dirty="0" err="1" smtClean="0">
                <a:solidFill>
                  <a:srgbClr val="7030A0"/>
                </a:solidFill>
              </a:rPr>
              <a:t>ln</a:t>
            </a:r>
            <a:r>
              <a:rPr lang="en-US" dirty="0" smtClean="0">
                <a:solidFill>
                  <a:srgbClr val="7030A0"/>
                </a:solidFill>
              </a:rPr>
              <a:t> n</a:t>
            </a:r>
            <a:r>
              <a:rPr lang="en-US" dirty="0" smtClean="0"/>
              <a:t>, unless NP </a:t>
            </a:r>
            <a:r>
              <a:rPr lang="en-US" dirty="0" smtClean="0">
                <a:sym typeface="Symbol"/>
              </a:rPr>
              <a:t></a:t>
            </a:r>
            <a:r>
              <a:rPr lang="en-US" dirty="0" smtClean="0"/>
              <a:t> DTIME(n</a:t>
            </a:r>
            <a:r>
              <a:rPr lang="en-US" baseline="30000" dirty="0" smtClean="0"/>
              <a:t>o(log </a:t>
            </a:r>
            <a:r>
              <a:rPr lang="en-US" baseline="30000" dirty="0" err="1" smtClean="0"/>
              <a:t>log</a:t>
            </a:r>
            <a:r>
              <a:rPr lang="en-US" baseline="30000" dirty="0" smtClean="0"/>
              <a:t> n)</a:t>
            </a:r>
            <a:r>
              <a:rPr lang="en-US" dirty="0" smtClean="0"/>
              <a:t> ) where </a:t>
            </a:r>
            <a:r>
              <a:rPr lang="en-US" i="1" dirty="0" smtClean="0"/>
              <a:t>n</a:t>
            </a:r>
            <a:r>
              <a:rPr lang="en-US" dirty="0" smtClean="0"/>
              <a:t> = |V|</a:t>
            </a:r>
          </a:p>
          <a:p>
            <a:pPr lvl="1"/>
            <a:r>
              <a:rPr lang="en-US" dirty="0" err="1" smtClean="0">
                <a:solidFill>
                  <a:srgbClr val="7030A0"/>
                </a:solidFill>
              </a:rPr>
              <a:t>ln</a:t>
            </a:r>
            <a:r>
              <a:rPr lang="en-US" dirty="0" smtClean="0">
                <a:solidFill>
                  <a:srgbClr val="7030A0"/>
                </a:solidFill>
              </a:rPr>
              <a:t> </a:t>
            </a:r>
            <a:r>
              <a:rPr lang="en-US" dirty="0" smtClean="0">
                <a:solidFill>
                  <a:srgbClr val="7030A0"/>
                </a:solidFill>
                <a:sym typeface="Symbol"/>
              </a:rPr>
              <a:t>B - O(</a:t>
            </a:r>
            <a:r>
              <a:rPr lang="en-US" dirty="0" err="1" smtClean="0">
                <a:solidFill>
                  <a:srgbClr val="7030A0"/>
                </a:solidFill>
                <a:sym typeface="Symbol"/>
              </a:rPr>
              <a:t>ln</a:t>
            </a:r>
            <a:r>
              <a:rPr lang="en-US" dirty="0" smtClean="0">
                <a:solidFill>
                  <a:srgbClr val="7030A0"/>
                </a:solidFill>
                <a:sym typeface="Symbol"/>
              </a:rPr>
              <a:t> </a:t>
            </a:r>
            <a:r>
              <a:rPr lang="en-US" dirty="0" err="1" smtClean="0">
                <a:solidFill>
                  <a:srgbClr val="7030A0"/>
                </a:solidFill>
                <a:sym typeface="Symbol"/>
              </a:rPr>
              <a:t>ln</a:t>
            </a:r>
            <a:r>
              <a:rPr lang="en-US" dirty="0" smtClean="0">
                <a:solidFill>
                  <a:srgbClr val="7030A0"/>
                </a:solidFill>
                <a:sym typeface="Symbol"/>
              </a:rPr>
              <a:t> B), </a:t>
            </a:r>
            <a:r>
              <a:rPr lang="en-US" dirty="0" smtClean="0"/>
              <a:t>unless P = NP, in graphs with degrees bounded by B</a:t>
            </a:r>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63</a:t>
            </a:fld>
            <a:endParaRPr lang="en-US"/>
          </a:p>
        </p:txBody>
      </p:sp>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Good News</a:t>
            </a:r>
            <a:endParaRPr lang="en-US" dirty="0"/>
          </a:p>
        </p:txBody>
      </p:sp>
      <p:sp>
        <p:nvSpPr>
          <p:cNvPr id="3" name="Content Placeholder 2"/>
          <p:cNvSpPr>
            <a:spLocks noGrp="1"/>
          </p:cNvSpPr>
          <p:nvPr>
            <p:ph idx="1"/>
          </p:nvPr>
        </p:nvSpPr>
        <p:spPr/>
        <p:txBody>
          <a:bodyPr/>
          <a:lstStyle/>
          <a:p>
            <a:r>
              <a:rPr lang="en-US" sz="2800" dirty="0" smtClean="0"/>
              <a:t>It is approximated within </a:t>
            </a:r>
            <a:r>
              <a:rPr lang="en-US" sz="2800" dirty="0" smtClean="0">
                <a:solidFill>
                  <a:srgbClr val="7030A0"/>
                </a:solidFill>
              </a:rPr>
              <a:t>H((1+</a:t>
            </a:r>
            <a:r>
              <a:rPr lang="en-US" sz="2800" i="1" dirty="0" smtClean="0">
                <a:solidFill>
                  <a:srgbClr val="7030A0"/>
                </a:solidFill>
                <a:sym typeface="Symbol"/>
              </a:rPr>
              <a:t> )</a:t>
            </a:r>
            <a:r>
              <a:rPr lang="en-US" sz="2800" dirty="0" smtClean="0">
                <a:solidFill>
                  <a:srgbClr val="7030A0"/>
                </a:solidFill>
                <a:sym typeface="Symbol"/>
              </a:rPr>
              <a:t>)</a:t>
            </a:r>
            <a:r>
              <a:rPr lang="en-US" sz="2800" dirty="0" smtClean="0">
                <a:sym typeface="Symbol"/>
              </a:rPr>
              <a:t>, where</a:t>
            </a:r>
          </a:p>
          <a:p>
            <a:pPr>
              <a:buNone/>
            </a:pPr>
            <a:r>
              <a:rPr lang="en-US" sz="2800" i="1" dirty="0" smtClean="0">
                <a:solidFill>
                  <a:srgbClr val="7030A0"/>
                </a:solidFill>
                <a:sym typeface="Symbol"/>
              </a:rPr>
              <a:t>      H(n)=1+1/2+…+1/n</a:t>
            </a:r>
            <a:r>
              <a:rPr lang="en-US" sz="2800" dirty="0" smtClean="0">
                <a:sym typeface="Symbol"/>
              </a:rPr>
              <a:t>  is the Harmonic function.</a:t>
            </a:r>
          </a:p>
          <a:p>
            <a:r>
              <a:rPr lang="en-US" sz="3200" dirty="0" smtClean="0">
                <a:sym typeface="Symbol"/>
              </a:rPr>
              <a:t>In </a:t>
            </a:r>
            <a:r>
              <a:rPr lang="en-US" sz="3200" dirty="0" smtClean="0">
                <a:solidFill>
                  <a:srgbClr val="00B0F0"/>
                </a:solidFill>
                <a:sym typeface="Symbol"/>
              </a:rPr>
              <a:t>trees: Optimal</a:t>
            </a:r>
            <a:r>
              <a:rPr lang="en-US" sz="3200" dirty="0" smtClean="0">
                <a:sym typeface="Symbol"/>
              </a:rPr>
              <a:t> solution in </a:t>
            </a:r>
            <a:r>
              <a:rPr lang="en-US" sz="3200" dirty="0" smtClean="0">
                <a:solidFill>
                  <a:srgbClr val="00B0F0"/>
                </a:solidFill>
                <a:sym typeface="Symbol"/>
              </a:rPr>
              <a:t>linear time</a:t>
            </a:r>
            <a:r>
              <a:rPr lang="en-US" sz="3200" dirty="0" smtClean="0">
                <a:sym typeface="Symbol"/>
              </a:rPr>
              <a:t>.</a:t>
            </a:r>
          </a:p>
          <a:p>
            <a:pPr>
              <a:buNone/>
            </a:pPr>
            <a:r>
              <a:rPr lang="en-US" sz="2800" i="1" dirty="0" smtClean="0">
                <a:sym typeface="Symbol"/>
              </a:rPr>
              <a:t>	</a:t>
            </a:r>
          </a:p>
          <a:p>
            <a:pPr>
              <a:buNone/>
            </a:pPr>
            <a:endParaRPr lang="en-US" sz="2800" i="1" dirty="0">
              <a:sym typeface="Symbol"/>
            </a:endParaRPr>
          </a:p>
          <a:p>
            <a:pPr>
              <a:buNone/>
            </a:pPr>
            <a:endParaRPr lang="en-US" sz="2800" i="1" dirty="0" smtClean="0">
              <a:sym typeface="Symbol"/>
            </a:endParaRPr>
          </a:p>
          <a:p>
            <a:pPr>
              <a:buNone/>
            </a:pPr>
            <a:r>
              <a:rPr lang="en-US" sz="2800" i="1" dirty="0">
                <a:sym typeface="Symbol"/>
              </a:rPr>
              <a:t>	</a:t>
            </a:r>
            <a:endParaRPr lang="en-US" dirty="0" smtClean="0"/>
          </a:p>
          <a:p>
            <a:pPr lvl="1">
              <a:buNone/>
            </a:pPr>
            <a:endParaRPr lang="en-US" dirty="0"/>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64</a:t>
            </a:fld>
            <a:endParaRPr lang="en-US"/>
          </a:p>
        </p:txBody>
      </p:sp>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Inapproximability</a:t>
            </a:r>
            <a:endParaRPr lang="en-US" dirty="0"/>
          </a:p>
        </p:txBody>
      </p:sp>
      <p:sp>
        <p:nvSpPr>
          <p:cNvPr id="3" name="Content Placeholder 2"/>
          <p:cNvSpPr>
            <a:spLocks noGrp="1"/>
          </p:cNvSpPr>
          <p:nvPr>
            <p:ph idx="1"/>
          </p:nvPr>
        </p:nvSpPr>
        <p:spPr/>
        <p:txBody>
          <a:bodyPr/>
          <a:lstStyle/>
          <a:p>
            <a:r>
              <a:rPr lang="en-US" dirty="0" smtClean="0"/>
              <a:t>Reduction from Bounded Set Cover using </a:t>
            </a:r>
            <a:r>
              <a:rPr lang="en-US" i="1" dirty="0" smtClean="0"/>
              <a:t>k </a:t>
            </a:r>
            <a:r>
              <a:rPr lang="en-US" dirty="0" err="1" smtClean="0"/>
              <a:t>provers</a:t>
            </a:r>
            <a:r>
              <a:rPr lang="en-US" dirty="0" smtClean="0"/>
              <a:t> proof system</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sz="2400" dirty="0" smtClean="0"/>
          </a:p>
          <a:p>
            <a:r>
              <a:rPr lang="en-US" sz="2400" dirty="0" smtClean="0"/>
              <a:t>Involve many tweaking of </a:t>
            </a:r>
            <a:r>
              <a:rPr lang="en-US" sz="2400" dirty="0" err="1" smtClean="0"/>
              <a:t>Feige’s</a:t>
            </a:r>
            <a:r>
              <a:rPr lang="en-US" sz="2400" dirty="0" smtClean="0"/>
              <a:t> (1-o(1)) </a:t>
            </a:r>
            <a:r>
              <a:rPr lang="en-US" sz="2400" dirty="0" err="1" smtClean="0"/>
              <a:t>ln</a:t>
            </a:r>
            <a:r>
              <a:rPr lang="en-US" sz="2400" dirty="0" smtClean="0"/>
              <a:t> </a:t>
            </a:r>
            <a:r>
              <a:rPr lang="en-US" sz="2400" i="1" dirty="0" smtClean="0"/>
              <a:t>n</a:t>
            </a:r>
            <a:r>
              <a:rPr lang="en-US" sz="2400" dirty="0" smtClean="0"/>
              <a:t> threshold proof</a:t>
            </a:r>
            <a:endParaRPr lang="en-US" sz="2400" dirty="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65</a:t>
            </a:fld>
            <a:endParaRPr lang="en-US" dirty="0"/>
          </a:p>
        </p:txBody>
      </p:sp>
      <p:grpSp>
        <p:nvGrpSpPr>
          <p:cNvPr id="141" name="Group 140"/>
          <p:cNvGrpSpPr/>
          <p:nvPr/>
        </p:nvGrpSpPr>
        <p:grpSpPr>
          <a:xfrm>
            <a:off x="1926157" y="1745360"/>
            <a:ext cx="4322243" cy="3184165"/>
            <a:chOff x="1447072" y="1157514"/>
            <a:chExt cx="5120196" cy="3772011"/>
          </a:xfrm>
        </p:grpSpPr>
        <p:sp>
          <p:nvSpPr>
            <p:cNvPr id="142" name="Oval 141"/>
            <p:cNvSpPr/>
            <p:nvPr/>
          </p:nvSpPr>
          <p:spPr>
            <a:xfrm>
              <a:off x="2339340" y="1704975"/>
              <a:ext cx="861060" cy="25622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86" idx="1"/>
              <a:endCxn id="201" idx="3"/>
            </p:cNvCxnSpPr>
            <p:nvPr/>
          </p:nvCxnSpPr>
          <p:spPr>
            <a:xfrm rot="10800000" flipV="1">
              <a:off x="2860168" y="3043577"/>
              <a:ext cx="2854833" cy="994315"/>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82" idx="1"/>
              <a:endCxn id="213" idx="3"/>
            </p:cNvCxnSpPr>
            <p:nvPr/>
          </p:nvCxnSpPr>
          <p:spPr>
            <a:xfrm rot="10800000" flipV="1">
              <a:off x="2912238" y="1401468"/>
              <a:ext cx="2802763" cy="689236"/>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213" idx="3"/>
              <a:endCxn id="178" idx="1"/>
            </p:cNvCxnSpPr>
            <p:nvPr/>
          </p:nvCxnSpPr>
          <p:spPr>
            <a:xfrm>
              <a:off x="2912237" y="2090704"/>
              <a:ext cx="897763" cy="37020"/>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78" idx="1"/>
              <a:endCxn id="205" idx="3"/>
            </p:cNvCxnSpPr>
            <p:nvPr/>
          </p:nvCxnSpPr>
          <p:spPr>
            <a:xfrm rot="10800000" flipV="1">
              <a:off x="2884932" y="2127724"/>
              <a:ext cx="925068" cy="828044"/>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79" idx="1"/>
              <a:endCxn id="213" idx="3"/>
            </p:cNvCxnSpPr>
            <p:nvPr/>
          </p:nvCxnSpPr>
          <p:spPr>
            <a:xfrm rot="10800000">
              <a:off x="2912238" y="2090704"/>
              <a:ext cx="897763" cy="501480"/>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79" idx="1"/>
              <a:endCxn id="205" idx="3"/>
            </p:cNvCxnSpPr>
            <p:nvPr/>
          </p:nvCxnSpPr>
          <p:spPr>
            <a:xfrm rot="10800000" flipV="1">
              <a:off x="2884932" y="2592184"/>
              <a:ext cx="925068" cy="363584"/>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80" idx="1"/>
              <a:endCxn id="213" idx="3"/>
            </p:cNvCxnSpPr>
            <p:nvPr/>
          </p:nvCxnSpPr>
          <p:spPr>
            <a:xfrm rot="10800000">
              <a:off x="2912238" y="2090704"/>
              <a:ext cx="897763" cy="1103600"/>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80" idx="1"/>
              <a:endCxn id="201" idx="3"/>
            </p:cNvCxnSpPr>
            <p:nvPr/>
          </p:nvCxnSpPr>
          <p:spPr>
            <a:xfrm rot="10800000" flipV="1">
              <a:off x="2860168" y="3194303"/>
              <a:ext cx="949833" cy="843589"/>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205" idx="3"/>
              <a:endCxn id="181" idx="1"/>
            </p:cNvCxnSpPr>
            <p:nvPr/>
          </p:nvCxnSpPr>
          <p:spPr>
            <a:xfrm>
              <a:off x="2884932" y="2955768"/>
              <a:ext cx="925068" cy="1076956"/>
            </a:xfrm>
            <a:prstGeom prst="line">
              <a:avLst/>
            </a:prstGeom>
            <a:ln w="158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83" idx="1"/>
              <a:endCxn id="205" idx="3"/>
            </p:cNvCxnSpPr>
            <p:nvPr/>
          </p:nvCxnSpPr>
          <p:spPr>
            <a:xfrm rot="10800000" flipV="1">
              <a:off x="2884932" y="2548278"/>
              <a:ext cx="2830068" cy="407490"/>
            </a:xfrm>
            <a:prstGeom prst="line">
              <a:avLst/>
            </a:prstGeom>
            <a:ln w="158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724910" y="1713531"/>
              <a:ext cx="484012" cy="400110"/>
            </a:xfrm>
            <a:prstGeom prst="rect">
              <a:avLst/>
            </a:prstGeom>
            <a:noFill/>
          </p:spPr>
          <p:txBody>
            <a:bodyPr wrap="square" rtlCol="0">
              <a:spAutoFit/>
            </a:bodyPr>
            <a:lstStyle/>
            <a:p>
              <a:r>
                <a:rPr lang="en-US" sz="2000" dirty="0" smtClean="0">
                  <a:latin typeface="+mj-lt"/>
                </a:rPr>
                <a:t>S</a:t>
              </a:r>
              <a:r>
                <a:rPr lang="en-US" sz="2000" baseline="-25000" dirty="0" smtClean="0">
                  <a:latin typeface="+mj-lt"/>
                </a:rPr>
                <a:t>1</a:t>
              </a:r>
              <a:endParaRPr lang="en-US" sz="2000" dirty="0">
                <a:latin typeface="+mj-lt"/>
              </a:endParaRPr>
            </a:p>
          </p:txBody>
        </p:sp>
        <p:sp>
          <p:nvSpPr>
            <p:cNvPr id="154" name="TextBox 153"/>
            <p:cNvSpPr txBox="1"/>
            <p:nvPr/>
          </p:nvSpPr>
          <p:spPr>
            <a:xfrm>
              <a:off x="5943600" y="1157514"/>
              <a:ext cx="623668" cy="437516"/>
            </a:xfrm>
            <a:prstGeom prst="rect">
              <a:avLst/>
            </a:prstGeom>
            <a:noFill/>
          </p:spPr>
          <p:txBody>
            <a:bodyPr wrap="square" rtlCol="0">
              <a:spAutoFit/>
            </a:bodyPr>
            <a:lstStyle/>
            <a:p>
              <a:r>
                <a:rPr lang="en-US" dirty="0" smtClean="0">
                  <a:latin typeface="+mj-lt"/>
                </a:rPr>
                <a:t>e</a:t>
              </a:r>
              <a:r>
                <a:rPr lang="en-US" baseline="-25000" dirty="0" smtClean="0">
                  <a:latin typeface="+mj-lt"/>
                </a:rPr>
                <a:t>1</a:t>
              </a:r>
              <a:endParaRPr lang="en-US" dirty="0">
                <a:latin typeface="+mj-lt"/>
              </a:endParaRPr>
            </a:p>
          </p:txBody>
        </p:sp>
        <p:sp>
          <p:nvSpPr>
            <p:cNvPr id="155" name="TextBox 154"/>
            <p:cNvSpPr txBox="1"/>
            <p:nvPr/>
          </p:nvSpPr>
          <p:spPr>
            <a:xfrm>
              <a:off x="5943600" y="1816882"/>
              <a:ext cx="533400" cy="369332"/>
            </a:xfrm>
            <a:prstGeom prst="rect">
              <a:avLst/>
            </a:prstGeom>
            <a:noFill/>
          </p:spPr>
          <p:txBody>
            <a:bodyPr wrap="square" rtlCol="0">
              <a:spAutoFit/>
            </a:bodyPr>
            <a:lstStyle/>
            <a:p>
              <a:r>
                <a:rPr lang="en-US" dirty="0" smtClean="0">
                  <a:latin typeface="+mj-lt"/>
                </a:rPr>
                <a:t>e</a:t>
              </a:r>
              <a:r>
                <a:rPr lang="en-US" baseline="-25000" dirty="0" smtClean="0">
                  <a:latin typeface="+mj-lt"/>
                </a:rPr>
                <a:t>2</a:t>
              </a:r>
              <a:endParaRPr lang="en-US" dirty="0">
                <a:latin typeface="+mj-lt"/>
              </a:endParaRPr>
            </a:p>
          </p:txBody>
        </p:sp>
        <p:sp>
          <p:nvSpPr>
            <p:cNvPr id="156" name="TextBox 155"/>
            <p:cNvSpPr txBox="1"/>
            <p:nvPr/>
          </p:nvSpPr>
          <p:spPr>
            <a:xfrm>
              <a:off x="5943600" y="2377258"/>
              <a:ext cx="533400" cy="369332"/>
            </a:xfrm>
            <a:prstGeom prst="rect">
              <a:avLst/>
            </a:prstGeom>
            <a:noFill/>
          </p:spPr>
          <p:txBody>
            <a:bodyPr wrap="square" rtlCol="0">
              <a:spAutoFit/>
            </a:bodyPr>
            <a:lstStyle/>
            <a:p>
              <a:r>
                <a:rPr lang="en-US" dirty="0" smtClean="0">
                  <a:latin typeface="+mj-lt"/>
                </a:rPr>
                <a:t>e</a:t>
              </a:r>
              <a:r>
                <a:rPr lang="en-US" sz="1600" baseline="-25000" dirty="0" smtClean="0">
                  <a:latin typeface="+mj-lt"/>
                </a:rPr>
                <a:t>3</a:t>
              </a:r>
              <a:endParaRPr lang="en-US" dirty="0">
                <a:latin typeface="+mj-lt"/>
              </a:endParaRPr>
            </a:p>
          </p:txBody>
        </p:sp>
        <p:sp>
          <p:nvSpPr>
            <p:cNvPr id="157" name="TextBox 156"/>
            <p:cNvSpPr txBox="1"/>
            <p:nvPr/>
          </p:nvSpPr>
          <p:spPr>
            <a:xfrm>
              <a:off x="5943600" y="2845344"/>
              <a:ext cx="533400" cy="369332"/>
            </a:xfrm>
            <a:prstGeom prst="rect">
              <a:avLst/>
            </a:prstGeom>
            <a:noFill/>
          </p:spPr>
          <p:txBody>
            <a:bodyPr wrap="square" rtlCol="0">
              <a:spAutoFit/>
            </a:bodyPr>
            <a:lstStyle/>
            <a:p>
              <a:r>
                <a:rPr lang="en-US" dirty="0" smtClean="0">
                  <a:latin typeface="+mj-lt"/>
                </a:rPr>
                <a:t>e</a:t>
              </a:r>
              <a:r>
                <a:rPr lang="en-US" sz="1600" baseline="-25000" dirty="0" smtClean="0">
                  <a:latin typeface="+mj-lt"/>
                </a:rPr>
                <a:t>4</a:t>
              </a:r>
              <a:endParaRPr lang="en-US" dirty="0">
                <a:latin typeface="+mj-lt"/>
              </a:endParaRPr>
            </a:p>
          </p:txBody>
        </p:sp>
        <p:sp>
          <p:nvSpPr>
            <p:cNvPr id="158" name="TextBox 157"/>
            <p:cNvSpPr txBox="1"/>
            <p:nvPr/>
          </p:nvSpPr>
          <p:spPr>
            <a:xfrm>
              <a:off x="5943600" y="3382554"/>
              <a:ext cx="533400" cy="369332"/>
            </a:xfrm>
            <a:prstGeom prst="rect">
              <a:avLst/>
            </a:prstGeom>
            <a:noFill/>
          </p:spPr>
          <p:txBody>
            <a:bodyPr wrap="square" rtlCol="0">
              <a:spAutoFit/>
            </a:bodyPr>
            <a:lstStyle/>
            <a:p>
              <a:r>
                <a:rPr lang="en-US" dirty="0" smtClean="0">
                  <a:latin typeface="+mj-lt"/>
                </a:rPr>
                <a:t>e</a:t>
              </a:r>
              <a:r>
                <a:rPr lang="en-US" sz="1600" baseline="-25000" dirty="0" smtClean="0">
                  <a:latin typeface="+mj-lt"/>
                </a:rPr>
                <a:t>5</a:t>
              </a:r>
              <a:endParaRPr lang="en-US" dirty="0">
                <a:latin typeface="+mj-lt"/>
              </a:endParaRPr>
            </a:p>
          </p:txBody>
        </p:sp>
        <p:sp>
          <p:nvSpPr>
            <p:cNvPr id="159" name="TextBox 158"/>
            <p:cNvSpPr txBox="1"/>
            <p:nvPr/>
          </p:nvSpPr>
          <p:spPr>
            <a:xfrm>
              <a:off x="5943600" y="4084865"/>
              <a:ext cx="623668" cy="437516"/>
            </a:xfrm>
            <a:prstGeom prst="rect">
              <a:avLst/>
            </a:prstGeom>
            <a:noFill/>
          </p:spPr>
          <p:txBody>
            <a:bodyPr wrap="square" rtlCol="0">
              <a:spAutoFit/>
            </a:bodyPr>
            <a:lstStyle/>
            <a:p>
              <a:r>
                <a:rPr lang="en-US" dirty="0" err="1" smtClean="0">
                  <a:latin typeface="Georgia" pitchFamily="18" charset="0"/>
                </a:rPr>
                <a:t>e</a:t>
              </a:r>
              <a:r>
                <a:rPr lang="en-US" sz="1600" baseline="-25000" dirty="0" err="1" smtClean="0">
                  <a:latin typeface="Georgia" pitchFamily="18" charset="0"/>
                </a:rPr>
                <a:t>|</a:t>
              </a:r>
              <a:r>
                <a:rPr lang="en-US" sz="1600" baseline="-25000" dirty="0" err="1" smtClean="0">
                  <a:latin typeface="Brush Script MT" pitchFamily="66" charset="0"/>
                </a:rPr>
                <a:t>U</a:t>
              </a:r>
              <a:r>
                <a:rPr lang="en-US" sz="1600" baseline="-25000" dirty="0" smtClean="0">
                  <a:latin typeface="Georgia" pitchFamily="18" charset="0"/>
                </a:rPr>
                <a:t>|</a:t>
              </a:r>
              <a:endParaRPr lang="en-US" dirty="0">
                <a:latin typeface="Georgia" pitchFamily="18" charset="0"/>
              </a:endParaRPr>
            </a:p>
          </p:txBody>
        </p:sp>
        <p:cxnSp>
          <p:nvCxnSpPr>
            <p:cNvPr id="160" name="Straight Connector 159"/>
            <p:cNvCxnSpPr>
              <a:stCxn id="178" idx="3"/>
              <a:endCxn id="182" idx="1"/>
            </p:cNvCxnSpPr>
            <p:nvPr/>
          </p:nvCxnSpPr>
          <p:spPr>
            <a:xfrm flipV="1">
              <a:off x="3974592" y="1401468"/>
              <a:ext cx="1740408" cy="7262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78" idx="3"/>
              <a:endCxn id="185" idx="1"/>
            </p:cNvCxnSpPr>
            <p:nvPr/>
          </p:nvCxnSpPr>
          <p:spPr>
            <a:xfrm flipV="1">
              <a:off x="3974592" y="1988208"/>
              <a:ext cx="1740408" cy="13951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78" idx="3"/>
              <a:endCxn id="186" idx="1"/>
            </p:cNvCxnSpPr>
            <p:nvPr/>
          </p:nvCxnSpPr>
          <p:spPr>
            <a:xfrm>
              <a:off x="3974592" y="2127724"/>
              <a:ext cx="1740408" cy="91585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79" idx="3"/>
              <a:endCxn id="185" idx="1"/>
            </p:cNvCxnSpPr>
            <p:nvPr/>
          </p:nvCxnSpPr>
          <p:spPr>
            <a:xfrm flipV="1">
              <a:off x="3974592" y="1988208"/>
              <a:ext cx="1740408" cy="60397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79" idx="3"/>
              <a:endCxn id="188" idx="1"/>
            </p:cNvCxnSpPr>
            <p:nvPr/>
          </p:nvCxnSpPr>
          <p:spPr>
            <a:xfrm>
              <a:off x="3974592" y="2592184"/>
              <a:ext cx="1744218" cy="96955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81" idx="3"/>
              <a:endCxn id="186" idx="1"/>
            </p:cNvCxnSpPr>
            <p:nvPr/>
          </p:nvCxnSpPr>
          <p:spPr>
            <a:xfrm flipV="1">
              <a:off x="3974592" y="3043578"/>
              <a:ext cx="1740408" cy="9891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81" idx="3"/>
            </p:cNvCxnSpPr>
            <p:nvPr/>
          </p:nvCxnSpPr>
          <p:spPr>
            <a:xfrm>
              <a:off x="3974592" y="4032724"/>
              <a:ext cx="1748028" cy="2139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80" idx="3"/>
              <a:endCxn id="188" idx="1"/>
            </p:cNvCxnSpPr>
            <p:nvPr/>
          </p:nvCxnSpPr>
          <p:spPr>
            <a:xfrm>
              <a:off x="3974592" y="3194304"/>
              <a:ext cx="1744218" cy="3674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80" idx="3"/>
              <a:endCxn id="183" idx="1"/>
            </p:cNvCxnSpPr>
            <p:nvPr/>
          </p:nvCxnSpPr>
          <p:spPr>
            <a:xfrm flipV="1">
              <a:off x="3974592" y="2548278"/>
              <a:ext cx="1740408" cy="6460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2447925" y="2529780"/>
              <a:ext cx="746760" cy="400110"/>
            </a:xfrm>
            <a:prstGeom prst="rect">
              <a:avLst/>
            </a:prstGeom>
            <a:noFill/>
          </p:spPr>
          <p:txBody>
            <a:bodyPr wrap="square" rtlCol="0">
              <a:spAutoFit/>
            </a:bodyPr>
            <a:lstStyle/>
            <a:p>
              <a:r>
                <a:rPr lang="en-US" sz="2000" dirty="0" smtClean="0">
                  <a:latin typeface="+mj-lt"/>
                </a:rPr>
                <a:t>x</a:t>
              </a:r>
              <a:r>
                <a:rPr lang="en-US" baseline="-25000" dirty="0" smtClean="0">
                  <a:latin typeface="+mj-lt"/>
                </a:rPr>
                <a:t>i</a:t>
              </a:r>
              <a:endParaRPr lang="en-US" sz="2000" dirty="0">
                <a:latin typeface="+mj-lt"/>
              </a:endParaRPr>
            </a:p>
          </p:txBody>
        </p:sp>
        <p:sp>
          <p:nvSpPr>
            <p:cNvPr id="170" name="TextBox 169"/>
            <p:cNvSpPr txBox="1"/>
            <p:nvPr/>
          </p:nvSpPr>
          <p:spPr>
            <a:xfrm>
              <a:off x="2439035" y="3659014"/>
              <a:ext cx="746760" cy="400110"/>
            </a:xfrm>
            <a:prstGeom prst="rect">
              <a:avLst/>
            </a:prstGeom>
            <a:noFill/>
          </p:spPr>
          <p:txBody>
            <a:bodyPr wrap="square" rtlCol="0">
              <a:spAutoFit/>
            </a:bodyPr>
            <a:lstStyle/>
            <a:p>
              <a:r>
                <a:rPr lang="en-US" sz="2000" dirty="0" err="1" smtClean="0">
                  <a:latin typeface="+mj-lt"/>
                </a:rPr>
                <a:t>x</a:t>
              </a:r>
              <a:r>
                <a:rPr lang="en-US" sz="1600" baseline="-25000" dirty="0" err="1" smtClean="0">
                  <a:latin typeface="+mj-lt"/>
                </a:rPr>
                <a:t>t</a:t>
              </a:r>
              <a:endParaRPr lang="en-US" sz="2000" dirty="0">
                <a:latin typeface="+mj-lt"/>
              </a:endParaRPr>
            </a:p>
          </p:txBody>
        </p:sp>
        <p:cxnSp>
          <p:nvCxnSpPr>
            <p:cNvPr id="171" name="Straight Connector 170"/>
            <p:cNvCxnSpPr>
              <a:stCxn id="201" idx="3"/>
              <a:endCxn id="181" idx="1"/>
            </p:cNvCxnSpPr>
            <p:nvPr/>
          </p:nvCxnSpPr>
          <p:spPr>
            <a:xfrm flipV="1">
              <a:off x="2860167" y="4032724"/>
              <a:ext cx="949833" cy="5169"/>
            </a:xfrm>
            <a:prstGeom prst="line">
              <a:avLst/>
            </a:prstGeom>
            <a:ln w="158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3715476" y="2755881"/>
              <a:ext cx="746760" cy="400110"/>
            </a:xfrm>
            <a:prstGeom prst="rect">
              <a:avLst/>
            </a:prstGeom>
            <a:noFill/>
          </p:spPr>
          <p:txBody>
            <a:bodyPr wrap="square" rtlCol="0">
              <a:spAutoFit/>
            </a:bodyPr>
            <a:lstStyle/>
            <a:p>
              <a:r>
                <a:rPr lang="en-US" sz="2000" dirty="0" smtClean="0">
                  <a:latin typeface="+mj-lt"/>
                </a:rPr>
                <a:t>S</a:t>
              </a:r>
              <a:r>
                <a:rPr lang="en-US" baseline="-25000" dirty="0" smtClean="0">
                  <a:latin typeface="+mj-lt"/>
                </a:rPr>
                <a:t>3</a:t>
              </a:r>
              <a:endParaRPr lang="en-US" sz="2000" dirty="0">
                <a:latin typeface="+mj-lt"/>
              </a:endParaRPr>
            </a:p>
          </p:txBody>
        </p:sp>
        <p:sp>
          <p:nvSpPr>
            <p:cNvPr id="173" name="TextBox 172"/>
            <p:cNvSpPr txBox="1"/>
            <p:nvPr/>
          </p:nvSpPr>
          <p:spPr>
            <a:xfrm>
              <a:off x="3710940" y="2166917"/>
              <a:ext cx="746760" cy="400110"/>
            </a:xfrm>
            <a:prstGeom prst="rect">
              <a:avLst/>
            </a:prstGeom>
            <a:noFill/>
          </p:spPr>
          <p:txBody>
            <a:bodyPr wrap="square" rtlCol="0">
              <a:spAutoFit/>
            </a:bodyPr>
            <a:lstStyle/>
            <a:p>
              <a:r>
                <a:rPr lang="en-US" sz="2000" dirty="0" smtClean="0">
                  <a:latin typeface="+mj-lt"/>
                </a:rPr>
                <a:t>S</a:t>
              </a:r>
              <a:r>
                <a:rPr lang="en-US" baseline="-25000" dirty="0" smtClean="0">
                  <a:latin typeface="+mj-lt"/>
                </a:rPr>
                <a:t>2</a:t>
              </a:r>
              <a:endParaRPr lang="en-US" sz="2000" dirty="0">
                <a:latin typeface="+mj-lt"/>
              </a:endParaRPr>
            </a:p>
          </p:txBody>
        </p:sp>
        <p:sp>
          <p:nvSpPr>
            <p:cNvPr id="174" name="TextBox 173"/>
            <p:cNvSpPr txBox="1"/>
            <p:nvPr/>
          </p:nvSpPr>
          <p:spPr>
            <a:xfrm>
              <a:off x="1851660" y="4411980"/>
              <a:ext cx="838200" cy="461665"/>
            </a:xfrm>
            <a:prstGeom prst="rect">
              <a:avLst/>
            </a:prstGeom>
            <a:noFill/>
          </p:spPr>
          <p:txBody>
            <a:bodyPr wrap="square" rtlCol="0">
              <a:spAutoFit/>
            </a:bodyPr>
            <a:lstStyle/>
            <a:p>
              <a:r>
                <a:rPr lang="en-US" sz="2400" b="1" dirty="0" smtClean="0"/>
                <a:t>D’</a:t>
              </a:r>
              <a:endParaRPr lang="en-US" sz="2400" b="1" dirty="0"/>
            </a:p>
          </p:txBody>
        </p:sp>
        <p:sp>
          <p:nvSpPr>
            <p:cNvPr id="175" name="TextBox 174"/>
            <p:cNvSpPr txBox="1"/>
            <p:nvPr/>
          </p:nvSpPr>
          <p:spPr>
            <a:xfrm>
              <a:off x="2712720" y="4411980"/>
              <a:ext cx="838200" cy="461665"/>
            </a:xfrm>
            <a:prstGeom prst="rect">
              <a:avLst/>
            </a:prstGeom>
            <a:noFill/>
          </p:spPr>
          <p:txBody>
            <a:bodyPr wrap="square" rtlCol="0">
              <a:spAutoFit/>
            </a:bodyPr>
            <a:lstStyle/>
            <a:p>
              <a:r>
                <a:rPr lang="en-US" sz="2400" b="1" dirty="0" smtClean="0"/>
                <a:t>D</a:t>
              </a:r>
              <a:endParaRPr lang="en-US" sz="2400" dirty="0"/>
            </a:p>
          </p:txBody>
        </p:sp>
        <p:sp>
          <p:nvSpPr>
            <p:cNvPr id="176" name="TextBox 175"/>
            <p:cNvSpPr txBox="1"/>
            <p:nvPr/>
          </p:nvSpPr>
          <p:spPr>
            <a:xfrm>
              <a:off x="3676650" y="4421505"/>
              <a:ext cx="838200" cy="461665"/>
            </a:xfrm>
            <a:prstGeom prst="rect">
              <a:avLst/>
            </a:prstGeom>
            <a:noFill/>
          </p:spPr>
          <p:txBody>
            <a:bodyPr wrap="square" rtlCol="0">
              <a:spAutoFit/>
            </a:bodyPr>
            <a:lstStyle/>
            <a:p>
              <a:r>
                <a:rPr lang="en-US" sz="2400" b="1" dirty="0" smtClean="0">
                  <a:latin typeface="Brush Script MT" pitchFamily="66" charset="0"/>
                </a:rPr>
                <a:t>S</a:t>
              </a:r>
              <a:endParaRPr lang="en-US" sz="2400" b="1" dirty="0">
                <a:latin typeface="Brush Script MT" pitchFamily="66" charset="0"/>
              </a:endParaRPr>
            </a:p>
          </p:txBody>
        </p:sp>
        <p:sp>
          <p:nvSpPr>
            <p:cNvPr id="177" name="TextBox 176"/>
            <p:cNvSpPr txBox="1"/>
            <p:nvPr/>
          </p:nvSpPr>
          <p:spPr>
            <a:xfrm>
              <a:off x="5605780" y="4467860"/>
              <a:ext cx="838200" cy="461665"/>
            </a:xfrm>
            <a:prstGeom prst="rect">
              <a:avLst/>
            </a:prstGeom>
            <a:noFill/>
          </p:spPr>
          <p:txBody>
            <a:bodyPr wrap="square" rtlCol="0">
              <a:spAutoFit/>
            </a:bodyPr>
            <a:lstStyle/>
            <a:p>
              <a:r>
                <a:rPr lang="en-US" sz="2400" dirty="0" smtClean="0">
                  <a:latin typeface="Brush Script MT" pitchFamily="66" charset="0"/>
                </a:rPr>
                <a:t>U</a:t>
              </a:r>
              <a:endParaRPr lang="en-US" sz="2400" dirty="0">
                <a:latin typeface="Brush Script MT" pitchFamily="66" charset="0"/>
              </a:endParaRPr>
            </a:p>
          </p:txBody>
        </p:sp>
        <p:sp>
          <p:nvSpPr>
            <p:cNvPr id="178" name="Rounded Rectangle 177"/>
            <p:cNvSpPr>
              <a:spLocks noChangeAspect="1"/>
            </p:cNvSpPr>
            <p:nvPr/>
          </p:nvSpPr>
          <p:spPr>
            <a:xfrm>
              <a:off x="3810000" y="2045428"/>
              <a:ext cx="164592" cy="164592"/>
            </a:xfrm>
            <a:prstGeom prst="roundRect">
              <a:avLst/>
            </a:prstGeom>
            <a:solidFill>
              <a:srgbClr val="B2DF8A"/>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9" name="Rounded Rectangle 178"/>
            <p:cNvSpPr>
              <a:spLocks noChangeAspect="1"/>
            </p:cNvSpPr>
            <p:nvPr/>
          </p:nvSpPr>
          <p:spPr>
            <a:xfrm>
              <a:off x="3810000" y="2509888"/>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0" name="Rounded Rectangle 179"/>
            <p:cNvSpPr>
              <a:spLocks noChangeAspect="1"/>
            </p:cNvSpPr>
            <p:nvPr/>
          </p:nvSpPr>
          <p:spPr>
            <a:xfrm>
              <a:off x="3810000" y="3112008"/>
              <a:ext cx="164592" cy="164592"/>
            </a:xfrm>
            <a:prstGeom prst="roundRect">
              <a:avLst/>
            </a:prstGeom>
            <a:solidFill>
              <a:srgbClr val="B2DF8A"/>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1" name="Rounded Rectangle 180"/>
            <p:cNvSpPr>
              <a:spLocks noChangeAspect="1"/>
            </p:cNvSpPr>
            <p:nvPr/>
          </p:nvSpPr>
          <p:spPr>
            <a:xfrm>
              <a:off x="3810000" y="3950428"/>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2" name="Rounded Rectangle 181"/>
            <p:cNvSpPr>
              <a:spLocks noChangeAspect="1"/>
            </p:cNvSpPr>
            <p:nvPr/>
          </p:nvSpPr>
          <p:spPr>
            <a:xfrm>
              <a:off x="5715000" y="1319172"/>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3" name="Rounded Rectangle 182"/>
            <p:cNvSpPr>
              <a:spLocks noChangeAspect="1"/>
            </p:cNvSpPr>
            <p:nvPr/>
          </p:nvSpPr>
          <p:spPr>
            <a:xfrm>
              <a:off x="5715000" y="2465982"/>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4" name="Rounded Rectangle 183"/>
            <p:cNvSpPr>
              <a:spLocks noChangeAspect="1"/>
            </p:cNvSpPr>
            <p:nvPr/>
          </p:nvSpPr>
          <p:spPr>
            <a:xfrm>
              <a:off x="5722620" y="4164330"/>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5" name="Rounded Rectangle 184"/>
            <p:cNvSpPr>
              <a:spLocks noChangeAspect="1"/>
            </p:cNvSpPr>
            <p:nvPr/>
          </p:nvSpPr>
          <p:spPr>
            <a:xfrm>
              <a:off x="5715000" y="1905912"/>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6" name="Rounded Rectangle 185"/>
            <p:cNvSpPr>
              <a:spLocks noChangeAspect="1"/>
            </p:cNvSpPr>
            <p:nvPr/>
          </p:nvSpPr>
          <p:spPr>
            <a:xfrm>
              <a:off x="5715000" y="2961282"/>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7" name="TextBox 186"/>
            <p:cNvSpPr txBox="1"/>
            <p:nvPr/>
          </p:nvSpPr>
          <p:spPr>
            <a:xfrm>
              <a:off x="3718198" y="3571362"/>
              <a:ext cx="746760" cy="400110"/>
            </a:xfrm>
            <a:prstGeom prst="rect">
              <a:avLst/>
            </a:prstGeom>
            <a:noFill/>
          </p:spPr>
          <p:txBody>
            <a:bodyPr wrap="square" rtlCol="0">
              <a:spAutoFit/>
            </a:bodyPr>
            <a:lstStyle/>
            <a:p>
              <a:r>
                <a:rPr lang="en-US" sz="2000" dirty="0" smtClean="0">
                  <a:latin typeface="+mj-lt"/>
                </a:rPr>
                <a:t>S</a:t>
              </a:r>
              <a:r>
                <a:rPr lang="en-US" baseline="-25000" dirty="0" smtClean="0">
                  <a:latin typeface="+mj-lt"/>
                </a:rPr>
                <a:t>|</a:t>
              </a:r>
              <a:r>
                <a:rPr lang="en-US" sz="1600" baseline="-25000" dirty="0" smtClean="0">
                  <a:latin typeface="Brush Script MT" pitchFamily="66" charset="0"/>
                </a:rPr>
                <a:t>S</a:t>
              </a:r>
              <a:r>
                <a:rPr lang="en-US" baseline="-25000" dirty="0" smtClean="0">
                  <a:latin typeface="+mj-lt"/>
                </a:rPr>
                <a:t>|</a:t>
              </a:r>
              <a:endParaRPr lang="en-US" sz="2000" dirty="0">
                <a:latin typeface="+mj-lt"/>
              </a:endParaRPr>
            </a:p>
          </p:txBody>
        </p:sp>
        <p:sp>
          <p:nvSpPr>
            <p:cNvPr id="188" name="Rounded Rectangle 187"/>
            <p:cNvSpPr>
              <a:spLocks noChangeAspect="1"/>
            </p:cNvSpPr>
            <p:nvPr/>
          </p:nvSpPr>
          <p:spPr>
            <a:xfrm>
              <a:off x="5718810" y="3479442"/>
              <a:ext cx="164592" cy="164592"/>
            </a:xfrm>
            <a:prstGeom prst="roundRect">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9" name="TextBox 188"/>
            <p:cNvSpPr txBox="1"/>
            <p:nvPr/>
          </p:nvSpPr>
          <p:spPr>
            <a:xfrm>
              <a:off x="1602544" y="3182256"/>
              <a:ext cx="1674057" cy="437516"/>
            </a:xfrm>
            <a:prstGeom prst="rect">
              <a:avLst/>
            </a:prstGeom>
            <a:noFill/>
          </p:spPr>
          <p:txBody>
            <a:bodyPr wrap="square" rtlCol="0">
              <a:spAutoFit/>
            </a:bodyPr>
            <a:lstStyle/>
            <a:p>
              <a:r>
                <a:rPr lang="en-US" dirty="0" smtClean="0"/>
                <a:t>. . . . . . . .</a:t>
              </a:r>
              <a:endParaRPr lang="en-US" dirty="0"/>
            </a:p>
          </p:txBody>
        </p:sp>
        <p:sp>
          <p:nvSpPr>
            <p:cNvPr id="190" name="TextBox 189"/>
            <p:cNvSpPr txBox="1"/>
            <p:nvPr/>
          </p:nvSpPr>
          <p:spPr>
            <a:xfrm>
              <a:off x="3144130" y="3242248"/>
              <a:ext cx="1346981" cy="437516"/>
            </a:xfrm>
            <a:prstGeom prst="rect">
              <a:avLst/>
            </a:prstGeom>
            <a:noFill/>
          </p:spPr>
          <p:txBody>
            <a:bodyPr wrap="square" rtlCol="0">
              <a:spAutoFit/>
            </a:bodyPr>
            <a:lstStyle/>
            <a:p>
              <a:r>
                <a:rPr lang="en-US" dirty="0" smtClean="0"/>
                <a:t>   . . . .</a:t>
              </a:r>
              <a:endParaRPr lang="en-US" dirty="0"/>
            </a:p>
          </p:txBody>
        </p:sp>
        <p:sp>
          <p:nvSpPr>
            <p:cNvPr id="191" name="TextBox 190"/>
            <p:cNvSpPr txBox="1"/>
            <p:nvPr/>
          </p:nvSpPr>
          <p:spPr>
            <a:xfrm>
              <a:off x="5122985" y="3661230"/>
              <a:ext cx="1189726" cy="437516"/>
            </a:xfrm>
            <a:prstGeom prst="rect">
              <a:avLst/>
            </a:prstGeom>
            <a:noFill/>
          </p:spPr>
          <p:txBody>
            <a:bodyPr wrap="square" rtlCol="0">
              <a:spAutoFit/>
            </a:bodyPr>
            <a:lstStyle/>
            <a:p>
              <a:r>
                <a:rPr lang="en-US" dirty="0" smtClean="0"/>
                <a:t>   . . . .</a:t>
              </a:r>
              <a:endParaRPr lang="en-US" dirty="0"/>
            </a:p>
          </p:txBody>
        </p:sp>
        <p:grpSp>
          <p:nvGrpSpPr>
            <p:cNvPr id="192" name="Group 154"/>
            <p:cNvGrpSpPr/>
            <p:nvPr/>
          </p:nvGrpSpPr>
          <p:grpSpPr>
            <a:xfrm>
              <a:off x="1828800" y="1684020"/>
              <a:ext cx="1083437" cy="488980"/>
              <a:chOff x="1885315" y="1543050"/>
              <a:chExt cx="1083437" cy="488980"/>
            </a:xfrm>
          </p:grpSpPr>
          <p:sp>
            <p:nvSpPr>
              <p:cNvPr id="209" name="TextBox 208"/>
              <p:cNvSpPr txBox="1"/>
              <p:nvPr/>
            </p:nvSpPr>
            <p:spPr>
              <a:xfrm>
                <a:off x="2482850" y="1562100"/>
                <a:ext cx="484012" cy="400110"/>
              </a:xfrm>
              <a:prstGeom prst="rect">
                <a:avLst/>
              </a:prstGeom>
              <a:noFill/>
            </p:spPr>
            <p:txBody>
              <a:bodyPr wrap="square" rtlCol="0">
                <a:spAutoFit/>
              </a:bodyPr>
              <a:lstStyle/>
              <a:p>
                <a:r>
                  <a:rPr lang="en-US" sz="2000" dirty="0" smtClean="0">
                    <a:latin typeface="+mj-lt"/>
                  </a:rPr>
                  <a:t>x</a:t>
                </a:r>
                <a:r>
                  <a:rPr lang="en-US" baseline="-25000" dirty="0" smtClean="0">
                    <a:latin typeface="+mj-lt"/>
                  </a:rPr>
                  <a:t>1</a:t>
                </a:r>
                <a:endParaRPr lang="en-US" sz="2000" dirty="0">
                  <a:latin typeface="+mj-lt"/>
                </a:endParaRPr>
              </a:p>
            </p:txBody>
          </p:sp>
          <p:sp>
            <p:nvSpPr>
              <p:cNvPr id="210" name="TextBox 209"/>
              <p:cNvSpPr txBox="1"/>
              <p:nvPr/>
            </p:nvSpPr>
            <p:spPr>
              <a:xfrm>
                <a:off x="1885315" y="1543050"/>
                <a:ext cx="484012" cy="400110"/>
              </a:xfrm>
              <a:prstGeom prst="rect">
                <a:avLst/>
              </a:prstGeom>
              <a:noFill/>
            </p:spPr>
            <p:txBody>
              <a:bodyPr wrap="square" rtlCol="0">
                <a:spAutoFit/>
              </a:bodyPr>
              <a:lstStyle/>
              <a:p>
                <a:r>
                  <a:rPr lang="en-US" sz="2000" dirty="0" smtClean="0">
                    <a:latin typeface="+mj-lt"/>
                  </a:rPr>
                  <a:t>x'</a:t>
                </a:r>
                <a:r>
                  <a:rPr lang="en-US" baseline="-25000" dirty="0" smtClean="0">
                    <a:latin typeface="+mj-lt"/>
                  </a:rPr>
                  <a:t>1</a:t>
                </a:r>
                <a:endParaRPr lang="en-US" sz="2000" dirty="0">
                  <a:latin typeface="+mj-lt"/>
                </a:endParaRPr>
              </a:p>
            </p:txBody>
          </p:sp>
          <p:sp>
            <p:nvSpPr>
              <p:cNvPr id="211" name="Oval 210"/>
              <p:cNvSpPr>
                <a:spLocks noChangeAspect="1"/>
              </p:cNvSpPr>
              <p:nvPr/>
            </p:nvSpPr>
            <p:spPr>
              <a:xfrm>
                <a:off x="1981200" y="1866168"/>
                <a:ext cx="137160" cy="137160"/>
              </a:xfrm>
              <a:prstGeom prst="ellipse">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2" name="Straight Connector 211"/>
              <p:cNvCxnSpPr>
                <a:endCxn id="213" idx="1"/>
              </p:cNvCxnSpPr>
              <p:nvPr/>
            </p:nvCxnSpPr>
            <p:spPr>
              <a:xfrm>
                <a:off x="2145792" y="1948464"/>
                <a:ext cx="658368" cy="12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Rounded Rectangle 212"/>
              <p:cNvSpPr>
                <a:spLocks noChangeAspect="1"/>
              </p:cNvSpPr>
              <p:nvPr/>
            </p:nvSpPr>
            <p:spPr>
              <a:xfrm>
                <a:off x="2804160" y="1867438"/>
                <a:ext cx="164592" cy="164592"/>
              </a:xfrm>
              <a:prstGeom prst="roundRect">
                <a:avLst/>
              </a:prstGeom>
              <a:solidFill>
                <a:srgbClr val="B2DF8A"/>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93" name="Group 156"/>
            <p:cNvGrpSpPr/>
            <p:nvPr/>
          </p:nvGrpSpPr>
          <p:grpSpPr>
            <a:xfrm>
              <a:off x="1817370" y="2532930"/>
              <a:ext cx="1067562" cy="505134"/>
              <a:chOff x="1901190" y="2464350"/>
              <a:chExt cx="1067562" cy="505134"/>
            </a:xfrm>
          </p:grpSpPr>
          <p:grpSp>
            <p:nvGrpSpPr>
              <p:cNvPr id="204" name="Group 155"/>
              <p:cNvGrpSpPr/>
              <p:nvPr/>
            </p:nvGrpSpPr>
            <p:grpSpPr>
              <a:xfrm>
                <a:off x="1901190" y="2464350"/>
                <a:ext cx="902970" cy="482147"/>
                <a:chOff x="1901190" y="2464350"/>
                <a:chExt cx="902970" cy="482147"/>
              </a:xfrm>
            </p:grpSpPr>
            <p:sp>
              <p:nvSpPr>
                <p:cNvPr id="206" name="TextBox 205"/>
                <p:cNvSpPr txBox="1"/>
                <p:nvPr/>
              </p:nvSpPr>
              <p:spPr>
                <a:xfrm>
                  <a:off x="1901190" y="2464350"/>
                  <a:ext cx="746760" cy="400110"/>
                </a:xfrm>
                <a:prstGeom prst="rect">
                  <a:avLst/>
                </a:prstGeom>
                <a:noFill/>
              </p:spPr>
              <p:txBody>
                <a:bodyPr wrap="square" rtlCol="0">
                  <a:spAutoFit/>
                </a:bodyPr>
                <a:lstStyle/>
                <a:p>
                  <a:r>
                    <a:rPr lang="en-US" sz="2000" dirty="0" err="1" smtClean="0">
                      <a:latin typeface="+mj-lt"/>
                    </a:rPr>
                    <a:t>x'</a:t>
                  </a:r>
                  <a:r>
                    <a:rPr lang="en-US" baseline="-25000" dirty="0" err="1" smtClean="0">
                      <a:latin typeface="+mj-lt"/>
                    </a:rPr>
                    <a:t>i</a:t>
                  </a:r>
                  <a:endParaRPr lang="en-US" sz="2000" dirty="0">
                    <a:latin typeface="+mj-lt"/>
                  </a:endParaRPr>
                </a:p>
              </p:txBody>
            </p:sp>
            <p:cxnSp>
              <p:nvCxnSpPr>
                <p:cNvPr id="207" name="Straight Connector 206"/>
                <p:cNvCxnSpPr>
                  <a:endCxn id="205" idx="1"/>
                </p:cNvCxnSpPr>
                <p:nvPr/>
              </p:nvCxnSpPr>
              <p:spPr>
                <a:xfrm flipV="1">
                  <a:off x="2145792" y="2887188"/>
                  <a:ext cx="658368" cy="44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p:cNvSpPr>
                  <a:spLocks noChangeAspect="1"/>
                </p:cNvSpPr>
                <p:nvPr/>
              </p:nvSpPr>
              <p:spPr>
                <a:xfrm>
                  <a:off x="1981200" y="2809337"/>
                  <a:ext cx="137160" cy="137160"/>
                </a:xfrm>
                <a:prstGeom prst="ellipse">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05" name="Rounded Rectangle 204"/>
              <p:cNvSpPr>
                <a:spLocks noChangeAspect="1"/>
              </p:cNvSpPr>
              <p:nvPr/>
            </p:nvSpPr>
            <p:spPr>
              <a:xfrm>
                <a:off x="2804160" y="2804892"/>
                <a:ext cx="164592" cy="164592"/>
              </a:xfrm>
              <a:prstGeom prst="roundRect">
                <a:avLst/>
              </a:prstGeom>
              <a:solidFill>
                <a:srgbClr val="B2DF8A"/>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cxnSp>
          <p:nvCxnSpPr>
            <p:cNvPr id="194" name="Straight Connector 193"/>
            <p:cNvCxnSpPr>
              <a:stCxn id="213" idx="2"/>
            </p:cNvCxnSpPr>
            <p:nvPr/>
          </p:nvCxnSpPr>
          <p:spPr>
            <a:xfrm rot="5400000">
              <a:off x="2779156" y="2223785"/>
              <a:ext cx="101570" cy="0"/>
            </a:xfrm>
            <a:prstGeom prst="line">
              <a:avLst/>
            </a:prstGeom>
            <a:ln w="158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5" name="Group 157"/>
            <p:cNvGrpSpPr/>
            <p:nvPr/>
          </p:nvGrpSpPr>
          <p:grpSpPr>
            <a:xfrm>
              <a:off x="1783080" y="3649980"/>
              <a:ext cx="1077087" cy="470209"/>
              <a:chOff x="1891665" y="3783021"/>
              <a:chExt cx="1077087" cy="470209"/>
            </a:xfrm>
          </p:grpSpPr>
          <p:sp>
            <p:nvSpPr>
              <p:cNvPr id="199" name="TextBox 198"/>
              <p:cNvSpPr txBox="1"/>
              <p:nvPr/>
            </p:nvSpPr>
            <p:spPr>
              <a:xfrm>
                <a:off x="1891665" y="3783021"/>
                <a:ext cx="746760" cy="400110"/>
              </a:xfrm>
              <a:prstGeom prst="rect">
                <a:avLst/>
              </a:prstGeom>
              <a:noFill/>
            </p:spPr>
            <p:txBody>
              <a:bodyPr wrap="square" rtlCol="0">
                <a:spAutoFit/>
              </a:bodyPr>
              <a:lstStyle/>
              <a:p>
                <a:r>
                  <a:rPr lang="en-US" sz="2000" dirty="0" err="1" smtClean="0">
                    <a:latin typeface="+mj-lt"/>
                  </a:rPr>
                  <a:t>x'</a:t>
                </a:r>
                <a:r>
                  <a:rPr lang="en-US" sz="1600" baseline="-25000" dirty="0" err="1" smtClean="0">
                    <a:latin typeface="+mj-lt"/>
                  </a:rPr>
                  <a:t>t</a:t>
                </a:r>
                <a:endParaRPr lang="en-US" sz="2000" dirty="0">
                  <a:latin typeface="+mj-lt"/>
                </a:endParaRPr>
              </a:p>
            </p:txBody>
          </p:sp>
          <p:cxnSp>
            <p:nvCxnSpPr>
              <p:cNvPr id="200" name="Straight Connector 199"/>
              <p:cNvCxnSpPr>
                <a:endCxn id="201" idx="1"/>
              </p:cNvCxnSpPr>
              <p:nvPr/>
            </p:nvCxnSpPr>
            <p:spPr>
              <a:xfrm flipV="1">
                <a:off x="2145792" y="4170934"/>
                <a:ext cx="658368" cy="139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Rounded Rectangle 200"/>
              <p:cNvSpPr>
                <a:spLocks noChangeAspect="1"/>
              </p:cNvSpPr>
              <p:nvPr/>
            </p:nvSpPr>
            <p:spPr>
              <a:xfrm>
                <a:off x="2804160" y="4088638"/>
                <a:ext cx="164592" cy="164592"/>
              </a:xfrm>
              <a:prstGeom prst="roundRect">
                <a:avLst/>
              </a:prstGeom>
              <a:solidFill>
                <a:srgbClr val="B2DF8A"/>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2" name="Oval 201"/>
              <p:cNvSpPr>
                <a:spLocks noChangeAspect="1"/>
              </p:cNvSpPr>
              <p:nvPr/>
            </p:nvSpPr>
            <p:spPr>
              <a:xfrm>
                <a:off x="1981200" y="4102608"/>
                <a:ext cx="137160" cy="137160"/>
              </a:xfrm>
              <a:prstGeom prst="ellipse">
                <a:avLst/>
              </a:prstGeom>
              <a:solidFill>
                <a:srgbClr val="1F78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03" name="Straight Connector 202"/>
              <p:cNvCxnSpPr>
                <a:endCxn id="201" idx="0"/>
              </p:cNvCxnSpPr>
              <p:nvPr/>
            </p:nvCxnSpPr>
            <p:spPr>
              <a:xfrm rot="5400000">
                <a:off x="2775558" y="3977739"/>
                <a:ext cx="221797" cy="0"/>
              </a:xfrm>
              <a:prstGeom prst="line">
                <a:avLst/>
              </a:prstGeom>
              <a:ln w="158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6" name="TextBox 195"/>
            <p:cNvSpPr txBox="1"/>
            <p:nvPr/>
          </p:nvSpPr>
          <p:spPr>
            <a:xfrm>
              <a:off x="1447072" y="2172857"/>
              <a:ext cx="1870559" cy="437516"/>
            </a:xfrm>
            <a:prstGeom prst="rect">
              <a:avLst/>
            </a:prstGeom>
            <a:noFill/>
          </p:spPr>
          <p:txBody>
            <a:bodyPr wrap="square" rtlCol="0">
              <a:spAutoFit/>
            </a:bodyPr>
            <a:lstStyle/>
            <a:p>
              <a:r>
                <a:rPr lang="en-US" dirty="0" smtClean="0"/>
                <a:t>. . . . . . . .</a:t>
              </a:r>
              <a:endParaRPr lang="en-US" dirty="0"/>
            </a:p>
          </p:txBody>
        </p:sp>
        <p:cxnSp>
          <p:nvCxnSpPr>
            <p:cNvPr id="197" name="Straight Connector 196"/>
            <p:cNvCxnSpPr/>
            <p:nvPr/>
          </p:nvCxnSpPr>
          <p:spPr>
            <a:xfrm rot="5400000">
              <a:off x="2687701" y="3160141"/>
              <a:ext cx="232918" cy="0"/>
            </a:xfrm>
            <a:prstGeom prst="line">
              <a:avLst/>
            </a:prstGeom>
            <a:ln w="158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2741041" y="2806319"/>
              <a:ext cx="126238" cy="0"/>
            </a:xfrm>
            <a:prstGeom prst="line">
              <a:avLst/>
            </a:prstGeom>
            <a:ln w="158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7620000" y="0"/>
            <a:ext cx="1524000" cy="914400"/>
            <a:chOff x="7620000" y="0"/>
            <a:chExt cx="1524000" cy="914400"/>
          </a:xfrm>
        </p:grpSpPr>
        <p:grpSp>
          <p:nvGrpSpPr>
            <p:cNvPr id="80" name="Group 14"/>
            <p:cNvGrpSpPr/>
            <p:nvPr/>
          </p:nvGrpSpPr>
          <p:grpSpPr>
            <a:xfrm>
              <a:off x="7620000" y="0"/>
              <a:ext cx="1524000" cy="914400"/>
              <a:chOff x="7620000" y="0"/>
              <a:chExt cx="1524000" cy="914400"/>
            </a:xfrm>
          </p:grpSpPr>
          <p:cxnSp>
            <p:nvCxnSpPr>
              <p:cNvPr id="82" name="Straight Connector 81"/>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3" name="Straight Connector 82"/>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6497" name="Picture 1"/>
          <p:cNvPicPr>
            <a:picLocks noChangeAspect="1" noChangeArrowheads="1"/>
          </p:cNvPicPr>
          <p:nvPr/>
        </p:nvPicPr>
        <p:blipFill>
          <a:blip r:embed="rId3" cstate="print"/>
          <a:srcRect/>
          <a:stretch>
            <a:fillRect/>
          </a:stretch>
        </p:blipFill>
        <p:spPr bwMode="auto">
          <a:xfrm>
            <a:off x="0" y="5029200"/>
            <a:ext cx="9144000" cy="839391"/>
          </a:xfrm>
          <a:prstGeom prst="rect">
            <a:avLst/>
          </a:prstGeom>
          <a:noFill/>
          <a:ln w="9525">
            <a:noFill/>
            <a:miter lim="800000"/>
            <a:headEnd/>
            <a:tailEnd/>
          </a:ln>
        </p:spPr>
      </p:pic>
      <p:pic>
        <p:nvPicPr>
          <p:cNvPr id="106498" name="Picture 2"/>
          <p:cNvPicPr>
            <a:picLocks noChangeAspect="1" noChangeArrowheads="1"/>
          </p:cNvPicPr>
          <p:nvPr/>
        </p:nvPicPr>
        <p:blipFill>
          <a:blip r:embed="rId4" cstate="print"/>
          <a:srcRect/>
          <a:stretch>
            <a:fillRect/>
          </a:stretch>
        </p:blipFill>
        <p:spPr bwMode="auto">
          <a:xfrm>
            <a:off x="6858000" y="2667000"/>
            <a:ext cx="12096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Algorithms</a:t>
            </a:r>
            <a:endParaRPr lang="en-US" dirty="0"/>
          </a:p>
        </p:txBody>
      </p:sp>
      <p:sp>
        <p:nvSpPr>
          <p:cNvPr id="3" name="Content Placeholder 2"/>
          <p:cNvSpPr>
            <a:spLocks noGrp="1"/>
          </p:cNvSpPr>
          <p:nvPr>
            <p:ph idx="1"/>
          </p:nvPr>
        </p:nvSpPr>
        <p:spPr/>
        <p:txBody>
          <a:bodyPr/>
          <a:lstStyle/>
          <a:p>
            <a:r>
              <a:rPr lang="en-US" dirty="0" smtClean="0"/>
              <a:t>Reduce to</a:t>
            </a:r>
          </a:p>
          <a:p>
            <a:endParaRPr lang="en-US" dirty="0" smtClean="0"/>
          </a:p>
          <a:p>
            <a:endParaRPr lang="en-US" dirty="0" smtClean="0"/>
          </a:p>
          <a:p>
            <a:endParaRPr lang="en-US" dirty="0" smtClean="0"/>
          </a:p>
          <a:p>
            <a:endParaRPr lang="en-US" dirty="0" smtClean="0"/>
          </a:p>
          <a:p>
            <a:r>
              <a:rPr lang="en-US" dirty="0" smtClean="0"/>
              <a:t>Obtain an </a:t>
            </a:r>
            <a:r>
              <a:rPr lang="en-US" sz="3200" dirty="0" smtClean="0">
                <a:solidFill>
                  <a:srgbClr val="7030A0"/>
                </a:solidFill>
              </a:rPr>
              <a:t>H((1+</a:t>
            </a:r>
            <a:r>
              <a:rPr lang="en-US" sz="3200" i="1" dirty="0" smtClean="0">
                <a:solidFill>
                  <a:srgbClr val="7030A0"/>
                </a:solidFill>
                <a:sym typeface="Symbol"/>
              </a:rPr>
              <a:t> )</a:t>
            </a:r>
            <a:r>
              <a:rPr lang="en-US" sz="3200" dirty="0" smtClean="0">
                <a:solidFill>
                  <a:srgbClr val="7030A0"/>
                </a:solidFill>
                <a:sym typeface="Symbol"/>
              </a:rPr>
              <a:t>)</a:t>
            </a:r>
            <a:r>
              <a:rPr lang="en-US" dirty="0" smtClean="0"/>
              <a:t> ratio</a:t>
            </a:r>
            <a:endParaRPr lang="en-US" i="1" dirty="0" smtClean="0"/>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66</a:t>
            </a:fld>
            <a:endParaRPr lang="en-US"/>
          </a:p>
        </p:txBody>
      </p:sp>
      <p:pic>
        <p:nvPicPr>
          <p:cNvPr id="13313" name="Picture 1"/>
          <p:cNvPicPr>
            <a:picLocks noChangeAspect="1" noChangeArrowheads="1"/>
          </p:cNvPicPr>
          <p:nvPr/>
        </p:nvPicPr>
        <p:blipFill>
          <a:blip r:embed="rId2" cstate="print"/>
          <a:srcRect/>
          <a:stretch>
            <a:fillRect/>
          </a:stretch>
        </p:blipFill>
        <p:spPr bwMode="auto">
          <a:xfrm>
            <a:off x="685800" y="1676400"/>
            <a:ext cx="7620000" cy="2040562"/>
          </a:xfrm>
          <a:prstGeom prst="rect">
            <a:avLst/>
          </a:prstGeom>
          <a:noFill/>
          <a:ln w="9525">
            <a:noFill/>
            <a:miter lim="800000"/>
            <a:headEnd/>
            <a:tailEnd/>
          </a:ln>
          <a:effectLst/>
        </p:spPr>
      </p:pic>
      <p:grpSp>
        <p:nvGrpSpPr>
          <p:cNvPr id="7" name="Group 6"/>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10" name="Straight Connector 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Multi-hops Influence – d &gt; 1</a:t>
            </a:r>
            <a:endParaRPr lang="en-US" dirty="0"/>
          </a:p>
        </p:txBody>
      </p:sp>
      <p:sp>
        <p:nvSpPr>
          <p:cNvPr id="3" name="Content Placeholder 2"/>
          <p:cNvSpPr>
            <a:spLocks noGrp="1"/>
          </p:cNvSpPr>
          <p:nvPr>
            <p:ph idx="1"/>
          </p:nvPr>
        </p:nvSpPr>
        <p:spPr/>
        <p:txBody>
          <a:bodyPr/>
          <a:lstStyle/>
          <a:p>
            <a:r>
              <a:rPr lang="en-US" dirty="0" smtClean="0"/>
              <a:t>Bad News</a:t>
            </a:r>
            <a:endParaRPr lang="en-US" dirty="0" smtClean="0">
              <a:solidFill>
                <a:srgbClr val="7030A0"/>
              </a:solidFill>
            </a:endParaRPr>
          </a:p>
          <a:p>
            <a:pPr lvl="1"/>
            <a:r>
              <a:rPr lang="en-US" dirty="0" smtClean="0"/>
              <a:t>Cannot be approximated within </a:t>
            </a:r>
          </a:p>
          <a:p>
            <a:pPr lvl="1"/>
            <a:r>
              <a:rPr lang="en-US" dirty="0" smtClean="0"/>
              <a:t>Cannot be approximated within                  	</a:t>
            </a:r>
          </a:p>
          <a:p>
            <a:pPr lvl="1"/>
            <a:endParaRPr lang="en-US" dirty="0" smtClean="0">
              <a:solidFill>
                <a:srgbClr val="7030A0"/>
              </a:solidFill>
            </a:endParaRPr>
          </a:p>
          <a:p>
            <a:endParaRPr lang="en-US" dirty="0" smtClean="0">
              <a:solidFill>
                <a:srgbClr val="7030A0"/>
              </a:solidFill>
              <a:sym typeface="Symbol"/>
            </a:endParaRPr>
          </a:p>
          <a:p>
            <a:pPr>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67</a:t>
            </a:fld>
            <a:endParaRPr lang="en-US"/>
          </a:p>
        </p:txBody>
      </p:sp>
      <p:graphicFrame>
        <p:nvGraphicFramePr>
          <p:cNvPr id="9" name="Object 8"/>
          <p:cNvGraphicFramePr>
            <a:graphicFrameLocks noChangeAspect="1"/>
          </p:cNvGraphicFramePr>
          <p:nvPr/>
        </p:nvGraphicFramePr>
        <p:xfrm>
          <a:off x="5865813" y="1752600"/>
          <a:ext cx="2309812" cy="434975"/>
        </p:xfrm>
        <a:graphic>
          <a:graphicData uri="http://schemas.openxmlformats.org/presentationml/2006/ole">
            <mc:AlternateContent xmlns:mc="http://schemas.openxmlformats.org/markup-compatibility/2006">
              <mc:Choice xmlns:v="urn:schemas-microsoft-com:vml" Requires="v">
                <p:oleObj spid="_x0000_s69648" name="Equation" r:id="rId3" imgW="1079280" imgH="203040" progId="Equation.3">
                  <p:embed/>
                </p:oleObj>
              </mc:Choice>
              <mc:Fallback>
                <p:oleObj name="Equation" r:id="rId3" imgW="10792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813" y="1752600"/>
                        <a:ext cx="2309812"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791200" y="2120900"/>
          <a:ext cx="2008187" cy="469900"/>
        </p:xfrm>
        <a:graphic>
          <a:graphicData uri="http://schemas.openxmlformats.org/presentationml/2006/ole">
            <mc:AlternateContent xmlns:mc="http://schemas.openxmlformats.org/markup-compatibility/2006">
              <mc:Choice xmlns:v="urn:schemas-microsoft-com:vml" Requires="v">
                <p:oleObj spid="_x0000_s69649" name="Equation" r:id="rId5" imgW="977760" imgH="228600" progId="Equation.3">
                  <p:embed/>
                </p:oleObj>
              </mc:Choice>
              <mc:Fallback>
                <p:oleObj name="Equation" r:id="rId5" imgW="9777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120900"/>
                        <a:ext cx="2008187"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6"/>
          <p:cNvGrpSpPr/>
          <p:nvPr/>
        </p:nvGrpSpPr>
        <p:grpSpPr>
          <a:xfrm>
            <a:off x="7620000" y="0"/>
            <a:ext cx="1524000" cy="914400"/>
            <a:chOff x="7620000" y="0"/>
            <a:chExt cx="1524000" cy="914400"/>
          </a:xfrm>
        </p:grpSpPr>
        <p:grpSp>
          <p:nvGrpSpPr>
            <p:cNvPr id="6" name="Group 14"/>
            <p:cNvGrpSpPr/>
            <p:nvPr/>
          </p:nvGrpSpPr>
          <p:grpSpPr>
            <a:xfrm>
              <a:off x="7620000" y="0"/>
              <a:ext cx="1524000" cy="914400"/>
              <a:chOff x="7620000" y="0"/>
              <a:chExt cx="1524000" cy="914400"/>
            </a:xfrm>
          </p:grpSpPr>
          <p:cxnSp>
            <p:nvCxnSpPr>
              <p:cNvPr id="12" name="Straight Connector 11"/>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3" name="Straight Connector 12"/>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wheel spokes="8"/>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381698"/>
            <a:ext cx="8267700" cy="4648200"/>
          </a:xfrm>
        </p:spPr>
        <p:txBody>
          <a:bodyPr/>
          <a:lstStyle/>
          <a:p>
            <a:pPr algn="ctr">
              <a:buNone/>
            </a:pPr>
            <a:endParaRPr lang="en-US" sz="2800" dirty="0" smtClean="0"/>
          </a:p>
          <a:p>
            <a:pPr algn="ctr">
              <a:buNone/>
            </a:pPr>
            <a:r>
              <a:rPr lang="en-US" sz="2800" dirty="0" smtClean="0"/>
              <a:t>Gap Reduction</a:t>
            </a:r>
          </a:p>
          <a:p>
            <a:pPr algn="ctr">
              <a:buNone/>
            </a:pPr>
            <a:endParaRPr lang="en-US" sz="2800" dirty="0" smtClean="0"/>
          </a:p>
          <a:p>
            <a:pPr algn="ctr">
              <a:buNone/>
            </a:pPr>
            <a:endParaRPr lang="en-US" sz="2800" dirty="0" smtClean="0"/>
          </a:p>
          <a:p>
            <a:pPr algn="ctr">
              <a:buNone/>
            </a:pPr>
            <a:endParaRPr lang="en-US" sz="2800" dirty="0" smtClean="0"/>
          </a:p>
          <a:p>
            <a:pPr algn="ctr">
              <a:buNone/>
            </a:pPr>
            <a:endParaRPr lang="en-US" sz="2800" dirty="0" smtClean="0"/>
          </a:p>
          <a:p>
            <a:pPr algn="ctr">
              <a:buNone/>
            </a:pPr>
            <a:endParaRPr lang="en-US" sz="2800" dirty="0" smtClean="0"/>
          </a:p>
          <a:p>
            <a:pPr algn="ctr">
              <a:buNone/>
            </a:pPr>
            <a:endParaRPr lang="en-US" sz="2800" dirty="0" smtClean="0"/>
          </a:p>
          <a:p>
            <a:pPr algn="ctr">
              <a:buNone/>
            </a:pPr>
            <a:endParaRPr lang="en-US" sz="2800" dirty="0" smtClean="0"/>
          </a:p>
          <a:p>
            <a:pPr algn="ctr">
              <a:buNone/>
            </a:pPr>
            <a:endParaRPr lang="en-US" sz="2800" dirty="0" smtClean="0"/>
          </a:p>
        </p:txBody>
      </p:sp>
      <p:sp>
        <p:nvSpPr>
          <p:cNvPr id="2" name="Title 1"/>
          <p:cNvSpPr>
            <a:spLocks noGrp="1"/>
          </p:cNvSpPr>
          <p:nvPr>
            <p:ph type="title"/>
          </p:nvPr>
        </p:nvSpPr>
        <p:spPr/>
        <p:txBody>
          <a:bodyPr/>
          <a:lstStyle/>
          <a:p>
            <a:r>
              <a:rPr lang="en-US" dirty="0" smtClean="0"/>
              <a:t> </a:t>
            </a:r>
            <a:r>
              <a:rPr lang="en-US" dirty="0" err="1" smtClean="0"/>
              <a:t>Inapproximability</a:t>
            </a:r>
            <a:r>
              <a:rPr lang="en-US" dirty="0" smtClean="0"/>
              <a:t>: d &lt; 4</a:t>
            </a:r>
            <a:endParaRPr lang="en-US" dirty="0"/>
          </a:p>
        </p:txBody>
      </p:sp>
      <p:graphicFrame>
        <p:nvGraphicFramePr>
          <p:cNvPr id="5" name="Table 4"/>
          <p:cNvGraphicFramePr>
            <a:graphicFrameLocks noGrp="1"/>
          </p:cNvGraphicFramePr>
          <p:nvPr/>
        </p:nvGraphicFramePr>
        <p:xfrm>
          <a:off x="679508" y="2743200"/>
          <a:ext cx="7550092" cy="2057400"/>
        </p:xfrm>
        <a:graphic>
          <a:graphicData uri="http://schemas.openxmlformats.org/drawingml/2006/table">
            <a:tbl>
              <a:tblPr firstRow="1" bandRow="1">
                <a:tableStyleId>{5C22544A-7EE6-4342-B048-85BDC9FD1C3A}</a:tableStyleId>
              </a:tblPr>
              <a:tblGrid>
                <a:gridCol w="3775046"/>
                <a:gridCol w="3775046"/>
              </a:tblGrid>
              <a:tr h="685800">
                <a:tc>
                  <a:txBody>
                    <a:bodyPr/>
                    <a:lstStyle/>
                    <a:p>
                      <a:r>
                        <a:rPr lang="en-US" sz="2200" dirty="0" smtClean="0"/>
                        <a:t>Direct Influence (d=1)</a:t>
                      </a:r>
                      <a:endParaRPr lang="en-US" sz="2200" dirty="0"/>
                    </a:p>
                  </a:txBody>
                  <a:tcPr marL="113251" marR="113251" marT="56626" marB="56626"/>
                </a:tc>
                <a:tc>
                  <a:txBody>
                    <a:bodyPr/>
                    <a:lstStyle/>
                    <a:p>
                      <a:r>
                        <a:rPr lang="en-US" sz="2200" dirty="0" smtClean="0"/>
                        <a:t>d-hop influence</a:t>
                      </a:r>
                      <a:endParaRPr lang="en-US" sz="2200" dirty="0"/>
                    </a:p>
                  </a:txBody>
                  <a:tcPr marL="113251" marR="113251" marT="56626" marB="56626"/>
                </a:tc>
              </a:tr>
              <a:tr h="685800">
                <a:tc>
                  <a:txBody>
                    <a:bodyPr/>
                    <a:lstStyle/>
                    <a:p>
                      <a:endParaRPr lang="en-US" sz="2200" dirty="0">
                        <a:solidFill>
                          <a:srgbClr val="7030A0"/>
                        </a:solidFill>
                      </a:endParaRPr>
                    </a:p>
                  </a:txBody>
                  <a:tcPr marL="113251" marR="113251" marT="56626" marB="56626"/>
                </a:tc>
                <a:tc>
                  <a:txBody>
                    <a:bodyPr/>
                    <a:lstStyle/>
                    <a:p>
                      <a:endParaRPr lang="en-US" sz="2200" dirty="0">
                        <a:solidFill>
                          <a:srgbClr val="7030A0"/>
                        </a:solidFill>
                      </a:endParaRPr>
                    </a:p>
                  </a:txBody>
                  <a:tcPr marL="113251" marR="113251" marT="56626" marB="56626"/>
                </a:tc>
              </a:tr>
              <a:tr h="685800">
                <a:tc>
                  <a:txBody>
                    <a:bodyPr/>
                    <a:lstStyle/>
                    <a:p>
                      <a:r>
                        <a:rPr lang="en-US" sz="2200" dirty="0" smtClean="0"/>
                        <a:t>An edge </a:t>
                      </a:r>
                      <a:endParaRPr lang="en-US" sz="2200" dirty="0">
                        <a:solidFill>
                          <a:srgbClr val="7030A0"/>
                        </a:solidFill>
                      </a:endParaRPr>
                    </a:p>
                  </a:txBody>
                  <a:tcPr marL="113251" marR="113251" marT="56626" marB="56626"/>
                </a:tc>
                <a:tc>
                  <a:txBody>
                    <a:bodyPr/>
                    <a:lstStyle/>
                    <a:p>
                      <a:r>
                        <a:rPr lang="en-US" sz="2200" dirty="0" smtClean="0"/>
                        <a:t>A </a:t>
                      </a:r>
                      <a:r>
                        <a:rPr lang="en-US" sz="2200" dirty="0" smtClean="0">
                          <a:solidFill>
                            <a:schemeClr val="tx2">
                              <a:lumMod val="60000"/>
                              <a:lumOff val="40000"/>
                            </a:schemeClr>
                          </a:solidFill>
                        </a:rPr>
                        <a:t>transmitter</a:t>
                      </a:r>
                      <a:r>
                        <a:rPr lang="en-US" sz="2200" dirty="0" smtClean="0"/>
                        <a:t> from </a:t>
                      </a:r>
                      <a:endParaRPr lang="en-US" sz="2200" dirty="0">
                        <a:solidFill>
                          <a:srgbClr val="7030A0"/>
                        </a:solidFill>
                      </a:endParaRPr>
                    </a:p>
                  </a:txBody>
                  <a:tcPr marL="113251" marR="113251" marT="56626" marB="56626"/>
                </a:tc>
              </a:tr>
            </a:tbl>
          </a:graphicData>
        </a:graphic>
      </p:graphicFrame>
      <p:sp>
        <p:nvSpPr>
          <p:cNvPr id="7" name="Right Arrow 6"/>
          <p:cNvSpPr/>
          <p:nvPr/>
        </p:nvSpPr>
        <p:spPr bwMode="auto">
          <a:xfrm>
            <a:off x="3962400" y="2362200"/>
            <a:ext cx="1066800" cy="1905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aphicFrame>
        <p:nvGraphicFramePr>
          <p:cNvPr id="12" name="Object 11"/>
          <p:cNvGraphicFramePr>
            <a:graphicFrameLocks noChangeAspect="1"/>
          </p:cNvGraphicFramePr>
          <p:nvPr/>
        </p:nvGraphicFramePr>
        <p:xfrm>
          <a:off x="783115" y="3594255"/>
          <a:ext cx="1320800" cy="406400"/>
        </p:xfrm>
        <a:graphic>
          <a:graphicData uri="http://schemas.openxmlformats.org/presentationml/2006/ole">
            <mc:AlternateContent xmlns:mc="http://schemas.openxmlformats.org/markup-compatibility/2006">
              <mc:Choice xmlns:v="urn:schemas-microsoft-com:vml" Requires="v">
                <p:oleObj spid="_x0000_s70693" name="Equation" r:id="rId3" imgW="660240" imgH="203040" progId="Equation.3">
                  <p:embed/>
                </p:oleObj>
              </mc:Choice>
              <mc:Fallback>
                <p:oleObj name="Equation" r:id="rId3" imgW="6602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15" y="3594255"/>
                        <a:ext cx="1320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4547364" y="3638323"/>
          <a:ext cx="1624013" cy="406400"/>
        </p:xfrm>
        <a:graphic>
          <a:graphicData uri="http://schemas.openxmlformats.org/presentationml/2006/ole">
            <mc:AlternateContent xmlns:mc="http://schemas.openxmlformats.org/markup-compatibility/2006">
              <mc:Choice xmlns:v="urn:schemas-microsoft-com:vml" Requires="v">
                <p:oleObj spid="_x0000_s70694" name="Equation" r:id="rId5" imgW="812520" imgH="203040" progId="Equation.3">
                  <p:embed/>
                </p:oleObj>
              </mc:Choice>
              <mc:Fallback>
                <p:oleObj name="Equation" r:id="rId5" imgW="81252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7364" y="3638323"/>
                        <a:ext cx="16240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1921675" y="4181821"/>
          <a:ext cx="711200" cy="406400"/>
        </p:xfrm>
        <a:graphic>
          <a:graphicData uri="http://schemas.openxmlformats.org/presentationml/2006/ole">
            <mc:AlternateContent xmlns:mc="http://schemas.openxmlformats.org/markup-compatibility/2006">
              <mc:Choice xmlns:v="urn:schemas-microsoft-com:vml" Requires="v">
                <p:oleObj spid="_x0000_s70695" name="Equation" r:id="rId7" imgW="355320" imgH="203040" progId="Equation.3">
                  <p:embed/>
                </p:oleObj>
              </mc:Choice>
              <mc:Fallback>
                <p:oleObj name="Equation" r:id="rId7" imgW="35532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675" y="4181821"/>
                        <a:ext cx="711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6858000" y="4193029"/>
          <a:ext cx="762000" cy="330200"/>
        </p:xfrm>
        <a:graphic>
          <a:graphicData uri="http://schemas.openxmlformats.org/presentationml/2006/ole">
            <mc:AlternateContent xmlns:mc="http://schemas.openxmlformats.org/markup-compatibility/2006">
              <mc:Choice xmlns:v="urn:schemas-microsoft-com:vml" Requires="v">
                <p:oleObj spid="_x0000_s70696" name="Equation" r:id="rId9" imgW="380880" imgH="164880" progId="Equation.3">
                  <p:embed/>
                </p:oleObj>
              </mc:Choice>
              <mc:Fallback>
                <p:oleObj name="Equation" r:id="rId9" imgW="380880" imgH="1648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4193029"/>
                        <a:ext cx="762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ight Arrow 20"/>
          <p:cNvSpPr/>
          <p:nvPr/>
        </p:nvSpPr>
        <p:spPr bwMode="auto">
          <a:xfrm>
            <a:off x="3689732" y="4268119"/>
            <a:ext cx="7620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2" name="Right Arrow 21"/>
          <p:cNvSpPr/>
          <p:nvPr/>
        </p:nvSpPr>
        <p:spPr bwMode="auto">
          <a:xfrm>
            <a:off x="3689732" y="3680553"/>
            <a:ext cx="7620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aphicFrame>
        <p:nvGraphicFramePr>
          <p:cNvPr id="27" name="Object 26"/>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70697" name="Bitmap Image" r:id="rId11" imgW="0" imgH="0" progId="PBrush">
                  <p:embed/>
                </p:oleObj>
              </mc:Choice>
              <mc:Fallback>
                <p:oleObj name="Bitmap Image" r:id="rId11" imgW="0" imgH="0" progId="PBrush">
                  <p:embed/>
                  <p:pic>
                    <p:nvPicPr>
                      <p:cNvPr id="0" name="Rectangle 6"/>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13"/>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20" name="Straight Connector 1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23" name="Straight Connector 22"/>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267700" cy="4800600"/>
          </a:xfrm>
        </p:spPr>
        <p:txBody>
          <a:bodyPr/>
          <a:lstStyle/>
          <a:p>
            <a:r>
              <a:rPr lang="en-US" sz="2400" dirty="0" smtClean="0">
                <a:latin typeface="Arial" pitchFamily="34" charset="0"/>
                <a:cs typeface="Arial" pitchFamily="34" charset="0"/>
              </a:rPr>
              <a:t>Transmitter: A gadget to </a:t>
            </a:r>
            <a:r>
              <a:rPr lang="en-US" sz="2400" dirty="0" smtClean="0">
                <a:solidFill>
                  <a:srgbClr val="0070C0"/>
                </a:solidFill>
                <a:latin typeface="Arial" pitchFamily="34" charset="0"/>
                <a:cs typeface="Arial" pitchFamily="34" charset="0"/>
              </a:rPr>
              <a:t>slow down </a:t>
            </a:r>
            <a:r>
              <a:rPr lang="en-US" sz="2400" dirty="0" smtClean="0">
                <a:latin typeface="Arial" pitchFamily="34" charset="0"/>
                <a:cs typeface="Arial" pitchFamily="34" charset="0"/>
              </a:rPr>
              <a:t>the propagation</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are shared by all transmitters. They are initially selected.</a:t>
            </a:r>
          </a:p>
          <a:p>
            <a:r>
              <a:rPr lang="en-US" sz="2400" dirty="0" smtClean="0">
                <a:latin typeface="Arial" pitchFamily="34" charset="0"/>
                <a:cs typeface="Arial" pitchFamily="34" charset="0"/>
              </a:rPr>
              <a:t>If </a:t>
            </a:r>
            <a:r>
              <a:rPr lang="en-US" sz="2400" i="1" dirty="0" smtClean="0">
                <a:latin typeface="Arial" pitchFamily="34" charset="0"/>
                <a:cs typeface="Arial" pitchFamily="34" charset="0"/>
              </a:rPr>
              <a:t>u</a:t>
            </a:r>
            <a:r>
              <a:rPr lang="en-US" sz="2400" dirty="0" smtClean="0">
                <a:latin typeface="Arial" pitchFamily="34" charset="0"/>
                <a:cs typeface="Arial" pitchFamily="34" charset="0"/>
              </a:rPr>
              <a:t> is selected at first, then </a:t>
            </a:r>
            <a:r>
              <a:rPr lang="en-US" sz="2400" i="1" dirty="0" smtClean="0">
                <a:latin typeface="Arial" pitchFamily="34" charset="0"/>
                <a:cs typeface="Arial" pitchFamily="34" charset="0"/>
              </a:rPr>
              <a:t>v</a:t>
            </a:r>
            <a:r>
              <a:rPr lang="en-US" sz="2400" dirty="0" smtClean="0">
                <a:latin typeface="Arial" pitchFamily="34" charset="0"/>
                <a:cs typeface="Arial" pitchFamily="34" charset="0"/>
              </a:rPr>
              <a:t> will be influenced by uv</a:t>
            </a:r>
            <a:r>
              <a:rPr lang="en-US" sz="2400" baseline="-25000" dirty="0" smtClean="0">
                <a:latin typeface="Arial" pitchFamily="34" charset="0"/>
                <a:cs typeface="Arial" pitchFamily="34" charset="0"/>
              </a:rPr>
              <a:t>d-1</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after </a:t>
            </a:r>
            <a:r>
              <a:rPr lang="en-US" sz="2400" i="1" dirty="0" smtClean="0">
                <a:latin typeface="Arial" pitchFamily="34" charset="0"/>
                <a:cs typeface="Arial" pitchFamily="34" charset="0"/>
              </a:rPr>
              <a:t>d - </a:t>
            </a:r>
            <a:r>
              <a:rPr lang="en-US" sz="2400" dirty="0" smtClean="0">
                <a:latin typeface="Arial" pitchFamily="34" charset="0"/>
                <a:cs typeface="Arial" pitchFamily="34" charset="0"/>
              </a:rPr>
              <a:t>1 rounds</a:t>
            </a:r>
          </a:p>
          <a:p>
            <a:r>
              <a:rPr lang="en-US" sz="2400" dirty="0" smtClean="0">
                <a:latin typeface="Arial" pitchFamily="34" charset="0"/>
                <a:cs typeface="Arial" pitchFamily="34" charset="0"/>
              </a:rPr>
              <a:t> </a:t>
            </a:r>
          </a:p>
          <a:p>
            <a:pPr>
              <a:buNone/>
            </a:pPr>
            <a:r>
              <a:rPr lang="en-US" dirty="0" smtClean="0"/>
              <a:t> </a:t>
            </a:r>
          </a:p>
          <a:p>
            <a:endParaRPr lang="en-US" dirty="0" smtClean="0"/>
          </a:p>
          <a:p>
            <a:endParaRPr lang="en-US" dirty="0"/>
          </a:p>
        </p:txBody>
      </p:sp>
      <p:sp>
        <p:nvSpPr>
          <p:cNvPr id="2" name="Title 1"/>
          <p:cNvSpPr>
            <a:spLocks noGrp="1"/>
          </p:cNvSpPr>
          <p:nvPr>
            <p:ph type="title"/>
          </p:nvPr>
        </p:nvSpPr>
        <p:spPr/>
        <p:txBody>
          <a:bodyPr/>
          <a:lstStyle/>
          <a:p>
            <a:r>
              <a:rPr lang="en-US" dirty="0" err="1" smtClean="0"/>
              <a:t>Inapproximability</a:t>
            </a:r>
            <a:r>
              <a:rPr lang="en-US" dirty="0" smtClean="0"/>
              <a:t>: d &lt; 4</a:t>
            </a:r>
            <a:endParaRPr lang="en-US" dirty="0"/>
          </a:p>
        </p:txBody>
      </p:sp>
      <p:grpSp>
        <p:nvGrpSpPr>
          <p:cNvPr id="4" name="Group 165"/>
          <p:cNvGrpSpPr/>
          <p:nvPr/>
        </p:nvGrpSpPr>
        <p:grpSpPr>
          <a:xfrm>
            <a:off x="1371600" y="2133600"/>
            <a:ext cx="5280104" cy="2057400"/>
            <a:chOff x="1219200" y="1603910"/>
            <a:chExt cx="5576880" cy="2173039"/>
          </a:xfrm>
        </p:grpSpPr>
        <p:sp>
          <p:nvSpPr>
            <p:cNvPr id="165" name="Oval 164"/>
            <p:cNvSpPr/>
            <p:nvPr/>
          </p:nvSpPr>
          <p:spPr bwMode="auto">
            <a:xfrm>
              <a:off x="1916017" y="2818481"/>
              <a:ext cx="3886200" cy="958468"/>
            </a:xfrm>
            <a:prstGeom prst="ellipse">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39" name="Straight Connector 138"/>
            <p:cNvCxnSpPr/>
            <p:nvPr/>
          </p:nvCxnSpPr>
          <p:spPr bwMode="auto">
            <a:xfrm>
              <a:off x="2895600" y="1981200"/>
              <a:ext cx="2362200" cy="1295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a:off x="3733800" y="2057400"/>
              <a:ext cx="1524000"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rot="16200000" flipH="1">
              <a:off x="4648199" y="2666999"/>
              <a:ext cx="1219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rot="16200000" flipH="1">
              <a:off x="2476500" y="2552695"/>
              <a:ext cx="1219201" cy="228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rot="5400000">
              <a:off x="2819401" y="2362201"/>
              <a:ext cx="1295400" cy="5333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rot="10800000" flipV="1">
              <a:off x="3200402" y="2057399"/>
              <a:ext cx="2057399" cy="12191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rot="10800000" flipV="1">
              <a:off x="2362200" y="2057400"/>
              <a:ext cx="1295400"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rot="10800000" flipV="1">
              <a:off x="2362200" y="2057400"/>
              <a:ext cx="2971800"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rot="5400000">
              <a:off x="1981200" y="2362200"/>
              <a:ext cx="129540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a:xfrm rot="10800000">
              <a:off x="1371600" y="3276600"/>
              <a:ext cx="510540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2438400" y="1676400"/>
              <a:ext cx="3200400" cy="685800"/>
            </a:xfrm>
            <a:prstGeom prst="roundRect">
              <a:avLst/>
            </a:prstGeom>
            <a:noFill/>
            <a:ln w="127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3"/>
            <p:cNvGrpSpPr/>
            <p:nvPr/>
          </p:nvGrpSpPr>
          <p:grpSpPr>
            <a:xfrm>
              <a:off x="2678017" y="1763620"/>
              <a:ext cx="728263" cy="527411"/>
              <a:chOff x="2682272" y="2452754"/>
              <a:chExt cx="485996" cy="351960"/>
            </a:xfrm>
          </p:grpSpPr>
          <p:sp>
            <p:nvSpPr>
              <p:cNvPr id="26" name="Oval 25"/>
              <p:cNvSpPr/>
              <p:nvPr/>
            </p:nvSpPr>
            <p:spPr>
              <a:xfrm>
                <a:off x="2682272" y="2452754"/>
                <a:ext cx="322906" cy="32290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chemeClr val="tx1"/>
                  </a:solidFill>
                </a:endParaRPr>
              </a:p>
            </p:txBody>
          </p:sp>
          <p:sp>
            <p:nvSpPr>
              <p:cNvPr id="42" name="TextBox 41"/>
              <p:cNvSpPr txBox="1"/>
              <p:nvPr/>
            </p:nvSpPr>
            <p:spPr>
              <a:xfrm>
                <a:off x="2711068" y="2481549"/>
                <a:ext cx="457200" cy="323165"/>
              </a:xfrm>
              <a:prstGeom prst="rect">
                <a:avLst/>
              </a:prstGeom>
              <a:noFill/>
            </p:spPr>
            <p:txBody>
              <a:bodyPr wrap="square" rtlCol="0">
                <a:spAutoFit/>
              </a:bodyPr>
              <a:lstStyle/>
              <a:p>
                <a:r>
                  <a:rPr lang="en-US" sz="1500" dirty="0" smtClean="0"/>
                  <a:t>w</a:t>
                </a:r>
                <a:r>
                  <a:rPr lang="en-US" sz="1500" baseline="-25000" dirty="0" smtClean="0"/>
                  <a:t>1</a:t>
                </a:r>
                <a:endParaRPr lang="en-US" sz="1500" dirty="0"/>
              </a:p>
            </p:txBody>
          </p:sp>
        </p:grpSp>
        <p:grpSp>
          <p:nvGrpSpPr>
            <p:cNvPr id="7" name="Group 94"/>
            <p:cNvGrpSpPr/>
            <p:nvPr/>
          </p:nvGrpSpPr>
          <p:grpSpPr>
            <a:xfrm>
              <a:off x="1219200" y="3147153"/>
              <a:ext cx="470561" cy="331950"/>
              <a:chOff x="6553200" y="3478050"/>
              <a:chExt cx="470561" cy="331950"/>
            </a:xfrm>
          </p:grpSpPr>
          <p:sp>
            <p:nvSpPr>
              <p:cNvPr id="56" name="Oval 55"/>
              <p:cNvSpPr/>
              <p:nvPr/>
            </p:nvSpPr>
            <p:spPr>
              <a:xfrm>
                <a:off x="6553200" y="3505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566561" y="3478050"/>
                <a:ext cx="457200" cy="323165"/>
              </a:xfrm>
              <a:prstGeom prst="rect">
                <a:avLst/>
              </a:prstGeom>
              <a:noFill/>
            </p:spPr>
            <p:txBody>
              <a:bodyPr wrap="square" rtlCol="0">
                <a:spAutoFit/>
              </a:bodyPr>
              <a:lstStyle/>
              <a:p>
                <a:r>
                  <a:rPr lang="en-US" sz="1500" dirty="0" smtClean="0"/>
                  <a:t>u</a:t>
                </a:r>
                <a:endParaRPr lang="en-US" sz="1500" dirty="0"/>
              </a:p>
            </p:txBody>
          </p:sp>
        </p:grpSp>
        <p:grpSp>
          <p:nvGrpSpPr>
            <p:cNvPr id="8" name="Group 85"/>
            <p:cNvGrpSpPr/>
            <p:nvPr/>
          </p:nvGrpSpPr>
          <p:grpSpPr>
            <a:xfrm>
              <a:off x="2098711" y="3113183"/>
              <a:ext cx="609600" cy="369982"/>
              <a:chOff x="4940019" y="2786349"/>
              <a:chExt cx="609600" cy="369982"/>
            </a:xfrm>
          </p:grpSpPr>
          <p:sp>
            <p:nvSpPr>
              <p:cNvPr id="62" name="Oval 61"/>
              <p:cNvSpPr/>
              <p:nvPr/>
            </p:nvSpPr>
            <p:spPr>
              <a:xfrm>
                <a:off x="4991992" y="2793428"/>
                <a:ext cx="362903" cy="362903"/>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3" name="TextBox 62"/>
              <p:cNvSpPr txBox="1"/>
              <p:nvPr/>
            </p:nvSpPr>
            <p:spPr>
              <a:xfrm>
                <a:off x="4940019" y="2786349"/>
                <a:ext cx="609600" cy="323165"/>
              </a:xfrm>
              <a:prstGeom prst="rect">
                <a:avLst/>
              </a:prstGeom>
              <a:noFill/>
            </p:spPr>
            <p:txBody>
              <a:bodyPr wrap="square" rtlCol="0">
                <a:spAutoFit/>
              </a:bodyPr>
              <a:lstStyle/>
              <a:p>
                <a:r>
                  <a:rPr lang="en-US" sz="1500" dirty="0" smtClean="0"/>
                  <a:t>uv</a:t>
                </a:r>
                <a:r>
                  <a:rPr lang="en-US" sz="1500" baseline="-25000" dirty="0" smtClean="0"/>
                  <a:t>1</a:t>
                </a:r>
                <a:endParaRPr lang="en-US" sz="1500" dirty="0"/>
              </a:p>
            </p:txBody>
          </p:sp>
        </p:grpSp>
        <p:sp>
          <p:nvSpPr>
            <p:cNvPr id="85" name="TextBox 84"/>
            <p:cNvSpPr txBox="1"/>
            <p:nvPr/>
          </p:nvSpPr>
          <p:spPr>
            <a:xfrm>
              <a:off x="3810613" y="1603910"/>
              <a:ext cx="1191285" cy="617643"/>
            </a:xfrm>
            <a:prstGeom prst="rect">
              <a:avLst/>
            </a:prstGeom>
            <a:noFill/>
          </p:spPr>
          <p:txBody>
            <a:bodyPr wrap="square" rtlCol="0">
              <a:spAutoFit/>
            </a:bodyPr>
            <a:lstStyle/>
            <a:p>
              <a:r>
                <a:rPr lang="en-US" sz="3200" dirty="0" smtClean="0"/>
                <a:t> . . .</a:t>
              </a:r>
              <a:endParaRPr lang="en-US" sz="3200" dirty="0"/>
            </a:p>
          </p:txBody>
        </p:sp>
        <p:grpSp>
          <p:nvGrpSpPr>
            <p:cNvPr id="9" name="Group 93"/>
            <p:cNvGrpSpPr/>
            <p:nvPr/>
          </p:nvGrpSpPr>
          <p:grpSpPr>
            <a:xfrm>
              <a:off x="6325519" y="3112264"/>
              <a:ext cx="470561" cy="331950"/>
              <a:chOff x="6997039" y="4191000"/>
              <a:chExt cx="470561" cy="331950"/>
            </a:xfrm>
          </p:grpSpPr>
          <p:sp>
            <p:nvSpPr>
              <p:cNvPr id="92" name="Oval 91"/>
              <p:cNvSpPr/>
              <p:nvPr/>
            </p:nvSpPr>
            <p:spPr>
              <a:xfrm>
                <a:off x="6997039" y="42181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010400" y="4191000"/>
                <a:ext cx="457200" cy="323165"/>
              </a:xfrm>
              <a:prstGeom prst="rect">
                <a:avLst/>
              </a:prstGeom>
              <a:noFill/>
            </p:spPr>
            <p:txBody>
              <a:bodyPr wrap="square" rtlCol="0">
                <a:spAutoFit/>
              </a:bodyPr>
              <a:lstStyle/>
              <a:p>
                <a:r>
                  <a:rPr lang="en-US" sz="1500" dirty="0" smtClean="0"/>
                  <a:t>v</a:t>
                </a:r>
                <a:endParaRPr lang="en-US" sz="1500" dirty="0"/>
              </a:p>
            </p:txBody>
          </p:sp>
        </p:grpSp>
        <p:grpSp>
          <p:nvGrpSpPr>
            <p:cNvPr id="10" name="Group 95"/>
            <p:cNvGrpSpPr/>
            <p:nvPr/>
          </p:nvGrpSpPr>
          <p:grpSpPr>
            <a:xfrm>
              <a:off x="3440936" y="1784735"/>
              <a:ext cx="728263" cy="483874"/>
              <a:chOff x="2682272" y="2452754"/>
              <a:chExt cx="485996" cy="322906"/>
            </a:xfrm>
          </p:grpSpPr>
          <p:sp>
            <p:nvSpPr>
              <p:cNvPr id="97" name="Oval 96"/>
              <p:cNvSpPr/>
              <p:nvPr/>
            </p:nvSpPr>
            <p:spPr>
              <a:xfrm>
                <a:off x="2682272" y="2452754"/>
                <a:ext cx="322906" cy="32290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chemeClr val="tx1"/>
                  </a:solidFill>
                </a:endParaRPr>
              </a:p>
            </p:txBody>
          </p:sp>
          <p:sp>
            <p:nvSpPr>
              <p:cNvPr id="98" name="TextBox 97"/>
              <p:cNvSpPr txBox="1"/>
              <p:nvPr/>
            </p:nvSpPr>
            <p:spPr>
              <a:xfrm>
                <a:off x="2711068" y="2481549"/>
                <a:ext cx="457200" cy="227781"/>
              </a:xfrm>
              <a:prstGeom prst="rect">
                <a:avLst/>
              </a:prstGeom>
              <a:noFill/>
            </p:spPr>
            <p:txBody>
              <a:bodyPr wrap="square" rtlCol="0">
                <a:spAutoFit/>
              </a:bodyPr>
              <a:lstStyle/>
              <a:p>
                <a:r>
                  <a:rPr lang="en-US" sz="1500" dirty="0" smtClean="0"/>
                  <a:t>w</a:t>
                </a:r>
                <a:r>
                  <a:rPr lang="en-US" sz="1500" baseline="-25000" dirty="0" smtClean="0"/>
                  <a:t>2</a:t>
                </a:r>
                <a:endParaRPr lang="en-US" sz="1500" dirty="0"/>
              </a:p>
            </p:txBody>
          </p:sp>
        </p:grpSp>
        <p:grpSp>
          <p:nvGrpSpPr>
            <p:cNvPr id="11" name="Group 98"/>
            <p:cNvGrpSpPr/>
            <p:nvPr/>
          </p:nvGrpSpPr>
          <p:grpSpPr>
            <a:xfrm>
              <a:off x="4986051" y="1784732"/>
              <a:ext cx="685112" cy="483874"/>
              <a:chOff x="2653478" y="2452754"/>
              <a:chExt cx="457200" cy="322906"/>
            </a:xfrm>
          </p:grpSpPr>
          <p:sp>
            <p:nvSpPr>
              <p:cNvPr id="100" name="Oval 99"/>
              <p:cNvSpPr/>
              <p:nvPr/>
            </p:nvSpPr>
            <p:spPr>
              <a:xfrm>
                <a:off x="2682272" y="2452754"/>
                <a:ext cx="322906" cy="32290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chemeClr val="tx1"/>
                  </a:solidFill>
                </a:endParaRPr>
              </a:p>
            </p:txBody>
          </p:sp>
          <p:sp>
            <p:nvSpPr>
              <p:cNvPr id="101" name="TextBox 100"/>
              <p:cNvSpPr txBox="1"/>
              <p:nvPr/>
            </p:nvSpPr>
            <p:spPr>
              <a:xfrm>
                <a:off x="2653478" y="2474195"/>
                <a:ext cx="457200" cy="215659"/>
              </a:xfrm>
              <a:prstGeom prst="rect">
                <a:avLst/>
              </a:prstGeom>
              <a:noFill/>
            </p:spPr>
            <p:txBody>
              <a:bodyPr wrap="square" rtlCol="0">
                <a:spAutoFit/>
              </a:bodyPr>
              <a:lstStyle/>
              <a:p>
                <a:r>
                  <a:rPr lang="en-US" sz="1200" dirty="0" err="1" smtClean="0"/>
                  <a:t>W</a:t>
                </a:r>
                <a:r>
                  <a:rPr lang="en-US" sz="1500" baseline="-25000" dirty="0" err="1" smtClean="0"/>
                  <a:t>c</a:t>
                </a:r>
                <a:r>
                  <a:rPr lang="en-US" sz="1500" baseline="-25000" dirty="0" smtClean="0"/>
                  <a:t>(</a:t>
                </a:r>
                <a:r>
                  <a:rPr lang="el-GR" sz="1500" baseline="-25000" dirty="0" smtClean="0"/>
                  <a:t>ρ</a:t>
                </a:r>
                <a:r>
                  <a:rPr lang="en-US" sz="1500" baseline="-25000" dirty="0" smtClean="0"/>
                  <a:t>)</a:t>
                </a:r>
                <a:endParaRPr lang="en-US" sz="1500" dirty="0" smtClean="0"/>
              </a:p>
            </p:txBody>
          </p:sp>
        </p:grpSp>
        <p:grpSp>
          <p:nvGrpSpPr>
            <p:cNvPr id="12" name="Group 101"/>
            <p:cNvGrpSpPr/>
            <p:nvPr/>
          </p:nvGrpSpPr>
          <p:grpSpPr>
            <a:xfrm>
              <a:off x="2982817" y="3102166"/>
              <a:ext cx="609600" cy="369982"/>
              <a:chOff x="4940019" y="2786349"/>
              <a:chExt cx="609600" cy="369982"/>
            </a:xfrm>
          </p:grpSpPr>
          <p:sp>
            <p:nvSpPr>
              <p:cNvPr id="103" name="Oval 102"/>
              <p:cNvSpPr/>
              <p:nvPr/>
            </p:nvSpPr>
            <p:spPr>
              <a:xfrm>
                <a:off x="4991992" y="2793428"/>
                <a:ext cx="362903" cy="362903"/>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4" name="TextBox 103"/>
              <p:cNvSpPr txBox="1"/>
              <p:nvPr/>
            </p:nvSpPr>
            <p:spPr>
              <a:xfrm>
                <a:off x="4940019" y="2786349"/>
                <a:ext cx="609600" cy="323165"/>
              </a:xfrm>
              <a:prstGeom prst="rect">
                <a:avLst/>
              </a:prstGeom>
              <a:noFill/>
            </p:spPr>
            <p:txBody>
              <a:bodyPr wrap="square" rtlCol="0">
                <a:spAutoFit/>
              </a:bodyPr>
              <a:lstStyle/>
              <a:p>
                <a:r>
                  <a:rPr lang="en-US" sz="1500" dirty="0" smtClean="0"/>
                  <a:t>uv</a:t>
                </a:r>
                <a:r>
                  <a:rPr lang="en-US" sz="1500" baseline="-25000" dirty="0" smtClean="0"/>
                  <a:t>2</a:t>
                </a:r>
                <a:endParaRPr lang="en-US" sz="1500" dirty="0"/>
              </a:p>
            </p:txBody>
          </p:sp>
        </p:grpSp>
        <p:grpSp>
          <p:nvGrpSpPr>
            <p:cNvPr id="13" name="Group 104"/>
            <p:cNvGrpSpPr/>
            <p:nvPr/>
          </p:nvGrpSpPr>
          <p:grpSpPr>
            <a:xfrm>
              <a:off x="4996149" y="3101247"/>
              <a:ext cx="762000" cy="380999"/>
              <a:chOff x="4906968" y="2775332"/>
              <a:chExt cx="762000" cy="380999"/>
            </a:xfrm>
          </p:grpSpPr>
          <p:sp>
            <p:nvSpPr>
              <p:cNvPr id="106" name="Oval 105"/>
              <p:cNvSpPr/>
              <p:nvPr/>
            </p:nvSpPr>
            <p:spPr>
              <a:xfrm>
                <a:off x="4991992" y="2793428"/>
                <a:ext cx="362903" cy="362903"/>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7" name="TextBox 106"/>
              <p:cNvSpPr txBox="1"/>
              <p:nvPr/>
            </p:nvSpPr>
            <p:spPr>
              <a:xfrm>
                <a:off x="4906968" y="2775332"/>
                <a:ext cx="762000" cy="323165"/>
              </a:xfrm>
              <a:prstGeom prst="rect">
                <a:avLst/>
              </a:prstGeom>
              <a:noFill/>
            </p:spPr>
            <p:txBody>
              <a:bodyPr wrap="square" rtlCol="0">
                <a:spAutoFit/>
              </a:bodyPr>
              <a:lstStyle/>
              <a:p>
                <a:r>
                  <a:rPr lang="en-US" sz="1500" dirty="0" smtClean="0"/>
                  <a:t>uv</a:t>
                </a:r>
                <a:r>
                  <a:rPr lang="en-US" sz="1200" baseline="-25000" dirty="0" smtClean="0"/>
                  <a:t>d-1</a:t>
                </a:r>
                <a:endParaRPr lang="en-US" sz="1500" dirty="0"/>
              </a:p>
            </p:txBody>
          </p:sp>
        </p:grpSp>
        <p:sp>
          <p:nvSpPr>
            <p:cNvPr id="111" name="TextBox 110"/>
            <p:cNvSpPr txBox="1"/>
            <p:nvPr/>
          </p:nvSpPr>
          <p:spPr>
            <a:xfrm>
              <a:off x="3603434" y="2873566"/>
              <a:ext cx="1237498" cy="617643"/>
            </a:xfrm>
            <a:prstGeom prst="rect">
              <a:avLst/>
            </a:prstGeom>
            <a:noFill/>
          </p:spPr>
          <p:txBody>
            <a:bodyPr wrap="square" rtlCol="0">
              <a:spAutoFit/>
            </a:bodyPr>
            <a:lstStyle/>
            <a:p>
              <a:r>
                <a:rPr lang="en-US" sz="3200" dirty="0" smtClean="0"/>
                <a:t> . . .</a:t>
              </a:r>
              <a:endParaRPr lang="en-US" sz="3200" dirty="0"/>
            </a:p>
          </p:txBody>
        </p:sp>
      </p:grpSp>
      <p:graphicFrame>
        <p:nvGraphicFramePr>
          <p:cNvPr id="169" name="Object 168"/>
          <p:cNvGraphicFramePr>
            <a:graphicFrameLocks noChangeAspect="1"/>
          </p:cNvGraphicFramePr>
          <p:nvPr/>
        </p:nvGraphicFramePr>
        <p:xfrm>
          <a:off x="533400" y="4147851"/>
          <a:ext cx="1776413" cy="482600"/>
        </p:xfrm>
        <a:graphic>
          <a:graphicData uri="http://schemas.openxmlformats.org/presentationml/2006/ole">
            <mc:AlternateContent xmlns:mc="http://schemas.openxmlformats.org/markup-compatibility/2006">
              <mc:Choice xmlns:v="urn:schemas-microsoft-com:vml" Requires="v">
                <p:oleObj spid="_x0000_s71696" name="Equation" r:id="rId3" imgW="888840" imgH="241200" progId="Equation.3">
                  <p:embed/>
                </p:oleObj>
              </mc:Choice>
              <mc:Fallback>
                <p:oleObj name="Equation" r:id="rId3" imgW="8888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47851"/>
                        <a:ext cx="177641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0" name="Object 169"/>
          <p:cNvGraphicFramePr>
            <a:graphicFrameLocks noChangeAspect="1"/>
          </p:cNvGraphicFramePr>
          <p:nvPr/>
        </p:nvGraphicFramePr>
        <p:xfrm>
          <a:off x="585787" y="5689600"/>
          <a:ext cx="4367213" cy="863600"/>
        </p:xfrm>
        <a:graphic>
          <a:graphicData uri="http://schemas.openxmlformats.org/presentationml/2006/ole">
            <mc:AlternateContent xmlns:mc="http://schemas.openxmlformats.org/markup-compatibility/2006">
              <mc:Choice xmlns:v="urn:schemas-microsoft-com:vml" Requires="v">
                <p:oleObj spid="_x0000_s71697" name="Equation" r:id="rId5" imgW="2184120" imgH="431640" progId="Equation.3">
                  <p:embed/>
                </p:oleObj>
              </mc:Choice>
              <mc:Fallback>
                <p:oleObj name="Equation" r:id="rId5" imgW="218412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7" y="5689600"/>
                        <a:ext cx="4367213"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 name="Rectangle 170"/>
          <p:cNvSpPr/>
          <p:nvPr/>
        </p:nvSpPr>
        <p:spPr bwMode="auto">
          <a:xfrm>
            <a:off x="1251331" y="3581399"/>
            <a:ext cx="522383" cy="5223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2" name="Rectangle 171"/>
          <p:cNvSpPr/>
          <p:nvPr/>
        </p:nvSpPr>
        <p:spPr bwMode="auto">
          <a:xfrm>
            <a:off x="2710149" y="2318132"/>
            <a:ext cx="522383" cy="5223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3" name="Rectangle 172"/>
          <p:cNvSpPr/>
          <p:nvPr/>
        </p:nvSpPr>
        <p:spPr bwMode="auto">
          <a:xfrm>
            <a:off x="3440936" y="2308034"/>
            <a:ext cx="522383" cy="5223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4" name="Rectangle 173"/>
          <p:cNvSpPr/>
          <p:nvPr/>
        </p:nvSpPr>
        <p:spPr bwMode="auto">
          <a:xfrm>
            <a:off x="4942902" y="2318132"/>
            <a:ext cx="522383" cy="5223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5" name="Rectangle 174"/>
          <p:cNvSpPr/>
          <p:nvPr/>
        </p:nvSpPr>
        <p:spPr bwMode="auto">
          <a:xfrm>
            <a:off x="2133600" y="3582319"/>
            <a:ext cx="522383" cy="5223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6" name="Rectangle 175"/>
          <p:cNvSpPr/>
          <p:nvPr/>
        </p:nvSpPr>
        <p:spPr bwMode="auto">
          <a:xfrm>
            <a:off x="2993834" y="3570383"/>
            <a:ext cx="522383" cy="5223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7" name="Rectangle 176"/>
          <p:cNvSpPr/>
          <p:nvPr/>
        </p:nvSpPr>
        <p:spPr bwMode="auto">
          <a:xfrm>
            <a:off x="4942902" y="3538251"/>
            <a:ext cx="522383" cy="5223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4" name="Group 52"/>
          <p:cNvGrpSpPr/>
          <p:nvPr/>
        </p:nvGrpSpPr>
        <p:grpSpPr>
          <a:xfrm>
            <a:off x="7620000" y="0"/>
            <a:ext cx="1524000" cy="914400"/>
            <a:chOff x="7620000" y="0"/>
            <a:chExt cx="1524000" cy="914400"/>
          </a:xfrm>
        </p:grpSpPr>
        <p:grpSp>
          <p:nvGrpSpPr>
            <p:cNvPr id="15" name="Group 14"/>
            <p:cNvGrpSpPr/>
            <p:nvPr/>
          </p:nvGrpSpPr>
          <p:grpSpPr>
            <a:xfrm>
              <a:off x="7620000" y="0"/>
              <a:ext cx="1524000" cy="914400"/>
              <a:chOff x="7620000" y="0"/>
              <a:chExt cx="1524000" cy="914400"/>
            </a:xfrm>
          </p:grpSpPr>
          <p:cxnSp>
            <p:nvCxnSpPr>
              <p:cNvPr id="58" name="Straight Connector 57"/>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59" name="Straight Connector 58"/>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5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2000"/>
                                        <p:tgtEl>
                                          <p:spTgt spid="1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2000"/>
                                        <p:tgtEl>
                                          <p:spTgt spid="1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2000"/>
                                        <p:tgtEl>
                                          <p:spTgt spid="1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1"/>
                                        </p:tgtEl>
                                        <p:attrNameLst>
                                          <p:attrName>style.visibility</p:attrName>
                                        </p:attrNameLst>
                                      </p:cBhvr>
                                      <p:to>
                                        <p:strVal val="visible"/>
                                      </p:to>
                                    </p:set>
                                    <p:animEffect transition="in" filter="fade">
                                      <p:cBhvr>
                                        <p:cTn id="16" dur="2000"/>
                                        <p:tgtEl>
                                          <p:spTgt spid="17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75"/>
                                        </p:tgtEl>
                                        <p:attrNameLst>
                                          <p:attrName>style.visibility</p:attrName>
                                        </p:attrNameLst>
                                      </p:cBhvr>
                                      <p:to>
                                        <p:strVal val="visible"/>
                                      </p:to>
                                    </p:set>
                                    <p:animEffect transition="in" filter="fade">
                                      <p:cBhvr>
                                        <p:cTn id="20" dur="1000"/>
                                        <p:tgtEl>
                                          <p:spTgt spid="17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76"/>
                                        </p:tgtEl>
                                        <p:attrNameLst>
                                          <p:attrName>style.visibility</p:attrName>
                                        </p:attrNameLst>
                                      </p:cBhvr>
                                      <p:to>
                                        <p:strVal val="visible"/>
                                      </p:to>
                                    </p:set>
                                    <p:animEffect transition="in" filter="fade">
                                      <p:cBhvr>
                                        <p:cTn id="24" dur="1000"/>
                                        <p:tgtEl>
                                          <p:spTgt spid="176"/>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77"/>
                                        </p:tgtEl>
                                        <p:attrNameLst>
                                          <p:attrName>style.visibility</p:attrName>
                                        </p:attrNameLst>
                                      </p:cBhvr>
                                      <p:to>
                                        <p:strVal val="visible"/>
                                      </p:to>
                                    </p:set>
                                    <p:animEffect transition="in" filter="fade">
                                      <p:cBhvr>
                                        <p:cTn id="28"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3" grpId="0" animBg="1"/>
      <p:bldP spid="174" grpId="0" animBg="1"/>
      <p:bldP spid="175" grpId="0" animBg="1"/>
      <p:bldP spid="176" grpId="0" animBg="1"/>
      <p:bldP spid="1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1" y="-13002"/>
            <a:ext cx="9144000" cy="911225"/>
          </a:xfrm>
        </p:spPr>
        <p:txBody>
          <a:bodyPr/>
          <a:lstStyle/>
          <a:p>
            <a:r>
              <a:rPr lang="en-US" dirty="0" smtClean="0"/>
              <a:t> Generalized…</a:t>
            </a:r>
            <a:endParaRPr lang="en-US" dirty="0"/>
          </a:p>
        </p:txBody>
      </p:sp>
      <p:sp>
        <p:nvSpPr>
          <p:cNvPr id="3" name="Content Placeholder 2"/>
          <p:cNvSpPr>
            <a:spLocks noGrp="1"/>
          </p:cNvSpPr>
          <p:nvPr>
            <p:ph idx="1"/>
          </p:nvPr>
        </p:nvSpPr>
        <p:spPr/>
        <p:txBody>
          <a:bodyPr/>
          <a:lstStyle/>
          <a:p>
            <a:r>
              <a:rPr lang="en-US" dirty="0" smtClean="0"/>
              <a:t>Our models: Linear Threshold</a:t>
            </a:r>
          </a:p>
          <a:p>
            <a:pPr lvl="1"/>
            <a:r>
              <a:rPr lang="en-US" i="1" dirty="0" smtClean="0"/>
              <a:t>v is activated if there are</a:t>
            </a:r>
            <a:r>
              <a:rPr lang="en-US" i="1" dirty="0" smtClean="0">
                <a:solidFill>
                  <a:srgbClr val="FF0000"/>
                </a:solidFill>
              </a:rPr>
              <a:t> ≥ </a:t>
            </a:r>
            <a:r>
              <a:rPr lang="en-US" i="1" dirty="0" smtClean="0">
                <a:solidFill>
                  <a:srgbClr val="FF0000"/>
                </a:solidFill>
                <a:sym typeface="Symbol"/>
              </a:rPr>
              <a:t></a:t>
            </a:r>
            <a:r>
              <a:rPr lang="en-US" i="1" baseline="-25000" dirty="0" smtClean="0">
                <a:solidFill>
                  <a:srgbClr val="FF0000"/>
                </a:solidFill>
                <a:sym typeface="Symbol"/>
              </a:rPr>
              <a:t>v</a:t>
            </a:r>
            <a:r>
              <a:rPr lang="en-US" i="1" dirty="0" smtClean="0">
                <a:solidFill>
                  <a:srgbClr val="FF0000"/>
                </a:solidFill>
                <a:sym typeface="Symbol"/>
              </a:rPr>
              <a:t> d(v)</a:t>
            </a:r>
            <a:r>
              <a:rPr lang="en-US" i="1" baseline="-25000" dirty="0" smtClean="0"/>
              <a:t> </a:t>
            </a:r>
            <a:r>
              <a:rPr lang="en-US" i="1" dirty="0" smtClean="0"/>
              <a:t>active neighbors</a:t>
            </a:r>
            <a:r>
              <a:rPr lang="en-US" dirty="0" smtClean="0"/>
              <a:t>.</a:t>
            </a:r>
          </a:p>
          <a:p>
            <a:pPr lvl="1"/>
            <a:r>
              <a:rPr lang="en-US" i="1" dirty="0" smtClean="0">
                <a:sym typeface="Symbol"/>
              </a:rPr>
              <a:t>d(v)</a:t>
            </a:r>
            <a:r>
              <a:rPr lang="en-US" dirty="0" smtClean="0">
                <a:sym typeface="Symbol"/>
              </a:rPr>
              <a:t>: degree of </a:t>
            </a:r>
            <a:r>
              <a:rPr lang="en-US" i="1" dirty="0" smtClean="0">
                <a:sym typeface="Symbol"/>
              </a:rPr>
              <a:t>v; 0 &lt; </a:t>
            </a:r>
            <a:r>
              <a:rPr lang="en-US" i="1" baseline="-25000" dirty="0" smtClean="0">
                <a:sym typeface="Symbol"/>
              </a:rPr>
              <a:t>v</a:t>
            </a:r>
            <a:r>
              <a:rPr lang="en-US" i="1" dirty="0" smtClean="0">
                <a:sym typeface="Symbol"/>
              </a:rPr>
              <a:t> &lt; 1.</a:t>
            </a:r>
          </a:p>
          <a:p>
            <a:r>
              <a:rPr lang="en-US" dirty="0" smtClean="0">
                <a:sym typeface="Symbol"/>
              </a:rPr>
              <a:t>Half of my friends use iPhone, why shouldn’t I?</a:t>
            </a:r>
          </a:p>
          <a:p>
            <a:r>
              <a:rPr lang="en-US" dirty="0"/>
              <a:t>The threshold function might not be linear</a:t>
            </a:r>
          </a:p>
          <a:p>
            <a:pPr lvl="1"/>
            <a:r>
              <a:rPr lang="en-US" dirty="0"/>
              <a:t>log d(v), </a:t>
            </a:r>
            <a:r>
              <a:rPr lang="en-US" dirty="0">
                <a:sym typeface="Symbol"/>
              </a:rPr>
              <a:t> d(v), etc</a:t>
            </a:r>
            <a:r>
              <a:rPr lang="en-US" dirty="0" smtClean="0">
                <a:sym typeface="Symbol"/>
              </a:rPr>
              <a:t>.</a:t>
            </a:r>
            <a:endParaRPr lang="en-US" dirty="0">
              <a:sym typeface="Symbol"/>
            </a:endParaRPr>
          </a:p>
        </p:txBody>
      </p:sp>
      <p:sp>
        <p:nvSpPr>
          <p:cNvPr id="4" name="Footer Placeholder 3"/>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5" name="Slide Number Placeholder 4"/>
          <p:cNvSpPr>
            <a:spLocks noGrp="1"/>
          </p:cNvSpPr>
          <p:nvPr>
            <p:ph type="sldNum" sz="quarter" idx="12"/>
          </p:nvPr>
        </p:nvSpPr>
        <p:spPr/>
        <p:txBody>
          <a:bodyPr/>
          <a:lstStyle/>
          <a:p>
            <a:pPr>
              <a:defRPr/>
            </a:pPr>
            <a:fld id="{8EA7EA68-D4A4-47B5-B1EB-08AEB32A3B38}" type="slidenum">
              <a:rPr lang="en-US" smtClean="0"/>
              <a:pPr>
                <a:defRPr/>
              </a:pPr>
              <a:t>7</a:t>
            </a:fld>
            <a:endParaRPr lang="en-US"/>
          </a:p>
        </p:txBody>
      </p:sp>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tent Placeholder 2"/>
          <p:cNvSpPr>
            <a:spLocks noGrp="1"/>
          </p:cNvSpPr>
          <p:nvPr>
            <p:ph idx="1"/>
          </p:nvPr>
        </p:nvSpPr>
        <p:spPr>
          <a:xfrm>
            <a:off x="152400" y="1524000"/>
            <a:ext cx="8839200" cy="5257800"/>
          </a:xfrm>
        </p:spPr>
        <p:txBody>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400" dirty="0" smtClean="0">
                <a:latin typeface="Arial" pitchFamily="34" charset="0"/>
                <a:cs typeface="Arial" pitchFamily="34" charset="0"/>
              </a:rPr>
              <a:t>A solution of size </a:t>
            </a:r>
            <a:r>
              <a:rPr lang="en-US" sz="2400" i="1" dirty="0" smtClean="0">
                <a:latin typeface="Arial" pitchFamily="34" charset="0"/>
                <a:cs typeface="Arial" pitchFamily="34" charset="0"/>
              </a:rPr>
              <a:t>k</a:t>
            </a:r>
            <a:r>
              <a:rPr lang="en-US" sz="2400" dirty="0" smtClean="0">
                <a:latin typeface="Arial" pitchFamily="34" charset="0"/>
                <a:cs typeface="Arial" pitchFamily="34" charset="0"/>
              </a:rPr>
              <a:t>         </a:t>
            </a:r>
            <a:r>
              <a:rPr lang="en-US" sz="2400" dirty="0" smtClean="0">
                <a:latin typeface="Arial" pitchFamily="34" charset="0"/>
                <a:cs typeface="Arial" pitchFamily="34" charset="0"/>
                <a:sym typeface="Wingdings" pitchFamily="2" charset="2"/>
              </a:rPr>
              <a:t> </a:t>
            </a:r>
            <a:r>
              <a:rPr lang="en-US" sz="2400" dirty="0" smtClean="0">
                <a:latin typeface="Arial" pitchFamily="34" charset="0"/>
                <a:cs typeface="Arial" pitchFamily="34" charset="0"/>
              </a:rPr>
              <a:t>A solution of size</a:t>
            </a:r>
          </a:p>
          <a:p>
            <a:r>
              <a:rPr lang="en-US" sz="2400" dirty="0" smtClean="0">
                <a:latin typeface="Arial" pitchFamily="34" charset="0"/>
                <a:cs typeface="Arial" pitchFamily="34" charset="0"/>
              </a:rPr>
              <a:t>An optimal solution        </a:t>
            </a:r>
            <a:r>
              <a:rPr lang="en-US" sz="2400" dirty="0" smtClean="0">
                <a:latin typeface="Arial" pitchFamily="34" charset="0"/>
                <a:cs typeface="Arial" pitchFamily="34" charset="0"/>
                <a:sym typeface="Wingdings" pitchFamily="2" charset="2"/>
              </a:rPr>
              <a:t> An optimal solution</a:t>
            </a:r>
          </a:p>
          <a:p>
            <a:r>
              <a:rPr lang="en-US" dirty="0" smtClean="0">
                <a:sym typeface="Wingdings" pitchFamily="2" charset="2"/>
              </a:rPr>
              <a:t> </a:t>
            </a:r>
          </a:p>
          <a:p>
            <a:pPr>
              <a:buNone/>
            </a:pPr>
            <a:endParaRPr lang="en-US" dirty="0" smtClean="0"/>
          </a:p>
          <a:p>
            <a:pPr>
              <a:buNone/>
            </a:pPr>
            <a:endParaRPr lang="en-US" dirty="0" smtClean="0">
              <a:solidFill>
                <a:srgbClr val="7030A0"/>
              </a:solidFill>
            </a:endParaRPr>
          </a:p>
          <a:p>
            <a:endParaRPr lang="en-US" dirty="0" smtClean="0"/>
          </a:p>
        </p:txBody>
      </p:sp>
      <p:grpSp>
        <p:nvGrpSpPr>
          <p:cNvPr id="3" name="Group 182"/>
          <p:cNvGrpSpPr/>
          <p:nvPr/>
        </p:nvGrpSpPr>
        <p:grpSpPr>
          <a:xfrm>
            <a:off x="5105400" y="1550503"/>
            <a:ext cx="228600" cy="609600"/>
            <a:chOff x="5105400" y="1828800"/>
            <a:chExt cx="228600" cy="609600"/>
          </a:xfrm>
        </p:grpSpPr>
        <p:cxnSp>
          <p:nvCxnSpPr>
            <p:cNvPr id="177" name="Straight Connector 176"/>
            <p:cNvCxnSpPr/>
            <p:nvPr/>
          </p:nvCxnSpPr>
          <p:spPr bwMode="auto">
            <a:xfrm rot="5400000">
              <a:off x="4991100" y="22098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4" name="Oval 173"/>
            <p:cNvSpPr/>
            <p:nvPr/>
          </p:nvSpPr>
          <p:spPr bwMode="auto">
            <a:xfrm>
              <a:off x="5105400" y="1828800"/>
              <a:ext cx="228600" cy="2286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 name="Group 183"/>
          <p:cNvGrpSpPr/>
          <p:nvPr/>
        </p:nvGrpSpPr>
        <p:grpSpPr>
          <a:xfrm>
            <a:off x="5715000" y="1550503"/>
            <a:ext cx="228600" cy="609600"/>
            <a:chOff x="5715000" y="1828800"/>
            <a:chExt cx="228600" cy="609600"/>
          </a:xfrm>
        </p:grpSpPr>
        <p:cxnSp>
          <p:nvCxnSpPr>
            <p:cNvPr id="181" name="Straight Connector 180"/>
            <p:cNvCxnSpPr/>
            <p:nvPr/>
          </p:nvCxnSpPr>
          <p:spPr bwMode="auto">
            <a:xfrm rot="5400000">
              <a:off x="5600700" y="22098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5" name="Oval 174"/>
            <p:cNvSpPr/>
            <p:nvPr/>
          </p:nvSpPr>
          <p:spPr bwMode="auto">
            <a:xfrm>
              <a:off x="5715000" y="1828800"/>
              <a:ext cx="228600" cy="2286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 name="Group 184"/>
          <p:cNvGrpSpPr/>
          <p:nvPr/>
        </p:nvGrpSpPr>
        <p:grpSpPr>
          <a:xfrm>
            <a:off x="6985000" y="1550503"/>
            <a:ext cx="228600" cy="622300"/>
            <a:chOff x="6985000" y="1828800"/>
            <a:chExt cx="228600" cy="622300"/>
          </a:xfrm>
        </p:grpSpPr>
        <p:cxnSp>
          <p:nvCxnSpPr>
            <p:cNvPr id="182" name="Straight Connector 181"/>
            <p:cNvCxnSpPr/>
            <p:nvPr/>
          </p:nvCxnSpPr>
          <p:spPr bwMode="auto">
            <a:xfrm rot="5400000">
              <a:off x="6870700" y="22225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6" name="Oval 175"/>
            <p:cNvSpPr/>
            <p:nvPr/>
          </p:nvSpPr>
          <p:spPr bwMode="auto">
            <a:xfrm>
              <a:off x="6985000" y="1828800"/>
              <a:ext cx="228600" cy="2286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6" name="Group 140"/>
          <p:cNvGrpSpPr/>
          <p:nvPr/>
        </p:nvGrpSpPr>
        <p:grpSpPr>
          <a:xfrm rot="19731136">
            <a:off x="6341411" y="2659920"/>
            <a:ext cx="1550223" cy="374627"/>
            <a:chOff x="3907605" y="4654573"/>
            <a:chExt cx="1550223" cy="374627"/>
          </a:xfrm>
        </p:grpSpPr>
        <p:cxnSp>
          <p:nvCxnSpPr>
            <p:cNvPr id="142" name="Straight Connector 141"/>
            <p:cNvCxnSpPr/>
            <p:nvPr/>
          </p:nvCxnSpPr>
          <p:spPr bwMode="auto">
            <a:xfrm>
              <a:off x="3907605" y="4895848"/>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a:off x="5000628" y="490061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p:cNvCxnSpPr>
              <a:stCxn id="149" idx="3"/>
            </p:cNvCxnSpPr>
            <p:nvPr/>
          </p:nvCxnSpPr>
          <p:spPr bwMode="auto">
            <a:xfrm rot="1868864" flipH="1" flipV="1">
              <a:off x="4891585" y="4698125"/>
              <a:ext cx="163724" cy="926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p:cNvCxnSpPr>
              <a:endCxn id="149" idx="1"/>
            </p:cNvCxnSpPr>
            <p:nvPr/>
          </p:nvCxnSpPr>
          <p:spPr bwMode="auto">
            <a:xfrm rot="1868864">
              <a:off x="4422249" y="4654573"/>
              <a:ext cx="19605" cy="17976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6" name="Oval 145"/>
            <p:cNvSpPr/>
            <p:nvPr/>
          </p:nvSpPr>
          <p:spPr bwMode="auto">
            <a:xfrm flipV="1">
              <a:off x="4114800" y="4754162"/>
              <a:ext cx="1115168" cy="275038"/>
            </a:xfrm>
            <a:prstGeom prst="ellipse">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7" name="Oval 146"/>
            <p:cNvSpPr/>
            <p:nvPr/>
          </p:nvSpPr>
          <p:spPr bwMode="auto">
            <a:xfrm>
              <a:off x="434340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8" name="Oval 147"/>
            <p:cNvSpPr/>
            <p:nvPr/>
          </p:nvSpPr>
          <p:spPr bwMode="auto">
            <a:xfrm>
              <a:off x="486854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9" name="TextBox 148"/>
            <p:cNvSpPr txBox="1"/>
            <p:nvPr/>
          </p:nvSpPr>
          <p:spPr>
            <a:xfrm>
              <a:off x="4393950" y="4672557"/>
              <a:ext cx="625594" cy="307777"/>
            </a:xfrm>
            <a:prstGeom prst="rect">
              <a:avLst/>
            </a:prstGeom>
            <a:noFill/>
          </p:spPr>
          <p:txBody>
            <a:bodyPr wrap="square" rtlCol="0">
              <a:spAutoFit/>
            </a:bodyPr>
            <a:lstStyle/>
            <a:p>
              <a:r>
                <a:rPr lang="en-US" sz="1400" dirty="0" smtClean="0"/>
                <a:t> . . .</a:t>
              </a:r>
              <a:endParaRPr lang="en-US" sz="1400" dirty="0"/>
            </a:p>
          </p:txBody>
        </p:sp>
      </p:grpSp>
      <p:grpSp>
        <p:nvGrpSpPr>
          <p:cNvPr id="9" name="Group 149"/>
          <p:cNvGrpSpPr/>
          <p:nvPr/>
        </p:nvGrpSpPr>
        <p:grpSpPr>
          <a:xfrm rot="3369597">
            <a:off x="6137057" y="3651625"/>
            <a:ext cx="1550223" cy="390347"/>
            <a:chOff x="3907605" y="4638853"/>
            <a:chExt cx="1550223" cy="390347"/>
          </a:xfrm>
        </p:grpSpPr>
        <p:cxnSp>
          <p:nvCxnSpPr>
            <p:cNvPr id="151" name="Straight Connector 150"/>
            <p:cNvCxnSpPr/>
            <p:nvPr/>
          </p:nvCxnSpPr>
          <p:spPr bwMode="auto">
            <a:xfrm>
              <a:off x="3907605" y="4895848"/>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a:off x="5000628" y="490061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Straight Connector 152"/>
            <p:cNvCxnSpPr>
              <a:stCxn id="158" idx="3"/>
            </p:cNvCxnSpPr>
            <p:nvPr/>
          </p:nvCxnSpPr>
          <p:spPr bwMode="auto">
            <a:xfrm rot="18230403" flipV="1">
              <a:off x="4914338" y="4641162"/>
              <a:ext cx="80757" cy="1740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Straight Connector 153"/>
            <p:cNvCxnSpPr>
              <a:endCxn id="158" idx="1"/>
            </p:cNvCxnSpPr>
            <p:nvPr/>
          </p:nvCxnSpPr>
          <p:spPr bwMode="auto">
            <a:xfrm rot="18230403" flipH="1">
              <a:off x="4320308" y="4714160"/>
              <a:ext cx="178642" cy="2802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Oval 154"/>
            <p:cNvSpPr/>
            <p:nvPr/>
          </p:nvSpPr>
          <p:spPr bwMode="auto">
            <a:xfrm flipV="1">
              <a:off x="4114800" y="4754162"/>
              <a:ext cx="1115168" cy="275038"/>
            </a:xfrm>
            <a:prstGeom prst="ellipse">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6" name="Oval 155"/>
            <p:cNvSpPr/>
            <p:nvPr/>
          </p:nvSpPr>
          <p:spPr bwMode="auto">
            <a:xfrm>
              <a:off x="434340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7" name="Oval 156"/>
            <p:cNvSpPr/>
            <p:nvPr/>
          </p:nvSpPr>
          <p:spPr bwMode="auto">
            <a:xfrm>
              <a:off x="486854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8" name="TextBox 157"/>
            <p:cNvSpPr txBox="1"/>
            <p:nvPr/>
          </p:nvSpPr>
          <p:spPr>
            <a:xfrm>
              <a:off x="4371528" y="4656279"/>
              <a:ext cx="632975" cy="307777"/>
            </a:xfrm>
            <a:prstGeom prst="rect">
              <a:avLst/>
            </a:prstGeom>
            <a:noFill/>
          </p:spPr>
          <p:txBody>
            <a:bodyPr wrap="square" rtlCol="0">
              <a:spAutoFit/>
            </a:bodyPr>
            <a:lstStyle/>
            <a:p>
              <a:r>
                <a:rPr lang="en-US" sz="1400" dirty="0" smtClean="0"/>
                <a:t> . . .</a:t>
              </a:r>
              <a:endParaRPr lang="en-US" sz="1400" dirty="0"/>
            </a:p>
          </p:txBody>
        </p:sp>
      </p:grpSp>
      <p:grpSp>
        <p:nvGrpSpPr>
          <p:cNvPr id="10" name="Group 158"/>
          <p:cNvGrpSpPr/>
          <p:nvPr/>
        </p:nvGrpSpPr>
        <p:grpSpPr>
          <a:xfrm rot="16957490">
            <a:off x="6536128" y="3342686"/>
            <a:ext cx="1946778" cy="355854"/>
            <a:chOff x="3610994" y="4673346"/>
            <a:chExt cx="1946778" cy="355854"/>
          </a:xfrm>
        </p:grpSpPr>
        <p:cxnSp>
          <p:nvCxnSpPr>
            <p:cNvPr id="160" name="Straight Connector 159"/>
            <p:cNvCxnSpPr/>
            <p:nvPr/>
          </p:nvCxnSpPr>
          <p:spPr bwMode="auto">
            <a:xfrm rot="10042510" flipH="1" flipV="1">
              <a:off x="3610994" y="4795211"/>
              <a:ext cx="616938" cy="1977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rot="10042510" flipH="1" flipV="1">
              <a:off x="5007499" y="4838980"/>
              <a:ext cx="550273" cy="1237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Straight Connector 161"/>
            <p:cNvCxnSpPr>
              <a:stCxn id="167" idx="3"/>
            </p:cNvCxnSpPr>
            <p:nvPr/>
          </p:nvCxnSpPr>
          <p:spPr bwMode="auto">
            <a:xfrm rot="4642510" flipH="1">
              <a:off x="4889603" y="4721226"/>
              <a:ext cx="188914" cy="931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a:endCxn id="167" idx="1"/>
            </p:cNvCxnSpPr>
            <p:nvPr/>
          </p:nvCxnSpPr>
          <p:spPr bwMode="auto">
            <a:xfrm rot="4642510">
              <a:off x="4350984" y="4712703"/>
              <a:ext cx="143365" cy="11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4" name="Oval 163"/>
            <p:cNvSpPr/>
            <p:nvPr/>
          </p:nvSpPr>
          <p:spPr bwMode="auto">
            <a:xfrm flipV="1">
              <a:off x="4114800" y="4754162"/>
              <a:ext cx="1115168" cy="275038"/>
            </a:xfrm>
            <a:prstGeom prst="ellipse">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5" name="Oval 164"/>
            <p:cNvSpPr/>
            <p:nvPr/>
          </p:nvSpPr>
          <p:spPr bwMode="auto">
            <a:xfrm>
              <a:off x="434340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6" name="Oval 165"/>
            <p:cNvSpPr/>
            <p:nvPr/>
          </p:nvSpPr>
          <p:spPr bwMode="auto">
            <a:xfrm>
              <a:off x="486854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7" name="TextBox 166"/>
            <p:cNvSpPr txBox="1"/>
            <p:nvPr/>
          </p:nvSpPr>
          <p:spPr>
            <a:xfrm>
              <a:off x="4384565" y="4695907"/>
              <a:ext cx="665590" cy="307777"/>
            </a:xfrm>
            <a:prstGeom prst="rect">
              <a:avLst/>
            </a:prstGeom>
            <a:noFill/>
          </p:spPr>
          <p:txBody>
            <a:bodyPr wrap="square" rtlCol="0">
              <a:spAutoFit/>
            </a:bodyPr>
            <a:lstStyle/>
            <a:p>
              <a:r>
                <a:rPr lang="en-US" sz="1400" dirty="0" smtClean="0"/>
                <a:t> . . .</a:t>
              </a:r>
              <a:endParaRPr lang="en-US" sz="1400" dirty="0"/>
            </a:p>
          </p:txBody>
        </p:sp>
      </p:grpSp>
      <p:grpSp>
        <p:nvGrpSpPr>
          <p:cNvPr id="13" name="Group 139"/>
          <p:cNvGrpSpPr/>
          <p:nvPr/>
        </p:nvGrpSpPr>
        <p:grpSpPr>
          <a:xfrm>
            <a:off x="4800600" y="3032144"/>
            <a:ext cx="1550223" cy="351237"/>
            <a:chOff x="3907605" y="4677963"/>
            <a:chExt cx="1550223" cy="351237"/>
          </a:xfrm>
        </p:grpSpPr>
        <p:cxnSp>
          <p:nvCxnSpPr>
            <p:cNvPr id="139" name="Straight Connector 138"/>
            <p:cNvCxnSpPr/>
            <p:nvPr/>
          </p:nvCxnSpPr>
          <p:spPr bwMode="auto">
            <a:xfrm>
              <a:off x="3907605" y="4895848"/>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a:off x="5000628" y="490061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Straight Connector 112"/>
            <p:cNvCxnSpPr>
              <a:stCxn id="108" idx="3"/>
            </p:cNvCxnSpPr>
            <p:nvPr/>
          </p:nvCxnSpPr>
          <p:spPr bwMode="auto">
            <a:xfrm flipH="1" flipV="1">
              <a:off x="4898206" y="4677963"/>
              <a:ext cx="173804" cy="1639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Straight Connector 108"/>
            <p:cNvCxnSpPr>
              <a:endCxn id="108" idx="1"/>
            </p:cNvCxnSpPr>
            <p:nvPr/>
          </p:nvCxnSpPr>
          <p:spPr bwMode="auto">
            <a:xfrm flipH="1">
              <a:off x="4364805" y="4677963"/>
              <a:ext cx="76202" cy="16398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 name="Oval 54"/>
            <p:cNvSpPr/>
            <p:nvPr/>
          </p:nvSpPr>
          <p:spPr bwMode="auto">
            <a:xfrm flipV="1">
              <a:off x="4114800" y="4754162"/>
              <a:ext cx="1115168" cy="275038"/>
            </a:xfrm>
            <a:prstGeom prst="ellipse">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5" name="Oval 104"/>
            <p:cNvSpPr/>
            <p:nvPr/>
          </p:nvSpPr>
          <p:spPr bwMode="auto">
            <a:xfrm>
              <a:off x="434340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7" name="Oval 106"/>
            <p:cNvSpPr/>
            <p:nvPr/>
          </p:nvSpPr>
          <p:spPr bwMode="auto">
            <a:xfrm>
              <a:off x="4868540" y="4830362"/>
              <a:ext cx="152400" cy="1524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8" name="TextBox 107"/>
            <p:cNvSpPr txBox="1"/>
            <p:nvPr/>
          </p:nvSpPr>
          <p:spPr>
            <a:xfrm>
              <a:off x="4364805" y="4688060"/>
              <a:ext cx="707205" cy="307777"/>
            </a:xfrm>
            <a:prstGeom prst="rect">
              <a:avLst/>
            </a:prstGeom>
            <a:noFill/>
          </p:spPr>
          <p:txBody>
            <a:bodyPr wrap="square" rtlCol="0">
              <a:spAutoFit/>
            </a:bodyPr>
            <a:lstStyle/>
            <a:p>
              <a:r>
                <a:rPr lang="en-US" sz="1400" dirty="0" smtClean="0"/>
                <a:t> . . .</a:t>
              </a:r>
              <a:endParaRPr lang="en-US" sz="1400" dirty="0"/>
            </a:p>
          </p:txBody>
        </p:sp>
      </p:grpSp>
      <p:sp>
        <p:nvSpPr>
          <p:cNvPr id="2" name="Title 1"/>
          <p:cNvSpPr>
            <a:spLocks noGrp="1"/>
          </p:cNvSpPr>
          <p:nvPr>
            <p:ph type="title"/>
          </p:nvPr>
        </p:nvSpPr>
        <p:spPr/>
        <p:txBody>
          <a:bodyPr/>
          <a:lstStyle/>
          <a:p>
            <a:r>
              <a:rPr lang="en-US" dirty="0" err="1" smtClean="0"/>
              <a:t>Inapproximability</a:t>
            </a:r>
            <a:r>
              <a:rPr lang="en-US" dirty="0" smtClean="0"/>
              <a:t>: d &lt; 4</a:t>
            </a:r>
            <a:endParaRPr lang="en-US" dirty="0"/>
          </a:p>
        </p:txBody>
      </p:sp>
      <p:grpSp>
        <p:nvGrpSpPr>
          <p:cNvPr id="16" name="Group 119"/>
          <p:cNvGrpSpPr/>
          <p:nvPr/>
        </p:nvGrpSpPr>
        <p:grpSpPr>
          <a:xfrm>
            <a:off x="228600" y="2286000"/>
            <a:ext cx="2121920" cy="1694765"/>
            <a:chOff x="228600" y="2590800"/>
            <a:chExt cx="2121920" cy="1694765"/>
          </a:xfrm>
        </p:grpSpPr>
        <p:grpSp>
          <p:nvGrpSpPr>
            <p:cNvPr id="19" name="Group 8"/>
            <p:cNvGrpSpPr/>
            <p:nvPr/>
          </p:nvGrpSpPr>
          <p:grpSpPr>
            <a:xfrm>
              <a:off x="1066800" y="3352800"/>
              <a:ext cx="445520" cy="323165"/>
              <a:chOff x="6206184" y="3637887"/>
              <a:chExt cx="445520" cy="323165"/>
            </a:xfrm>
          </p:grpSpPr>
          <p:sp>
            <p:nvSpPr>
              <p:cNvPr id="7" name="Oval 6"/>
              <p:cNvSpPr/>
              <p:nvPr/>
            </p:nvSpPr>
            <p:spPr>
              <a:xfrm>
                <a:off x="6206184" y="366359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18834" y="3637887"/>
                <a:ext cx="432870" cy="323165"/>
              </a:xfrm>
              <a:prstGeom prst="rect">
                <a:avLst/>
              </a:prstGeom>
              <a:noFill/>
            </p:spPr>
            <p:txBody>
              <a:bodyPr wrap="square" rtlCol="0">
                <a:spAutoFit/>
              </a:bodyPr>
              <a:lstStyle/>
              <a:p>
                <a:r>
                  <a:rPr lang="en-US" sz="1500" dirty="0" smtClean="0"/>
                  <a:t>b</a:t>
                </a:r>
                <a:endParaRPr lang="en-US" sz="1500" dirty="0"/>
              </a:p>
            </p:txBody>
          </p:sp>
        </p:grpSp>
        <p:grpSp>
          <p:nvGrpSpPr>
            <p:cNvPr id="21" name="Group 9"/>
            <p:cNvGrpSpPr/>
            <p:nvPr/>
          </p:nvGrpSpPr>
          <p:grpSpPr>
            <a:xfrm>
              <a:off x="228600" y="3352800"/>
              <a:ext cx="445520" cy="323165"/>
              <a:chOff x="6206184" y="3637887"/>
              <a:chExt cx="445520" cy="323165"/>
            </a:xfrm>
          </p:grpSpPr>
          <p:sp>
            <p:nvSpPr>
              <p:cNvPr id="11" name="Oval 10"/>
              <p:cNvSpPr/>
              <p:nvPr/>
            </p:nvSpPr>
            <p:spPr>
              <a:xfrm>
                <a:off x="6206184" y="366359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18834" y="3637887"/>
                <a:ext cx="432870" cy="323165"/>
              </a:xfrm>
              <a:prstGeom prst="rect">
                <a:avLst/>
              </a:prstGeom>
              <a:noFill/>
            </p:spPr>
            <p:txBody>
              <a:bodyPr wrap="square" rtlCol="0">
                <a:spAutoFit/>
              </a:bodyPr>
              <a:lstStyle/>
              <a:p>
                <a:r>
                  <a:rPr lang="en-US" sz="1500" dirty="0" smtClean="0"/>
                  <a:t>a</a:t>
                </a:r>
                <a:endParaRPr lang="en-US" sz="1500" dirty="0"/>
              </a:p>
            </p:txBody>
          </p:sp>
        </p:grpSp>
        <p:grpSp>
          <p:nvGrpSpPr>
            <p:cNvPr id="22" name="Group 12"/>
            <p:cNvGrpSpPr/>
            <p:nvPr/>
          </p:nvGrpSpPr>
          <p:grpSpPr>
            <a:xfrm>
              <a:off x="1905000" y="2590800"/>
              <a:ext cx="445520" cy="323165"/>
              <a:chOff x="6206184" y="3637887"/>
              <a:chExt cx="445520" cy="323165"/>
            </a:xfrm>
          </p:grpSpPr>
          <p:sp>
            <p:nvSpPr>
              <p:cNvPr id="14" name="Oval 13"/>
              <p:cNvSpPr/>
              <p:nvPr/>
            </p:nvSpPr>
            <p:spPr>
              <a:xfrm>
                <a:off x="6206184" y="366359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18834" y="3637887"/>
                <a:ext cx="432870" cy="323165"/>
              </a:xfrm>
              <a:prstGeom prst="rect">
                <a:avLst/>
              </a:prstGeom>
              <a:noFill/>
            </p:spPr>
            <p:txBody>
              <a:bodyPr wrap="square" rtlCol="0">
                <a:spAutoFit/>
              </a:bodyPr>
              <a:lstStyle/>
              <a:p>
                <a:r>
                  <a:rPr lang="en-US" sz="1500" dirty="0" smtClean="0"/>
                  <a:t>c</a:t>
                </a:r>
                <a:endParaRPr lang="en-US" sz="1500" dirty="0"/>
              </a:p>
            </p:txBody>
          </p:sp>
        </p:grpSp>
        <p:grpSp>
          <p:nvGrpSpPr>
            <p:cNvPr id="23" name="Group 15"/>
            <p:cNvGrpSpPr/>
            <p:nvPr/>
          </p:nvGrpSpPr>
          <p:grpSpPr>
            <a:xfrm>
              <a:off x="1828800" y="3962400"/>
              <a:ext cx="445520" cy="323165"/>
              <a:chOff x="6206184" y="3637887"/>
              <a:chExt cx="445520" cy="323165"/>
            </a:xfrm>
          </p:grpSpPr>
          <p:sp>
            <p:nvSpPr>
              <p:cNvPr id="17" name="Oval 16"/>
              <p:cNvSpPr/>
              <p:nvPr/>
            </p:nvSpPr>
            <p:spPr>
              <a:xfrm>
                <a:off x="6206184" y="366359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218834" y="3637887"/>
                <a:ext cx="432870" cy="323165"/>
              </a:xfrm>
              <a:prstGeom prst="rect">
                <a:avLst/>
              </a:prstGeom>
              <a:noFill/>
            </p:spPr>
            <p:txBody>
              <a:bodyPr wrap="square" rtlCol="0">
                <a:spAutoFit/>
              </a:bodyPr>
              <a:lstStyle/>
              <a:p>
                <a:r>
                  <a:rPr lang="en-US" sz="1500" dirty="0" smtClean="0"/>
                  <a:t>d</a:t>
                </a:r>
                <a:endParaRPr lang="en-US" sz="1500" dirty="0"/>
              </a:p>
            </p:txBody>
          </p:sp>
        </p:grpSp>
        <p:cxnSp>
          <p:nvCxnSpPr>
            <p:cNvPr id="20" name="Straight Connector 19"/>
            <p:cNvCxnSpPr/>
            <p:nvPr/>
          </p:nvCxnSpPr>
          <p:spPr>
            <a:xfrm rot="10800000">
              <a:off x="517180" y="3522795"/>
              <a:ext cx="5496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flipV="1">
              <a:off x="1371600" y="2760794"/>
              <a:ext cx="533400" cy="668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1571768" y="3400082"/>
              <a:ext cx="1048435"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1389318" y="3548623"/>
              <a:ext cx="405544" cy="5579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4" name="Group 37"/>
          <p:cNvGrpSpPr/>
          <p:nvPr/>
        </p:nvGrpSpPr>
        <p:grpSpPr>
          <a:xfrm>
            <a:off x="6260080" y="3142565"/>
            <a:ext cx="445520" cy="323165"/>
            <a:chOff x="6206184" y="3637887"/>
            <a:chExt cx="445520" cy="323165"/>
          </a:xfrm>
        </p:grpSpPr>
        <p:sp>
          <p:nvSpPr>
            <p:cNvPr id="39" name="Oval 38"/>
            <p:cNvSpPr/>
            <p:nvPr/>
          </p:nvSpPr>
          <p:spPr>
            <a:xfrm>
              <a:off x="6206184" y="366359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218834" y="3637887"/>
              <a:ext cx="432870" cy="323165"/>
            </a:xfrm>
            <a:prstGeom prst="rect">
              <a:avLst/>
            </a:prstGeom>
            <a:noFill/>
          </p:spPr>
          <p:txBody>
            <a:bodyPr wrap="square" rtlCol="0">
              <a:spAutoFit/>
            </a:bodyPr>
            <a:lstStyle/>
            <a:p>
              <a:r>
                <a:rPr lang="en-US" sz="1500" dirty="0" smtClean="0"/>
                <a:t>b</a:t>
              </a:r>
              <a:endParaRPr lang="en-US" sz="1500" dirty="0"/>
            </a:p>
          </p:txBody>
        </p:sp>
      </p:grpSp>
      <p:grpSp>
        <p:nvGrpSpPr>
          <p:cNvPr id="26" name="Group 40"/>
          <p:cNvGrpSpPr/>
          <p:nvPr/>
        </p:nvGrpSpPr>
        <p:grpSpPr>
          <a:xfrm>
            <a:off x="4507480" y="3124200"/>
            <a:ext cx="445520" cy="323165"/>
            <a:chOff x="6206184" y="3637887"/>
            <a:chExt cx="445520" cy="323165"/>
          </a:xfrm>
        </p:grpSpPr>
        <p:sp>
          <p:nvSpPr>
            <p:cNvPr id="42" name="Oval 41"/>
            <p:cNvSpPr/>
            <p:nvPr/>
          </p:nvSpPr>
          <p:spPr>
            <a:xfrm>
              <a:off x="6206184" y="366359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218834" y="3637887"/>
              <a:ext cx="432870" cy="323165"/>
            </a:xfrm>
            <a:prstGeom prst="rect">
              <a:avLst/>
            </a:prstGeom>
            <a:noFill/>
          </p:spPr>
          <p:txBody>
            <a:bodyPr wrap="square" rtlCol="0">
              <a:spAutoFit/>
            </a:bodyPr>
            <a:lstStyle/>
            <a:p>
              <a:r>
                <a:rPr lang="en-US" sz="1500" dirty="0" smtClean="0"/>
                <a:t>a</a:t>
              </a:r>
              <a:endParaRPr lang="en-US" sz="1500" dirty="0"/>
            </a:p>
          </p:txBody>
        </p:sp>
      </p:grpSp>
      <p:grpSp>
        <p:nvGrpSpPr>
          <p:cNvPr id="27" name="Group 43"/>
          <p:cNvGrpSpPr/>
          <p:nvPr/>
        </p:nvGrpSpPr>
        <p:grpSpPr>
          <a:xfrm>
            <a:off x="7696200" y="2362200"/>
            <a:ext cx="445520" cy="323165"/>
            <a:chOff x="6206184" y="3637887"/>
            <a:chExt cx="445520" cy="323165"/>
          </a:xfrm>
        </p:grpSpPr>
        <p:sp>
          <p:nvSpPr>
            <p:cNvPr id="45" name="Oval 44"/>
            <p:cNvSpPr/>
            <p:nvPr/>
          </p:nvSpPr>
          <p:spPr>
            <a:xfrm>
              <a:off x="6206184" y="366359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218834" y="3637887"/>
              <a:ext cx="432870" cy="323165"/>
            </a:xfrm>
            <a:prstGeom prst="rect">
              <a:avLst/>
            </a:prstGeom>
            <a:noFill/>
          </p:spPr>
          <p:txBody>
            <a:bodyPr wrap="square" rtlCol="0">
              <a:spAutoFit/>
            </a:bodyPr>
            <a:lstStyle/>
            <a:p>
              <a:r>
                <a:rPr lang="en-US" sz="1500" dirty="0" smtClean="0"/>
                <a:t>c</a:t>
              </a:r>
              <a:endParaRPr lang="en-US" sz="1500" dirty="0"/>
            </a:p>
          </p:txBody>
        </p:sp>
      </p:grpSp>
      <p:grpSp>
        <p:nvGrpSpPr>
          <p:cNvPr id="29" name="Group 46"/>
          <p:cNvGrpSpPr/>
          <p:nvPr/>
        </p:nvGrpSpPr>
        <p:grpSpPr>
          <a:xfrm>
            <a:off x="7162800" y="4419600"/>
            <a:ext cx="445520" cy="323165"/>
            <a:chOff x="6206184" y="3351452"/>
            <a:chExt cx="445520" cy="323165"/>
          </a:xfrm>
        </p:grpSpPr>
        <p:sp>
          <p:nvSpPr>
            <p:cNvPr id="48" name="Oval 47"/>
            <p:cNvSpPr/>
            <p:nvPr/>
          </p:nvSpPr>
          <p:spPr>
            <a:xfrm>
              <a:off x="6206184" y="3351452"/>
              <a:ext cx="288580" cy="2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218834" y="3351452"/>
              <a:ext cx="432870" cy="323165"/>
            </a:xfrm>
            <a:prstGeom prst="rect">
              <a:avLst/>
            </a:prstGeom>
            <a:noFill/>
          </p:spPr>
          <p:txBody>
            <a:bodyPr wrap="square" rtlCol="0">
              <a:spAutoFit/>
            </a:bodyPr>
            <a:lstStyle/>
            <a:p>
              <a:r>
                <a:rPr lang="en-US" sz="1500" dirty="0" smtClean="0"/>
                <a:t>d</a:t>
              </a:r>
              <a:endParaRPr lang="en-US" sz="1500" dirty="0"/>
            </a:p>
          </p:txBody>
        </p:sp>
      </p:grpSp>
      <p:grpSp>
        <p:nvGrpSpPr>
          <p:cNvPr id="30" name="Group 170"/>
          <p:cNvGrpSpPr/>
          <p:nvPr/>
        </p:nvGrpSpPr>
        <p:grpSpPr>
          <a:xfrm>
            <a:off x="4876800" y="1741003"/>
            <a:ext cx="2525583" cy="1002197"/>
            <a:chOff x="5018216" y="1452447"/>
            <a:chExt cx="3060729" cy="1214554"/>
          </a:xfrm>
        </p:grpSpPr>
        <p:cxnSp>
          <p:nvCxnSpPr>
            <p:cNvPr id="57" name="Straight Connector 56"/>
            <p:cNvCxnSpPr/>
            <p:nvPr/>
          </p:nvCxnSpPr>
          <p:spPr bwMode="auto">
            <a:xfrm rot="16200000" flipH="1">
              <a:off x="6118318" y="2155918"/>
              <a:ext cx="408844" cy="1561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6200000" flipH="1">
              <a:off x="7611086" y="2106049"/>
              <a:ext cx="438696" cy="2857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16200000" flipH="1">
              <a:off x="5376592" y="2176191"/>
              <a:ext cx="408851" cy="1155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5400000">
              <a:off x="5967947" y="2161665"/>
              <a:ext cx="480988" cy="724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rot="5400000">
              <a:off x="7144569" y="2047787"/>
              <a:ext cx="561244" cy="524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rot="5400000">
              <a:off x="5815549" y="2157609"/>
              <a:ext cx="485043" cy="2289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rot="10800000" flipV="1">
              <a:off x="6781801" y="2029556"/>
              <a:ext cx="977925" cy="4088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rot="5400000">
              <a:off x="4999650" y="2215563"/>
              <a:ext cx="709588" cy="1932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6" name="Rounded Rectangle 65"/>
            <p:cNvSpPr/>
            <p:nvPr/>
          </p:nvSpPr>
          <p:spPr>
            <a:xfrm>
              <a:off x="5018216" y="1668832"/>
              <a:ext cx="3030089" cy="649305"/>
            </a:xfrm>
            <a:prstGeom prst="roundRect">
              <a:avLst/>
            </a:prstGeom>
            <a:noFill/>
            <a:ln w="127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73"/>
            <p:cNvGrpSpPr/>
            <p:nvPr/>
          </p:nvGrpSpPr>
          <p:grpSpPr>
            <a:xfrm>
              <a:off x="5245081" y="1751407"/>
              <a:ext cx="689508" cy="458124"/>
              <a:chOff x="2682272" y="2452754"/>
              <a:chExt cx="485996" cy="322906"/>
            </a:xfrm>
          </p:grpSpPr>
          <p:sp>
            <p:nvSpPr>
              <p:cNvPr id="91" name="Oval 90"/>
              <p:cNvSpPr/>
              <p:nvPr/>
            </p:nvSpPr>
            <p:spPr>
              <a:xfrm>
                <a:off x="2682272" y="2452754"/>
                <a:ext cx="322906" cy="32290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chemeClr val="tx1"/>
                  </a:solidFill>
                </a:endParaRPr>
              </a:p>
            </p:txBody>
          </p:sp>
          <p:sp>
            <p:nvSpPr>
              <p:cNvPr id="92" name="TextBox 91"/>
              <p:cNvSpPr txBox="1"/>
              <p:nvPr/>
            </p:nvSpPr>
            <p:spPr>
              <a:xfrm>
                <a:off x="2711068" y="2481552"/>
                <a:ext cx="457200" cy="223146"/>
              </a:xfrm>
              <a:prstGeom prst="rect">
                <a:avLst/>
              </a:prstGeom>
              <a:noFill/>
            </p:spPr>
            <p:txBody>
              <a:bodyPr wrap="square" rtlCol="0">
                <a:spAutoFit/>
              </a:bodyPr>
              <a:lstStyle/>
              <a:p>
                <a:r>
                  <a:rPr lang="en-US" sz="1200" dirty="0" smtClean="0"/>
                  <a:t>w</a:t>
                </a:r>
                <a:r>
                  <a:rPr lang="en-US" sz="1200" baseline="-25000" dirty="0" smtClean="0"/>
                  <a:t>1</a:t>
                </a:r>
                <a:endParaRPr lang="en-US" sz="1200" dirty="0"/>
              </a:p>
            </p:txBody>
          </p:sp>
        </p:grpSp>
        <p:sp>
          <p:nvSpPr>
            <p:cNvPr id="70" name="TextBox 69"/>
            <p:cNvSpPr txBox="1"/>
            <p:nvPr/>
          </p:nvSpPr>
          <p:spPr>
            <a:xfrm>
              <a:off x="6250437" y="1452447"/>
              <a:ext cx="1353468" cy="708684"/>
            </a:xfrm>
            <a:prstGeom prst="rect">
              <a:avLst/>
            </a:prstGeom>
            <a:noFill/>
          </p:spPr>
          <p:txBody>
            <a:bodyPr wrap="square" rtlCol="0">
              <a:spAutoFit/>
            </a:bodyPr>
            <a:lstStyle/>
            <a:p>
              <a:r>
                <a:rPr lang="en-US" sz="3200" dirty="0" smtClean="0"/>
                <a:t> . . .</a:t>
              </a:r>
              <a:endParaRPr lang="en-US" sz="3200" dirty="0"/>
            </a:p>
          </p:txBody>
        </p:sp>
        <p:grpSp>
          <p:nvGrpSpPr>
            <p:cNvPr id="33" name="Group 95"/>
            <p:cNvGrpSpPr/>
            <p:nvPr/>
          </p:nvGrpSpPr>
          <p:grpSpPr>
            <a:xfrm>
              <a:off x="5967401" y="1771395"/>
              <a:ext cx="689508" cy="458124"/>
              <a:chOff x="2682272" y="2452754"/>
              <a:chExt cx="485996" cy="322906"/>
            </a:xfrm>
          </p:grpSpPr>
          <p:sp>
            <p:nvSpPr>
              <p:cNvPr id="83" name="Oval 82"/>
              <p:cNvSpPr/>
              <p:nvPr/>
            </p:nvSpPr>
            <p:spPr>
              <a:xfrm>
                <a:off x="2682272" y="2452754"/>
                <a:ext cx="322906" cy="32290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chemeClr val="tx1"/>
                  </a:solidFill>
                </a:endParaRPr>
              </a:p>
            </p:txBody>
          </p:sp>
          <p:sp>
            <p:nvSpPr>
              <p:cNvPr id="84" name="TextBox 83"/>
              <p:cNvSpPr txBox="1"/>
              <p:nvPr/>
            </p:nvSpPr>
            <p:spPr>
              <a:xfrm>
                <a:off x="2711068" y="2481551"/>
                <a:ext cx="457200" cy="223146"/>
              </a:xfrm>
              <a:prstGeom prst="rect">
                <a:avLst/>
              </a:prstGeom>
              <a:noFill/>
            </p:spPr>
            <p:txBody>
              <a:bodyPr wrap="square" rtlCol="0">
                <a:spAutoFit/>
              </a:bodyPr>
              <a:lstStyle/>
              <a:p>
                <a:r>
                  <a:rPr lang="en-US" sz="1200" dirty="0" smtClean="0"/>
                  <a:t>w</a:t>
                </a:r>
                <a:r>
                  <a:rPr lang="en-US" sz="1200" baseline="-25000" dirty="0" smtClean="0"/>
                  <a:t>2</a:t>
                </a:r>
                <a:endParaRPr lang="en-US" sz="1200" dirty="0"/>
              </a:p>
            </p:txBody>
          </p:sp>
        </p:grpSp>
        <p:grpSp>
          <p:nvGrpSpPr>
            <p:cNvPr id="34" name="Group 98"/>
            <p:cNvGrpSpPr/>
            <p:nvPr/>
          </p:nvGrpSpPr>
          <p:grpSpPr>
            <a:xfrm>
              <a:off x="7430292" y="1771399"/>
              <a:ext cx="648653" cy="458124"/>
              <a:chOff x="2653478" y="2452754"/>
              <a:chExt cx="457200" cy="322906"/>
            </a:xfrm>
          </p:grpSpPr>
          <p:sp>
            <p:nvSpPr>
              <p:cNvPr id="81" name="Oval 80"/>
              <p:cNvSpPr/>
              <p:nvPr/>
            </p:nvSpPr>
            <p:spPr>
              <a:xfrm>
                <a:off x="2682272" y="2452754"/>
                <a:ext cx="322906" cy="32290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chemeClr val="tx1"/>
                  </a:solidFill>
                </a:endParaRPr>
              </a:p>
            </p:txBody>
          </p:sp>
          <p:sp>
            <p:nvSpPr>
              <p:cNvPr id="82" name="TextBox 81"/>
              <p:cNvSpPr txBox="1"/>
              <p:nvPr/>
            </p:nvSpPr>
            <p:spPr>
              <a:xfrm>
                <a:off x="2653478" y="2474195"/>
                <a:ext cx="457200" cy="223146"/>
              </a:xfrm>
              <a:prstGeom prst="rect">
                <a:avLst/>
              </a:prstGeom>
              <a:noFill/>
            </p:spPr>
            <p:txBody>
              <a:bodyPr wrap="square" rtlCol="0">
                <a:spAutoFit/>
              </a:bodyPr>
              <a:lstStyle/>
              <a:p>
                <a:r>
                  <a:rPr lang="en-US" sz="1050" dirty="0" err="1" smtClean="0"/>
                  <a:t>W</a:t>
                </a:r>
                <a:r>
                  <a:rPr lang="en-US" sz="1200" baseline="-25000" dirty="0" err="1" smtClean="0"/>
                  <a:t>c</a:t>
                </a:r>
                <a:r>
                  <a:rPr lang="en-US" sz="1200" baseline="-25000" dirty="0" smtClean="0"/>
                  <a:t>(</a:t>
                </a:r>
                <a:r>
                  <a:rPr lang="el-GR" sz="1200" baseline="-25000" dirty="0" smtClean="0"/>
                  <a:t>ρ</a:t>
                </a:r>
                <a:r>
                  <a:rPr lang="en-US" sz="1200" baseline="-25000" dirty="0" smtClean="0"/>
                  <a:t>)</a:t>
                </a:r>
                <a:endParaRPr lang="en-US" sz="1200" dirty="0" smtClean="0"/>
              </a:p>
            </p:txBody>
          </p:sp>
        </p:grpSp>
      </p:grpSp>
      <p:sp>
        <p:nvSpPr>
          <p:cNvPr id="172" name="Right Arrow 171"/>
          <p:cNvSpPr/>
          <p:nvPr/>
        </p:nvSpPr>
        <p:spPr bwMode="auto">
          <a:xfrm>
            <a:off x="3009900" y="3048000"/>
            <a:ext cx="1143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aphicFrame>
        <p:nvGraphicFramePr>
          <p:cNvPr id="155650" name="Object 2"/>
          <p:cNvGraphicFramePr>
            <a:graphicFrameLocks noChangeAspect="1"/>
          </p:cNvGraphicFramePr>
          <p:nvPr/>
        </p:nvGraphicFramePr>
        <p:xfrm>
          <a:off x="330200" y="1828800"/>
          <a:ext cx="1320800" cy="406400"/>
        </p:xfrm>
        <a:graphic>
          <a:graphicData uri="http://schemas.openxmlformats.org/presentationml/2006/ole">
            <mc:AlternateContent xmlns:mc="http://schemas.openxmlformats.org/markup-compatibility/2006">
              <mc:Choice xmlns:v="urn:schemas-microsoft-com:vml" Requires="v">
                <p:oleObj spid="_x0000_s72755" name="Equation" r:id="rId4" imgW="660240" imgH="203040" progId="Equation.3">
                  <p:embed/>
                </p:oleObj>
              </mc:Choice>
              <mc:Fallback>
                <p:oleObj name="Equation" r:id="rId4" imgW="66024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828800"/>
                        <a:ext cx="1320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651" name="Object 3"/>
          <p:cNvGraphicFramePr>
            <a:graphicFrameLocks noChangeAspect="1"/>
          </p:cNvGraphicFramePr>
          <p:nvPr/>
        </p:nvGraphicFramePr>
        <p:xfrm>
          <a:off x="6629400" y="1143000"/>
          <a:ext cx="1624013" cy="406400"/>
        </p:xfrm>
        <a:graphic>
          <a:graphicData uri="http://schemas.openxmlformats.org/presentationml/2006/ole">
            <mc:AlternateContent xmlns:mc="http://schemas.openxmlformats.org/markup-compatibility/2006">
              <mc:Choice xmlns:v="urn:schemas-microsoft-com:vml" Requires="v">
                <p:oleObj spid="_x0000_s72756" name="Equation" r:id="rId6" imgW="812520" imgH="203040" progId="Equation.3">
                  <p:embed/>
                </p:oleObj>
              </mc:Choice>
              <mc:Fallback>
                <p:oleObj name="Equation" r:id="rId6" imgW="81252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143000"/>
                        <a:ext cx="16240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190"/>
          <p:cNvGraphicFramePr>
            <a:graphicFrameLocks noChangeAspect="1"/>
          </p:cNvGraphicFramePr>
          <p:nvPr/>
        </p:nvGraphicFramePr>
        <p:xfrm>
          <a:off x="6705600" y="4851400"/>
          <a:ext cx="1090613" cy="406400"/>
        </p:xfrm>
        <a:graphic>
          <a:graphicData uri="http://schemas.openxmlformats.org/presentationml/2006/ole">
            <mc:AlternateContent xmlns:mc="http://schemas.openxmlformats.org/markup-compatibility/2006">
              <mc:Choice xmlns:v="urn:schemas-microsoft-com:vml" Requires="v">
                <p:oleObj spid="_x0000_s72757" name="Equation" r:id="rId8" imgW="545760" imgH="203040" progId="Equation.3">
                  <p:embed/>
                </p:oleObj>
              </mc:Choice>
              <mc:Fallback>
                <p:oleObj name="Equation" r:id="rId8" imgW="545760" imgH="203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4851400"/>
                        <a:ext cx="10906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 name="Object 191"/>
          <p:cNvGraphicFramePr>
            <a:graphicFrameLocks noChangeAspect="1"/>
          </p:cNvGraphicFramePr>
          <p:nvPr/>
        </p:nvGraphicFramePr>
        <p:xfrm>
          <a:off x="7010400" y="5257800"/>
          <a:ext cx="1320800" cy="482600"/>
        </p:xfrm>
        <a:graphic>
          <a:graphicData uri="http://schemas.openxmlformats.org/presentationml/2006/ole">
            <mc:AlternateContent xmlns:mc="http://schemas.openxmlformats.org/markup-compatibility/2006">
              <mc:Choice xmlns:v="urn:schemas-microsoft-com:vml" Requires="v">
                <p:oleObj spid="_x0000_s72758" name="Equation" r:id="rId10" imgW="660240" imgH="241200" progId="Equation.3">
                  <p:embed/>
                </p:oleObj>
              </mc:Choice>
              <mc:Fallback>
                <p:oleObj name="Equation" r:id="rId10" imgW="660240" imgH="241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5257800"/>
                        <a:ext cx="1320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 name="Object 7"/>
          <p:cNvGraphicFramePr>
            <a:graphicFrameLocks noChangeAspect="1"/>
          </p:cNvGraphicFramePr>
          <p:nvPr/>
        </p:nvGraphicFramePr>
        <p:xfrm>
          <a:off x="3276600" y="5257800"/>
          <a:ext cx="484188" cy="484188"/>
        </p:xfrm>
        <a:graphic>
          <a:graphicData uri="http://schemas.openxmlformats.org/presentationml/2006/ole">
            <mc:AlternateContent xmlns:mc="http://schemas.openxmlformats.org/markup-compatibility/2006">
              <mc:Choice xmlns:v="urn:schemas-microsoft-com:vml" Requires="v">
                <p:oleObj spid="_x0000_s72759" name="Equation" r:id="rId12" imgW="241200" imgH="241200" progId="Equation.3">
                  <p:embed/>
                </p:oleObj>
              </mc:Choice>
              <mc:Fallback>
                <p:oleObj name="Equation" r:id="rId12" imgW="241200" imgH="2412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257800"/>
                        <a:ext cx="48418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 name="Group 199"/>
          <p:cNvGrpSpPr/>
          <p:nvPr/>
        </p:nvGrpSpPr>
        <p:grpSpPr>
          <a:xfrm>
            <a:off x="533400" y="5715000"/>
            <a:ext cx="7010400" cy="400491"/>
            <a:chOff x="533400" y="5562600"/>
            <a:chExt cx="7010400" cy="400491"/>
          </a:xfrm>
        </p:grpSpPr>
        <p:graphicFrame>
          <p:nvGraphicFramePr>
            <p:cNvPr id="196" name="Object 195"/>
            <p:cNvGraphicFramePr>
              <a:graphicFrameLocks noChangeAspect="1"/>
            </p:cNvGraphicFramePr>
            <p:nvPr/>
          </p:nvGraphicFramePr>
          <p:xfrm>
            <a:off x="4267200" y="5562600"/>
            <a:ext cx="3276600" cy="400491"/>
          </p:xfrm>
          <a:graphic>
            <a:graphicData uri="http://schemas.openxmlformats.org/presentationml/2006/ole">
              <mc:AlternateContent xmlns:mc="http://schemas.openxmlformats.org/markup-compatibility/2006">
                <mc:Choice xmlns:v="urn:schemas-microsoft-com:vml" Requires="v">
                  <p:oleObj spid="_x0000_s72760" name="Equation" r:id="rId14" imgW="1663560" imgH="203040" progId="Equation.3">
                    <p:embed/>
                  </p:oleObj>
                </mc:Choice>
                <mc:Fallback>
                  <p:oleObj name="Equation" r:id="rId14" imgW="1663560" imgH="20304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7200" y="5562600"/>
                          <a:ext cx="3276600" cy="400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 name="Right Arrow 196"/>
            <p:cNvSpPr/>
            <p:nvPr/>
          </p:nvSpPr>
          <p:spPr bwMode="auto">
            <a:xfrm>
              <a:off x="3810000" y="5638800"/>
              <a:ext cx="457200" cy="24384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aphicFrame>
          <p:nvGraphicFramePr>
            <p:cNvPr id="198" name="Object 11"/>
            <p:cNvGraphicFramePr>
              <a:graphicFrameLocks noChangeAspect="1"/>
            </p:cNvGraphicFramePr>
            <p:nvPr/>
          </p:nvGraphicFramePr>
          <p:xfrm>
            <a:off x="533400" y="5562600"/>
            <a:ext cx="3276600" cy="400050"/>
          </p:xfrm>
          <a:graphic>
            <a:graphicData uri="http://schemas.openxmlformats.org/presentationml/2006/ole">
              <mc:AlternateContent xmlns:mc="http://schemas.openxmlformats.org/markup-compatibility/2006">
                <mc:Choice xmlns:v="urn:schemas-microsoft-com:vml" Requires="v">
                  <p:oleObj spid="_x0000_s72761" name="Equation" r:id="rId16" imgW="1663560" imgH="203040" progId="Equation.3">
                    <p:embed/>
                  </p:oleObj>
                </mc:Choice>
                <mc:Fallback>
                  <p:oleObj name="Equation" r:id="rId16" imgW="1663560" imgH="20304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5562600"/>
                          <a:ext cx="32766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1" name="Rectangle 200"/>
          <p:cNvSpPr/>
          <p:nvPr/>
        </p:nvSpPr>
        <p:spPr>
          <a:xfrm>
            <a:off x="165100" y="1230868"/>
            <a:ext cx="2537874" cy="369332"/>
          </a:xfrm>
          <a:prstGeom prst="rect">
            <a:avLst/>
          </a:prstGeom>
        </p:spPr>
        <p:txBody>
          <a:bodyPr wrap="none">
            <a:spAutoFit/>
          </a:bodyPr>
          <a:lstStyle/>
          <a:p>
            <a:r>
              <a:rPr lang="en-US" dirty="0" smtClean="0"/>
              <a:t>Direct Influence (d=1)</a:t>
            </a:r>
            <a:endParaRPr lang="en-US" dirty="0"/>
          </a:p>
        </p:txBody>
      </p:sp>
      <p:sp>
        <p:nvSpPr>
          <p:cNvPr id="202" name="Rectangle 201"/>
          <p:cNvSpPr/>
          <p:nvPr/>
        </p:nvSpPr>
        <p:spPr>
          <a:xfrm>
            <a:off x="4546600" y="1154668"/>
            <a:ext cx="1988045" cy="369332"/>
          </a:xfrm>
          <a:prstGeom prst="rect">
            <a:avLst/>
          </a:prstGeom>
        </p:spPr>
        <p:txBody>
          <a:bodyPr wrap="none">
            <a:spAutoFit/>
          </a:bodyPr>
          <a:lstStyle/>
          <a:p>
            <a:r>
              <a:rPr lang="en-US" dirty="0" smtClean="0"/>
              <a:t>d-hop influence</a:t>
            </a:r>
            <a:endParaRPr lang="en-US" dirty="0"/>
          </a:p>
        </p:txBody>
      </p:sp>
      <p:grpSp>
        <p:nvGrpSpPr>
          <p:cNvPr id="36" name="Group 120"/>
          <p:cNvGrpSpPr/>
          <p:nvPr/>
        </p:nvGrpSpPr>
        <p:grpSpPr>
          <a:xfrm>
            <a:off x="7620000" y="0"/>
            <a:ext cx="1524000" cy="914400"/>
            <a:chOff x="7620000" y="0"/>
            <a:chExt cx="1524000" cy="914400"/>
          </a:xfrm>
        </p:grpSpPr>
        <p:grpSp>
          <p:nvGrpSpPr>
            <p:cNvPr id="37" name="Group 14"/>
            <p:cNvGrpSpPr/>
            <p:nvPr/>
          </p:nvGrpSpPr>
          <p:grpSpPr>
            <a:xfrm>
              <a:off x="7620000" y="0"/>
              <a:ext cx="1524000" cy="914400"/>
              <a:chOff x="7620000" y="0"/>
              <a:chExt cx="1524000" cy="914400"/>
            </a:xfrm>
          </p:grpSpPr>
          <p:cxnSp>
            <p:nvCxnSpPr>
              <p:cNvPr id="124" name="Straight Connector 123"/>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5" name="Straight Connector 124"/>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2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2000"/>
                                        <p:tgtEl>
                                          <p:spTgt spid="172"/>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155651"/>
                                        </p:tgtEl>
                                        <p:attrNameLst>
                                          <p:attrName>style.visibility</p:attrName>
                                        </p:attrNameLst>
                                      </p:cBhvr>
                                      <p:to>
                                        <p:strVal val="visible"/>
                                      </p:to>
                                    </p:set>
                                    <p:animEffect transition="in" filter="fade">
                                      <p:cBhvr>
                                        <p:cTn id="44" dur="2000"/>
                                        <p:tgtEl>
                                          <p:spTgt spid="155651"/>
                                        </p:tgtEl>
                                      </p:cBhvr>
                                    </p:animEffec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9">
                                            <p:txEl>
                                              <p:pRg st="6" end="6"/>
                                            </p:txEl>
                                          </p:spTgt>
                                        </p:tgtEl>
                                        <p:attrNameLst>
                                          <p:attrName>style.visibility</p:attrName>
                                        </p:attrNameLst>
                                      </p:cBhvr>
                                      <p:to>
                                        <p:strVal val="visible"/>
                                      </p:to>
                                    </p:set>
                                    <p:animEffect transition="in" filter="fade">
                                      <p:cBhvr>
                                        <p:cTn id="50" dur="2000"/>
                                        <p:tgtEl>
                                          <p:spTgt spid="199">
                                            <p:txEl>
                                              <p:pRg st="6" end="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9">
                                            <p:txEl>
                                              <p:pRg st="7" end="7"/>
                                            </p:txEl>
                                          </p:spTgt>
                                        </p:tgtEl>
                                        <p:attrNameLst>
                                          <p:attrName>style.visibility</p:attrName>
                                        </p:attrNameLst>
                                      </p:cBhvr>
                                      <p:to>
                                        <p:strVal val="visible"/>
                                      </p:to>
                                    </p:set>
                                    <p:animEffect transition="in" filter="fade">
                                      <p:cBhvr>
                                        <p:cTn id="53" dur="2000"/>
                                        <p:tgtEl>
                                          <p:spTgt spid="199">
                                            <p:txEl>
                                              <p:pRg st="7" end="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9">
                                            <p:txEl>
                                              <p:pRg st="8" end="8"/>
                                            </p:txEl>
                                          </p:spTgt>
                                        </p:tgtEl>
                                        <p:attrNameLst>
                                          <p:attrName>style.visibility</p:attrName>
                                        </p:attrNameLst>
                                      </p:cBhvr>
                                      <p:to>
                                        <p:strVal val="visible"/>
                                      </p:to>
                                    </p:set>
                                    <p:animEffect transition="in" filter="fade">
                                      <p:cBhvr>
                                        <p:cTn id="56" dur="2000"/>
                                        <p:tgtEl>
                                          <p:spTgt spid="199">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000"/>
                                        <p:tgtEl>
                                          <p:spTgt spid="35"/>
                                        </p:tgtEl>
                                      </p:cBhvr>
                                    </p:animEffect>
                                  </p:childTnLst>
                                </p:cTn>
                              </p:par>
                              <p:par>
                                <p:cTn id="60" presetID="10" presetClass="entr" presetSubtype="0" fill="hold" nodeType="withEffect">
                                  <p:stCondLst>
                                    <p:cond delay="0"/>
                                  </p:stCondLst>
                                  <p:childTnLst>
                                    <p:set>
                                      <p:cBhvr>
                                        <p:cTn id="61" dur="1" fill="hold">
                                          <p:stCondLst>
                                            <p:cond delay="0"/>
                                          </p:stCondLst>
                                        </p:cTn>
                                        <p:tgtEl>
                                          <p:spTgt spid="191"/>
                                        </p:tgtEl>
                                        <p:attrNameLst>
                                          <p:attrName>style.visibility</p:attrName>
                                        </p:attrNameLst>
                                      </p:cBhvr>
                                      <p:to>
                                        <p:strVal val="visible"/>
                                      </p:to>
                                    </p:set>
                                    <p:animEffect transition="in" filter="fade">
                                      <p:cBhvr>
                                        <p:cTn id="62" dur="2000"/>
                                        <p:tgtEl>
                                          <p:spTgt spid="191"/>
                                        </p:tgtEl>
                                      </p:cBhvr>
                                    </p:animEffect>
                                  </p:childTnLst>
                                </p:cTn>
                              </p:par>
                              <p:par>
                                <p:cTn id="63" presetID="10" presetClass="entr" presetSubtype="0" fill="hold" nodeType="withEffect">
                                  <p:stCondLst>
                                    <p:cond delay="0"/>
                                  </p:stCondLst>
                                  <p:childTnLst>
                                    <p:set>
                                      <p:cBhvr>
                                        <p:cTn id="64" dur="1" fill="hold">
                                          <p:stCondLst>
                                            <p:cond delay="0"/>
                                          </p:stCondLst>
                                        </p:cTn>
                                        <p:tgtEl>
                                          <p:spTgt spid="192"/>
                                        </p:tgtEl>
                                        <p:attrNameLst>
                                          <p:attrName>style.visibility</p:attrName>
                                        </p:attrNameLst>
                                      </p:cBhvr>
                                      <p:to>
                                        <p:strVal val="visible"/>
                                      </p:to>
                                    </p:set>
                                    <p:animEffect transition="in" filter="fade">
                                      <p:cBhvr>
                                        <p:cTn id="65" dur="2000"/>
                                        <p:tgtEl>
                                          <p:spTgt spid="192"/>
                                        </p:tgtEl>
                                      </p:cBhvr>
                                    </p:animEffect>
                                  </p:childTnLst>
                                </p:cTn>
                              </p:par>
                              <p:par>
                                <p:cTn id="66" presetID="10" presetClass="entr" presetSubtype="0" fill="hold" nodeType="withEffect">
                                  <p:stCondLst>
                                    <p:cond delay="0"/>
                                  </p:stCondLst>
                                  <p:childTnLst>
                                    <p:set>
                                      <p:cBhvr>
                                        <p:cTn id="67" dur="1" fill="hold">
                                          <p:stCondLst>
                                            <p:cond delay="0"/>
                                          </p:stCondLst>
                                        </p:cTn>
                                        <p:tgtEl>
                                          <p:spTgt spid="193"/>
                                        </p:tgtEl>
                                        <p:attrNameLst>
                                          <p:attrName>style.visibility</p:attrName>
                                        </p:attrNameLst>
                                      </p:cBhvr>
                                      <p:to>
                                        <p:strVal val="visible"/>
                                      </p:to>
                                    </p:set>
                                    <p:animEffect transition="in" filter="fade">
                                      <p:cBhvr>
                                        <p:cTn id="68" dur="2000"/>
                                        <p:tgtEl>
                                          <p:spTgt spid="193"/>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199">
                                            <p:txEl>
                                              <p:pRg st="6" end="6"/>
                                            </p:txEl>
                                          </p:spTgt>
                                        </p:tgtEl>
                                        <p:attrNameLst>
                                          <p:attrName>style.visibility</p:attrName>
                                        </p:attrNameLst>
                                      </p:cBhvr>
                                      <p:to>
                                        <p:strVal val="visible"/>
                                      </p:to>
                                    </p:set>
                                    <p:animEffect transition="in" filter="fade">
                                      <p:cBhvr>
                                        <p:cTn id="71" dur="2000"/>
                                        <p:tgtEl>
                                          <p:spTgt spid="199">
                                            <p:txEl>
                                              <p:pRg st="6" end="6"/>
                                            </p:txEl>
                                          </p:spTgt>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199">
                                            <p:txEl>
                                              <p:pRg st="7" end="7"/>
                                            </p:txEl>
                                          </p:spTgt>
                                        </p:tgtEl>
                                        <p:attrNameLst>
                                          <p:attrName>style.visibility</p:attrName>
                                        </p:attrNameLst>
                                      </p:cBhvr>
                                      <p:to>
                                        <p:strVal val="visible"/>
                                      </p:to>
                                    </p:set>
                                    <p:animEffect transition="in" filter="fade">
                                      <p:cBhvr>
                                        <p:cTn id="74" dur="2000"/>
                                        <p:tgtEl>
                                          <p:spTgt spid="199">
                                            <p:txEl>
                                              <p:pRg st="7" end="7"/>
                                            </p:txEl>
                                          </p:spTgt>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199">
                                            <p:txEl>
                                              <p:pRg st="8" end="8"/>
                                            </p:txEl>
                                          </p:spTgt>
                                        </p:tgtEl>
                                        <p:attrNameLst>
                                          <p:attrName>style.visibility</p:attrName>
                                        </p:attrNameLst>
                                      </p:cBhvr>
                                      <p:to>
                                        <p:strVal val="visible"/>
                                      </p:to>
                                    </p:set>
                                    <p:animEffect transition="in" filter="fade">
                                      <p:cBhvr>
                                        <p:cTn id="77" dur="2000"/>
                                        <p:tgtEl>
                                          <p:spTgt spid="1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P spid="199" grpId="1" build="p"/>
      <p:bldP spid="17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91075" y="4038600"/>
            <a:ext cx="3895725" cy="27527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Any Good News?</a:t>
            </a:r>
            <a:endParaRPr lang="en-US" dirty="0"/>
          </a:p>
        </p:txBody>
      </p:sp>
      <p:sp>
        <p:nvSpPr>
          <p:cNvPr id="4" name="Content Placeholder 3"/>
          <p:cNvSpPr>
            <a:spLocks noGrp="1"/>
          </p:cNvSpPr>
          <p:nvPr>
            <p:ph sz="half" idx="2"/>
          </p:nvPr>
        </p:nvSpPr>
        <p:spPr>
          <a:xfrm>
            <a:off x="3810000" y="1066800"/>
            <a:ext cx="5715000" cy="2438400"/>
          </a:xfrm>
        </p:spPr>
        <p:txBody>
          <a:bodyPr/>
          <a:lstStyle/>
          <a:p>
            <a:pPr>
              <a:buNone/>
            </a:pPr>
            <a:r>
              <a:rPr lang="en-US" kern="1200" dirty="0" smtClean="0">
                <a:solidFill>
                  <a:schemeClr val="accent2"/>
                </a:solidFill>
              </a:rPr>
              <a:t>     Many OSNs follow the power-law distribution:</a:t>
            </a:r>
          </a:p>
          <a:p>
            <a:pPr algn="just">
              <a:buNone/>
            </a:pPr>
            <a:r>
              <a:rPr lang="en-US" sz="2000" dirty="0" smtClean="0"/>
              <a:t>        The number of nodes having </a:t>
            </a:r>
            <a:r>
              <a:rPr lang="en-US" sz="2000" i="1" dirty="0" smtClean="0"/>
              <a:t>k</a:t>
            </a:r>
          </a:p>
          <a:p>
            <a:pPr algn="just">
              <a:buNone/>
            </a:pPr>
            <a:r>
              <a:rPr lang="en-US" sz="2000" dirty="0" smtClean="0"/>
              <a:t>         connections is proportional to</a:t>
            </a:r>
          </a:p>
          <a:p>
            <a:pPr algn="ctr">
              <a:buNone/>
            </a:pPr>
            <a:r>
              <a:rPr lang="en-US" sz="2400" i="1" dirty="0" smtClean="0"/>
              <a:t>k</a:t>
            </a:r>
            <a:r>
              <a:rPr lang="en-US" sz="2400" i="1" baseline="30000" dirty="0" smtClean="0"/>
              <a:t>-</a:t>
            </a:r>
            <a:r>
              <a:rPr lang="el-GR" sz="2400" i="1" baseline="30000" dirty="0" smtClean="0"/>
              <a:t>β</a:t>
            </a:r>
            <a:endParaRPr lang="en-US" sz="2400" i="1" baseline="30000" dirty="0" smtClean="0"/>
          </a:p>
          <a:p>
            <a:pPr algn="just">
              <a:buNone/>
            </a:pPr>
            <a:r>
              <a:rPr lang="en-US" sz="2000" i="1" dirty="0" smtClean="0"/>
              <a:t>         </a:t>
            </a:r>
            <a:r>
              <a:rPr lang="el-GR" sz="2000" i="1" dirty="0" smtClean="0"/>
              <a:t>β</a:t>
            </a:r>
            <a:r>
              <a:rPr lang="en-US" sz="2000" dirty="0" smtClean="0"/>
              <a:t> is a parameter whose value is </a:t>
            </a:r>
          </a:p>
          <a:p>
            <a:pPr algn="just">
              <a:buNone/>
            </a:pPr>
            <a:r>
              <a:rPr lang="en-US" sz="2000" dirty="0" smtClean="0"/>
              <a:t>        typically in the range 2 &lt;</a:t>
            </a:r>
            <a:r>
              <a:rPr lang="el-GR" sz="2000" i="1" dirty="0" smtClean="0"/>
              <a:t> β</a:t>
            </a:r>
            <a:r>
              <a:rPr lang="en-US" sz="2000" dirty="0" smtClean="0"/>
              <a:t> &lt; 3</a:t>
            </a:r>
          </a:p>
          <a:p>
            <a:pPr>
              <a:buNone/>
            </a:pPr>
            <a:endParaRPr lang="en-US" dirty="0" smtClean="0"/>
          </a:p>
        </p:txBody>
      </p:sp>
      <p:sp>
        <p:nvSpPr>
          <p:cNvPr id="5" name="Slide Number Placeholder 4"/>
          <p:cNvSpPr>
            <a:spLocks noGrp="1"/>
          </p:cNvSpPr>
          <p:nvPr>
            <p:ph type="sldNum" sz="quarter" idx="12"/>
          </p:nvPr>
        </p:nvSpPr>
        <p:spPr/>
        <p:txBody>
          <a:bodyPr/>
          <a:lstStyle/>
          <a:p>
            <a:fld id="{378CB08F-F4C2-4450-80C4-D9340DE0A1A2}" type="slidenum">
              <a:rPr lang="en-US" smtClean="0"/>
              <a:pPr/>
              <a:t>71</a:t>
            </a:fld>
            <a:endParaRPr lang="en-US"/>
          </a:p>
        </p:txBody>
      </p:sp>
      <p:pic>
        <p:nvPicPr>
          <p:cNvPr id="7" name="Picture 15" descr="Internet_IP_map"/>
          <p:cNvPicPr>
            <a:picLocks noGrp="1" noChangeAspect="1" noChangeArrowheads="1"/>
          </p:cNvPicPr>
          <p:nvPr>
            <p:ph sz="half" idx="2"/>
          </p:nvPr>
        </p:nvPicPr>
        <p:blipFill>
          <a:blip r:embed="rId3" cstate="print"/>
          <a:srcRect/>
          <a:stretch>
            <a:fillRect/>
          </a:stretch>
        </p:blipFill>
        <p:spPr bwMode="auto">
          <a:xfrm>
            <a:off x="152400" y="1295400"/>
            <a:ext cx="3505200" cy="3962400"/>
          </a:xfrm>
          <a:prstGeom prst="rect">
            <a:avLst/>
          </a:prstGeom>
          <a:noFill/>
        </p:spPr>
      </p:pic>
      <p:sp>
        <p:nvSpPr>
          <p:cNvPr id="8" name="TextBox 7"/>
          <p:cNvSpPr txBox="1"/>
          <p:nvPr/>
        </p:nvSpPr>
        <p:spPr>
          <a:xfrm>
            <a:off x="438276" y="5562600"/>
            <a:ext cx="3447924" cy="400110"/>
          </a:xfrm>
          <a:prstGeom prst="rect">
            <a:avLst/>
          </a:prstGeom>
          <a:noFill/>
        </p:spPr>
        <p:txBody>
          <a:bodyPr wrap="square" rtlCol="0">
            <a:spAutoFit/>
          </a:bodyPr>
          <a:lstStyle/>
          <a:p>
            <a:pPr>
              <a:buNone/>
            </a:pPr>
            <a:r>
              <a:rPr lang="en-US" sz="2000" dirty="0" smtClean="0">
                <a:solidFill>
                  <a:schemeClr val="tx2"/>
                </a:solidFill>
                <a:latin typeface="+mj-lt"/>
                <a:ea typeface="+mj-ea"/>
                <a:cs typeface="+mj-cs"/>
              </a:rPr>
              <a:t>Internet in December 1998 </a:t>
            </a:r>
            <a:endParaRPr lang="en-US" sz="2000" dirty="0">
              <a:solidFill>
                <a:schemeClr val="tx2"/>
              </a:solidFill>
              <a:latin typeface="+mj-lt"/>
              <a:ea typeface="+mj-ea"/>
              <a:cs typeface="+mj-cs"/>
            </a:endParaRPr>
          </a:p>
        </p:txBody>
      </p:sp>
      <p:grpSp>
        <p:nvGrpSpPr>
          <p:cNvPr id="3" name="Group 26"/>
          <p:cNvGrpSpPr/>
          <p:nvPr/>
        </p:nvGrpSpPr>
        <p:grpSpPr>
          <a:xfrm>
            <a:off x="6629400" y="5334000"/>
            <a:ext cx="2514600" cy="948154"/>
            <a:chOff x="6629400" y="5528846"/>
            <a:chExt cx="2514600" cy="948154"/>
          </a:xfrm>
        </p:grpSpPr>
        <p:sp>
          <p:nvSpPr>
            <p:cNvPr id="21" name="Oval 11"/>
            <p:cNvSpPr>
              <a:spLocks noChangeArrowheads="1"/>
            </p:cNvSpPr>
            <p:nvPr/>
          </p:nvSpPr>
          <p:spPr bwMode="auto">
            <a:xfrm>
              <a:off x="6858000" y="6019800"/>
              <a:ext cx="762000" cy="457200"/>
            </a:xfrm>
            <a:prstGeom prst="ellipse">
              <a:avLst/>
            </a:prstGeom>
            <a:solidFill>
              <a:srgbClr val="FFFF00">
                <a:alpha val="20000"/>
              </a:srgbClr>
            </a:solidFill>
            <a:ln w="9525">
              <a:solidFill>
                <a:schemeClr val="tx1"/>
              </a:solidFill>
              <a:round/>
              <a:headEnd/>
              <a:tailEnd/>
            </a:ln>
            <a:effectLst/>
          </p:spPr>
          <p:txBody>
            <a:bodyPr wrap="none" anchor="ctr"/>
            <a:lstStyle/>
            <a:p>
              <a:endParaRPr lang="en-US"/>
            </a:p>
          </p:txBody>
        </p:sp>
        <p:sp>
          <p:nvSpPr>
            <p:cNvPr id="23" name="Line 13"/>
            <p:cNvSpPr>
              <a:spLocks noChangeShapeType="1"/>
            </p:cNvSpPr>
            <p:nvPr/>
          </p:nvSpPr>
          <p:spPr bwMode="auto">
            <a:xfrm flipH="1">
              <a:off x="7315200" y="5867400"/>
              <a:ext cx="0" cy="304800"/>
            </a:xfrm>
            <a:prstGeom prst="line">
              <a:avLst/>
            </a:prstGeom>
            <a:noFill/>
            <a:ln w="38100">
              <a:solidFill>
                <a:schemeClr val="accent1"/>
              </a:solidFill>
              <a:round/>
              <a:headEnd/>
              <a:tailEnd type="triangle" w="med" len="med"/>
            </a:ln>
            <a:effectLst/>
          </p:spPr>
          <p:txBody>
            <a:bodyPr wrap="square">
              <a:spAutoFit/>
            </a:bodyPr>
            <a:lstStyle/>
            <a:p>
              <a:endParaRPr lang="en-US"/>
            </a:p>
          </p:txBody>
        </p:sp>
        <p:sp>
          <p:nvSpPr>
            <p:cNvPr id="24" name="TextBox 23"/>
            <p:cNvSpPr txBox="1"/>
            <p:nvPr/>
          </p:nvSpPr>
          <p:spPr>
            <a:xfrm>
              <a:off x="6629400" y="5528846"/>
              <a:ext cx="2514600" cy="338554"/>
            </a:xfrm>
            <a:prstGeom prst="rect">
              <a:avLst/>
            </a:prstGeom>
            <a:noFill/>
          </p:spPr>
          <p:txBody>
            <a:bodyPr wrap="square" rtlCol="0">
              <a:spAutoFit/>
            </a:bodyPr>
            <a:lstStyle/>
            <a:p>
              <a:pPr>
                <a:buNone/>
              </a:pPr>
              <a:r>
                <a:rPr lang="en-US" sz="1600" dirty="0" smtClean="0">
                  <a:solidFill>
                    <a:schemeClr val="accent2"/>
                  </a:solidFill>
                  <a:latin typeface="+mn-lt"/>
                  <a:cs typeface="+mn-cs"/>
                </a:rPr>
                <a:t>Few High Degree Nodes</a:t>
              </a:r>
            </a:p>
          </p:txBody>
        </p:sp>
      </p:grpSp>
      <p:grpSp>
        <p:nvGrpSpPr>
          <p:cNvPr id="6" name="Group 25"/>
          <p:cNvGrpSpPr/>
          <p:nvPr/>
        </p:nvGrpSpPr>
        <p:grpSpPr>
          <a:xfrm>
            <a:off x="5562600" y="4462046"/>
            <a:ext cx="3657600" cy="795754"/>
            <a:chOff x="5257800" y="4419600"/>
            <a:chExt cx="3657600" cy="795754"/>
          </a:xfrm>
        </p:grpSpPr>
        <p:sp>
          <p:nvSpPr>
            <p:cNvPr id="19" name="Line 9"/>
            <p:cNvSpPr>
              <a:spLocks noChangeShapeType="1"/>
            </p:cNvSpPr>
            <p:nvPr/>
          </p:nvSpPr>
          <p:spPr bwMode="auto">
            <a:xfrm flipH="1" flipV="1">
              <a:off x="5638800" y="4572000"/>
              <a:ext cx="1066800" cy="304800"/>
            </a:xfrm>
            <a:prstGeom prst="line">
              <a:avLst/>
            </a:prstGeom>
            <a:noFill/>
            <a:ln w="38100">
              <a:solidFill>
                <a:schemeClr val="accent1"/>
              </a:solidFill>
              <a:round/>
              <a:headEnd/>
              <a:tailEnd type="triangle" w="med" len="med"/>
            </a:ln>
            <a:effectLst/>
          </p:spPr>
          <p:txBody>
            <a:bodyPr wrap="square">
              <a:spAutoFit/>
            </a:bodyPr>
            <a:lstStyle/>
            <a:p>
              <a:endParaRPr lang="en-US"/>
            </a:p>
          </p:txBody>
        </p:sp>
        <p:sp>
          <p:nvSpPr>
            <p:cNvPr id="20" name="Oval 10"/>
            <p:cNvSpPr>
              <a:spLocks noChangeArrowheads="1"/>
            </p:cNvSpPr>
            <p:nvPr/>
          </p:nvSpPr>
          <p:spPr bwMode="auto">
            <a:xfrm>
              <a:off x="5257800" y="4419600"/>
              <a:ext cx="609600" cy="457200"/>
            </a:xfrm>
            <a:prstGeom prst="ellipse">
              <a:avLst/>
            </a:prstGeom>
            <a:solidFill>
              <a:srgbClr val="FFFF00">
                <a:alpha val="20000"/>
              </a:srgbClr>
            </a:solidFill>
            <a:ln w="9525">
              <a:solidFill>
                <a:schemeClr val="tx1"/>
              </a:solidFill>
              <a:round/>
              <a:headEnd/>
              <a:tailEnd/>
            </a:ln>
            <a:effectLst/>
          </p:spPr>
          <p:txBody>
            <a:bodyPr wrap="none" anchor="ctr"/>
            <a:lstStyle/>
            <a:p>
              <a:endParaRPr lang="en-US" dirty="0"/>
            </a:p>
          </p:txBody>
        </p:sp>
        <p:sp>
          <p:nvSpPr>
            <p:cNvPr id="25" name="TextBox 24"/>
            <p:cNvSpPr txBox="1"/>
            <p:nvPr/>
          </p:nvSpPr>
          <p:spPr>
            <a:xfrm>
              <a:off x="6400800" y="4876800"/>
              <a:ext cx="2514600" cy="338554"/>
            </a:xfrm>
            <a:prstGeom prst="rect">
              <a:avLst/>
            </a:prstGeom>
            <a:noFill/>
          </p:spPr>
          <p:txBody>
            <a:bodyPr wrap="square" rtlCol="0">
              <a:spAutoFit/>
            </a:bodyPr>
            <a:lstStyle/>
            <a:p>
              <a:pPr>
                <a:buNone/>
              </a:pPr>
              <a:r>
                <a:rPr lang="en-US" sz="1600" dirty="0" smtClean="0">
                  <a:solidFill>
                    <a:schemeClr val="accent2"/>
                  </a:solidFill>
                  <a:latin typeface="+mn-lt"/>
                  <a:cs typeface="+mn-cs"/>
                </a:rPr>
                <a:t>Many Low Degree Nodes</a:t>
              </a:r>
            </a:p>
          </p:txBody>
        </p:sp>
      </p:grpSp>
      <p:grpSp>
        <p:nvGrpSpPr>
          <p:cNvPr id="16" name="Group 7"/>
          <p:cNvGrpSpPr/>
          <p:nvPr/>
        </p:nvGrpSpPr>
        <p:grpSpPr>
          <a:xfrm>
            <a:off x="7620000" y="0"/>
            <a:ext cx="1524000" cy="914400"/>
            <a:chOff x="7620000" y="0"/>
            <a:chExt cx="1524000" cy="914400"/>
          </a:xfrm>
        </p:grpSpPr>
        <p:grpSp>
          <p:nvGrpSpPr>
            <p:cNvPr id="17" name="Group 14"/>
            <p:cNvGrpSpPr/>
            <p:nvPr/>
          </p:nvGrpSpPr>
          <p:grpSpPr>
            <a:xfrm>
              <a:off x="7620000" y="0"/>
              <a:ext cx="1524000" cy="914400"/>
              <a:chOff x="7620000" y="0"/>
              <a:chExt cx="1524000" cy="914400"/>
            </a:xfrm>
          </p:grpSpPr>
          <p:cxnSp>
            <p:nvCxnSpPr>
              <p:cNvPr id="22" name="Straight Connector 21"/>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26" name="Straight Connector 25"/>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11225"/>
          </a:xfrm>
        </p:spPr>
        <p:txBody>
          <a:bodyPr/>
          <a:lstStyle/>
          <a:p>
            <a:r>
              <a:rPr lang="en-US" dirty="0" smtClean="0"/>
              <a:t>Shall We Try to Analyze in PLNs?</a:t>
            </a:r>
            <a:endParaRPr lang="en-US" dirty="0"/>
          </a:p>
        </p:txBody>
      </p:sp>
      <p:sp>
        <p:nvSpPr>
          <p:cNvPr id="4" name="Slide Number Placeholder 3"/>
          <p:cNvSpPr>
            <a:spLocks noGrp="1"/>
          </p:cNvSpPr>
          <p:nvPr>
            <p:ph type="sldNum" sz="quarter" idx="12"/>
          </p:nvPr>
        </p:nvSpPr>
        <p:spPr/>
        <p:txBody>
          <a:bodyPr/>
          <a:lstStyle/>
          <a:p>
            <a:fld id="{1C7B12D4-0E4F-46CC-8109-D8677893CB11}" type="slidenum">
              <a:rPr lang="en-US" smtClean="0"/>
              <a:pPr/>
              <a:t>72</a:t>
            </a:fld>
            <a:endParaRPr lang="en-US"/>
          </a:p>
        </p:txBody>
      </p:sp>
      <p:sp>
        <p:nvSpPr>
          <p:cNvPr id="7" name="TextBox 6"/>
          <p:cNvSpPr txBox="1"/>
          <p:nvPr/>
        </p:nvSpPr>
        <p:spPr>
          <a:xfrm>
            <a:off x="1480098" y="2551093"/>
            <a:ext cx="6444702" cy="954107"/>
          </a:xfrm>
          <a:prstGeom prst="rect">
            <a:avLst/>
          </a:prstGeom>
          <a:noFill/>
        </p:spPr>
        <p:txBody>
          <a:bodyPr wrap="square" rtlCol="0">
            <a:spAutoFit/>
          </a:bodyPr>
          <a:lstStyle/>
          <a:p>
            <a:pPr>
              <a:buNone/>
            </a:pPr>
            <a:r>
              <a:rPr lang="en-US" sz="2800" dirty="0" smtClean="0">
                <a:solidFill>
                  <a:schemeClr val="accent2"/>
                </a:solidFill>
                <a:latin typeface="+mn-lt"/>
                <a:cs typeface="+mn-cs"/>
              </a:rPr>
              <a:t>Does the power-law distribution impact the </a:t>
            </a:r>
            <a:r>
              <a:rPr lang="en-US" sz="2800" dirty="0" err="1" smtClean="0">
                <a:solidFill>
                  <a:schemeClr val="accent2"/>
                </a:solidFill>
                <a:latin typeface="+mn-lt"/>
                <a:cs typeface="+mn-cs"/>
              </a:rPr>
              <a:t>inapproximability</a:t>
            </a:r>
            <a:r>
              <a:rPr lang="en-US" sz="2800" dirty="0" smtClean="0">
                <a:solidFill>
                  <a:schemeClr val="accent2"/>
                </a:solidFill>
                <a:latin typeface="+mn-lt"/>
                <a:cs typeface="+mn-cs"/>
              </a:rPr>
              <a:t> factors?</a:t>
            </a:r>
          </a:p>
        </p:txBody>
      </p:sp>
      <p:sp>
        <p:nvSpPr>
          <p:cNvPr id="8" name="TextBox 7"/>
          <p:cNvSpPr txBox="1"/>
          <p:nvPr/>
        </p:nvSpPr>
        <p:spPr>
          <a:xfrm>
            <a:off x="1600200" y="3805535"/>
            <a:ext cx="6675225" cy="1569660"/>
          </a:xfrm>
          <a:prstGeom prst="rect">
            <a:avLst/>
          </a:prstGeom>
          <a:noFill/>
        </p:spPr>
        <p:txBody>
          <a:bodyPr wrap="none" rtlCol="0">
            <a:spAutoFit/>
          </a:bodyPr>
          <a:lstStyle/>
          <a:p>
            <a:pPr>
              <a:buNone/>
            </a:pPr>
            <a:r>
              <a:rPr lang="en-US" sz="2400" dirty="0" smtClean="0"/>
              <a:t>Intuitively, the answer should be </a:t>
            </a:r>
            <a:r>
              <a:rPr lang="en-US" sz="2400" dirty="0" smtClean="0">
                <a:solidFill>
                  <a:srgbClr val="FF0000"/>
                </a:solidFill>
              </a:rPr>
              <a:t>“yes” </a:t>
            </a:r>
            <a:r>
              <a:rPr lang="en-US" sz="2400" dirty="0" smtClean="0"/>
              <a:t>! </a:t>
            </a:r>
          </a:p>
          <a:p>
            <a:pPr>
              <a:buNone/>
            </a:pPr>
            <a:endParaRPr lang="en-US" sz="2400" dirty="0" smtClean="0"/>
          </a:p>
          <a:p>
            <a:pPr>
              <a:buNone/>
            </a:pPr>
            <a:r>
              <a:rPr lang="en-US" sz="2400" b="1" dirty="0" smtClean="0"/>
              <a:t>Shall we reinvestigate the problem in</a:t>
            </a:r>
          </a:p>
          <a:p>
            <a:pPr>
              <a:buNone/>
            </a:pPr>
            <a:r>
              <a:rPr lang="en-US" sz="2400" b="1" dirty="0" smtClean="0"/>
              <a:t>Power-Law Networks (PLNs)?</a:t>
            </a:r>
          </a:p>
        </p:txBody>
      </p:sp>
      <p:grpSp>
        <p:nvGrpSpPr>
          <p:cNvPr id="6"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PLNs Model P(</a:t>
            </a:r>
            <a:r>
              <a:rPr lang="el-GR" dirty="0" smtClean="0"/>
              <a:t>α</a:t>
            </a:r>
            <a:r>
              <a:rPr lang="en-US" dirty="0" smtClean="0"/>
              <a:t>, </a:t>
            </a:r>
            <a:r>
              <a:rPr lang="el-GR" dirty="0" smtClean="0"/>
              <a:t>β</a:t>
            </a:r>
            <a:r>
              <a:rPr lang="en-US" dirty="0" smtClean="0"/>
              <a:t>)</a:t>
            </a:r>
            <a:endParaRPr lang="en-US" dirty="0"/>
          </a:p>
        </p:txBody>
      </p:sp>
      <p:sp>
        <p:nvSpPr>
          <p:cNvPr id="3" name="Text Placeholder 2"/>
          <p:cNvSpPr>
            <a:spLocks noGrp="1"/>
          </p:cNvSpPr>
          <p:nvPr>
            <p:ph type="body" sz="half" idx="1"/>
          </p:nvPr>
        </p:nvSpPr>
        <p:spPr>
          <a:xfrm>
            <a:off x="76200" y="1219200"/>
            <a:ext cx="8001000" cy="5029200"/>
          </a:xfrm>
        </p:spPr>
        <p:txBody>
          <a:bodyPr/>
          <a:lstStyle/>
          <a:p>
            <a:r>
              <a:rPr lang="en-US" dirty="0" smtClean="0"/>
              <a:t> </a:t>
            </a:r>
          </a:p>
          <a:p>
            <a:endParaRPr lang="en-US" dirty="0" smtClean="0"/>
          </a:p>
          <a:p>
            <a:endParaRPr lang="en-US" dirty="0" smtClean="0"/>
          </a:p>
          <a:p>
            <a:endParaRPr lang="en-US" dirty="0" smtClean="0"/>
          </a:p>
          <a:p>
            <a:r>
              <a:rPr lang="en-US" dirty="0" smtClean="0"/>
              <a:t>Size of networks: </a:t>
            </a:r>
          </a:p>
          <a:p>
            <a:pPr lvl="1"/>
            <a:endParaRPr lang="en-US" dirty="0"/>
          </a:p>
        </p:txBody>
      </p:sp>
      <p:sp>
        <p:nvSpPr>
          <p:cNvPr id="6" name="Footer Placeholder 5"/>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7" name="Slide Number Placeholder 6"/>
          <p:cNvSpPr>
            <a:spLocks noGrp="1"/>
          </p:cNvSpPr>
          <p:nvPr>
            <p:ph type="sldNum" sz="quarter" idx="12"/>
          </p:nvPr>
        </p:nvSpPr>
        <p:spPr/>
        <p:txBody>
          <a:bodyPr/>
          <a:lstStyle/>
          <a:p>
            <a:pPr>
              <a:defRPr/>
            </a:pPr>
            <a:fld id="{0FB2E4C2-A236-418E-A6CF-7BFBC015B902}" type="slidenum">
              <a:rPr lang="en-US" smtClean="0"/>
              <a:pPr>
                <a:defRPr/>
              </a:pPr>
              <a:t>73</a:t>
            </a:fld>
            <a:endParaRPr lang="en-US"/>
          </a:p>
        </p:txBody>
      </p:sp>
      <p:pic>
        <p:nvPicPr>
          <p:cNvPr id="61443" name="Picture 3"/>
          <p:cNvPicPr>
            <a:picLocks noChangeAspect="1" noChangeArrowheads="1"/>
          </p:cNvPicPr>
          <p:nvPr/>
        </p:nvPicPr>
        <p:blipFill>
          <a:blip r:embed="rId2" cstate="print"/>
          <a:srcRect/>
          <a:stretch>
            <a:fillRect/>
          </a:stretch>
        </p:blipFill>
        <p:spPr bwMode="auto">
          <a:xfrm>
            <a:off x="609600" y="3939057"/>
            <a:ext cx="8153400" cy="2004543"/>
          </a:xfrm>
          <a:prstGeom prst="rect">
            <a:avLst/>
          </a:prstGeom>
          <a:noFill/>
          <a:ln w="9525">
            <a:noFill/>
            <a:miter lim="800000"/>
            <a:headEnd/>
            <a:tailEnd/>
          </a:ln>
          <a:effectLst/>
        </p:spPr>
      </p:pic>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99" y="1295400"/>
            <a:ext cx="792259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6248400" y="3124200"/>
            <a:ext cx="2514600" cy="249415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53000" y="4495800"/>
            <a:ext cx="1895173" cy="210026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981200" y="2971800"/>
            <a:ext cx="3048000" cy="283643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Bad News</a:t>
            </a:r>
            <a:endParaRPr lang="en-US" dirty="0"/>
          </a:p>
        </p:txBody>
      </p:sp>
      <p:sp>
        <p:nvSpPr>
          <p:cNvPr id="3" name="Content Placeholder 2"/>
          <p:cNvSpPr>
            <a:spLocks noGrp="1"/>
          </p:cNvSpPr>
          <p:nvPr>
            <p:ph idx="1"/>
          </p:nvPr>
        </p:nvSpPr>
        <p:spPr>
          <a:xfrm>
            <a:off x="228600" y="1143000"/>
            <a:ext cx="8229600" cy="1524000"/>
          </a:xfrm>
        </p:spPr>
        <p:txBody>
          <a:bodyPr/>
          <a:lstStyle/>
          <a:p>
            <a:pPr>
              <a:buNone/>
            </a:pPr>
            <a:r>
              <a:rPr lang="en-US" sz="2700" kern="1200" dirty="0" smtClean="0"/>
              <a:t>Multi-hops influence </a:t>
            </a:r>
            <a:r>
              <a:rPr lang="en-US" sz="2700" i="1" kern="1200" dirty="0" smtClean="0"/>
              <a:t>is still NP-hard in PLNs.</a:t>
            </a:r>
          </a:p>
          <a:p>
            <a:pPr>
              <a:buNone/>
            </a:pPr>
            <a:r>
              <a:rPr lang="en-US" sz="2400" dirty="0" smtClean="0">
                <a:solidFill>
                  <a:schemeClr val="bg1">
                    <a:lumMod val="65000"/>
                  </a:schemeClr>
                </a:solidFill>
              </a:rPr>
              <a:t>Proof: </a:t>
            </a:r>
            <a:r>
              <a:rPr lang="en-US" sz="2400" i="1" dirty="0" smtClean="0">
                <a:solidFill>
                  <a:schemeClr val="bg1">
                    <a:lumMod val="65000"/>
                  </a:schemeClr>
                </a:solidFill>
              </a:rPr>
              <a:t>The idea is to reduce from vertex cover on d-bounded graphs.</a:t>
            </a:r>
            <a:endParaRPr lang="en-US" sz="2400" i="1"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1C7B12D4-0E4F-46CC-8109-D8677893CB11}" type="slidenum">
              <a:rPr lang="en-US" smtClean="0"/>
              <a:pPr/>
              <a:t>74</a:t>
            </a:fld>
            <a:endParaRPr lang="en-US"/>
          </a:p>
        </p:txBody>
      </p:sp>
      <p:cxnSp>
        <p:nvCxnSpPr>
          <p:cNvPr id="9" name="Straight Connector 8"/>
          <p:cNvCxnSpPr/>
          <p:nvPr/>
        </p:nvCxnSpPr>
        <p:spPr bwMode="auto">
          <a:xfrm>
            <a:off x="4876800" y="3048000"/>
            <a:ext cx="990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Hexagon 10"/>
          <p:cNvSpPr/>
          <p:nvPr/>
        </p:nvSpPr>
        <p:spPr bwMode="auto">
          <a:xfrm>
            <a:off x="4876800" y="3352800"/>
            <a:ext cx="1143000" cy="990600"/>
          </a:xfrm>
          <a:prstGeom prst="hexag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457200" y="3886200"/>
            <a:ext cx="762000" cy="76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Striped Right Arrow 14"/>
          <p:cNvSpPr/>
          <p:nvPr/>
        </p:nvSpPr>
        <p:spPr bwMode="auto">
          <a:xfrm>
            <a:off x="1371600" y="4038600"/>
            <a:ext cx="5334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19"/>
          <p:cNvGrpSpPr/>
          <p:nvPr/>
        </p:nvGrpSpPr>
        <p:grpSpPr>
          <a:xfrm>
            <a:off x="609600" y="2895600"/>
            <a:ext cx="8229600" cy="3810000"/>
            <a:chOff x="609600" y="2895600"/>
            <a:chExt cx="8229600" cy="3810000"/>
          </a:xfrm>
        </p:grpSpPr>
        <p:sp>
          <p:nvSpPr>
            <p:cNvPr id="17" name="Rectangle 16"/>
            <p:cNvSpPr/>
            <p:nvPr/>
          </p:nvSpPr>
          <p:spPr bwMode="auto">
            <a:xfrm>
              <a:off x="1905000" y="2895600"/>
              <a:ext cx="6934200" cy="38100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Line Callout 2 (Accent Bar) 18"/>
            <p:cNvSpPr/>
            <p:nvPr/>
          </p:nvSpPr>
          <p:spPr bwMode="auto">
            <a:xfrm>
              <a:off x="609600" y="5638800"/>
              <a:ext cx="914400" cy="993648"/>
            </a:xfrm>
            <a:prstGeom prst="accentCallout2">
              <a:avLst>
                <a:gd name="adj1" fmla="val 10073"/>
                <a:gd name="adj2" fmla="val 116086"/>
                <a:gd name="adj3" fmla="val -35050"/>
                <a:gd name="adj4" fmla="val 182170"/>
                <a:gd name="adj5" fmla="val 10105"/>
                <a:gd name="adj6" fmla="val 11728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Power-Law</a:t>
              </a:r>
              <a:r>
                <a:rPr kumimoji="0" lang="en-US" sz="1800" b="0" i="0" u="none" strike="noStrike" cap="none" normalizeH="0" dirty="0" smtClean="0">
                  <a:ln>
                    <a:noFill/>
                  </a:ln>
                  <a:solidFill>
                    <a:schemeClr val="tx1"/>
                  </a:solidFill>
                  <a:effectLst/>
                  <a:latin typeface="Arial" pitchFamily="34" charset="0"/>
                  <a:cs typeface="Arial" pitchFamily="34" charset="0"/>
                </a:rPr>
                <a:t> Graph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6" name="Group 7"/>
          <p:cNvGrpSpPr/>
          <p:nvPr/>
        </p:nvGrpSpPr>
        <p:grpSpPr>
          <a:xfrm>
            <a:off x="7620000" y="0"/>
            <a:ext cx="1524000" cy="914400"/>
            <a:chOff x="7620000" y="0"/>
            <a:chExt cx="1524000" cy="914400"/>
          </a:xfrm>
        </p:grpSpPr>
        <p:grpSp>
          <p:nvGrpSpPr>
            <p:cNvPr id="18" name="Group 14"/>
            <p:cNvGrpSpPr/>
            <p:nvPr/>
          </p:nvGrpSpPr>
          <p:grpSpPr>
            <a:xfrm>
              <a:off x="7620000" y="0"/>
              <a:ext cx="1524000" cy="914400"/>
              <a:chOff x="7620000" y="0"/>
              <a:chExt cx="1524000" cy="914400"/>
            </a:xfrm>
          </p:grpSpPr>
          <p:cxnSp>
            <p:nvCxnSpPr>
              <p:cNvPr id="21" name="Straight Connector 2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22" name="Straight Connector 2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additive="base">
                                        <p:cTn id="36" dur="500" fill="hold"/>
                                        <p:tgtEl>
                                          <p:spTgt spid="1028"/>
                                        </p:tgtEl>
                                        <p:attrNameLst>
                                          <p:attrName>ppt_x</p:attrName>
                                        </p:attrNameLst>
                                      </p:cBhvr>
                                      <p:tavLst>
                                        <p:tav tm="0">
                                          <p:val>
                                            <p:strVal val="#ppt_x"/>
                                          </p:val>
                                        </p:tav>
                                        <p:tav tm="100000">
                                          <p:val>
                                            <p:strVal val="#ppt_x"/>
                                          </p:val>
                                        </p:tav>
                                      </p:tavLst>
                                    </p:anim>
                                    <p:anim calcmode="lin" valueType="num">
                                      <p:cBhvr additive="base">
                                        <p:cTn id="37" dur="500" fill="hold"/>
                                        <p:tgtEl>
                                          <p:spTgt spid="102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additive="base">
                                        <p:cTn id="40" dur="500" fill="hold"/>
                                        <p:tgtEl>
                                          <p:spTgt spid="1029"/>
                                        </p:tgtEl>
                                        <p:attrNameLst>
                                          <p:attrName>ppt_x</p:attrName>
                                        </p:attrNameLst>
                                      </p:cBhvr>
                                      <p:tavLst>
                                        <p:tav tm="0">
                                          <p:val>
                                            <p:strVal val="#ppt_x"/>
                                          </p:val>
                                        </p:tav>
                                        <p:tav tm="100000">
                                          <p:val>
                                            <p:strVal val="#ppt_x"/>
                                          </p:val>
                                        </p:tav>
                                      </p:tavLst>
                                    </p:anim>
                                    <p:anim calcmode="lin" valueType="num">
                                      <p:cBhvr additive="base">
                                        <p:cTn id="41" dur="500" fill="hold"/>
                                        <p:tgtEl>
                                          <p:spTgt spid="1029"/>
                                        </p:tgtEl>
                                        <p:attrNameLst>
                                          <p:attrName>ppt_y</p:attrName>
                                        </p:attrNameLst>
                                      </p:cBhvr>
                                      <p:tavLst>
                                        <p:tav tm="0">
                                          <p:val>
                                            <p:strVal val="1+#ppt_h/2"/>
                                          </p:val>
                                        </p:tav>
                                        <p:tav tm="100000">
                                          <p:val>
                                            <p:strVal val="#ppt_y"/>
                                          </p:val>
                                        </p:tav>
                                      </p:tavLst>
                                    </p:anim>
                                  </p:childTnLst>
                                </p:cTn>
                              </p:par>
                              <p:par>
                                <p:cTn id="42" presetID="4"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ox(i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Good News - </a:t>
            </a:r>
            <a:r>
              <a:rPr lang="en-US" dirty="0" err="1" smtClean="0"/>
              <a:t>Inapproximability</a:t>
            </a:r>
            <a:endParaRPr lang="en-US" dirty="0"/>
          </a:p>
        </p:txBody>
      </p:sp>
      <p:sp>
        <p:nvSpPr>
          <p:cNvPr id="3" name="Content Placeholder 2"/>
          <p:cNvSpPr>
            <a:spLocks noGrp="1"/>
          </p:cNvSpPr>
          <p:nvPr>
            <p:ph idx="1"/>
          </p:nvPr>
        </p:nvSpPr>
        <p:spPr>
          <a:xfrm>
            <a:off x="609600" y="1295400"/>
            <a:ext cx="8229600" cy="3200400"/>
          </a:xfrm>
        </p:spPr>
        <p:txBody>
          <a:bodyPr/>
          <a:lstStyle/>
          <a:p>
            <a:pPr>
              <a:buNone/>
            </a:pPr>
            <a:r>
              <a:rPr lang="en-US" sz="2600" kern="1200" dirty="0" smtClean="0"/>
              <a:t>Multi-hops influence </a:t>
            </a:r>
            <a:r>
              <a:rPr lang="en-US" sz="2600" i="1" kern="1200" dirty="0" smtClean="0"/>
              <a:t>is UG-hard to be approximated into</a:t>
            </a:r>
          </a:p>
          <a:p>
            <a:pPr>
              <a:buNone/>
            </a:pPr>
            <a:endParaRPr lang="en-US" sz="2600" i="1" kern="1200" dirty="0" smtClean="0"/>
          </a:p>
          <a:p>
            <a:pPr>
              <a:buNone/>
            </a:pPr>
            <a:endParaRPr lang="en-US" sz="2600" i="1" kern="1200" dirty="0" smtClean="0"/>
          </a:p>
          <a:p>
            <a:pPr>
              <a:buNone/>
            </a:pPr>
            <a:r>
              <a:rPr lang="en-US" sz="2600" i="1" kern="1200" dirty="0" smtClean="0"/>
              <a:t>on power-law graphs.</a:t>
            </a:r>
            <a:endParaRPr lang="en-US" sz="2400" i="1" dirty="0" smtClean="0">
              <a:solidFill>
                <a:schemeClr val="bg1">
                  <a:lumMod val="50000"/>
                </a:schemeClr>
              </a:solidFill>
            </a:endParaRPr>
          </a:p>
          <a:p>
            <a:pPr>
              <a:buNone/>
            </a:pPr>
            <a:r>
              <a:rPr lang="en-US" sz="2400" i="1" dirty="0" smtClean="0">
                <a:solidFill>
                  <a:schemeClr val="bg1">
                    <a:lumMod val="50000"/>
                  </a:schemeClr>
                </a:solidFill>
              </a:rPr>
              <a:t>	-Completeness:</a:t>
            </a:r>
          </a:p>
          <a:p>
            <a:pPr>
              <a:buNone/>
            </a:pPr>
            <a:endParaRPr lang="en-US" sz="2400" i="1" dirty="0" smtClean="0"/>
          </a:p>
        </p:txBody>
      </p:sp>
      <p:sp>
        <p:nvSpPr>
          <p:cNvPr id="4" name="Slide Number Placeholder 3"/>
          <p:cNvSpPr>
            <a:spLocks noGrp="1"/>
          </p:cNvSpPr>
          <p:nvPr>
            <p:ph type="sldNum" sz="quarter" idx="12"/>
          </p:nvPr>
        </p:nvSpPr>
        <p:spPr/>
        <p:txBody>
          <a:bodyPr/>
          <a:lstStyle/>
          <a:p>
            <a:fld id="{1C7B12D4-0E4F-46CC-8109-D8677893CB11}" type="slidenum">
              <a:rPr lang="en-US" smtClean="0"/>
              <a:pPr/>
              <a:t>75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819400" y="1828800"/>
            <a:ext cx="3944703" cy="838200"/>
          </a:xfrm>
          <a:prstGeom prst="rect">
            <a:avLst/>
          </a:prstGeom>
          <a:noFill/>
          <a:ln w="9525">
            <a:noFill/>
            <a:miter lim="800000"/>
            <a:headEnd/>
            <a:tailEnd/>
          </a:ln>
        </p:spPr>
      </p:pic>
      <p:grpSp>
        <p:nvGrpSpPr>
          <p:cNvPr id="5" name="Group 20"/>
          <p:cNvGrpSpPr/>
          <p:nvPr/>
        </p:nvGrpSpPr>
        <p:grpSpPr>
          <a:xfrm>
            <a:off x="1143000" y="3819525"/>
            <a:ext cx="7178430" cy="1819275"/>
            <a:chOff x="1127370" y="4800600"/>
            <a:chExt cx="7178430" cy="1819275"/>
          </a:xfrm>
        </p:grpSpPr>
        <p:pic>
          <p:nvPicPr>
            <p:cNvPr id="1029" name="Picture 5"/>
            <p:cNvPicPr>
              <a:picLocks noChangeAspect="1" noChangeArrowheads="1"/>
            </p:cNvPicPr>
            <p:nvPr/>
          </p:nvPicPr>
          <p:blipFill>
            <a:blip r:embed="rId3" cstate="print"/>
            <a:srcRect/>
            <a:stretch>
              <a:fillRect/>
            </a:stretch>
          </p:blipFill>
          <p:spPr bwMode="auto">
            <a:xfrm>
              <a:off x="1143001" y="4800600"/>
              <a:ext cx="4267199" cy="433953"/>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127370" y="5638800"/>
              <a:ext cx="7178430" cy="98107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1219200" y="5257800"/>
              <a:ext cx="4953000" cy="429564"/>
            </a:xfrm>
            <a:prstGeom prst="rect">
              <a:avLst/>
            </a:prstGeom>
            <a:noFill/>
            <a:ln w="9525">
              <a:noFill/>
              <a:miter lim="800000"/>
              <a:headEnd/>
              <a:tailEnd/>
            </a:ln>
          </p:spPr>
        </p:pic>
      </p:grpSp>
      <p:grpSp>
        <p:nvGrpSpPr>
          <p:cNvPr id="10" name="Group 7"/>
          <p:cNvGrpSpPr/>
          <p:nvPr/>
        </p:nvGrpSpPr>
        <p:grpSpPr>
          <a:xfrm>
            <a:off x="7620000" y="0"/>
            <a:ext cx="1524000" cy="914400"/>
            <a:chOff x="7620000" y="0"/>
            <a:chExt cx="1524000" cy="914400"/>
          </a:xfrm>
        </p:grpSpPr>
        <p:grpSp>
          <p:nvGrpSpPr>
            <p:cNvPr id="11" name="Group 14"/>
            <p:cNvGrpSpPr/>
            <p:nvPr/>
          </p:nvGrpSpPr>
          <p:grpSpPr>
            <a:xfrm>
              <a:off x="7620000" y="0"/>
              <a:ext cx="1524000" cy="914400"/>
              <a:chOff x="7620000" y="0"/>
              <a:chExt cx="1524000" cy="914400"/>
            </a:xfrm>
          </p:grpSpPr>
          <p:cxnSp>
            <p:nvCxnSpPr>
              <p:cNvPr id="13" name="Straight Connector 12"/>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4" name="Straight Connector 13"/>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229600" cy="533400"/>
          </a:xfrm>
        </p:spPr>
        <p:txBody>
          <a:bodyPr/>
          <a:lstStyle/>
          <a:p>
            <a:pPr>
              <a:buNone/>
            </a:pPr>
            <a:r>
              <a:rPr lang="en-US" i="1" dirty="0" smtClean="0">
                <a:solidFill>
                  <a:schemeClr val="bg1">
                    <a:lumMod val="50000"/>
                  </a:schemeClr>
                </a:solidFill>
              </a:rPr>
              <a:t>	-Soundness:</a:t>
            </a:r>
          </a:p>
          <a:p>
            <a:pPr>
              <a:buNone/>
            </a:pPr>
            <a:endParaRPr lang="en-US" i="1" dirty="0" smtClean="0">
              <a:solidFill>
                <a:schemeClr val="bg1">
                  <a:lumMod val="50000"/>
                </a:schemeClr>
              </a:solidFill>
            </a:endParaRPr>
          </a:p>
          <a:p>
            <a:pPr>
              <a:buNone/>
            </a:pPr>
            <a:endParaRPr lang="en-US" i="1" dirty="0" smtClean="0">
              <a:solidFill>
                <a:schemeClr val="bg1">
                  <a:lumMod val="50000"/>
                </a:schemeClr>
              </a:solidFill>
            </a:endParaRPr>
          </a:p>
          <a:p>
            <a:pPr>
              <a:buNone/>
            </a:pPr>
            <a:endParaRPr lang="en-US" i="1" dirty="0" smtClean="0">
              <a:solidFill>
                <a:schemeClr val="bg1">
                  <a:lumMod val="50000"/>
                </a:schemeClr>
              </a:solidFill>
            </a:endParaRPr>
          </a:p>
          <a:p>
            <a:pPr>
              <a:buNone/>
            </a:pPr>
            <a:endParaRPr lang="en-US" i="1" dirty="0" smtClean="0">
              <a:solidFill>
                <a:schemeClr val="bg1">
                  <a:lumMod val="50000"/>
                </a:schemeClr>
              </a:solidFill>
            </a:endParaRPr>
          </a:p>
          <a:p>
            <a:pPr>
              <a:buNone/>
            </a:pPr>
            <a:r>
              <a:rPr lang="en-US" i="1" dirty="0" smtClean="0">
                <a:solidFill>
                  <a:schemeClr val="bg1">
                    <a:lumMod val="50000"/>
                  </a:schemeClr>
                </a:solidFill>
              </a:rPr>
              <a:t>    </a:t>
            </a:r>
            <a:endParaRPr lang="en-US" sz="2000" i="1" dirty="0" smtClean="0">
              <a:solidFill>
                <a:schemeClr val="bg1">
                  <a:lumMod val="50000"/>
                </a:schemeClr>
              </a:solidFill>
            </a:endParaRPr>
          </a:p>
          <a:p>
            <a:pPr>
              <a:buNone/>
            </a:pPr>
            <a:endParaRPr lang="en-US" dirty="0"/>
          </a:p>
        </p:txBody>
      </p:sp>
      <p:sp>
        <p:nvSpPr>
          <p:cNvPr id="4" name="Slide Number Placeholder 3"/>
          <p:cNvSpPr>
            <a:spLocks noGrp="1"/>
          </p:cNvSpPr>
          <p:nvPr>
            <p:ph type="sldNum" sz="quarter" idx="12"/>
          </p:nvPr>
        </p:nvSpPr>
        <p:spPr/>
        <p:txBody>
          <a:bodyPr/>
          <a:lstStyle/>
          <a:p>
            <a:fld id="{1C7B12D4-0E4F-46CC-8109-D8677893CB11}" type="slidenum">
              <a:rPr lang="en-US" smtClean="0"/>
              <a:pPr/>
              <a:t>76</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838200" y="2133600"/>
            <a:ext cx="8152732" cy="6096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81000" y="2743200"/>
            <a:ext cx="8763000" cy="1423431"/>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2133600" y="4724400"/>
            <a:ext cx="5562600" cy="346597"/>
          </a:xfrm>
          <a:prstGeom prst="rect">
            <a:avLst/>
          </a:prstGeom>
          <a:noFill/>
          <a:ln w="9525">
            <a:noFill/>
            <a:miter lim="800000"/>
            <a:headEnd/>
            <a:tailEnd/>
          </a:ln>
        </p:spPr>
      </p:pic>
      <p:sp>
        <p:nvSpPr>
          <p:cNvPr id="10" name="TextBox 9"/>
          <p:cNvSpPr txBox="1"/>
          <p:nvPr/>
        </p:nvSpPr>
        <p:spPr>
          <a:xfrm>
            <a:off x="762000" y="4191000"/>
            <a:ext cx="5469767" cy="1366528"/>
          </a:xfrm>
          <a:prstGeom prst="rect">
            <a:avLst/>
          </a:prstGeom>
          <a:noFill/>
        </p:spPr>
        <p:txBody>
          <a:bodyPr wrap="none" rtlCol="0">
            <a:spAutoFit/>
          </a:bodyPr>
          <a:lstStyle/>
          <a:p>
            <a:pPr algn="l">
              <a:buNone/>
            </a:pPr>
            <a:r>
              <a:rPr lang="en-US" i="1" dirty="0" smtClean="0">
                <a:solidFill>
                  <a:schemeClr val="bg1">
                    <a:lumMod val="50000"/>
                  </a:schemeClr>
                </a:solidFill>
              </a:rPr>
              <a:t>The inequality holds since the function</a:t>
            </a:r>
          </a:p>
          <a:p>
            <a:pPr algn="l">
              <a:buNone/>
            </a:pPr>
            <a:endParaRPr lang="en-US" i="1" dirty="0" smtClean="0">
              <a:solidFill>
                <a:schemeClr val="bg1">
                  <a:lumMod val="50000"/>
                </a:schemeClr>
              </a:solidFill>
            </a:endParaRPr>
          </a:p>
          <a:p>
            <a:pPr algn="l">
              <a:buNone/>
            </a:pPr>
            <a:endParaRPr lang="en-US" dirty="0" smtClean="0"/>
          </a:p>
          <a:p>
            <a:pPr algn="l">
              <a:buNone/>
            </a:pPr>
            <a:r>
              <a:rPr lang="en-US" i="1" dirty="0" smtClean="0">
                <a:solidFill>
                  <a:schemeClr val="bg1">
                    <a:lumMod val="50000"/>
                  </a:schemeClr>
                </a:solidFill>
              </a:rPr>
              <a:t>is monotonously decreasing when </a:t>
            </a:r>
            <a:r>
              <a:rPr lang="en-US" i="1" dirty="0" smtClean="0">
                <a:solidFill>
                  <a:schemeClr val="bg1">
                    <a:lumMod val="50000"/>
                  </a:schemeClr>
                </a:solidFill>
                <a:latin typeface="+mj-lt"/>
              </a:rPr>
              <a:t>f </a:t>
            </a:r>
            <a:r>
              <a:rPr lang="en-US" dirty="0" smtClean="0">
                <a:solidFill>
                  <a:schemeClr val="bg1">
                    <a:lumMod val="50000"/>
                  </a:schemeClr>
                </a:solidFill>
                <a:latin typeface="+mj-lt"/>
              </a:rPr>
              <a:t>(</a:t>
            </a:r>
            <a:r>
              <a:rPr lang="en-US" i="1" dirty="0" smtClean="0">
                <a:solidFill>
                  <a:schemeClr val="bg1">
                    <a:lumMod val="50000"/>
                  </a:schemeClr>
                </a:solidFill>
                <a:latin typeface="+mj-lt"/>
              </a:rPr>
              <a:t>x</a:t>
            </a:r>
            <a:r>
              <a:rPr lang="en-US" dirty="0" smtClean="0">
                <a:solidFill>
                  <a:schemeClr val="bg1">
                    <a:lumMod val="50000"/>
                  </a:schemeClr>
                </a:solidFill>
                <a:latin typeface="+mj-lt"/>
              </a:rPr>
              <a:t>) &gt; 0</a:t>
            </a:r>
            <a:r>
              <a:rPr lang="en-US" i="1" dirty="0" smtClean="0">
                <a:solidFill>
                  <a:schemeClr val="bg1">
                    <a:lumMod val="50000"/>
                  </a:schemeClr>
                </a:solidFill>
                <a:latin typeface="+mj-lt"/>
              </a:rPr>
              <a:t> </a:t>
            </a:r>
            <a:r>
              <a:rPr lang="en-US" i="1" dirty="0" smtClean="0">
                <a:solidFill>
                  <a:schemeClr val="bg1">
                    <a:lumMod val="50000"/>
                  </a:schemeClr>
                </a:solidFill>
              </a:rPr>
              <a:t>for any </a:t>
            </a:r>
            <a:r>
              <a:rPr lang="en-US" i="1" dirty="0" smtClean="0">
                <a:solidFill>
                  <a:schemeClr val="bg1">
                    <a:lumMod val="50000"/>
                  </a:schemeClr>
                </a:solidFill>
                <a:latin typeface="+mj-lt"/>
              </a:rPr>
              <a:t>x</a:t>
            </a:r>
            <a:r>
              <a:rPr lang="en-US" i="1" dirty="0" smtClean="0">
                <a:solidFill>
                  <a:schemeClr val="bg1">
                    <a:lumMod val="50000"/>
                  </a:schemeClr>
                </a:solidFill>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News – Constant Ratio</a:t>
            </a:r>
            <a:endParaRPr lang="en-US" dirty="0"/>
          </a:p>
        </p:txBody>
      </p:sp>
      <p:sp>
        <p:nvSpPr>
          <p:cNvPr id="3" name="Text Placeholder 2"/>
          <p:cNvSpPr>
            <a:spLocks noGrp="1"/>
          </p:cNvSpPr>
          <p:nvPr>
            <p:ph type="body" sz="half" idx="1"/>
          </p:nvPr>
        </p:nvSpPr>
        <p:spPr>
          <a:xfrm>
            <a:off x="228600" y="1219200"/>
            <a:ext cx="8153400" cy="5029200"/>
          </a:xfrm>
        </p:spPr>
        <p:txBody>
          <a:bodyPr/>
          <a:lstStyle/>
          <a:p>
            <a:r>
              <a:rPr lang="en-US" dirty="0" smtClean="0">
                <a:solidFill>
                  <a:srgbClr val="FF0000"/>
                </a:solidFill>
              </a:rPr>
              <a:t>Observation:</a:t>
            </a:r>
            <a:endParaRPr lang="en-US" dirty="0" smtClean="0"/>
          </a:p>
          <a:p>
            <a:pPr lvl="1"/>
            <a:r>
              <a:rPr lang="en-US" dirty="0" smtClean="0"/>
              <a:t>An initial influence set has size at least </a:t>
            </a:r>
            <a:r>
              <a:rPr lang="en-US" dirty="0" smtClean="0">
                <a:solidFill>
                  <a:srgbClr val="FF0000"/>
                </a:solidFill>
                <a:sym typeface="Symbol"/>
              </a:rPr>
              <a:t>(|V|)</a:t>
            </a:r>
            <a:r>
              <a:rPr lang="en-US" dirty="0" smtClean="0">
                <a:sym typeface="Symbol"/>
              </a:rPr>
              <a:t>!!!</a:t>
            </a:r>
          </a:p>
          <a:p>
            <a:pPr lvl="1"/>
            <a:r>
              <a:rPr lang="en-US" dirty="0" smtClean="0">
                <a:sym typeface="Symbol"/>
              </a:rPr>
              <a:t>Trivial constant approximation algorithm.</a:t>
            </a:r>
          </a:p>
          <a:p>
            <a:endParaRPr lang="en-US" dirty="0" smtClean="0">
              <a:sym typeface="Symbol"/>
            </a:endParaRPr>
          </a:p>
          <a:p>
            <a:r>
              <a:rPr lang="en-US" dirty="0" smtClean="0">
                <a:sym typeface="Symbol"/>
              </a:rPr>
              <a:t>Agree with the NOT WIDELY propagation observation</a:t>
            </a:r>
          </a:p>
          <a:p>
            <a:pPr lvl="1"/>
            <a:r>
              <a:rPr lang="en-US" dirty="0" smtClean="0">
                <a:sym typeface="Symbol"/>
              </a:rPr>
              <a:t>Require a large number of initial targets to propagate to the whole networks.</a:t>
            </a:r>
          </a:p>
          <a:p>
            <a:pPr lvl="1"/>
            <a:endParaRPr lang="en-US" dirty="0"/>
          </a:p>
        </p:txBody>
      </p:sp>
      <p:sp>
        <p:nvSpPr>
          <p:cNvPr id="6" name="Footer Placeholder 5"/>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7" name="Slide Number Placeholder 6"/>
          <p:cNvSpPr>
            <a:spLocks noGrp="1"/>
          </p:cNvSpPr>
          <p:nvPr>
            <p:ph type="sldNum" sz="quarter" idx="12"/>
          </p:nvPr>
        </p:nvSpPr>
        <p:spPr/>
        <p:txBody>
          <a:bodyPr/>
          <a:lstStyle/>
          <a:p>
            <a:pPr>
              <a:defRPr/>
            </a:pPr>
            <a:fld id="{0FB2E4C2-A236-418E-A6CF-7BFBC015B902}" type="slidenum">
              <a:rPr lang="en-US" smtClean="0"/>
              <a:pPr>
                <a:defRPr/>
              </a:pPr>
              <a:t>77</a:t>
            </a:fld>
            <a:endParaRPr lang="en-US"/>
          </a:p>
        </p:txBody>
      </p:sp>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1225"/>
          </a:xfrm>
        </p:spPr>
        <p:txBody>
          <a:bodyPr/>
          <a:lstStyle/>
          <a:p>
            <a:r>
              <a:rPr lang="en-US" sz="3600" dirty="0" smtClean="0"/>
              <a:t>Approximation in PLNs</a:t>
            </a:r>
            <a:endParaRPr lang="en-US" sz="3600" dirty="0"/>
          </a:p>
        </p:txBody>
      </p:sp>
      <p:sp>
        <p:nvSpPr>
          <p:cNvPr id="3" name="Content Placeholder 2"/>
          <p:cNvSpPr>
            <a:spLocks noGrp="1"/>
          </p:cNvSpPr>
          <p:nvPr>
            <p:ph idx="1"/>
          </p:nvPr>
        </p:nvSpPr>
        <p:spPr/>
        <p:txBody>
          <a:bodyPr/>
          <a:lstStyle/>
          <a:p>
            <a:r>
              <a:rPr lang="en-US" dirty="0" smtClean="0"/>
              <a:t>A small set of vertices can influence many other vertices</a:t>
            </a:r>
          </a:p>
          <a:p>
            <a:pPr>
              <a:buNone/>
            </a:pPr>
            <a:r>
              <a:rPr lang="en-US" sz="2800" dirty="0" smtClean="0">
                <a:solidFill>
                  <a:srgbClr val="FF0000"/>
                </a:solidFill>
              </a:rPr>
              <a:t>BUT…</a:t>
            </a:r>
          </a:p>
          <a:p>
            <a:pPr>
              <a:buNone/>
            </a:pPr>
            <a:endParaRPr lang="en-US" dirty="0" smtClean="0"/>
          </a:p>
          <a:p>
            <a:r>
              <a:rPr lang="en-US" dirty="0" smtClean="0"/>
              <a:t>To influence the whole network or a fraction of the network ?</a:t>
            </a:r>
          </a:p>
          <a:p>
            <a:pPr lvl="1"/>
            <a:r>
              <a:rPr lang="en-US" dirty="0" smtClean="0"/>
              <a:t>Might requires a large fraction of selected vertices</a:t>
            </a:r>
          </a:p>
          <a:p>
            <a:pPr lvl="1"/>
            <a:r>
              <a:rPr lang="en-US" dirty="0" smtClean="0"/>
              <a:t>For some cases, any solution is a constant factor approximation of the optimal solutions.</a:t>
            </a:r>
          </a:p>
          <a:p>
            <a:pPr lvl="1"/>
            <a:endParaRPr lang="en-US" dirty="0"/>
          </a:p>
        </p:txBody>
      </p:sp>
      <p:grpSp>
        <p:nvGrpSpPr>
          <p:cNvPr id="5" name="Group 4"/>
          <p:cNvGrpSpPr/>
          <p:nvPr/>
        </p:nvGrpSpPr>
        <p:grpSpPr>
          <a:xfrm>
            <a:off x="7620000" y="0"/>
            <a:ext cx="1524000" cy="914400"/>
            <a:chOff x="7620000" y="0"/>
            <a:chExt cx="1524000" cy="914400"/>
          </a:xfrm>
        </p:grpSpPr>
        <p:grpSp>
          <p:nvGrpSpPr>
            <p:cNvPr id="6" name="Group 14"/>
            <p:cNvGrpSpPr/>
            <p:nvPr/>
          </p:nvGrpSpPr>
          <p:grpSpPr>
            <a:xfrm>
              <a:off x="7620000" y="0"/>
              <a:ext cx="1524000" cy="914400"/>
              <a:chOff x="7620000" y="0"/>
              <a:chExt cx="1524000" cy="914400"/>
            </a:xfrm>
          </p:grpSpPr>
          <p:cxnSp>
            <p:nvCxnSpPr>
              <p:cNvPr id="8" name="Straight Connector 7"/>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9" name="Straight Connector 8"/>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Approximation in PLNs</a:t>
            </a:r>
            <a:endParaRPr lang="en-US" sz="3600"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 </a:t>
            </a:r>
            <a:r>
              <a:rPr lang="en-US" sz="2400" dirty="0" smtClean="0"/>
              <a:t>We have</a:t>
            </a:r>
            <a:r>
              <a:rPr lang="en-US" dirty="0" smtClean="0"/>
              <a:t>:   </a:t>
            </a:r>
          </a:p>
          <a:p>
            <a:endParaRPr lang="en-US" dirty="0" smtClean="0"/>
          </a:p>
          <a:p>
            <a:endParaRPr lang="en-US" dirty="0" smtClean="0"/>
          </a:p>
          <a:p>
            <a:r>
              <a:rPr lang="en-US" sz="2400" dirty="0" smtClean="0"/>
              <a:t>Sum up all above inequalities for  all </a:t>
            </a:r>
            <a:r>
              <a:rPr lang="en-US" sz="2400" i="1" dirty="0" smtClean="0"/>
              <a:t>t</a:t>
            </a:r>
            <a:r>
              <a:rPr lang="en-US" sz="2400" dirty="0" smtClean="0"/>
              <a:t> and with some algebra, we obtain</a:t>
            </a:r>
          </a:p>
          <a:p>
            <a:endParaRPr lang="en-US" dirty="0"/>
          </a:p>
        </p:txBody>
      </p:sp>
      <p:graphicFrame>
        <p:nvGraphicFramePr>
          <p:cNvPr id="171010" name="Object 2"/>
          <p:cNvGraphicFramePr>
            <a:graphicFrameLocks noChangeAspect="1"/>
          </p:cNvGraphicFramePr>
          <p:nvPr/>
        </p:nvGraphicFramePr>
        <p:xfrm>
          <a:off x="234950" y="1069975"/>
          <a:ext cx="8607425" cy="1271588"/>
        </p:xfrm>
        <a:graphic>
          <a:graphicData uri="http://schemas.openxmlformats.org/presentationml/2006/ole">
            <mc:AlternateContent xmlns:mc="http://schemas.openxmlformats.org/markup-compatibility/2006">
              <mc:Choice xmlns:v="urn:schemas-microsoft-com:vml" Requires="v">
                <p:oleObj spid="_x0000_s7191" name="Document" r:id="rId3" imgW="4339866" imgH="638483" progId="Word.Document.12">
                  <p:embed/>
                </p:oleObj>
              </mc:Choice>
              <mc:Fallback>
                <p:oleObj name="Document" r:id="rId3" imgW="4339866" imgH="638483"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1069975"/>
                        <a:ext cx="8607425"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1" name="Object 3"/>
          <p:cNvGraphicFramePr>
            <a:graphicFrameLocks noChangeAspect="1"/>
          </p:cNvGraphicFramePr>
          <p:nvPr/>
        </p:nvGraphicFramePr>
        <p:xfrm>
          <a:off x="-1295400" y="2743200"/>
          <a:ext cx="11877675" cy="1384300"/>
        </p:xfrm>
        <a:graphic>
          <a:graphicData uri="http://schemas.openxmlformats.org/presentationml/2006/ole">
            <mc:AlternateContent xmlns:mc="http://schemas.openxmlformats.org/markup-compatibility/2006">
              <mc:Choice xmlns:v="urn:schemas-microsoft-com:vml" Requires="v">
                <p:oleObj spid="_x0000_s7192" name="Document" r:id="rId5" imgW="5956042" imgH="694989" progId="Word.Document.12">
                  <p:embed/>
                </p:oleObj>
              </mc:Choice>
              <mc:Fallback>
                <p:oleObj name="Document" r:id="rId5" imgW="5956042" imgH="694989"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743200"/>
                        <a:ext cx="118776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20" name="Object 12"/>
          <p:cNvGraphicFramePr>
            <a:graphicFrameLocks noChangeAspect="1"/>
          </p:cNvGraphicFramePr>
          <p:nvPr/>
        </p:nvGraphicFramePr>
        <p:xfrm>
          <a:off x="1216025" y="4951413"/>
          <a:ext cx="7337425" cy="836612"/>
        </p:xfrm>
        <a:graphic>
          <a:graphicData uri="http://schemas.openxmlformats.org/presentationml/2006/ole">
            <mc:AlternateContent xmlns:mc="http://schemas.openxmlformats.org/markup-compatibility/2006">
              <mc:Choice xmlns:v="urn:schemas-microsoft-com:vml" Requires="v">
                <p:oleObj spid="_x0000_s7193" name="Document" r:id="rId7" imgW="3632067" imgH="412818" progId="Word.Document.12">
                  <p:embed/>
                </p:oleObj>
              </mc:Choice>
              <mc:Fallback>
                <p:oleObj name="Document" r:id="rId7" imgW="3632067" imgH="412818" progId="Word.Document.12">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6025" y="4951413"/>
                        <a:ext cx="7337425"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Independent Cascade Model</a:t>
            </a:r>
          </a:p>
        </p:txBody>
      </p:sp>
      <p:sp>
        <p:nvSpPr>
          <p:cNvPr id="13316" name="Rectangle 4"/>
          <p:cNvSpPr>
            <a:spLocks noGrp="1" noChangeArrowheads="1"/>
          </p:cNvSpPr>
          <p:nvPr>
            <p:ph type="body" idx="1"/>
          </p:nvPr>
        </p:nvSpPr>
        <p:spPr/>
        <p:txBody>
          <a:bodyPr/>
          <a:lstStyle/>
          <a:p>
            <a:r>
              <a:rPr lang="en-US"/>
              <a:t>When node </a:t>
            </a:r>
            <a:r>
              <a:rPr lang="en-US" i="1"/>
              <a:t>v</a:t>
            </a:r>
            <a:r>
              <a:rPr lang="en-US"/>
              <a:t> becomes active, it has a </a:t>
            </a:r>
            <a:r>
              <a:rPr lang="en-US">
                <a:solidFill>
                  <a:srgbClr val="0000FF"/>
                </a:solidFill>
              </a:rPr>
              <a:t>single</a:t>
            </a:r>
            <a:r>
              <a:rPr lang="en-US"/>
              <a:t> chance of activating each currently inactive neighbor </a:t>
            </a:r>
            <a:r>
              <a:rPr lang="en-US" i="1"/>
              <a:t>w.</a:t>
            </a:r>
          </a:p>
          <a:p>
            <a:r>
              <a:rPr lang="en-US"/>
              <a:t>The activation attempt succeeds with probability </a:t>
            </a:r>
            <a:r>
              <a:rPr lang="en-US" i="1">
                <a:cs typeface="Arial" charset="0"/>
              </a:rPr>
              <a:t>p</a:t>
            </a:r>
            <a:r>
              <a:rPr lang="en-US" i="1" baseline="-25000">
                <a:cs typeface="Arial" charset="0"/>
              </a:rPr>
              <a:t>vw </a:t>
            </a:r>
            <a:r>
              <a:rPr lang="en-US"/>
              <a:t>.</a:t>
            </a:r>
          </a:p>
          <a:p>
            <a:endParaRPr lang="en-US"/>
          </a:p>
        </p:txBody>
      </p:sp>
    </p:spTree>
    <p:extLst>
      <p:ext uri="{BB962C8B-B14F-4D97-AF65-F5344CB8AC3E}">
        <p14:creationId xmlns:p14="http://schemas.microsoft.com/office/powerpoint/2010/main" val="49244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Approximation in PLNs</a:t>
            </a:r>
            <a:endParaRPr lang="en-US" sz="3600" dirty="0"/>
          </a:p>
        </p:txBody>
      </p:sp>
      <p:sp>
        <p:nvSpPr>
          <p:cNvPr id="3" name="Content Placeholder 2"/>
          <p:cNvSpPr>
            <a:spLocks noGrp="1"/>
          </p:cNvSpPr>
          <p:nvPr>
            <p:ph idx="1"/>
          </p:nvPr>
        </p:nvSpPr>
        <p:spPr>
          <a:xfrm>
            <a:off x="152400" y="1143000"/>
            <a:ext cx="8763000" cy="5029200"/>
          </a:xfrm>
        </p:spPr>
        <p:txBody>
          <a:bodyPr/>
          <a:lstStyle/>
          <a:p>
            <a:r>
              <a:rPr lang="en-US" dirty="0" smtClean="0"/>
              <a:t> </a:t>
            </a:r>
          </a:p>
          <a:p>
            <a:endParaRPr lang="en-US" dirty="0" smtClean="0"/>
          </a:p>
          <a:p>
            <a:r>
              <a:rPr lang="en-US" dirty="0" smtClean="0"/>
              <a:t>  </a:t>
            </a:r>
          </a:p>
          <a:p>
            <a:endParaRPr lang="en-US" dirty="0" smtClean="0"/>
          </a:p>
          <a:p>
            <a:endParaRPr lang="en-US" dirty="0" smtClean="0"/>
          </a:p>
          <a:p>
            <a:endParaRPr lang="en-US" dirty="0" smtClean="0"/>
          </a:p>
          <a:p>
            <a:endParaRPr lang="en-US" dirty="0"/>
          </a:p>
        </p:txBody>
      </p:sp>
      <p:graphicFrame>
        <p:nvGraphicFramePr>
          <p:cNvPr id="178182" name="Object 6"/>
          <p:cNvGraphicFramePr>
            <a:graphicFrameLocks noChangeAspect="1"/>
          </p:cNvGraphicFramePr>
          <p:nvPr/>
        </p:nvGraphicFramePr>
        <p:xfrm>
          <a:off x="758825" y="4572000"/>
          <a:ext cx="6778625" cy="881063"/>
        </p:xfrm>
        <a:graphic>
          <a:graphicData uri="http://schemas.openxmlformats.org/presentationml/2006/ole">
            <mc:AlternateContent xmlns:mc="http://schemas.openxmlformats.org/markup-compatibility/2006">
              <mc:Choice xmlns:v="urn:schemas-microsoft-com:vml" Requires="v">
                <p:oleObj spid="_x0000_s8218" name="Document" r:id="rId3" imgW="3417780" imgH="626966" progId="Word.Document.12">
                  <p:embed/>
                </p:oleObj>
              </mc:Choice>
              <mc:Fallback>
                <p:oleObj name="Document" r:id="rId3" imgW="3417780" imgH="626966" progId="Word.Documen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4572000"/>
                        <a:ext cx="6778625"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3" name="Object 12"/>
          <p:cNvGraphicFramePr>
            <a:graphicFrameLocks noChangeAspect="1"/>
          </p:cNvGraphicFramePr>
          <p:nvPr/>
        </p:nvGraphicFramePr>
        <p:xfrm>
          <a:off x="762000" y="1029883"/>
          <a:ext cx="7391400" cy="1560917"/>
        </p:xfrm>
        <a:graphic>
          <a:graphicData uri="http://schemas.openxmlformats.org/presentationml/2006/ole">
            <mc:AlternateContent xmlns:mc="http://schemas.openxmlformats.org/markup-compatibility/2006">
              <mc:Choice xmlns:v="urn:schemas-microsoft-com:vml" Requires="v">
                <p:oleObj spid="_x0000_s8219" name="Equation" r:id="rId6" imgW="4089240" imgH="863280" progId="Equation.3">
                  <p:embed/>
                </p:oleObj>
              </mc:Choice>
              <mc:Fallback>
                <p:oleObj name="Equation" r:id="rId6" imgW="4089240" imgH="86328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029883"/>
                        <a:ext cx="7391400" cy="15609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685800" y="2133600"/>
          <a:ext cx="7988300" cy="2020887"/>
        </p:xfrm>
        <a:graphic>
          <a:graphicData uri="http://schemas.openxmlformats.org/presentationml/2006/ole">
            <mc:AlternateContent xmlns:mc="http://schemas.openxmlformats.org/markup-compatibility/2006">
              <mc:Choice xmlns:v="urn:schemas-microsoft-com:vml" Requires="v">
                <p:oleObj spid="_x0000_s8220" name="Equation" r:id="rId8" imgW="4419360" imgH="1117440" progId="Equation.3">
                  <p:embed/>
                </p:oleObj>
              </mc:Choice>
              <mc:Fallback>
                <p:oleObj name="Equation" r:id="rId8" imgW="4419360" imgH="11174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133600"/>
                        <a:ext cx="7988300" cy="202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Efficient Heuristics for Large Scale Networks</a:t>
            </a:r>
            <a:endParaRPr lang="en-US" sz="2800" dirty="0"/>
          </a:p>
        </p:txBody>
      </p:sp>
      <p:sp>
        <p:nvSpPr>
          <p:cNvPr id="3" name="Text Placeholder 2"/>
          <p:cNvSpPr>
            <a:spLocks noGrp="1"/>
          </p:cNvSpPr>
          <p:nvPr>
            <p:ph type="body" sz="half" idx="1"/>
          </p:nvPr>
        </p:nvSpPr>
        <p:spPr>
          <a:xfrm>
            <a:off x="685800" y="1447800"/>
            <a:ext cx="7772400" cy="4572000"/>
          </a:xfrm>
          <a:ln>
            <a:solidFill>
              <a:schemeClr val="tx1"/>
            </a:solidFill>
          </a:ln>
        </p:spPr>
        <p:txBody>
          <a:bodyPr/>
          <a:lstStyle/>
          <a:p>
            <a:pPr>
              <a:buNone/>
            </a:pPr>
            <a:r>
              <a:rPr lang="en-US" b="1" dirty="0" smtClean="0"/>
              <a:t>   </a:t>
            </a:r>
            <a:r>
              <a:rPr lang="en-US" b="1" u="sng" dirty="0" err="1" smtClean="0"/>
              <a:t>VirAds</a:t>
            </a:r>
            <a:r>
              <a:rPr lang="en-US" b="1" u="sng" dirty="0" smtClean="0"/>
              <a:t>-Fast-Spreading Algorithm</a:t>
            </a:r>
          </a:p>
          <a:p>
            <a:pPr marL="985837" lvl="1" indent="-514350">
              <a:buFont typeface="+mj-lt"/>
              <a:buAutoNum type="arabicPeriod"/>
            </a:pPr>
            <a:r>
              <a:rPr lang="en-US" sz="2400" dirty="0" smtClean="0"/>
              <a:t>A priority queue of nodes: </a:t>
            </a:r>
            <a:br>
              <a:rPr lang="en-US" sz="2400" dirty="0" smtClean="0"/>
            </a:br>
            <a:r>
              <a:rPr lang="en-US" sz="2400" dirty="0" smtClean="0"/>
              <a:t>priority = # affected vertices + #affected edges. </a:t>
            </a:r>
          </a:p>
          <a:p>
            <a:pPr marL="985837" lvl="1" indent="-514350">
              <a:buFont typeface="+mj-lt"/>
              <a:buAutoNum type="arabicPeriod"/>
            </a:pPr>
            <a:r>
              <a:rPr lang="en-US" sz="2400" dirty="0" smtClean="0"/>
              <a:t>Pickup vertex with highest priority</a:t>
            </a:r>
          </a:p>
          <a:p>
            <a:pPr marL="985837" lvl="1" indent="-514350">
              <a:buFont typeface="+mj-lt"/>
              <a:buAutoNum type="arabicPeriod"/>
            </a:pPr>
            <a:r>
              <a:rPr lang="en-US" sz="2400" dirty="0" smtClean="0"/>
              <a:t>Recalculate priority, and select the vertex if the new priority is still the highest, repeat otherwise</a:t>
            </a:r>
          </a:p>
          <a:p>
            <a:pPr marL="985837" lvl="1" indent="-514350">
              <a:buFont typeface="+mj-lt"/>
              <a:buAutoNum type="arabicPeriod"/>
            </a:pPr>
            <a:r>
              <a:rPr lang="en-US" sz="2400" dirty="0" smtClean="0"/>
              <a:t>Update the number of activated vertices with the selected node</a:t>
            </a:r>
          </a:p>
          <a:p>
            <a:pPr marL="985837" lvl="1" indent="-514350">
              <a:buFont typeface="+mj-lt"/>
              <a:buAutoNum type="arabicPeriod"/>
            </a:pPr>
            <a:r>
              <a:rPr lang="en-US" sz="2400" i="1" dirty="0" smtClean="0"/>
              <a:t>Lazy update</a:t>
            </a:r>
            <a:r>
              <a:rPr lang="en-US" sz="2400" dirty="0" smtClean="0"/>
              <a:t>: Update priority for only vertices that are “affected” by the selected vertex. Repeat!</a:t>
            </a:r>
          </a:p>
          <a:p>
            <a:endParaRPr lang="en-US" sz="2400" dirty="0"/>
          </a:p>
        </p:txBody>
      </p:sp>
      <p:sp>
        <p:nvSpPr>
          <p:cNvPr id="6" name="Footer Placeholder 5"/>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7" name="Slide Number Placeholder 6"/>
          <p:cNvSpPr>
            <a:spLocks noGrp="1"/>
          </p:cNvSpPr>
          <p:nvPr>
            <p:ph type="sldNum" sz="quarter" idx="12"/>
          </p:nvPr>
        </p:nvSpPr>
        <p:spPr/>
        <p:txBody>
          <a:bodyPr/>
          <a:lstStyle/>
          <a:p>
            <a:pPr>
              <a:defRPr/>
            </a:pPr>
            <a:fld id="{0FB2E4C2-A236-418E-A6CF-7BFBC015B902}" type="slidenum">
              <a:rPr lang="en-US" smtClean="0"/>
              <a:pPr>
                <a:defRPr/>
              </a:pPr>
              <a:t>81</a:t>
            </a:fld>
            <a:endParaRPr lang="en-US"/>
          </a:p>
        </p:txBody>
      </p:sp>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Heuristics for Large Scale Networks</a:t>
            </a:r>
            <a:endParaRPr lang="en-US" sz="3200" dirty="0"/>
          </a:p>
        </p:txBody>
      </p:sp>
      <p:sp>
        <p:nvSpPr>
          <p:cNvPr id="3" name="Text Placeholder 2"/>
          <p:cNvSpPr>
            <a:spLocks noGrp="1"/>
          </p:cNvSpPr>
          <p:nvPr>
            <p:ph type="body" sz="half" idx="1"/>
          </p:nvPr>
        </p:nvSpPr>
        <p:spPr>
          <a:xfrm>
            <a:off x="152400" y="1143000"/>
            <a:ext cx="8077200" cy="5029200"/>
          </a:xfrm>
        </p:spPr>
        <p:txBody>
          <a:bodyPr/>
          <a:lstStyle/>
          <a:p>
            <a:r>
              <a:rPr lang="en-US" dirty="0" smtClean="0"/>
              <a:t>Datasets: </a:t>
            </a:r>
            <a:r>
              <a:rPr lang="en-US" dirty="0" err="1" smtClean="0"/>
              <a:t>Facebook</a:t>
            </a:r>
            <a:r>
              <a:rPr lang="en-US" dirty="0" smtClean="0"/>
              <a:t> </a:t>
            </a:r>
          </a:p>
          <a:p>
            <a:pPr lvl="1"/>
            <a:r>
              <a:rPr lang="en-US" dirty="0" smtClean="0"/>
              <a:t>New Orleans City: 90 K vertices, ~4M edges.</a:t>
            </a:r>
          </a:p>
          <a:p>
            <a:pPr lvl="1"/>
            <a:r>
              <a:rPr lang="en-US" dirty="0" err="1" smtClean="0"/>
              <a:t>Orkut</a:t>
            </a:r>
            <a:r>
              <a:rPr lang="en-US" dirty="0" smtClean="0"/>
              <a:t> social network: 3 M vertices, 220 M edges</a:t>
            </a:r>
          </a:p>
          <a:p>
            <a:r>
              <a:rPr lang="en-US" dirty="0" smtClean="0"/>
              <a:t>Competitors:</a:t>
            </a:r>
          </a:p>
          <a:p>
            <a:pPr lvl="1"/>
            <a:r>
              <a:rPr lang="en-US" dirty="0" smtClean="0"/>
              <a:t>Max degree selector</a:t>
            </a:r>
          </a:p>
          <a:p>
            <a:pPr lvl="1"/>
            <a:r>
              <a:rPr lang="en-US" dirty="0" err="1" smtClean="0"/>
              <a:t>Virads</a:t>
            </a:r>
            <a:r>
              <a:rPr lang="en-US" dirty="0" smtClean="0"/>
              <a:t>: One-hop greedy selector</a:t>
            </a:r>
          </a:p>
          <a:p>
            <a:pPr lvl="1"/>
            <a:r>
              <a:rPr lang="en-US" dirty="0" err="1" smtClean="0"/>
              <a:t>Virads</a:t>
            </a:r>
            <a:r>
              <a:rPr lang="en-US" dirty="0" smtClean="0"/>
              <a:t>-Full-Spreading: </a:t>
            </a:r>
          </a:p>
          <a:p>
            <a:pPr lvl="2"/>
            <a:r>
              <a:rPr lang="en-US" dirty="0" smtClean="0"/>
              <a:t>Expensive multi-hop greedy</a:t>
            </a:r>
          </a:p>
          <a:p>
            <a:pPr lvl="2"/>
            <a:r>
              <a:rPr lang="en-US" dirty="0" smtClean="0"/>
              <a:t>Cannot run for large networks (e.g. </a:t>
            </a:r>
            <a:r>
              <a:rPr lang="en-US" dirty="0" err="1" smtClean="0"/>
              <a:t>Orkut</a:t>
            </a:r>
            <a:r>
              <a:rPr lang="en-US" dirty="0" smtClean="0"/>
              <a:t>)</a:t>
            </a:r>
          </a:p>
          <a:p>
            <a:pPr lvl="1">
              <a:buNone/>
            </a:pPr>
            <a:endParaRPr lang="en-US" dirty="0"/>
          </a:p>
        </p:txBody>
      </p:sp>
      <p:sp>
        <p:nvSpPr>
          <p:cNvPr id="6" name="Footer Placeholder 5"/>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7" name="Slide Number Placeholder 6"/>
          <p:cNvSpPr>
            <a:spLocks noGrp="1"/>
          </p:cNvSpPr>
          <p:nvPr>
            <p:ph type="sldNum" sz="quarter" idx="12"/>
          </p:nvPr>
        </p:nvSpPr>
        <p:spPr/>
        <p:txBody>
          <a:bodyPr/>
          <a:lstStyle/>
          <a:p>
            <a:pPr>
              <a:defRPr/>
            </a:pPr>
            <a:fld id="{0FB2E4C2-A236-418E-A6CF-7BFBC015B902}" type="slidenum">
              <a:rPr lang="en-US" smtClean="0"/>
              <a:pPr>
                <a:defRPr/>
              </a:pPr>
              <a:t>82</a:t>
            </a:fld>
            <a:endParaRPr lang="en-US"/>
          </a:p>
        </p:txBody>
      </p:sp>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377564" y="3115882"/>
            <a:ext cx="8309236" cy="32849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Experiments Results</a:t>
            </a:r>
            <a:endParaRPr lang="en-US" dirty="0"/>
          </a:p>
        </p:txBody>
      </p:sp>
      <p:sp>
        <p:nvSpPr>
          <p:cNvPr id="6" name="Footer Placeholder 5"/>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7" name="Slide Number Placeholder 6"/>
          <p:cNvSpPr>
            <a:spLocks noGrp="1"/>
          </p:cNvSpPr>
          <p:nvPr>
            <p:ph type="sldNum" sz="quarter" idx="12"/>
          </p:nvPr>
        </p:nvSpPr>
        <p:spPr/>
        <p:txBody>
          <a:bodyPr/>
          <a:lstStyle/>
          <a:p>
            <a:pPr>
              <a:defRPr/>
            </a:pPr>
            <a:fld id="{0FB2E4C2-A236-418E-A6CF-7BFBC015B902}" type="slidenum">
              <a:rPr lang="en-US" smtClean="0"/>
              <a:pPr>
                <a:defRPr/>
              </a:pPr>
              <a:t>83</a:t>
            </a:fld>
            <a:endParaRPr lang="en-US"/>
          </a:p>
        </p:txBody>
      </p:sp>
      <p:sp>
        <p:nvSpPr>
          <p:cNvPr id="9" name="Text Placeholder 2"/>
          <p:cNvSpPr>
            <a:spLocks noGrp="1"/>
          </p:cNvSpPr>
          <p:nvPr>
            <p:ph type="body" sz="half" idx="1"/>
          </p:nvPr>
        </p:nvSpPr>
        <p:spPr>
          <a:xfrm>
            <a:off x="152400" y="1143000"/>
            <a:ext cx="8077200" cy="5029200"/>
          </a:xfrm>
        </p:spPr>
        <p:txBody>
          <a:bodyPr/>
          <a:lstStyle/>
          <a:p>
            <a:r>
              <a:rPr lang="en-US" sz="2800" dirty="0" smtClean="0"/>
              <a:t>Running time on </a:t>
            </a:r>
            <a:r>
              <a:rPr lang="en-US" sz="2800" dirty="0" err="1" smtClean="0"/>
              <a:t>Orkut</a:t>
            </a:r>
            <a:r>
              <a:rPr lang="en-US" sz="2800" dirty="0" smtClean="0"/>
              <a:t> (220 M edges): </a:t>
            </a:r>
          </a:p>
          <a:p>
            <a:pPr lvl="1"/>
            <a:r>
              <a:rPr lang="en-US" sz="2400" dirty="0" err="1" smtClean="0"/>
              <a:t>Virads</a:t>
            </a:r>
            <a:r>
              <a:rPr lang="en-US" sz="2400" dirty="0" smtClean="0"/>
              <a:t>-Fast-Spreading: Few minutes</a:t>
            </a:r>
          </a:p>
          <a:p>
            <a:pPr lvl="1"/>
            <a:r>
              <a:rPr lang="en-US" sz="2400" dirty="0" err="1" smtClean="0"/>
              <a:t>Virads</a:t>
            </a:r>
            <a:r>
              <a:rPr lang="en-US" sz="2000" dirty="0" smtClean="0"/>
              <a:t>-Full-Spreading:    &gt;&gt;  weeks.</a:t>
            </a:r>
          </a:p>
          <a:p>
            <a:r>
              <a:rPr lang="en-US" sz="2400" dirty="0" smtClean="0"/>
              <a:t>Quality is on par with the expensive </a:t>
            </a:r>
            <a:r>
              <a:rPr lang="en-US" sz="2400" dirty="0" err="1" smtClean="0"/>
              <a:t>multihop</a:t>
            </a:r>
            <a:r>
              <a:rPr lang="en-US" sz="2400" dirty="0" smtClean="0"/>
              <a:t>-greedy.</a:t>
            </a:r>
            <a:r>
              <a:rPr lang="en-US" dirty="0" smtClean="0"/>
              <a:t> </a:t>
            </a:r>
            <a:endParaRPr lang="en-US" dirty="0"/>
          </a:p>
        </p:txBody>
      </p:sp>
      <p:grpSp>
        <p:nvGrpSpPr>
          <p:cNvPr id="8" name="Group 7"/>
          <p:cNvGrpSpPr/>
          <p:nvPr/>
        </p:nvGrpSpPr>
        <p:grpSpPr>
          <a:xfrm>
            <a:off x="7620000" y="0"/>
            <a:ext cx="1524000" cy="914400"/>
            <a:chOff x="7620000" y="0"/>
            <a:chExt cx="1524000" cy="914400"/>
          </a:xfrm>
        </p:grpSpPr>
        <p:grpSp>
          <p:nvGrpSpPr>
            <p:cNvPr id="10" name="Group 14"/>
            <p:cNvGrpSpPr/>
            <p:nvPr/>
          </p:nvGrpSpPr>
          <p:grpSpPr>
            <a:xfrm>
              <a:off x="7620000" y="0"/>
              <a:ext cx="1524000" cy="914400"/>
              <a:chOff x="7620000" y="0"/>
              <a:chExt cx="1524000" cy="914400"/>
            </a:xfrm>
          </p:grpSpPr>
          <p:cxnSp>
            <p:nvCxnSpPr>
              <p:cNvPr id="12" name="Straight Connector 11"/>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3" name="Straight Connector 12"/>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More? Users’ Engagement</a:t>
            </a:r>
            <a:endParaRPr lang="en-US" dirty="0"/>
          </a:p>
        </p:txBody>
      </p:sp>
      <p:sp>
        <p:nvSpPr>
          <p:cNvPr id="3" name="Text Placeholder 2"/>
          <p:cNvSpPr>
            <a:spLocks noGrp="1"/>
          </p:cNvSpPr>
          <p:nvPr>
            <p:ph type="body" sz="half" idx="1"/>
          </p:nvPr>
        </p:nvSpPr>
        <p:spPr>
          <a:xfrm>
            <a:off x="76200" y="1905000"/>
            <a:ext cx="3924300" cy="6477000"/>
          </a:xfrm>
        </p:spPr>
        <p:txBody>
          <a:bodyPr/>
          <a:lstStyle/>
          <a:p>
            <a:pPr>
              <a:buNone/>
            </a:pPr>
            <a:r>
              <a:rPr lang="en-US" sz="2000" dirty="0" smtClean="0">
                <a:solidFill>
                  <a:srgbClr val="FF0000"/>
                </a:solidFill>
              </a:rPr>
              <a:t>Problem</a:t>
            </a:r>
            <a:r>
              <a:rPr lang="en-US" sz="2000" dirty="0" smtClean="0"/>
              <a:t>: If a person has no</a:t>
            </a:r>
          </a:p>
          <a:p>
            <a:pPr>
              <a:buNone/>
            </a:pPr>
            <a:r>
              <a:rPr lang="en-US" sz="2000" dirty="0" smtClean="0"/>
              <a:t>interest in a topic, he is not going</a:t>
            </a:r>
          </a:p>
          <a:p>
            <a:pPr>
              <a:buNone/>
            </a:pPr>
            <a:r>
              <a:rPr lang="en-US" sz="2000" dirty="0" smtClean="0"/>
              <a:t>to </a:t>
            </a:r>
            <a:r>
              <a:rPr lang="en-US" sz="2000" dirty="0" err="1" smtClean="0"/>
              <a:t>retweet</a:t>
            </a:r>
            <a:r>
              <a:rPr lang="en-US" sz="2000" dirty="0" smtClean="0"/>
              <a:t> it</a:t>
            </a:r>
          </a:p>
          <a:p>
            <a:pPr>
              <a:buNone/>
            </a:pPr>
            <a:endParaRPr lang="en-US" sz="2000" dirty="0" smtClean="0"/>
          </a:p>
          <a:p>
            <a:pPr>
              <a:buNone/>
            </a:pPr>
            <a:endParaRPr lang="en-US" sz="2000" dirty="0" smtClean="0"/>
          </a:p>
          <a:p>
            <a:pPr>
              <a:buNone/>
            </a:pPr>
            <a:r>
              <a:rPr lang="en-US" sz="2000" dirty="0" smtClean="0">
                <a:solidFill>
                  <a:srgbClr val="FF0000"/>
                </a:solidFill>
              </a:rPr>
              <a:t>Solution</a:t>
            </a:r>
            <a:r>
              <a:rPr lang="en-US" sz="2000" dirty="0" smtClean="0"/>
              <a:t>: Target to interest </a:t>
            </a:r>
          </a:p>
          <a:p>
            <a:pPr>
              <a:buNone/>
            </a:pPr>
            <a:r>
              <a:rPr lang="en-US" sz="2000" dirty="0" smtClean="0"/>
              <a:t>matching users. </a:t>
            </a:r>
          </a:p>
          <a:p>
            <a:pPr>
              <a:buNone/>
            </a:pPr>
            <a:endParaRPr lang="en-US" sz="2000" dirty="0" smtClean="0"/>
          </a:p>
          <a:p>
            <a:pPr>
              <a:buNone/>
            </a:pPr>
            <a:r>
              <a:rPr lang="en-US" sz="2000" dirty="0" smtClean="0">
                <a:solidFill>
                  <a:srgbClr val="FF0000"/>
                </a:solidFill>
              </a:rPr>
              <a:t>Challenging</a:t>
            </a:r>
            <a:r>
              <a:rPr lang="en-US" sz="2000" dirty="0" smtClean="0"/>
              <a:t>: Most of users’ </a:t>
            </a:r>
          </a:p>
          <a:p>
            <a:pPr>
              <a:buNone/>
            </a:pPr>
            <a:r>
              <a:rPr lang="en-US" sz="2000" dirty="0" smtClean="0"/>
              <a:t>profiles are inaccessible due to </a:t>
            </a:r>
          </a:p>
          <a:p>
            <a:pPr>
              <a:buNone/>
            </a:pPr>
            <a:r>
              <a:rPr lang="en-US" sz="2000" dirty="0" smtClean="0"/>
              <a:t>privacy issues</a:t>
            </a:r>
            <a:endParaRPr lang="en-US" sz="2000" dirty="0"/>
          </a:p>
        </p:txBody>
      </p:sp>
      <p:sp>
        <p:nvSpPr>
          <p:cNvPr id="4" name="Content Placeholder 3"/>
          <p:cNvSpPr>
            <a:spLocks noGrp="1"/>
          </p:cNvSpPr>
          <p:nvPr>
            <p:ph sz="quarter" idx="2"/>
          </p:nvPr>
        </p:nvSpPr>
        <p:spPr/>
        <p:txBody>
          <a:bodyPr/>
          <a:lstStyle/>
          <a:p>
            <a:endParaRPr lang="en-US" dirty="0"/>
          </a:p>
        </p:txBody>
      </p:sp>
      <p:sp>
        <p:nvSpPr>
          <p:cNvPr id="5" name="Content Placeholder 4"/>
          <p:cNvSpPr>
            <a:spLocks noGrp="1"/>
          </p:cNvSpPr>
          <p:nvPr>
            <p:ph sz="quarter" idx="3"/>
          </p:nvPr>
        </p:nvSpPr>
        <p:spPr/>
        <p:txBody>
          <a:bodyPr/>
          <a:lstStyle/>
          <a:p>
            <a:endParaRPr lang="en-US" dirty="0"/>
          </a:p>
        </p:txBody>
      </p:sp>
      <p:sp>
        <p:nvSpPr>
          <p:cNvPr id="6" name="Footer Placeholder 5"/>
          <p:cNvSpPr>
            <a:spLocks noGrp="1"/>
          </p:cNvSpPr>
          <p:nvPr>
            <p:ph type="ftr" sz="quarter" idx="11"/>
          </p:nvPr>
        </p:nvSpPr>
        <p:spPr>
          <a:xfrm>
            <a:off x="3200400" y="6381750"/>
            <a:ext cx="2895600" cy="476250"/>
          </a:xfrm>
        </p:spPr>
        <p:txBody>
          <a:bodyPr/>
          <a:lstStyle/>
          <a:p>
            <a:pPr>
              <a:defRPr/>
            </a:pPr>
            <a:r>
              <a:rPr lang="en-US" smtClean="0"/>
              <a:t>My T. Thai</a:t>
            </a:r>
          </a:p>
          <a:p>
            <a:pPr>
              <a:defRPr/>
            </a:pPr>
            <a:r>
              <a:rPr lang="en-US" smtClean="0"/>
              <a:t>mythai@cise.ufl.edu</a:t>
            </a:r>
            <a:endParaRPr lang="en-US"/>
          </a:p>
        </p:txBody>
      </p:sp>
      <p:sp>
        <p:nvSpPr>
          <p:cNvPr id="7" name="Slide Number Placeholder 6"/>
          <p:cNvSpPr>
            <a:spLocks noGrp="1"/>
          </p:cNvSpPr>
          <p:nvPr>
            <p:ph type="sldNum" sz="quarter" idx="12"/>
          </p:nvPr>
        </p:nvSpPr>
        <p:spPr/>
        <p:txBody>
          <a:bodyPr/>
          <a:lstStyle/>
          <a:p>
            <a:pPr>
              <a:defRPr/>
            </a:pPr>
            <a:fld id="{0FB2E4C2-A236-418E-A6CF-7BFBC015B902}" type="slidenum">
              <a:rPr lang="en-US" smtClean="0"/>
              <a:pPr>
                <a:defRPr/>
              </a:pPr>
              <a:t>84</a:t>
            </a:fld>
            <a:endParaRPr lang="en-US"/>
          </a:p>
        </p:txBody>
      </p:sp>
      <p:grpSp>
        <p:nvGrpSpPr>
          <p:cNvPr id="8" name="Group 6"/>
          <p:cNvGrpSpPr>
            <a:grpSpLocks/>
          </p:cNvGrpSpPr>
          <p:nvPr/>
        </p:nvGrpSpPr>
        <p:grpSpPr bwMode="auto">
          <a:xfrm>
            <a:off x="3962400" y="1066800"/>
            <a:ext cx="5029200" cy="3352800"/>
            <a:chOff x="1600200" y="762000"/>
            <a:chExt cx="7239000" cy="5638800"/>
          </a:xfrm>
        </p:grpSpPr>
        <p:sp>
          <p:nvSpPr>
            <p:cNvPr id="9" name="Rectangle 8"/>
            <p:cNvSpPr/>
            <p:nvPr/>
          </p:nvSpPr>
          <p:spPr>
            <a:xfrm>
              <a:off x="1600200" y="762000"/>
              <a:ext cx="7239000" cy="5638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굴림" pitchFamily="34" charset="-127"/>
              </a:endParaRPr>
            </a:p>
          </p:txBody>
        </p:sp>
        <p:grpSp>
          <p:nvGrpSpPr>
            <p:cNvPr id="10" name="Group 8"/>
            <p:cNvGrpSpPr>
              <a:grpSpLocks/>
            </p:cNvGrpSpPr>
            <p:nvPr/>
          </p:nvGrpSpPr>
          <p:grpSpPr bwMode="auto">
            <a:xfrm>
              <a:off x="1676400" y="838200"/>
              <a:ext cx="7125569" cy="5486400"/>
              <a:chOff x="659974" y="1295400"/>
              <a:chExt cx="7125569" cy="5486400"/>
            </a:xfrm>
          </p:grpSpPr>
          <p:pic>
            <p:nvPicPr>
              <p:cNvPr id="11" name="Picture 9" descr="Picture 1.png"/>
              <p:cNvPicPr>
                <a:picLocks noChangeAspect="1"/>
              </p:cNvPicPr>
              <p:nvPr/>
            </p:nvPicPr>
            <p:blipFill>
              <a:blip r:embed="rId3" cstate="print"/>
              <a:srcRect t="42223"/>
              <a:stretch>
                <a:fillRect/>
              </a:stretch>
            </p:blipFill>
            <p:spPr bwMode="auto">
              <a:xfrm>
                <a:off x="674395" y="2819400"/>
                <a:ext cx="7111148" cy="3962400"/>
              </a:xfrm>
              <a:prstGeom prst="rect">
                <a:avLst/>
              </a:prstGeom>
              <a:noFill/>
              <a:ln w="9525">
                <a:noFill/>
                <a:miter lim="800000"/>
                <a:headEnd/>
                <a:tailEnd/>
              </a:ln>
            </p:spPr>
          </p:pic>
          <p:pic>
            <p:nvPicPr>
              <p:cNvPr id="12" name="Picture 11" descr="Picture 1.png"/>
              <p:cNvPicPr>
                <a:picLocks noChangeAspect="1"/>
              </p:cNvPicPr>
              <p:nvPr/>
            </p:nvPicPr>
            <p:blipFill>
              <a:blip r:embed="rId3" cstate="print"/>
              <a:srcRect b="75555"/>
              <a:stretch>
                <a:fillRect/>
              </a:stretch>
            </p:blipFill>
            <p:spPr bwMode="auto">
              <a:xfrm>
                <a:off x="659974" y="1295400"/>
                <a:ext cx="7111148" cy="1676400"/>
              </a:xfrm>
              <a:prstGeom prst="rect">
                <a:avLst/>
              </a:prstGeom>
              <a:noFill/>
              <a:ln w="9525">
                <a:noFill/>
                <a:miter lim="800000"/>
                <a:headEnd/>
                <a:tailEnd/>
              </a:ln>
            </p:spPr>
          </p:pic>
        </p:grpSp>
      </p:grpSp>
      <p:sp>
        <p:nvSpPr>
          <p:cNvPr id="13" name="Freeform 12"/>
          <p:cNvSpPr/>
          <p:nvPr/>
        </p:nvSpPr>
        <p:spPr bwMode="auto">
          <a:xfrm>
            <a:off x="-27296" y="2281451"/>
            <a:ext cx="5697941" cy="1280615"/>
          </a:xfrm>
          <a:custGeom>
            <a:avLst/>
            <a:gdLst>
              <a:gd name="connsiteX0" fmla="*/ 3643953 w 5697941"/>
              <a:gd name="connsiteY0" fmla="*/ 25021 h 1280615"/>
              <a:gd name="connsiteX1" fmla="*/ 5117911 w 5697941"/>
              <a:gd name="connsiteY1" fmla="*/ 475397 h 1280615"/>
              <a:gd name="connsiteX2" fmla="*/ 4844956 w 5697941"/>
              <a:gd name="connsiteY2" fmla="*/ 134203 h 1280615"/>
              <a:gd name="connsiteX3" fmla="*/ 0 w 5697941"/>
              <a:gd name="connsiteY3" fmla="*/ 1280615 h 1280615"/>
              <a:gd name="connsiteX4" fmla="*/ 0 w 5697941"/>
              <a:gd name="connsiteY4" fmla="*/ 1280615 h 12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941" h="1280615">
                <a:moveTo>
                  <a:pt x="3643953" y="25021"/>
                </a:moveTo>
                <a:cubicBezTo>
                  <a:pt x="4280848" y="241110"/>
                  <a:pt x="4917744" y="457200"/>
                  <a:pt x="5117911" y="475397"/>
                </a:cubicBezTo>
                <a:cubicBezTo>
                  <a:pt x="5318078" y="493594"/>
                  <a:pt x="5697941" y="0"/>
                  <a:pt x="4844956" y="134203"/>
                </a:cubicBezTo>
                <a:cubicBezTo>
                  <a:pt x="3991971" y="268406"/>
                  <a:pt x="0" y="1280615"/>
                  <a:pt x="0" y="1280615"/>
                </a:cubicBezTo>
                <a:lnTo>
                  <a:pt x="0" y="1280615"/>
                </a:lnTo>
              </a:path>
            </a:pathLst>
          </a:custGeom>
          <a:noFill/>
          <a:ln w="222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pic>
        <p:nvPicPr>
          <p:cNvPr id="14" name="Picture 4" descr="Picture 1.png"/>
          <p:cNvPicPr>
            <a:picLocks noChangeAspect="1"/>
          </p:cNvPicPr>
          <p:nvPr/>
        </p:nvPicPr>
        <p:blipFill>
          <a:blip r:embed="rId4" cstate="print"/>
          <a:srcRect/>
          <a:stretch>
            <a:fillRect/>
          </a:stretch>
        </p:blipFill>
        <p:spPr bwMode="auto">
          <a:xfrm>
            <a:off x="5901182" y="3200400"/>
            <a:ext cx="3128517" cy="1942168"/>
          </a:xfrm>
          <a:prstGeom prst="rect">
            <a:avLst/>
          </a:prstGeom>
          <a:noFill/>
          <a:ln w="9525">
            <a:noFill/>
            <a:miter lim="800000"/>
            <a:headEnd/>
            <a:tailEnd/>
          </a:ln>
        </p:spPr>
      </p:pic>
      <p:grpSp>
        <p:nvGrpSpPr>
          <p:cNvPr id="15" name="Group 24"/>
          <p:cNvGrpSpPr>
            <a:grpSpLocks/>
          </p:cNvGrpSpPr>
          <p:nvPr/>
        </p:nvGrpSpPr>
        <p:grpSpPr bwMode="auto">
          <a:xfrm>
            <a:off x="4953000" y="5362067"/>
            <a:ext cx="4020424" cy="537738"/>
            <a:chOff x="1168400" y="3904436"/>
            <a:chExt cx="5410200" cy="743764"/>
          </a:xfrm>
        </p:grpSpPr>
        <p:sp>
          <p:nvSpPr>
            <p:cNvPr id="16" name="TextBox 15"/>
            <p:cNvSpPr txBox="1"/>
            <p:nvPr/>
          </p:nvSpPr>
          <p:spPr bwMode="auto">
            <a:xfrm>
              <a:off x="2845318" y="4052074"/>
              <a:ext cx="762000" cy="46166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a:solidFill>
                    <a:schemeClr val="tx1"/>
                  </a:solidFill>
                  <a:latin typeface="Verdana" pitchFamily="34" charset="0"/>
                  <a:ea typeface="굴림" pitchFamily="34" charset="-127"/>
                </a:rPr>
                <a:t>rank 1</a:t>
              </a:r>
            </a:p>
            <a:p>
              <a:pPr algn="ctr"/>
              <a:r>
                <a:rPr lang="en-US" altLang="ko-KR">
                  <a:solidFill>
                    <a:schemeClr val="tx1"/>
                  </a:solidFill>
                  <a:latin typeface="Verdana" pitchFamily="34" charset="0"/>
                  <a:ea typeface="굴림" pitchFamily="34" charset="-127"/>
                </a:rPr>
                <a:t>3.3M</a:t>
              </a:r>
            </a:p>
          </p:txBody>
        </p:sp>
        <p:sp>
          <p:nvSpPr>
            <p:cNvPr id="17" name="TextBox 16"/>
            <p:cNvSpPr txBox="1"/>
            <p:nvPr/>
          </p:nvSpPr>
          <p:spPr bwMode="auto">
            <a:xfrm>
              <a:off x="4216918" y="4063487"/>
              <a:ext cx="762000" cy="46166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a:solidFill>
                    <a:schemeClr val="tx1"/>
                  </a:solidFill>
                  <a:latin typeface="Verdana" pitchFamily="34" charset="0"/>
                  <a:ea typeface="굴림" pitchFamily="34" charset="-127"/>
                </a:rPr>
                <a:t>rank 4</a:t>
              </a:r>
            </a:p>
            <a:p>
              <a:pPr algn="ctr"/>
              <a:r>
                <a:rPr lang="en-US" altLang="ko-KR">
                  <a:solidFill>
                    <a:schemeClr val="tx1"/>
                  </a:solidFill>
                  <a:latin typeface="Verdana" pitchFamily="34" charset="0"/>
                  <a:ea typeface="굴림" pitchFamily="34" charset="-127"/>
                </a:rPr>
                <a:t>2.6M</a:t>
              </a:r>
            </a:p>
          </p:txBody>
        </p:sp>
        <p:sp>
          <p:nvSpPr>
            <p:cNvPr id="18" name="TextBox 17"/>
            <p:cNvSpPr txBox="1"/>
            <p:nvPr/>
          </p:nvSpPr>
          <p:spPr bwMode="auto">
            <a:xfrm>
              <a:off x="5588518" y="4063487"/>
              <a:ext cx="762000" cy="46166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a:solidFill>
                    <a:schemeClr val="tx1"/>
                  </a:solidFill>
                  <a:latin typeface="Verdana" pitchFamily="34" charset="0"/>
                  <a:ea typeface="굴림" pitchFamily="34" charset="-127"/>
                </a:rPr>
                <a:t>rank 2</a:t>
              </a:r>
            </a:p>
            <a:p>
              <a:pPr algn="ctr"/>
              <a:r>
                <a:rPr lang="en-US" altLang="ko-KR">
                  <a:solidFill>
                    <a:schemeClr val="tx1"/>
                  </a:solidFill>
                  <a:latin typeface="Verdana" pitchFamily="34" charset="0"/>
                  <a:ea typeface="굴림" pitchFamily="34" charset="-127"/>
                </a:rPr>
                <a:t>3.1M</a:t>
              </a:r>
            </a:p>
          </p:txBody>
        </p:sp>
        <p:sp>
          <p:nvSpPr>
            <p:cNvPr id="19" name="TextBox 18"/>
            <p:cNvSpPr txBox="1"/>
            <p:nvPr/>
          </p:nvSpPr>
          <p:spPr bwMode="auto">
            <a:xfrm>
              <a:off x="1524000" y="3904436"/>
              <a:ext cx="762000" cy="462060"/>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dirty="0" smtClean="0">
                  <a:solidFill>
                    <a:schemeClr val="tx1"/>
                  </a:solidFill>
                  <a:latin typeface="Verdana" pitchFamily="34" charset="0"/>
                  <a:ea typeface="굴림" pitchFamily="34" charset="-127"/>
                </a:rPr>
                <a:t>Followers</a:t>
              </a:r>
              <a:endParaRPr lang="en-US" altLang="ko-KR" i="1" dirty="0">
                <a:solidFill>
                  <a:schemeClr val="tx1"/>
                </a:solidFill>
                <a:latin typeface="Verdana" pitchFamily="34" charset="0"/>
                <a:ea typeface="굴림" pitchFamily="34" charset="-127"/>
              </a:endParaRPr>
            </a:p>
          </p:txBody>
        </p:sp>
        <p:sp>
          <p:nvSpPr>
            <p:cNvPr id="20" name="Rectangle 6"/>
            <p:cNvSpPr>
              <a:spLocks noChangeArrowheads="1"/>
            </p:cNvSpPr>
            <p:nvPr/>
          </p:nvSpPr>
          <p:spPr bwMode="auto">
            <a:xfrm>
              <a:off x="1168400" y="3963113"/>
              <a:ext cx="5410200" cy="685087"/>
            </a:xfrm>
            <a:prstGeom prst="rect">
              <a:avLst/>
            </a:prstGeom>
            <a:solidFill>
              <a:srgbClr val="FF3399">
                <a:alpha val="10196"/>
              </a:srgbClr>
            </a:solidFill>
            <a:ln w="9525">
              <a:noFill/>
              <a:miter lim="800000"/>
              <a:headEnd/>
              <a:tailEnd/>
            </a:ln>
            <a:effectLst>
              <a:outerShdw dist="23000" dir="5400000" rotWithShape="0">
                <a:srgbClr val="808080">
                  <a:alpha val="34998"/>
                </a:srgbClr>
              </a:outerShdw>
            </a:effectLst>
          </p:spPr>
          <p:txBody>
            <a:bodyPr anchor="ctr"/>
            <a:lstStyle/>
            <a:p>
              <a:pPr algn="ctr"/>
              <a:endParaRPr lang="ko-KR" dirty="0">
                <a:solidFill>
                  <a:srgbClr val="FFFFFF"/>
                </a:solidFill>
                <a:latin typeface="Calibri" pitchFamily="34" charset="0"/>
              </a:endParaRPr>
            </a:p>
          </p:txBody>
        </p:sp>
      </p:grpSp>
      <p:grpSp>
        <p:nvGrpSpPr>
          <p:cNvPr id="21" name="Group 23"/>
          <p:cNvGrpSpPr>
            <a:grpSpLocks/>
          </p:cNvGrpSpPr>
          <p:nvPr/>
        </p:nvGrpSpPr>
        <p:grpSpPr bwMode="auto">
          <a:xfrm>
            <a:off x="4953000" y="6039638"/>
            <a:ext cx="4020423" cy="364976"/>
            <a:chOff x="1293000" y="4827967"/>
            <a:chExt cx="5410201" cy="506035"/>
          </a:xfrm>
        </p:grpSpPr>
        <p:sp>
          <p:nvSpPr>
            <p:cNvPr id="22" name="TextBox 21"/>
            <p:cNvSpPr txBox="1"/>
            <p:nvPr/>
          </p:nvSpPr>
          <p:spPr bwMode="auto">
            <a:xfrm>
              <a:off x="2991981" y="4860516"/>
              <a:ext cx="762000" cy="462060"/>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dirty="0">
                  <a:solidFill>
                    <a:schemeClr val="tx1"/>
                  </a:solidFill>
                  <a:latin typeface="Verdana" pitchFamily="34" charset="0"/>
                  <a:ea typeface="굴림" pitchFamily="34" charset="-127"/>
                </a:rPr>
                <a:t>rank  7</a:t>
              </a:r>
            </a:p>
          </p:txBody>
        </p:sp>
        <p:sp>
          <p:nvSpPr>
            <p:cNvPr id="23" name="TextBox 22"/>
            <p:cNvSpPr txBox="1"/>
            <p:nvPr/>
          </p:nvSpPr>
          <p:spPr bwMode="auto">
            <a:xfrm>
              <a:off x="4267200" y="4871940"/>
              <a:ext cx="762000" cy="462060"/>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a:solidFill>
                    <a:schemeClr val="tx1"/>
                  </a:solidFill>
                  <a:latin typeface="Verdana" pitchFamily="34" charset="0"/>
                  <a:ea typeface="굴림" pitchFamily="34" charset="-127"/>
                </a:rPr>
                <a:t>rank 24</a:t>
              </a:r>
            </a:p>
          </p:txBody>
        </p:sp>
        <p:sp>
          <p:nvSpPr>
            <p:cNvPr id="24" name="TextBox 23"/>
            <p:cNvSpPr txBox="1"/>
            <p:nvPr/>
          </p:nvSpPr>
          <p:spPr bwMode="auto">
            <a:xfrm>
              <a:off x="5638800" y="4871940"/>
              <a:ext cx="762000" cy="462060"/>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a:solidFill>
                    <a:schemeClr val="tx1"/>
                  </a:solidFill>
                  <a:latin typeface="Verdana" pitchFamily="34" charset="0"/>
                  <a:ea typeface="굴림" pitchFamily="34" charset="-127"/>
                </a:rPr>
                <a:t>-</a:t>
              </a:r>
            </a:p>
          </p:txBody>
        </p:sp>
        <p:sp>
          <p:nvSpPr>
            <p:cNvPr id="25" name="TextBox 24"/>
            <p:cNvSpPr txBox="1"/>
            <p:nvPr/>
          </p:nvSpPr>
          <p:spPr bwMode="auto">
            <a:xfrm>
              <a:off x="1658949" y="4871942"/>
              <a:ext cx="762001" cy="462060"/>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p>
              <a:pPr algn="ctr"/>
              <a:r>
                <a:rPr lang="en-US" altLang="ko-KR" dirty="0" err="1">
                  <a:solidFill>
                    <a:schemeClr val="tx1"/>
                  </a:solidFill>
                  <a:latin typeface="Verdana" pitchFamily="34" charset="0"/>
                  <a:ea typeface="굴림" pitchFamily="34" charset="-127"/>
                </a:rPr>
                <a:t>Retweets</a:t>
              </a:r>
              <a:endParaRPr lang="en-US" altLang="ko-KR" dirty="0">
                <a:solidFill>
                  <a:schemeClr val="tx1"/>
                </a:solidFill>
                <a:latin typeface="Verdana" pitchFamily="34" charset="0"/>
                <a:ea typeface="굴림" pitchFamily="34" charset="-127"/>
              </a:endParaRPr>
            </a:p>
          </p:txBody>
        </p:sp>
        <p:sp>
          <p:nvSpPr>
            <p:cNvPr id="26" name="Rectangle 6"/>
            <p:cNvSpPr>
              <a:spLocks noChangeArrowheads="1"/>
            </p:cNvSpPr>
            <p:nvPr/>
          </p:nvSpPr>
          <p:spPr bwMode="auto">
            <a:xfrm>
              <a:off x="1293000" y="4827967"/>
              <a:ext cx="5410201" cy="500753"/>
            </a:xfrm>
            <a:prstGeom prst="rect">
              <a:avLst/>
            </a:prstGeom>
            <a:solidFill>
              <a:srgbClr val="0000FF">
                <a:alpha val="10196"/>
              </a:srgbClr>
            </a:solidFill>
            <a:ln w="9525">
              <a:noFill/>
              <a:miter lim="800000"/>
              <a:headEnd/>
              <a:tailEnd/>
            </a:ln>
            <a:effectLst>
              <a:outerShdw dist="23000" dir="5400000" rotWithShape="0">
                <a:srgbClr val="808080">
                  <a:alpha val="34998"/>
                </a:srgbClr>
              </a:outerShdw>
            </a:effectLst>
          </p:spPr>
          <p:txBody>
            <a:bodyPr anchor="ctr"/>
            <a:lstStyle/>
            <a:p>
              <a:pPr algn="ctr"/>
              <a:endParaRPr lang="ko-KR">
                <a:solidFill>
                  <a:srgbClr val="FFFFFF"/>
                </a:solidFill>
                <a:latin typeface="Calibri" pitchFamily="34" charset="0"/>
              </a:endParaRPr>
            </a:p>
          </p:txBody>
        </p:sp>
      </p:grpSp>
      <p:grpSp>
        <p:nvGrpSpPr>
          <p:cNvPr id="27" name="Group 26"/>
          <p:cNvGrpSpPr/>
          <p:nvPr/>
        </p:nvGrpSpPr>
        <p:grpSpPr>
          <a:xfrm>
            <a:off x="7620000" y="0"/>
            <a:ext cx="1524000" cy="914400"/>
            <a:chOff x="7620000" y="0"/>
            <a:chExt cx="1524000" cy="914400"/>
          </a:xfrm>
        </p:grpSpPr>
        <p:grpSp>
          <p:nvGrpSpPr>
            <p:cNvPr id="28" name="Group 14"/>
            <p:cNvGrpSpPr/>
            <p:nvPr/>
          </p:nvGrpSpPr>
          <p:grpSpPr>
            <a:xfrm>
              <a:off x="7620000" y="0"/>
              <a:ext cx="1524000" cy="914400"/>
              <a:chOff x="7620000" y="0"/>
              <a:chExt cx="1524000" cy="914400"/>
            </a:xfrm>
          </p:grpSpPr>
          <p:cxnSp>
            <p:nvCxnSpPr>
              <p:cNvPr id="30" name="Straight Connector 2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31" name="Straight Connector 30"/>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More? – Multiple Sites</a:t>
            </a:r>
            <a:endParaRPr lang="en-US" dirty="0"/>
          </a:p>
        </p:txBody>
      </p:sp>
      <p:sp>
        <p:nvSpPr>
          <p:cNvPr id="3" name="Text Placeholder 2"/>
          <p:cNvSpPr>
            <a:spLocks noGrp="1"/>
          </p:cNvSpPr>
          <p:nvPr>
            <p:ph type="body" sz="half" idx="1"/>
          </p:nvPr>
        </p:nvSpPr>
        <p:spPr>
          <a:xfrm>
            <a:off x="457200" y="4343400"/>
            <a:ext cx="8305800" cy="1752600"/>
          </a:xfrm>
        </p:spPr>
        <p:txBody>
          <a:bodyPr/>
          <a:lstStyle/>
          <a:p>
            <a:r>
              <a:rPr lang="en-US" sz="2800" dirty="0" smtClean="0"/>
              <a:t>Many users now have multiple accounts on several OSNs</a:t>
            </a:r>
          </a:p>
          <a:p>
            <a:r>
              <a:rPr lang="en-US" sz="2800" dirty="0" smtClean="0"/>
              <a:t>Shall we pay more attention on these users, called crossing-users</a:t>
            </a:r>
            <a:endParaRPr lang="en-US" sz="2800" dirty="0"/>
          </a:p>
        </p:txBody>
      </p:sp>
      <p:sp>
        <p:nvSpPr>
          <p:cNvPr id="6" name="Footer Placeholder 5"/>
          <p:cNvSpPr>
            <a:spLocks noGrp="1"/>
          </p:cNvSpPr>
          <p:nvPr>
            <p:ph type="ftr" sz="quarter" idx="11"/>
          </p:nvPr>
        </p:nvSpPr>
        <p:spPr/>
        <p:txBody>
          <a:bodyPr/>
          <a:lstStyle/>
          <a:p>
            <a:pPr>
              <a:defRPr/>
            </a:pPr>
            <a:r>
              <a:rPr lang="en-US" smtClean="0"/>
              <a:t>My T. Thai</a:t>
            </a:r>
          </a:p>
          <a:p>
            <a:pPr>
              <a:defRPr/>
            </a:pPr>
            <a:r>
              <a:rPr lang="en-US" smtClean="0"/>
              <a:t>mythai@cise.ufl.edu</a:t>
            </a:r>
            <a:endParaRPr lang="en-US"/>
          </a:p>
        </p:txBody>
      </p:sp>
      <p:sp>
        <p:nvSpPr>
          <p:cNvPr id="7" name="Slide Number Placeholder 6"/>
          <p:cNvSpPr>
            <a:spLocks noGrp="1"/>
          </p:cNvSpPr>
          <p:nvPr>
            <p:ph type="sldNum" sz="quarter" idx="12"/>
          </p:nvPr>
        </p:nvSpPr>
        <p:spPr/>
        <p:txBody>
          <a:bodyPr/>
          <a:lstStyle/>
          <a:p>
            <a:pPr>
              <a:defRPr/>
            </a:pPr>
            <a:fld id="{0FB2E4C2-A236-418E-A6CF-7BFBC015B902}" type="slidenum">
              <a:rPr lang="en-US" smtClean="0"/>
              <a:pPr>
                <a:defRPr/>
              </a:pPr>
              <a:t>85</a:t>
            </a:fld>
            <a:endParaRPr lang="en-US"/>
          </a:p>
        </p:txBody>
      </p:sp>
      <p:grpSp>
        <p:nvGrpSpPr>
          <p:cNvPr id="18" name="Group 17"/>
          <p:cNvGrpSpPr/>
          <p:nvPr/>
        </p:nvGrpSpPr>
        <p:grpSpPr>
          <a:xfrm>
            <a:off x="7620000" y="0"/>
            <a:ext cx="1524000" cy="914400"/>
            <a:chOff x="7620000" y="0"/>
            <a:chExt cx="1524000" cy="914400"/>
          </a:xfrm>
        </p:grpSpPr>
        <p:grpSp>
          <p:nvGrpSpPr>
            <p:cNvPr id="19" name="Group 14"/>
            <p:cNvGrpSpPr/>
            <p:nvPr/>
          </p:nvGrpSpPr>
          <p:grpSpPr>
            <a:xfrm>
              <a:off x="7620000" y="0"/>
              <a:ext cx="1524000" cy="914400"/>
              <a:chOff x="7620000" y="0"/>
              <a:chExt cx="1524000" cy="914400"/>
            </a:xfrm>
          </p:grpSpPr>
          <p:cxnSp>
            <p:nvCxnSpPr>
              <p:cNvPr id="21" name="Straight Connector 2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22" name="Straight Connector 2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4754" name="Picture 2"/>
          <p:cNvPicPr>
            <a:picLocks noChangeAspect="1" noChangeArrowheads="1"/>
          </p:cNvPicPr>
          <p:nvPr/>
        </p:nvPicPr>
        <p:blipFill>
          <a:blip r:embed="rId3" cstate="print"/>
          <a:srcRect/>
          <a:stretch>
            <a:fillRect/>
          </a:stretch>
        </p:blipFill>
        <p:spPr bwMode="auto">
          <a:xfrm>
            <a:off x="1752600" y="1066801"/>
            <a:ext cx="5548473" cy="320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MTSIP Problem Definition</a:t>
            </a:r>
            <a:endParaRPr lang="en-US" dirty="0"/>
          </a:p>
        </p:txBody>
      </p:sp>
      <p:sp>
        <p:nvSpPr>
          <p:cNvPr id="3" name="TextBox 2"/>
          <p:cNvSpPr txBox="1"/>
          <p:nvPr/>
        </p:nvSpPr>
        <p:spPr>
          <a:xfrm>
            <a:off x="0" y="1143000"/>
            <a:ext cx="9144000" cy="461665"/>
          </a:xfrm>
          <a:prstGeom prst="rect">
            <a:avLst/>
          </a:prstGeom>
          <a:noFill/>
        </p:spPr>
        <p:txBody>
          <a:bodyPr wrap="square" rtlCol="0">
            <a:spAutoFit/>
          </a:bodyPr>
          <a:lstStyle/>
          <a:p>
            <a:r>
              <a:rPr lang="en-US" sz="2400" b="1" i="1" dirty="0" smtClean="0"/>
              <a:t>Minimum </a:t>
            </a:r>
            <a:r>
              <a:rPr lang="en-US" sz="2400" b="1" i="1" dirty="0"/>
              <a:t>Total Seed </a:t>
            </a:r>
            <a:r>
              <a:rPr lang="en-US" sz="2400" b="1" i="1" dirty="0" smtClean="0"/>
              <a:t>multi-Information Propagation</a:t>
            </a:r>
            <a:endParaRPr lang="en-US" sz="2400" b="1" dirty="0"/>
          </a:p>
        </p:txBody>
      </p:sp>
      <p:grpSp>
        <p:nvGrpSpPr>
          <p:cNvPr id="5" name="Group 4"/>
          <p:cNvGrpSpPr/>
          <p:nvPr/>
        </p:nvGrpSpPr>
        <p:grpSpPr>
          <a:xfrm>
            <a:off x="7620000" y="0"/>
            <a:ext cx="1524000" cy="914400"/>
            <a:chOff x="7620000" y="0"/>
            <a:chExt cx="1524000" cy="914400"/>
          </a:xfrm>
        </p:grpSpPr>
        <p:grpSp>
          <p:nvGrpSpPr>
            <p:cNvPr id="6" name="Group 14"/>
            <p:cNvGrpSpPr/>
            <p:nvPr/>
          </p:nvGrpSpPr>
          <p:grpSpPr>
            <a:xfrm>
              <a:off x="7620000" y="0"/>
              <a:ext cx="1524000" cy="914400"/>
              <a:chOff x="7620000" y="0"/>
              <a:chExt cx="1524000" cy="914400"/>
            </a:xfrm>
          </p:grpSpPr>
          <p:cxnSp>
            <p:nvCxnSpPr>
              <p:cNvPr id="8" name="Straight Connector 7"/>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9" name="Straight Connector 8"/>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22882" name="Object 2"/>
          <p:cNvGraphicFramePr>
            <a:graphicFrameLocks noChangeAspect="1"/>
          </p:cNvGraphicFramePr>
          <p:nvPr/>
        </p:nvGraphicFramePr>
        <p:xfrm>
          <a:off x="304800" y="1752600"/>
          <a:ext cx="8001000" cy="2406650"/>
        </p:xfrm>
        <a:graphic>
          <a:graphicData uri="http://schemas.openxmlformats.org/presentationml/2006/ole">
            <mc:AlternateContent xmlns:mc="http://schemas.openxmlformats.org/markup-compatibility/2006">
              <mc:Choice xmlns:v="urn:schemas-microsoft-com:vml" Requires="v">
                <p:oleObj spid="_x0000_s122889" name="Equation" r:id="rId5" imgW="4660560" imgH="1523880" progId="Equation.3">
                  <p:embed/>
                </p:oleObj>
              </mc:Choice>
              <mc:Fallback>
                <p:oleObj name="Equation" r:id="rId5" imgW="4660560" imgH="15238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52600"/>
                        <a:ext cx="8001000" cy="240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23594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Approach</a:t>
            </a:r>
            <a:endParaRPr lang="en-US" dirty="0"/>
          </a:p>
        </p:txBody>
      </p:sp>
      <p:sp>
        <p:nvSpPr>
          <p:cNvPr id="3" name="Content Placeholder 2"/>
          <p:cNvSpPr>
            <a:spLocks noGrp="1"/>
          </p:cNvSpPr>
          <p:nvPr>
            <p:ph idx="1"/>
          </p:nvPr>
        </p:nvSpPr>
        <p:spPr/>
        <p:txBody>
          <a:bodyPr/>
          <a:lstStyle/>
          <a:p>
            <a:r>
              <a:rPr lang="en-US" dirty="0" smtClean="0"/>
              <a:t>Network Coupling</a:t>
            </a:r>
          </a:p>
          <a:p>
            <a:r>
              <a:rPr lang="en-US" dirty="0"/>
              <a:t>Interest-matching Users </a:t>
            </a:r>
            <a:r>
              <a:rPr lang="en-US" dirty="0" smtClean="0"/>
              <a:t>Prediction</a:t>
            </a:r>
          </a:p>
          <a:p>
            <a:r>
              <a:rPr lang="en-US" dirty="0"/>
              <a:t>Seed User Identification</a:t>
            </a:r>
          </a:p>
        </p:txBody>
      </p:sp>
      <p:grpSp>
        <p:nvGrpSpPr>
          <p:cNvPr id="4" name="Group 3"/>
          <p:cNvGrpSpPr/>
          <p:nvPr/>
        </p:nvGrpSpPr>
        <p:grpSpPr>
          <a:xfrm>
            <a:off x="7620000" y="0"/>
            <a:ext cx="1524000" cy="914400"/>
            <a:chOff x="7620000" y="0"/>
            <a:chExt cx="1524000" cy="914400"/>
          </a:xfrm>
        </p:grpSpPr>
        <p:grpSp>
          <p:nvGrpSpPr>
            <p:cNvPr id="5" name="Group 14"/>
            <p:cNvGrpSpPr/>
            <p:nvPr/>
          </p:nvGrpSpPr>
          <p:grpSpPr>
            <a:xfrm>
              <a:off x="7620000" y="0"/>
              <a:ext cx="1524000" cy="914400"/>
              <a:chOff x="7620000" y="0"/>
              <a:chExt cx="1524000" cy="914400"/>
            </a:xfrm>
          </p:grpSpPr>
          <p:cxnSp>
            <p:nvCxnSpPr>
              <p:cNvPr id="7" name="Straight Connector 6"/>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 name="Straight Connector 7"/>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841008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Coupling</a:t>
            </a:r>
          </a:p>
        </p:txBody>
      </p:sp>
      <p:sp>
        <p:nvSpPr>
          <p:cNvPr id="3" name="Content Placeholder 2"/>
          <p:cNvSpPr>
            <a:spLocks noGrp="1"/>
          </p:cNvSpPr>
          <p:nvPr>
            <p:ph idx="1"/>
          </p:nvPr>
        </p:nvSpPr>
        <p:spPr/>
        <p:txBody>
          <a:bodyPr>
            <a:normAutofit/>
          </a:bodyPr>
          <a:lstStyle/>
          <a:p>
            <a:r>
              <a:rPr lang="en-US" dirty="0" smtClean="0"/>
              <a:t>Objective: </a:t>
            </a:r>
            <a:r>
              <a:rPr lang="en-US" dirty="0"/>
              <a:t>to reinforce the effects of crossing </a:t>
            </a:r>
            <a:r>
              <a:rPr lang="en-US" dirty="0" smtClean="0"/>
              <a:t>users</a:t>
            </a:r>
          </a:p>
          <a:p>
            <a:r>
              <a:rPr lang="en-US" dirty="0" smtClean="0"/>
              <a:t>Method:</a:t>
            </a:r>
          </a:p>
          <a:p>
            <a:pPr lvl="1"/>
            <a:r>
              <a:rPr lang="en-US" dirty="0"/>
              <a:t>merge each crossing node in </a:t>
            </a:r>
            <a:r>
              <a:rPr lang="en-US" dirty="0" smtClean="0"/>
              <a:t>all networks</a:t>
            </a:r>
          </a:p>
          <a:p>
            <a:pPr lvl="1"/>
            <a:r>
              <a:rPr lang="en-US" dirty="0"/>
              <a:t>The new neighbors of each crossing </a:t>
            </a:r>
            <a:r>
              <a:rPr lang="en-US" dirty="0" smtClean="0"/>
              <a:t>node include </a:t>
            </a:r>
            <a:r>
              <a:rPr lang="en-US" dirty="0"/>
              <a:t>its neighbors in </a:t>
            </a:r>
            <a:r>
              <a:rPr lang="en-US" dirty="0" smtClean="0"/>
              <a:t>all </a:t>
            </a:r>
            <a:r>
              <a:rPr lang="en-US" i="1" dirty="0"/>
              <a:t>k </a:t>
            </a:r>
            <a:r>
              <a:rPr lang="en-US" dirty="0" smtClean="0"/>
              <a:t>networks</a:t>
            </a:r>
            <a:endParaRPr lang="en-US" sz="400" i="1" dirty="0" smtClean="0"/>
          </a:p>
          <a:p>
            <a:pPr lvl="1"/>
            <a:r>
              <a:rPr lang="en-US" dirty="0" smtClean="0"/>
              <a:t>The weight of an edge </a:t>
            </a:r>
            <a:r>
              <a:rPr lang="en-US" dirty="0"/>
              <a:t>in the </a:t>
            </a:r>
            <a:r>
              <a:rPr lang="en-US" dirty="0" smtClean="0"/>
              <a:t>coupling </a:t>
            </a:r>
            <a:r>
              <a:rPr lang="en-US" dirty="0"/>
              <a:t>network is the sum </a:t>
            </a:r>
            <a:r>
              <a:rPr lang="en-US" dirty="0" smtClean="0"/>
              <a:t>of all </a:t>
            </a:r>
            <a:r>
              <a:rPr lang="en-US" dirty="0"/>
              <a:t>its weights on these networks</a:t>
            </a:r>
          </a:p>
        </p:txBody>
      </p:sp>
      <p:grpSp>
        <p:nvGrpSpPr>
          <p:cNvPr id="4" name="Group 3"/>
          <p:cNvGrpSpPr/>
          <p:nvPr/>
        </p:nvGrpSpPr>
        <p:grpSpPr>
          <a:xfrm>
            <a:off x="7620000" y="0"/>
            <a:ext cx="1524000" cy="914400"/>
            <a:chOff x="7620000" y="0"/>
            <a:chExt cx="1524000" cy="914400"/>
          </a:xfrm>
        </p:grpSpPr>
        <p:grpSp>
          <p:nvGrpSpPr>
            <p:cNvPr id="5" name="Group 14"/>
            <p:cNvGrpSpPr/>
            <p:nvPr/>
          </p:nvGrpSpPr>
          <p:grpSpPr>
            <a:xfrm>
              <a:off x="7620000" y="0"/>
              <a:ext cx="1524000" cy="914400"/>
              <a:chOff x="7620000" y="0"/>
              <a:chExt cx="1524000" cy="914400"/>
            </a:xfrm>
          </p:grpSpPr>
          <p:cxnSp>
            <p:nvCxnSpPr>
              <p:cNvPr id="7" name="Straight Connector 6"/>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 name="Straight Connector 7"/>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002623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Example</a:t>
            </a:r>
            <a:endParaRPr lang="en-US" dirty="0"/>
          </a:p>
        </p:txBody>
      </p:sp>
      <p:sp>
        <p:nvSpPr>
          <p:cNvPr id="5" name="Right Arrow 4"/>
          <p:cNvSpPr/>
          <p:nvPr/>
        </p:nvSpPr>
        <p:spPr>
          <a:xfrm>
            <a:off x="5410200" y="2494242"/>
            <a:ext cx="457200" cy="369332"/>
          </a:xfrm>
          <a:prstGeom prs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04976"/>
            <a:ext cx="5001088"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24013"/>
            <a:ext cx="2963184"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 y="4699337"/>
            <a:ext cx="7696200" cy="1323439"/>
          </a:xfrm>
          <a:prstGeom prst="rect">
            <a:avLst/>
          </a:prstGeom>
          <a:noFill/>
        </p:spPr>
        <p:txBody>
          <a:bodyPr wrap="square" rtlCol="0">
            <a:spAutoFit/>
          </a:bodyPr>
          <a:lstStyle/>
          <a:p>
            <a:pPr marL="285750" indent="-285750">
              <a:buFont typeface="Arial" pitchFamily="34" charset="0"/>
              <a:buChar char="•"/>
            </a:pPr>
            <a:r>
              <a:rPr lang="en-US" sz="2000" dirty="0" smtClean="0"/>
              <a:t>All </a:t>
            </a:r>
            <a:r>
              <a:rPr lang="en-US" sz="2000" dirty="0"/>
              <a:t>crossing nodes are </a:t>
            </a:r>
            <a:r>
              <a:rPr lang="en-US" sz="2000" dirty="0" smtClean="0"/>
              <a:t>colored</a:t>
            </a:r>
          </a:p>
          <a:p>
            <a:pPr marL="285750" indent="-285750">
              <a:buFont typeface="Arial" pitchFamily="34" charset="0"/>
              <a:buChar char="•"/>
            </a:pPr>
            <a:r>
              <a:rPr lang="en-US" sz="2000" dirty="0" smtClean="0"/>
              <a:t>The </a:t>
            </a:r>
            <a:r>
              <a:rPr lang="en-US" sz="2000" dirty="0"/>
              <a:t>weights of node </a:t>
            </a:r>
            <a:r>
              <a:rPr lang="en-US" sz="2000" i="1" dirty="0" smtClean="0">
                <a:latin typeface="Monotype Corsiva" pitchFamily="66" charset="0"/>
              </a:rPr>
              <a:t>V</a:t>
            </a:r>
            <a:r>
              <a:rPr lang="en-US" sz="2000" baseline="-25000" dirty="0" smtClean="0">
                <a:latin typeface="Monotype Corsiva" pitchFamily="66" charset="0"/>
              </a:rPr>
              <a:t>T</a:t>
            </a:r>
            <a:r>
              <a:rPr lang="en-US" sz="2000" baseline="30000" dirty="0" smtClean="0"/>
              <a:t>1</a:t>
            </a:r>
            <a:r>
              <a:rPr lang="en-US" sz="2000" dirty="0" smtClean="0"/>
              <a:t>, </a:t>
            </a:r>
            <a:r>
              <a:rPr lang="en-US" sz="2000" i="1" dirty="0" smtClean="0">
                <a:latin typeface="Monotype Corsiva" pitchFamily="66" charset="0"/>
              </a:rPr>
              <a:t>V</a:t>
            </a:r>
            <a:r>
              <a:rPr lang="en-US" sz="2000" baseline="-25000" dirty="0" smtClean="0">
                <a:latin typeface="Monotype Corsiva" pitchFamily="66" charset="0"/>
              </a:rPr>
              <a:t>T</a:t>
            </a:r>
            <a:r>
              <a:rPr lang="en-US" sz="2000" baseline="30000" dirty="0" smtClean="0"/>
              <a:t>2</a:t>
            </a:r>
            <a:r>
              <a:rPr lang="en-US" sz="2000" dirty="0" smtClean="0"/>
              <a:t> </a:t>
            </a:r>
            <a:r>
              <a:rPr lang="en-US" sz="2000" dirty="0"/>
              <a:t>and </a:t>
            </a:r>
            <a:r>
              <a:rPr lang="en-US" sz="2000" i="1" dirty="0" smtClean="0">
                <a:latin typeface="Monotype Corsiva" pitchFamily="66" charset="0"/>
              </a:rPr>
              <a:t>V</a:t>
            </a:r>
            <a:r>
              <a:rPr lang="en-US" sz="2000" baseline="-25000" dirty="0" smtClean="0">
                <a:latin typeface="Monotype Corsiva" pitchFamily="66" charset="0"/>
              </a:rPr>
              <a:t>T</a:t>
            </a:r>
            <a:r>
              <a:rPr lang="en-US" sz="2000" baseline="30000" dirty="0" smtClean="0"/>
              <a:t>3</a:t>
            </a:r>
            <a:r>
              <a:rPr lang="en-US" sz="2000" dirty="0" smtClean="0"/>
              <a:t> </a:t>
            </a:r>
            <a:r>
              <a:rPr lang="en-US" sz="2000" dirty="0"/>
              <a:t>in the </a:t>
            </a:r>
            <a:r>
              <a:rPr lang="en-US" sz="2000" dirty="0" smtClean="0"/>
              <a:t>coupling </a:t>
            </a:r>
            <a:r>
              <a:rPr lang="en-US" sz="2000" dirty="0"/>
              <a:t>graph </a:t>
            </a:r>
            <a:r>
              <a:rPr lang="en-US" sz="2000" i="1" dirty="0"/>
              <a:t>G</a:t>
            </a:r>
            <a:r>
              <a:rPr lang="en-US" sz="2000" i="1" baseline="-25000" dirty="0"/>
              <a:t>T</a:t>
            </a:r>
            <a:r>
              <a:rPr lang="en-US" sz="2000" i="1" dirty="0"/>
              <a:t> </a:t>
            </a:r>
            <a:r>
              <a:rPr lang="en-US" sz="2000" dirty="0"/>
              <a:t>are 4, 3 and 2 respectively and all other nodes have weight </a:t>
            </a:r>
            <a:r>
              <a:rPr lang="en-US" sz="2000" dirty="0" smtClean="0"/>
              <a:t>1</a:t>
            </a:r>
            <a:endParaRPr lang="en-US" sz="2000" dirty="0"/>
          </a:p>
        </p:txBody>
      </p:sp>
      <p:sp>
        <p:nvSpPr>
          <p:cNvPr id="7" name="TextBox 6"/>
          <p:cNvSpPr txBox="1"/>
          <p:nvPr/>
        </p:nvSpPr>
        <p:spPr>
          <a:xfrm>
            <a:off x="6556204" y="3810000"/>
            <a:ext cx="2333459" cy="369332"/>
          </a:xfrm>
          <a:prstGeom prst="rect">
            <a:avLst/>
          </a:prstGeom>
          <a:noFill/>
        </p:spPr>
        <p:txBody>
          <a:bodyPr wrap="none" rtlCol="0">
            <a:spAutoFit/>
          </a:bodyPr>
          <a:lstStyle/>
          <a:p>
            <a:r>
              <a:rPr lang="en-US" dirty="0" smtClean="0"/>
              <a:t>Coupling </a:t>
            </a:r>
            <a:r>
              <a:rPr lang="en-US" dirty="0"/>
              <a:t>Graph </a:t>
            </a:r>
            <a:r>
              <a:rPr lang="en-US" i="1" dirty="0"/>
              <a:t>G</a:t>
            </a:r>
            <a:r>
              <a:rPr lang="en-US" i="1" baseline="-25000" dirty="0"/>
              <a:t>T</a:t>
            </a:r>
            <a:endParaRPr lang="en-US" baseline="-25000" dirty="0"/>
          </a:p>
        </p:txBody>
      </p:sp>
      <p:sp>
        <p:nvSpPr>
          <p:cNvPr id="11" name="TextBox 10"/>
          <p:cNvSpPr txBox="1"/>
          <p:nvPr/>
        </p:nvSpPr>
        <p:spPr>
          <a:xfrm>
            <a:off x="533536" y="3810000"/>
            <a:ext cx="4543616" cy="369332"/>
          </a:xfrm>
          <a:prstGeom prst="rect">
            <a:avLst/>
          </a:prstGeom>
          <a:noFill/>
        </p:spPr>
        <p:txBody>
          <a:bodyPr wrap="none" rtlCol="0">
            <a:spAutoFit/>
          </a:bodyPr>
          <a:lstStyle/>
          <a:p>
            <a:r>
              <a:rPr lang="en-US" dirty="0"/>
              <a:t>An Instance of multiple networks (</a:t>
            </a:r>
            <a:r>
              <a:rPr lang="en-US" i="1" dirty="0" smtClean="0"/>
              <a:t>G</a:t>
            </a:r>
            <a:r>
              <a:rPr lang="en-US" baseline="-25000" dirty="0" smtClean="0"/>
              <a:t>1</a:t>
            </a:r>
            <a:r>
              <a:rPr lang="en-US" i="1" dirty="0" smtClean="0"/>
              <a:t>,G</a:t>
            </a:r>
            <a:r>
              <a:rPr lang="en-US" baseline="-25000" dirty="0" smtClean="0"/>
              <a:t>2</a:t>
            </a:r>
            <a:r>
              <a:rPr lang="en-US" i="1" dirty="0" smtClean="0"/>
              <a:t>,G</a:t>
            </a:r>
            <a:r>
              <a:rPr lang="en-US" baseline="-25000" dirty="0" smtClean="0"/>
              <a:t>3</a:t>
            </a:r>
            <a:r>
              <a:rPr lang="en-US" i="1" dirty="0" smtClean="0"/>
              <a:t>,G</a:t>
            </a:r>
            <a:r>
              <a:rPr lang="en-US" baseline="-25000" dirty="0" smtClean="0"/>
              <a:t>4</a:t>
            </a:r>
            <a:r>
              <a:rPr lang="en-US" dirty="0"/>
              <a:t>)</a:t>
            </a:r>
            <a:endParaRPr lang="en-US" baseline="-25000" dirty="0"/>
          </a:p>
        </p:txBody>
      </p:sp>
      <p:grpSp>
        <p:nvGrpSpPr>
          <p:cNvPr id="9" name="Group 8"/>
          <p:cNvGrpSpPr/>
          <p:nvPr/>
        </p:nvGrpSpPr>
        <p:grpSpPr>
          <a:xfrm>
            <a:off x="7620000" y="0"/>
            <a:ext cx="1524000" cy="914400"/>
            <a:chOff x="7620000" y="0"/>
            <a:chExt cx="1524000" cy="914400"/>
          </a:xfrm>
        </p:grpSpPr>
        <p:grpSp>
          <p:nvGrpSpPr>
            <p:cNvPr id="10" name="Group 14"/>
            <p:cNvGrpSpPr/>
            <p:nvPr/>
          </p:nvGrpSpPr>
          <p:grpSpPr>
            <a:xfrm>
              <a:off x="7620000" y="0"/>
              <a:ext cx="1524000" cy="914400"/>
              <a:chOff x="7620000" y="0"/>
              <a:chExt cx="1524000" cy="914400"/>
            </a:xfrm>
          </p:grpSpPr>
          <p:cxnSp>
            <p:nvCxnSpPr>
              <p:cNvPr id="13" name="Straight Connector 12"/>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4" name="Straight Connector 13"/>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2351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a:ea typeface="宋体" pitchFamily="2" charset="-122"/>
              </a:rPr>
              <a:t>Example</a:t>
            </a:r>
            <a:endParaRPr lang="en-US"/>
          </a:p>
        </p:txBody>
      </p:sp>
      <p:sp>
        <p:nvSpPr>
          <p:cNvPr id="121859" name="Oval 3"/>
          <p:cNvSpPr>
            <a:spLocks noChangeArrowheads="1"/>
          </p:cNvSpPr>
          <p:nvPr/>
        </p:nvSpPr>
        <p:spPr bwMode="auto">
          <a:xfrm>
            <a:off x="2351088" y="4770438"/>
            <a:ext cx="366712" cy="3349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60" name="Line 4"/>
          <p:cNvSpPr>
            <a:spLocks noChangeShapeType="1"/>
          </p:cNvSpPr>
          <p:nvPr/>
        </p:nvSpPr>
        <p:spPr bwMode="auto">
          <a:xfrm>
            <a:off x="2698750" y="4921250"/>
            <a:ext cx="1919288" cy="14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1" name="Line 5"/>
          <p:cNvSpPr>
            <a:spLocks noChangeShapeType="1"/>
          </p:cNvSpPr>
          <p:nvPr/>
        </p:nvSpPr>
        <p:spPr bwMode="auto">
          <a:xfrm flipV="1">
            <a:off x="2711450" y="3675063"/>
            <a:ext cx="1979613"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2" name="Line 6"/>
          <p:cNvSpPr>
            <a:spLocks noChangeShapeType="1"/>
          </p:cNvSpPr>
          <p:nvPr/>
        </p:nvSpPr>
        <p:spPr bwMode="auto">
          <a:xfrm flipH="1" flipV="1">
            <a:off x="2503488" y="3692525"/>
            <a:ext cx="28575" cy="1042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3" name="Line 7"/>
          <p:cNvSpPr>
            <a:spLocks noChangeShapeType="1"/>
          </p:cNvSpPr>
          <p:nvPr/>
        </p:nvSpPr>
        <p:spPr bwMode="auto">
          <a:xfrm flipH="1">
            <a:off x="2684463" y="3536950"/>
            <a:ext cx="191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4" name="Line 8"/>
          <p:cNvSpPr>
            <a:spLocks noChangeShapeType="1"/>
          </p:cNvSpPr>
          <p:nvPr/>
        </p:nvSpPr>
        <p:spPr bwMode="auto">
          <a:xfrm>
            <a:off x="960438" y="2163763"/>
            <a:ext cx="1447800" cy="2662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5" name="Line 9"/>
          <p:cNvSpPr>
            <a:spLocks noChangeShapeType="1"/>
          </p:cNvSpPr>
          <p:nvPr/>
        </p:nvSpPr>
        <p:spPr bwMode="auto">
          <a:xfrm>
            <a:off x="1079500" y="2117725"/>
            <a:ext cx="1254125" cy="1312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6" name="Line 10"/>
          <p:cNvSpPr>
            <a:spLocks noChangeShapeType="1"/>
          </p:cNvSpPr>
          <p:nvPr/>
        </p:nvSpPr>
        <p:spPr bwMode="auto">
          <a:xfrm flipV="1">
            <a:off x="2633663" y="2173288"/>
            <a:ext cx="1154112" cy="1169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7" name="Line 11"/>
          <p:cNvSpPr>
            <a:spLocks noChangeShapeType="1"/>
          </p:cNvSpPr>
          <p:nvPr/>
        </p:nvSpPr>
        <p:spPr bwMode="auto">
          <a:xfrm flipV="1">
            <a:off x="1098550" y="1995488"/>
            <a:ext cx="2616200" cy="142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8" name="Line 12"/>
          <p:cNvSpPr>
            <a:spLocks noChangeShapeType="1"/>
          </p:cNvSpPr>
          <p:nvPr/>
        </p:nvSpPr>
        <p:spPr bwMode="auto">
          <a:xfrm>
            <a:off x="3960813" y="2160588"/>
            <a:ext cx="749300" cy="12112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69" name="Line 13"/>
          <p:cNvSpPr>
            <a:spLocks noChangeShapeType="1"/>
          </p:cNvSpPr>
          <p:nvPr/>
        </p:nvSpPr>
        <p:spPr bwMode="auto">
          <a:xfrm flipH="1">
            <a:off x="4797425" y="3736975"/>
            <a:ext cx="14288" cy="10445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70" name="Text Box 14"/>
          <p:cNvSpPr txBox="1">
            <a:spLocks noChangeArrowheads="1"/>
          </p:cNvSpPr>
          <p:nvPr/>
        </p:nvSpPr>
        <p:spPr bwMode="auto">
          <a:xfrm>
            <a:off x="4370388" y="5078413"/>
            <a:ext cx="3143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300" b="1" i="1" smtClean="0">
                <a:solidFill>
                  <a:srgbClr val="000000"/>
                </a:solidFill>
                <a:latin typeface="Arial" charset="0"/>
                <a:cs typeface="+mn-cs"/>
              </a:rPr>
              <a:t>v</a:t>
            </a:r>
          </a:p>
        </p:txBody>
      </p:sp>
      <p:sp>
        <p:nvSpPr>
          <p:cNvPr id="121871" name="Text Box 15"/>
          <p:cNvSpPr txBox="1">
            <a:spLocks noChangeArrowheads="1"/>
          </p:cNvSpPr>
          <p:nvPr/>
        </p:nvSpPr>
        <p:spPr bwMode="auto">
          <a:xfrm>
            <a:off x="1716088" y="4686300"/>
            <a:ext cx="34448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300" b="1" i="1" smtClean="0">
                <a:solidFill>
                  <a:srgbClr val="000000"/>
                </a:solidFill>
                <a:latin typeface="Arial" charset="0"/>
                <a:cs typeface="+mn-cs"/>
              </a:rPr>
              <a:t>w</a:t>
            </a:r>
          </a:p>
        </p:txBody>
      </p:sp>
      <p:sp>
        <p:nvSpPr>
          <p:cNvPr id="121872" name="Text Box 16"/>
          <p:cNvSpPr txBox="1">
            <a:spLocks noChangeArrowheads="1"/>
          </p:cNvSpPr>
          <p:nvPr/>
        </p:nvSpPr>
        <p:spPr bwMode="auto">
          <a:xfrm>
            <a:off x="3282950" y="4592638"/>
            <a:ext cx="614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121873" name="Text Box 17"/>
          <p:cNvSpPr txBox="1">
            <a:spLocks noChangeArrowheads="1"/>
          </p:cNvSpPr>
          <p:nvPr/>
        </p:nvSpPr>
        <p:spPr bwMode="auto">
          <a:xfrm>
            <a:off x="3243263" y="3981450"/>
            <a:ext cx="61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121874" name="Text Box 18"/>
          <p:cNvSpPr txBox="1">
            <a:spLocks noChangeArrowheads="1"/>
          </p:cNvSpPr>
          <p:nvPr/>
        </p:nvSpPr>
        <p:spPr bwMode="auto">
          <a:xfrm>
            <a:off x="4814888" y="4095750"/>
            <a:ext cx="61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21875" name="Text Box 19"/>
          <p:cNvSpPr txBox="1">
            <a:spLocks noChangeArrowheads="1"/>
          </p:cNvSpPr>
          <p:nvPr/>
        </p:nvSpPr>
        <p:spPr bwMode="auto">
          <a:xfrm>
            <a:off x="2486025" y="3968750"/>
            <a:ext cx="614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0.5</a:t>
            </a:r>
          </a:p>
        </p:txBody>
      </p:sp>
      <p:sp>
        <p:nvSpPr>
          <p:cNvPr id="121876" name="Text Box 20"/>
          <p:cNvSpPr txBox="1">
            <a:spLocks noChangeArrowheads="1"/>
          </p:cNvSpPr>
          <p:nvPr/>
        </p:nvSpPr>
        <p:spPr bwMode="auto">
          <a:xfrm>
            <a:off x="3343275" y="3211513"/>
            <a:ext cx="614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0.1</a:t>
            </a:r>
          </a:p>
        </p:txBody>
      </p:sp>
      <p:sp>
        <p:nvSpPr>
          <p:cNvPr id="121877" name="Text Box 21"/>
          <p:cNvSpPr txBox="1">
            <a:spLocks noChangeArrowheads="1"/>
          </p:cNvSpPr>
          <p:nvPr/>
        </p:nvSpPr>
        <p:spPr bwMode="auto">
          <a:xfrm>
            <a:off x="1157288" y="3352800"/>
            <a:ext cx="61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0.4</a:t>
            </a:r>
          </a:p>
        </p:txBody>
      </p:sp>
      <p:sp>
        <p:nvSpPr>
          <p:cNvPr id="121878" name="Text Box 22"/>
          <p:cNvSpPr txBox="1">
            <a:spLocks noChangeArrowheads="1"/>
          </p:cNvSpPr>
          <p:nvPr/>
        </p:nvSpPr>
        <p:spPr bwMode="auto">
          <a:xfrm>
            <a:off x="1601788" y="2425700"/>
            <a:ext cx="61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0.3</a:t>
            </a:r>
          </a:p>
        </p:txBody>
      </p:sp>
      <p:sp>
        <p:nvSpPr>
          <p:cNvPr id="121879" name="Text Box 23"/>
          <p:cNvSpPr txBox="1">
            <a:spLocks noChangeArrowheads="1"/>
          </p:cNvSpPr>
          <p:nvPr/>
        </p:nvSpPr>
        <p:spPr bwMode="auto">
          <a:xfrm>
            <a:off x="2689225" y="2341563"/>
            <a:ext cx="614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21880" name="Text Box 24"/>
          <p:cNvSpPr txBox="1">
            <a:spLocks noChangeArrowheads="1"/>
          </p:cNvSpPr>
          <p:nvPr/>
        </p:nvSpPr>
        <p:spPr bwMode="auto">
          <a:xfrm>
            <a:off x="2232025" y="1541463"/>
            <a:ext cx="614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0.6</a:t>
            </a:r>
          </a:p>
        </p:txBody>
      </p:sp>
      <p:sp>
        <p:nvSpPr>
          <p:cNvPr id="121881" name="Text Box 25"/>
          <p:cNvSpPr txBox="1">
            <a:spLocks noChangeArrowheads="1"/>
          </p:cNvSpPr>
          <p:nvPr/>
        </p:nvSpPr>
        <p:spPr bwMode="auto">
          <a:xfrm>
            <a:off x="4303713" y="2355850"/>
            <a:ext cx="61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smtClean="0">
                <a:solidFill>
                  <a:srgbClr val="000000"/>
                </a:solidFill>
                <a:latin typeface="Arial" charset="0"/>
                <a:cs typeface="+mn-cs"/>
              </a:rPr>
              <a:t>0.2</a:t>
            </a:r>
          </a:p>
        </p:txBody>
      </p:sp>
      <p:sp>
        <p:nvSpPr>
          <p:cNvPr id="121882" name="Oval 26"/>
          <p:cNvSpPr>
            <a:spLocks noChangeArrowheads="1"/>
          </p:cNvSpPr>
          <p:nvPr/>
        </p:nvSpPr>
        <p:spPr bwMode="auto">
          <a:xfrm>
            <a:off x="4629150" y="4783138"/>
            <a:ext cx="366713" cy="3349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83" name="Oval 27"/>
          <p:cNvSpPr>
            <a:spLocks noChangeArrowheads="1"/>
          </p:cNvSpPr>
          <p:nvPr/>
        </p:nvSpPr>
        <p:spPr bwMode="auto">
          <a:xfrm>
            <a:off x="752475" y="1808163"/>
            <a:ext cx="366713" cy="3349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84" name="Oval 28"/>
          <p:cNvSpPr>
            <a:spLocks noChangeArrowheads="1"/>
          </p:cNvSpPr>
          <p:nvPr/>
        </p:nvSpPr>
        <p:spPr bwMode="auto">
          <a:xfrm>
            <a:off x="3697288" y="1820863"/>
            <a:ext cx="366712" cy="3349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85" name="Oval 29"/>
          <p:cNvSpPr>
            <a:spLocks noChangeArrowheads="1"/>
          </p:cNvSpPr>
          <p:nvPr/>
        </p:nvSpPr>
        <p:spPr bwMode="auto">
          <a:xfrm>
            <a:off x="2317750" y="3357563"/>
            <a:ext cx="366713" cy="3349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86" name="Oval 30"/>
          <p:cNvSpPr>
            <a:spLocks noChangeArrowheads="1"/>
          </p:cNvSpPr>
          <p:nvPr/>
        </p:nvSpPr>
        <p:spPr bwMode="auto">
          <a:xfrm>
            <a:off x="4637088" y="3398838"/>
            <a:ext cx="366712" cy="3349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88" name="Rectangle 32"/>
          <p:cNvSpPr>
            <a:spLocks noChangeArrowheads="1"/>
          </p:cNvSpPr>
          <p:nvPr/>
        </p:nvSpPr>
        <p:spPr bwMode="auto">
          <a:xfrm>
            <a:off x="6110288" y="1703388"/>
            <a:ext cx="2500312" cy="3421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89" name="Text Box 33"/>
          <p:cNvSpPr txBox="1">
            <a:spLocks noChangeArrowheads="1"/>
          </p:cNvSpPr>
          <p:nvPr/>
        </p:nvSpPr>
        <p:spPr bwMode="auto">
          <a:xfrm>
            <a:off x="6896100" y="2012950"/>
            <a:ext cx="150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smtClean="0">
                <a:solidFill>
                  <a:srgbClr val="000000"/>
                </a:solidFill>
                <a:latin typeface="Arial" charset="0"/>
                <a:cs typeface="+mn-cs"/>
              </a:rPr>
              <a:t>Inactive Node</a:t>
            </a:r>
          </a:p>
        </p:txBody>
      </p:sp>
      <p:sp>
        <p:nvSpPr>
          <p:cNvPr id="121890" name="Text Box 34"/>
          <p:cNvSpPr txBox="1">
            <a:spLocks noChangeArrowheads="1"/>
          </p:cNvSpPr>
          <p:nvPr/>
        </p:nvSpPr>
        <p:spPr bwMode="auto">
          <a:xfrm>
            <a:off x="6872288" y="2509838"/>
            <a:ext cx="1433512"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700" b="1" smtClean="0">
                <a:solidFill>
                  <a:srgbClr val="000000"/>
                </a:solidFill>
                <a:latin typeface="Arial" charset="0"/>
                <a:cs typeface="+mn-cs"/>
              </a:rPr>
              <a:t>Active Node</a:t>
            </a:r>
          </a:p>
        </p:txBody>
      </p:sp>
      <p:sp>
        <p:nvSpPr>
          <p:cNvPr id="121891" name="Text Box 35"/>
          <p:cNvSpPr txBox="1">
            <a:spLocks noChangeArrowheads="1"/>
          </p:cNvSpPr>
          <p:nvPr/>
        </p:nvSpPr>
        <p:spPr bwMode="auto">
          <a:xfrm>
            <a:off x="6856413" y="3021013"/>
            <a:ext cx="15446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700" b="1" smtClean="0">
                <a:solidFill>
                  <a:srgbClr val="000000"/>
                </a:solidFill>
                <a:latin typeface="Arial" charset="0"/>
                <a:cs typeface="+mn-cs"/>
              </a:rPr>
              <a:t>Newly active </a:t>
            </a:r>
          </a:p>
          <a:p>
            <a:pPr eaLnBrk="0" hangingPunct="0"/>
            <a:r>
              <a:rPr lang="en-US" sz="1700" b="1" smtClean="0">
                <a:solidFill>
                  <a:srgbClr val="000000"/>
                </a:solidFill>
                <a:latin typeface="Arial" charset="0"/>
                <a:cs typeface="+mn-cs"/>
              </a:rPr>
              <a:t>node</a:t>
            </a:r>
          </a:p>
        </p:txBody>
      </p:sp>
      <p:sp>
        <p:nvSpPr>
          <p:cNvPr id="121892" name="Text Box 36"/>
          <p:cNvSpPr txBox="1">
            <a:spLocks noChangeArrowheads="1"/>
          </p:cNvSpPr>
          <p:nvPr/>
        </p:nvSpPr>
        <p:spPr bwMode="auto">
          <a:xfrm>
            <a:off x="6872288" y="3679825"/>
            <a:ext cx="13874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700" b="1" smtClean="0">
                <a:solidFill>
                  <a:srgbClr val="000000"/>
                </a:solidFill>
                <a:latin typeface="Arial" charset="0"/>
                <a:cs typeface="+mn-cs"/>
              </a:rPr>
              <a:t>Successful </a:t>
            </a:r>
          </a:p>
          <a:p>
            <a:pPr eaLnBrk="0" hangingPunct="0"/>
            <a:r>
              <a:rPr lang="en-US" sz="1700" b="1" smtClean="0">
                <a:solidFill>
                  <a:srgbClr val="000000"/>
                </a:solidFill>
                <a:latin typeface="Arial" charset="0"/>
                <a:cs typeface="+mn-cs"/>
              </a:rPr>
              <a:t>attempt</a:t>
            </a:r>
          </a:p>
        </p:txBody>
      </p:sp>
      <p:sp>
        <p:nvSpPr>
          <p:cNvPr id="121893" name="Oval 37"/>
          <p:cNvSpPr>
            <a:spLocks noChangeArrowheads="1"/>
          </p:cNvSpPr>
          <p:nvPr/>
        </p:nvSpPr>
        <p:spPr bwMode="auto">
          <a:xfrm>
            <a:off x="6340475" y="1993900"/>
            <a:ext cx="366713" cy="3349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94" name="Oval 38"/>
          <p:cNvSpPr>
            <a:spLocks noChangeArrowheads="1"/>
          </p:cNvSpPr>
          <p:nvPr/>
        </p:nvSpPr>
        <p:spPr bwMode="auto">
          <a:xfrm>
            <a:off x="6340475" y="2540000"/>
            <a:ext cx="366713" cy="3349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95" name="Oval 39"/>
          <p:cNvSpPr>
            <a:spLocks noChangeArrowheads="1"/>
          </p:cNvSpPr>
          <p:nvPr/>
        </p:nvSpPr>
        <p:spPr bwMode="auto">
          <a:xfrm>
            <a:off x="6340475" y="3135313"/>
            <a:ext cx="366713" cy="334962"/>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896" name="Line 40"/>
          <p:cNvSpPr>
            <a:spLocks noChangeShapeType="1"/>
          </p:cNvSpPr>
          <p:nvPr/>
        </p:nvSpPr>
        <p:spPr bwMode="auto">
          <a:xfrm>
            <a:off x="6242050" y="3976688"/>
            <a:ext cx="508000" cy="0"/>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97" name="Line 41"/>
          <p:cNvSpPr>
            <a:spLocks noChangeShapeType="1"/>
          </p:cNvSpPr>
          <p:nvPr/>
        </p:nvSpPr>
        <p:spPr bwMode="auto">
          <a:xfrm>
            <a:off x="6238875" y="4629150"/>
            <a:ext cx="5080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charset="0"/>
              <a:cs typeface="+mn-cs"/>
            </a:endParaRPr>
          </a:p>
        </p:txBody>
      </p:sp>
      <p:sp>
        <p:nvSpPr>
          <p:cNvPr id="121898" name="Text Box 42"/>
          <p:cNvSpPr txBox="1">
            <a:spLocks noChangeArrowheads="1"/>
          </p:cNvSpPr>
          <p:nvPr/>
        </p:nvSpPr>
        <p:spPr bwMode="auto">
          <a:xfrm>
            <a:off x="6829425" y="4316413"/>
            <a:ext cx="15906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700" b="1" smtClean="0">
                <a:solidFill>
                  <a:srgbClr val="000000"/>
                </a:solidFill>
                <a:latin typeface="Arial" charset="0"/>
                <a:cs typeface="+mn-cs"/>
              </a:rPr>
              <a:t>Unsuccessful</a:t>
            </a:r>
          </a:p>
          <a:p>
            <a:pPr eaLnBrk="0" hangingPunct="0"/>
            <a:r>
              <a:rPr lang="en-US" sz="1700" b="1" smtClean="0">
                <a:solidFill>
                  <a:srgbClr val="000000"/>
                </a:solidFill>
                <a:latin typeface="Arial" charset="0"/>
                <a:cs typeface="+mn-cs"/>
              </a:rPr>
              <a:t>attempt</a:t>
            </a:r>
          </a:p>
        </p:txBody>
      </p:sp>
      <p:grpSp>
        <p:nvGrpSpPr>
          <p:cNvPr id="121899" name="Group 43"/>
          <p:cNvGrpSpPr>
            <a:grpSpLocks/>
          </p:cNvGrpSpPr>
          <p:nvPr/>
        </p:nvGrpSpPr>
        <p:grpSpPr bwMode="auto">
          <a:xfrm>
            <a:off x="5445125" y="4181475"/>
            <a:ext cx="457200" cy="298450"/>
            <a:chOff x="3182" y="2807"/>
            <a:chExt cx="406" cy="560"/>
          </a:xfrm>
        </p:grpSpPr>
        <p:pic>
          <p:nvPicPr>
            <p:cNvPr id="121900" name="Picture 44" descr="flip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 y="2902"/>
              <a:ext cx="379" cy="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901" name="Rectangle 45"/>
            <p:cNvSpPr>
              <a:spLocks noChangeArrowheads="1"/>
            </p:cNvSpPr>
            <p:nvPr/>
          </p:nvSpPr>
          <p:spPr bwMode="auto">
            <a:xfrm>
              <a:off x="3182" y="2813"/>
              <a:ext cx="45" cy="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sp>
          <p:nvSpPr>
            <p:cNvPr id="121902" name="Rectangle 46"/>
            <p:cNvSpPr>
              <a:spLocks noChangeArrowheads="1"/>
            </p:cNvSpPr>
            <p:nvPr/>
          </p:nvSpPr>
          <p:spPr bwMode="auto">
            <a:xfrm>
              <a:off x="3216" y="2807"/>
              <a:ext cx="357"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charset="0"/>
                <a:cs typeface="+mn-cs"/>
              </a:endParaRPr>
            </a:p>
          </p:txBody>
        </p:sp>
      </p:grpSp>
      <p:sp>
        <p:nvSpPr>
          <p:cNvPr id="121903" name="Text Box 47"/>
          <p:cNvSpPr txBox="1">
            <a:spLocks noChangeArrowheads="1"/>
          </p:cNvSpPr>
          <p:nvPr/>
        </p:nvSpPr>
        <p:spPr bwMode="auto">
          <a:xfrm>
            <a:off x="2789238" y="5589588"/>
            <a:ext cx="1303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3000" b="1" i="1" smtClean="0">
                <a:solidFill>
                  <a:srgbClr val="000000"/>
                </a:solidFill>
                <a:latin typeface="Arial" charset="0"/>
                <a:ea typeface="宋体" pitchFamily="2" charset="-122"/>
                <a:cs typeface="+mn-cs"/>
              </a:rPr>
              <a:t>Stop!</a:t>
            </a:r>
            <a:endParaRPr lang="en-US" sz="3000" b="1" i="1" smtClean="0">
              <a:solidFill>
                <a:srgbClr val="000000"/>
              </a:solidFill>
              <a:latin typeface="Arial" charset="0"/>
              <a:cs typeface="+mn-cs"/>
            </a:endParaRPr>
          </a:p>
        </p:txBody>
      </p:sp>
      <p:sp>
        <p:nvSpPr>
          <p:cNvPr id="121904" name="Text Box 48"/>
          <p:cNvSpPr txBox="1">
            <a:spLocks noChangeArrowheads="1"/>
          </p:cNvSpPr>
          <p:nvPr/>
        </p:nvSpPr>
        <p:spPr bwMode="auto">
          <a:xfrm>
            <a:off x="4829175" y="3117850"/>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i="1" smtClean="0">
                <a:solidFill>
                  <a:srgbClr val="000000"/>
                </a:solidFill>
                <a:latin typeface="Arial" charset="0"/>
                <a:cs typeface="+mn-cs"/>
              </a:rPr>
              <a:t>U</a:t>
            </a:r>
          </a:p>
        </p:txBody>
      </p:sp>
      <p:sp>
        <p:nvSpPr>
          <p:cNvPr id="121906" name="Text Box 50"/>
          <p:cNvSpPr txBox="1">
            <a:spLocks noChangeArrowheads="1"/>
          </p:cNvSpPr>
          <p:nvPr/>
        </p:nvSpPr>
        <p:spPr bwMode="auto">
          <a:xfrm>
            <a:off x="2667000" y="3124200"/>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i="1" smtClean="0">
                <a:solidFill>
                  <a:srgbClr val="000000"/>
                </a:solidFill>
                <a:latin typeface="Arial" charset="0"/>
                <a:cs typeface="+mn-cs"/>
              </a:rPr>
              <a:t>X</a:t>
            </a:r>
          </a:p>
        </p:txBody>
      </p:sp>
    </p:spTree>
    <p:extLst>
      <p:ext uri="{BB962C8B-B14F-4D97-AF65-F5344CB8AC3E}">
        <p14:creationId xmlns:p14="http://schemas.microsoft.com/office/powerpoint/2010/main" val="3001802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1" nodeType="clickEffect">
                                  <p:stCondLst>
                                    <p:cond delay="0"/>
                                  </p:stCondLst>
                                  <p:childTnLst>
                                    <p:set>
                                      <p:cBhvr>
                                        <p:cTn id="6" dur="indefinite"/>
                                        <p:tgtEl>
                                          <p:spTgt spid="121882"/>
                                        </p:tgtEl>
                                        <p:attrNameLst>
                                          <p:attrName>fillcolor</p:attrName>
                                        </p:attrNameLst>
                                      </p:cBhvr>
                                      <p:to>
                                        <p:clrVal>
                                          <a:srgbClr val="00FF00"/>
                                        </p:clrVal>
                                      </p:to>
                                    </p:set>
                                    <p:set>
                                      <p:cBhvr>
                                        <p:cTn id="7" dur="indefinite"/>
                                        <p:tgtEl>
                                          <p:spTgt spid="121882"/>
                                        </p:tgtEl>
                                        <p:attrNameLst>
                                          <p:attrName>fill.type</p:attrName>
                                        </p:attrNameLst>
                                      </p:cBhvr>
                                      <p:to>
                                        <p:strVal val="solid"/>
                                      </p:to>
                                    </p:set>
                                    <p:set>
                                      <p:cBhvr>
                                        <p:cTn id="8" dur="indefinite"/>
                                        <p:tgtEl>
                                          <p:spTgt spid="121882"/>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18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mph" presetSubtype="1" nodeType="clickEffect">
                                  <p:stCondLst>
                                    <p:cond delay="0"/>
                                  </p:stCondLst>
                                  <p:childTnLst>
                                    <p:set>
                                      <p:cBhvr>
                                        <p:cTn id="16" dur="indefinite"/>
                                        <p:tgtEl>
                                          <p:spTgt spid="121869"/>
                                        </p:tgtEl>
                                        <p:attrNameLst>
                                          <p:attrName>stroke.color</p:attrName>
                                        </p:attrNameLst>
                                      </p:cBhvr>
                                      <p:to>
                                        <p:clrVal>
                                          <a:srgbClr val="FF0000"/>
                                        </p:clrVal>
                                      </p:to>
                                    </p:set>
                                    <p:set>
                                      <p:cBhvr>
                                        <p:cTn id="17" dur="indefinite"/>
                                        <p:tgtEl>
                                          <p:spTgt spid="121869"/>
                                        </p:tgtEl>
                                        <p:attrNameLst>
                                          <p:attrName>stroke.on</p:attrName>
                                        </p:attrNameLst>
                                      </p:cBhvr>
                                      <p:to>
                                        <p:strVal val="true"/>
                                      </p:to>
                                    </p:set>
                                  </p:childTnLst>
                                </p:cTn>
                              </p:par>
                              <p:par>
                                <p:cTn id="18" presetID="7" presetClass="emph" presetSubtype="1" nodeType="withEffect">
                                  <p:stCondLst>
                                    <p:cond delay="0"/>
                                  </p:stCondLst>
                                  <p:childTnLst>
                                    <p:set>
                                      <p:cBhvr>
                                        <p:cTn id="19" dur="indefinite"/>
                                        <p:tgtEl>
                                          <p:spTgt spid="121860"/>
                                        </p:tgtEl>
                                        <p:attrNameLst>
                                          <p:attrName>stroke.color</p:attrName>
                                        </p:attrNameLst>
                                      </p:cBhvr>
                                      <p:to>
                                        <p:clrVal>
                                          <a:srgbClr val="00CC00"/>
                                        </p:clrVal>
                                      </p:to>
                                    </p:set>
                                    <p:set>
                                      <p:cBhvr>
                                        <p:cTn id="20" dur="indefinite"/>
                                        <p:tgtEl>
                                          <p:spTgt spid="121860"/>
                                        </p:tgtEl>
                                        <p:attrNameLst>
                                          <p:attrName>stroke.on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1" nodeType="clickEffect">
                                  <p:stCondLst>
                                    <p:cond delay="0"/>
                                  </p:stCondLst>
                                  <p:childTnLst>
                                    <p:set>
                                      <p:cBhvr>
                                        <p:cTn id="24" dur="indefinite"/>
                                        <p:tgtEl>
                                          <p:spTgt spid="121859"/>
                                        </p:tgtEl>
                                        <p:attrNameLst>
                                          <p:attrName>fillcolor</p:attrName>
                                        </p:attrNameLst>
                                      </p:cBhvr>
                                      <p:to>
                                        <p:clrVal>
                                          <a:srgbClr val="00FF00"/>
                                        </p:clrVal>
                                      </p:to>
                                    </p:set>
                                    <p:set>
                                      <p:cBhvr>
                                        <p:cTn id="25" dur="indefinite"/>
                                        <p:tgtEl>
                                          <p:spTgt spid="121859"/>
                                        </p:tgtEl>
                                        <p:attrNameLst>
                                          <p:attrName>fill.type</p:attrName>
                                        </p:attrNameLst>
                                      </p:cBhvr>
                                      <p:to>
                                        <p:strVal val="solid"/>
                                      </p:to>
                                    </p:set>
                                    <p:set>
                                      <p:cBhvr>
                                        <p:cTn id="26" dur="indefinite"/>
                                        <p:tgtEl>
                                          <p:spTgt spid="121859"/>
                                        </p:tgtEl>
                                        <p:attrNameLst>
                                          <p:attrName>fill.on</p:attrName>
                                        </p:attrNameLst>
                                      </p:cBhvr>
                                      <p:to>
                                        <p:strVal val="true"/>
                                      </p:to>
                                    </p:set>
                                  </p:childTnLst>
                                </p:cTn>
                              </p:par>
                              <p:par>
                                <p:cTn id="27" presetID="1" presetClass="emph" presetSubtype="1" nodeType="withEffect">
                                  <p:stCondLst>
                                    <p:cond delay="0"/>
                                  </p:stCondLst>
                                  <p:childTnLst>
                                    <p:set>
                                      <p:cBhvr>
                                        <p:cTn id="28" dur="indefinite"/>
                                        <p:tgtEl>
                                          <p:spTgt spid="121882"/>
                                        </p:tgtEl>
                                        <p:attrNameLst>
                                          <p:attrName>fillcolor</p:attrName>
                                        </p:attrNameLst>
                                      </p:cBhvr>
                                      <p:to>
                                        <p:clrVal>
                                          <a:srgbClr val="009900"/>
                                        </p:clrVal>
                                      </p:to>
                                    </p:set>
                                    <p:set>
                                      <p:cBhvr>
                                        <p:cTn id="29" dur="indefinite"/>
                                        <p:tgtEl>
                                          <p:spTgt spid="121882"/>
                                        </p:tgtEl>
                                        <p:attrNameLst>
                                          <p:attrName>fill.type</p:attrName>
                                        </p:attrNameLst>
                                      </p:cBhvr>
                                      <p:to>
                                        <p:strVal val="solid"/>
                                      </p:to>
                                    </p:set>
                                    <p:set>
                                      <p:cBhvr>
                                        <p:cTn id="30" dur="indefinite"/>
                                        <p:tgtEl>
                                          <p:spTgt spid="121882"/>
                                        </p:tgtEl>
                                        <p:attrNameLst>
                                          <p:attrName>fill.on</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mph" presetSubtype="1" nodeType="clickEffect">
                                  <p:stCondLst>
                                    <p:cond delay="0"/>
                                  </p:stCondLst>
                                  <p:childTnLst>
                                    <p:set>
                                      <p:cBhvr>
                                        <p:cTn id="34" dur="indefinite"/>
                                        <p:tgtEl>
                                          <p:spTgt spid="121862"/>
                                        </p:tgtEl>
                                        <p:attrNameLst>
                                          <p:attrName>stroke.color</p:attrName>
                                        </p:attrNameLst>
                                      </p:cBhvr>
                                      <p:to>
                                        <p:clrVal>
                                          <a:srgbClr val="00CC00"/>
                                        </p:clrVal>
                                      </p:to>
                                    </p:set>
                                    <p:set>
                                      <p:cBhvr>
                                        <p:cTn id="35" dur="indefinite"/>
                                        <p:tgtEl>
                                          <p:spTgt spid="121862"/>
                                        </p:tgtEl>
                                        <p:attrNameLst>
                                          <p:attrName>stroke.on</p:attrName>
                                        </p:attrNameLst>
                                      </p:cBhvr>
                                      <p:to>
                                        <p:strVal val="true"/>
                                      </p:to>
                                    </p:set>
                                  </p:childTnLst>
                                </p:cTn>
                              </p:par>
                              <p:par>
                                <p:cTn id="36" presetID="7" presetClass="emph" presetSubtype="1" nodeType="withEffect">
                                  <p:stCondLst>
                                    <p:cond delay="0"/>
                                  </p:stCondLst>
                                  <p:childTnLst>
                                    <p:set>
                                      <p:cBhvr>
                                        <p:cTn id="37" dur="indefinite"/>
                                        <p:tgtEl>
                                          <p:spTgt spid="121861"/>
                                        </p:tgtEl>
                                        <p:attrNameLst>
                                          <p:attrName>stroke.color</p:attrName>
                                        </p:attrNameLst>
                                      </p:cBhvr>
                                      <p:to>
                                        <p:clrVal>
                                          <a:srgbClr val="00CC00"/>
                                        </p:clrVal>
                                      </p:to>
                                    </p:set>
                                    <p:set>
                                      <p:cBhvr>
                                        <p:cTn id="38" dur="indefinite"/>
                                        <p:tgtEl>
                                          <p:spTgt spid="121861"/>
                                        </p:tgtEl>
                                        <p:attrNameLst>
                                          <p:attrName>stroke.on</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mph" presetSubtype="1" nodeType="clickEffect">
                                  <p:stCondLst>
                                    <p:cond delay="0"/>
                                  </p:stCondLst>
                                  <p:childTnLst>
                                    <p:set>
                                      <p:cBhvr>
                                        <p:cTn id="42" dur="indefinite"/>
                                        <p:tgtEl>
                                          <p:spTgt spid="121885"/>
                                        </p:tgtEl>
                                        <p:attrNameLst>
                                          <p:attrName>fillcolor</p:attrName>
                                        </p:attrNameLst>
                                      </p:cBhvr>
                                      <p:to>
                                        <p:clrVal>
                                          <a:srgbClr val="00FF00"/>
                                        </p:clrVal>
                                      </p:to>
                                    </p:set>
                                    <p:set>
                                      <p:cBhvr>
                                        <p:cTn id="43" dur="indefinite"/>
                                        <p:tgtEl>
                                          <p:spTgt spid="121885"/>
                                        </p:tgtEl>
                                        <p:attrNameLst>
                                          <p:attrName>fill.type</p:attrName>
                                        </p:attrNameLst>
                                      </p:cBhvr>
                                      <p:to>
                                        <p:strVal val="solid"/>
                                      </p:to>
                                    </p:set>
                                    <p:set>
                                      <p:cBhvr>
                                        <p:cTn id="44" dur="indefinite"/>
                                        <p:tgtEl>
                                          <p:spTgt spid="121885"/>
                                        </p:tgtEl>
                                        <p:attrNameLst>
                                          <p:attrName>fill.on</p:attrName>
                                        </p:attrNameLst>
                                      </p:cBhvr>
                                      <p:to>
                                        <p:strVal val="true"/>
                                      </p:to>
                                    </p:set>
                                  </p:childTnLst>
                                </p:cTn>
                              </p:par>
                              <p:par>
                                <p:cTn id="45" presetID="1" presetClass="emph" presetSubtype="1" nodeType="withEffect">
                                  <p:stCondLst>
                                    <p:cond delay="0"/>
                                  </p:stCondLst>
                                  <p:childTnLst>
                                    <p:set>
                                      <p:cBhvr>
                                        <p:cTn id="46" dur="indefinite"/>
                                        <p:tgtEl>
                                          <p:spTgt spid="121886"/>
                                        </p:tgtEl>
                                        <p:attrNameLst>
                                          <p:attrName>fillcolor</p:attrName>
                                        </p:attrNameLst>
                                      </p:cBhvr>
                                      <p:to>
                                        <p:clrVal>
                                          <a:srgbClr val="00FF00"/>
                                        </p:clrVal>
                                      </p:to>
                                    </p:set>
                                    <p:set>
                                      <p:cBhvr>
                                        <p:cTn id="47" dur="indefinite"/>
                                        <p:tgtEl>
                                          <p:spTgt spid="121886"/>
                                        </p:tgtEl>
                                        <p:attrNameLst>
                                          <p:attrName>fill.type</p:attrName>
                                        </p:attrNameLst>
                                      </p:cBhvr>
                                      <p:to>
                                        <p:strVal val="solid"/>
                                      </p:to>
                                    </p:set>
                                    <p:set>
                                      <p:cBhvr>
                                        <p:cTn id="48" dur="indefinite"/>
                                        <p:tgtEl>
                                          <p:spTgt spid="121886"/>
                                        </p:tgtEl>
                                        <p:attrNameLst>
                                          <p:attrName>fill.on</p:attrName>
                                        </p:attrNameLst>
                                      </p:cBhvr>
                                      <p:to>
                                        <p:strVal val="true"/>
                                      </p:to>
                                    </p:set>
                                  </p:childTnLst>
                                </p:cTn>
                              </p:par>
                              <p:par>
                                <p:cTn id="49" presetID="1" presetClass="emph" presetSubtype="1" nodeType="withEffect">
                                  <p:stCondLst>
                                    <p:cond delay="0"/>
                                  </p:stCondLst>
                                  <p:childTnLst>
                                    <p:set>
                                      <p:cBhvr>
                                        <p:cTn id="50" dur="indefinite"/>
                                        <p:tgtEl>
                                          <p:spTgt spid="121859"/>
                                        </p:tgtEl>
                                        <p:attrNameLst>
                                          <p:attrName>fillcolor</p:attrName>
                                        </p:attrNameLst>
                                      </p:cBhvr>
                                      <p:to>
                                        <p:clrVal>
                                          <a:srgbClr val="009900"/>
                                        </p:clrVal>
                                      </p:to>
                                    </p:set>
                                    <p:set>
                                      <p:cBhvr>
                                        <p:cTn id="51" dur="indefinite"/>
                                        <p:tgtEl>
                                          <p:spTgt spid="121859"/>
                                        </p:tgtEl>
                                        <p:attrNameLst>
                                          <p:attrName>fill.type</p:attrName>
                                        </p:attrNameLst>
                                      </p:cBhvr>
                                      <p:to>
                                        <p:strVal val="solid"/>
                                      </p:to>
                                    </p:set>
                                    <p:set>
                                      <p:cBhvr>
                                        <p:cTn id="52" dur="indefinite"/>
                                        <p:tgtEl>
                                          <p:spTgt spid="121859"/>
                                        </p:tgtEl>
                                        <p:attrNameLst>
                                          <p:attrName>fill.on</p:attrName>
                                        </p:attrNameLst>
                                      </p:cBhvr>
                                      <p:to>
                                        <p:strVal val="tru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7" presetClass="emph" presetSubtype="1" nodeType="clickEffect">
                                  <p:stCondLst>
                                    <p:cond delay="0"/>
                                  </p:stCondLst>
                                  <p:childTnLst>
                                    <p:set>
                                      <p:cBhvr>
                                        <p:cTn id="56" dur="indefinite"/>
                                        <p:tgtEl>
                                          <p:spTgt spid="121866"/>
                                        </p:tgtEl>
                                        <p:attrNameLst>
                                          <p:attrName>stroke.color</p:attrName>
                                        </p:attrNameLst>
                                      </p:cBhvr>
                                      <p:to>
                                        <p:clrVal>
                                          <a:srgbClr val="FF0000"/>
                                        </p:clrVal>
                                      </p:to>
                                    </p:set>
                                    <p:set>
                                      <p:cBhvr>
                                        <p:cTn id="57" dur="indefinite"/>
                                        <p:tgtEl>
                                          <p:spTgt spid="121866"/>
                                        </p:tgtEl>
                                        <p:attrNameLst>
                                          <p:attrName>stroke.on</p:attrName>
                                        </p:attrNameLst>
                                      </p:cBhvr>
                                      <p:to>
                                        <p:strVal val="true"/>
                                      </p:to>
                                    </p:set>
                                  </p:childTnLst>
                                </p:cTn>
                              </p:par>
                              <p:par>
                                <p:cTn id="58" presetID="7" presetClass="emph" presetSubtype="1" nodeType="withEffect">
                                  <p:stCondLst>
                                    <p:cond delay="0"/>
                                  </p:stCondLst>
                                  <p:childTnLst>
                                    <p:set>
                                      <p:cBhvr>
                                        <p:cTn id="59" dur="indefinite"/>
                                        <p:tgtEl>
                                          <p:spTgt spid="121868"/>
                                        </p:tgtEl>
                                        <p:attrNameLst>
                                          <p:attrName>stroke.color</p:attrName>
                                        </p:attrNameLst>
                                      </p:cBhvr>
                                      <p:to>
                                        <p:clrVal>
                                          <a:srgbClr val="FF0000"/>
                                        </p:clrVal>
                                      </p:to>
                                    </p:set>
                                    <p:set>
                                      <p:cBhvr>
                                        <p:cTn id="60" dur="indefinite"/>
                                        <p:tgtEl>
                                          <p:spTgt spid="121868"/>
                                        </p:tgtEl>
                                        <p:attrNameLst>
                                          <p:attrName>stroke.on</p:attrName>
                                        </p:attrNameLst>
                                      </p:cBhvr>
                                      <p:to>
                                        <p:strVal val="tru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mph" presetSubtype="1" nodeType="clickEffect">
                                  <p:stCondLst>
                                    <p:cond delay="0"/>
                                  </p:stCondLst>
                                  <p:childTnLst>
                                    <p:set>
                                      <p:cBhvr>
                                        <p:cTn id="64" dur="indefinite"/>
                                        <p:tgtEl>
                                          <p:spTgt spid="121885"/>
                                        </p:tgtEl>
                                        <p:attrNameLst>
                                          <p:attrName>fillcolor</p:attrName>
                                        </p:attrNameLst>
                                      </p:cBhvr>
                                      <p:to>
                                        <p:clrVal>
                                          <a:srgbClr val="009900"/>
                                        </p:clrVal>
                                      </p:to>
                                    </p:set>
                                    <p:set>
                                      <p:cBhvr>
                                        <p:cTn id="65" dur="indefinite"/>
                                        <p:tgtEl>
                                          <p:spTgt spid="121885"/>
                                        </p:tgtEl>
                                        <p:attrNameLst>
                                          <p:attrName>fill.type</p:attrName>
                                        </p:attrNameLst>
                                      </p:cBhvr>
                                      <p:to>
                                        <p:strVal val="solid"/>
                                      </p:to>
                                    </p:set>
                                    <p:set>
                                      <p:cBhvr>
                                        <p:cTn id="66" dur="indefinite"/>
                                        <p:tgtEl>
                                          <p:spTgt spid="121885"/>
                                        </p:tgtEl>
                                        <p:attrNameLst>
                                          <p:attrName>fill.on</p:attrName>
                                        </p:attrNameLst>
                                      </p:cBhvr>
                                      <p:to>
                                        <p:strVal val="true"/>
                                      </p:to>
                                    </p:set>
                                  </p:childTnLst>
                                </p:cTn>
                              </p:par>
                              <p:par>
                                <p:cTn id="67" presetID="1" presetClass="emph" presetSubtype="1" nodeType="withEffect">
                                  <p:stCondLst>
                                    <p:cond delay="0"/>
                                  </p:stCondLst>
                                  <p:childTnLst>
                                    <p:set>
                                      <p:cBhvr>
                                        <p:cTn id="68" dur="indefinite"/>
                                        <p:tgtEl>
                                          <p:spTgt spid="121886"/>
                                        </p:tgtEl>
                                        <p:attrNameLst>
                                          <p:attrName>fillcolor</p:attrName>
                                        </p:attrNameLst>
                                      </p:cBhvr>
                                      <p:to>
                                        <p:clrVal>
                                          <a:srgbClr val="009900"/>
                                        </p:clrVal>
                                      </p:to>
                                    </p:set>
                                    <p:set>
                                      <p:cBhvr>
                                        <p:cTn id="69" dur="indefinite"/>
                                        <p:tgtEl>
                                          <p:spTgt spid="121886"/>
                                        </p:tgtEl>
                                        <p:attrNameLst>
                                          <p:attrName>fill.type</p:attrName>
                                        </p:attrNameLst>
                                      </p:cBhvr>
                                      <p:to>
                                        <p:strVal val="solid"/>
                                      </p:to>
                                    </p:set>
                                    <p:set>
                                      <p:cBhvr>
                                        <p:cTn id="70" dur="indefinite"/>
                                        <p:tgtEl>
                                          <p:spTgt spid="121886"/>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1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0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Interest-matching Users Prediction</a:t>
            </a:r>
          </a:p>
        </p:txBody>
      </p:sp>
      <p:sp>
        <p:nvSpPr>
          <p:cNvPr id="3" name="Content Placeholder 2"/>
          <p:cNvSpPr>
            <a:spLocks noGrp="1"/>
          </p:cNvSpPr>
          <p:nvPr>
            <p:ph idx="1"/>
          </p:nvPr>
        </p:nvSpPr>
        <p:spPr/>
        <p:txBody>
          <a:bodyPr/>
          <a:lstStyle/>
          <a:p>
            <a:r>
              <a:rPr lang="en-US" dirty="0" smtClean="0"/>
              <a:t>Objective: </a:t>
            </a:r>
            <a:r>
              <a:rPr lang="en-US" dirty="0"/>
              <a:t>minimize the penalty function P</a:t>
            </a:r>
            <a:r>
              <a:rPr lang="en-US" baseline="-25000" dirty="0"/>
              <a:t>T</a:t>
            </a:r>
            <a:r>
              <a:rPr lang="en-US" dirty="0"/>
              <a:t> </a:t>
            </a:r>
            <a:r>
              <a:rPr lang="en-US" dirty="0" smtClean="0"/>
              <a:t>with respect </a:t>
            </a:r>
            <a:r>
              <a:rPr lang="en-US" dirty="0"/>
              <a:t>to the incorrect </a:t>
            </a:r>
            <a:r>
              <a:rPr lang="en-US" dirty="0" smtClean="0"/>
              <a:t>predictions</a:t>
            </a:r>
          </a:p>
          <a:p>
            <a:r>
              <a:rPr lang="en-US" dirty="0" smtClean="0"/>
              <a:t>Method:</a:t>
            </a:r>
          </a:p>
          <a:p>
            <a:pPr lvl="1"/>
            <a:r>
              <a:rPr lang="en-US" dirty="0" smtClean="0"/>
              <a:t>Using Semi-Supervised Learning.</a:t>
            </a:r>
          </a:p>
          <a:p>
            <a:pPr lvl="1"/>
            <a:r>
              <a:rPr lang="en-US" dirty="0" smtClean="0"/>
              <a:t>To formulate the Penalty Function P</a:t>
            </a:r>
            <a:r>
              <a:rPr lang="en-US" baseline="-25000" dirty="0" smtClean="0"/>
              <a:t>T</a:t>
            </a:r>
            <a:r>
              <a:rPr lang="en-US" dirty="0" smtClean="0"/>
              <a:t>, we construct a Bipartite Graph</a:t>
            </a:r>
            <a:r>
              <a:rPr lang="el-GR" dirty="0"/>
              <a:t> Γ</a:t>
            </a:r>
            <a:r>
              <a:rPr lang="en-US" baseline="-25000" dirty="0" smtClean="0"/>
              <a:t>T </a:t>
            </a:r>
            <a:r>
              <a:rPr lang="en-US" dirty="0" smtClean="0"/>
              <a:t>on top of the coupled graph</a:t>
            </a:r>
          </a:p>
          <a:p>
            <a:pPr lvl="1"/>
            <a:endParaRPr lang="en-US" dirty="0" smtClean="0"/>
          </a:p>
        </p:txBody>
      </p:sp>
      <p:grpSp>
        <p:nvGrpSpPr>
          <p:cNvPr id="4" name="Group 3"/>
          <p:cNvGrpSpPr/>
          <p:nvPr/>
        </p:nvGrpSpPr>
        <p:grpSpPr>
          <a:xfrm>
            <a:off x="7620000" y="0"/>
            <a:ext cx="1524000" cy="914400"/>
            <a:chOff x="7620000" y="0"/>
            <a:chExt cx="1524000" cy="914400"/>
          </a:xfrm>
        </p:grpSpPr>
        <p:grpSp>
          <p:nvGrpSpPr>
            <p:cNvPr id="5" name="Group 14"/>
            <p:cNvGrpSpPr/>
            <p:nvPr/>
          </p:nvGrpSpPr>
          <p:grpSpPr>
            <a:xfrm>
              <a:off x="7620000" y="0"/>
              <a:ext cx="1524000" cy="914400"/>
              <a:chOff x="7620000" y="0"/>
              <a:chExt cx="1524000" cy="914400"/>
            </a:xfrm>
          </p:grpSpPr>
          <p:cxnSp>
            <p:nvCxnSpPr>
              <p:cNvPr id="7" name="Straight Connector 6"/>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 name="Straight Connector 7"/>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159245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Bipartite Graph</a:t>
            </a:r>
          </a:p>
        </p:txBody>
      </p:sp>
      <p:sp>
        <p:nvSpPr>
          <p:cNvPr id="3" name="Content Placeholder 2"/>
          <p:cNvSpPr>
            <a:spLocks noGrp="1"/>
          </p:cNvSpPr>
          <p:nvPr>
            <p:ph idx="1"/>
          </p:nvPr>
        </p:nvSpPr>
        <p:spPr>
          <a:xfrm>
            <a:off x="152400" y="1143000"/>
            <a:ext cx="8229600" cy="1600199"/>
          </a:xfrm>
        </p:spPr>
        <p:txBody>
          <a:bodyPr>
            <a:normAutofit fontScale="77500" lnSpcReduction="20000"/>
          </a:bodyPr>
          <a:lstStyle/>
          <a:p>
            <a:r>
              <a:rPr lang="el-GR" dirty="0"/>
              <a:t>Γ</a:t>
            </a:r>
            <a:r>
              <a:rPr lang="en-US" i="1" baseline="-25000" dirty="0"/>
              <a:t>T</a:t>
            </a:r>
            <a:r>
              <a:rPr lang="en-US" i="1" dirty="0"/>
              <a:t> </a:t>
            </a:r>
            <a:r>
              <a:rPr lang="en-US" dirty="0"/>
              <a:t>= (</a:t>
            </a:r>
            <a:r>
              <a:rPr lang="en-US" i="1" dirty="0"/>
              <a:t>H</a:t>
            </a:r>
            <a:r>
              <a:rPr lang="en-US" i="1" baseline="-25000" dirty="0"/>
              <a:t>T</a:t>
            </a:r>
            <a:r>
              <a:rPr lang="en-US" i="1" dirty="0"/>
              <a:t> ,</a:t>
            </a:r>
            <a:r>
              <a:rPr lang="en-US" i="1" dirty="0" smtClean="0"/>
              <a:t>F</a:t>
            </a:r>
            <a:r>
              <a:rPr lang="en-US" i="1" baseline="-25000" dirty="0" smtClean="0"/>
              <a:t>T</a:t>
            </a:r>
            <a:r>
              <a:rPr lang="en-US" dirty="0" smtClean="0"/>
              <a:t>; </a:t>
            </a:r>
            <a:r>
              <a:rPr lang="en-US" i="1" dirty="0" smtClean="0"/>
              <a:t>L</a:t>
            </a:r>
            <a:r>
              <a:rPr lang="en-US" i="1" baseline="-25000" dirty="0" smtClean="0"/>
              <a:t>T</a:t>
            </a:r>
            <a:r>
              <a:rPr lang="en-US" dirty="0" smtClean="0"/>
              <a:t>)</a:t>
            </a:r>
          </a:p>
          <a:p>
            <a:pPr lvl="1"/>
            <a:r>
              <a:rPr lang="en-US" sz="3300" dirty="0" smtClean="0"/>
              <a:t>Hub Users </a:t>
            </a:r>
            <a:r>
              <a:rPr lang="en-US" sz="3300" i="1" dirty="0" smtClean="0"/>
              <a:t>H</a:t>
            </a:r>
            <a:r>
              <a:rPr lang="en-US" sz="3300" i="1" baseline="-25000" dirty="0" smtClean="0"/>
              <a:t>T</a:t>
            </a:r>
            <a:r>
              <a:rPr lang="en-US" sz="3300" dirty="0" smtClean="0"/>
              <a:t>: At least one follower</a:t>
            </a:r>
          </a:p>
          <a:p>
            <a:pPr lvl="1"/>
            <a:r>
              <a:rPr lang="en-US" sz="3300" dirty="0" smtClean="0"/>
              <a:t>Follower Users </a:t>
            </a:r>
            <a:r>
              <a:rPr lang="en-US" sz="3300" i="1" dirty="0" smtClean="0"/>
              <a:t>F</a:t>
            </a:r>
            <a:r>
              <a:rPr lang="en-US" sz="3300" i="1" baseline="-25000" dirty="0" smtClean="0"/>
              <a:t>T</a:t>
            </a:r>
            <a:r>
              <a:rPr lang="en-US" sz="3300" dirty="0"/>
              <a:t>: At least </a:t>
            </a:r>
            <a:r>
              <a:rPr lang="en-US" sz="3300" dirty="0" smtClean="0"/>
              <a:t>follow one hub user</a:t>
            </a:r>
          </a:p>
          <a:p>
            <a:pPr lvl="1"/>
            <a:r>
              <a:rPr lang="en-US" sz="3300" dirty="0" smtClean="0"/>
              <a:t>A </a:t>
            </a:r>
            <a:r>
              <a:rPr lang="en-US" sz="3300" dirty="0"/>
              <a:t>user can be both </a:t>
            </a:r>
            <a:r>
              <a:rPr lang="en-US" sz="3300" dirty="0" smtClean="0"/>
              <a:t>a hub user </a:t>
            </a:r>
            <a:r>
              <a:rPr lang="en-US" sz="3300" dirty="0"/>
              <a:t>and </a:t>
            </a:r>
            <a:r>
              <a:rPr lang="en-US" sz="3300" dirty="0" smtClean="0"/>
              <a:t>a follower user</a:t>
            </a:r>
            <a:endParaRPr lang="en-US" sz="3300" dirty="0"/>
          </a:p>
          <a:p>
            <a:pPr lvl="1"/>
            <a:endParaRPr lang="en-US" dirty="0" smtClean="0"/>
          </a:p>
        </p:txBody>
      </p:sp>
      <p:grpSp>
        <p:nvGrpSpPr>
          <p:cNvPr id="4" name="Group 13"/>
          <p:cNvGrpSpPr/>
          <p:nvPr/>
        </p:nvGrpSpPr>
        <p:grpSpPr>
          <a:xfrm>
            <a:off x="228600" y="2971800"/>
            <a:ext cx="8720114" cy="2555319"/>
            <a:chOff x="173843" y="1690350"/>
            <a:chExt cx="8720114" cy="2555319"/>
          </a:xfrm>
        </p:grpSpPr>
        <p:sp>
          <p:nvSpPr>
            <p:cNvPr id="9" name="Right Arrow 8"/>
            <p:cNvSpPr/>
            <p:nvPr/>
          </p:nvSpPr>
          <p:spPr>
            <a:xfrm>
              <a:off x="3221843" y="2560579"/>
              <a:ext cx="457200" cy="369332"/>
            </a:xfrm>
            <a:prstGeom prs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43" y="1690350"/>
              <a:ext cx="2963184"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86447" y="3876337"/>
              <a:ext cx="2333459" cy="369332"/>
            </a:xfrm>
            <a:prstGeom prst="rect">
              <a:avLst/>
            </a:prstGeom>
            <a:noFill/>
          </p:spPr>
          <p:txBody>
            <a:bodyPr wrap="none" rtlCol="0">
              <a:spAutoFit/>
            </a:bodyPr>
            <a:lstStyle/>
            <a:p>
              <a:r>
                <a:rPr lang="en-US" dirty="0" smtClean="0"/>
                <a:t>Coupling </a:t>
              </a:r>
              <a:r>
                <a:rPr lang="en-US" dirty="0"/>
                <a:t>Graph </a:t>
              </a:r>
              <a:r>
                <a:rPr lang="en-US" i="1" dirty="0"/>
                <a:t>G</a:t>
              </a:r>
              <a:r>
                <a:rPr lang="en-US" i="1" baseline="-25000" dirty="0"/>
                <a:t>T</a:t>
              </a:r>
              <a:endParaRPr lang="en-US" baseline="-250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776078"/>
              <a:ext cx="5160157" cy="193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90003" y="3876337"/>
              <a:ext cx="1847750" cy="369332"/>
            </a:xfrm>
            <a:prstGeom prst="rect">
              <a:avLst/>
            </a:prstGeom>
            <a:noFill/>
          </p:spPr>
          <p:txBody>
            <a:bodyPr wrap="none" rtlCol="0">
              <a:spAutoFit/>
            </a:bodyPr>
            <a:lstStyle/>
            <a:p>
              <a:r>
                <a:rPr lang="en-US" dirty="0"/>
                <a:t>Bipartite Graph </a:t>
              </a:r>
              <a:r>
                <a:rPr lang="en-US" dirty="0" smtClean="0"/>
                <a:t>Γ</a:t>
              </a:r>
              <a:r>
                <a:rPr lang="en-US" i="1" baseline="-25000" dirty="0" smtClean="0"/>
                <a:t>T</a:t>
              </a:r>
              <a:endParaRPr lang="en-US" baseline="-25000" dirty="0"/>
            </a:p>
          </p:txBody>
        </p:sp>
      </p:grpSp>
      <p:grpSp>
        <p:nvGrpSpPr>
          <p:cNvPr id="14" name="Group 13"/>
          <p:cNvGrpSpPr/>
          <p:nvPr/>
        </p:nvGrpSpPr>
        <p:grpSpPr>
          <a:xfrm>
            <a:off x="7620000" y="0"/>
            <a:ext cx="1524000" cy="914400"/>
            <a:chOff x="7620000" y="0"/>
            <a:chExt cx="1524000" cy="914400"/>
          </a:xfrm>
        </p:grpSpPr>
        <p:grpSp>
          <p:nvGrpSpPr>
            <p:cNvPr id="15" name="Group 14"/>
            <p:cNvGrpSpPr/>
            <p:nvPr/>
          </p:nvGrpSpPr>
          <p:grpSpPr>
            <a:xfrm>
              <a:off x="7620000" y="0"/>
              <a:ext cx="1524000" cy="914400"/>
              <a:chOff x="7620000" y="0"/>
              <a:chExt cx="1524000" cy="914400"/>
            </a:xfrm>
          </p:grpSpPr>
          <p:cxnSp>
            <p:nvCxnSpPr>
              <p:cNvPr id="17" name="Straight Connector 16"/>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8" name="Straight Connector 17"/>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32981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rtl="0">
              <a:spcBef>
                <a:spcPct val="0"/>
              </a:spcBef>
            </a:pPr>
            <a:r>
              <a:rPr lang="en-US" sz="4400" kern="1200" dirty="0">
                <a:solidFill>
                  <a:schemeClr val="tx1"/>
                </a:solidFill>
                <a:latin typeface="+mj-lt"/>
                <a:ea typeface="+mj-ea"/>
                <a:cs typeface="+mj-cs"/>
              </a:rPr>
              <a:t>Penalty Function P</a:t>
            </a:r>
            <a:r>
              <a:rPr lang="en-US" sz="4400" kern="1200" baseline="-25000" dirty="0">
                <a:solidFill>
                  <a:schemeClr val="tx1"/>
                </a:solidFill>
                <a:latin typeface="+mj-lt"/>
                <a:ea typeface="+mj-ea"/>
                <a:cs typeface="+mj-cs"/>
              </a:rPr>
              <a:t>T</a:t>
            </a:r>
          </a:p>
        </p:txBody>
      </p:sp>
      <p:sp>
        <p:nvSpPr>
          <p:cNvPr id="3" name="Content Placeholder 2"/>
          <p:cNvSpPr>
            <a:spLocks noGrp="1"/>
          </p:cNvSpPr>
          <p:nvPr>
            <p:ph idx="1"/>
          </p:nvPr>
        </p:nvSpPr>
        <p:spPr/>
        <p:txBody>
          <a:bodyPr/>
          <a:lstStyle/>
          <a:p>
            <a:r>
              <a:rPr lang="en-US" i="1" dirty="0"/>
              <a:t>L</a:t>
            </a:r>
            <a:r>
              <a:rPr lang="en-US" i="1" dirty="0" smtClean="0"/>
              <a:t>oss Function</a:t>
            </a:r>
            <a:r>
              <a:rPr lang="en-US" dirty="0"/>
              <a:t>:</a:t>
            </a:r>
            <a:r>
              <a:rPr lang="en-US" dirty="0" smtClean="0"/>
              <a:t> </a:t>
            </a:r>
            <a:r>
              <a:rPr lang="en-US" dirty="0"/>
              <a:t>forces the interest-matching users close </a:t>
            </a:r>
            <a:r>
              <a:rPr lang="en-US" dirty="0" smtClean="0"/>
              <a:t>to the </a:t>
            </a:r>
            <a:r>
              <a:rPr lang="en-US" dirty="0"/>
              <a:t>interest-available </a:t>
            </a:r>
            <a:r>
              <a:rPr lang="en-US" dirty="0" smtClean="0"/>
              <a:t>users (given some large constant </a:t>
            </a:r>
            <a:r>
              <a:rPr lang="el-GR" dirty="0" smtClean="0"/>
              <a:t>Ω</a:t>
            </a:r>
            <a:r>
              <a:rPr lang="en-US" i="1" baseline="-25000" dirty="0" smtClean="0"/>
              <a:t>P</a:t>
            </a:r>
            <a:r>
              <a:rPr lang="en-US" dirty="0" smtClean="0"/>
              <a:t>)</a:t>
            </a:r>
          </a:p>
          <a:p>
            <a:r>
              <a:rPr lang="en-US" i="1" dirty="0" err="1" smtClean="0"/>
              <a:t>Regularizer</a:t>
            </a:r>
            <a:r>
              <a:rPr lang="en-US" dirty="0"/>
              <a:t>:</a:t>
            </a:r>
            <a:r>
              <a:rPr lang="en-US" dirty="0" smtClean="0"/>
              <a:t> the </a:t>
            </a:r>
            <a:r>
              <a:rPr lang="en-US" dirty="0"/>
              <a:t>penalties of the incorrect </a:t>
            </a:r>
            <a:r>
              <a:rPr lang="en-US" dirty="0" smtClean="0"/>
              <a:t>predictions</a:t>
            </a:r>
          </a:p>
          <a:p>
            <a:pPr marL="342900" lvl="1" indent="-342900">
              <a:buFont typeface="Arial" pitchFamily="34" charset="0"/>
              <a:buChar char="•"/>
            </a:pPr>
            <a:r>
              <a:rPr lang="en-US" sz="3200" dirty="0"/>
              <a:t>Objective: Minimize P</a:t>
            </a:r>
            <a:r>
              <a:rPr lang="en-US" sz="3200" baseline="-25000" dirty="0"/>
              <a:t>T</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495799"/>
            <a:ext cx="50768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2 (Accent Bar) 5"/>
          <p:cNvSpPr/>
          <p:nvPr/>
        </p:nvSpPr>
        <p:spPr>
          <a:xfrm>
            <a:off x="3819577" y="5867400"/>
            <a:ext cx="2245806" cy="304800"/>
          </a:xfrm>
          <a:prstGeom prst="accentCallout2">
            <a:avLst>
              <a:gd name="adj1" fmla="val 18750"/>
              <a:gd name="adj2" fmla="val -8333"/>
              <a:gd name="adj3" fmla="val 17110"/>
              <a:gd name="adj4" fmla="val -27853"/>
              <a:gd name="adj5" fmla="val -231177"/>
              <a:gd name="adj6" fmla="val -36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some large constant </a:t>
            </a:r>
            <a:endParaRPr lang="en-US" dirty="0">
              <a:solidFill>
                <a:schemeClr val="tx1"/>
              </a:solidFill>
            </a:endParaRPr>
          </a:p>
        </p:txBody>
      </p:sp>
      <p:sp>
        <p:nvSpPr>
          <p:cNvPr id="8" name="Line Callout 2 (Accent Bar) 7"/>
          <p:cNvSpPr/>
          <p:nvPr/>
        </p:nvSpPr>
        <p:spPr>
          <a:xfrm>
            <a:off x="4693783" y="4221981"/>
            <a:ext cx="3276600" cy="304800"/>
          </a:xfrm>
          <a:prstGeom prst="accentCallout2">
            <a:avLst>
              <a:gd name="adj1" fmla="val 55014"/>
              <a:gd name="adj2" fmla="val -8640"/>
              <a:gd name="adj3" fmla="val 59968"/>
              <a:gd name="adj4" fmla="val -23560"/>
              <a:gd name="adj5" fmla="val 151240"/>
              <a:gd name="adj6" fmla="val -321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interest-prediction label vector</a:t>
            </a:r>
            <a:endParaRPr lang="en-US" dirty="0">
              <a:solidFill>
                <a:schemeClr val="tx1"/>
              </a:solidFill>
            </a:endParaRPr>
          </a:p>
        </p:txBody>
      </p:sp>
      <p:sp>
        <p:nvSpPr>
          <p:cNvPr id="9" name="Line Callout 2 (Accent Bar) 8"/>
          <p:cNvSpPr/>
          <p:nvPr/>
        </p:nvSpPr>
        <p:spPr>
          <a:xfrm>
            <a:off x="5379583" y="5294433"/>
            <a:ext cx="3048000" cy="304800"/>
          </a:xfrm>
          <a:prstGeom prst="accentCallout2">
            <a:avLst>
              <a:gd name="adj1" fmla="val 18750"/>
              <a:gd name="adj2" fmla="val -8333"/>
              <a:gd name="adj3" fmla="val 13813"/>
              <a:gd name="adj4" fmla="val -16315"/>
              <a:gd name="adj5" fmla="val -69638"/>
              <a:gd name="adj6" fmla="val -223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interest-available label vector</a:t>
            </a:r>
            <a:endParaRPr lang="en-US" dirty="0">
              <a:solidFill>
                <a:schemeClr val="tx1"/>
              </a:solidFill>
            </a:endParaRPr>
          </a:p>
        </p:txBody>
      </p:sp>
      <p:grpSp>
        <p:nvGrpSpPr>
          <p:cNvPr id="10" name="Group 9"/>
          <p:cNvGrpSpPr/>
          <p:nvPr/>
        </p:nvGrpSpPr>
        <p:grpSpPr>
          <a:xfrm>
            <a:off x="7620000" y="0"/>
            <a:ext cx="1524000" cy="914400"/>
            <a:chOff x="7620000" y="0"/>
            <a:chExt cx="1524000" cy="914400"/>
          </a:xfrm>
        </p:grpSpPr>
        <p:grpSp>
          <p:nvGrpSpPr>
            <p:cNvPr id="11" name="Group 14"/>
            <p:cNvGrpSpPr/>
            <p:nvPr/>
          </p:nvGrpSpPr>
          <p:grpSpPr>
            <a:xfrm>
              <a:off x="7620000" y="0"/>
              <a:ext cx="1524000" cy="914400"/>
              <a:chOff x="7620000" y="0"/>
              <a:chExt cx="1524000" cy="914400"/>
            </a:xfrm>
          </p:grpSpPr>
          <p:cxnSp>
            <p:nvCxnSpPr>
              <p:cNvPr id="13" name="Straight Connector 12"/>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4" name="Straight Connector 13"/>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6377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Regularizer</a:t>
            </a:r>
            <a:r>
              <a:rPr lang="en-US" dirty="0" smtClean="0"/>
              <a:t> P</a:t>
            </a:r>
            <a:endParaRPr lang="en-US" dirty="0"/>
          </a:p>
        </p:txBody>
      </p:sp>
      <p:sp>
        <p:nvSpPr>
          <p:cNvPr id="3" name="Content Placeholder 2"/>
          <p:cNvSpPr>
            <a:spLocks noGrp="1"/>
          </p:cNvSpPr>
          <p:nvPr>
            <p:ph idx="1"/>
          </p:nvPr>
        </p:nvSpPr>
        <p:spPr/>
        <p:txBody>
          <a:bodyPr/>
          <a:lstStyle/>
          <a:p>
            <a:r>
              <a:rPr lang="en-US" dirty="0" smtClean="0"/>
              <a:t>Combination of </a:t>
            </a:r>
            <a:r>
              <a:rPr lang="en-US" dirty="0"/>
              <a:t>follower user penalties </a:t>
            </a:r>
            <a:r>
              <a:rPr lang="en-US" i="1" dirty="0"/>
              <a:t>P</a:t>
            </a:r>
            <a:r>
              <a:rPr lang="en-US" i="1" baseline="-25000" dirty="0"/>
              <a:t>f</a:t>
            </a:r>
            <a:r>
              <a:rPr lang="en-US" i="1" dirty="0"/>
              <a:t> </a:t>
            </a:r>
            <a:r>
              <a:rPr lang="en-US" i="1" dirty="0" smtClean="0"/>
              <a:t> </a:t>
            </a:r>
            <a:r>
              <a:rPr lang="en-US" dirty="0" smtClean="0"/>
              <a:t>and </a:t>
            </a:r>
            <a:r>
              <a:rPr lang="en-US" dirty="0"/>
              <a:t>hub user </a:t>
            </a:r>
            <a:r>
              <a:rPr lang="en-US" dirty="0" smtClean="0"/>
              <a:t>penalties </a:t>
            </a:r>
            <a:r>
              <a:rPr lang="en-US" i="1" dirty="0" smtClean="0"/>
              <a:t>P</a:t>
            </a:r>
            <a:r>
              <a:rPr lang="en-US" i="1" baseline="-25000" dirty="0" smtClean="0"/>
              <a:t>h</a:t>
            </a:r>
          </a:p>
          <a:p>
            <a:endParaRPr lang="en-US" i="1" baseline="-25000" dirty="0"/>
          </a:p>
          <a:p>
            <a:endParaRPr lang="en-US" i="1" baseline="-25000" dirty="0" smtClean="0"/>
          </a:p>
          <a:p>
            <a:r>
              <a:rPr lang="en-US" dirty="0"/>
              <a:t>F</a:t>
            </a:r>
            <a:r>
              <a:rPr lang="en-US" dirty="0" smtClean="0"/>
              <a:t>ollower </a:t>
            </a:r>
            <a:r>
              <a:rPr lang="en-US" dirty="0"/>
              <a:t>user penalty </a:t>
            </a:r>
            <a:r>
              <a:rPr lang="en-US" i="1" dirty="0" smtClean="0"/>
              <a:t>P</a:t>
            </a:r>
            <a:r>
              <a:rPr lang="en-US" i="1" baseline="-25000" dirty="0" smtClean="0"/>
              <a:t>f </a:t>
            </a:r>
            <a:r>
              <a:rPr lang="en-US" dirty="0" smtClean="0"/>
              <a:t>: </a:t>
            </a:r>
            <a:r>
              <a:rPr lang="en-US" dirty="0"/>
              <a:t>consider the </a:t>
            </a:r>
            <a:r>
              <a:rPr lang="en-US" dirty="0" smtClean="0"/>
              <a:t>sum of </a:t>
            </a:r>
            <a:r>
              <a:rPr lang="en-US" dirty="0"/>
              <a:t>penalties for all pairs of follower </a:t>
            </a:r>
            <a:r>
              <a:rPr lang="en-US" dirty="0" smtClean="0"/>
              <a:t>users</a:t>
            </a:r>
          </a:p>
          <a:p>
            <a:pPr marL="0" indent="0">
              <a:buNone/>
            </a:pPr>
            <a:r>
              <a:rPr lang="en-US" dirty="0" smtClean="0"/>
              <a:t>    (Similar as </a:t>
            </a:r>
            <a:r>
              <a:rPr lang="en-US" dirty="0"/>
              <a:t>hub user penalties </a:t>
            </a:r>
            <a:r>
              <a:rPr lang="en-US" i="1" dirty="0" smtClean="0"/>
              <a:t>P</a:t>
            </a:r>
            <a:r>
              <a:rPr lang="en-US" i="1" baseline="-25000" dirty="0" smtClean="0"/>
              <a:t>h</a:t>
            </a:r>
            <a:r>
              <a:rPr lang="en-US" dirty="0" smtClean="0"/>
              <a: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305259"/>
            <a:ext cx="3886200" cy="56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590" y="4572000"/>
            <a:ext cx="3274219" cy="93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2 (Accent Bar) 5"/>
          <p:cNvSpPr/>
          <p:nvPr/>
        </p:nvSpPr>
        <p:spPr>
          <a:xfrm>
            <a:off x="5181600" y="1981200"/>
            <a:ext cx="3429000" cy="304800"/>
          </a:xfrm>
          <a:prstGeom prst="accentCallout2">
            <a:avLst>
              <a:gd name="adj1" fmla="val 55014"/>
              <a:gd name="adj2" fmla="val -8640"/>
              <a:gd name="adj3" fmla="val 56672"/>
              <a:gd name="adj4" fmla="val -24160"/>
              <a:gd name="adj5" fmla="val 152199"/>
              <a:gd name="adj6" fmla="val -4616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 </a:t>
            </a:r>
            <a:r>
              <a:rPr lang="en-US" dirty="0">
                <a:solidFill>
                  <a:schemeClr val="tx1"/>
                </a:solidFill>
              </a:rPr>
              <a:t>normalized </a:t>
            </a:r>
            <a:r>
              <a:rPr lang="en-US" dirty="0" smtClean="0">
                <a:solidFill>
                  <a:schemeClr val="tx1"/>
                </a:solidFill>
              </a:rPr>
              <a:t>parameter (0,1)</a:t>
            </a:r>
            <a:endParaRPr lang="en-US" dirty="0">
              <a:solidFill>
                <a:schemeClr val="tx1"/>
              </a:solidFill>
            </a:endParaRPr>
          </a:p>
        </p:txBody>
      </p:sp>
      <p:grpSp>
        <p:nvGrpSpPr>
          <p:cNvPr id="7" name="Group 6"/>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10" name="Straight Connector 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Line Callout 2 12"/>
          <p:cNvSpPr/>
          <p:nvPr/>
        </p:nvSpPr>
        <p:spPr bwMode="auto">
          <a:xfrm>
            <a:off x="228600" y="5105400"/>
            <a:ext cx="2362200" cy="990600"/>
          </a:xfrm>
          <a:prstGeom prst="borderCallout2">
            <a:avLst>
              <a:gd name="adj1" fmla="val 49120"/>
              <a:gd name="adj2" fmla="val 98644"/>
              <a:gd name="adj3" fmla="val 39270"/>
              <a:gd name="adj4" fmla="val 116666"/>
              <a:gd name="adj5" fmla="val 8259"/>
              <a:gd name="adj6" fmla="val 12310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The penalty of incorrect predictions between followers</a:t>
            </a:r>
          </a:p>
        </p:txBody>
      </p:sp>
    </p:spTree>
    <p:extLst>
      <p:ext uri="{BB962C8B-B14F-4D97-AF65-F5344CB8AC3E}">
        <p14:creationId xmlns:p14="http://schemas.microsoft.com/office/powerpoint/2010/main" val="5157274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Function for (</a:t>
            </a:r>
            <a:r>
              <a:rPr lang="en-US" dirty="0" err="1" smtClean="0"/>
              <a:t>u,v,h</a:t>
            </a:r>
            <a:r>
              <a:rPr lang="en-US" dirty="0" smtClean="0"/>
              <a:t>) </a:t>
            </a:r>
            <a:endParaRPr lang="en-US" dirty="0"/>
          </a:p>
        </p:txBody>
      </p:sp>
      <p:sp>
        <p:nvSpPr>
          <p:cNvPr id="3" name="Content Placeholder 2"/>
          <p:cNvSpPr>
            <a:spLocks noGrp="1"/>
          </p:cNvSpPr>
          <p:nvPr>
            <p:ph idx="1"/>
          </p:nvPr>
        </p:nvSpPr>
        <p:spPr/>
        <p:txBody>
          <a:bodyPr/>
          <a:lstStyle/>
          <a:p>
            <a:r>
              <a:rPr lang="en-US" dirty="0"/>
              <a:t>U</a:t>
            </a:r>
            <a:r>
              <a:rPr lang="en-US" dirty="0" smtClean="0"/>
              <a:t>se on </a:t>
            </a:r>
            <a:r>
              <a:rPr lang="en-US" dirty="0"/>
              <a:t>the </a:t>
            </a:r>
            <a:r>
              <a:rPr lang="en-US" dirty="0" smtClean="0"/>
              <a:t>coupling </a:t>
            </a:r>
            <a:r>
              <a:rPr lang="en-US" dirty="0"/>
              <a:t>graph </a:t>
            </a:r>
            <a:r>
              <a:rPr lang="en-US" i="1" dirty="0"/>
              <a:t>G</a:t>
            </a:r>
            <a:r>
              <a:rPr lang="en-US" i="1" baseline="-25000" dirty="0"/>
              <a:t>T</a:t>
            </a:r>
            <a:r>
              <a:rPr lang="en-US" i="1" dirty="0"/>
              <a:t> </a:t>
            </a:r>
            <a:r>
              <a:rPr lang="en-US" dirty="0" smtClean="0"/>
              <a:t>as the </a:t>
            </a:r>
            <a:r>
              <a:rPr lang="en-US" dirty="0"/>
              <a:t>interest similarity of </a:t>
            </a:r>
            <a:r>
              <a:rPr lang="en-US" i="1" dirty="0"/>
              <a:t>u </a:t>
            </a:r>
            <a:r>
              <a:rPr lang="en-US" dirty="0"/>
              <a:t>and </a:t>
            </a:r>
            <a:r>
              <a:rPr lang="en-US" i="1" dirty="0"/>
              <a:t>v </a:t>
            </a:r>
            <a:r>
              <a:rPr lang="en-US" dirty="0"/>
              <a:t>to </a:t>
            </a:r>
            <a:r>
              <a:rPr lang="en-US" i="1" dirty="0" smtClean="0"/>
              <a:t>h</a:t>
            </a:r>
            <a:endParaRPr lang="en-US" dirty="0"/>
          </a:p>
          <a:p>
            <a:r>
              <a:rPr lang="en-US" dirty="0" smtClean="0"/>
              <a:t>Normalize by degrees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783711"/>
            <a:ext cx="8534400" cy="150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95600"/>
            <a:ext cx="4495800" cy="104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2 (Accent Bar) 5"/>
          <p:cNvSpPr/>
          <p:nvPr/>
        </p:nvSpPr>
        <p:spPr>
          <a:xfrm>
            <a:off x="4267200" y="5410200"/>
            <a:ext cx="3429000" cy="304800"/>
          </a:xfrm>
          <a:prstGeom prst="accentCallout2">
            <a:avLst>
              <a:gd name="adj1" fmla="val 55014"/>
              <a:gd name="adj2" fmla="val -8640"/>
              <a:gd name="adj3" fmla="val 56672"/>
              <a:gd name="adj4" fmla="val -24160"/>
              <a:gd name="adj5" fmla="val -138870"/>
              <a:gd name="adj6" fmla="val -3767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edge weight in coupling graph</a:t>
            </a:r>
            <a:endParaRPr lang="en-US" dirty="0">
              <a:solidFill>
                <a:schemeClr val="tx1"/>
              </a:solidFill>
            </a:endParaRPr>
          </a:p>
        </p:txBody>
      </p:sp>
      <p:sp>
        <p:nvSpPr>
          <p:cNvPr id="7" name="Line Callout 2 (Accent Bar) 6"/>
          <p:cNvSpPr/>
          <p:nvPr/>
        </p:nvSpPr>
        <p:spPr>
          <a:xfrm>
            <a:off x="6019800" y="3579902"/>
            <a:ext cx="3429000" cy="304800"/>
          </a:xfrm>
          <a:prstGeom prst="accentCallout2">
            <a:avLst>
              <a:gd name="adj1" fmla="val 55014"/>
              <a:gd name="adj2" fmla="val -8640"/>
              <a:gd name="adj3" fmla="val 56672"/>
              <a:gd name="adj4" fmla="val -24160"/>
              <a:gd name="adj5" fmla="val 164427"/>
              <a:gd name="adj6" fmla="val -2918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node weight in coupling graph</a:t>
            </a:r>
            <a:endParaRPr lang="en-US" dirty="0">
              <a:solidFill>
                <a:schemeClr val="tx1"/>
              </a:solidFill>
            </a:endParaRPr>
          </a:p>
        </p:txBody>
      </p:sp>
      <p:grpSp>
        <p:nvGrpSpPr>
          <p:cNvPr id="8" name="Group 7"/>
          <p:cNvGrpSpPr/>
          <p:nvPr/>
        </p:nvGrpSpPr>
        <p:grpSpPr>
          <a:xfrm>
            <a:off x="7620000" y="0"/>
            <a:ext cx="1524000" cy="914400"/>
            <a:chOff x="7620000" y="0"/>
            <a:chExt cx="1524000" cy="914400"/>
          </a:xfrm>
        </p:grpSpPr>
        <p:grpSp>
          <p:nvGrpSpPr>
            <p:cNvPr id="9" name="Group 14"/>
            <p:cNvGrpSpPr/>
            <p:nvPr/>
          </p:nvGrpSpPr>
          <p:grpSpPr>
            <a:xfrm>
              <a:off x="7620000" y="0"/>
              <a:ext cx="1524000" cy="914400"/>
              <a:chOff x="7620000" y="0"/>
              <a:chExt cx="1524000" cy="914400"/>
            </a:xfrm>
          </p:grpSpPr>
          <p:cxnSp>
            <p:nvCxnSpPr>
              <p:cNvPr id="11" name="Straight Connector 10"/>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2" name="Straight Connector 11"/>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057400"/>
            <a:ext cx="3657600" cy="89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Seed User </a:t>
            </a:r>
            <a:r>
              <a:rPr lang="en-US" dirty="0" smtClean="0"/>
              <a:t>Identification</a:t>
            </a:r>
            <a:endParaRPr lang="en-US" dirty="0"/>
          </a:p>
        </p:txBody>
      </p:sp>
      <p:grpSp>
        <p:nvGrpSpPr>
          <p:cNvPr id="4" name="Group 3"/>
          <p:cNvGrpSpPr/>
          <p:nvPr/>
        </p:nvGrpSpPr>
        <p:grpSpPr>
          <a:xfrm>
            <a:off x="7620000" y="0"/>
            <a:ext cx="1524000" cy="914400"/>
            <a:chOff x="7620000" y="0"/>
            <a:chExt cx="1524000" cy="914400"/>
          </a:xfrm>
        </p:grpSpPr>
        <p:grpSp>
          <p:nvGrpSpPr>
            <p:cNvPr id="5" name="Group 14"/>
            <p:cNvGrpSpPr/>
            <p:nvPr/>
          </p:nvGrpSpPr>
          <p:grpSpPr>
            <a:xfrm>
              <a:off x="7620000" y="0"/>
              <a:ext cx="1524000" cy="914400"/>
              <a:chOff x="7620000" y="0"/>
              <a:chExt cx="1524000" cy="914400"/>
            </a:xfrm>
          </p:grpSpPr>
          <p:cxnSp>
            <p:nvCxnSpPr>
              <p:cNvPr id="7" name="Straight Connector 6"/>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 name="Straight Connector 7"/>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Content Placeholder 10"/>
          <p:cNvSpPr>
            <a:spLocks noGrp="1"/>
          </p:cNvSpPr>
          <p:nvPr>
            <p:ph idx="1"/>
          </p:nvPr>
        </p:nvSpPr>
        <p:spPr/>
        <p:txBody>
          <a:bodyPr/>
          <a:lstStyle/>
          <a:p>
            <a:r>
              <a:rPr lang="en-US" dirty="0" smtClean="0"/>
              <a:t>Objective:</a:t>
            </a:r>
          </a:p>
          <a:p>
            <a:pPr lvl="1"/>
            <a:r>
              <a:rPr lang="en-US" dirty="0" smtClean="0"/>
              <a:t>Minimize the seed costs</a:t>
            </a:r>
          </a:p>
          <a:p>
            <a:pPr lvl="1"/>
            <a:r>
              <a:rPr lang="en-US" dirty="0" smtClean="0"/>
              <a:t>Maximize the influence interest-matching users</a:t>
            </a:r>
          </a:p>
          <a:p>
            <a:pPr lvl="1"/>
            <a:endParaRPr lang="en-US" dirty="0" smtClean="0"/>
          </a:p>
          <a:p>
            <a:r>
              <a:rPr lang="en-US" dirty="0" smtClean="0"/>
              <a:t>Method:</a:t>
            </a:r>
          </a:p>
          <a:p>
            <a:pPr lvl="1"/>
            <a:r>
              <a:rPr lang="en-US" dirty="0" smtClean="0"/>
              <a:t>Use Iterative Semi-Supervised Learning (ISSL) approach</a:t>
            </a:r>
            <a:endParaRPr lang="en-US" dirty="0"/>
          </a:p>
        </p:txBody>
      </p:sp>
    </p:spTree>
    <p:extLst>
      <p:ext uri="{BB962C8B-B14F-4D97-AF65-F5344CB8AC3E}">
        <p14:creationId xmlns:p14="http://schemas.microsoft.com/office/powerpoint/2010/main" val="38681958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Semi-Supervised Learning</a:t>
            </a:r>
          </a:p>
        </p:txBody>
      </p:sp>
      <p:sp>
        <p:nvSpPr>
          <p:cNvPr id="3" name="Content Placeholder 2"/>
          <p:cNvSpPr>
            <a:spLocks noGrp="1"/>
          </p:cNvSpPr>
          <p:nvPr>
            <p:ph idx="1"/>
          </p:nvPr>
        </p:nvSpPr>
        <p:spPr>
          <a:xfrm>
            <a:off x="76200" y="1066800"/>
            <a:ext cx="8229600" cy="2819400"/>
          </a:xfrm>
        </p:spPr>
        <p:txBody>
          <a:bodyPr>
            <a:normAutofit fontScale="92500"/>
          </a:bodyPr>
          <a:lstStyle/>
          <a:p>
            <a:r>
              <a:rPr lang="en-US" dirty="0" smtClean="0"/>
              <a:t>Objective function is three-fold</a:t>
            </a:r>
          </a:p>
          <a:p>
            <a:pPr lvl="1"/>
            <a:r>
              <a:rPr lang="en-US" sz="2600" dirty="0" smtClean="0"/>
              <a:t>Loss Function: force the </a:t>
            </a:r>
            <a:r>
              <a:rPr lang="en-US" sz="2600" dirty="0"/>
              <a:t>influenced users after </a:t>
            </a:r>
            <a:r>
              <a:rPr lang="en-US" sz="2600" i="1" dirty="0"/>
              <a:t>d </a:t>
            </a:r>
            <a:r>
              <a:rPr lang="en-US" sz="2600" dirty="0"/>
              <a:t>rounds to be </a:t>
            </a:r>
            <a:r>
              <a:rPr lang="en-US" sz="2600" dirty="0" smtClean="0"/>
              <a:t>the predicted interest-matching users</a:t>
            </a:r>
          </a:p>
          <a:p>
            <a:pPr lvl="1"/>
            <a:r>
              <a:rPr lang="en-US" sz="2600" dirty="0"/>
              <a:t>Iteration Function: force the identified seed users remaining as they are in next iteration</a:t>
            </a:r>
          </a:p>
          <a:p>
            <a:pPr lvl="1"/>
            <a:r>
              <a:rPr lang="en-US" sz="2600" dirty="0" err="1"/>
              <a:t>Regularizer</a:t>
            </a:r>
            <a:r>
              <a:rPr lang="en-US" sz="2600" dirty="0"/>
              <a:t>: the </a:t>
            </a:r>
            <a:r>
              <a:rPr lang="en-US" sz="2600" dirty="0" smtClean="0"/>
              <a:t>number of </a:t>
            </a:r>
            <a:r>
              <a:rPr lang="en-US" sz="2600" dirty="0"/>
              <a:t>seed users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92" y="4455997"/>
            <a:ext cx="8839200" cy="55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3664299" y="5257800"/>
            <a:ext cx="3429000" cy="304800"/>
          </a:xfrm>
          <a:prstGeom prst="accentCallout2">
            <a:avLst>
              <a:gd name="adj1" fmla="val 55014"/>
              <a:gd name="adj2" fmla="val -8640"/>
              <a:gd name="adj3" fmla="val 56672"/>
              <a:gd name="adj4" fmla="val -24160"/>
              <a:gd name="adj5" fmla="val -96013"/>
              <a:gd name="adj6" fmla="val -3474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d-round influenced label vector</a:t>
            </a:r>
          </a:p>
          <a:p>
            <a:endParaRPr lang="en-US" dirty="0" smtClean="0">
              <a:solidFill>
                <a:schemeClr val="tx1"/>
              </a:solidFill>
            </a:endParaRPr>
          </a:p>
          <a:p>
            <a:r>
              <a:rPr lang="en-US" dirty="0" smtClean="0">
                <a:solidFill>
                  <a:schemeClr val="tx1"/>
                </a:solidFill>
              </a:rPr>
              <a:t>y is a seed vector</a:t>
            </a:r>
            <a:endParaRPr lang="en-US" dirty="0">
              <a:solidFill>
                <a:schemeClr val="tx1"/>
              </a:solidFill>
            </a:endParaRPr>
          </a:p>
        </p:txBody>
      </p:sp>
      <p:sp>
        <p:nvSpPr>
          <p:cNvPr id="6" name="Line Callout 2 (Accent Bar) 5"/>
          <p:cNvSpPr/>
          <p:nvPr/>
        </p:nvSpPr>
        <p:spPr>
          <a:xfrm>
            <a:off x="4876800" y="4038600"/>
            <a:ext cx="3962400" cy="304800"/>
          </a:xfrm>
          <a:prstGeom prst="accentCallout2">
            <a:avLst>
              <a:gd name="adj1" fmla="val 55014"/>
              <a:gd name="adj2" fmla="val -8640"/>
              <a:gd name="adj3" fmla="val 56672"/>
              <a:gd name="adj4" fmla="val -17820"/>
              <a:gd name="adj5" fmla="val 184207"/>
              <a:gd name="adj6" fmla="val -25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current </a:t>
            </a:r>
            <a:r>
              <a:rPr lang="en-US" dirty="0" smtClean="0">
                <a:solidFill>
                  <a:schemeClr val="tx1"/>
                </a:solidFill>
              </a:rPr>
              <a:t>solution</a:t>
            </a:r>
            <a:r>
              <a:rPr lang="en-US" i="1" dirty="0" smtClean="0">
                <a:solidFill>
                  <a:schemeClr val="tx1"/>
                </a:solidFill>
              </a:rPr>
              <a:t> </a:t>
            </a:r>
            <a:r>
              <a:rPr lang="en-US" dirty="0">
                <a:solidFill>
                  <a:schemeClr val="tx1"/>
                </a:solidFill>
              </a:rPr>
              <a:t>after </a:t>
            </a:r>
            <a:r>
              <a:rPr lang="en-US" dirty="0" smtClean="0">
                <a:solidFill>
                  <a:schemeClr val="tx1"/>
                </a:solidFill>
              </a:rPr>
              <a:t> each </a:t>
            </a:r>
            <a:r>
              <a:rPr lang="en-US" dirty="0">
                <a:solidFill>
                  <a:schemeClr val="tx1"/>
                </a:solidFill>
              </a:rPr>
              <a:t>iteration</a:t>
            </a:r>
          </a:p>
        </p:txBody>
      </p:sp>
      <p:grpSp>
        <p:nvGrpSpPr>
          <p:cNvPr id="7" name="Group 6"/>
          <p:cNvGrpSpPr/>
          <p:nvPr/>
        </p:nvGrpSpPr>
        <p:grpSpPr>
          <a:xfrm>
            <a:off x="7620000" y="0"/>
            <a:ext cx="1524000" cy="914400"/>
            <a:chOff x="7620000" y="0"/>
            <a:chExt cx="1524000" cy="914400"/>
          </a:xfrm>
        </p:grpSpPr>
        <p:grpSp>
          <p:nvGrpSpPr>
            <p:cNvPr id="8" name="Group 14"/>
            <p:cNvGrpSpPr/>
            <p:nvPr/>
          </p:nvGrpSpPr>
          <p:grpSpPr>
            <a:xfrm>
              <a:off x="7620000" y="0"/>
              <a:ext cx="1524000" cy="914400"/>
              <a:chOff x="7620000" y="0"/>
              <a:chExt cx="1524000" cy="914400"/>
            </a:xfrm>
          </p:grpSpPr>
          <p:cxnSp>
            <p:nvCxnSpPr>
              <p:cNvPr id="10" name="Straight Connector 9"/>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1" name="Straight Connector 10"/>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89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lstStyle/>
          <a:p>
            <a:r>
              <a:rPr lang="en-US" dirty="0"/>
              <a:t>Message </a:t>
            </a:r>
            <a:r>
              <a:rPr lang="en-US" dirty="0" smtClean="0"/>
              <a:t>Propagation</a:t>
            </a:r>
          </a:p>
          <a:p>
            <a:endParaRPr lang="en-US" dirty="0" smtClean="0"/>
          </a:p>
          <a:p>
            <a:r>
              <a:rPr lang="en-US" dirty="0"/>
              <a:t>Influence </a:t>
            </a:r>
            <a:r>
              <a:rPr lang="en-US" dirty="0" smtClean="0"/>
              <a:t>Irreversibility</a:t>
            </a:r>
          </a:p>
          <a:p>
            <a:endParaRPr lang="en-US" dirty="0" smtClean="0"/>
          </a:p>
          <a:p>
            <a:r>
              <a:rPr lang="en-US" dirty="0" smtClean="0"/>
              <a:t>Influenced </a:t>
            </a:r>
            <a:r>
              <a:rPr lang="en-US" dirty="0"/>
              <a:t>Users after </a:t>
            </a:r>
            <a:r>
              <a:rPr lang="en-US" i="1" dirty="0"/>
              <a:t>d</a:t>
            </a:r>
            <a:r>
              <a:rPr lang="en-US" dirty="0"/>
              <a:t> </a:t>
            </a:r>
            <a:r>
              <a:rPr lang="en-US" dirty="0" smtClean="0"/>
              <a:t>Rounds</a:t>
            </a:r>
          </a:p>
          <a:p>
            <a:endParaRPr lang="en-US" dirty="0" smtClean="0"/>
          </a:p>
          <a:p>
            <a:r>
              <a:rPr lang="en-US" dirty="0"/>
              <a:t>Consistence of Crossing User Labels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965" y="1717373"/>
            <a:ext cx="5562600" cy="49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819400"/>
            <a:ext cx="1857375" cy="50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4917" y="3886200"/>
            <a:ext cx="6862764" cy="52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5105400"/>
            <a:ext cx="3662362" cy="53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Callout 2 (Accent Bar) 7"/>
          <p:cNvSpPr/>
          <p:nvPr/>
        </p:nvSpPr>
        <p:spPr>
          <a:xfrm>
            <a:off x="5257800" y="1219200"/>
            <a:ext cx="3962400" cy="304800"/>
          </a:xfrm>
          <a:prstGeom prst="accentCallout2">
            <a:avLst>
              <a:gd name="adj1" fmla="val 45124"/>
              <a:gd name="adj2" fmla="val -4583"/>
              <a:gd name="adj3" fmla="val 46782"/>
              <a:gd name="adj4" fmla="val -9705"/>
              <a:gd name="adj5" fmla="val 184207"/>
              <a:gd name="adj6" fmla="val -25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smtClean="0">
                <a:solidFill>
                  <a:schemeClr val="tx1"/>
                </a:solidFill>
              </a:rPr>
              <a:t>diag</a:t>
            </a:r>
            <a:r>
              <a:rPr lang="en-US" i="1" dirty="0" smtClean="0">
                <a:solidFill>
                  <a:schemeClr val="tx1"/>
                </a:solidFill>
              </a:rPr>
              <a:t> ( A</a:t>
            </a:r>
            <a:r>
              <a:rPr lang="en-US" i="1" baseline="-25000" dirty="0" smtClean="0">
                <a:solidFill>
                  <a:schemeClr val="tx1"/>
                </a:solidFill>
              </a:rPr>
              <a:t>1 </a:t>
            </a:r>
            <a:r>
              <a:rPr lang="en-US" i="1" dirty="0" smtClean="0">
                <a:solidFill>
                  <a:schemeClr val="tx1"/>
                </a:solidFill>
              </a:rPr>
              <a:t>, …, </a:t>
            </a:r>
            <a:r>
              <a:rPr lang="en-US" i="1" dirty="0" err="1" smtClean="0">
                <a:solidFill>
                  <a:schemeClr val="tx1"/>
                </a:solidFill>
              </a:rPr>
              <a:t>A</a:t>
            </a:r>
            <a:r>
              <a:rPr lang="en-US" i="1" baseline="-25000" dirty="0" err="1" smtClean="0">
                <a:solidFill>
                  <a:schemeClr val="tx1"/>
                </a:solidFill>
              </a:rPr>
              <a:t>k</a:t>
            </a:r>
            <a:r>
              <a:rPr lang="en-US" i="1" baseline="-25000" dirty="0" smtClean="0">
                <a:solidFill>
                  <a:schemeClr val="tx1"/>
                </a:solidFill>
              </a:rPr>
              <a:t> </a:t>
            </a:r>
            <a:r>
              <a:rPr lang="en-US" i="1" dirty="0" smtClean="0">
                <a:solidFill>
                  <a:schemeClr val="tx1"/>
                </a:solidFill>
              </a:rPr>
              <a:t>)</a:t>
            </a:r>
            <a:endParaRPr lang="en-US" i="1" dirty="0">
              <a:solidFill>
                <a:schemeClr val="tx1"/>
              </a:solidFill>
            </a:endParaRPr>
          </a:p>
        </p:txBody>
      </p:sp>
      <p:sp>
        <p:nvSpPr>
          <p:cNvPr id="9" name="Line Callout 2 (Accent Bar) 8"/>
          <p:cNvSpPr/>
          <p:nvPr/>
        </p:nvSpPr>
        <p:spPr>
          <a:xfrm>
            <a:off x="3601234" y="5791200"/>
            <a:ext cx="3962400" cy="609600"/>
          </a:xfrm>
          <a:prstGeom prst="accentCallout2">
            <a:avLst>
              <a:gd name="adj1" fmla="val 45124"/>
              <a:gd name="adj2" fmla="val -4583"/>
              <a:gd name="adj3" fmla="val 50079"/>
              <a:gd name="adj4" fmla="val -15791"/>
              <a:gd name="adj5" fmla="val -30289"/>
              <a:gd name="adj6" fmla="val -2064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appearance vector to indicate which networks </a:t>
            </a:r>
            <a:r>
              <a:rPr lang="en-US" sz="1600" i="1" dirty="0" smtClean="0">
                <a:solidFill>
                  <a:schemeClr val="tx1"/>
                </a:solidFill>
              </a:rPr>
              <a:t>u</a:t>
            </a:r>
            <a:r>
              <a:rPr lang="en-US" sz="1600" dirty="0" smtClean="0">
                <a:solidFill>
                  <a:schemeClr val="tx1"/>
                </a:solidFill>
              </a:rPr>
              <a:t> belongs to</a:t>
            </a:r>
            <a:endParaRPr lang="en-US" sz="1600" dirty="0">
              <a:solidFill>
                <a:schemeClr val="tx1"/>
              </a:solidFill>
            </a:endParaRPr>
          </a:p>
        </p:txBody>
      </p:sp>
      <p:grpSp>
        <p:nvGrpSpPr>
          <p:cNvPr id="10" name="Group 9"/>
          <p:cNvGrpSpPr/>
          <p:nvPr/>
        </p:nvGrpSpPr>
        <p:grpSpPr>
          <a:xfrm>
            <a:off x="7620000" y="0"/>
            <a:ext cx="1524000" cy="914400"/>
            <a:chOff x="7620000" y="0"/>
            <a:chExt cx="1524000" cy="914400"/>
          </a:xfrm>
        </p:grpSpPr>
        <p:grpSp>
          <p:nvGrpSpPr>
            <p:cNvPr id="11" name="Group 14"/>
            <p:cNvGrpSpPr/>
            <p:nvPr/>
          </p:nvGrpSpPr>
          <p:grpSpPr>
            <a:xfrm>
              <a:off x="7620000" y="0"/>
              <a:ext cx="1524000" cy="914400"/>
              <a:chOff x="7620000" y="0"/>
              <a:chExt cx="1524000" cy="914400"/>
            </a:xfrm>
          </p:grpSpPr>
          <p:cxnSp>
            <p:nvCxnSpPr>
              <p:cNvPr id="13" name="Straight Connector 12"/>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4" name="Straight Connector 13"/>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168607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 QP to LP</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20" y="2438400"/>
            <a:ext cx="74885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620000" y="0"/>
            <a:ext cx="1524000" cy="914400"/>
            <a:chOff x="7620000" y="0"/>
            <a:chExt cx="1524000" cy="914400"/>
          </a:xfrm>
        </p:grpSpPr>
        <p:grpSp>
          <p:nvGrpSpPr>
            <p:cNvPr id="7" name="Group 14"/>
            <p:cNvGrpSpPr/>
            <p:nvPr/>
          </p:nvGrpSpPr>
          <p:grpSpPr>
            <a:xfrm>
              <a:off x="7620000" y="0"/>
              <a:ext cx="1524000" cy="914400"/>
              <a:chOff x="7620000" y="0"/>
              <a:chExt cx="1524000" cy="914400"/>
            </a:xfrm>
          </p:grpSpPr>
          <p:cxnSp>
            <p:nvCxnSpPr>
              <p:cNvPr id="9" name="Straight Connector 8"/>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10" name="Straight Connector 9"/>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Content Placeholder 11"/>
          <p:cNvSpPr>
            <a:spLocks noGrp="1"/>
          </p:cNvSpPr>
          <p:nvPr>
            <p:ph idx="1"/>
          </p:nvPr>
        </p:nvSpPr>
        <p:spPr>
          <a:xfrm>
            <a:off x="152400" y="1066800"/>
            <a:ext cx="8763000" cy="5029200"/>
          </a:xfrm>
        </p:spPr>
        <p:txBody>
          <a:bodyPr/>
          <a:lstStyle/>
          <a:p>
            <a:r>
              <a:rPr lang="en-US" dirty="0" smtClean="0"/>
              <a:t>Based on the fact </a:t>
            </a:r>
            <a:r>
              <a:rPr lang="en-US" dirty="0" smtClean="0">
                <a:latin typeface="Arial" pitchFamily="34" charset="0"/>
                <a:cs typeface="Arial" pitchFamily="34" charset="0"/>
              </a:rPr>
              <a:t>||y||=1 </a:t>
            </a:r>
            <a:r>
              <a:rPr lang="en-US" dirty="0" smtClean="0"/>
              <a:t>and linear number of constraints</a:t>
            </a:r>
            <a:endParaRPr lang="en-US" dirty="0"/>
          </a:p>
        </p:txBody>
      </p:sp>
    </p:spTree>
    <p:extLst>
      <p:ext uri="{BB962C8B-B14F-4D97-AF65-F5344CB8AC3E}">
        <p14:creationId xmlns:p14="http://schemas.microsoft.com/office/powerpoint/2010/main" val="23897760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TSNL Algorithm</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95375"/>
            <a:ext cx="761047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620000" y="0"/>
            <a:ext cx="1524000" cy="914400"/>
            <a:chOff x="7620000" y="0"/>
            <a:chExt cx="1524000" cy="914400"/>
          </a:xfrm>
        </p:grpSpPr>
        <p:grpSp>
          <p:nvGrpSpPr>
            <p:cNvPr id="5" name="Group 14"/>
            <p:cNvGrpSpPr/>
            <p:nvPr/>
          </p:nvGrpSpPr>
          <p:grpSpPr>
            <a:xfrm>
              <a:off x="7620000" y="0"/>
              <a:ext cx="1524000" cy="914400"/>
              <a:chOff x="7620000" y="0"/>
              <a:chExt cx="1524000" cy="914400"/>
            </a:xfrm>
          </p:grpSpPr>
          <p:cxnSp>
            <p:nvCxnSpPr>
              <p:cNvPr id="7" name="Straight Connector 6"/>
              <p:cNvCxnSpPr/>
              <p:nvPr/>
            </p:nvCxnSpPr>
            <p:spPr bwMode="auto">
              <a:xfrm>
                <a:off x="7772400" y="0"/>
                <a:ext cx="0" cy="914400"/>
              </a:xfrm>
              <a:prstGeom prst="line">
                <a:avLst/>
              </a:prstGeom>
              <a:solidFill>
                <a:schemeClr val="accent1"/>
              </a:solidFill>
              <a:ln w="19050" cap="flat" cmpd="sng" algn="ctr">
                <a:solidFill>
                  <a:srgbClr val="0070C0"/>
                </a:solidFill>
                <a:prstDash val="solid"/>
                <a:round/>
                <a:headEnd type="oval" w="med" len="med"/>
                <a:tailEnd type="none" w="med" len="med"/>
              </a:ln>
              <a:effectLst/>
            </p:spPr>
          </p:cxnSp>
          <p:cxnSp>
            <p:nvCxnSpPr>
              <p:cNvPr id="8" name="Straight Connector 7"/>
              <p:cNvCxnSpPr/>
              <p:nvPr/>
            </p:nvCxnSpPr>
            <p:spPr bwMode="auto">
              <a:xfrm>
                <a:off x="7620000" y="762000"/>
                <a:ext cx="1524000" cy="0"/>
              </a:xfrm>
              <a:prstGeom prst="line">
                <a:avLst/>
              </a:prstGeom>
              <a:solidFill>
                <a:schemeClr val="accent1"/>
              </a:solidFill>
              <a:ln w="19050" cap="flat" cmpd="sng" algn="ctr">
                <a:solidFill>
                  <a:srgbClr val="0070C0"/>
                </a:solidFill>
                <a:prstDash val="solid"/>
                <a:round/>
                <a:headEnd type="oval" w="med" len="med"/>
                <a:tailEnd type="none" w="med" len="med"/>
              </a:ln>
              <a:effectLst/>
            </p:spPr>
          </p:cxnSp>
        </p:gr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72717"/>
              <a:ext cx="1523999" cy="3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762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ythai">
  <a:themeElements>
    <a:clrScheme name="mythai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ythai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mythai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mythai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mythai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mythai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mythai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mythai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mythai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ythai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ythai">
  <a:themeElements>
    <a:clrScheme name="mythai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ythai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mythai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mythai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mythai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mythai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mythai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mythai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mythai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ythai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mythaiRed</Template>
  <TotalTime>7520</TotalTime>
  <Words>6592</Words>
  <Application>Microsoft Office PowerPoint</Application>
  <PresentationFormat>On-screen Show (4:3)</PresentationFormat>
  <Paragraphs>999</Paragraphs>
  <Slides>109</Slides>
  <Notes>38</Notes>
  <HiddenSlides>0</HiddenSlides>
  <MMClips>0</MMClips>
  <ScaleCrop>false</ScaleCrop>
  <HeadingPairs>
    <vt:vector size="6" baseType="variant">
      <vt:variant>
        <vt:lpstr>Theme</vt:lpstr>
      </vt:variant>
      <vt:variant>
        <vt:i4>8</vt:i4>
      </vt:variant>
      <vt:variant>
        <vt:lpstr>Embedded OLE Servers</vt:lpstr>
      </vt:variant>
      <vt:variant>
        <vt:i4>5</vt:i4>
      </vt:variant>
      <vt:variant>
        <vt:lpstr>Slide Titles</vt:lpstr>
      </vt:variant>
      <vt:variant>
        <vt:i4>109</vt:i4>
      </vt:variant>
    </vt:vector>
  </HeadingPairs>
  <TitlesOfParts>
    <vt:vector size="122" baseType="lpstr">
      <vt:lpstr>mythai</vt:lpstr>
      <vt:lpstr>Edge</vt:lpstr>
      <vt:lpstr>1_Edge</vt:lpstr>
      <vt:lpstr>2_Edge</vt:lpstr>
      <vt:lpstr>3_Edge</vt:lpstr>
      <vt:lpstr>Pixel</vt:lpstr>
      <vt:lpstr>1_mythai</vt:lpstr>
      <vt:lpstr>1_Pixel</vt:lpstr>
      <vt:lpstr>Equation</vt:lpstr>
      <vt:lpstr>Visio.Drawing.11</vt:lpstr>
      <vt:lpstr>Visio</vt:lpstr>
      <vt:lpstr>Bitmap Image</vt:lpstr>
      <vt:lpstr>Document</vt:lpstr>
      <vt:lpstr>Social influence: models &amp; analysis</vt:lpstr>
      <vt:lpstr>OSNs are Everywhere</vt:lpstr>
      <vt:lpstr>Information Propagation</vt:lpstr>
      <vt:lpstr>Influence Behaviors?</vt:lpstr>
      <vt:lpstr>Linear Threshold Model</vt:lpstr>
      <vt:lpstr>Example</vt:lpstr>
      <vt:lpstr> Generalized…</vt:lpstr>
      <vt:lpstr>Independent Cascade Model</vt:lpstr>
      <vt:lpstr>Example</vt:lpstr>
      <vt:lpstr>Extended IC Model </vt:lpstr>
      <vt:lpstr>PowerPoint Presentation</vt:lpstr>
      <vt:lpstr>Adoption vs Influence</vt:lpstr>
      <vt:lpstr>Influence ⇏ Adoption</vt:lpstr>
      <vt:lpstr>Influence ⇏ Adoption</vt:lpstr>
      <vt:lpstr>Adoption Model (LT-C)</vt:lpstr>
      <vt:lpstr>SIR Model</vt:lpstr>
      <vt:lpstr>Influence Maximization Problem</vt:lpstr>
      <vt:lpstr>f(S): properties (to be demonstrated)</vt:lpstr>
      <vt:lpstr>Bad News</vt:lpstr>
      <vt:lpstr>Good News</vt:lpstr>
      <vt:lpstr>Key 1: Prove submodularity</vt:lpstr>
      <vt:lpstr>Submodularity for Independent Cascade</vt:lpstr>
      <vt:lpstr>Submodularity for Independent Cascade</vt:lpstr>
      <vt:lpstr>Submodularity, Fixed Graph</vt:lpstr>
      <vt:lpstr>Submodularity of the Function</vt:lpstr>
      <vt:lpstr>Submodularity for Linear Threshold</vt:lpstr>
      <vt:lpstr>Key 2: Evaluating  f(S)</vt:lpstr>
      <vt:lpstr>Evaluating ƒ(S)</vt:lpstr>
      <vt:lpstr>Experiment Data</vt:lpstr>
      <vt:lpstr>Experiment Settings</vt:lpstr>
      <vt:lpstr>Results: linear threshold model</vt:lpstr>
      <vt:lpstr>Independent Cascade Model – Case 1</vt:lpstr>
      <vt:lpstr>Independent Cascade Model – Case 2</vt:lpstr>
      <vt:lpstr>Maximizing Product Adoption</vt:lpstr>
      <vt:lpstr>Community-based Greedy Algorithm for Mining Top-K Influential Nodes in Mobile Social Networks</vt:lpstr>
      <vt:lpstr>Diffusion Speed</vt:lpstr>
      <vt:lpstr>Influence Degree</vt:lpstr>
      <vt:lpstr>Community Detection Algorithm</vt:lpstr>
      <vt:lpstr>Community Partition</vt:lpstr>
      <vt:lpstr>Community Partition</vt:lpstr>
      <vt:lpstr>Community Combination</vt:lpstr>
      <vt:lpstr>CombinationEntropy</vt:lpstr>
      <vt:lpstr>Community Combination</vt:lpstr>
      <vt:lpstr>CGA: Community-Based Greedy Algorithm</vt:lpstr>
      <vt:lpstr>CGA</vt:lpstr>
      <vt:lpstr>CGA</vt:lpstr>
      <vt:lpstr>CGA</vt:lpstr>
      <vt:lpstr>CGA - Discussion</vt:lpstr>
      <vt:lpstr>mine top-1 node</vt:lpstr>
      <vt:lpstr>mine top-2 node</vt:lpstr>
      <vt:lpstr>Community-Based Greedy Algorithm</vt:lpstr>
      <vt:lpstr>Community-Based Greedy Algorithm</vt:lpstr>
      <vt:lpstr>Approximation Analysis of CGA</vt:lpstr>
      <vt:lpstr>Experiments</vt:lpstr>
      <vt:lpstr>Community distribution </vt:lpstr>
      <vt:lpstr>Experiments</vt:lpstr>
      <vt:lpstr>Results</vt:lpstr>
      <vt:lpstr>Results</vt:lpstr>
      <vt:lpstr>Results</vt:lpstr>
      <vt:lpstr>Fast Influence Spreading Problem</vt:lpstr>
      <vt:lpstr> Direct Influence – d = 1</vt:lpstr>
      <vt:lpstr> Generalized Threshold Function</vt:lpstr>
      <vt:lpstr> Bad News</vt:lpstr>
      <vt:lpstr> Good News</vt:lpstr>
      <vt:lpstr> Inapproximability</vt:lpstr>
      <vt:lpstr>Approximation Algorithms</vt:lpstr>
      <vt:lpstr> Multi-hops Influence – d &gt; 1</vt:lpstr>
      <vt:lpstr> Inapproximability: d &lt; 4</vt:lpstr>
      <vt:lpstr>Inapproximability: d &lt; 4</vt:lpstr>
      <vt:lpstr>Inapproximability: d &lt; 4</vt:lpstr>
      <vt:lpstr>Any Good News?</vt:lpstr>
      <vt:lpstr>Shall We Try to Analyze in PLNs?</vt:lpstr>
      <vt:lpstr>PLNs Model P(α, β)</vt:lpstr>
      <vt:lpstr>Bad News</vt:lpstr>
      <vt:lpstr> Good News - Inapproximability</vt:lpstr>
      <vt:lpstr>PowerPoint Presentation</vt:lpstr>
      <vt:lpstr>Great News – Constant Ratio</vt:lpstr>
      <vt:lpstr>Approximation in PLNs</vt:lpstr>
      <vt:lpstr>Approximation in PLNs</vt:lpstr>
      <vt:lpstr>Approximation in PLNs</vt:lpstr>
      <vt:lpstr>Efficient Heuristics for Large Scale Networks</vt:lpstr>
      <vt:lpstr>Heuristics for Large Scale Networks</vt:lpstr>
      <vt:lpstr>Experiments Results</vt:lpstr>
      <vt:lpstr>What More? Users’ Engagement</vt:lpstr>
      <vt:lpstr> What More? – Multiple Sites</vt:lpstr>
      <vt:lpstr>MTSIP Problem Definition</vt:lpstr>
      <vt:lpstr>Solution Approach</vt:lpstr>
      <vt:lpstr>Network Coupling</vt:lpstr>
      <vt:lpstr>Coupling Example</vt:lpstr>
      <vt:lpstr>Interest-matching Users Prediction</vt:lpstr>
      <vt:lpstr>Bipartite Graph</vt:lpstr>
      <vt:lpstr>Penalty Function PT</vt:lpstr>
      <vt:lpstr>Regularizer P</vt:lpstr>
      <vt:lpstr>Penalty Function for (u,v,h) </vt:lpstr>
      <vt:lpstr>Seed User Identification</vt:lpstr>
      <vt:lpstr>Iterative Semi-Supervised Learning</vt:lpstr>
      <vt:lpstr>Constraints</vt:lpstr>
      <vt:lpstr>Convert QP to LP</vt:lpstr>
      <vt:lpstr>The TSNL Algorithm</vt:lpstr>
      <vt:lpstr>Experiments on Real Datasets</vt:lpstr>
      <vt:lpstr>Interest-matching User Prediction</vt:lpstr>
      <vt:lpstr>Seed Identification</vt:lpstr>
      <vt:lpstr>Seed Identification</vt:lpstr>
      <vt:lpstr>Deceptive Messages!</vt:lpstr>
      <vt:lpstr>Stop Misinformation</vt:lpstr>
      <vt:lpstr>Node Protector Models</vt:lpstr>
      <vt:lpstr>Results</vt:lpstr>
      <vt:lpstr>Constant-Extra Approximation</vt:lpstr>
      <vt:lpstr>Information Propagation -  The Truth</vt:lpstr>
    </vt:vector>
  </TitlesOfParts>
  <Company>THAIHOME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Approximation Algorithms</dc:title>
  <dc:creator>MYTRATHAI</dc:creator>
  <cp:lastModifiedBy>mythai</cp:lastModifiedBy>
  <cp:revision>604</cp:revision>
  <dcterms:created xsi:type="dcterms:W3CDTF">2006-08-21T21:43:26Z</dcterms:created>
  <dcterms:modified xsi:type="dcterms:W3CDTF">2012-09-20T21:35:59Z</dcterms:modified>
</cp:coreProperties>
</file>