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6" r:id="rId4"/>
    <p:sldId id="284" r:id="rId5"/>
    <p:sldId id="346" r:id="rId6"/>
    <p:sldId id="343" r:id="rId7"/>
    <p:sldId id="347" r:id="rId8"/>
    <p:sldId id="348" r:id="rId9"/>
    <p:sldId id="349" r:id="rId10"/>
    <p:sldId id="350" r:id="rId11"/>
    <p:sldId id="328" r:id="rId12"/>
    <p:sldId id="28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FF00FF"/>
    <a:srgbClr val="FFFFCC"/>
    <a:srgbClr val="FF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75925-3D28-40D5-B293-84E2EA228675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Microsoft_Windows" TargetMode="External"/><Relationship Id="rId2" Type="http://schemas.openxmlformats.org/officeDocument/2006/relationships/hyperlink" Target="http://en.wikipedia.org/wiki/Java_bytecod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Linux" TargetMode="External"/><Relationship Id="rId5" Type="http://schemas.openxmlformats.org/officeDocument/2006/relationships/hyperlink" Target="http://en.wikipedia.org/wiki/OS_X" TargetMode="External"/><Relationship Id="rId4" Type="http://schemas.openxmlformats.org/officeDocument/2006/relationships/hyperlink" Target="http://en.wikipedia.org/wiki/Unix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Android_(operating_system)" TargetMode="External"/><Relationship Id="rId2" Type="http://schemas.openxmlformats.org/officeDocument/2006/relationships/hyperlink" Target="http://en.wikipedia.org/wiki/IOS_(Apple)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journals.ecs.soton.ac.uk/java/tutorial/getStarted/applet/example/Hello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96975"/>
            <a:ext cx="7391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r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COP2800 – Computer Programming Using JAVA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279" y="3886200"/>
            <a:ext cx="8763000" cy="2362200"/>
          </a:xfrm>
        </p:spPr>
        <p:txBody>
          <a:bodyPr>
            <a:normAutofit fontScale="92500"/>
          </a:bodyPr>
          <a:lstStyle/>
          <a:p>
            <a:pPr algn="r"/>
            <a:r>
              <a:rPr lang="en-US" sz="3000" b="1" dirty="0" smtClean="0">
                <a:solidFill>
                  <a:srgbClr val="0000FF"/>
                </a:solidFill>
              </a:rPr>
              <a:t>University of Florida     Department of CISE     Spring 2013</a:t>
            </a:r>
          </a:p>
          <a:p>
            <a:pPr algn="l">
              <a:spcBef>
                <a:spcPts val="3000"/>
              </a:spcBef>
            </a:pPr>
            <a:r>
              <a:rPr lang="en-US" b="1" i="1" dirty="0" smtClean="0">
                <a:solidFill>
                  <a:schemeClr val="tx1"/>
                </a:solidFill>
              </a:rPr>
              <a:t>   Lecture 35 – Overview of Java Web Programming</a:t>
            </a:r>
            <a:endParaRPr lang="en-US" dirty="0" smtClean="0">
              <a:solidFill>
                <a:schemeClr val="tx1"/>
              </a:solidFill>
            </a:endParaRPr>
          </a:p>
          <a:p>
            <a:pPr algn="r">
              <a:spcBef>
                <a:spcPts val="3000"/>
              </a:spcBef>
            </a:pPr>
            <a:r>
              <a:rPr lang="en-US" b="1" i="1" dirty="0" smtClean="0">
                <a:solidFill>
                  <a:schemeClr val="tx1"/>
                </a:solidFill>
              </a:rPr>
              <a:t>Webpage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sz="2800" dirty="0" smtClean="0">
                <a:solidFill>
                  <a:schemeClr val="tx1"/>
                </a:solidFill>
              </a:rPr>
              <a:t>www.cise.ufl.edu/~mssz/JavaNM/Top-Level.html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11266" name="Picture 2" descr="http://t1.gstatic.com/images?q=tbn:ANd9GcQcPJQ693Boe1pWsRim1QOF_sFDw-R6fOnDHfOxAW7R9O_DRU4V4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"/>
            <a:ext cx="1581150" cy="2895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Ex:  Hello World Applet </a:t>
            </a:r>
            <a:r>
              <a:rPr lang="en-US" sz="3600" dirty="0" smtClean="0">
                <a:solidFill>
                  <a:srgbClr val="0000FF"/>
                </a:solidFill>
              </a:rPr>
              <a:t>(cont’d)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457200" y="6553200"/>
            <a:ext cx="8686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http://journals.ecs.soton.ac.uk/java/tutorial/getStarted/applet/</a:t>
            </a:r>
            <a:endParaRPr lang="en-US" sz="900" dirty="0"/>
          </a:p>
        </p:txBody>
      </p:sp>
      <p:sp>
        <p:nvSpPr>
          <p:cNvPr id="20" name="TextBox 19"/>
          <p:cNvSpPr txBox="1"/>
          <p:nvPr/>
        </p:nvSpPr>
        <p:spPr>
          <a:xfrm>
            <a:off x="381000" y="1447800"/>
            <a:ext cx="8229600" cy="43550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Step 4. </a:t>
            </a:r>
            <a:r>
              <a:rPr lang="en-US" sz="2800" b="1" dirty="0" smtClean="0"/>
              <a:t>Run the “Hello World” Applet:</a:t>
            </a:r>
            <a:endParaRPr lang="en-US" sz="2800" dirty="0" smtClean="0"/>
          </a:p>
          <a:p>
            <a:endParaRPr lang="en-US" sz="2400" dirty="0" smtClean="0"/>
          </a:p>
          <a:p>
            <a:pPr>
              <a:spcAft>
                <a:spcPts val="600"/>
              </a:spcAft>
            </a:pPr>
            <a:r>
              <a:rPr lang="en-US" sz="2400" dirty="0" smtClean="0"/>
              <a:t>Load </a:t>
            </a:r>
            <a:r>
              <a:rPr lang="en-US" sz="2400" i="1" dirty="0" smtClean="0"/>
              <a:t>Hello.html</a:t>
            </a:r>
            <a:r>
              <a:rPr lang="en-US" sz="2400" dirty="0" smtClean="0"/>
              <a:t> into </a:t>
            </a:r>
            <a:r>
              <a:rPr lang="en-US" sz="2400" dirty="0" smtClean="0"/>
              <a:t>an application that </a:t>
            </a:r>
            <a:r>
              <a:rPr lang="en-US" sz="2400" dirty="0" smtClean="0"/>
              <a:t>runs </a:t>
            </a:r>
            <a:r>
              <a:rPr lang="en-US" sz="2400" dirty="0" smtClean="0"/>
              <a:t>Java </a:t>
            </a:r>
            <a:r>
              <a:rPr lang="en-US" sz="2400" dirty="0" smtClean="0"/>
              <a:t>applets: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400" dirty="0" smtClean="0"/>
              <a:t>Java-compatible </a:t>
            </a:r>
            <a:r>
              <a:rPr lang="en-US" sz="2400" dirty="0" smtClean="0"/>
              <a:t>browser </a:t>
            </a:r>
            <a:endParaRPr lang="en-US" sz="2400" dirty="0" smtClean="0"/>
          </a:p>
          <a:p>
            <a:pPr marL="1371600" lvl="2" indent="-457200"/>
            <a:r>
              <a:rPr lang="en-US" sz="2400" dirty="0" smtClean="0"/>
              <a:t>	URL = </a:t>
            </a:r>
            <a:r>
              <a:rPr lang="en-US" sz="2400" dirty="0" smtClean="0"/>
              <a:t>file:/home/username/HTML/Hello.html </a:t>
            </a:r>
            <a:endParaRPr lang="en-US" sz="2400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400" dirty="0" smtClean="0"/>
              <a:t>Java </a:t>
            </a:r>
            <a:r>
              <a:rPr lang="en-US" sz="2400" dirty="0" smtClean="0"/>
              <a:t>applet viewing </a:t>
            </a:r>
            <a:r>
              <a:rPr lang="en-US" sz="2400" dirty="0" smtClean="0"/>
              <a:t>program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400" dirty="0" smtClean="0"/>
              <a:t>Applet </a:t>
            </a:r>
            <a:r>
              <a:rPr lang="en-US" sz="2400" dirty="0" smtClean="0"/>
              <a:t>Viewer </a:t>
            </a:r>
            <a:r>
              <a:rPr lang="en-US" sz="2400" dirty="0" smtClean="0"/>
              <a:t>in JDK</a:t>
            </a:r>
          </a:p>
          <a:p>
            <a:endParaRPr lang="en-US" sz="2400" dirty="0" smtClean="0"/>
          </a:p>
          <a:p>
            <a:r>
              <a:rPr lang="en-US" sz="2400" dirty="0" smtClean="0"/>
              <a:t>The browser window will show a message similar to this:</a:t>
            </a:r>
          </a:p>
          <a:p>
            <a:endParaRPr lang="en-US" sz="2400" dirty="0" smtClean="0"/>
          </a:p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Here is the output of my program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  </a:t>
            </a:r>
            <a:r>
              <a:rPr lang="en-US" sz="2800" b="1" dirty="0" smtClean="0">
                <a:solidFill>
                  <a:srgbClr val="0000FF"/>
                </a:solidFill>
              </a:rPr>
              <a:t>Hello world!</a:t>
            </a:r>
          </a:p>
        </p:txBody>
      </p:sp>
    </p:spTree>
    <p:extLst>
      <p:ext uri="{BB962C8B-B14F-4D97-AF65-F5344CB8AC3E}">
        <p14:creationId xmlns:p14="http://schemas.microsoft.com/office/powerpoint/2010/main" xmlns="" val="384966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How We will Use Applets</a:t>
            </a:r>
            <a:endParaRPr lang="en-US" sz="3200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295400"/>
            <a:ext cx="8686800" cy="517064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3600" b="1" i="1" u="sng" dirty="0" smtClean="0">
                <a:solidFill>
                  <a:srgbClr val="FF0000"/>
                </a:solidFill>
              </a:rPr>
              <a:t>Assignment 6:</a:t>
            </a:r>
            <a:endParaRPr lang="en-US" sz="3600" b="1" i="1" dirty="0" smtClean="0">
              <a:solidFill>
                <a:srgbClr val="FF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3600" b="1" i="1" dirty="0" smtClean="0">
                <a:solidFill>
                  <a:srgbClr val="FF0000"/>
                </a:solidFill>
              </a:rPr>
              <a:t>Given </a:t>
            </a:r>
            <a:r>
              <a:rPr lang="en-US" sz="3600" b="1" i="1" dirty="0" err="1" smtClean="0">
                <a:solidFill>
                  <a:srgbClr val="FF0000"/>
                </a:solidFill>
              </a:rPr>
              <a:t>IntelligentTTT</a:t>
            </a:r>
            <a:r>
              <a:rPr lang="en-US" sz="3600" b="1" i="1" dirty="0" smtClean="0">
                <a:solidFill>
                  <a:srgbClr val="FF0000"/>
                </a:solidFill>
              </a:rPr>
              <a:t>  Game and GUI Code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   (from Assignments 4 and 5 – work in groups)</a:t>
            </a:r>
          </a:p>
          <a:p>
            <a:pPr lvl="1">
              <a:spcBef>
                <a:spcPts val="1200"/>
              </a:spcBef>
              <a:buFont typeface="Arial" pitchFamily="34" charset="0"/>
              <a:buChar char="•"/>
            </a:pPr>
            <a:r>
              <a:rPr lang="en-US" sz="3200" b="1" i="1" dirty="0" smtClean="0"/>
              <a:t>  Make a Java Applet</a:t>
            </a:r>
          </a:p>
          <a:p>
            <a:pPr lvl="1">
              <a:spcBef>
                <a:spcPts val="1200"/>
              </a:spcBef>
              <a:buFont typeface="Arial" pitchFamily="34" charset="0"/>
              <a:buChar char="•"/>
            </a:pPr>
            <a:r>
              <a:rPr lang="en-US" sz="3200" b="1" i="1" dirty="0" smtClean="0"/>
              <a:t>  Run the Java Applet on a Web Browser</a:t>
            </a:r>
          </a:p>
          <a:p>
            <a:pPr lvl="2">
              <a:spcBef>
                <a:spcPts val="1200"/>
              </a:spcBef>
              <a:buFontTx/>
              <a:buChar char="-"/>
            </a:pPr>
            <a:r>
              <a:rPr lang="en-US" sz="2800" b="1" i="1" dirty="0" smtClean="0"/>
              <a:t> All the Features of Assignment 5</a:t>
            </a:r>
            <a:endParaRPr lang="en-US" sz="2800" b="1" dirty="0" smtClean="0">
              <a:solidFill>
                <a:srgbClr val="0000FF"/>
              </a:solidFill>
            </a:endParaRPr>
          </a:p>
          <a:p>
            <a:pPr lvl="2">
              <a:spcBef>
                <a:spcPts val="1200"/>
              </a:spcBef>
              <a:buFontTx/>
              <a:buChar char="-"/>
            </a:pPr>
            <a:r>
              <a:rPr lang="en-US" sz="2800" b="1" i="1" dirty="0" smtClean="0">
                <a:solidFill>
                  <a:srgbClr val="0000FF"/>
                </a:solidFill>
              </a:rPr>
              <a:t> </a:t>
            </a:r>
            <a:r>
              <a:rPr lang="en-US" sz="2800" b="1" i="1" dirty="0" smtClean="0"/>
              <a:t>We will help you with GUI and applet code  </a:t>
            </a:r>
            <a:r>
              <a:rPr lang="en-US" sz="2800" b="1" dirty="0" smtClean="0">
                <a:solidFill>
                  <a:srgbClr val="0000FF"/>
                </a:solidFill>
                <a:sym typeface="Wingdings" pitchFamily="2" charset="2"/>
              </a:rPr>
              <a:t></a:t>
            </a:r>
            <a:endParaRPr lang="en-US" sz="2800" b="1" dirty="0" smtClean="0">
              <a:solidFill>
                <a:srgbClr val="0000FF"/>
              </a:solidFill>
            </a:endParaRPr>
          </a:p>
          <a:p>
            <a:pPr lvl="1">
              <a:spcBef>
                <a:spcPts val="1200"/>
              </a:spcBef>
            </a:pPr>
            <a:r>
              <a:rPr lang="en-US" sz="2800" b="1" i="1" dirty="0" smtClean="0">
                <a:solidFill>
                  <a:srgbClr val="FF0000"/>
                </a:solidFill>
              </a:rPr>
              <a:t>… and more …</a:t>
            </a:r>
          </a:p>
          <a:p>
            <a:pPr>
              <a:spcBef>
                <a:spcPts val="1200"/>
              </a:spcBef>
            </a:pP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xmlns="" val="357178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This Week: More GUIs, New Applets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610600" cy="36625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Wednesday </a:t>
            </a:r>
            <a:r>
              <a:rPr lang="en-US" sz="3200" b="1" dirty="0" smtClean="0">
                <a:solidFill>
                  <a:srgbClr val="0000FF"/>
                </a:solidFill>
              </a:rPr>
              <a:t>17 </a:t>
            </a:r>
            <a:r>
              <a:rPr lang="en-US" sz="3200" b="1" dirty="0" smtClean="0">
                <a:solidFill>
                  <a:srgbClr val="0000FF"/>
                </a:solidFill>
              </a:rPr>
              <a:t>Apr 2013:  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GUIs and Applets in JAVA – Assignment #6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Approach, Code, and Analysis</a:t>
            </a:r>
            <a:endParaRPr lang="en-US" sz="3200" b="1" dirty="0" smtClean="0">
              <a:solidFill>
                <a:srgbClr val="0000FF"/>
              </a:solidFill>
            </a:endParaRPr>
          </a:p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Friday </a:t>
            </a:r>
            <a:r>
              <a:rPr lang="en-US" sz="3200" b="1" dirty="0" smtClean="0">
                <a:solidFill>
                  <a:srgbClr val="0000FF"/>
                </a:solidFill>
              </a:rPr>
              <a:t>19 </a:t>
            </a:r>
            <a:r>
              <a:rPr lang="en-US" sz="3200" b="1" dirty="0" smtClean="0">
                <a:solidFill>
                  <a:srgbClr val="0000FF"/>
                </a:solidFill>
              </a:rPr>
              <a:t>Apr 2013:  </a:t>
            </a:r>
            <a:endParaRPr lang="en-US" sz="3200" b="1" dirty="0">
              <a:solidFill>
                <a:srgbClr val="0000FF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Assignment #6 Hands-On Experience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Coding Examples  (LAPTOPS)</a:t>
            </a:r>
          </a:p>
        </p:txBody>
      </p:sp>
    </p:spTree>
    <p:extLst>
      <p:ext uri="{BB962C8B-B14F-4D97-AF65-F5344CB8AC3E}">
        <p14:creationId xmlns:p14="http://schemas.microsoft.com/office/powerpoint/2010/main" xmlns="" val="243306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/>
              <a:t>COP2800 – Programming in JAVA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/>
          </a:bodyPr>
          <a:lstStyle/>
          <a:p>
            <a:r>
              <a:rPr lang="en-US" b="1" dirty="0" smtClean="0"/>
              <a:t>Course Objectives</a:t>
            </a:r>
          </a:p>
          <a:p>
            <a:pPr lvl="1"/>
            <a:r>
              <a:rPr lang="en-US" dirty="0" smtClean="0"/>
              <a:t>Basic Knowledge of Computers &amp; Programming</a:t>
            </a:r>
          </a:p>
          <a:p>
            <a:pPr lvl="1"/>
            <a:r>
              <a:rPr lang="en-US" dirty="0" smtClean="0"/>
              <a:t>Specific Knowledge of JAVA Programming</a:t>
            </a:r>
          </a:p>
          <a:p>
            <a:pPr lvl="1"/>
            <a:r>
              <a:rPr lang="en-US" dirty="0" smtClean="0"/>
              <a:t>Practical Programming Projects Build Skills</a:t>
            </a:r>
          </a:p>
          <a:p>
            <a:pPr>
              <a:spcBef>
                <a:spcPts val="1800"/>
              </a:spcBef>
            </a:pPr>
            <a:r>
              <a:rPr lang="en-US" b="1" i="1" dirty="0" smtClean="0">
                <a:solidFill>
                  <a:srgbClr val="0000FF"/>
                </a:solidFill>
              </a:rPr>
              <a:t>Today’s Class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Overview of Java for the Web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Java Design for a Simple Applet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Making the Components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Integrating Components into an Applet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Review: Java Program Structure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AutoShape 14" descr="data:image/jpeg;base64,/9j/4AAQSkZJRgABAQAAAQABAAD/2wCEAAkGBhISEBUUEhAUFRISGBgYFRgSExUVFhcUFBMYFBUXGhUXGyYeGBsjGhcYIC8gJDMpLCwsFR4xNTAqNScrLCkBCQoKDgwOGg8PGiokHyQpLSksNCktKSkqLCkpLC4tLCksLCw1KSkpLSwsKSwsLCwpLCwsKSwpLCksLCksLCwpKf/AABEIALwBDQMBIgACEQEDEQH/xAAcAAEAAgMBAQEAAAAAAAAAAAAABAUDBgcBAgj/xABGEAACAQIEAgcEBwUFBwUAAAABAgADEQQSITEFQQYTIlFhcYEHMpGxIzNCYnKhwRRSkrLRNERzs+EVFiQ1Q4LCU6Kj0/D/xAAYAQEBAQEBAAAAAAAAAAAAAAAAAgMBBP/EAC8RAAICAQIDBwIGAwAAAAAAAAABAhEDITESQVETIjJhcZHRBDNCUoGxwfAjgqH/2gAMAwEAAhEDEQA/AO4xEQBERAEREAREQBERAEREAREQBERAEREAREQBERAETE+KRb3dRlGZrkCy957hpMgMA9iIgCIiAIiIAiIgCIiAIiIAiIgCIiAIiIAiIgCIiAIiIAiIgCIkPinFqOGpmpXqrTpruWPPuA3J8BrAJk1Ppf7R8NgQUv1uI5UkI07s7bIPDU+E5/0w9r9Wveng81Glsah0qsPD/wBMeXa8RtOdE3Nzud7955wDr/DvbpSOlfCOveaTq4+DZT85sVD2qcPqL2K6hyVGWuGo7sASXKlbAEnntPz7PV/Q/KS3oXjSckn1P0biMCMWC46pwwC5qWJzLYHMP+iVPr87GXuFz2s6qLWAyuW+N1E/K9CsyHMjMrd6EqfiNZsPD/aNxGj7uLdh3VbVR8XBb850OSa2X/T9HROMcO9uWIXSvhqVTxps1I/A5h8ps/DvbTgalhUStSJ70zr8aZJ/KdIOgRMGCxqVaa1KbBkcXUjmPXUeRmeAIiIAiIgCIiAIiIAiIgCIiAIiIAiIgCJUcYxFXMBScqQGvelUYEkApsjC1xY87E21ldVxuKUOQ7MLNkAovnJNYsNTSCg9V2Re4B3vueWi+zm9afsbRE1arisWRpVtmRwfoal1Y0cqZfoTtUs1zfQnQ6CZP2vEki9Ts9bmOWlVB6oOpC36nXshgRpcka20jiXU72U/yv2NlianxfpCaLFqmKSjTY2TrUdb2yGwDU9TYPfU+8LWlBi+nYdCo4hh00NmFTtZigGpFMDRrnbYjTSOJdTnZz/K/Zlj0z9qdDBlqVECtiBoRe1ND99hufuj1InGOOdIMRjKnWYiqXb7I2VR3Ko0UfPneTunGMStjqlSk4dGFOzKQQbUkU66bEEekoIuzjjKO6oREQSIiIGwiJKwXD2qnTRRuTsP6mAYKNFnNlFzL7A8LFPU6t38h5f1kzA8OC2SmpLN3asxm1cL6PNQxeH60qesWo2W18rIadtefv8Ap4yJTUSkrNg9m9LEUr06gtSqKaiAntKwZVbs8gQwPpN7lJw/+0L/AIdT+elLuMUuKNsSVOhERNCRERAEREAREQBERAEREAREQBERAERMGLxiU1zObD9YBnlbjuMqhKr2nG/cPOV2M4zUe4UlAQRpbNrzuRvOecR9n5ztVo42qlQm5asxYk7kmoCD8bzF5U9Ey1Ewe0bhVWvXFV6zFSMqAgZEtuoAta51vz9Jz2jh2YkKLkAm1wNBvvNvq8U4jh2KGtSxAXUgPTraeR7Ur8Hw0VD1vVmiSSSA11YNe4CMLqNedxblHFwrvMzy5IY1ctDXUOongM3gYJApVVABFjYWuL3se8X5SNiuCUnucoBObUadptjYW0HIaCZrPG9Tyr67G4pO1q/4NRiXeO6OBFL9ZZAQLsL27PhqWLcgNBqTpKMTeMlLVHohOM1cXZ7ES76P8Ppvd27TKfdOw7ie/wD0lFmHhnBC9me4TkObf0HjNo4dwpqjCnST4aADvJ5CT+EcDfEN2dEHvMdh5d58Je9FcCKOLxdNWYhGp2LEE2NLNbQbXJmM8iSdbmiiYOD8G/ZuIKmctmw+Y3AADdcFNvQc5Y8arhcfg7n3xWUafaJokfIzHjMQF4tRU3vUw5C+Yqs5v6KZsg6P0q1RK1RczUM/V66BmAu1uZFhbu157eZXOSvp8lvRMsOFrufIfrJ8h8LP0fr+gkyevCqgjKe4iImpIiIgCIiAIiIAiIgCIiAIiIAnhMjYziCUxqbnkBv/AKTW+N4+vXpNTp1jQLfbpqCwHddu/vFj3ESJZIx0Z1Jsu8XxU2tSUt96xI9O+ad0r6LVMfbrKuIXL7qqPo795p2Fz43kXg3Da+Fw4pLinz9Y7lhSd8yuFsDe+t17+ZmQ9LOocdbia2VVIKthawBbXKb9XYi2Xn9k73Mzu/xGihKtjWl6D49AVpY+ychmqr+Qvb0lRxHoNiRrVxVA+NWu/wD5rKavx/F1TZsRVYmwyq5FyeWVLXlzwzooFvUxViy2LIzWWnfbr6g1BPKkt3PhO6rdnHGtGjzhHRdAudqquwaymldqStfTUC9Zzyp0/UiWlXDsubUEISGzEdj91GK3BrMf+kmYjS8nMTe2q5U20osKR/eO2CoeAvUfzni6FQoOYKTTCAUiKfM0lbTC0e+s/wBI2tuUzklLcyyYIZPEitqVCt86lCtg2b7LMLqrHYOR9m9/CKuJVBezO1rinT1cgbk/ur4790g8V6ULTstAq1RL2qKCKVK+4oK2rMedZrseVpH6AYHrcejHUUw1Rr8yNBf/ALmB9JPYrdnjf0GPi0bo+Vp1sY96NUO6LmFHLkyroCFDEq2+5NzI+DxFJHNPF4YqQdSq5XXzptow+Eseiqfs3FurJsA1WnrppZsvxsvxnSOJcHo4gAVqSuBtmGo8mGo9Jo5KGnI90IKKqOhpVHo3Qqi+GfD1QeWiv6qecseAdACXLuDRXUdki7eQ1WwOt5F6R9A6OGpriKRdbVaa5GbMLO1r33HredLoe6JlkytK4s1jHXU132fH/gUubntXJ3P0tSfPB8SP9qYynrmIpP4WFJFPrcifHs4xIbBAC96bFWuOZZn079GE2tOAUaXWVgn01bIXc6mwyqFHcthtzO8nhuc/Q7dJHqcDpFjiGQGqKbIhOuRbsTlHIknfe3reywH1fxhfqD+A/IyPhGrZOyKeXW12YH1ss2gknH0+Ca4rM2BdUSxddNTZhoNvmCJK65f3hvbcbnYec1rAdHgVBFNCLKLNUYiyMjr/ANMX+rQa/u95JOc9G9VPVU7qysPpHN2TNa90198/l3TWDXCqDg73XuXX7bTuR1iXX3hmFxvv3bH4GZetGuo7O+o056901/8A3Z0tkTTLb6RtMhOT7Gtr873sL3mT/YTCnURUpr1yGmxDuTlylRupuQDzvLs52b6r3LpcQpNgwJO2o10vp36G8ySiocBKsrCnTzLqCaj7nLc+7pfKNvGXi7a7xZLjR7EROkiIiAIiIAiJExXFKdO4JuQNlFzpy85xtLcEl6gAuTYDmZT43j5AYUlBNjlLkhc3K4GtpzPpR7UcSMRb9kNOkNAtcMHb72nZHpfzmbhvtJw1SwqhqTeIzL8Rr+UynKX4S0lzK/jJ40lZq2frLm9qADIB3dURm/InxmLBe050OXE4fUblLow80b/SbxhuKUaiZ1q0ypJAOdbZh2vTsays4j0gwJTPUNOqFXOOwtQ5B2TY2I9/s+czty3R3bmQqntJwYUEGoxP2Qmo8CSbSpxXtUO1LDetR/8AxUfrJPE+O4JVJTAU6hBAF6dJblyDS2UntKS3pMPCyapp1RhqGGVzan1dBGrvUGbMKQYcgAcxFhnB5SlBLdCz7w+MxdV1evlRrFlpUVWnVyEWz1KrX6inb7RIbuF5np65Cuu/VdWn8X7LSf8A92Kq+Y3nqBGdaKi9R1dyjE1FFSmgdmrHfE1ddBfJ8NKPjvEKjCsiiogFxUdjerVKZCVq2WyqAxsgIAtsdZ1Rs65aGTH9IqdNlpplZs4JKnPSpEsA1TM2uJrjfrH7II0Ew9N6WJok08pXDO184Yuaz/vVqh1LfdNgOQNpTYjBKOuYKbWq2IAyIVr5Au2jWF99m2nX8OVrUEzKHSpZXDWKntBSCLW8fhEu7TJWpwqdG9luAtTrVSPfYIPJBmb82H8M+uJezSkxLUXZLBj1Z12e1g9idPEHlISYLHcPpkI5NNSxvdGo368UxcEZlzZgb6WPfOyamqRxaMu+P+z+niarVVqvTqva+gZSQAo7OhGw5z46E8OrYbG1cPVqmp1aoR2mK9uzAhTsbGblw1z1asV7RTMfO4BAuJR4aw4tiCNSaVJrDmtlC28dz6rPPxSdxfQ0paMy+0RwMFc7CtRJ8g9zNhwLB0QqbhwCp7w2oPwMr+PcEGMomiWyrmDsw1OWlUsQAeZv6eMtsKi0nCIOxTBygnYKcgF5CxtwXqU5U2YMF0bo4KilOiu5Odj7ztl1Zvhtyl1j/qj6fzCRuIVcwHgxHrqtpkxda9LzIHqG5/D856mu9L0+TLkjIv1B/AfkZ7w4fRj1+cxYavemoK6EKCCf3rj9PzkrDMCosLDulRjs/I43uj7RABYCwE+oiakiIiAIiIAiIgCIiAIiIBovH/adhadc0BW93R3RSwDDQrmHdtpfY7Rg+IU6wzU6iuPusD8RuPWcU49/a8R/jVf81pFoYl0OZGKsOakg/ETKePi5lKVHea1BXXK6qyncMAw+B0mu4/2e4OobhGpHn1TWH8LAgelppGG6eY7JkFUH7zICwHmd/W8iVuKV6xtVxFVweWYgfwjSZrHJcynJG3Ynotwmh9bWNxyauL/woAZWYjiXB6f1eFeqfE1APi7fpKfGcKpqlwCD5mUhM1UOrZLZt3DeJLiay0sPgcJSvc5np9cQqAsTa2psNBzkTjPSokstAuM3ZqVn0rVANMoA+pp/cW3jznnQBrcQpeIqD/4mm4dMOhC4i9WiAtfdhstTz7n8efPvktqMqZ1W0an7OVvj18Eqfy/6zfekXRGjixdhkqjaooF7bWYfaH5jkZzPhWPq4DEh2okOAVy1Qy6Nvb+s3vhvtJw1TSoGpN49pfiNfyk5FK7QjVUzV+I+zfFU9aeSsv3Dlb+Fv0JnvC+mGJwSrRq0AVXQLUQo9rk2vz38Z03CY6nVF6dRXH3WB+W0lHhq1VtURWTudQwPoRM3l07yK4ehSdF+kNPHXy02QoRmzWIuQToRvsZJ6eUQvDa4A5J/mpKvoNh1p4zGoihUStlUDYKOtAA8hLjp/wD8ur+Sf5qTKWmRJeRa8LLDgKj9mp6fYT+RZV4XohVfidTFmy0aaKEzC5qMKIQ27lH73eNpM6JJWGDo9erLUK7MApy3smg27IG9j3zcWSyEdw/SaYod+VkyeiIvCkGUm2/9Lz5Kj9o27v5TPvhHuH0+Qnx/ePh/KZS+3H1X7nH4me8VQdnQbnl90yVUw6spBAsbX8baxiMMHy3+yb+elpmm6j3m3zIvQ+VQDYDT9J6BPYmhIiIgCIiAIiIAiIgCIiAIiIB+X+lGEeljcQtRSrdbUNjvZ3LqfIqQfWVi7jzm+e1jo/iRj62I6hzQqZMtRRmXSkqkG2q6g72mhpuPMfOS9i8fjXqZsLuZKw/vCfPBlomravUNOmd2VSx8tNvPXymzvw/DDWhldf3s2c+vd8BDdE0QOI/VzWX3m6VKYIsQCPESp4pwqmKbOoylRfTY6904pHWjF0OxK08bRZ2CqC1yxsBemw1PmZ2WnUDC6kEHmpBHxE4DJeA4vWoG9KqyfhOnqNjInj4tRGVHccRhkqLlqIrqeTqGHwM1niXs4wtTWnmot9w5l/gb9CJScD9o9YutOrTWpmIXMvYOpAueXOdTwuHAFzv8p55OWM0VSOVcL6NPguJ0KbuGzAsCtxdSrgXXkbrtrynXBtNG6Rf86wv+F/8AdN5EzzSclFvoVBVZonRLGAcTxlOxzPVdgeVkZwb/AMQnQsHhFqHtqGC2NiLjMDdTbwIv5gSr4R0IpUHr4h+3iKzVGB5U1ZiwVfHa55+UvOFbH0+U3cP8kW/7RF91nxxT3k8m+ayfW90+R+UgcU95fJvmsn1vdPkflNY+OX6EvZEThHuH0+QmQYU9aX5WFvhafHCkITXna3wk2cxxuCsSerERE3IEREAREQBERAEREAREQBERAEREApOlf1dL/HpfMyg4j0GwWJw9So9ACqoYh6fYa6rmF8uja94Mv+lf1VL/AB6XzM8of2Ot+Gp/lzxz+/8A6noxcvVHKelHsgq4cB6FZaqMwUK4yVLtewv7p237M0nGcPr4ZwKlOpSblmBW/k2zDyvP1BiMGlQAOtwpDDf3hsdJ7icDTqIUqU0dDurqGX+Ei09Wt+RgfmXD8fqL71nHjofiJKxXF6dSi41DEbEeI2I0nV+O+xnB1rmgWw7/AHe3T/gY3H/aROd8d9lePw1yKQroPtULsbeNM9r4X84oWafE9ZSCQQQRuDoQfEcp5OnCfwP+0U/xp/mLP0LR90f/ALnPzvwmqErIx2VlY27lcE/kJ+hsLUDU1YbMAR5HUfOeP6rZG2I0TphwqviOK0Ew6kuKSkkEqFXral2Zh7otp6212nRKCfSAHcHX5ywwWGCi+UZmAzG2ptsCfC/5mRP7wfxD+QRKFQhfkE9WT8T7jfhPykXhOx9PlJWJ9xvwn5SLwnY+nym8/uR/UheFnxxT3k8m+ayymGrhQzAn7N9OWtv6TNKjFqTfU43okIiJoSIiIAiIgCIiAIiIAiIgCIiAIiIAiIgFX0gwT1UQILlaqMdQOyp1OsVsJ1eEqre5yOT5lDLSYMfRL0nUWuyMBfa5UgTN405cXOqNMcqa6WZc1hrtPbyo4rg6lekabU8oO+Wopv4EFSDv8QDykV+DVS6sc/ZqdYB1q294tl9y9u0R5G0ux2b8vdfJsAcHYg31Fu7vjOL2uL93P4eh+EoKnBGKouRwKa5R9P8AcCA6roRYEWsARe0+8VwhqjZmptrluOvuCFqNUsbqTa7EW2toLRY7N+Xuvkz8b6K4TFj/AIjDo55NbK48qi2YfGc8477Dt2weI8kr/IVFHzB85vK8IqrTrKoYmuuXM9bMVOQqDsO/w7u6Y14BUBv29kFjVTLamwYdnJYi425XPhZaHZvy918nM+jvsixj1QMQFpUdy6ujlh3IFJ1PedB47Tq/+yRSVUpg9WiAC7XICi251OgEg/7uVAqKvWfRo6resuvWIU7RCXNri34V7p5hME9F+2CzNTCH6QZAL6lUtoNNvPvmObhcdSowknpXuvk2hdpWf3g/iH8glmu0q/7wfxD+QRm2XqiIcyxxA7DeR+Uj8NpELrzt8pMiaONyUuhN6UIiJZwREQBERAEREAREQBERAEREAREQBERAEREAREQBERAEREAREQBKrif1g/D+plrKrif1g/D+pmH1H22Xj8RaLtI6YP6QuTe5uPDQD9JIXaezVxTqyboRESjgiIgCIiAIiIAiIgCIiAIiIAiIgCIiAIiIAiIgCIiAIiIAiIgCIiAJjbDgsGI1AtMkTjVgREToEREAREQBERAEREAREQBERAEREAREQBERAP/Z"/>
          <p:cNvSpPr>
            <a:spLocks noChangeAspect="1" noChangeArrowheads="1"/>
          </p:cNvSpPr>
          <p:nvPr/>
        </p:nvSpPr>
        <p:spPr bwMode="auto">
          <a:xfrm>
            <a:off x="0" y="-865188"/>
            <a:ext cx="2562225" cy="1790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 descr="http://www.webbasedprogramming.com/JAVA-Developers-Guide/f4-2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9345"/>
          <a:stretch/>
        </p:blipFill>
        <p:spPr bwMode="auto">
          <a:xfrm>
            <a:off x="304800" y="1371600"/>
            <a:ext cx="6170740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2057" y="1335261"/>
            <a:ext cx="175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HIGH-LEVEL VIEW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29400" y="1314033"/>
            <a:ext cx="2286000" cy="2800767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JAVA Units: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Packages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Classes</a:t>
            </a:r>
          </a:p>
          <a:p>
            <a:r>
              <a:rPr lang="en-US" sz="2400" b="1" dirty="0" smtClean="0">
                <a:solidFill>
                  <a:srgbClr val="0000FF"/>
                </a:solidFill>
              </a:rPr>
              <a:t>         (Instances)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Methods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Instructions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Variables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4800" y="6629400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PICTURE CREDIT</a:t>
            </a:r>
            <a:r>
              <a:rPr lang="en-US" sz="1050" dirty="0" smtClean="0"/>
              <a:t>:  http</a:t>
            </a:r>
            <a:r>
              <a:rPr lang="en-US" sz="1050" dirty="0"/>
              <a:t>://www.webbasedprogramming.com/JAVA-Developers-Guide/ch4.htm</a:t>
            </a:r>
          </a:p>
        </p:txBody>
      </p:sp>
    </p:spTree>
    <p:extLst>
      <p:ext uri="{BB962C8B-B14F-4D97-AF65-F5344CB8AC3E}">
        <p14:creationId xmlns:p14="http://schemas.microsoft.com/office/powerpoint/2010/main" xmlns="" val="250663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Review: Java </a:t>
            </a:r>
            <a:r>
              <a:rPr lang="en-US" b="1" dirty="0" smtClean="0">
                <a:solidFill>
                  <a:srgbClr val="0000FF"/>
                </a:solidFill>
              </a:rPr>
              <a:t>Package Structure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AutoShape 14" descr="data:image/jpeg;base64,/9j/4AAQSkZJRgABAQAAAQABAAD/2wCEAAkGBhISEBUUEhAUFRISGBgYFRgSExUVFhcUFBMYFBUXGhUXGyYeGBsjGhcYIC8gJDMpLCwsFR4xNTAqNScrLCkBCQoKDgwOGg8PGiokHyQpLSksNCktKSkqLCkpLC4tLCksLCw1KSkpLSwsKSwsLCwpLCwsKSwpLCksLCksLCwpKf/AABEIALwBDQMBIgACEQEDEQH/xAAcAAEAAgMBAQEAAAAAAAAAAAAABAUDBgcBAgj/xABGEAACAQIEAgcEBwUFBwUAAAABAgADEQQSITEFQQYTIlFhcYEHMpGxIzNCYnKhwRRSkrLRNERzs+EVFiQ1Q4LCU6Kj0/D/xAAYAQEBAQEBAAAAAAAAAAAAAAAAAgMBBP/EAC8RAAICAQIDBwIGAwAAAAAAAAABAhEDITESQVETIjJhcZHRBDNCUoGxwfAjgqH/2gAMAwEAAhEDEQA/AO4xEQBERAEREAREQBERAEREAREQBERAEREAREQBERAETE+KRb3dRlGZrkCy957hpMgMA9iIgCIiAIiIAiIgCIiAIiIAiIgCIiAIiIAiIgCIiAIiIAiIgCIkPinFqOGpmpXqrTpruWPPuA3J8BrAJk1Ppf7R8NgQUv1uI5UkI07s7bIPDU+E5/0w9r9Wveng81Glsah0qsPD/wBMeXa8RtOdE3Nzud7955wDr/DvbpSOlfCOveaTq4+DZT85sVD2qcPqL2K6hyVGWuGo7sASXKlbAEnntPz7PV/Q/KS3oXjSckn1P0biMCMWC46pwwC5qWJzLYHMP+iVPr87GXuFz2s6qLWAyuW+N1E/K9CsyHMjMrd6EqfiNZsPD/aNxGj7uLdh3VbVR8XBb850OSa2X/T9HROMcO9uWIXSvhqVTxps1I/A5h8ps/DvbTgalhUStSJ70zr8aZJ/KdIOgRMGCxqVaa1KbBkcXUjmPXUeRmeAIiIAiIgCIiAIiIAiIgCIiAIiIAiIgCJUcYxFXMBScqQGvelUYEkApsjC1xY87E21ldVxuKUOQ7MLNkAovnJNYsNTSCg9V2Re4B3vueWi+zm9afsbRE1arisWRpVtmRwfoal1Y0cqZfoTtUs1zfQnQ6CZP2vEki9Ts9bmOWlVB6oOpC36nXshgRpcka20jiXU72U/yv2NlianxfpCaLFqmKSjTY2TrUdb2yGwDU9TYPfU+8LWlBi+nYdCo4hh00NmFTtZigGpFMDRrnbYjTSOJdTnZz/K/Zlj0z9qdDBlqVECtiBoRe1ND99hufuj1InGOOdIMRjKnWYiqXb7I2VR3Ko0UfPneTunGMStjqlSk4dGFOzKQQbUkU66bEEekoIuzjjKO6oREQSIiIGwiJKwXD2qnTRRuTsP6mAYKNFnNlFzL7A8LFPU6t38h5f1kzA8OC2SmpLN3asxm1cL6PNQxeH60qesWo2W18rIadtefv8Ap4yJTUSkrNg9m9LEUr06gtSqKaiAntKwZVbs8gQwPpN7lJw/+0L/AIdT+elLuMUuKNsSVOhERNCRERAEREAREQBERAEREAREQBERAERMGLxiU1zObD9YBnlbjuMqhKr2nG/cPOV2M4zUe4UlAQRpbNrzuRvOecR9n5ztVo42qlQm5asxYk7kmoCD8bzF5U9Ey1Ewe0bhVWvXFV6zFSMqAgZEtuoAta51vz9Jz2jh2YkKLkAm1wNBvvNvq8U4jh2KGtSxAXUgPTraeR7Ur8Hw0VD1vVmiSSSA11YNe4CMLqNedxblHFwrvMzy5IY1ctDXUOongM3gYJApVVABFjYWuL3se8X5SNiuCUnucoBObUadptjYW0HIaCZrPG9Tyr67G4pO1q/4NRiXeO6OBFL9ZZAQLsL27PhqWLcgNBqTpKMTeMlLVHohOM1cXZ7ES76P8Ppvd27TKfdOw7ie/wD0lFmHhnBC9me4TkObf0HjNo4dwpqjCnST4aADvJ5CT+EcDfEN2dEHvMdh5d58Je9FcCKOLxdNWYhGp2LEE2NLNbQbXJmM8iSdbmiiYOD8G/ZuIKmctmw+Y3AADdcFNvQc5Y8arhcfg7n3xWUafaJokfIzHjMQF4tRU3vUw5C+Yqs5v6KZsg6P0q1RK1RczUM/V66BmAu1uZFhbu157eZXOSvp8lvRMsOFrufIfrJ8h8LP0fr+gkyevCqgjKe4iImpIiIgCIiAIiIAiIgCIiAIiIAnhMjYziCUxqbnkBv/AKTW+N4+vXpNTp1jQLfbpqCwHddu/vFj3ESJZIx0Z1Jsu8XxU2tSUt96xI9O+ad0r6LVMfbrKuIXL7qqPo795p2Fz43kXg3Da+Fw4pLinz9Y7lhSd8yuFsDe+t17+ZmQ9LOocdbia2VVIKthawBbXKb9XYi2Xn9k73Mzu/xGihKtjWl6D49AVpY+ychmqr+Qvb0lRxHoNiRrVxVA+NWu/wD5rKavx/F1TZsRVYmwyq5FyeWVLXlzwzooFvUxViy2LIzWWnfbr6g1BPKkt3PhO6rdnHGtGjzhHRdAudqquwaymldqStfTUC9Zzyp0/UiWlXDsubUEISGzEdj91GK3BrMf+kmYjS8nMTe2q5U20osKR/eO2CoeAvUfzni6FQoOYKTTCAUiKfM0lbTC0e+s/wBI2tuUzklLcyyYIZPEitqVCt86lCtg2b7LMLqrHYOR9m9/CKuJVBezO1rinT1cgbk/ur4790g8V6ULTstAq1RL2qKCKVK+4oK2rMedZrseVpH6AYHrcejHUUw1Rr8yNBf/ALmB9JPYrdnjf0GPi0bo+Vp1sY96NUO6LmFHLkyroCFDEq2+5NzI+DxFJHNPF4YqQdSq5XXzptow+Eseiqfs3FurJsA1WnrppZsvxsvxnSOJcHo4gAVqSuBtmGo8mGo9Jo5KGnI90IKKqOhpVHo3Qqi+GfD1QeWiv6qecseAdACXLuDRXUdki7eQ1WwOt5F6R9A6OGpriKRdbVaa5GbMLO1r33HredLoe6JlkytK4s1jHXU132fH/gUubntXJ3P0tSfPB8SP9qYynrmIpP4WFJFPrcifHs4xIbBAC96bFWuOZZn079GE2tOAUaXWVgn01bIXc6mwyqFHcthtzO8nhuc/Q7dJHqcDpFjiGQGqKbIhOuRbsTlHIknfe3reywH1fxhfqD+A/IyPhGrZOyKeXW12YH1ss2gknH0+Ca4rM2BdUSxddNTZhoNvmCJK65f3hvbcbnYec1rAdHgVBFNCLKLNUYiyMjr/ANMX+rQa/u95JOc9G9VPVU7qysPpHN2TNa90198/l3TWDXCqDg73XuXX7bTuR1iXX3hmFxvv3bH4GZetGuo7O+o056901/8A3Z0tkTTLb6RtMhOT7Gtr873sL3mT/YTCnURUpr1yGmxDuTlylRupuQDzvLs52b6r3LpcQpNgwJO2o10vp36G8ySiocBKsrCnTzLqCaj7nLc+7pfKNvGXi7a7xZLjR7EROkiIiAIiIAiJExXFKdO4JuQNlFzpy85xtLcEl6gAuTYDmZT43j5AYUlBNjlLkhc3K4GtpzPpR7UcSMRb9kNOkNAtcMHb72nZHpfzmbhvtJw1SwqhqTeIzL8Rr+UynKX4S0lzK/jJ40lZq2frLm9qADIB3dURm/InxmLBe050OXE4fUblLow80b/SbxhuKUaiZ1q0ypJAOdbZh2vTsays4j0gwJTPUNOqFXOOwtQ5B2TY2I9/s+czty3R3bmQqntJwYUEGoxP2Qmo8CSbSpxXtUO1LDetR/8AxUfrJPE+O4JVJTAU6hBAF6dJblyDS2UntKS3pMPCyapp1RhqGGVzan1dBGrvUGbMKQYcgAcxFhnB5SlBLdCz7w+MxdV1evlRrFlpUVWnVyEWz1KrX6inb7RIbuF5np65Cuu/VdWn8X7LSf8A92Kq+Y3nqBGdaKi9R1dyjE1FFSmgdmrHfE1ddBfJ8NKPjvEKjCsiiogFxUdjerVKZCVq2WyqAxsgIAtsdZ1Rs65aGTH9IqdNlpplZs4JKnPSpEsA1TM2uJrjfrH7II0Ew9N6WJok08pXDO184Yuaz/vVqh1LfdNgOQNpTYjBKOuYKbWq2IAyIVr5Au2jWF99m2nX8OVrUEzKHSpZXDWKntBSCLW8fhEu7TJWpwqdG9luAtTrVSPfYIPJBmb82H8M+uJezSkxLUXZLBj1Z12e1g9idPEHlISYLHcPpkI5NNSxvdGo368UxcEZlzZgb6WPfOyamqRxaMu+P+z+niarVVqvTqva+gZSQAo7OhGw5z46E8OrYbG1cPVqmp1aoR2mK9uzAhTsbGblw1z1asV7RTMfO4BAuJR4aw4tiCNSaVJrDmtlC28dz6rPPxSdxfQ0paMy+0RwMFc7CtRJ8g9zNhwLB0QqbhwCp7w2oPwMr+PcEGMomiWyrmDsw1OWlUsQAeZv6eMtsKi0nCIOxTBygnYKcgF5CxtwXqU5U2YMF0bo4KilOiu5Odj7ztl1Zvhtyl1j/qj6fzCRuIVcwHgxHrqtpkxda9LzIHqG5/D856mu9L0+TLkjIv1B/AfkZ7w4fRj1+cxYavemoK6EKCCf3rj9PzkrDMCosLDulRjs/I43uj7RABYCwE+oiakiIiAIiIAiIgCIiAIiIBovH/adhadc0BW93R3RSwDDQrmHdtpfY7Rg+IU6wzU6iuPusD8RuPWcU49/a8R/jVf81pFoYl0OZGKsOakg/ETKePi5lKVHea1BXXK6qyncMAw+B0mu4/2e4OobhGpHn1TWH8LAgelppGG6eY7JkFUH7zICwHmd/W8iVuKV6xtVxFVweWYgfwjSZrHJcynJG3Ynotwmh9bWNxyauL/woAZWYjiXB6f1eFeqfE1APi7fpKfGcKpqlwCD5mUhM1UOrZLZt3DeJLiay0sPgcJSvc5np9cQqAsTa2psNBzkTjPSokstAuM3ZqVn0rVANMoA+pp/cW3jznnQBrcQpeIqD/4mm4dMOhC4i9WiAtfdhstTz7n8efPvktqMqZ1W0an7OVvj18Eqfy/6zfekXRGjixdhkqjaooF7bWYfaH5jkZzPhWPq4DEh2okOAVy1Qy6Nvb+s3vhvtJw1TSoGpN49pfiNfyk5FK7QjVUzV+I+zfFU9aeSsv3Dlb+Fv0JnvC+mGJwSrRq0AVXQLUQo9rk2vz38Z03CY6nVF6dRXH3WB+W0lHhq1VtURWTudQwPoRM3l07yK4ehSdF+kNPHXy02QoRmzWIuQToRvsZJ6eUQvDa4A5J/mpKvoNh1p4zGoihUStlUDYKOtAA8hLjp/wD8ur+Sf5qTKWmRJeRa8LLDgKj9mp6fYT+RZV4XohVfidTFmy0aaKEzC5qMKIQ27lH73eNpM6JJWGDo9erLUK7MApy3smg27IG9j3zcWSyEdw/SaYod+VkyeiIvCkGUm2/9Lz5Kj9o27v5TPvhHuH0+Qnx/ePh/KZS+3H1X7nH4me8VQdnQbnl90yVUw6spBAsbX8baxiMMHy3+yb+elpmm6j3m3zIvQ+VQDYDT9J6BPYmhIiIgCIiAIiIAiIgCIiAIiIB+X+lGEeljcQtRSrdbUNjvZ3LqfIqQfWVi7jzm+e1jo/iRj62I6hzQqZMtRRmXSkqkG2q6g72mhpuPMfOS9i8fjXqZsLuZKw/vCfPBlomravUNOmd2VSx8tNvPXymzvw/DDWhldf3s2c+vd8BDdE0QOI/VzWX3m6VKYIsQCPESp4pwqmKbOoylRfTY6904pHWjF0OxK08bRZ2CqC1yxsBemw1PmZ2WnUDC6kEHmpBHxE4DJeA4vWoG9KqyfhOnqNjInj4tRGVHccRhkqLlqIrqeTqGHwM1niXs4wtTWnmot9w5l/gb9CJScD9o9YutOrTWpmIXMvYOpAueXOdTwuHAFzv8p55OWM0VSOVcL6NPguJ0KbuGzAsCtxdSrgXXkbrtrynXBtNG6Rf86wv+F/8AdN5EzzSclFvoVBVZonRLGAcTxlOxzPVdgeVkZwb/AMQnQsHhFqHtqGC2NiLjMDdTbwIv5gSr4R0IpUHr4h+3iKzVGB5U1ZiwVfHa55+UvOFbH0+U3cP8kW/7RF91nxxT3k8m+ayfW90+R+UgcU95fJvmsn1vdPkflNY+OX6EvZEThHuH0+QmQYU9aX5WFvhafHCkITXna3wk2cxxuCsSerERE3IEREAREQBERAEREAREQBERAEREApOlf1dL/HpfMyg4j0GwWJw9So9ACqoYh6fYa6rmF8uja94Mv+lf1VL/AB6XzM8of2Ot+Gp/lzxz+/8A6noxcvVHKelHsgq4cB6FZaqMwUK4yVLtewv7p237M0nGcPr4ZwKlOpSblmBW/k2zDyvP1BiMGlQAOtwpDDf3hsdJ7icDTqIUqU0dDurqGX+Ei09Wt+RgfmXD8fqL71nHjofiJKxXF6dSi41DEbEeI2I0nV+O+xnB1rmgWw7/AHe3T/gY3H/aROd8d9lePw1yKQroPtULsbeNM9r4X84oWafE9ZSCQQQRuDoQfEcp5OnCfwP+0U/xp/mLP0LR90f/ALnPzvwmqErIx2VlY27lcE/kJ+hsLUDU1YbMAR5HUfOeP6rZG2I0TphwqviOK0Ew6kuKSkkEqFXral2Zh7otp6212nRKCfSAHcHX5ywwWGCi+UZmAzG2ptsCfC/5mRP7wfxD+QRKFQhfkE9WT8T7jfhPykXhOx9PlJWJ9xvwn5SLwnY+nym8/uR/UheFnxxT3k8m+ayymGrhQzAn7N9OWtv6TNKjFqTfU43okIiJoSIiIAiIgCIiAIiIAiIgCIiAIiIAiIgFX0gwT1UQILlaqMdQOyp1OsVsJ1eEqre5yOT5lDLSYMfRL0nUWuyMBfa5UgTN405cXOqNMcqa6WZc1hrtPbyo4rg6lekabU8oO+Wopv4EFSDv8QDykV+DVS6sc/ZqdYB1q294tl9y9u0R5G0ux2b8vdfJsAcHYg31Fu7vjOL2uL93P4eh+EoKnBGKouRwKa5R9P8AcCA6roRYEWsARe0+8VwhqjZmptrluOvuCFqNUsbqTa7EW2toLRY7N+Xuvkz8b6K4TFj/AIjDo55NbK48qi2YfGc8477Dt2weI8kr/IVFHzB85vK8IqrTrKoYmuuXM9bMVOQqDsO/w7u6Y14BUBv29kFjVTLamwYdnJYi425XPhZaHZvy918nM+jvsixj1QMQFpUdy6ujlh3IFJ1PedB47Tq/+yRSVUpg9WiAC7XICi251OgEg/7uVAqKvWfRo6resuvWIU7RCXNri34V7p5hME9F+2CzNTCH6QZAL6lUtoNNvPvmObhcdSowknpXuvk2hdpWf3g/iH8glmu0q/7wfxD+QRm2XqiIcyxxA7DeR+Uj8NpELrzt8pMiaONyUuhN6UIiJZwREQBERAEREAREQBERAEREAREQBERAEREAREQBERAEREAREQBKrif1g/D+plrKrif1g/D+pmH1H22Xj8RaLtI6YP6QuTe5uPDQD9JIXaezVxTqyboRESjgiIgCIiAIiIAiIgCIiAIiIAiIgCIiAIiIAiIgCIiAIiIAiIgCIiAJjbDgsGI1AtMkTjVgREToEREAREQBERAEREAREQBERAEREAREQBERAP/Z"/>
          <p:cNvSpPr>
            <a:spLocks noChangeAspect="1" noChangeArrowheads="1"/>
          </p:cNvSpPr>
          <p:nvPr/>
        </p:nvSpPr>
        <p:spPr bwMode="auto">
          <a:xfrm>
            <a:off x="0" y="-865188"/>
            <a:ext cx="2562225" cy="1790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http://users.soe.ucsc.edu/~charlie/book/notes/summary1-4/img016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8462" t="23077" r="3461" b="7820"/>
          <a:stretch/>
        </p:blipFill>
        <p:spPr bwMode="auto">
          <a:xfrm>
            <a:off x="304800" y="1447799"/>
            <a:ext cx="8546846" cy="502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04800" y="6629400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PICTURE CREDIT:  http</a:t>
            </a:r>
            <a:r>
              <a:rPr lang="en-US" sz="1050" dirty="0"/>
              <a:t>://users.soe.ucsc.edu/~charlie/book/notes/summary1-4/sld016.htm</a:t>
            </a:r>
          </a:p>
        </p:txBody>
      </p:sp>
    </p:spTree>
    <p:extLst>
      <p:ext uri="{BB962C8B-B14F-4D97-AF65-F5344CB8AC3E}">
        <p14:creationId xmlns:p14="http://schemas.microsoft.com/office/powerpoint/2010/main" xmlns="" val="398138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How Does Java Work with Web?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04800" y="1447800"/>
            <a:ext cx="8534400" cy="481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Three Principal Technologies: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 smtClean="0">
                <a:solidFill>
                  <a:schemeClr val="bg1">
                    <a:lumMod val="65000"/>
                  </a:schemeClr>
                </a:solidFill>
              </a:rPr>
              <a:t>JavaScript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3200" b="1" dirty="0" smtClean="0">
                <a:solidFill>
                  <a:schemeClr val="bg1">
                    <a:lumMod val="65000"/>
                  </a:schemeClr>
                </a:solidFill>
              </a:rPr>
              <a:t>Java </a:t>
            </a:r>
            <a:r>
              <a:rPr lang="en-US" sz="3200" b="1" dirty="0" err="1" smtClean="0">
                <a:solidFill>
                  <a:schemeClr val="bg1">
                    <a:lumMod val="65000"/>
                  </a:schemeClr>
                </a:solidFill>
              </a:rPr>
              <a:t>Servlet</a:t>
            </a:r>
            <a:endParaRPr lang="en-US" sz="3200" b="1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3200" b="1" dirty="0" smtClean="0">
                <a:solidFill>
                  <a:srgbClr val="0000FF"/>
                </a:solidFill>
              </a:rPr>
              <a:t>Java Applet</a:t>
            </a:r>
          </a:p>
          <a:p>
            <a:pPr marL="971550" lvl="1" indent="-514350">
              <a:spcBef>
                <a:spcPts val="600"/>
              </a:spcBef>
              <a:buFont typeface="Arial" pitchFamily="34" charset="0"/>
              <a:buChar char="•"/>
            </a:pPr>
            <a:r>
              <a:rPr lang="en-US" sz="3200" dirty="0" smtClean="0"/>
              <a:t>A </a:t>
            </a:r>
            <a:r>
              <a:rPr lang="en-US" sz="3200" b="1" dirty="0" smtClean="0"/>
              <a:t>Java applet</a:t>
            </a:r>
            <a:r>
              <a:rPr lang="en-US" sz="3200" dirty="0" smtClean="0"/>
              <a:t> is a program delivered to users as </a:t>
            </a:r>
            <a:r>
              <a:rPr lang="en-US" sz="3200" dirty="0" smtClean="0">
                <a:hlinkClick r:id="rId2" action="ppaction://hlinkfile" tooltip="Java bytecode"/>
              </a:rPr>
              <a:t>Java </a:t>
            </a:r>
            <a:r>
              <a:rPr lang="en-US" sz="3200" dirty="0" err="1" smtClean="0">
                <a:hlinkClick r:id="rId2" action="ppaction://hlinkfile" tooltip="Java bytecode"/>
              </a:rPr>
              <a:t>bytecode</a:t>
            </a:r>
            <a:r>
              <a:rPr lang="en-US" sz="3200" dirty="0" smtClean="0"/>
              <a:t> (platform independent). Java applets can be executed by browsers for many platforms, including </a:t>
            </a:r>
            <a:r>
              <a:rPr lang="en-US" sz="3200" dirty="0" smtClean="0">
                <a:hlinkClick r:id="rId3" action="ppaction://hlinkfile" tooltip="Microsoft Windows"/>
              </a:rPr>
              <a:t>Microsoft Windows</a:t>
            </a:r>
            <a:r>
              <a:rPr lang="en-US" sz="3200" dirty="0" smtClean="0"/>
              <a:t>, </a:t>
            </a:r>
            <a:r>
              <a:rPr lang="en-US" sz="3200" dirty="0" smtClean="0">
                <a:hlinkClick r:id="rId4" action="ppaction://hlinkfile" tooltip="Unix"/>
              </a:rPr>
              <a:t>Unix</a:t>
            </a:r>
            <a:r>
              <a:rPr lang="en-US" sz="3200" dirty="0" smtClean="0"/>
              <a:t>, </a:t>
            </a:r>
            <a:r>
              <a:rPr lang="en-US" sz="3200" dirty="0" smtClean="0">
                <a:hlinkClick r:id="rId5" action="ppaction://hlinkfile" tooltip="OS X"/>
              </a:rPr>
              <a:t>OS X</a:t>
            </a:r>
            <a:r>
              <a:rPr lang="en-US" sz="3200" dirty="0" smtClean="0"/>
              <a:t> and </a:t>
            </a:r>
            <a:r>
              <a:rPr lang="en-US" sz="3200" dirty="0" smtClean="0">
                <a:hlinkClick r:id="rId6" action="ppaction://hlinkfile" tooltip="Linux"/>
              </a:rPr>
              <a:t>Linux</a:t>
            </a:r>
            <a:r>
              <a:rPr lang="en-US" sz="3200" dirty="0" smtClean="0"/>
              <a:t>. </a:t>
            </a:r>
            <a:endParaRPr lang="en-US" sz="32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381000" y="6488668"/>
            <a:ext cx="876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					</a:t>
            </a:r>
            <a:r>
              <a:rPr lang="en-US" sz="1400" dirty="0" smtClean="0"/>
              <a:t>Source:  http://en.wikipedia.org/wiki/Java_applet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xmlns="" val="384966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Java Working with Web </a:t>
            </a:r>
            <a:r>
              <a:rPr lang="en-US" sz="3600" dirty="0" smtClean="0">
                <a:solidFill>
                  <a:srgbClr val="0000FF"/>
                </a:solidFill>
              </a:rPr>
              <a:t>(cont’d)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457200" y="6553200"/>
            <a:ext cx="8686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Image Credit:  sandriabudiendra.blogspot.com</a:t>
            </a:r>
            <a:endParaRPr lang="en-US" sz="900" dirty="0"/>
          </a:p>
        </p:txBody>
      </p:sp>
      <p:pic>
        <p:nvPicPr>
          <p:cNvPr id="38914" name="Picture 2" descr="http://2.bp.blogspot.com/-JzxcJI6_U8I/TdzE6kuq8FI/AAAAAAAAAC0/7Bf4WfuORAM/s1600/java_applet_flow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295400"/>
            <a:ext cx="7391400" cy="5205827"/>
          </a:xfrm>
          <a:prstGeom prst="rect">
            <a:avLst/>
          </a:prstGeom>
          <a:noFill/>
        </p:spPr>
      </p:pic>
      <p:sp>
        <p:nvSpPr>
          <p:cNvPr id="47" name="TextBox 46"/>
          <p:cNvSpPr txBox="1"/>
          <p:nvPr/>
        </p:nvSpPr>
        <p:spPr>
          <a:xfrm>
            <a:off x="1828800" y="3962400"/>
            <a:ext cx="999539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APPLET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114800" y="1371600"/>
            <a:ext cx="426720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00FF"/>
                </a:solidFill>
              </a:rPr>
              <a:t>ARCHITECTURE OF AN APPLET</a:t>
            </a:r>
            <a:endParaRPr lang="en-US" sz="2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966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Java Working with Web </a:t>
            </a:r>
            <a:r>
              <a:rPr lang="en-US" sz="3600" dirty="0" smtClean="0">
                <a:solidFill>
                  <a:srgbClr val="0000FF"/>
                </a:solidFill>
              </a:rPr>
              <a:t>(cont’d)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457200" y="6553200"/>
            <a:ext cx="8686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http://en.wikipedia.org/wiki/Java_applet#Advantages</a:t>
            </a:r>
            <a:endParaRPr lang="en-US" sz="900" dirty="0"/>
          </a:p>
        </p:txBody>
      </p:sp>
      <p:sp>
        <p:nvSpPr>
          <p:cNvPr id="20" name="TextBox 19"/>
          <p:cNvSpPr txBox="1"/>
          <p:nvPr/>
        </p:nvSpPr>
        <p:spPr>
          <a:xfrm>
            <a:off x="381000" y="1278553"/>
            <a:ext cx="8229600" cy="497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Advantages of Applets:</a:t>
            </a:r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  </a:t>
            </a:r>
            <a:r>
              <a:rPr lang="en-US" sz="2400" dirty="0" smtClean="0"/>
              <a:t>It is simple to make it work</a:t>
            </a:r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  </a:t>
            </a:r>
            <a:r>
              <a:rPr lang="en-US" sz="2400" dirty="0" smtClean="0"/>
              <a:t>Applets are supported by most Web browsers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  Execution can be fast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  Computational work can be moved from server to client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  Increased </a:t>
            </a:r>
            <a:r>
              <a:rPr lang="en-US" sz="2400" i="1" dirty="0" smtClean="0"/>
              <a:t>scalability </a:t>
            </a:r>
            <a:r>
              <a:rPr lang="en-US" sz="2400" dirty="0" smtClean="0"/>
              <a:t>with number of users and clients</a:t>
            </a:r>
          </a:p>
          <a:p>
            <a:pPr>
              <a:spcBef>
                <a:spcPts val="600"/>
              </a:spcBef>
            </a:pPr>
            <a:r>
              <a:rPr lang="en-US" sz="2400" b="1" dirty="0" smtClean="0"/>
              <a:t>Some Disadvantages of Applets:</a:t>
            </a:r>
          </a:p>
          <a:p>
            <a:pPr lvl="1" algn="just">
              <a:buFont typeface="Arial" pitchFamily="34" charset="0"/>
              <a:buChar char="•"/>
            </a:pPr>
            <a:r>
              <a:rPr lang="en-US" sz="2400" b="1" dirty="0" smtClean="0"/>
              <a:t>  </a:t>
            </a:r>
            <a:r>
              <a:rPr lang="en-US" sz="2400" dirty="0" smtClean="0"/>
              <a:t>Requires Java plug-in </a:t>
            </a:r>
          </a:p>
          <a:p>
            <a:pPr lvl="1" algn="just">
              <a:buFont typeface="Arial" pitchFamily="34" charset="0"/>
              <a:buChar char="•"/>
            </a:pPr>
            <a:r>
              <a:rPr lang="en-US" sz="2400" dirty="0" smtClean="0"/>
              <a:t>  Some browsers, notably mobile browsers running 		</a:t>
            </a:r>
            <a:r>
              <a:rPr lang="en-US" sz="2400" dirty="0" smtClean="0">
                <a:hlinkClick r:id="rId2" action="ppaction://hlinkfile" tooltip="IOS (Apple)"/>
              </a:rPr>
              <a:t>Apple </a:t>
            </a:r>
            <a:r>
              <a:rPr lang="en-US" sz="2400" dirty="0" err="1" smtClean="0">
                <a:hlinkClick r:id="rId2" action="ppaction://hlinkfile" tooltip="IOS (Apple)"/>
              </a:rPr>
              <a:t>iOS</a:t>
            </a:r>
            <a:r>
              <a:rPr lang="en-US" sz="2400" dirty="0" smtClean="0"/>
              <a:t> or </a:t>
            </a:r>
            <a:r>
              <a:rPr lang="en-US" sz="2400" dirty="0" smtClean="0">
                <a:hlinkClick r:id="rId3" action="ppaction://hlinkfile" tooltip="Android (operating system)"/>
              </a:rPr>
              <a:t>Android</a:t>
            </a:r>
            <a:r>
              <a:rPr lang="en-US" sz="2400" dirty="0" smtClean="0"/>
              <a:t> do not run Java applets at all</a:t>
            </a:r>
          </a:p>
          <a:p>
            <a:pPr lvl="1" algn="just">
              <a:buFont typeface="Arial" pitchFamily="34" charset="0"/>
              <a:buChar char="•"/>
            </a:pPr>
            <a:r>
              <a:rPr lang="en-US" sz="2400" dirty="0" smtClean="0"/>
              <a:t>  Security and access restrictions may forbid applets</a:t>
            </a:r>
          </a:p>
          <a:p>
            <a:pPr lvl="1" algn="just">
              <a:buFont typeface="Arial" pitchFamily="34" charset="0"/>
              <a:buChar char="•"/>
            </a:pPr>
            <a:r>
              <a:rPr lang="en-US" sz="2400" dirty="0" smtClean="0"/>
              <a:t>  If a Java Runtime Environment is needed, download time 	may be quite long (depending on bandwidth &amp; version)</a:t>
            </a:r>
          </a:p>
        </p:txBody>
      </p:sp>
    </p:spTree>
    <p:extLst>
      <p:ext uri="{BB962C8B-B14F-4D97-AF65-F5344CB8AC3E}">
        <p14:creationId xmlns:p14="http://schemas.microsoft.com/office/powerpoint/2010/main" xmlns="" val="384966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Example:  Hello World Applet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457200" y="6553200"/>
            <a:ext cx="8686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http://journals.ecs.soton.ac.uk/java/tutorial/getStarted/applet/</a:t>
            </a:r>
            <a:endParaRPr lang="en-US" sz="900" dirty="0"/>
          </a:p>
        </p:txBody>
      </p:sp>
      <p:sp>
        <p:nvSpPr>
          <p:cNvPr id="20" name="TextBox 19"/>
          <p:cNvSpPr txBox="1"/>
          <p:nvPr/>
        </p:nvSpPr>
        <p:spPr>
          <a:xfrm>
            <a:off x="381000" y="1512362"/>
            <a:ext cx="8229600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Step 1.  Create Java Code for “Hello World” Applet</a:t>
            </a:r>
          </a:p>
          <a:p>
            <a:endParaRPr lang="en-US" sz="1200" dirty="0" smtClean="0"/>
          </a:p>
          <a:p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import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java.applet.Applet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 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import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java.awt.Graphics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 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7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0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HelloWorld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Applet 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0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paint(Graphics g)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2000" b="1" dirty="0" err="1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g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sz="20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drawString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("Hello world!", 50, 25); 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cs typeface="Courier New" pitchFamily="49" charset="0"/>
              </a:rPr>
              <a:t>Step 2.  Compile the file </a:t>
            </a:r>
            <a:r>
              <a:rPr lang="en-US" sz="2800" b="1" i="1" dirty="0" smtClean="0">
                <a:cs typeface="Courier New" pitchFamily="49" charset="0"/>
              </a:rPr>
              <a:t>HelloWorld.java</a:t>
            </a:r>
            <a:r>
              <a:rPr lang="en-US" sz="2800" b="1" dirty="0" smtClean="0">
                <a:cs typeface="Courier New" pitchFamily="49" charset="0"/>
              </a:rPr>
              <a:t> </a:t>
            </a:r>
          </a:p>
          <a:p>
            <a:endParaRPr lang="en-US" sz="1200" dirty="0" smtClean="0"/>
          </a:p>
          <a:p>
            <a:r>
              <a:rPr lang="en-US" sz="2400" dirty="0" smtClean="0"/>
              <a:t>Compiler </a:t>
            </a:r>
            <a:r>
              <a:rPr lang="en-US" sz="2400" dirty="0" smtClean="0"/>
              <a:t>creates </a:t>
            </a:r>
            <a:r>
              <a:rPr lang="en-US" sz="2400" i="1" dirty="0" err="1" smtClean="0"/>
              <a:t>HelloWorld.class</a:t>
            </a:r>
            <a:r>
              <a:rPr lang="en-US" sz="2400" i="1" dirty="0" smtClean="0"/>
              <a:t> </a:t>
            </a:r>
            <a:r>
              <a:rPr lang="en-US" sz="2400" dirty="0" smtClean="0"/>
              <a:t>in the same directory (folder) as the Java source file (</a:t>
            </a:r>
            <a:r>
              <a:rPr lang="en-US" sz="2400" i="1" dirty="0" smtClean="0"/>
              <a:t>HelloWorld.java</a:t>
            </a:r>
            <a:r>
              <a:rPr lang="en-US" sz="2400" dirty="0" smtClean="0"/>
              <a:t>). </a:t>
            </a:r>
            <a:endParaRPr lang="en-US" sz="2400" b="1" dirty="0" smtClean="0"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966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Ex:  Hello World Applet </a:t>
            </a:r>
            <a:r>
              <a:rPr lang="en-US" sz="3600" dirty="0" smtClean="0">
                <a:solidFill>
                  <a:srgbClr val="0000FF"/>
                </a:solidFill>
              </a:rPr>
              <a:t>(cont’d)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457200" y="6553200"/>
            <a:ext cx="8686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http://journals.ecs.soton.ac.uk/java/tutorial/getStarted/applet/</a:t>
            </a:r>
            <a:endParaRPr lang="en-US" sz="900" dirty="0"/>
          </a:p>
        </p:txBody>
      </p:sp>
      <p:sp>
        <p:nvSpPr>
          <p:cNvPr id="20" name="TextBox 19"/>
          <p:cNvSpPr txBox="1"/>
          <p:nvPr/>
        </p:nvSpPr>
        <p:spPr>
          <a:xfrm>
            <a:off x="381000" y="1466939"/>
            <a:ext cx="82296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Step 3. </a:t>
            </a:r>
            <a:r>
              <a:rPr lang="en-US" sz="2800" b="1" dirty="0" smtClean="0"/>
              <a:t>Create HTML </a:t>
            </a:r>
            <a:r>
              <a:rPr lang="en-US" sz="2800" b="1" dirty="0" smtClean="0"/>
              <a:t>file named </a:t>
            </a:r>
            <a:r>
              <a:rPr lang="en-US" sz="2800" b="1" dirty="0" smtClean="0">
                <a:hlinkClick r:id="rId2" action="ppaction://hlinkfile"/>
              </a:rPr>
              <a:t>Hello.html</a:t>
            </a:r>
            <a:r>
              <a:rPr lang="en-US" sz="2800" b="1" dirty="0" smtClean="0"/>
              <a:t> </a:t>
            </a:r>
            <a:r>
              <a:rPr lang="en-US" sz="2800" b="1" dirty="0" smtClean="0"/>
              <a:t> </a:t>
            </a:r>
          </a:p>
          <a:p>
            <a:r>
              <a:rPr lang="en-US" sz="2400" dirty="0" smtClean="0"/>
              <a:t>with the following text, in </a:t>
            </a:r>
            <a:r>
              <a:rPr lang="en-US" sz="2400" dirty="0" smtClean="0"/>
              <a:t>the same directory that contains </a:t>
            </a:r>
            <a:r>
              <a:rPr lang="en-US" sz="2400" i="1" dirty="0" err="1" smtClean="0"/>
              <a:t>HelloWorld.class</a:t>
            </a:r>
            <a:r>
              <a:rPr lang="en-US" sz="2400" dirty="0" smtClean="0"/>
              <a:t>  :</a:t>
            </a:r>
          </a:p>
          <a:p>
            <a:endParaRPr lang="en-US" sz="2400" dirty="0" smtClean="0"/>
          </a:p>
          <a:p>
            <a:r>
              <a:rPr lang="en-US" sz="2400" dirty="0" smtClean="0"/>
              <a:t>&lt;HTML&gt;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>
                <a:solidFill>
                  <a:srgbClr val="00B050"/>
                </a:solidFill>
              </a:rPr>
              <a:t>&lt;</a:t>
            </a:r>
            <a:r>
              <a:rPr lang="en-US" sz="2400" b="1" dirty="0" smtClean="0">
                <a:solidFill>
                  <a:srgbClr val="00B050"/>
                </a:solidFill>
              </a:rPr>
              <a:t>HEAD&gt; &lt;TITLE&gt; </a:t>
            </a:r>
            <a:r>
              <a:rPr lang="en-US" sz="2400" b="1" dirty="0" err="1" smtClean="0">
                <a:solidFill>
                  <a:srgbClr val="00B050"/>
                </a:solidFill>
              </a:rPr>
              <a:t>HelloWorld</a:t>
            </a:r>
            <a:r>
              <a:rPr lang="en-US" sz="2400" b="1" dirty="0" smtClean="0">
                <a:solidFill>
                  <a:srgbClr val="00B050"/>
                </a:solidFill>
              </a:rPr>
              <a:t> Program </a:t>
            </a:r>
            <a:r>
              <a:rPr lang="en-US" sz="2400" b="1" dirty="0" smtClean="0">
                <a:solidFill>
                  <a:srgbClr val="00B050"/>
                </a:solidFill>
              </a:rPr>
              <a:t>&lt;/TITLE&gt; &lt;/HEAD&gt; </a:t>
            </a:r>
            <a:endParaRPr lang="en-US" sz="2400" b="1" dirty="0" smtClean="0">
              <a:solidFill>
                <a:srgbClr val="00B050"/>
              </a:solidFill>
            </a:endParaRPr>
          </a:p>
          <a:p>
            <a:r>
              <a:rPr lang="en-US" sz="2400" b="1" dirty="0" smtClean="0">
                <a:solidFill>
                  <a:srgbClr val="0000FF"/>
                </a:solidFill>
              </a:rPr>
              <a:t>&lt;</a:t>
            </a:r>
            <a:r>
              <a:rPr lang="en-US" sz="2400" b="1" dirty="0" smtClean="0">
                <a:solidFill>
                  <a:srgbClr val="0000FF"/>
                </a:solidFill>
              </a:rPr>
              <a:t>BODY&gt; </a:t>
            </a:r>
            <a:endParaRPr lang="en-US" sz="2400" b="1" dirty="0" smtClean="0">
              <a:solidFill>
                <a:srgbClr val="0000FF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/>
              <a:t>Here </a:t>
            </a:r>
            <a:r>
              <a:rPr lang="en-US" sz="2400" dirty="0" smtClean="0"/>
              <a:t>is the output of my program: 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&lt;</a:t>
            </a:r>
            <a:r>
              <a:rPr lang="en-US" sz="2400" b="1" dirty="0" smtClean="0">
                <a:solidFill>
                  <a:srgbClr val="FF0000"/>
                </a:solidFill>
              </a:rPr>
              <a:t>APPLET </a:t>
            </a:r>
            <a:r>
              <a:rPr lang="en-US" sz="2400" dirty="0" smtClean="0"/>
              <a:t>CODE="</a:t>
            </a:r>
            <a:r>
              <a:rPr lang="en-US" sz="2400" dirty="0" err="1" smtClean="0"/>
              <a:t>HelloWorld.class</a:t>
            </a:r>
            <a:r>
              <a:rPr lang="en-US" sz="2400" dirty="0" smtClean="0"/>
              <a:t>" WIDTH=150 HEIGHT=25</a:t>
            </a:r>
            <a:r>
              <a:rPr lang="en-US" sz="2400" b="1" dirty="0" smtClean="0">
                <a:solidFill>
                  <a:srgbClr val="FF0000"/>
                </a:solidFill>
              </a:rPr>
              <a:t>&gt;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&lt;/APPLET&gt; 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en-US" sz="2400" b="1" dirty="0" smtClean="0">
                <a:solidFill>
                  <a:srgbClr val="0000FF"/>
                </a:solidFill>
              </a:rPr>
              <a:t>&lt;/BODY&gt;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&lt;/HTML&gt;</a:t>
            </a:r>
            <a:endParaRPr lang="en-US" sz="24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84966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7651</TotalTime>
  <Words>508</Words>
  <Application>Microsoft Office PowerPoint</Application>
  <PresentationFormat>On-screen Show (4:3)</PresentationFormat>
  <Paragraphs>105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COP2800 – Computer Programming Using JAVA</vt:lpstr>
      <vt:lpstr>COP2800 – Programming in JAVA</vt:lpstr>
      <vt:lpstr>Review: Java Program Structure</vt:lpstr>
      <vt:lpstr>Review: Java Package Structure</vt:lpstr>
      <vt:lpstr>How Does Java Work with Web?</vt:lpstr>
      <vt:lpstr>Java Working with Web (cont’d)</vt:lpstr>
      <vt:lpstr>Java Working with Web (cont’d)</vt:lpstr>
      <vt:lpstr>Example:  Hello World Applet</vt:lpstr>
      <vt:lpstr>Ex:  Hello World Applet (cont’d)</vt:lpstr>
      <vt:lpstr>Ex:  Hello World Applet (cont’d)</vt:lpstr>
      <vt:lpstr>How We will Use Applets</vt:lpstr>
      <vt:lpstr>This Week: More GUIs, New Applets</vt:lpstr>
    </vt:vector>
  </TitlesOfParts>
  <Company>University of Florida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COP2800 – Computer Programming Using JAVA</dc:title>
  <dc:creator>Authorized User</dc:creator>
  <cp:lastModifiedBy>Authorized User</cp:lastModifiedBy>
  <cp:revision>800</cp:revision>
  <dcterms:created xsi:type="dcterms:W3CDTF">2013-01-03T06:52:59Z</dcterms:created>
  <dcterms:modified xsi:type="dcterms:W3CDTF">2013-04-15T00:28:38Z</dcterms:modified>
</cp:coreProperties>
</file>