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346" r:id="rId6"/>
    <p:sldId id="343" r:id="rId7"/>
    <p:sldId id="347" r:id="rId8"/>
    <p:sldId id="348" r:id="rId9"/>
    <p:sldId id="349" r:id="rId10"/>
    <p:sldId id="350" r:id="rId11"/>
    <p:sldId id="328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FF"/>
    <a:srgbClr val="FFFFCC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crosoft_Windows" TargetMode="External"/><Relationship Id="rId2" Type="http://schemas.openxmlformats.org/officeDocument/2006/relationships/hyperlink" Target="http://en.wikipedia.org/wiki/Java_byte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inux" TargetMode="External"/><Relationship Id="rId5" Type="http://schemas.openxmlformats.org/officeDocument/2006/relationships/hyperlink" Target="http://en.wikipedia.org/wiki/OS_X" TargetMode="External"/><Relationship Id="rId4" Type="http://schemas.openxmlformats.org/officeDocument/2006/relationships/hyperlink" Target="http://en.wikipedia.org/wiki/Uni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droid_(operating_system)" TargetMode="External"/><Relationship Id="rId2" Type="http://schemas.openxmlformats.org/officeDocument/2006/relationships/hyperlink" Target="http://en.wikipedia.org/wiki/IOS_(Apple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ecs.soton.ac.uk/java/tutorial/getStarted/applet/example/Hell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35 – Overview of Java Web Programming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Ex:  Hello World Applet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http://journals.ecs.soton.ac.uk/java/tutorial/getStarted/applet/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447800"/>
            <a:ext cx="82296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Step 4. </a:t>
            </a:r>
            <a:r>
              <a:rPr lang="en-US" sz="2800" b="1" dirty="0" smtClean="0"/>
              <a:t>Run the “Hello World” Applet:</a:t>
            </a:r>
            <a:endParaRPr lang="en-US" sz="2800" dirty="0" smtClean="0"/>
          </a:p>
          <a:p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Load </a:t>
            </a:r>
            <a:r>
              <a:rPr lang="en-US" sz="2400" i="1" dirty="0" smtClean="0"/>
              <a:t>Hello.html</a:t>
            </a:r>
            <a:r>
              <a:rPr lang="en-US" sz="2400" dirty="0" smtClean="0"/>
              <a:t> into </a:t>
            </a:r>
            <a:r>
              <a:rPr lang="en-US" sz="2400" dirty="0" smtClean="0"/>
              <a:t>an application that </a:t>
            </a:r>
            <a:r>
              <a:rPr lang="en-US" sz="2400" dirty="0" smtClean="0"/>
              <a:t>runs </a:t>
            </a:r>
            <a:r>
              <a:rPr lang="en-US" sz="2400" dirty="0" smtClean="0"/>
              <a:t>Java </a:t>
            </a:r>
            <a:r>
              <a:rPr lang="en-US" sz="2400" dirty="0" smtClean="0"/>
              <a:t>applets: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Java-compatible </a:t>
            </a:r>
            <a:r>
              <a:rPr lang="en-US" sz="2400" dirty="0" smtClean="0"/>
              <a:t>browser </a:t>
            </a:r>
            <a:endParaRPr lang="en-US" sz="2400" dirty="0" smtClean="0"/>
          </a:p>
          <a:p>
            <a:pPr marL="1371600" lvl="2" indent="-457200"/>
            <a:r>
              <a:rPr lang="en-US" sz="2400" dirty="0" smtClean="0"/>
              <a:t>	URL = </a:t>
            </a:r>
            <a:r>
              <a:rPr lang="en-US" sz="2400" dirty="0" smtClean="0"/>
              <a:t>file:/home/username/HTML/Hello.html </a:t>
            </a:r>
            <a:endParaRPr lang="en-U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Java </a:t>
            </a:r>
            <a:r>
              <a:rPr lang="en-US" sz="2400" dirty="0" smtClean="0"/>
              <a:t>applet viewing </a:t>
            </a:r>
            <a:r>
              <a:rPr lang="en-US" sz="2400" dirty="0" smtClean="0"/>
              <a:t>program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Applet </a:t>
            </a:r>
            <a:r>
              <a:rPr lang="en-US" sz="2400" dirty="0" smtClean="0"/>
              <a:t>Viewer </a:t>
            </a:r>
            <a:r>
              <a:rPr lang="en-US" sz="2400" dirty="0" smtClean="0"/>
              <a:t>in JDK</a:t>
            </a:r>
          </a:p>
          <a:p>
            <a:endParaRPr lang="en-US" sz="2400" dirty="0" smtClean="0"/>
          </a:p>
          <a:p>
            <a:r>
              <a:rPr lang="en-US" sz="2400" dirty="0" smtClean="0"/>
              <a:t>The browser window will show a message similar to this:</a:t>
            </a:r>
          </a:p>
          <a:p>
            <a:endParaRPr lang="en-US" sz="2400" dirty="0" smtClean="0"/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Here is the output of my program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800" b="1" dirty="0" smtClean="0">
                <a:solidFill>
                  <a:srgbClr val="0000FF"/>
                </a:solidFill>
              </a:rPr>
              <a:t>Hello world!</a:t>
            </a:r>
          </a:p>
        </p:txBody>
      </p:sp>
    </p:spTree>
    <p:extLst>
      <p:ext uri="{BB962C8B-B14F-4D97-AF65-F5344CB8AC3E}">
        <p14:creationId xmlns:p14="http://schemas.microsoft.com/office/powerpoint/2010/main" xmlns="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We will Use Applets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295400"/>
            <a:ext cx="8686800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600" b="1" i="1" u="sng" dirty="0" smtClean="0">
                <a:solidFill>
                  <a:srgbClr val="FF0000"/>
                </a:solidFill>
              </a:rPr>
              <a:t>Assignment 6:</a:t>
            </a:r>
            <a:endParaRPr lang="en-US" sz="3600" b="1" i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3600" b="1" i="1" dirty="0" smtClean="0">
                <a:solidFill>
                  <a:srgbClr val="FF0000"/>
                </a:solidFill>
              </a:rPr>
              <a:t>Given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IntelligentTTT</a:t>
            </a:r>
            <a:r>
              <a:rPr lang="en-US" sz="3600" b="1" i="1" dirty="0" smtClean="0">
                <a:solidFill>
                  <a:srgbClr val="FF0000"/>
                </a:solidFill>
              </a:rPr>
              <a:t>  Game and GUI Code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(from Assignments 4 and 5 – work in groups)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i="1" dirty="0" smtClean="0"/>
              <a:t>  Make a Java Applet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i="1" dirty="0" smtClean="0"/>
              <a:t>  Run the Java Applet on a Web Browser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US" sz="2800" b="1" i="1" dirty="0" smtClean="0"/>
              <a:t> All the Features of Assignment 5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US" sz="2800" b="1" i="1" dirty="0" smtClean="0">
                <a:solidFill>
                  <a:srgbClr val="0000FF"/>
                </a:solidFill>
              </a:rPr>
              <a:t> </a:t>
            </a:r>
            <a:r>
              <a:rPr lang="en-US" sz="2800" b="1" i="1" dirty="0" smtClean="0"/>
              <a:t>We will help you with GUI and applet code  </a:t>
            </a:r>
            <a:r>
              <a:rPr lang="en-US" sz="2800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… and more …</a:t>
            </a:r>
          </a:p>
          <a:p>
            <a:pPr>
              <a:spcBef>
                <a:spcPts val="1200"/>
              </a:spcBef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5717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Week: More GUIs, New Applets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36625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Wednesday </a:t>
            </a:r>
            <a:r>
              <a:rPr lang="en-US" sz="3200" b="1" dirty="0" smtClean="0">
                <a:solidFill>
                  <a:srgbClr val="0000FF"/>
                </a:solidFill>
              </a:rPr>
              <a:t>17 </a:t>
            </a:r>
            <a:r>
              <a:rPr lang="en-US" sz="3200" b="1" dirty="0" smtClean="0">
                <a:solidFill>
                  <a:srgbClr val="0000FF"/>
                </a:solidFill>
              </a:rPr>
              <a:t>Apr 2013: 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GUIs and Applets in JAVA – Assignment #6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Approach, Code, and Analysis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Friday </a:t>
            </a:r>
            <a:r>
              <a:rPr lang="en-US" sz="3200" b="1" dirty="0" smtClean="0">
                <a:solidFill>
                  <a:srgbClr val="0000FF"/>
                </a:solidFill>
              </a:rPr>
              <a:t>19 </a:t>
            </a:r>
            <a:r>
              <a:rPr lang="en-US" sz="3200" b="1" dirty="0" smtClean="0">
                <a:solidFill>
                  <a:srgbClr val="0000FF"/>
                </a:solidFill>
              </a:rPr>
              <a:t>Apr 2013:  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Assignment #6 Hands-On Experience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Coding Examples  (LAPTOPS)</a:t>
            </a:r>
          </a:p>
        </p:txBody>
      </p:sp>
    </p:spTree>
    <p:extLst>
      <p:ext uri="{BB962C8B-B14F-4D97-AF65-F5344CB8AC3E}">
        <p14:creationId xmlns:p14="http://schemas.microsoft.com/office/powerpoint/2010/main" xmlns="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Overview of Java for the Web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Java Design for a Simple Applet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Making the Components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Integrating Components into an Applet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xmlns="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xmlns="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Does Java Work with Web?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04800" y="1447800"/>
            <a:ext cx="85344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Three Principal Technologies: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JavaScript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Java </a:t>
            </a:r>
            <a:r>
              <a:rPr lang="en-US" sz="3200" b="1" dirty="0" err="1" smtClean="0">
                <a:solidFill>
                  <a:schemeClr val="bg1">
                    <a:lumMod val="65000"/>
                  </a:schemeClr>
                </a:solidFill>
              </a:rPr>
              <a:t>Servlet</a:t>
            </a:r>
            <a:endParaRPr lang="en-US" sz="32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rgbClr val="0000FF"/>
                </a:solidFill>
              </a:rPr>
              <a:t>Java Applet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b="1" dirty="0" smtClean="0"/>
              <a:t>Java applet</a:t>
            </a:r>
            <a:r>
              <a:rPr lang="en-US" sz="3200" dirty="0" smtClean="0"/>
              <a:t> is a program delivered to users as </a:t>
            </a:r>
            <a:r>
              <a:rPr lang="en-US" sz="3200" dirty="0" smtClean="0">
                <a:hlinkClick r:id="rId2" action="ppaction://hlinkfile" tooltip="Java bytecode"/>
              </a:rPr>
              <a:t>Java </a:t>
            </a:r>
            <a:r>
              <a:rPr lang="en-US" sz="3200" dirty="0" err="1" smtClean="0">
                <a:hlinkClick r:id="rId2" action="ppaction://hlinkfile" tooltip="Java bytecode"/>
              </a:rPr>
              <a:t>bytecode</a:t>
            </a:r>
            <a:r>
              <a:rPr lang="en-US" sz="3200" dirty="0" smtClean="0"/>
              <a:t> (platform independent). Java applets can be executed by browsers for many platforms, including </a:t>
            </a:r>
            <a:r>
              <a:rPr lang="en-US" sz="3200" dirty="0" smtClean="0">
                <a:hlinkClick r:id="rId3" action="ppaction://hlinkfile" tooltip="Microsoft Windows"/>
              </a:rPr>
              <a:t>Microsoft Windows</a:t>
            </a:r>
            <a:r>
              <a:rPr lang="en-US" sz="3200" dirty="0" smtClean="0"/>
              <a:t>, </a:t>
            </a:r>
            <a:r>
              <a:rPr lang="en-US" sz="3200" dirty="0" smtClean="0">
                <a:hlinkClick r:id="rId4" action="ppaction://hlinkfile" tooltip="Unix"/>
              </a:rPr>
              <a:t>Unix</a:t>
            </a:r>
            <a:r>
              <a:rPr lang="en-US" sz="3200" dirty="0" smtClean="0"/>
              <a:t>, </a:t>
            </a:r>
            <a:r>
              <a:rPr lang="en-US" sz="3200" dirty="0" smtClean="0">
                <a:hlinkClick r:id="rId5" action="ppaction://hlinkfile" tooltip="OS X"/>
              </a:rPr>
              <a:t>OS X</a:t>
            </a:r>
            <a:r>
              <a:rPr lang="en-US" sz="3200" dirty="0" smtClean="0"/>
              <a:t> and </a:t>
            </a:r>
            <a:r>
              <a:rPr lang="en-US" sz="3200" dirty="0" smtClean="0">
                <a:hlinkClick r:id="rId6" action="ppaction://hlinkfile" tooltip="Linux"/>
              </a:rPr>
              <a:t>Linux</a:t>
            </a:r>
            <a:r>
              <a:rPr lang="en-US" sz="3200" dirty="0" smtClean="0"/>
              <a:t>. </a:t>
            </a:r>
            <a:endParaRPr lang="en-US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81000" y="6488668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	</a:t>
            </a:r>
            <a:r>
              <a:rPr lang="en-US" sz="1400" dirty="0" smtClean="0"/>
              <a:t>Source:  http://en.wikipedia.org/wiki/Java_applet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Java Working with Web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Credit:  sandriabudiendra.blogspot.com</a:t>
            </a:r>
            <a:endParaRPr lang="en-US" sz="900" dirty="0"/>
          </a:p>
        </p:txBody>
      </p:sp>
      <p:pic>
        <p:nvPicPr>
          <p:cNvPr id="38914" name="Picture 2" descr="http://2.bp.blogspot.com/-JzxcJI6_U8I/TdzE6kuq8FI/AAAAAAAAAC0/7Bf4WfuORAM/s1600/java_applet_flo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7391400" cy="5205827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1828800" y="3962400"/>
            <a:ext cx="99953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APPLET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1371600"/>
            <a:ext cx="426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ARCHITECTURE OF AN APPLET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Java Working with Web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http://en.wikipedia.org/wiki/Java_applet#Advantages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278553"/>
            <a:ext cx="82296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Advantages of Applets: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400" dirty="0" smtClean="0"/>
              <a:t>It is simple to make it work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400" dirty="0" smtClean="0"/>
              <a:t>Applets are supported by most Web browsers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Execution can be fast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Computational work can be moved from server to client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Increased </a:t>
            </a:r>
            <a:r>
              <a:rPr lang="en-US" sz="2400" i="1" dirty="0" smtClean="0"/>
              <a:t>scalability </a:t>
            </a:r>
            <a:r>
              <a:rPr lang="en-US" sz="2400" dirty="0" smtClean="0"/>
              <a:t>with number of users and clients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Some Disadvantages of Applets: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400" dirty="0" smtClean="0"/>
              <a:t>Requires Java plug-in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400" dirty="0" smtClean="0"/>
              <a:t>  Some browsers, notably mobile browsers running 		</a:t>
            </a:r>
            <a:r>
              <a:rPr lang="en-US" sz="2400" dirty="0" smtClean="0">
                <a:hlinkClick r:id="rId2" action="ppaction://hlinkfile" tooltip="IOS (Apple)"/>
              </a:rPr>
              <a:t>Apple </a:t>
            </a:r>
            <a:r>
              <a:rPr lang="en-US" sz="2400" dirty="0" err="1" smtClean="0">
                <a:hlinkClick r:id="rId2" action="ppaction://hlinkfile" tooltip="IOS (Apple)"/>
              </a:rPr>
              <a:t>iOS</a:t>
            </a:r>
            <a:r>
              <a:rPr lang="en-US" sz="2400" dirty="0" smtClean="0"/>
              <a:t> or </a:t>
            </a:r>
            <a:r>
              <a:rPr lang="en-US" sz="2400" dirty="0" smtClean="0">
                <a:hlinkClick r:id="rId3" action="ppaction://hlinkfile" tooltip="Android (operating system)"/>
              </a:rPr>
              <a:t>Android</a:t>
            </a:r>
            <a:r>
              <a:rPr lang="en-US" sz="2400" dirty="0" smtClean="0"/>
              <a:t> do not run Java applets at all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400" dirty="0" smtClean="0"/>
              <a:t>  Security and access restrictions may forbid applets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400" dirty="0" smtClean="0"/>
              <a:t>  If a Java Runtime Environment is needed, download time 	may be quite long (depending on bandwidth &amp; version)</a:t>
            </a:r>
          </a:p>
        </p:txBody>
      </p:sp>
    </p:spTree>
    <p:extLst>
      <p:ext uri="{BB962C8B-B14F-4D97-AF65-F5344CB8AC3E}">
        <p14:creationId xmlns:p14="http://schemas.microsoft.com/office/powerpoint/2010/main" xmlns="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Example:  Hello World Applet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http://journals.ecs.soton.ac.uk/java/tutorial/getStarted/applet/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512362"/>
            <a:ext cx="82296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Step 1.  Create Java Code for “Hello World” Applet</a:t>
            </a:r>
          </a:p>
          <a:p>
            <a:endParaRPr lang="en-US" sz="1200" dirty="0" smtClean="0"/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java.applet.Applet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java.awt.Graphics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7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Applet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paint(Graphics g)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drawString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 world!", 50, 25);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cs typeface="Courier New" pitchFamily="49" charset="0"/>
              </a:rPr>
              <a:t>Step 2.  Compile the file </a:t>
            </a:r>
            <a:r>
              <a:rPr lang="en-US" sz="2800" b="1" i="1" dirty="0" smtClean="0">
                <a:cs typeface="Courier New" pitchFamily="49" charset="0"/>
              </a:rPr>
              <a:t>HelloWorld.java</a:t>
            </a:r>
            <a:r>
              <a:rPr lang="en-US" sz="2800" b="1" dirty="0" smtClean="0">
                <a:cs typeface="Courier New" pitchFamily="49" charset="0"/>
              </a:rPr>
              <a:t> </a:t>
            </a:r>
          </a:p>
          <a:p>
            <a:endParaRPr lang="en-US" sz="1200" dirty="0" smtClean="0"/>
          </a:p>
          <a:p>
            <a:r>
              <a:rPr lang="en-US" sz="2400" dirty="0" smtClean="0"/>
              <a:t>Compiler </a:t>
            </a:r>
            <a:r>
              <a:rPr lang="en-US" sz="2400" dirty="0" smtClean="0"/>
              <a:t>creates </a:t>
            </a:r>
            <a:r>
              <a:rPr lang="en-US" sz="2400" i="1" dirty="0" err="1" smtClean="0"/>
              <a:t>HelloWorld.class</a:t>
            </a:r>
            <a:r>
              <a:rPr lang="en-US" sz="2400" i="1" dirty="0" smtClean="0"/>
              <a:t> </a:t>
            </a:r>
            <a:r>
              <a:rPr lang="en-US" sz="2400" dirty="0" smtClean="0"/>
              <a:t>in the same directory (folder) as the Java source file (</a:t>
            </a:r>
            <a:r>
              <a:rPr lang="en-US" sz="2400" i="1" dirty="0" smtClean="0"/>
              <a:t>HelloWorld.java</a:t>
            </a:r>
            <a:r>
              <a:rPr lang="en-US" sz="2400" dirty="0" smtClean="0"/>
              <a:t>). </a:t>
            </a:r>
            <a:endParaRPr lang="en-US" sz="2400" b="1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Ex:  Hello World Applet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7200" y="65532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http://journals.ecs.soton.ac.uk/java/tutorial/getStarted/applet/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466939"/>
            <a:ext cx="8229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Step 3. </a:t>
            </a:r>
            <a:r>
              <a:rPr lang="en-US" sz="2800" b="1" dirty="0" smtClean="0"/>
              <a:t>Create HTML </a:t>
            </a:r>
            <a:r>
              <a:rPr lang="en-US" sz="2800" b="1" dirty="0" smtClean="0"/>
              <a:t>file named </a:t>
            </a:r>
            <a:r>
              <a:rPr lang="en-US" sz="2800" b="1" dirty="0" smtClean="0">
                <a:hlinkClick r:id="rId2" action="ppaction://hlinkfile"/>
              </a:rPr>
              <a:t>Hello.html</a:t>
            </a:r>
            <a:r>
              <a:rPr lang="en-US" sz="2800" b="1" dirty="0" smtClean="0"/>
              <a:t> </a:t>
            </a:r>
            <a:r>
              <a:rPr lang="en-US" sz="2800" b="1" dirty="0" smtClean="0"/>
              <a:t> </a:t>
            </a:r>
          </a:p>
          <a:p>
            <a:r>
              <a:rPr lang="en-US" sz="2400" dirty="0" smtClean="0"/>
              <a:t>with the following text, in </a:t>
            </a:r>
            <a:r>
              <a:rPr lang="en-US" sz="2400" dirty="0" smtClean="0"/>
              <a:t>the same directory that contains </a:t>
            </a:r>
            <a:r>
              <a:rPr lang="en-US" sz="2400" i="1" dirty="0" err="1" smtClean="0"/>
              <a:t>HelloWorld.class</a:t>
            </a:r>
            <a:r>
              <a:rPr lang="en-US" sz="2400" dirty="0" smtClean="0"/>
              <a:t>  :</a:t>
            </a:r>
          </a:p>
          <a:p>
            <a:endParaRPr lang="en-US" sz="2400" dirty="0" smtClean="0"/>
          </a:p>
          <a:p>
            <a:r>
              <a:rPr lang="en-US" sz="2400" dirty="0" smtClean="0"/>
              <a:t>&lt;HTML&gt;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B050"/>
                </a:solidFill>
              </a:rPr>
              <a:t>&lt;</a:t>
            </a:r>
            <a:r>
              <a:rPr lang="en-US" sz="2400" b="1" dirty="0" smtClean="0">
                <a:solidFill>
                  <a:srgbClr val="00B050"/>
                </a:solidFill>
              </a:rPr>
              <a:t>HEAD&gt; &lt;TITLE&gt; </a:t>
            </a:r>
            <a:r>
              <a:rPr lang="en-US" sz="2400" b="1" dirty="0" err="1" smtClean="0">
                <a:solidFill>
                  <a:srgbClr val="00B050"/>
                </a:solidFill>
              </a:rPr>
              <a:t>HelloWorld</a:t>
            </a:r>
            <a:r>
              <a:rPr lang="en-US" sz="2400" b="1" dirty="0" smtClean="0">
                <a:solidFill>
                  <a:srgbClr val="00B050"/>
                </a:solidFill>
              </a:rPr>
              <a:t> Program </a:t>
            </a:r>
            <a:r>
              <a:rPr lang="en-US" sz="2400" b="1" dirty="0" smtClean="0">
                <a:solidFill>
                  <a:srgbClr val="00B050"/>
                </a:solidFill>
              </a:rPr>
              <a:t>&lt;/TITLE&gt; &lt;/HEAD&gt; 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00FF"/>
                </a:solidFill>
              </a:rPr>
              <a:t>&lt;</a:t>
            </a:r>
            <a:r>
              <a:rPr lang="en-US" sz="2400" b="1" dirty="0" smtClean="0">
                <a:solidFill>
                  <a:srgbClr val="0000FF"/>
                </a:solidFill>
              </a:rPr>
              <a:t>BODY&gt;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Here </a:t>
            </a:r>
            <a:r>
              <a:rPr lang="en-US" sz="2400" dirty="0" smtClean="0"/>
              <a:t>is the output of my program: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</a:rPr>
              <a:t>APPLET </a:t>
            </a:r>
            <a:r>
              <a:rPr lang="en-US" sz="2400" dirty="0" smtClean="0"/>
              <a:t>CODE="</a:t>
            </a:r>
            <a:r>
              <a:rPr lang="en-US" sz="2400" dirty="0" err="1" smtClean="0"/>
              <a:t>HelloWorld.class</a:t>
            </a:r>
            <a:r>
              <a:rPr lang="en-US" sz="2400" dirty="0" smtClean="0"/>
              <a:t>" WIDTH=150 HEIGHT=25</a:t>
            </a:r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&lt;/APPLET&gt;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00FF"/>
                </a:solidFill>
              </a:rPr>
              <a:t>&lt;/BODY&gt;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&lt;/HTML&gt;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7651</TotalTime>
  <Words>508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How Does Java Work with Web?</vt:lpstr>
      <vt:lpstr>Java Working with Web (cont’d)</vt:lpstr>
      <vt:lpstr>Java Working with Web (cont’d)</vt:lpstr>
      <vt:lpstr>Example:  Hello World Applet</vt:lpstr>
      <vt:lpstr>Ex:  Hello World Applet (cont’d)</vt:lpstr>
      <vt:lpstr>Ex:  Hello World Applet (cont’d)</vt:lpstr>
      <vt:lpstr>How We will Use Applets</vt:lpstr>
      <vt:lpstr>This Week: More GUIs, New Applets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Authorized User</cp:lastModifiedBy>
  <cp:revision>800</cp:revision>
  <dcterms:created xsi:type="dcterms:W3CDTF">2013-01-03T06:52:59Z</dcterms:created>
  <dcterms:modified xsi:type="dcterms:W3CDTF">2013-04-15T00:28:38Z</dcterms:modified>
</cp:coreProperties>
</file>