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4" r:id="rId5"/>
    <p:sldId id="310" r:id="rId6"/>
    <p:sldId id="320" r:id="rId7"/>
    <p:sldId id="321" r:id="rId8"/>
    <p:sldId id="326" r:id="rId9"/>
    <p:sldId id="327" r:id="rId10"/>
    <p:sldId id="328" r:id="rId11"/>
    <p:sldId id="329" r:id="rId12"/>
    <p:sldId id="330" r:id="rId13"/>
    <p:sldId id="331" r:id="rId14"/>
    <p:sldId id="311" r:id="rId15"/>
    <p:sldId id="322" r:id="rId16"/>
    <p:sldId id="323" r:id="rId17"/>
    <p:sldId id="325" r:id="rId18"/>
    <p:sldId id="324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5925-3D28-40D5-B293-84E2EA228675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url?sa=i&amp;rct=j&amp;q=bicycle+cartoon&amp;source=images&amp;cd=&amp;cad=rja&amp;docid=6ZUgw_A8ebpB0M&amp;tbnid=wejpjSeIMUw_oM:&amp;ved=0CAUQjRw&amp;url=http://www.dreamstime.com/stock-photo-cartoon-man-bike-image8373370&amp;ei=YcErUd6SKIeE8QTm5YCgAw&amp;bvm=bv.42768644,d.dmQ&amp;psig=AFQjCNG2RsJzbbmthlMiIw1sttM793b7SQ&amp;ust=136190842041905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url?sa=i&amp;rct=j&amp;q=mountain+bike&amp;source=images&amp;cd=&amp;cad=rja&amp;docid=YvtWJC9DCJwSAM&amp;tbnid=QS1JHHY8nwrgBM:&amp;ved=0CAUQjRw&amp;url=http%3A%2F%2Fwww.delta7bikes.com%2Farantix-mountain-bike.htm&amp;ei=umgtUbCRJpPU8wTj-oC4Dw&amp;bvm=bv.42965579,d.dmQ&amp;psig=AFQjCNE1fzg8gCIhuHPHQ6QwckZT-Sli_g&amp;ust=136201681135770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-made-easy.com/polymorphism-in-java.html" TargetMode="External"/><Relationship Id="rId2" Type="http://schemas.openxmlformats.org/officeDocument/2006/relationships/hyperlink" Target="http://www.java-made-easy.com/java-inheritanc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6975"/>
            <a:ext cx="7391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COP2800 – Computer Programming Using JAVA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9" y="3886200"/>
            <a:ext cx="8763000" cy="2362200"/>
          </a:xfrm>
        </p:spPr>
        <p:txBody>
          <a:bodyPr>
            <a:normAutofit fontScale="92500"/>
          </a:bodyPr>
          <a:lstStyle/>
          <a:p>
            <a:pPr algn="r"/>
            <a:r>
              <a:rPr lang="en-US" sz="3000" b="1" dirty="0" smtClean="0">
                <a:solidFill>
                  <a:srgbClr val="0000FF"/>
                </a:solidFill>
              </a:rPr>
              <a:t>University of Florida     Department of CISE     Spring 2013</a:t>
            </a:r>
          </a:p>
          <a:p>
            <a:pPr algn="l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   Lecture 21 – Inheritance and Polymorphism </a:t>
            </a:r>
            <a:r>
              <a:rPr lang="en-US" sz="2600" dirty="0" smtClean="0">
                <a:solidFill>
                  <a:schemeClr val="tx1"/>
                </a:solidFill>
              </a:rPr>
              <a:t>(cont’d)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Webpage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www.cise.ufl.edu/~mssz/JavaNM/Top-Level.html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8115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  </a:t>
            </a:r>
            <a:r>
              <a:rPr lang="en-US" sz="3600" dirty="0" smtClean="0"/>
              <a:t>Bicycle class </a:t>
            </a:r>
            <a:r>
              <a:rPr lang="en-US" sz="2800" dirty="0" smtClean="0"/>
              <a:t>(cont’d)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Java:  Class Specification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5" t="52952" r="35595" b="12953"/>
          <a:stretch/>
        </p:blipFill>
        <p:spPr bwMode="auto">
          <a:xfrm>
            <a:off x="335642" y="2133600"/>
            <a:ext cx="6827158" cy="446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48200" y="4800600"/>
            <a:ext cx="4343400" cy="400110"/>
            <a:chOff x="4648200" y="4800600"/>
            <a:chExt cx="4343400" cy="40011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648200" y="4953000"/>
              <a:ext cx="762000" cy="476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410200" y="4800600"/>
              <a:ext cx="35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peed = speed – decrement ;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95800" y="5791200"/>
            <a:ext cx="4343400" cy="400110"/>
            <a:chOff x="4648200" y="4800600"/>
            <a:chExt cx="4343400" cy="40011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648200" y="4953000"/>
              <a:ext cx="762000" cy="476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410200" y="4800600"/>
              <a:ext cx="35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peed = speed + increment ;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6" name="Picture 4" descr="http://www.dreamstime.com/cartoon-man-on-the-bike-thumb837337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36" y="94343"/>
            <a:ext cx="1143000" cy="10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85800" y="6472926"/>
            <a:ext cx="800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Code</a:t>
            </a:r>
            <a:r>
              <a:rPr lang="en-US" sz="1050" dirty="0" smtClean="0"/>
              <a:t> </a:t>
            </a:r>
            <a:r>
              <a:rPr lang="en-US" sz="1050" dirty="0"/>
              <a:t>Credit:  http://docs.oracle.com/javase/tutorial/java/IandI/subclasses.html</a:t>
            </a:r>
          </a:p>
        </p:txBody>
      </p:sp>
    </p:spTree>
    <p:extLst>
      <p:ext uri="{BB962C8B-B14F-4D97-AF65-F5344CB8AC3E}">
        <p14:creationId xmlns:p14="http://schemas.microsoft.com/office/powerpoint/2010/main" val="12230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295400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  </a:t>
            </a:r>
            <a:r>
              <a:rPr lang="en-US" sz="3600" dirty="0" smtClean="0"/>
              <a:t>Bicycle class </a:t>
            </a:r>
            <a:r>
              <a:rPr lang="en-US" sz="3200" b="1" dirty="0" smtClean="0">
                <a:solidFill>
                  <a:srgbClr val="FF0000"/>
                </a:solidFill>
              </a:rPr>
              <a:t>(Big Picture)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Java:  Class Specification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 t="24952" r="14881" b="10000"/>
          <a:stretch/>
        </p:blipFill>
        <p:spPr bwMode="auto">
          <a:xfrm>
            <a:off x="2090056" y="1948542"/>
            <a:ext cx="6749144" cy="490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901371"/>
            <a:ext cx="1709056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 NAME:</a:t>
            </a:r>
          </a:p>
          <a:p>
            <a:endParaRPr lang="en-US" sz="1050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CLASS VARIABLES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CONSTRUCTOR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pPr>
              <a:spcAft>
                <a:spcPts val="1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METHOD #1</a:t>
            </a:r>
          </a:p>
          <a:p>
            <a:pPr>
              <a:spcAft>
                <a:spcPts val="1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METHOD #2</a:t>
            </a:r>
          </a:p>
          <a:p>
            <a:pPr>
              <a:spcAft>
                <a:spcPts val="1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METHOD #3</a:t>
            </a:r>
          </a:p>
          <a:p>
            <a:pPr>
              <a:spcAft>
                <a:spcPts val="10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METHOD #4</a:t>
            </a:r>
          </a:p>
        </p:txBody>
      </p:sp>
      <p:sp>
        <p:nvSpPr>
          <p:cNvPr id="5" name="Left Brace 4"/>
          <p:cNvSpPr/>
          <p:nvPr/>
        </p:nvSpPr>
        <p:spPr>
          <a:xfrm>
            <a:off x="2090056" y="2362200"/>
            <a:ext cx="234044" cy="533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>
            <a:off x="2086428" y="3200400"/>
            <a:ext cx="199572" cy="6858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>
            <a:off x="2051956" y="4267200"/>
            <a:ext cx="234044" cy="533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>
            <a:off x="2051956" y="4862286"/>
            <a:ext cx="234044" cy="533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2051956" y="5457372"/>
            <a:ext cx="234044" cy="533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>
            <a:off x="2057400" y="6019800"/>
            <a:ext cx="234044" cy="533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1000" y="6629400"/>
            <a:ext cx="800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Code</a:t>
            </a:r>
            <a:r>
              <a:rPr lang="en-US" sz="1050" dirty="0" smtClean="0"/>
              <a:t> </a:t>
            </a:r>
            <a:r>
              <a:rPr lang="en-US" sz="1050" dirty="0"/>
              <a:t>Credit:  http://docs.oracle.com/javase/tutorial/java/IandI/subclasses.html</a:t>
            </a:r>
          </a:p>
        </p:txBody>
      </p:sp>
    </p:spTree>
    <p:extLst>
      <p:ext uri="{BB962C8B-B14F-4D97-AF65-F5344CB8AC3E}">
        <p14:creationId xmlns:p14="http://schemas.microsoft.com/office/powerpoint/2010/main" val="23589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Java:  </a:t>
            </a:r>
            <a:r>
              <a:rPr lang="en-US" b="1" dirty="0" smtClean="0">
                <a:solidFill>
                  <a:srgbClr val="0000FF"/>
                </a:solidFill>
              </a:rPr>
              <a:t>Subclass </a:t>
            </a:r>
            <a:r>
              <a:rPr lang="en-US" b="1" dirty="0">
                <a:solidFill>
                  <a:srgbClr val="0000FF"/>
                </a:solidFill>
              </a:rPr>
              <a:t>Specification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1295400"/>
            <a:ext cx="8686800" cy="5562600"/>
            <a:chOff x="304800" y="1295400"/>
            <a:chExt cx="8686800" cy="5562600"/>
          </a:xfrm>
        </p:grpSpPr>
        <p:sp>
          <p:nvSpPr>
            <p:cNvPr id="27" name="TextBox 26"/>
            <p:cNvSpPr txBox="1"/>
            <p:nvPr/>
          </p:nvSpPr>
          <p:spPr>
            <a:xfrm>
              <a:off x="304800" y="1295400"/>
              <a:ext cx="868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Example 2:  </a:t>
              </a:r>
              <a:r>
                <a:rPr lang="en-US" sz="3600" b="1" i="1" dirty="0" err="1" smtClean="0"/>
                <a:t>MountainBike</a:t>
              </a:r>
              <a:r>
                <a:rPr lang="en-US" sz="3600" dirty="0" smtClean="0"/>
                <a:t> </a:t>
              </a:r>
              <a:r>
                <a:rPr lang="en-US" sz="3600" u="sng" dirty="0" smtClean="0"/>
                <a:t>sub</a:t>
              </a:r>
              <a:r>
                <a:rPr lang="en-US" sz="3600" dirty="0" smtClean="0"/>
                <a:t>class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1000" y="1901371"/>
              <a:ext cx="1709056" cy="460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CLASS NAME:</a:t>
              </a:r>
            </a:p>
            <a:p>
              <a:endParaRPr lang="en-US" sz="1050" b="1" dirty="0">
                <a:solidFill>
                  <a:srgbClr val="FF0000"/>
                </a:solidFill>
              </a:endParaRPr>
            </a:p>
            <a:p>
              <a:r>
                <a:rPr lang="en-US" b="1" u="sng" dirty="0" smtClean="0">
                  <a:solidFill>
                    <a:srgbClr val="FF0000"/>
                  </a:solidFill>
                </a:rPr>
                <a:t>NEW</a:t>
              </a:r>
              <a:r>
                <a:rPr lang="en-US" b="1" dirty="0" smtClean="0">
                  <a:solidFill>
                    <a:srgbClr val="FF0000"/>
                  </a:solidFill>
                </a:rPr>
                <a:t> CLASS VARIABLE</a:t>
              </a:r>
            </a:p>
            <a:p>
              <a:endParaRPr lang="en-US" sz="1200" b="1" dirty="0">
                <a:solidFill>
                  <a:srgbClr val="FF0000"/>
                </a:solidFill>
              </a:endParaRPr>
            </a:p>
            <a:p>
              <a:endParaRPr lang="en-US" b="1" dirty="0" smtClean="0">
                <a:solidFill>
                  <a:srgbClr val="FF0000"/>
                </a:solidFill>
              </a:endParaRPr>
            </a:p>
            <a:p>
              <a:endParaRPr lang="en-US" sz="800" b="1" dirty="0" smtClean="0">
                <a:solidFill>
                  <a:srgbClr val="FF0000"/>
                </a:solidFill>
              </a:endParaRPr>
            </a:p>
            <a:p>
              <a:endParaRPr lang="en-US" sz="800" b="1" dirty="0">
                <a:solidFill>
                  <a:srgbClr val="FF0000"/>
                </a:solidFill>
              </a:endParaRPr>
            </a:p>
            <a:p>
              <a:endParaRPr lang="en-US" sz="800" b="1" dirty="0" smtClean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CONSTRUCTOR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MountainBike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</a:p>
            <a:p>
              <a:endParaRPr lang="en-US" sz="3200" b="1" dirty="0" smtClean="0">
                <a:solidFill>
                  <a:srgbClr val="FF0000"/>
                </a:solidFill>
              </a:endParaRPr>
            </a:p>
            <a:p>
              <a:endParaRPr lang="en-US" sz="3200" b="1" dirty="0">
                <a:solidFill>
                  <a:srgbClr val="FF0000"/>
                </a:solidFill>
              </a:endParaRPr>
            </a:p>
            <a:p>
              <a:pPr>
                <a:spcAft>
                  <a:spcPts val="100"/>
                </a:spcAft>
              </a:pPr>
              <a:endParaRPr lang="en-US" b="1" dirty="0" smtClean="0">
                <a:solidFill>
                  <a:srgbClr val="FF0000"/>
                </a:solidFill>
              </a:endParaRPr>
            </a:p>
            <a:p>
              <a:pPr>
                <a:spcAft>
                  <a:spcPts val="100"/>
                </a:spcAft>
              </a:pPr>
              <a:r>
                <a:rPr lang="en-US" b="1" u="sng" dirty="0" smtClean="0">
                  <a:solidFill>
                    <a:srgbClr val="FF0000"/>
                  </a:solidFill>
                </a:rPr>
                <a:t>NEW</a:t>
              </a:r>
              <a:endParaRPr lang="en-US" b="1" u="sng" dirty="0">
                <a:solidFill>
                  <a:srgbClr val="FF0000"/>
                </a:solidFill>
              </a:endParaRPr>
            </a:p>
            <a:p>
              <a:pPr>
                <a:spcAft>
                  <a:spcPts val="100"/>
                </a:spcAft>
              </a:pPr>
              <a:r>
                <a:rPr lang="en-US" b="1" dirty="0" smtClean="0">
                  <a:solidFill>
                    <a:srgbClr val="FF0000"/>
                  </a:solidFill>
                </a:rPr>
                <a:t>METHOD</a:t>
              </a:r>
            </a:p>
            <a:p>
              <a:pPr>
                <a:spcAft>
                  <a:spcPts val="100"/>
                </a:spcAft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>
              <a:off x="2090056" y="2362200"/>
              <a:ext cx="234044" cy="5334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2086428" y="3505200"/>
              <a:ext cx="199572" cy="13716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/>
            <p:cNvSpPr/>
            <p:nvPr/>
          </p:nvSpPr>
          <p:spPr>
            <a:xfrm>
              <a:off x="2051956" y="5638800"/>
              <a:ext cx="234044" cy="6858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48" t="38000" r="27642" b="17500"/>
            <a:stretch/>
          </p:blipFill>
          <p:spPr bwMode="auto">
            <a:xfrm>
              <a:off x="2324100" y="2004786"/>
              <a:ext cx="6667500" cy="485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4267200" y="2819400"/>
              <a:ext cx="13144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886200" y="3657600"/>
              <a:ext cx="13144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www.delta7bikes.com/graphics/mountain-bike-delta-7-aranti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39" y="122329"/>
            <a:ext cx="1476375" cy="10798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1000" y="6629400"/>
            <a:ext cx="800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Code</a:t>
            </a:r>
            <a:r>
              <a:rPr lang="en-US" sz="1050" dirty="0" smtClean="0"/>
              <a:t> </a:t>
            </a:r>
            <a:r>
              <a:rPr lang="en-US" sz="1050" dirty="0"/>
              <a:t>Credit:  http://docs.oracle.com/javase/tutorial/java/IandI/subclasses.html</a:t>
            </a:r>
          </a:p>
        </p:txBody>
      </p:sp>
    </p:spTree>
    <p:extLst>
      <p:ext uri="{BB962C8B-B14F-4D97-AF65-F5344CB8AC3E}">
        <p14:creationId xmlns:p14="http://schemas.microsoft.com/office/powerpoint/2010/main" val="15851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295400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  </a:t>
            </a:r>
            <a:r>
              <a:rPr lang="en-US" sz="3600" b="1" i="1" dirty="0" err="1" smtClean="0"/>
              <a:t>MountainBike</a:t>
            </a:r>
            <a:r>
              <a:rPr lang="en-US" sz="3600" dirty="0" smtClean="0"/>
              <a:t> </a:t>
            </a:r>
            <a:r>
              <a:rPr lang="en-US" sz="3600" u="sng" dirty="0" smtClean="0"/>
              <a:t>sub</a:t>
            </a:r>
            <a:r>
              <a:rPr lang="en-US" sz="3600" dirty="0" smtClean="0"/>
              <a:t>class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Java:  </a:t>
            </a:r>
            <a:r>
              <a:rPr lang="en-US" b="1" dirty="0" smtClean="0">
                <a:solidFill>
                  <a:srgbClr val="0000FF"/>
                </a:solidFill>
              </a:rPr>
              <a:t>Subclass </a:t>
            </a:r>
            <a:r>
              <a:rPr lang="en-US" b="1" dirty="0">
                <a:solidFill>
                  <a:srgbClr val="0000FF"/>
                </a:solidFill>
              </a:rPr>
              <a:t>Specification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901371"/>
            <a:ext cx="83058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36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Inherits </a:t>
            </a:r>
            <a:r>
              <a:rPr lang="en-US" sz="3200" dirty="0">
                <a:solidFill>
                  <a:srgbClr val="FF0000"/>
                </a:solidFill>
              </a:rPr>
              <a:t>all </a:t>
            </a:r>
            <a:r>
              <a:rPr lang="en-US" sz="3200" dirty="0" smtClean="0">
                <a:solidFill>
                  <a:srgbClr val="FF0000"/>
                </a:solidFill>
              </a:rPr>
              <a:t>variables (fields) and </a:t>
            </a:r>
            <a:r>
              <a:rPr lang="en-US" sz="3200" dirty="0">
                <a:solidFill>
                  <a:srgbClr val="FF0000"/>
                </a:solidFill>
              </a:rPr>
              <a:t>methods of </a:t>
            </a:r>
            <a:r>
              <a:rPr lang="en-US" sz="3200" i="1" dirty="0" smtClean="0">
                <a:solidFill>
                  <a:srgbClr val="FF0000"/>
                </a:solidFill>
              </a:rPr>
              <a:t>Bicycle </a:t>
            </a:r>
            <a:r>
              <a:rPr lang="en-US" sz="3200" dirty="0" smtClean="0">
                <a:solidFill>
                  <a:srgbClr val="FF0000"/>
                </a:solidFill>
              </a:rPr>
              <a:t>class </a:t>
            </a:r>
          </a:p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Adds variable (field) </a:t>
            </a:r>
            <a:r>
              <a:rPr lang="en-US" sz="3200" b="1" i="1" dirty="0" err="1" smtClean="0"/>
              <a:t>seatHeight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Adds method </a:t>
            </a:r>
            <a:r>
              <a:rPr lang="en-US" sz="3200" b="1" i="1" dirty="0" err="1" smtClean="0"/>
              <a:t>SetHeight</a:t>
            </a:r>
            <a:r>
              <a:rPr lang="en-US" sz="3200" dirty="0" smtClean="0"/>
              <a:t> to </a:t>
            </a:r>
            <a:r>
              <a:rPr lang="en-US" sz="3200" dirty="0"/>
              <a:t>set </a:t>
            </a:r>
            <a:r>
              <a:rPr lang="en-US" sz="3200" dirty="0" smtClean="0"/>
              <a:t>the variable </a:t>
            </a:r>
            <a:r>
              <a:rPr lang="en-US" sz="3200" i="1" dirty="0" err="1" smtClean="0"/>
              <a:t>seatHeight</a:t>
            </a:r>
            <a:endParaRPr lang="en-US" sz="3200" i="1" dirty="0" smtClean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3200" dirty="0" smtClean="0"/>
              <a:t>Original </a:t>
            </a:r>
            <a:r>
              <a:rPr lang="en-US" sz="3200" i="1" dirty="0" smtClean="0"/>
              <a:t>Bicycle</a:t>
            </a:r>
            <a:r>
              <a:rPr lang="en-US" sz="3200" dirty="0" smtClean="0"/>
              <a:t> class has 3 fields &amp; 4 methods.</a:t>
            </a:r>
          </a:p>
          <a:p>
            <a:r>
              <a:rPr lang="en-US" sz="3200" dirty="0" smtClean="0"/>
              <a:t>New </a:t>
            </a:r>
            <a:r>
              <a:rPr lang="en-US" sz="3200" i="1" dirty="0" err="1"/>
              <a:t>MountainBike</a:t>
            </a:r>
            <a:r>
              <a:rPr lang="en-US" sz="3200" dirty="0"/>
              <a:t> </a:t>
            </a:r>
            <a:r>
              <a:rPr lang="en-US" sz="3200" dirty="0" smtClean="0"/>
              <a:t>subclass has </a:t>
            </a:r>
            <a:r>
              <a:rPr lang="en-US" sz="3200" b="1" dirty="0" smtClean="0"/>
              <a:t>4 variables </a:t>
            </a:r>
            <a:r>
              <a:rPr lang="en-US" sz="3200" dirty="0" smtClean="0"/>
              <a:t>(fields) </a:t>
            </a:r>
            <a:r>
              <a:rPr lang="en-US" sz="3200" dirty="0"/>
              <a:t>and </a:t>
            </a:r>
            <a:r>
              <a:rPr lang="en-US" sz="3200" b="1" dirty="0" smtClean="0"/>
              <a:t>5 methods </a:t>
            </a:r>
            <a:r>
              <a:rPr lang="en-US" sz="3200" dirty="0" smtClean="0"/>
              <a:t>(</a:t>
            </a:r>
            <a:r>
              <a:rPr lang="en-US" sz="3200" i="1" dirty="0" smtClean="0"/>
              <a:t>Bicycle</a:t>
            </a:r>
            <a:r>
              <a:rPr lang="en-US" sz="3200" dirty="0" smtClean="0"/>
              <a:t>’s + new ones).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New Concept:  </a:t>
            </a:r>
            <a:r>
              <a:rPr lang="en-US" b="1" dirty="0" smtClean="0">
                <a:solidFill>
                  <a:srgbClr val="FF0000"/>
                </a:solidFill>
              </a:rPr>
              <a:t>Polymorphism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Meaning:	     </a:t>
            </a:r>
            <a:r>
              <a:rPr lang="en-US" sz="2800" b="1" i="1" dirty="0" smtClean="0"/>
              <a:t>Poly = </a:t>
            </a:r>
            <a:r>
              <a:rPr lang="en-US" sz="2800" b="1" dirty="0" smtClean="0"/>
              <a:t>many   </a:t>
            </a:r>
            <a:r>
              <a:rPr lang="en-US" sz="2800" b="1" i="1" dirty="0" smtClean="0"/>
              <a:t>Morph </a:t>
            </a:r>
            <a:r>
              <a:rPr lang="en-US" sz="2800" b="1" dirty="0" smtClean="0"/>
              <a:t>= shape</a:t>
            </a:r>
            <a:endParaRPr lang="en-US" sz="3600" b="1" i="1" dirty="0" smtClean="0"/>
          </a:p>
          <a:p>
            <a:endParaRPr lang="en-US" sz="800" dirty="0"/>
          </a:p>
          <a:p>
            <a:r>
              <a:rPr lang="en-US" sz="3200" b="1" u="sng" dirty="0" smtClean="0">
                <a:solidFill>
                  <a:srgbClr val="0000FF"/>
                </a:solidFill>
                <a:sym typeface="Wingdings" pitchFamily="2" charset="2"/>
              </a:rPr>
              <a:t>Example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en-US" sz="3200" b="1" dirty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“+” operator can do many things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+  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	</a:t>
            </a:r>
            <a:r>
              <a:rPr lang="en-US" sz="3200" b="1" i="1" dirty="0" smtClean="0">
                <a:sym typeface="Wingdings" pitchFamily="2" charset="2"/>
              </a:rPr>
              <a:t>	integer addition</a:t>
            </a:r>
            <a:endParaRPr lang="en-US" sz="3200" b="1" i="1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float			</a:t>
            </a:r>
            <a:r>
              <a:rPr lang="en-US" sz="3200" b="1" i="1" dirty="0" smtClean="0">
                <a:sym typeface="Wingdings" pitchFamily="2" charset="2"/>
              </a:rPr>
              <a:t>decimal addition</a:t>
            </a: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string  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+ 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string		</a:t>
            </a:r>
            <a:r>
              <a:rPr lang="en-US" sz="3200" b="1" i="1" dirty="0" smtClean="0">
                <a:sym typeface="Wingdings" pitchFamily="2" charset="2"/>
              </a:rPr>
              <a:t>concatenation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NEW WORD:  </a:t>
            </a:r>
            <a:r>
              <a:rPr lang="en-US" sz="3600" b="1" i="1" dirty="0" smtClean="0"/>
              <a:t>Overloading</a:t>
            </a:r>
          </a:p>
          <a:p>
            <a:endParaRPr lang="en-US" sz="800" dirty="0"/>
          </a:p>
          <a:p>
            <a:r>
              <a:rPr lang="en-US" sz="3200" b="1" u="sng" dirty="0" smtClean="0">
                <a:solidFill>
                  <a:srgbClr val="0000FF"/>
                </a:solidFill>
                <a:sym typeface="Wingdings" pitchFamily="2" charset="2"/>
              </a:rPr>
              <a:t>Example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: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	</a:t>
            </a:r>
            <a:r>
              <a:rPr lang="en-US" sz="3200" b="1" i="1" dirty="0" smtClean="0">
                <a:sym typeface="Wingdings" pitchFamily="2" charset="2"/>
              </a:rPr>
              <a:t>	integer addition</a:t>
            </a:r>
            <a:endParaRPr lang="en-US" sz="3200" b="1" i="1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3200" b="1" i="1" dirty="0" err="1" smtClean="0">
                <a:solidFill>
                  <a:srgbClr val="0000FF"/>
                </a:solidFill>
                <a:sym typeface="Wingdings" pitchFamily="2" charset="2"/>
              </a:rPr>
              <a:t>int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float			</a:t>
            </a:r>
            <a:r>
              <a:rPr lang="en-US" sz="3200" b="1" i="1" dirty="0" smtClean="0">
                <a:sym typeface="Wingdings" pitchFamily="2" charset="2"/>
              </a:rPr>
              <a:t>decimal addition</a:t>
            </a:r>
          </a:p>
          <a:p>
            <a:pPr>
              <a:spcBef>
                <a:spcPts val="1800"/>
              </a:spcBef>
            </a:pP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	string  </a:t>
            </a:r>
            <a:r>
              <a:rPr lang="en-US" sz="3200" b="1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sz="32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sz="3200" b="1" i="1" dirty="0" smtClean="0">
                <a:solidFill>
                  <a:srgbClr val="0000FF"/>
                </a:solidFill>
                <a:sym typeface="Wingdings" pitchFamily="2" charset="2"/>
              </a:rPr>
              <a:t>string		</a:t>
            </a:r>
            <a:r>
              <a:rPr lang="en-US" sz="3200" b="1" i="1" dirty="0" smtClean="0">
                <a:sym typeface="Wingdings" pitchFamily="2" charset="2"/>
              </a:rPr>
              <a:t>concatenation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ym typeface="Wingdings" pitchFamily="2" charset="2"/>
              </a:rPr>
              <a:t>We say the “+” operator is </a:t>
            </a:r>
            <a:r>
              <a:rPr lang="en-US" sz="4800" b="1" i="1" dirty="0" smtClean="0">
                <a:solidFill>
                  <a:srgbClr val="FF0000"/>
                </a:solidFill>
                <a:latin typeface="Chiller" pitchFamily="82" charset="0"/>
                <a:sym typeface="Wingdings" pitchFamily="2" charset="2"/>
              </a:rPr>
              <a:t>overloaded  </a:t>
            </a:r>
          </a:p>
          <a:p>
            <a:r>
              <a:rPr lang="en-US" sz="3200" b="1" dirty="0" smtClean="0">
                <a:sym typeface="Wingdings" pitchFamily="2" charset="2"/>
              </a:rPr>
              <a:t>because one operator performs many functions</a:t>
            </a:r>
            <a:endParaRPr lang="en-US" sz="3200" b="1" i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62000" y="3886200"/>
            <a:ext cx="8001000" cy="1524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Polymorphism in programming:</a:t>
            </a:r>
          </a:p>
          <a:p>
            <a:endParaRPr lang="en-US" sz="1000" b="1" i="1" dirty="0" smtClean="0"/>
          </a:p>
          <a:p>
            <a:r>
              <a:rPr lang="en-US" sz="3600" b="1" i="1" u="sng" dirty="0" smtClean="0"/>
              <a:t>Strategies</a:t>
            </a:r>
            <a:r>
              <a:rPr lang="en-US" sz="3600" b="1" i="1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en-US" sz="3600" b="1" i="1" dirty="0" smtClean="0"/>
              <a:t>	</a:t>
            </a:r>
            <a:r>
              <a:rPr lang="en-US" sz="3600" b="1" dirty="0" smtClean="0"/>
              <a:t>1 – Write many functions to do many 			things</a:t>
            </a:r>
          </a:p>
          <a:p>
            <a:pPr>
              <a:spcBef>
                <a:spcPts val="1200"/>
              </a:spcBef>
            </a:pPr>
            <a:r>
              <a:rPr lang="en-US" sz="3600" b="1" i="1" dirty="0" smtClean="0"/>
              <a:t>	</a:t>
            </a:r>
            <a:r>
              <a:rPr lang="en-US" sz="3600" b="1" dirty="0" smtClean="0"/>
              <a:t>2 – Write one </a:t>
            </a:r>
            <a:r>
              <a:rPr lang="en-US" sz="3600" b="1" i="1" dirty="0" smtClean="0"/>
              <a:t>polymorphic </a:t>
            </a:r>
            <a:r>
              <a:rPr lang="en-US" sz="3600" b="1" dirty="0" smtClean="0"/>
              <a:t>function to  		do many things</a:t>
            </a:r>
            <a:endParaRPr lang="en-US" sz="3600" b="1" i="1" dirty="0" smtClean="0"/>
          </a:p>
          <a:p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0" y="5029200"/>
            <a:ext cx="16002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OBJECT-ORIENTED DESIGN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862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Write one function to do many 			things </a:t>
            </a:r>
            <a:r>
              <a:rPr lang="en-US" sz="3600" dirty="0" smtClean="0"/>
              <a:t>(cont’d)</a:t>
            </a:r>
            <a:endParaRPr lang="en-US" sz="3600" b="1" dirty="0" smtClean="0"/>
          </a:p>
          <a:p>
            <a:pPr>
              <a:spcBef>
                <a:spcPts val="1200"/>
              </a:spcBef>
            </a:pPr>
            <a:r>
              <a:rPr lang="en-US" sz="3600" b="1" i="1" u="sng" dirty="0" smtClean="0"/>
              <a:t>Example</a:t>
            </a:r>
            <a:r>
              <a:rPr lang="en-US" sz="3600" b="1" i="1" dirty="0" smtClean="0"/>
              <a:t>: 	</a:t>
            </a:r>
            <a:r>
              <a:rPr lang="en-US" sz="3600" b="1" dirty="0" smtClean="0">
                <a:solidFill>
                  <a:srgbClr val="FF0000"/>
                </a:solidFill>
              </a:rPr>
              <a:t>length()    </a:t>
            </a:r>
            <a:r>
              <a:rPr lang="en-US" sz="3600" b="1" i="1" dirty="0" smtClean="0"/>
              <a:t>method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FF00FF"/>
                </a:solidFill>
              </a:rPr>
              <a:t>Class #1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… </a:t>
            </a:r>
            <a:r>
              <a:rPr lang="en-US" sz="3600" b="1" dirty="0" smtClean="0">
                <a:solidFill>
                  <a:srgbClr val="FF00FF"/>
                </a:solidFill>
              </a:rPr>
              <a:t>length</a:t>
            </a:r>
            <a:r>
              <a:rPr lang="en-US" sz="3600" b="1" dirty="0" smtClean="0"/>
              <a:t> method specification…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00B050"/>
                </a:solidFill>
              </a:rPr>
              <a:t>Class #2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… </a:t>
            </a:r>
            <a:r>
              <a:rPr lang="en-US" sz="3600" b="1" dirty="0" smtClean="0">
                <a:solidFill>
                  <a:srgbClr val="00B050"/>
                </a:solidFill>
              </a:rPr>
              <a:t>length</a:t>
            </a:r>
            <a:r>
              <a:rPr lang="en-US" sz="3600" b="1" dirty="0" smtClean="0"/>
              <a:t> method specification…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686800" cy="43088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JAVA: One function to act on many objects</a:t>
            </a:r>
          </a:p>
          <a:p>
            <a:pPr>
              <a:spcBef>
                <a:spcPts val="1200"/>
              </a:spcBef>
            </a:pPr>
            <a:r>
              <a:rPr lang="en-US" sz="3600" b="1" i="1" u="sng" dirty="0" smtClean="0"/>
              <a:t>Example</a:t>
            </a:r>
            <a:r>
              <a:rPr lang="en-US" sz="3600" b="1" i="1" dirty="0" smtClean="0"/>
              <a:t>: 	</a:t>
            </a:r>
            <a:r>
              <a:rPr lang="en-US" sz="3600" b="1" dirty="0" smtClean="0">
                <a:solidFill>
                  <a:srgbClr val="FF0000"/>
                </a:solidFill>
              </a:rPr>
              <a:t>length()    </a:t>
            </a:r>
            <a:r>
              <a:rPr lang="en-US" sz="3600" b="1" i="1" dirty="0" smtClean="0"/>
              <a:t>method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FF00FF"/>
                </a:solidFill>
              </a:rPr>
              <a:t>Class #1 object1 </a:t>
            </a:r>
            <a:r>
              <a:rPr lang="en-US" sz="3600" b="1" dirty="0" smtClean="0"/>
              <a:t>= &lt;value&gt;</a:t>
            </a:r>
          </a:p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srgbClr val="00B050"/>
                </a:solidFill>
              </a:rPr>
              <a:t>Class #2 object2 </a:t>
            </a:r>
            <a:r>
              <a:rPr lang="en-US" sz="3600" b="1" dirty="0" smtClean="0"/>
              <a:t>= &lt;value&gt;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</a:t>
            </a:r>
            <a:r>
              <a:rPr lang="en-US" sz="3600" b="1" dirty="0" err="1" smtClean="0">
                <a:solidFill>
                  <a:srgbClr val="FF00FF"/>
                </a:solidFill>
              </a:rPr>
              <a:t>object</a:t>
            </a:r>
            <a:r>
              <a:rPr lang="en-US" sz="3600" b="1" dirty="0" err="1" smtClean="0">
                <a:solidFill>
                  <a:srgbClr val="FF0000"/>
                </a:solidFill>
              </a:rPr>
              <a:t>.length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600" b="1" dirty="0" smtClean="0"/>
              <a:t>	</a:t>
            </a:r>
            <a:r>
              <a:rPr lang="en-US" sz="3600" b="1" dirty="0" err="1" smtClean="0">
                <a:solidFill>
                  <a:srgbClr val="00B050"/>
                </a:solidFill>
              </a:rPr>
              <a:t>object</a:t>
            </a:r>
            <a:r>
              <a:rPr lang="en-US" sz="3600" b="1" dirty="0" err="1" smtClean="0">
                <a:solidFill>
                  <a:srgbClr val="FF0000"/>
                </a:solidFill>
              </a:rPr>
              <a:t>.length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17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83920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Example 3: Animals and their Noises…</a:t>
            </a:r>
            <a:endParaRPr lang="en-US" sz="3600" b="1" dirty="0" smtClean="0"/>
          </a:p>
          <a:p>
            <a:endParaRPr lang="en-US" sz="800" dirty="0" smtClean="0"/>
          </a:p>
          <a:p>
            <a:r>
              <a:rPr lang="en-US" sz="3200" dirty="0" smtClean="0">
                <a:solidFill>
                  <a:srgbClr val="0000FF"/>
                </a:solidFill>
              </a:rPr>
              <a:t>Let’s begin with a public class called </a:t>
            </a:r>
            <a:r>
              <a:rPr lang="en-US" sz="3200" i="1" dirty="0" smtClean="0">
                <a:solidFill>
                  <a:srgbClr val="0000FF"/>
                </a:solidFill>
              </a:rPr>
              <a:t>Animal</a:t>
            </a:r>
          </a:p>
          <a:p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IsQuadruped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cs typeface="Courier New" pitchFamily="49" charset="0"/>
              </a:rPr>
              <a:t>Now let’s make a method called </a:t>
            </a:r>
            <a:r>
              <a:rPr lang="en-US" sz="3200" i="1" dirty="0" smtClean="0">
                <a:cs typeface="Courier New" pitchFamily="49" charset="0"/>
              </a:rPr>
              <a:t>sleep</a:t>
            </a:r>
            <a:r>
              <a:rPr lang="en-US" sz="3200" dirty="0" smtClean="0">
                <a:cs typeface="Courier New" pitchFamily="49" charset="0"/>
              </a:rPr>
              <a:t>: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sleep() {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Zzzzz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”);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439027"/>
            <a:ext cx="853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Code Credits: 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www.java-made-easy.com/java-inheritance.html</a:t>
            </a:r>
            <a:r>
              <a:rPr lang="en-US" sz="1100" dirty="0" smtClean="0"/>
              <a:t>    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>
                <a:hlinkClick r:id="rId3"/>
              </a:rPr>
              <a:t>://</a:t>
            </a:r>
            <a:r>
              <a:rPr lang="en-US" sz="1100" dirty="0" smtClean="0">
                <a:hlinkClick r:id="rId3"/>
              </a:rPr>
              <a:t>www.java-made-easy.com/polymorphism-in-java.html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75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COP2800 – Programming in JAVA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Objectives</a:t>
            </a:r>
          </a:p>
          <a:p>
            <a:pPr lvl="1"/>
            <a:r>
              <a:rPr lang="en-US" dirty="0" smtClean="0"/>
              <a:t>Basic Knowledge of Computers &amp; Programming</a:t>
            </a:r>
          </a:p>
          <a:p>
            <a:pPr lvl="1"/>
            <a:r>
              <a:rPr lang="en-US" dirty="0" smtClean="0"/>
              <a:t>Specific Knowledge of JAVA Programming</a:t>
            </a:r>
          </a:p>
          <a:p>
            <a:pPr lvl="1"/>
            <a:r>
              <a:rPr lang="en-US" dirty="0" smtClean="0"/>
              <a:t>Practical Programming Projects Build Skills</a:t>
            </a:r>
          </a:p>
          <a:p>
            <a:pPr>
              <a:spcBef>
                <a:spcPts val="1800"/>
              </a:spcBef>
            </a:pPr>
            <a:r>
              <a:rPr lang="en-US" b="1" i="1" dirty="0" smtClean="0">
                <a:solidFill>
                  <a:srgbClr val="0000FF"/>
                </a:solidFill>
              </a:rPr>
              <a:t>Today’s Class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Review of Inheritance Concept(s)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Polymorphism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What is Polymorphism, and How is it Used?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Polymorphism in Java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83920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Example 3: Animals and their Noises </a:t>
            </a:r>
            <a:r>
              <a:rPr lang="en-US" sz="3600" dirty="0" smtClean="0"/>
              <a:t>(cont’d)</a:t>
            </a:r>
            <a:endParaRPr lang="en-US" sz="3600" b="1" dirty="0" smtClean="0"/>
          </a:p>
          <a:p>
            <a:endParaRPr lang="en-US" sz="800" dirty="0" smtClean="0"/>
          </a:p>
          <a:p>
            <a:r>
              <a:rPr lang="en-US" sz="3200" dirty="0" smtClean="0">
                <a:solidFill>
                  <a:srgbClr val="0000FF"/>
                </a:solidFill>
              </a:rPr>
              <a:t>Let’s create subclass </a:t>
            </a:r>
            <a:r>
              <a:rPr lang="en-US" sz="3200" i="1" dirty="0" smtClean="0">
                <a:solidFill>
                  <a:srgbClr val="0000FF"/>
                </a:solidFill>
              </a:rPr>
              <a:t>Dog </a:t>
            </a:r>
            <a:r>
              <a:rPr lang="en-US" sz="3200" dirty="0" smtClean="0">
                <a:solidFill>
                  <a:srgbClr val="0000FF"/>
                </a:solidFill>
              </a:rPr>
              <a:t>from </a:t>
            </a:r>
            <a:r>
              <a:rPr lang="en-US" sz="3200" i="1" dirty="0" smtClean="0">
                <a:solidFill>
                  <a:srgbClr val="0000FF"/>
                </a:solidFill>
              </a:rPr>
              <a:t>Animal</a:t>
            </a:r>
          </a:p>
          <a:p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cs typeface="Courier New" pitchFamily="49" charset="0"/>
              </a:rPr>
              <a:t>with a method for making </a:t>
            </a:r>
            <a:r>
              <a:rPr lang="en-US" sz="3200" i="1" dirty="0" smtClean="0">
                <a:cs typeface="Courier New" pitchFamily="49" charset="0"/>
              </a:rPr>
              <a:t>waking</a:t>
            </a:r>
            <a:r>
              <a:rPr lang="en-US" sz="3200" dirty="0" smtClean="0">
                <a:cs typeface="Courier New" pitchFamily="49" charset="0"/>
              </a:rPr>
              <a:t> noises:</a:t>
            </a:r>
          </a:p>
          <a:p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public void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awake =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(“Woof!”);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839200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Example 3: Animals and their Noises </a:t>
            </a:r>
            <a:r>
              <a:rPr lang="en-US" sz="3600" dirty="0" smtClean="0"/>
              <a:t>(cont’d)</a:t>
            </a:r>
            <a:endParaRPr lang="en-US" sz="3600" b="1" dirty="0" smtClean="0"/>
          </a:p>
          <a:p>
            <a:endParaRPr lang="en-US" sz="800" dirty="0" smtClean="0"/>
          </a:p>
          <a:p>
            <a:r>
              <a:rPr lang="en-US" sz="3200" dirty="0" smtClean="0">
                <a:solidFill>
                  <a:srgbClr val="0000FF"/>
                </a:solidFill>
              </a:rPr>
              <a:t>Let’s create subclass </a:t>
            </a:r>
            <a:r>
              <a:rPr lang="en-US" sz="3200" i="1" dirty="0" smtClean="0">
                <a:solidFill>
                  <a:srgbClr val="0000FF"/>
                </a:solidFill>
              </a:rPr>
              <a:t>Cat</a:t>
            </a:r>
            <a:r>
              <a:rPr lang="en-US" sz="3200" dirty="0" smtClean="0">
                <a:solidFill>
                  <a:srgbClr val="0000FF"/>
                </a:solidFill>
              </a:rPr>
              <a:t> from </a:t>
            </a:r>
            <a:r>
              <a:rPr lang="en-US" sz="3200" i="1" dirty="0" smtClean="0">
                <a:solidFill>
                  <a:srgbClr val="0000FF"/>
                </a:solidFill>
              </a:rPr>
              <a:t>Animal</a:t>
            </a:r>
          </a:p>
          <a:p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Cat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cs typeface="Courier New" pitchFamily="49" charset="0"/>
              </a:rPr>
              <a:t>with a method for making </a:t>
            </a:r>
            <a:r>
              <a:rPr lang="en-US" sz="3200" i="1" dirty="0" smtClean="0">
                <a:cs typeface="Courier New" pitchFamily="49" charset="0"/>
              </a:rPr>
              <a:t>waking</a:t>
            </a:r>
            <a:r>
              <a:rPr lang="en-US" sz="3200" dirty="0" smtClean="0">
                <a:cs typeface="Courier New" pitchFamily="49" charset="0"/>
              </a:rPr>
              <a:t> noises:</a:t>
            </a:r>
          </a:p>
          <a:p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public void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awake =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(“Meow!”);</a:t>
            </a:r>
          </a:p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5638800"/>
            <a:ext cx="7086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Approach #1 – Many Functions to do Many Things – </a:t>
            </a:r>
            <a:r>
              <a:rPr lang="en-US" sz="2800" dirty="0" err="1" smtClean="0"/>
              <a:t>makeNoise</a:t>
            </a:r>
            <a:r>
              <a:rPr lang="en-US" sz="2800" dirty="0" smtClean="0"/>
              <a:t> is </a:t>
            </a:r>
            <a:r>
              <a:rPr lang="en-US" sz="2800" b="1" i="1" dirty="0" smtClean="0">
                <a:solidFill>
                  <a:srgbClr val="FF0000"/>
                </a:solidFill>
              </a:rPr>
              <a:t>Polymorphic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8392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/>
              <a:t>Example 3: Animals and their Noises </a:t>
            </a:r>
            <a:r>
              <a:rPr lang="en-US" sz="3600" dirty="0" smtClean="0"/>
              <a:t>(cont’d)</a:t>
            </a:r>
            <a:endParaRPr lang="en-US" sz="3600" b="1" dirty="0" smtClean="0"/>
          </a:p>
          <a:p>
            <a:endParaRPr lang="en-US" sz="800" dirty="0" smtClean="0"/>
          </a:p>
          <a:p>
            <a:r>
              <a:rPr lang="en-US" sz="3200" dirty="0" smtClean="0">
                <a:solidFill>
                  <a:srgbClr val="0000FF"/>
                </a:solidFill>
              </a:rPr>
              <a:t>Let’s create an </a:t>
            </a:r>
            <a:r>
              <a:rPr lang="en-US" sz="3200" b="1" i="1" u="sng" dirty="0" smtClean="0">
                <a:solidFill>
                  <a:srgbClr val="0000FF"/>
                </a:solidFill>
              </a:rPr>
              <a:t>Abstract Class </a:t>
            </a:r>
            <a:r>
              <a:rPr lang="en-US" sz="3200" dirty="0" smtClean="0">
                <a:solidFill>
                  <a:srgbClr val="0000FF"/>
                </a:solidFill>
              </a:rPr>
              <a:t>called </a:t>
            </a:r>
            <a:r>
              <a:rPr lang="en-US" sz="3200" i="1" dirty="0" smtClean="0">
                <a:solidFill>
                  <a:srgbClr val="0000FF"/>
                </a:solidFill>
              </a:rPr>
              <a:t>Animal</a:t>
            </a:r>
          </a:p>
          <a:p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abstract class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AbAnimal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cs typeface="Courier New" pitchFamily="49" charset="0"/>
              </a:rPr>
              <a:t>with a method for making </a:t>
            </a:r>
            <a:r>
              <a:rPr lang="en-US" sz="3200" i="1" dirty="0" smtClean="0">
                <a:cs typeface="Courier New" pitchFamily="49" charset="0"/>
              </a:rPr>
              <a:t>waking</a:t>
            </a:r>
            <a:r>
              <a:rPr lang="en-US" sz="3200" dirty="0" smtClean="0">
                <a:cs typeface="Courier New" pitchFamily="49" charset="0"/>
              </a:rPr>
              <a:t> noises:</a:t>
            </a:r>
          </a:p>
          <a:p>
            <a:r>
              <a:rPr lang="en-US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public void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4989493"/>
            <a:ext cx="7086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Note that there are no curly braces for the method </a:t>
            </a:r>
            <a:r>
              <a:rPr lang="en-US" sz="2800" i="1" dirty="0" err="1" smtClean="0"/>
              <a:t>makeNoise</a:t>
            </a:r>
            <a:r>
              <a:rPr lang="en-US" sz="2800" i="1" dirty="0" smtClean="0"/>
              <a:t> </a:t>
            </a:r>
            <a:r>
              <a:rPr lang="en-US" sz="2800" dirty="0" smtClean="0"/>
              <a:t>… </a:t>
            </a:r>
            <a:r>
              <a:rPr lang="en-US" sz="2800" b="1" dirty="0" smtClean="0"/>
              <a:t>just a semicolon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839200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prstClr val="black"/>
                </a:solidFill>
              </a:rPr>
              <a:t>Example 3: Animals and their Noises </a:t>
            </a:r>
            <a:r>
              <a:rPr lang="en-US" sz="3600" dirty="0" smtClean="0">
                <a:solidFill>
                  <a:prstClr val="black"/>
                </a:solidFill>
              </a:rPr>
              <a:t>(cont’d)</a:t>
            </a:r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8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As before, let’s </a:t>
            </a:r>
            <a:r>
              <a:rPr lang="en-US" sz="3200" dirty="0" smtClean="0">
                <a:solidFill>
                  <a:srgbClr val="0000FF"/>
                </a:solidFill>
              </a:rPr>
              <a:t>create subclass </a:t>
            </a:r>
            <a:r>
              <a:rPr lang="en-US" sz="3200" i="1" dirty="0" smtClean="0">
                <a:solidFill>
                  <a:srgbClr val="0000FF"/>
                </a:solidFill>
              </a:rPr>
              <a:t>Cat </a:t>
            </a:r>
            <a:r>
              <a:rPr lang="en-US" sz="3200" dirty="0" smtClean="0">
                <a:solidFill>
                  <a:srgbClr val="0000FF"/>
                </a:solidFill>
              </a:rPr>
              <a:t>from </a:t>
            </a:r>
            <a:r>
              <a:rPr lang="en-US" sz="3200" i="1" dirty="0" err="1" smtClean="0">
                <a:solidFill>
                  <a:srgbClr val="0000FF"/>
                </a:solidFill>
              </a:rPr>
              <a:t>AbAnimal</a:t>
            </a:r>
            <a:endParaRPr lang="en-US" sz="3200" i="1" dirty="0" smtClean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Cat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AbAnimal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8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awake =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(“Meow!”);</a:t>
            </a:r>
            <a:endParaRPr lang="en-US" sz="28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2229" y="5469531"/>
            <a:ext cx="7086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the next example (</a:t>
            </a:r>
            <a:r>
              <a:rPr lang="en-US" sz="2800" b="1" i="1" dirty="0" smtClean="0"/>
              <a:t>Dog</a:t>
            </a:r>
            <a:r>
              <a:rPr lang="en-US" sz="2800" b="1" dirty="0" smtClean="0"/>
              <a:t>), </a:t>
            </a:r>
            <a:r>
              <a:rPr lang="en-US" sz="2800" i="1" dirty="0" err="1" smtClean="0"/>
              <a:t>makeNoise</a:t>
            </a:r>
            <a:r>
              <a:rPr lang="en-US" sz="2800" i="1" dirty="0" smtClean="0"/>
              <a:t> </a:t>
            </a:r>
            <a:r>
              <a:rPr lang="en-US" sz="2800" b="1" dirty="0" smtClean="0"/>
              <a:t>will also appear as a specializing method…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839200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prstClr val="black"/>
                </a:solidFill>
              </a:rPr>
              <a:t>Example 3: Animals and their Noises </a:t>
            </a:r>
            <a:r>
              <a:rPr lang="en-US" sz="3600" dirty="0" smtClean="0">
                <a:solidFill>
                  <a:prstClr val="black"/>
                </a:solidFill>
              </a:rPr>
              <a:t>(cont’d)</a:t>
            </a:r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8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srgbClr val="0000FF"/>
                </a:solidFill>
              </a:rPr>
              <a:t>As before, let’s </a:t>
            </a:r>
            <a:r>
              <a:rPr lang="en-US" sz="3200" dirty="0" smtClean="0">
                <a:solidFill>
                  <a:srgbClr val="0000FF"/>
                </a:solidFill>
              </a:rPr>
              <a:t>create subclass </a:t>
            </a:r>
            <a:r>
              <a:rPr lang="en-US" sz="3200" i="1" dirty="0" smtClean="0">
                <a:solidFill>
                  <a:srgbClr val="0000FF"/>
                </a:solidFill>
              </a:rPr>
              <a:t>Dog </a:t>
            </a:r>
            <a:r>
              <a:rPr lang="en-US" sz="3200" dirty="0" smtClean="0">
                <a:solidFill>
                  <a:srgbClr val="0000FF"/>
                </a:solidFill>
              </a:rPr>
              <a:t>from </a:t>
            </a:r>
            <a:r>
              <a:rPr lang="en-US" sz="3200" i="1" dirty="0" err="1" smtClean="0">
                <a:solidFill>
                  <a:srgbClr val="0000FF"/>
                </a:solidFill>
              </a:rPr>
              <a:t>AbAnimal</a:t>
            </a:r>
            <a:endParaRPr lang="en-US" sz="3200" i="1" dirty="0" smtClean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AbAnimal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8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makeNoise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2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awake =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800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(“Woof!”);</a:t>
            </a:r>
            <a:endParaRPr lang="en-US" sz="28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2229" y="5469531"/>
            <a:ext cx="70866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Approach #2: Method </a:t>
            </a:r>
            <a:r>
              <a:rPr lang="en-US" sz="2800" i="1" dirty="0" err="1" smtClean="0"/>
              <a:t>makeNoise</a:t>
            </a:r>
            <a:r>
              <a:rPr lang="en-US" sz="2800" dirty="0" smtClean="0"/>
              <a:t> </a:t>
            </a:r>
            <a:r>
              <a:rPr lang="en-US" sz="2800" b="1" dirty="0" smtClean="0"/>
              <a:t>is </a:t>
            </a:r>
            <a:r>
              <a:rPr lang="en-US" sz="2800" b="1" i="1" dirty="0" smtClean="0"/>
              <a:t>inherited</a:t>
            </a:r>
            <a:r>
              <a:rPr lang="en-US" sz="2800" b="1" dirty="0" smtClean="0"/>
              <a:t> from the abstract class specification </a:t>
            </a:r>
            <a:r>
              <a:rPr lang="en-US" sz="2800" b="1" dirty="0" err="1" smtClean="0"/>
              <a:t>AbAnimal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063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Polymorphism </a:t>
            </a:r>
            <a:r>
              <a:rPr lang="en-US" sz="3600" dirty="0" smtClean="0">
                <a:solidFill>
                  <a:srgbClr val="0000FF"/>
                </a:solidFill>
              </a:rPr>
              <a:t>(cont’d)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1360714"/>
            <a:ext cx="8839200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 smtClean="0">
                <a:solidFill>
                  <a:prstClr val="black"/>
                </a:solidFill>
              </a:rPr>
              <a:t>Example 3: Animals and their Noises </a:t>
            </a:r>
            <a:r>
              <a:rPr lang="en-US" sz="3600" dirty="0" smtClean="0">
                <a:solidFill>
                  <a:prstClr val="black"/>
                </a:solidFill>
              </a:rPr>
              <a:t>(cont’d)</a:t>
            </a:r>
            <a:endParaRPr lang="en-US" sz="3600" b="1" dirty="0" smtClean="0">
              <a:solidFill>
                <a:prstClr val="black"/>
              </a:solidFill>
            </a:endParaRPr>
          </a:p>
          <a:p>
            <a:endParaRPr lang="en-US" sz="800" dirty="0" smtClean="0">
              <a:solidFill>
                <a:prstClr val="black"/>
              </a:solidFill>
            </a:endParaRP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Summary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  <a:endParaRPr lang="en-US" sz="3200" b="1" i="1" dirty="0" smtClean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1 – Create an abstract class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C</a:t>
            </a:r>
            <a:endParaRPr lang="en-US" sz="2800" b="1" dirty="0" smtClean="0">
              <a:solidFill>
                <a:srgbClr val="0000FF"/>
              </a:solidFill>
              <a:cs typeface="Courier New" pitchFamily="49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2 – Embed an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abstract method M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 within class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C</a:t>
            </a:r>
            <a:endParaRPr lang="en-US" sz="2800" b="1" dirty="0" smtClean="0">
              <a:solidFill>
                <a:srgbClr val="0000FF"/>
              </a:solidFill>
              <a:cs typeface="Courier New" pitchFamily="49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3 – Extend class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C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 to create a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subclass S</a:t>
            </a:r>
            <a:r>
              <a:rPr lang="en-US" sz="2800" b="1" baseline="-25000" dirty="0" smtClean="0">
                <a:solidFill>
                  <a:srgbClr val="0000FF"/>
                </a:solidFill>
                <a:cs typeface="Courier New" pitchFamily="49" charset="0"/>
              </a:rPr>
              <a:t>1</a:t>
            </a:r>
            <a:endParaRPr lang="en-US" sz="2800" b="1" i="1" dirty="0" smtClean="0">
              <a:solidFill>
                <a:srgbClr val="0000FF"/>
              </a:solidFill>
              <a:cs typeface="Courier New" pitchFamily="49" charset="0"/>
            </a:endParaRPr>
          </a:p>
          <a:p>
            <a:r>
              <a:rPr lang="en-US" sz="2800" b="1" i="1" dirty="0">
                <a:solidFill>
                  <a:srgbClr val="0000FF"/>
                </a:solidFill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4 – Make a method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M</a:t>
            </a:r>
            <a:r>
              <a:rPr lang="en-US" sz="2800" b="1" baseline="-25000" dirty="0">
                <a:solidFill>
                  <a:srgbClr val="0000FF"/>
                </a:solidFill>
                <a:cs typeface="Courier New" pitchFamily="49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 within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S</a:t>
            </a:r>
            <a:r>
              <a:rPr lang="en-US" sz="2800" b="1" baseline="-25000" dirty="0">
                <a:solidFill>
                  <a:srgbClr val="0000FF"/>
                </a:solidFill>
                <a:cs typeface="Courier New" pitchFamily="49" charset="0"/>
              </a:rPr>
              <a:t>1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that specializes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M</a:t>
            </a:r>
          </a:p>
          <a:p>
            <a:r>
              <a:rPr lang="en-US" sz="2800" b="1" dirty="0">
                <a:solidFill>
                  <a:srgbClr val="0000FF"/>
                </a:solidFill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5 </a:t>
            </a:r>
            <a:r>
              <a:rPr lang="en-US" sz="2800" b="1" dirty="0">
                <a:solidFill>
                  <a:srgbClr val="0000FF"/>
                </a:solidFill>
                <a:cs typeface="Courier New" pitchFamily="49" charset="0"/>
              </a:rPr>
              <a:t>– Extend class </a:t>
            </a:r>
            <a:r>
              <a:rPr lang="en-US" sz="2800" b="1" i="1" dirty="0">
                <a:solidFill>
                  <a:srgbClr val="0000FF"/>
                </a:solidFill>
                <a:cs typeface="Courier New" pitchFamily="49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cs typeface="Courier New" pitchFamily="49" charset="0"/>
              </a:rPr>
              <a:t> to create a </a:t>
            </a:r>
            <a:r>
              <a:rPr lang="en-US" sz="2800" b="1" i="1" dirty="0">
                <a:solidFill>
                  <a:srgbClr val="0000FF"/>
                </a:solidFill>
                <a:cs typeface="Courier New" pitchFamily="49" charset="0"/>
              </a:rPr>
              <a:t>subclass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S</a:t>
            </a:r>
            <a:r>
              <a:rPr lang="en-US" sz="2800" b="1" baseline="-25000" dirty="0" smtClean="0">
                <a:solidFill>
                  <a:srgbClr val="0000FF"/>
                </a:solidFill>
                <a:cs typeface="Courier New" pitchFamily="49" charset="0"/>
              </a:rPr>
              <a:t>2</a:t>
            </a:r>
            <a:endParaRPr lang="en-US" sz="2800" b="1" i="1" dirty="0">
              <a:solidFill>
                <a:srgbClr val="0000FF"/>
              </a:solidFill>
              <a:cs typeface="Courier New" pitchFamily="49" charset="0"/>
            </a:endParaRPr>
          </a:p>
          <a:p>
            <a:r>
              <a:rPr lang="en-US" sz="2800" b="1" i="1" dirty="0">
                <a:solidFill>
                  <a:srgbClr val="0000FF"/>
                </a:solidFill>
                <a:cs typeface="Courier New" pitchFamily="49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6 </a:t>
            </a:r>
            <a:r>
              <a:rPr lang="en-US" sz="2800" b="1" dirty="0">
                <a:solidFill>
                  <a:srgbClr val="0000FF"/>
                </a:solidFill>
                <a:cs typeface="Courier New" pitchFamily="49" charset="0"/>
              </a:rPr>
              <a:t>– Make a method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M</a:t>
            </a:r>
            <a:r>
              <a:rPr lang="en-US" sz="2800" b="1" baseline="-25000" dirty="0" smtClean="0">
                <a:solidFill>
                  <a:srgbClr val="0000FF"/>
                </a:solidFill>
                <a:cs typeface="Courier New" pitchFamily="49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cs typeface="Courier New" pitchFamily="49" charset="0"/>
              </a:rPr>
              <a:t>within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S</a:t>
            </a:r>
            <a:r>
              <a:rPr lang="en-US" sz="2800" b="1" baseline="-25000" dirty="0" smtClean="0">
                <a:solidFill>
                  <a:srgbClr val="0000FF"/>
                </a:solidFill>
                <a:cs typeface="Courier New" pitchFamily="49" charset="0"/>
              </a:rPr>
              <a:t>2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cs typeface="Courier New" pitchFamily="49" charset="0"/>
              </a:rPr>
              <a:t>that 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specializes 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M</a:t>
            </a:r>
          </a:p>
          <a:p>
            <a:r>
              <a:rPr lang="en-US" sz="2800" b="1" i="1" dirty="0">
                <a:solidFill>
                  <a:srgbClr val="0000FF"/>
                </a:solidFill>
                <a:cs typeface="Courier New" pitchFamily="49" charset="0"/>
              </a:rPr>
              <a:t>	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	… and so forth 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(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 times)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…</a:t>
            </a:r>
          </a:p>
          <a:p>
            <a:r>
              <a:rPr lang="en-US" sz="2800" b="1" i="1" dirty="0">
                <a:solidFill>
                  <a:srgbClr val="0000FF"/>
                </a:solidFill>
                <a:cs typeface="Courier New" pitchFamily="49" charset="0"/>
              </a:rPr>
              <a:t>	</a:t>
            </a:r>
            <a:r>
              <a:rPr lang="en-US" sz="2800" b="1" u="sng" dirty="0" smtClean="0">
                <a:solidFill>
                  <a:srgbClr val="0000FF"/>
                </a:solidFill>
                <a:cs typeface="Courier New" pitchFamily="49" charset="0"/>
              </a:rPr>
              <a:t>Result: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cs typeface="Courier New" pitchFamily="49" charset="0"/>
              </a:rPr>
              <a:t>M</a:t>
            </a:r>
            <a:r>
              <a:rPr lang="en-US" sz="2800" b="1" i="1" baseline="-25000" dirty="0" err="1" smtClean="0">
                <a:solidFill>
                  <a:srgbClr val="0000FF"/>
                </a:solidFill>
                <a:cs typeface="Courier New" pitchFamily="49" charset="0"/>
              </a:rPr>
              <a:t>i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is </a:t>
            </a:r>
            <a:r>
              <a:rPr lang="en-US" sz="2800" b="1" i="1" u="sng" dirty="0" smtClean="0">
                <a:solidFill>
                  <a:srgbClr val="0000FF"/>
                </a:solidFill>
                <a:cs typeface="Courier New" pitchFamily="49" charset="0"/>
              </a:rPr>
              <a:t>polymorphic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cs typeface="Courier New" pitchFamily="49" charset="0"/>
              </a:rPr>
              <a:t>and  </a:t>
            </a:r>
            <a:r>
              <a:rPr lang="en-US" sz="2800" b="1" i="1" u="sng" dirty="0" smtClean="0">
                <a:solidFill>
                  <a:srgbClr val="0000FF"/>
                </a:solidFill>
                <a:cs typeface="Courier New" pitchFamily="49" charset="0"/>
              </a:rPr>
              <a:t>overloaded</a:t>
            </a:r>
            <a:r>
              <a:rPr lang="en-US" sz="2800" b="1" i="1" dirty="0" smtClean="0">
                <a:solidFill>
                  <a:srgbClr val="0000FF"/>
                </a:solidFill>
                <a:cs typeface="Courier New" pitchFamily="49" charset="0"/>
              </a:rPr>
              <a:t> N-fold</a:t>
            </a:r>
            <a:endParaRPr lang="en-US" sz="2800" b="1" i="1" u="sng" dirty="0">
              <a:solidFill>
                <a:srgbClr val="0000FF"/>
              </a:solidFill>
              <a:cs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hiller" pitchFamily="82" charset="0"/>
                <a:cs typeface="Courier New" pitchFamily="49" charset="0"/>
              </a:rPr>
              <a:t>MORE ON THIS AFTER SPRING BREAK…</a:t>
            </a:r>
          </a:p>
        </p:txBody>
      </p:sp>
    </p:spTree>
    <p:extLst>
      <p:ext uri="{BB962C8B-B14F-4D97-AF65-F5344CB8AC3E}">
        <p14:creationId xmlns:p14="http://schemas.microsoft.com/office/powerpoint/2010/main" val="37279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229428"/>
            <a:ext cx="8839200" cy="12214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More: </a:t>
            </a:r>
            <a:r>
              <a:rPr lang="en-US" b="1" dirty="0" smtClean="0"/>
              <a:t>Inheritance &amp; Polymorphism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6700" y="1386114"/>
            <a:ext cx="8610600" cy="4955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u="sng" dirty="0" smtClean="0">
                <a:solidFill>
                  <a:srgbClr val="0000FF"/>
                </a:solidFill>
              </a:rPr>
              <a:t>READING ASSIGNMENT</a:t>
            </a:r>
            <a:r>
              <a:rPr lang="en-US" sz="3200" b="1" dirty="0" smtClean="0">
                <a:solidFill>
                  <a:srgbClr val="0000FF"/>
                </a:solidFill>
              </a:rPr>
              <a:t>:  D. Liang: </a:t>
            </a:r>
            <a:r>
              <a:rPr lang="en-US" sz="3200" b="1" u="sng" dirty="0" smtClean="0">
                <a:solidFill>
                  <a:srgbClr val="0000FF"/>
                </a:solidFill>
              </a:rPr>
              <a:t>Chapter 10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(</a:t>
            </a:r>
            <a:r>
              <a:rPr lang="en-US" sz="3200" b="1" i="1" dirty="0" smtClean="0">
                <a:solidFill>
                  <a:srgbClr val="0000FF"/>
                </a:solidFill>
              </a:rPr>
              <a:t>Thinking in Objects</a:t>
            </a:r>
            <a:r>
              <a:rPr lang="en-US" sz="3200" b="1" dirty="0" smtClean="0">
                <a:solidFill>
                  <a:srgbClr val="0000FF"/>
                </a:solidFill>
              </a:rPr>
              <a:t>) and </a:t>
            </a:r>
            <a:r>
              <a:rPr lang="en-US" sz="3200" b="1" u="sng" dirty="0" smtClean="0">
                <a:solidFill>
                  <a:srgbClr val="0000FF"/>
                </a:solidFill>
              </a:rPr>
              <a:t>Chapter 11</a:t>
            </a:r>
            <a:r>
              <a:rPr lang="en-US" sz="3200" b="1" dirty="0" smtClean="0">
                <a:solidFill>
                  <a:srgbClr val="0000FF"/>
                </a:solidFill>
              </a:rPr>
              <a:t> (</a:t>
            </a:r>
            <a:r>
              <a:rPr lang="en-US" sz="3200" b="1" i="1" dirty="0" smtClean="0">
                <a:solidFill>
                  <a:srgbClr val="0000FF"/>
                </a:solidFill>
              </a:rPr>
              <a:t>Inheritance and Polymorphism</a:t>
            </a:r>
            <a:r>
              <a:rPr lang="en-US" sz="3200" b="1" dirty="0" smtClean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</a:rPr>
              <a:t>Friday 01 Mar 2013: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 How to do Assignment #3, Part III   (LAPTOPS)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After Spring Break: 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More on Inheritance &amp; Polymorphism in JAVA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Collections, Sets, Lists, and Queues</a:t>
            </a:r>
            <a:endParaRPr lang="en-US" sz="32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Review: Java Program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webbasedprogramming.com/JAVA-Developers-Guide/f4-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>
            <a:off x="304800" y="1371600"/>
            <a:ext cx="61707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57" y="1335261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HIGH-LEVEL VIEW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1314033"/>
            <a:ext cx="2286000" cy="280076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JAVA Units: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Packages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Classes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         (Instances)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Methods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Instructions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Variables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PICTURE CREDIT</a:t>
            </a:r>
            <a:r>
              <a:rPr lang="en-US" sz="1050" dirty="0" smtClean="0"/>
              <a:t>:  http</a:t>
            </a:r>
            <a:r>
              <a:rPr lang="en-US" sz="1050" dirty="0"/>
              <a:t>://www.webbasedprogramming.com/JAVA-Developers-Guide/ch4.htm</a:t>
            </a:r>
          </a:p>
        </p:txBody>
      </p:sp>
    </p:spTree>
    <p:extLst>
      <p:ext uri="{BB962C8B-B14F-4D97-AF65-F5344CB8AC3E}">
        <p14:creationId xmlns:p14="http://schemas.microsoft.com/office/powerpoint/2010/main" val="25066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Review: Java </a:t>
            </a:r>
            <a:r>
              <a:rPr lang="en-US" b="1" dirty="0" smtClean="0">
                <a:solidFill>
                  <a:srgbClr val="0000FF"/>
                </a:solidFill>
              </a:rPr>
              <a:t>Package Structure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users.soe.ucsc.edu/~charlie/book/notes/summary1-4/img016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3077" r="3461" b="7820"/>
          <a:stretch/>
        </p:blipFill>
        <p:spPr bwMode="auto">
          <a:xfrm>
            <a:off x="304800" y="1447799"/>
            <a:ext cx="8546846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629400"/>
            <a:ext cx="838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PICTURE CREDIT:  http</a:t>
            </a:r>
            <a:r>
              <a:rPr lang="en-US" sz="1050" dirty="0"/>
              <a:t>://users.soe.ucsc.edu/~charlie/book/notes/summary1-4/sld016.htm</a:t>
            </a:r>
          </a:p>
        </p:txBody>
      </p:sp>
    </p:spTree>
    <p:extLst>
      <p:ext uri="{BB962C8B-B14F-4D97-AF65-F5344CB8AC3E}">
        <p14:creationId xmlns:p14="http://schemas.microsoft.com/office/powerpoint/2010/main" val="3981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Example:</a:t>
            </a:r>
          </a:p>
          <a:p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greeting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= "Hello world!"; </a:t>
            </a:r>
            <a:endParaRPr lang="en-US" sz="3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Review: Classes and Objects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1407888"/>
            <a:ext cx="3886200" cy="1182912"/>
            <a:chOff x="2057400" y="1407888"/>
            <a:chExt cx="3886200" cy="1182912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2057400" y="1828800"/>
              <a:ext cx="838200" cy="762000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895600" y="1407888"/>
              <a:ext cx="3048000" cy="46166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CLASS NAME: String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2017488"/>
            <a:ext cx="3810000" cy="573312"/>
            <a:chOff x="3276600" y="2017488"/>
            <a:chExt cx="3810000" cy="573312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3276600" y="2438400"/>
              <a:ext cx="152400" cy="152400"/>
            </a:xfrm>
            <a:prstGeom prst="straightConnector1">
              <a:avLst/>
            </a:prstGeom>
            <a:ln w="25400">
              <a:solidFill>
                <a:srgbClr val="FF00FF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429000" y="2017488"/>
              <a:ext cx="3657600" cy="46166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FF"/>
                  </a:solidFill>
                </a:rPr>
                <a:t>VARIABLE NAME:  greeting</a:t>
              </a:r>
              <a:endParaRPr lang="en-US" sz="2400" b="1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8200" y="5181600"/>
            <a:ext cx="2590800" cy="762000"/>
            <a:chOff x="1219200" y="4800600"/>
            <a:chExt cx="2590800" cy="762000"/>
          </a:xfrm>
        </p:grpSpPr>
        <p:sp>
          <p:nvSpPr>
            <p:cNvPr id="33" name="Rounded Rectangle 32"/>
            <p:cNvSpPr/>
            <p:nvPr/>
          </p:nvSpPr>
          <p:spPr>
            <a:xfrm>
              <a:off x="1219200" y="4800600"/>
              <a:ext cx="2133600" cy="7620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1600" y="487680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OBJECT #1</a:t>
              </a:r>
              <a:endParaRPr lang="en-US" sz="28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52800" y="5181600"/>
            <a:ext cx="2590800" cy="762000"/>
            <a:chOff x="1219200" y="4800600"/>
            <a:chExt cx="2590800" cy="762000"/>
          </a:xfrm>
        </p:grpSpPr>
        <p:sp>
          <p:nvSpPr>
            <p:cNvPr id="37" name="Rounded Rectangle 36"/>
            <p:cNvSpPr/>
            <p:nvPr/>
          </p:nvSpPr>
          <p:spPr>
            <a:xfrm>
              <a:off x="1219200" y="4800600"/>
              <a:ext cx="2133600" cy="7620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71600" y="487680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OBJECT #2</a:t>
              </a:r>
              <a:endParaRPr lang="en-US" sz="28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24600" y="5181600"/>
            <a:ext cx="2590800" cy="762000"/>
            <a:chOff x="1219200" y="4800600"/>
            <a:chExt cx="2590800" cy="762000"/>
          </a:xfrm>
        </p:grpSpPr>
        <p:sp>
          <p:nvSpPr>
            <p:cNvPr id="40" name="Rounded Rectangle 39"/>
            <p:cNvSpPr/>
            <p:nvPr/>
          </p:nvSpPr>
          <p:spPr>
            <a:xfrm>
              <a:off x="1219200" y="4800600"/>
              <a:ext cx="2133600" cy="76200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1600" y="487680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OBJECT #</a:t>
              </a:r>
              <a:r>
                <a:rPr lang="en-US" sz="2800" b="1" i="1" dirty="0" smtClean="0"/>
                <a:t>n</a:t>
              </a:r>
              <a:endParaRPr lang="en-US" sz="2800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85972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cxnSp>
        <p:nvCxnSpPr>
          <p:cNvPr id="44" name="Straight Arrow Connector 43"/>
          <p:cNvCxnSpPr>
            <a:endCxn id="33" idx="0"/>
          </p:cNvCxnSpPr>
          <p:nvPr/>
        </p:nvCxnSpPr>
        <p:spPr>
          <a:xfrm flipH="1">
            <a:off x="1905000" y="4267200"/>
            <a:ext cx="1447800" cy="9144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1200" y="4495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Instance-of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stCxn id="29" idx="1"/>
          </p:cNvCxnSpPr>
          <p:nvPr/>
        </p:nvCxnSpPr>
        <p:spPr>
          <a:xfrm>
            <a:off x="4343400" y="4418464"/>
            <a:ext cx="76200" cy="763136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7800" y="4191000"/>
            <a:ext cx="2057400" cy="99060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62600" y="4495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Instance-of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95600" y="3352800"/>
            <a:ext cx="2895600" cy="1324428"/>
            <a:chOff x="2286000" y="3657600"/>
            <a:chExt cx="2895600" cy="1324428"/>
          </a:xfrm>
        </p:grpSpPr>
        <p:sp>
          <p:nvSpPr>
            <p:cNvPr id="29" name="Cloud Callout 28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67000" y="38862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CLASS DESCRIPTION</a:t>
              </a:r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751944" y="4659868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Instance-of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Example:</a:t>
            </a:r>
          </a:p>
          <a:p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Golfer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smtClean="0">
                <a:solidFill>
                  <a:srgbClr val="FF00FF"/>
                </a:solidFill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; </a:t>
            </a:r>
            <a:endParaRPr lang="en-US" sz="32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Review: Inheritance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2057400" y="1407888"/>
            <a:ext cx="3886200" cy="1182912"/>
            <a:chOff x="2057400" y="1407888"/>
            <a:chExt cx="3886200" cy="1182912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2057400" y="1828800"/>
              <a:ext cx="8382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90800" y="1407888"/>
              <a:ext cx="3352800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SUBCLASS NAME: Golfer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5029200" y="1981200"/>
            <a:ext cx="3886200" cy="573311"/>
            <a:chOff x="3276600" y="2017489"/>
            <a:chExt cx="3810000" cy="573311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3276600" y="2438400"/>
              <a:ext cx="152400" cy="152400"/>
            </a:xfrm>
            <a:prstGeom prst="straightConnector1">
              <a:avLst/>
            </a:prstGeom>
            <a:ln w="25400">
              <a:solidFill>
                <a:srgbClr val="FF00FF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429000" y="2017489"/>
              <a:ext cx="3657600" cy="461665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FF"/>
                  </a:solidFill>
                </a:rPr>
                <a:t>SUPERCLASS NAME:  Person</a:t>
              </a:r>
              <a:endParaRPr lang="en-US" sz="2400" b="1" dirty="0">
                <a:solidFill>
                  <a:srgbClr val="FF00FF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85972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905000" y="4267200"/>
            <a:ext cx="1447800" cy="914400"/>
          </a:xfrm>
          <a:prstGeom prst="straightConnector1">
            <a:avLst/>
          </a:prstGeom>
          <a:ln w="3810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1200" y="4495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extends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stCxn id="29" idx="1"/>
          </p:cNvCxnSpPr>
          <p:nvPr/>
        </p:nvCxnSpPr>
        <p:spPr>
          <a:xfrm>
            <a:off x="4343400" y="4418464"/>
            <a:ext cx="76200" cy="763136"/>
          </a:xfrm>
          <a:prstGeom prst="straightConnector1">
            <a:avLst/>
          </a:prstGeom>
          <a:ln w="3810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7800" y="4191000"/>
            <a:ext cx="2057400" cy="990600"/>
          </a:xfrm>
          <a:prstGeom prst="straightConnector1">
            <a:avLst/>
          </a:prstGeom>
          <a:ln w="3810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62600" y="4495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extends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31"/>
          <p:cNvGrpSpPr/>
          <p:nvPr/>
        </p:nvGrpSpPr>
        <p:grpSpPr>
          <a:xfrm>
            <a:off x="2895600" y="3352800"/>
            <a:ext cx="2895600" cy="1324428"/>
            <a:chOff x="2286000" y="3657600"/>
            <a:chExt cx="2895600" cy="1324428"/>
          </a:xfrm>
        </p:grpSpPr>
        <p:sp>
          <p:nvSpPr>
            <p:cNvPr id="29" name="Cloud Callout 28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67000" y="3886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SUPERCLASS DESCRIPTION</a:t>
              </a:r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751944" y="4659868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extends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8" name="Group 31"/>
          <p:cNvGrpSpPr/>
          <p:nvPr/>
        </p:nvGrpSpPr>
        <p:grpSpPr>
          <a:xfrm>
            <a:off x="838200" y="5105400"/>
            <a:ext cx="2286000" cy="1324428"/>
            <a:chOff x="2286000" y="3657600"/>
            <a:chExt cx="2895600" cy="1324428"/>
          </a:xfrm>
        </p:grpSpPr>
        <p:sp>
          <p:nvSpPr>
            <p:cNvPr id="51" name="Cloud Callout 50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67000" y="3886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SUBCLASS #1 DESCRIPTION</a:t>
              </a:r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31"/>
          <p:cNvGrpSpPr/>
          <p:nvPr/>
        </p:nvGrpSpPr>
        <p:grpSpPr>
          <a:xfrm>
            <a:off x="3276600" y="5105400"/>
            <a:ext cx="2286000" cy="1324428"/>
            <a:chOff x="2286000" y="3657600"/>
            <a:chExt cx="2895600" cy="1324428"/>
          </a:xfrm>
        </p:grpSpPr>
        <p:sp>
          <p:nvSpPr>
            <p:cNvPr id="55" name="Cloud Callout 54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67000" y="3886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SUBCLASS #2 DESCRIPTION</a:t>
              </a:r>
              <a:endParaRPr lang="en-US" b="1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31"/>
          <p:cNvGrpSpPr/>
          <p:nvPr/>
        </p:nvGrpSpPr>
        <p:grpSpPr>
          <a:xfrm>
            <a:off x="6324600" y="5105400"/>
            <a:ext cx="2286000" cy="1324428"/>
            <a:chOff x="2286000" y="3657600"/>
            <a:chExt cx="2895600" cy="1324428"/>
          </a:xfrm>
        </p:grpSpPr>
        <p:sp>
          <p:nvSpPr>
            <p:cNvPr id="59" name="Cloud Callout 58"/>
            <p:cNvSpPr/>
            <p:nvPr/>
          </p:nvSpPr>
          <p:spPr>
            <a:xfrm>
              <a:off x="2286000" y="3657600"/>
              <a:ext cx="2895600" cy="1066800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67000" y="38862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SUBCLASS #</a:t>
              </a:r>
              <a:r>
                <a:rPr lang="en-US" b="1" i="1" dirty="0" smtClean="0"/>
                <a:t>n</a:t>
              </a:r>
              <a:r>
                <a:rPr lang="en-US" b="1" dirty="0" smtClean="0"/>
                <a:t> DESCRIPTION</a:t>
              </a:r>
              <a:endParaRPr lang="en-US" b="1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3095172" y="467722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6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Inheritance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838200" y="1828800"/>
            <a:ext cx="7772400" cy="3077028"/>
            <a:chOff x="838200" y="3352800"/>
            <a:chExt cx="7772400" cy="3077028"/>
          </a:xfrm>
        </p:grpSpPr>
        <p:sp>
          <p:nvSpPr>
            <p:cNvPr id="42" name="TextBox 41"/>
            <p:cNvSpPr txBox="1"/>
            <p:nvPr/>
          </p:nvSpPr>
          <p:spPr>
            <a:xfrm>
              <a:off x="5685972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. . .</a:t>
              </a:r>
              <a:endParaRPr lang="en-US" b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905000" y="4267200"/>
              <a:ext cx="1447800" cy="914400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981200" y="4495800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   extends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29" idx="1"/>
            </p:cNvCxnSpPr>
            <p:nvPr/>
          </p:nvCxnSpPr>
          <p:spPr>
            <a:xfrm>
              <a:off x="4343400" y="4418464"/>
              <a:ext cx="76200" cy="763136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257800" y="4191000"/>
              <a:ext cx="2057400" cy="990600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562600" y="4495800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   extends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4" name="Group 31"/>
            <p:cNvGrpSpPr/>
            <p:nvPr/>
          </p:nvGrpSpPr>
          <p:grpSpPr>
            <a:xfrm>
              <a:off x="2895600" y="3352800"/>
              <a:ext cx="2895600" cy="1324428"/>
              <a:chOff x="2286000" y="3657600"/>
              <a:chExt cx="2895600" cy="1324428"/>
            </a:xfrm>
          </p:grpSpPr>
          <p:sp>
            <p:nvSpPr>
              <p:cNvPr id="29" name="Cloud Callout 28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67000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SUPERCLASS </a:t>
                </a:r>
                <a:r>
                  <a:rPr lang="en-US" b="1" dirty="0" smtClean="0">
                    <a:solidFill>
                      <a:srgbClr val="FF00FF"/>
                    </a:solidFill>
                  </a:rPr>
                  <a:t>PERSON</a:t>
                </a:r>
                <a:endParaRPr lang="en-US" b="1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51944" y="4659868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extends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" name="Group 31"/>
            <p:cNvGrpSpPr/>
            <p:nvPr/>
          </p:nvGrpSpPr>
          <p:grpSpPr>
            <a:xfrm>
              <a:off x="838200" y="5105400"/>
              <a:ext cx="2286000" cy="1324428"/>
              <a:chOff x="2286000" y="3657600"/>
              <a:chExt cx="2895600" cy="1324428"/>
            </a:xfrm>
          </p:grpSpPr>
          <p:sp>
            <p:nvSpPr>
              <p:cNvPr id="51" name="Cloud Callout 50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66999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SUBCLASS #1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GOLFER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1"/>
            <p:cNvGrpSpPr/>
            <p:nvPr/>
          </p:nvGrpSpPr>
          <p:grpSpPr>
            <a:xfrm>
              <a:off x="3276600" y="5105400"/>
              <a:ext cx="2286000" cy="1324428"/>
              <a:chOff x="2286000" y="3657600"/>
              <a:chExt cx="2895600" cy="1324428"/>
            </a:xfrm>
          </p:grpSpPr>
          <p:sp>
            <p:nvSpPr>
              <p:cNvPr id="55" name="Cloud Callout 54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666999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SUBCLASS #2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STUDENT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6324600" y="5105400"/>
              <a:ext cx="2286000" cy="1324428"/>
              <a:chOff x="2286000" y="3657600"/>
              <a:chExt cx="2895600" cy="1324428"/>
            </a:xfrm>
          </p:grpSpPr>
          <p:sp>
            <p:nvSpPr>
              <p:cNvPr id="59" name="Cloud Callout 58"/>
              <p:cNvSpPr/>
              <p:nvPr/>
            </p:nvSpPr>
            <p:spPr>
              <a:xfrm>
                <a:off x="2286000" y="3657600"/>
                <a:ext cx="2895600" cy="1066800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66999" y="38862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SUBCLASS #</a:t>
                </a:r>
                <a:r>
                  <a:rPr lang="en-US" b="1" i="1" dirty="0" smtClean="0"/>
                  <a:t>n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ELECTRICIAN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95172" y="467722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1371600" y="4495800"/>
            <a:ext cx="1447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Subclass </a:t>
            </a:r>
          </a:p>
          <a:p>
            <a:r>
              <a:rPr lang="en-US" sz="2000" b="1" i="1" u="sng" dirty="0" smtClean="0"/>
              <a:t>Variables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swing</a:t>
            </a:r>
          </a:p>
          <a:p>
            <a:r>
              <a:rPr lang="en-US" sz="2000" b="1" dirty="0" smtClean="0"/>
              <a:t>stance</a:t>
            </a:r>
          </a:p>
          <a:p>
            <a:r>
              <a:rPr lang="en-US" sz="2000" b="1" dirty="0" smtClean="0"/>
              <a:t>grip</a:t>
            </a:r>
          </a:p>
          <a:p>
            <a:r>
              <a:rPr lang="en-US" sz="2000" b="1" dirty="0" smtClean="0"/>
              <a:t>score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733800" y="4495800"/>
            <a:ext cx="1828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Subclass </a:t>
            </a:r>
          </a:p>
          <a:p>
            <a:r>
              <a:rPr lang="en-US" sz="2000" b="1" i="1" u="sng" dirty="0" smtClean="0"/>
              <a:t>Variables</a:t>
            </a:r>
            <a:r>
              <a:rPr lang="en-US" sz="2000" b="1" dirty="0" smtClean="0"/>
              <a:t>:</a:t>
            </a:r>
          </a:p>
          <a:p>
            <a:r>
              <a:rPr lang="en-US" sz="2000" b="1" dirty="0" err="1" smtClean="0"/>
              <a:t>gpa</a:t>
            </a:r>
            <a:endParaRPr lang="en-US" sz="2000" b="1" dirty="0" smtClean="0"/>
          </a:p>
          <a:p>
            <a:r>
              <a:rPr lang="en-US" sz="2000" b="1" dirty="0" err="1" smtClean="0"/>
              <a:t>health_status</a:t>
            </a:r>
            <a:endParaRPr lang="en-US" sz="2000" b="1" dirty="0" smtClean="0"/>
          </a:p>
          <a:p>
            <a:r>
              <a:rPr lang="en-US" sz="2000" b="1" dirty="0" smtClean="0"/>
              <a:t>major</a:t>
            </a:r>
          </a:p>
          <a:p>
            <a:r>
              <a:rPr lang="en-US" sz="2000" b="1" dirty="0" err="1" smtClean="0"/>
              <a:t>extracurriculars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705600" y="4495800"/>
            <a:ext cx="1828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Subclass </a:t>
            </a:r>
          </a:p>
          <a:p>
            <a:r>
              <a:rPr lang="en-US" sz="2000" b="1" i="1" u="sng" dirty="0" smtClean="0"/>
              <a:t>Variables</a:t>
            </a:r>
            <a:r>
              <a:rPr lang="en-US" sz="2000" b="1" dirty="0" smtClean="0"/>
              <a:t>:</a:t>
            </a:r>
          </a:p>
          <a:p>
            <a:r>
              <a:rPr lang="en-US" sz="2000" b="1" dirty="0" smtClean="0"/>
              <a:t>availability</a:t>
            </a:r>
          </a:p>
          <a:p>
            <a:r>
              <a:rPr lang="en-US" sz="2000" b="1" dirty="0" err="1" smtClean="0"/>
              <a:t>hourly_rate</a:t>
            </a:r>
            <a:endParaRPr lang="en-US" sz="2000" b="1" dirty="0" smtClean="0"/>
          </a:p>
          <a:p>
            <a:r>
              <a:rPr lang="en-US" sz="2000" b="1" dirty="0" smtClean="0"/>
              <a:t>company</a:t>
            </a:r>
          </a:p>
          <a:p>
            <a:r>
              <a:rPr lang="en-US" sz="2000" b="1" dirty="0" smtClean="0"/>
              <a:t>unionized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867400" y="5117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 . .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52400" y="475494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PROP-ERTIES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29200" y="1111984"/>
            <a:ext cx="3810000" cy="3383816"/>
            <a:chOff x="5029200" y="1111984"/>
            <a:chExt cx="3810000" cy="3383816"/>
          </a:xfrm>
        </p:grpSpPr>
        <p:sp>
          <p:nvSpPr>
            <p:cNvPr id="2" name="TextBox 1"/>
            <p:cNvSpPr txBox="1"/>
            <p:nvPr/>
          </p:nvSpPr>
          <p:spPr>
            <a:xfrm>
              <a:off x="5715000" y="1111984"/>
              <a:ext cx="3124200" cy="1631216"/>
            </a:xfrm>
            <a:prstGeom prst="rect">
              <a:avLst/>
            </a:prstGeom>
            <a:solidFill>
              <a:srgbClr val="FFFF00"/>
            </a:solidFill>
            <a:effectLst>
              <a:outerShdw blurRad="330200" dist="177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0000FF"/>
                  </a:solidFill>
                </a:rPr>
                <a:t>Inheritance</a:t>
              </a:r>
              <a:r>
                <a:rPr lang="en-US" sz="2000" b="1" dirty="0">
                  <a:solidFill>
                    <a:srgbClr val="0000FF"/>
                  </a:solidFill>
                </a:rPr>
                <a:t> is the capability of a class to use the properties and methods of another class while adding its own functionality.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029200" y="2362200"/>
              <a:ext cx="1447800" cy="15240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781800" y="2743200"/>
              <a:ext cx="0" cy="1752600"/>
            </a:xfrm>
            <a:prstGeom prst="straightConnector1">
              <a:avLst/>
            </a:prstGeom>
            <a:ln w="38100">
              <a:solidFill>
                <a:srgbClr val="0000FF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6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 animBg="1"/>
      <p:bldP spid="62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Object </a:t>
            </a:r>
            <a:r>
              <a:rPr lang="en-US" sz="3600" dirty="0" smtClean="0">
                <a:solidFill>
                  <a:srgbClr val="0000FF"/>
                </a:solidFill>
              </a:rPr>
              <a:t>is the highest-level class in Java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Inheritance: Highest Level?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All Classes in the Java Platform are Descendants of O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312455" cy="40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066800" y="2007045"/>
            <a:ext cx="533400" cy="4313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6472926"/>
            <a:ext cx="800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Credit:  http://docs.oracle.com/javase/tutorial/java/IandI/subclasses.html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6600" y="2007045"/>
            <a:ext cx="5029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Object</a:t>
            </a:r>
            <a:r>
              <a:rPr lang="en-US" sz="2400" b="1" dirty="0" smtClean="0">
                <a:solidFill>
                  <a:srgbClr val="0000FF"/>
                </a:solidFill>
              </a:rPr>
              <a:t> is extended to form all </a:t>
            </a:r>
            <a:r>
              <a:rPr lang="en-US" sz="2400" b="1" dirty="0" smtClean="0">
                <a:solidFill>
                  <a:srgbClr val="0000FF"/>
                </a:solidFill>
              </a:rPr>
              <a:t>Java classes (which are </a:t>
            </a:r>
            <a:r>
              <a:rPr lang="en-US" sz="2400" b="1" i="1" dirty="0" smtClean="0">
                <a:solidFill>
                  <a:srgbClr val="0000FF"/>
                </a:solidFill>
              </a:rPr>
              <a:t>Object</a:t>
            </a:r>
            <a:r>
              <a:rPr lang="en-US" sz="2400" b="1" dirty="0" smtClean="0">
                <a:solidFill>
                  <a:srgbClr val="0000FF"/>
                </a:solidFill>
              </a:rPr>
              <a:t>’s </a:t>
            </a:r>
            <a:r>
              <a:rPr lang="en-US" sz="2400" b="1" i="1" dirty="0" smtClean="0">
                <a:solidFill>
                  <a:srgbClr val="0000FF"/>
                </a:solidFill>
              </a:rPr>
              <a:t>subclasses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04800" y="1360714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  </a:t>
            </a:r>
            <a:r>
              <a:rPr lang="en-US" sz="3600" dirty="0" smtClean="0"/>
              <a:t>A “Bicycle” class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Java:  Class Specification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24001" r="15000" b="46809"/>
          <a:stretch/>
        </p:blipFill>
        <p:spPr bwMode="auto">
          <a:xfrm>
            <a:off x="138601" y="2133600"/>
            <a:ext cx="886157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352800" y="2828925"/>
            <a:ext cx="2743200" cy="685800"/>
            <a:chOff x="3352800" y="2828925"/>
            <a:chExt cx="2743200" cy="685800"/>
          </a:xfrm>
        </p:grpSpPr>
        <p:sp>
          <p:nvSpPr>
            <p:cNvPr id="11" name="Right Brace 10"/>
            <p:cNvSpPr/>
            <p:nvPr/>
          </p:nvSpPr>
          <p:spPr>
            <a:xfrm>
              <a:off x="3352800" y="2828925"/>
              <a:ext cx="228600" cy="6858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1400" y="2828925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CLASS VARIABLES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(see Constructor below)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67200" y="4114800"/>
            <a:ext cx="2743200" cy="685800"/>
            <a:chOff x="3352800" y="2828925"/>
            <a:chExt cx="2743200" cy="685800"/>
          </a:xfrm>
        </p:grpSpPr>
        <p:sp>
          <p:nvSpPr>
            <p:cNvPr id="67" name="Right Brace 66"/>
            <p:cNvSpPr/>
            <p:nvPr/>
          </p:nvSpPr>
          <p:spPr>
            <a:xfrm>
              <a:off x="3352800" y="2828925"/>
              <a:ext cx="228600" cy="6858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81400" y="2828925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CONSTRUCTOR INITIAL-IZES Class Variables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0" y="5257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… but wait, there’s more …</a:t>
            </a:r>
          </a:p>
          <a:p>
            <a:r>
              <a:rPr lang="en-US" sz="2400" i="1" dirty="0">
                <a:solidFill>
                  <a:srgbClr val="FF0000"/>
                </a:solidFill>
              </a:rPr>
              <a:t>	</a:t>
            </a:r>
            <a:r>
              <a:rPr lang="en-US" sz="2400" i="1" dirty="0" smtClean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WHAT ABOUT THE METHODS??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6472926"/>
            <a:ext cx="800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Code</a:t>
            </a:r>
            <a:r>
              <a:rPr lang="en-US" sz="1050" dirty="0" smtClean="0"/>
              <a:t> </a:t>
            </a:r>
            <a:r>
              <a:rPr lang="en-US" sz="1050" dirty="0"/>
              <a:t>Credit:  http://docs.oracle.com/javase/tutorial/java/IandI/subclasses.html</a:t>
            </a:r>
          </a:p>
        </p:txBody>
      </p:sp>
    </p:spTree>
    <p:extLst>
      <p:ext uri="{BB962C8B-B14F-4D97-AF65-F5344CB8AC3E}">
        <p14:creationId xmlns:p14="http://schemas.microsoft.com/office/powerpoint/2010/main" val="20069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922</Words>
  <Application>Microsoft Office PowerPoint</Application>
  <PresentationFormat>On-screen Show (4:3)</PresentationFormat>
  <Paragraphs>279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COP2800 – Computer Programming Using JAVA</vt:lpstr>
      <vt:lpstr>COP2800 – Programming in JAVA</vt:lpstr>
      <vt:lpstr>Review: Java Program Structure</vt:lpstr>
      <vt:lpstr>Review: Java Package Structure</vt:lpstr>
      <vt:lpstr>Review: Classes and Objects</vt:lpstr>
      <vt:lpstr>Review: Inheritance</vt:lpstr>
      <vt:lpstr>Inheritance</vt:lpstr>
      <vt:lpstr>Inheritance: Highest Level?</vt:lpstr>
      <vt:lpstr>Java:  Class Specification</vt:lpstr>
      <vt:lpstr>Java:  Class Specification</vt:lpstr>
      <vt:lpstr>Java:  Class Specification</vt:lpstr>
      <vt:lpstr>Java:  Subclass Specification</vt:lpstr>
      <vt:lpstr>Java:  Subclass Specification</vt:lpstr>
      <vt:lpstr>New Concept:  Polymorphism</vt:lpstr>
      <vt:lpstr>Polymorphism (cont’d)</vt:lpstr>
      <vt:lpstr>Polymorphism (cont’d)</vt:lpstr>
      <vt:lpstr>Polymorphism (cont’d)</vt:lpstr>
      <vt:lpstr>Polymorphism (cont’d)</vt:lpstr>
      <vt:lpstr>Polymorphism (cont’d)</vt:lpstr>
      <vt:lpstr>Polymorphism (cont’d)</vt:lpstr>
      <vt:lpstr>Polymorphism (cont’d)</vt:lpstr>
      <vt:lpstr>Polymorphism (cont’d)</vt:lpstr>
      <vt:lpstr>Polymorphism (cont’d)</vt:lpstr>
      <vt:lpstr>Polymorphism (cont’d)</vt:lpstr>
      <vt:lpstr>Polymorphism (cont’d)</vt:lpstr>
      <vt:lpstr>More: Inheritance &amp; Polymorphism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COP2800 – Computer Programming Using JAVA</dc:title>
  <dc:creator>Authorized User</dc:creator>
  <cp:lastModifiedBy>Mark</cp:lastModifiedBy>
  <cp:revision>703</cp:revision>
  <dcterms:created xsi:type="dcterms:W3CDTF">2013-01-03T06:52:59Z</dcterms:created>
  <dcterms:modified xsi:type="dcterms:W3CDTF">2013-02-27T02:08:26Z</dcterms:modified>
</cp:coreProperties>
</file>