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6" r:id="rId4"/>
    <p:sldId id="284" r:id="rId5"/>
    <p:sldId id="310" r:id="rId6"/>
    <p:sldId id="320" r:id="rId7"/>
    <p:sldId id="321" r:id="rId8"/>
    <p:sldId id="311" r:id="rId9"/>
    <p:sldId id="322" r:id="rId10"/>
    <p:sldId id="323" r:id="rId11"/>
    <p:sldId id="325" r:id="rId12"/>
    <p:sldId id="324" r:id="rId13"/>
    <p:sldId id="28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FF"/>
    <a:srgbClr val="FF00FF"/>
    <a:srgbClr val="FFFFCC"/>
    <a:srgbClr val="FFFF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726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2/24/2013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2/24/2013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75925-3D28-40D5-B293-84E2EA228675}" type="datetimeFigureOut">
              <a:rPr lang="en-US" smtClean="0"/>
              <a:pPr/>
              <a:t>2/24/2013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96975"/>
            <a:ext cx="7391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r"/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COP2800 – Computer Programming Using JAVA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279" y="3886200"/>
            <a:ext cx="8763000" cy="2362200"/>
          </a:xfrm>
        </p:spPr>
        <p:txBody>
          <a:bodyPr>
            <a:normAutofit fontScale="92500"/>
          </a:bodyPr>
          <a:lstStyle/>
          <a:p>
            <a:pPr algn="r"/>
            <a:r>
              <a:rPr lang="en-US" sz="3000" b="1" dirty="0" smtClean="0">
                <a:solidFill>
                  <a:srgbClr val="0000FF"/>
                </a:solidFill>
              </a:rPr>
              <a:t>University of Florida     Department of CISE     Spring 2013</a:t>
            </a:r>
          </a:p>
          <a:p>
            <a:pPr algn="l">
              <a:spcBef>
                <a:spcPts val="3000"/>
              </a:spcBef>
            </a:pPr>
            <a:r>
              <a:rPr lang="en-US" b="1" i="1" dirty="0" smtClean="0">
                <a:solidFill>
                  <a:schemeClr val="tx1"/>
                </a:solidFill>
              </a:rPr>
              <a:t>   Lecture </a:t>
            </a:r>
            <a:r>
              <a:rPr lang="en-US" b="1" i="1" dirty="0" smtClean="0">
                <a:solidFill>
                  <a:schemeClr val="tx1"/>
                </a:solidFill>
              </a:rPr>
              <a:t>20 – Inheritance and Polymorphism in </a:t>
            </a:r>
            <a:r>
              <a:rPr lang="en-US" b="1" i="1" dirty="0" smtClean="0">
                <a:solidFill>
                  <a:schemeClr val="tx1"/>
                </a:solidFill>
              </a:rPr>
              <a:t>Java</a:t>
            </a:r>
            <a:endParaRPr lang="en-US" dirty="0" smtClean="0">
              <a:solidFill>
                <a:schemeClr val="tx1"/>
              </a:solidFill>
            </a:endParaRPr>
          </a:p>
          <a:p>
            <a:pPr algn="r">
              <a:spcBef>
                <a:spcPts val="3000"/>
              </a:spcBef>
            </a:pPr>
            <a:r>
              <a:rPr lang="en-US" b="1" i="1" dirty="0" smtClean="0">
                <a:solidFill>
                  <a:schemeClr val="tx1"/>
                </a:solidFill>
              </a:rPr>
              <a:t>Webpage</a:t>
            </a:r>
            <a:r>
              <a:rPr lang="en-US" b="1" dirty="0" smtClean="0">
                <a:solidFill>
                  <a:schemeClr val="tx1"/>
                </a:solidFill>
              </a:rPr>
              <a:t>: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sz="2800" dirty="0" smtClean="0">
                <a:solidFill>
                  <a:schemeClr val="tx1"/>
                </a:solidFill>
              </a:rPr>
              <a:t>www.cise.ufl.edu/~mssz/JavaNM/Top-Level.html</a:t>
            </a:r>
            <a:endParaRPr lang="en-US" sz="2800" dirty="0">
              <a:solidFill>
                <a:schemeClr val="tx1"/>
              </a:solidFill>
            </a:endParaRPr>
          </a:p>
        </p:txBody>
      </p:sp>
      <p:pic>
        <p:nvPicPr>
          <p:cNvPr id="11266" name="Picture 2" descr="http://t1.gstatic.com/images?q=tbn:ANd9GcQcPJQ693Boe1pWsRim1QOF_sFDw-R6fOnDHfOxAW7R9O_DRU4V4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52400"/>
            <a:ext cx="1581150" cy="28956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762000" y="3886200"/>
            <a:ext cx="8001000" cy="1524000"/>
          </a:xfrm>
          <a:prstGeom prst="round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Polymorphism </a:t>
            </a:r>
            <a:r>
              <a:rPr lang="en-US" sz="3600" dirty="0" smtClean="0">
                <a:solidFill>
                  <a:srgbClr val="0000FF"/>
                </a:solidFill>
              </a:rPr>
              <a:t>(cont’d)</a:t>
            </a:r>
            <a:endParaRPr lang="en-US" sz="3200" b="1" dirty="0">
              <a:solidFill>
                <a:srgbClr val="0000FF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28" name="AutoShape 4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04800" y="1360714"/>
            <a:ext cx="8686800" cy="40010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Polymorphism in programming:</a:t>
            </a:r>
          </a:p>
          <a:p>
            <a:endParaRPr lang="en-US" sz="1000" b="1" i="1" dirty="0" smtClean="0"/>
          </a:p>
          <a:p>
            <a:r>
              <a:rPr lang="en-US" sz="3600" b="1" i="1" u="sng" dirty="0" smtClean="0"/>
              <a:t>Strategies</a:t>
            </a:r>
            <a:r>
              <a:rPr lang="en-US" sz="3600" b="1" i="1" dirty="0" smtClean="0"/>
              <a:t>:</a:t>
            </a:r>
          </a:p>
          <a:p>
            <a:pPr>
              <a:spcBef>
                <a:spcPts val="1200"/>
              </a:spcBef>
            </a:pPr>
            <a:r>
              <a:rPr lang="en-US" sz="3600" b="1" i="1" dirty="0" smtClean="0"/>
              <a:t>	</a:t>
            </a:r>
            <a:r>
              <a:rPr lang="en-US" sz="3600" b="1" dirty="0" smtClean="0"/>
              <a:t>1 – Write many functions to do many 			things</a:t>
            </a:r>
          </a:p>
          <a:p>
            <a:pPr>
              <a:spcBef>
                <a:spcPts val="1200"/>
              </a:spcBef>
            </a:pPr>
            <a:r>
              <a:rPr lang="en-US" sz="3600" b="1" i="1" dirty="0" smtClean="0"/>
              <a:t>	</a:t>
            </a:r>
            <a:r>
              <a:rPr lang="en-US" sz="3600" b="1" dirty="0" smtClean="0"/>
              <a:t>2 – Write one </a:t>
            </a:r>
            <a:r>
              <a:rPr lang="en-US" sz="3600" b="1" i="1" dirty="0" smtClean="0"/>
              <a:t>polymorphic </a:t>
            </a:r>
            <a:r>
              <a:rPr lang="en-US" sz="3600" b="1" dirty="0" smtClean="0"/>
              <a:t>function to  		do many things</a:t>
            </a:r>
            <a:endParaRPr lang="en-US" sz="3600" b="1" i="1" dirty="0" smtClean="0"/>
          </a:p>
          <a:p>
            <a:endParaRPr lang="en-US" sz="800" dirty="0"/>
          </a:p>
        </p:txBody>
      </p:sp>
      <p:sp>
        <p:nvSpPr>
          <p:cNvPr id="20" name="TextBox 19"/>
          <p:cNvSpPr txBox="1"/>
          <p:nvPr/>
        </p:nvSpPr>
        <p:spPr>
          <a:xfrm>
            <a:off x="6629400" y="5029200"/>
            <a:ext cx="1600200" cy="1200329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OBJECT-ORIENTED DESIGN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xmlns="" val="357178624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Polymorphism </a:t>
            </a:r>
            <a:r>
              <a:rPr lang="en-US" sz="3600" dirty="0" smtClean="0">
                <a:solidFill>
                  <a:srgbClr val="0000FF"/>
                </a:solidFill>
              </a:rPr>
              <a:t>(cont’d)</a:t>
            </a:r>
            <a:endParaRPr lang="en-US" sz="3200" b="1" dirty="0">
              <a:solidFill>
                <a:srgbClr val="0000FF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28" name="AutoShape 4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04800" y="1360714"/>
            <a:ext cx="8686800" cy="486287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US" sz="3600" b="1" dirty="0" smtClean="0"/>
              <a:t>Write one function to do many 			things </a:t>
            </a:r>
            <a:r>
              <a:rPr lang="en-US" sz="3600" dirty="0" smtClean="0"/>
              <a:t>(cont’d)</a:t>
            </a:r>
            <a:endParaRPr lang="en-US" sz="3600" b="1" dirty="0" smtClean="0"/>
          </a:p>
          <a:p>
            <a:pPr>
              <a:spcBef>
                <a:spcPts val="1200"/>
              </a:spcBef>
            </a:pPr>
            <a:r>
              <a:rPr lang="en-US" sz="3600" b="1" i="1" u="sng" dirty="0" smtClean="0"/>
              <a:t>Example</a:t>
            </a:r>
            <a:r>
              <a:rPr lang="en-US" sz="3600" b="1" i="1" dirty="0" smtClean="0"/>
              <a:t>: 	</a:t>
            </a:r>
            <a:r>
              <a:rPr lang="en-US" sz="3600" b="1" dirty="0" smtClean="0">
                <a:solidFill>
                  <a:srgbClr val="FF0000"/>
                </a:solidFill>
              </a:rPr>
              <a:t>length()    </a:t>
            </a:r>
            <a:r>
              <a:rPr lang="en-US" sz="3600" b="1" i="1" dirty="0" smtClean="0"/>
              <a:t>method</a:t>
            </a:r>
          </a:p>
          <a:p>
            <a:pPr>
              <a:spcBef>
                <a:spcPts val="1200"/>
              </a:spcBef>
            </a:pPr>
            <a:r>
              <a:rPr lang="en-US" sz="3600" b="1" dirty="0" smtClean="0">
                <a:solidFill>
                  <a:srgbClr val="FF00FF"/>
                </a:solidFill>
              </a:rPr>
              <a:t>Class #1</a:t>
            </a:r>
          </a:p>
          <a:p>
            <a:pPr>
              <a:spcBef>
                <a:spcPts val="1200"/>
              </a:spcBef>
            </a:pPr>
            <a:r>
              <a:rPr lang="en-US" sz="3600" b="1" dirty="0" smtClean="0"/>
              <a:t>	</a:t>
            </a:r>
            <a:r>
              <a:rPr lang="en-US" sz="3600" b="1" dirty="0" smtClean="0"/>
              <a:t>… </a:t>
            </a:r>
            <a:r>
              <a:rPr lang="en-US" sz="3600" b="1" dirty="0" smtClean="0">
                <a:solidFill>
                  <a:srgbClr val="FF00FF"/>
                </a:solidFill>
              </a:rPr>
              <a:t>length</a:t>
            </a:r>
            <a:r>
              <a:rPr lang="en-US" sz="3600" b="1" dirty="0" smtClean="0"/>
              <a:t> method specification…</a:t>
            </a:r>
          </a:p>
          <a:p>
            <a:pPr>
              <a:spcBef>
                <a:spcPts val="1200"/>
              </a:spcBef>
            </a:pPr>
            <a:r>
              <a:rPr lang="en-US" sz="3600" b="1" dirty="0" smtClean="0">
                <a:solidFill>
                  <a:srgbClr val="00B050"/>
                </a:solidFill>
              </a:rPr>
              <a:t>Class </a:t>
            </a:r>
            <a:r>
              <a:rPr lang="en-US" sz="3600" b="1" dirty="0" smtClean="0">
                <a:solidFill>
                  <a:srgbClr val="00B050"/>
                </a:solidFill>
              </a:rPr>
              <a:t>#2</a:t>
            </a:r>
            <a:endParaRPr lang="en-US" sz="3600" b="1" dirty="0" smtClean="0">
              <a:solidFill>
                <a:srgbClr val="00B050"/>
              </a:solidFill>
            </a:endParaRPr>
          </a:p>
          <a:p>
            <a:pPr>
              <a:spcBef>
                <a:spcPts val="1200"/>
              </a:spcBef>
            </a:pPr>
            <a:r>
              <a:rPr lang="en-US" sz="3600" b="1" dirty="0" smtClean="0"/>
              <a:t>	… </a:t>
            </a:r>
            <a:r>
              <a:rPr lang="en-US" sz="3600" b="1" dirty="0" smtClean="0">
                <a:solidFill>
                  <a:srgbClr val="00B050"/>
                </a:solidFill>
              </a:rPr>
              <a:t>length</a:t>
            </a:r>
            <a:r>
              <a:rPr lang="en-US" sz="3600" b="1" dirty="0" smtClean="0"/>
              <a:t> method specification</a:t>
            </a:r>
            <a:r>
              <a:rPr lang="en-US" sz="3600" b="1" dirty="0" smtClean="0"/>
              <a:t>…</a:t>
            </a:r>
            <a:endParaRPr lang="en-US" sz="3600" b="1" dirty="0" smtClean="0"/>
          </a:p>
          <a:p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xmlns="" val="3571786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Polymorphism </a:t>
            </a:r>
            <a:r>
              <a:rPr lang="en-US" sz="3600" dirty="0" smtClean="0">
                <a:solidFill>
                  <a:srgbClr val="0000FF"/>
                </a:solidFill>
              </a:rPr>
              <a:t>(cont’d)</a:t>
            </a:r>
            <a:endParaRPr lang="en-US" sz="3200" b="1" dirty="0">
              <a:solidFill>
                <a:srgbClr val="0000FF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28" name="AutoShape 4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04800" y="1360714"/>
            <a:ext cx="8686800" cy="430887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US" sz="3600" b="1" dirty="0" smtClean="0"/>
              <a:t>JAVA: One function to act on many objects</a:t>
            </a:r>
          </a:p>
          <a:p>
            <a:pPr>
              <a:spcBef>
                <a:spcPts val="1200"/>
              </a:spcBef>
            </a:pPr>
            <a:r>
              <a:rPr lang="en-US" sz="3600" b="1" i="1" u="sng" dirty="0" smtClean="0"/>
              <a:t>Example</a:t>
            </a:r>
            <a:r>
              <a:rPr lang="en-US" sz="3600" b="1" i="1" dirty="0" smtClean="0"/>
              <a:t>: 	</a:t>
            </a:r>
            <a:r>
              <a:rPr lang="en-US" sz="3600" b="1" dirty="0" smtClean="0">
                <a:solidFill>
                  <a:srgbClr val="FF0000"/>
                </a:solidFill>
              </a:rPr>
              <a:t>length()    </a:t>
            </a:r>
            <a:r>
              <a:rPr lang="en-US" sz="3600" b="1" i="1" dirty="0" smtClean="0"/>
              <a:t>method</a:t>
            </a:r>
          </a:p>
          <a:p>
            <a:pPr>
              <a:spcBef>
                <a:spcPts val="1200"/>
              </a:spcBef>
            </a:pPr>
            <a:r>
              <a:rPr lang="en-US" sz="3600" b="1" dirty="0" smtClean="0">
                <a:solidFill>
                  <a:srgbClr val="FF00FF"/>
                </a:solidFill>
              </a:rPr>
              <a:t>Class #1 object1 </a:t>
            </a:r>
            <a:r>
              <a:rPr lang="en-US" sz="3600" b="1" dirty="0" smtClean="0"/>
              <a:t>= &lt;value&gt;</a:t>
            </a:r>
            <a:endParaRPr lang="en-US" sz="3600" b="1" dirty="0" smtClean="0"/>
          </a:p>
          <a:p>
            <a:pPr>
              <a:spcBef>
                <a:spcPts val="1200"/>
              </a:spcBef>
            </a:pPr>
            <a:r>
              <a:rPr lang="en-US" sz="3600" b="1" dirty="0" smtClean="0">
                <a:solidFill>
                  <a:srgbClr val="00B050"/>
                </a:solidFill>
              </a:rPr>
              <a:t>Class </a:t>
            </a:r>
            <a:r>
              <a:rPr lang="en-US" sz="3600" b="1" dirty="0" smtClean="0">
                <a:solidFill>
                  <a:srgbClr val="00B050"/>
                </a:solidFill>
              </a:rPr>
              <a:t>#2 object2 </a:t>
            </a:r>
            <a:r>
              <a:rPr lang="en-US" sz="3600" b="1" dirty="0" smtClean="0"/>
              <a:t>= &lt;value&gt;</a:t>
            </a:r>
            <a:endParaRPr lang="en-US" sz="3600" b="1" dirty="0" smtClean="0">
              <a:solidFill>
                <a:srgbClr val="00B050"/>
              </a:solidFill>
            </a:endParaRPr>
          </a:p>
          <a:p>
            <a:pPr>
              <a:spcBef>
                <a:spcPts val="1200"/>
              </a:spcBef>
            </a:pPr>
            <a:r>
              <a:rPr lang="en-US" sz="3600" b="1" dirty="0" smtClean="0"/>
              <a:t>	</a:t>
            </a:r>
            <a:r>
              <a:rPr lang="en-US" sz="3600" b="1" dirty="0" err="1" smtClean="0">
                <a:solidFill>
                  <a:srgbClr val="FF00FF"/>
                </a:solidFill>
              </a:rPr>
              <a:t>object</a:t>
            </a:r>
            <a:r>
              <a:rPr lang="en-US" sz="3600" b="1" dirty="0" err="1" smtClean="0">
                <a:solidFill>
                  <a:srgbClr val="FF0000"/>
                </a:solidFill>
              </a:rPr>
              <a:t>.length</a:t>
            </a:r>
            <a:endParaRPr lang="en-US" sz="3600" b="1" dirty="0" smtClean="0">
              <a:solidFill>
                <a:srgbClr val="FF0000"/>
              </a:solidFill>
            </a:endParaRPr>
          </a:p>
          <a:p>
            <a:pPr>
              <a:spcBef>
                <a:spcPts val="1200"/>
              </a:spcBef>
            </a:pPr>
            <a:r>
              <a:rPr lang="en-US" sz="3600" b="1" dirty="0" smtClean="0"/>
              <a:t>	</a:t>
            </a:r>
            <a:r>
              <a:rPr lang="en-US" sz="3600" b="1" dirty="0" err="1" smtClean="0">
                <a:solidFill>
                  <a:srgbClr val="00B050"/>
                </a:solidFill>
              </a:rPr>
              <a:t>object</a:t>
            </a:r>
            <a:r>
              <a:rPr lang="en-US" sz="3600" b="1" dirty="0" err="1" smtClean="0">
                <a:solidFill>
                  <a:srgbClr val="FF0000"/>
                </a:solidFill>
              </a:rPr>
              <a:t>.length</a:t>
            </a:r>
            <a:endParaRPr lang="en-US" sz="3600" b="1" dirty="0" smtClean="0">
              <a:solidFill>
                <a:srgbClr val="FF0000"/>
              </a:solidFill>
            </a:endParaRPr>
          </a:p>
          <a:p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xmlns="" val="3571786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5715000"/>
            <a:ext cx="8839200" cy="61180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This Week: </a:t>
            </a:r>
            <a:r>
              <a:rPr lang="en-US" b="1" dirty="0" smtClean="0"/>
              <a:t>Inheritance &amp; Polymorphism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04800" y="1371600"/>
            <a:ext cx="8610600" cy="49552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Bef>
                <a:spcPts val="1800"/>
              </a:spcBef>
            </a:pPr>
            <a:r>
              <a:rPr lang="en-US" sz="3200" b="1" u="sng" dirty="0" smtClean="0">
                <a:solidFill>
                  <a:srgbClr val="0000FF"/>
                </a:solidFill>
              </a:rPr>
              <a:t>READING ASSIGNMENT</a:t>
            </a:r>
            <a:r>
              <a:rPr lang="en-US" sz="3200" b="1" dirty="0" smtClean="0">
                <a:solidFill>
                  <a:srgbClr val="0000FF"/>
                </a:solidFill>
              </a:rPr>
              <a:t>:  D. Liang: </a:t>
            </a:r>
            <a:r>
              <a:rPr lang="en-US" sz="3200" b="1" u="sng" dirty="0" smtClean="0">
                <a:solidFill>
                  <a:srgbClr val="0000FF"/>
                </a:solidFill>
              </a:rPr>
              <a:t>Chapter </a:t>
            </a:r>
            <a:r>
              <a:rPr lang="en-US" sz="3200" b="1" u="sng" dirty="0" smtClean="0">
                <a:solidFill>
                  <a:srgbClr val="0000FF"/>
                </a:solidFill>
              </a:rPr>
              <a:t>10</a:t>
            </a:r>
            <a:endParaRPr lang="en-US" sz="3200" b="1" u="sng" dirty="0" smtClean="0">
              <a:solidFill>
                <a:srgbClr val="0000FF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200" b="1" dirty="0" smtClean="0">
                <a:solidFill>
                  <a:srgbClr val="0000FF"/>
                </a:solidFill>
              </a:rPr>
              <a:t>(</a:t>
            </a:r>
            <a:r>
              <a:rPr lang="en-US" sz="3200" b="1" i="1" dirty="0" smtClean="0">
                <a:solidFill>
                  <a:srgbClr val="0000FF"/>
                </a:solidFill>
              </a:rPr>
              <a:t>Thinking in Objects</a:t>
            </a:r>
            <a:r>
              <a:rPr lang="en-US" sz="3200" b="1" dirty="0" smtClean="0">
                <a:solidFill>
                  <a:srgbClr val="0000FF"/>
                </a:solidFill>
              </a:rPr>
              <a:t>) and </a:t>
            </a:r>
            <a:r>
              <a:rPr lang="en-US" sz="3200" b="1" u="sng" dirty="0" smtClean="0">
                <a:solidFill>
                  <a:srgbClr val="0000FF"/>
                </a:solidFill>
              </a:rPr>
              <a:t>Chapter 11</a:t>
            </a:r>
            <a:r>
              <a:rPr lang="en-US" sz="3200" b="1" dirty="0" smtClean="0">
                <a:solidFill>
                  <a:srgbClr val="0000FF"/>
                </a:solidFill>
              </a:rPr>
              <a:t> (</a:t>
            </a:r>
            <a:r>
              <a:rPr lang="en-US" sz="3200" b="1" i="1" dirty="0" smtClean="0">
                <a:solidFill>
                  <a:srgbClr val="0000FF"/>
                </a:solidFill>
              </a:rPr>
              <a:t>Inheritance and Polymorphism</a:t>
            </a:r>
            <a:r>
              <a:rPr lang="en-US" sz="3200" b="1" dirty="0" smtClean="0">
                <a:solidFill>
                  <a:srgbClr val="0000FF"/>
                </a:solidFill>
              </a:rPr>
              <a:t>)</a:t>
            </a:r>
            <a:endParaRPr lang="en-US" sz="3200" b="1" dirty="0" smtClean="0">
              <a:solidFill>
                <a:srgbClr val="0000FF"/>
              </a:solidFill>
            </a:endParaRPr>
          </a:p>
          <a:p>
            <a:pPr>
              <a:spcBef>
                <a:spcPts val="1800"/>
              </a:spcBef>
              <a:spcAft>
                <a:spcPts val="600"/>
              </a:spcAft>
            </a:pPr>
            <a:r>
              <a:rPr lang="en-US" sz="3200" b="1" dirty="0" smtClean="0">
                <a:solidFill>
                  <a:srgbClr val="0000FF"/>
                </a:solidFill>
              </a:rPr>
              <a:t>Wednesday 27 Feb </a:t>
            </a:r>
            <a:r>
              <a:rPr lang="en-US" sz="3200" b="1" dirty="0" smtClean="0">
                <a:solidFill>
                  <a:srgbClr val="0000FF"/>
                </a:solidFill>
              </a:rPr>
              <a:t>2013:  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</a:rPr>
              <a:t>More on Inheritance &amp; Polymorphism in JAVA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</a:rPr>
              <a:t>Coding Examples</a:t>
            </a:r>
            <a:endParaRPr lang="en-US" sz="3200" b="1" dirty="0" smtClean="0">
              <a:solidFill>
                <a:srgbClr val="0000FF"/>
              </a:solidFill>
            </a:endParaRPr>
          </a:p>
          <a:p>
            <a:pPr>
              <a:spcBef>
                <a:spcPts val="1800"/>
              </a:spcBef>
              <a:spcAft>
                <a:spcPts val="600"/>
              </a:spcAft>
            </a:pPr>
            <a:r>
              <a:rPr lang="en-US" sz="3200" b="1" dirty="0" smtClean="0">
                <a:solidFill>
                  <a:srgbClr val="0000FF"/>
                </a:solidFill>
              </a:rPr>
              <a:t>Friday 01 Mar 2013:  </a:t>
            </a:r>
            <a:endParaRPr lang="en-US" sz="3200" b="1" dirty="0">
              <a:solidFill>
                <a:srgbClr val="0000FF"/>
              </a:solidFill>
            </a:endParaRP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How </a:t>
            </a:r>
            <a:r>
              <a:rPr lang="en-US" sz="3200" b="1" dirty="0" smtClean="0">
                <a:solidFill>
                  <a:srgbClr val="FF0000"/>
                </a:solidFill>
              </a:rPr>
              <a:t>to </a:t>
            </a:r>
            <a:r>
              <a:rPr lang="en-US" sz="3200" b="1" dirty="0" smtClean="0">
                <a:solidFill>
                  <a:srgbClr val="FF0000"/>
                </a:solidFill>
              </a:rPr>
              <a:t>do Assignment </a:t>
            </a:r>
            <a:r>
              <a:rPr lang="en-US" sz="3200" b="1" dirty="0" smtClean="0">
                <a:solidFill>
                  <a:srgbClr val="FF0000"/>
                </a:solidFill>
              </a:rPr>
              <a:t>#3, </a:t>
            </a:r>
            <a:r>
              <a:rPr lang="en-US" sz="3200" b="1" dirty="0" smtClean="0">
                <a:solidFill>
                  <a:srgbClr val="FF0000"/>
                </a:solidFill>
              </a:rPr>
              <a:t>Part III   (LAPTOPS)</a:t>
            </a:r>
            <a:endParaRPr lang="en-US" sz="32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3306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b="1" dirty="0" smtClean="0"/>
              <a:t>COP2800 – Programming in JAVA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76800"/>
          </a:xfrm>
        </p:spPr>
        <p:txBody>
          <a:bodyPr>
            <a:normAutofit/>
          </a:bodyPr>
          <a:lstStyle/>
          <a:p>
            <a:r>
              <a:rPr lang="en-US" b="1" dirty="0" smtClean="0"/>
              <a:t>Course Objectives</a:t>
            </a:r>
          </a:p>
          <a:p>
            <a:pPr lvl="1"/>
            <a:r>
              <a:rPr lang="en-US" dirty="0" smtClean="0"/>
              <a:t>Basic Knowledge of Computers &amp; Programming</a:t>
            </a:r>
          </a:p>
          <a:p>
            <a:pPr lvl="1"/>
            <a:r>
              <a:rPr lang="en-US" dirty="0" smtClean="0"/>
              <a:t>Specific Knowledge of JAVA Programming</a:t>
            </a:r>
          </a:p>
          <a:p>
            <a:pPr lvl="1"/>
            <a:r>
              <a:rPr lang="en-US" dirty="0" smtClean="0"/>
              <a:t>Practical Programming Projects Build Skills</a:t>
            </a:r>
          </a:p>
          <a:p>
            <a:pPr>
              <a:spcBef>
                <a:spcPts val="1800"/>
              </a:spcBef>
            </a:pPr>
            <a:r>
              <a:rPr lang="en-US" b="1" i="1" dirty="0" smtClean="0">
                <a:solidFill>
                  <a:srgbClr val="0000FF"/>
                </a:solidFill>
              </a:rPr>
              <a:t>Today’s Class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Review of Inheritance Concept(s)</a:t>
            </a:r>
            <a:endParaRPr lang="en-US" b="1" dirty="0" smtClean="0">
              <a:solidFill>
                <a:srgbClr val="0000FF"/>
              </a:solidFill>
            </a:endParaRP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Polymorphism</a:t>
            </a:r>
            <a:endParaRPr lang="en-US" b="1" dirty="0" smtClean="0">
              <a:solidFill>
                <a:srgbClr val="0000FF"/>
              </a:solidFill>
            </a:endParaRP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What is Polymorphism, and How is it Used?</a:t>
            </a:r>
            <a:endParaRPr lang="en-US" b="1" dirty="0" smtClean="0">
              <a:solidFill>
                <a:srgbClr val="0000FF"/>
              </a:solidFill>
            </a:endParaRP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Polymorphism in Java</a:t>
            </a:r>
            <a:endParaRPr lang="en-US" b="1" dirty="0" smtClean="0">
              <a:solidFill>
                <a:srgbClr val="0000FF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Review: Java Program Structure</a:t>
            </a:r>
            <a:endParaRPr lang="en-US" b="1" dirty="0">
              <a:solidFill>
                <a:srgbClr val="0000FF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2" name="AutoShape 14" descr="data:image/jpeg;base64,/9j/4AAQSkZJRgABAQAAAQABAAD/2wCEAAkGBhISEBUUEhAUFRISGBgYFRgSExUVFhcUFBMYFBUXGhUXGyYeGBsjGhcYIC8gJDMpLCwsFR4xNTAqNScrLCkBCQoKDgwOGg8PGiokHyQpLSksNCktKSkqLCkpLC4tLCksLCw1KSkpLSwsKSwsLCwpLCwsKSwpLCksLCksLCwpKf/AABEIALwBDQMBIgACEQEDEQH/xAAcAAEAAgMBAQEAAAAAAAAAAAAABAUDBgcBAgj/xABGEAACAQIEAgcEBwUFBwUAAAABAgADEQQSITEFQQYTIlFhcYEHMpGxIzNCYnKhwRRSkrLRNERzs+EVFiQ1Q4LCU6Kj0/D/xAAYAQEBAQEBAAAAAAAAAAAAAAAAAgMBBP/EAC8RAAICAQIDBwIGAwAAAAAAAAABAhEDITESQVETIjJhcZHRBDNCUoGxwfAjgqH/2gAMAwEAAhEDEQA/AO4xEQBERAEREAREQBERAEREAREQBERAEREAREQBERAETE+KRb3dRlGZrkCy957hpMgMA9iIgCIiAIiIAiIgCIiAIiIAiIgCIiAIiIAiIgCIiAIiIAiIgCIkPinFqOGpmpXqrTpruWPPuA3J8BrAJk1Ppf7R8NgQUv1uI5UkI07s7bIPDU+E5/0w9r9Wveng81Glsah0qsPD/wBMeXa8RtOdE3Nzud7955wDr/DvbpSOlfCOveaTq4+DZT85sVD2qcPqL2K6hyVGWuGo7sASXKlbAEnntPz7PV/Q/KS3oXjSckn1P0biMCMWC46pwwC5qWJzLYHMP+iVPr87GXuFz2s6qLWAyuW+N1E/K9CsyHMjMrd6EqfiNZsPD/aNxGj7uLdh3VbVR8XBb850OSa2X/T9HROMcO9uWIXSvhqVTxps1I/A5h8ps/DvbTgalhUStSJ70zr8aZJ/KdIOgRMGCxqVaa1KbBkcXUjmPXUeRmeAIiIAiIgCIiAIiIAiIgCIiAIiIAiIgCJUcYxFXMBScqQGvelUYEkApsjC1xY87E21ldVxuKUOQ7MLNkAovnJNYsNTSCg9V2Re4B3vueWi+zm9afsbRE1arisWRpVtmRwfoal1Y0cqZfoTtUs1zfQnQ6CZP2vEki9Ts9bmOWlVB6oOpC36nXshgRpcka20jiXU72U/yv2NlianxfpCaLFqmKSjTY2TrUdb2yGwDU9TYPfU+8LWlBi+nYdCo4hh00NmFTtZigGpFMDRrnbYjTSOJdTnZz/K/Zlj0z9qdDBlqVECtiBoRe1ND99hufuj1InGOOdIMRjKnWYiqXb7I2VR3Ko0UfPneTunGMStjqlSk4dGFOzKQQbUkU66bEEekoIuzjjKO6oREQSIiIGwiJKwXD2qnTRRuTsP6mAYKNFnNlFzL7A8LFPU6t38h5f1kzA8OC2SmpLN3asxm1cL6PNQxeH60qesWo2W18rIadtefv8Ap4yJTUSkrNg9m9LEUr06gtSqKaiAntKwZVbs8gQwPpN7lJw/+0L/AIdT+elLuMUuKNsSVOhERNCRERAEREAREQBERAEREAREQBERAERMGLxiU1zObD9YBnlbjuMqhKr2nG/cPOV2M4zUe4UlAQRpbNrzuRvOecR9n5ztVo42qlQm5asxYk7kmoCD8bzF5U9Ey1Ewe0bhVWvXFV6zFSMqAgZEtuoAta51vz9Jz2jh2YkKLkAm1wNBvvNvq8U4jh2KGtSxAXUgPTraeR7Ur8Hw0VD1vVmiSSSA11YNe4CMLqNedxblHFwrvMzy5IY1ctDXUOongM3gYJApVVABFjYWuL3se8X5SNiuCUnucoBObUadptjYW0HIaCZrPG9Tyr67G4pO1q/4NRiXeO6OBFL9ZZAQLsL27PhqWLcgNBqTpKMTeMlLVHohOM1cXZ7ES76P8Ppvd27TKfdOw7ie/wD0lFmHhnBC9me4TkObf0HjNo4dwpqjCnST4aADvJ5CT+EcDfEN2dEHvMdh5d58Je9FcCKOLxdNWYhGp2LEE2NLNbQbXJmM8iSdbmiiYOD8G/ZuIKmctmw+Y3AADdcFNvQc5Y8arhcfg7n3xWUafaJokfIzHjMQF4tRU3vUw5C+Yqs5v6KZsg6P0q1RK1RczUM/V66BmAu1uZFhbu157eZXOSvp8lvRMsOFrufIfrJ8h8LP0fr+gkyevCqgjKe4iImpIiIgCIiAIiIAiIgCIiAIiIAnhMjYziCUxqbnkBv/AKTW+N4+vXpNTp1jQLfbpqCwHddu/vFj3ESJZIx0Z1Jsu8XxU2tSUt96xI9O+ad0r6LVMfbrKuIXL7qqPo795p2Fz43kXg3Da+Fw4pLinz9Y7lhSd8yuFsDe+t17+ZmQ9LOocdbia2VVIKthawBbXKb9XYi2Xn9k73Mzu/xGihKtjWl6D49AVpY+ychmqr+Qvb0lRxHoNiRrVxVA+NWu/wD5rKavx/F1TZsRVYmwyq5FyeWVLXlzwzooFvUxViy2LIzWWnfbr6g1BPKkt3PhO6rdnHGtGjzhHRdAudqquwaymldqStfTUC9Zzyp0/UiWlXDsubUEISGzEdj91GK3BrMf+kmYjS8nMTe2q5U20osKR/eO2CoeAvUfzni6FQoOYKTTCAUiKfM0lbTC0e+s/wBI2tuUzklLcyyYIZPEitqVCt86lCtg2b7LMLqrHYOR9m9/CKuJVBezO1rinT1cgbk/ur4790g8V6ULTstAq1RL2qKCKVK+4oK2rMedZrseVpH6AYHrcejHUUw1Rr8yNBf/ALmB9JPYrdnjf0GPi0bo+Vp1sY96NUO6LmFHLkyroCFDEq2+5NzI+DxFJHNPF4YqQdSq5XXzptow+Eseiqfs3FurJsA1WnrppZsvxsvxnSOJcHo4gAVqSuBtmGo8mGo9Jo5KGnI90IKKqOhpVHo3Qqi+GfD1QeWiv6qecseAdACXLuDRXUdki7eQ1WwOt5F6R9A6OGpriKRdbVaa5GbMLO1r33HredLoe6JlkytK4s1jHXU132fH/gUubntXJ3P0tSfPB8SP9qYynrmIpP4WFJFPrcifHs4xIbBAC96bFWuOZZn079GE2tOAUaXWVgn01bIXc6mwyqFHcthtzO8nhuc/Q7dJHqcDpFjiGQGqKbIhOuRbsTlHIknfe3reywH1fxhfqD+A/IyPhGrZOyKeXW12YH1ss2gknH0+Ca4rM2BdUSxddNTZhoNvmCJK65f3hvbcbnYec1rAdHgVBFNCLKLNUYiyMjr/ANMX+rQa/u95JOc9G9VPVU7qysPpHN2TNa90198/l3TWDXCqDg73XuXX7bTuR1iXX3hmFxvv3bH4GZetGuo7O+o056901/8A3Z0tkTTLb6RtMhOT7Gtr873sL3mT/YTCnURUpr1yGmxDuTlylRupuQDzvLs52b6r3LpcQpNgwJO2o10vp36G8ySiocBKsrCnTzLqCaj7nLc+7pfKNvGXi7a7xZLjR7EROkiIiAIiIAiJExXFKdO4JuQNlFzpy85xtLcEl6gAuTYDmZT43j5AYUlBNjlLkhc3K4GtpzPpR7UcSMRb9kNOkNAtcMHb72nZHpfzmbhvtJw1SwqhqTeIzL8Rr+UynKX4S0lzK/jJ40lZq2frLm9qADIB3dURm/InxmLBe050OXE4fUblLow80b/SbxhuKUaiZ1q0ypJAOdbZh2vTsays4j0gwJTPUNOqFXOOwtQ5B2TY2I9/s+czty3R3bmQqntJwYUEGoxP2Qmo8CSbSpxXtUO1LDetR/8AxUfrJPE+O4JVJTAU6hBAF6dJblyDS2UntKS3pMPCyapp1RhqGGVzan1dBGrvUGbMKQYcgAcxFhnB5SlBLdCz7w+MxdV1evlRrFlpUVWnVyEWz1KrX6inb7RIbuF5np65Cuu/VdWn8X7LSf8A92Kq+Y3nqBGdaKi9R1dyjE1FFSmgdmrHfE1ddBfJ8NKPjvEKjCsiiogFxUdjerVKZCVq2WyqAxsgIAtsdZ1Rs65aGTH9IqdNlpplZs4JKnPSpEsA1TM2uJrjfrH7II0Ew9N6WJok08pXDO184Yuaz/vVqh1LfdNgOQNpTYjBKOuYKbWq2IAyIVr5Au2jWF99m2nX8OVrUEzKHSpZXDWKntBSCLW8fhEu7TJWpwqdG9luAtTrVSPfYIPJBmb82H8M+uJezSkxLUXZLBj1Z12e1g9idPEHlISYLHcPpkI5NNSxvdGo368UxcEZlzZgb6WPfOyamqRxaMu+P+z+niarVVqvTqva+gZSQAo7OhGw5z46E8OrYbG1cPVqmp1aoR2mK9uzAhTsbGblw1z1asV7RTMfO4BAuJR4aw4tiCNSaVJrDmtlC28dz6rPPxSdxfQ0paMy+0RwMFc7CtRJ8g9zNhwLB0QqbhwCp7w2oPwMr+PcEGMomiWyrmDsw1OWlUsQAeZv6eMtsKi0nCIOxTBygnYKcgF5CxtwXqU5U2YMF0bo4KilOiu5Odj7ztl1Zvhtyl1j/qj6fzCRuIVcwHgxHrqtpkxda9LzIHqG5/D856mu9L0+TLkjIv1B/AfkZ7w4fRj1+cxYavemoK6EKCCf3rj9PzkrDMCosLDulRjs/I43uj7RABYCwE+oiakiIiAIiIAiIgCIiAIiIBovH/adhadc0BW93R3RSwDDQrmHdtpfY7Rg+IU6wzU6iuPusD8RuPWcU49/a8R/jVf81pFoYl0OZGKsOakg/ETKePi5lKVHea1BXXK6qyncMAw+B0mu4/2e4OobhGpHn1TWH8LAgelppGG6eY7JkFUH7zICwHmd/W8iVuKV6xtVxFVweWYgfwjSZrHJcynJG3Ynotwmh9bWNxyauL/woAZWYjiXB6f1eFeqfE1APi7fpKfGcKpqlwCD5mUhM1UOrZLZt3DeJLiay0sPgcJSvc5np9cQqAsTa2psNBzkTjPSokstAuM3ZqVn0rVANMoA+pp/cW3jznnQBrcQpeIqD/4mm4dMOhC4i9WiAtfdhstTz7n8efPvktqMqZ1W0an7OVvj18Eqfy/6zfekXRGjixdhkqjaooF7bWYfaH5jkZzPhWPq4DEh2okOAVy1Qy6Nvb+s3vhvtJw1TSoGpN49pfiNfyk5FK7QjVUzV+I+zfFU9aeSsv3Dlb+Fv0JnvC+mGJwSrRq0AVXQLUQo9rk2vz38Z03CY6nVF6dRXH3WB+W0lHhq1VtURWTudQwPoRM3l07yK4ehSdF+kNPHXy02QoRmzWIuQToRvsZJ6eUQvDa4A5J/mpKvoNh1p4zGoihUStlUDYKOtAA8hLjp/wD8ur+Sf5qTKWmRJeRa8LLDgKj9mp6fYT+RZV4XohVfidTFmy0aaKEzC5qMKIQ27lH73eNpM6JJWGDo9erLUK7MApy3smg27IG9j3zcWSyEdw/SaYod+VkyeiIvCkGUm2/9Lz5Kj9o27v5TPvhHuH0+Qnx/ePh/KZS+3H1X7nH4me8VQdnQbnl90yVUw6spBAsbX8baxiMMHy3+yb+elpmm6j3m3zIvQ+VQDYDT9J6BPYmhIiIgCIiAIiIAiIgCIiAIiIB+X+lGEeljcQtRSrdbUNjvZ3LqfIqQfWVi7jzm+e1jo/iRj62I6hzQqZMtRRmXSkqkG2q6g72mhpuPMfOS9i8fjXqZsLuZKw/vCfPBlomravUNOmd2VSx8tNvPXymzvw/DDWhldf3s2c+vd8BDdE0QOI/VzWX3m6VKYIsQCPESp4pwqmKbOoylRfTY6904pHWjF0OxK08bRZ2CqC1yxsBemw1PmZ2WnUDC6kEHmpBHxE4DJeA4vWoG9KqyfhOnqNjInj4tRGVHccRhkqLlqIrqeTqGHwM1niXs4wtTWnmot9w5l/gb9CJScD9o9YutOrTWpmIXMvYOpAueXOdTwuHAFzv8p55OWM0VSOVcL6NPguJ0KbuGzAsCtxdSrgXXkbrtrynXBtNG6Rf86wv+F/8AdN5EzzSclFvoVBVZonRLGAcTxlOxzPVdgeVkZwb/AMQnQsHhFqHtqGC2NiLjMDdTbwIv5gSr4R0IpUHr4h+3iKzVGB5U1ZiwVfHa55+UvOFbH0+U3cP8kW/7RF91nxxT3k8m+ayfW90+R+UgcU95fJvmsn1vdPkflNY+OX6EvZEThHuH0+QmQYU9aX5WFvhafHCkITXna3wk2cxxuCsSerERE3IEREAREQBERAEREAREQBERAEREApOlf1dL/HpfMyg4j0GwWJw9So9ACqoYh6fYa6rmF8uja94Mv+lf1VL/AB6XzM8of2Ot+Gp/lzxz+/8A6noxcvVHKelHsgq4cB6FZaqMwUK4yVLtewv7p237M0nGcPr4ZwKlOpSblmBW/k2zDyvP1BiMGlQAOtwpDDf3hsdJ7icDTqIUqU0dDurqGX+Ei09Wt+RgfmXD8fqL71nHjofiJKxXF6dSi41DEbEeI2I0nV+O+xnB1rmgWw7/AHe3T/gY3H/aROd8d9lePw1yKQroPtULsbeNM9r4X84oWafE9ZSCQQQRuDoQfEcp5OnCfwP+0U/xp/mLP0LR90f/ALnPzvwmqErIx2VlY27lcE/kJ+hsLUDU1YbMAR5HUfOeP6rZG2I0TphwqviOK0Ew6kuKSkkEqFXral2Zh7otp6212nRKCfSAHcHX5ywwWGCi+UZmAzG2ptsCfC/5mRP7wfxD+QRKFQhfkE9WT8T7jfhPykXhOx9PlJWJ9xvwn5SLwnY+nym8/uR/UheFnxxT3k8m+ayymGrhQzAn7N9OWtv6TNKjFqTfU43okIiJoSIiIAiIgCIiAIiIAiIgCIiAIiIAiIgFX0gwT1UQILlaqMdQOyp1OsVsJ1eEqre5yOT5lDLSYMfRL0nUWuyMBfa5UgTN405cXOqNMcqa6WZc1hrtPbyo4rg6lekabU8oO+Wopv4EFSDv8QDykV+DVS6sc/ZqdYB1q294tl9y9u0R5G0ux2b8vdfJsAcHYg31Fu7vjOL2uL93P4eh+EoKnBGKouRwKa5R9P8AcCA6roRYEWsARe0+8VwhqjZmptrluOvuCFqNUsbqTa7EW2toLRY7N+Xuvkz8b6K4TFj/AIjDo55NbK48qi2YfGc8477Dt2weI8kr/IVFHzB85vK8IqrTrKoYmuuXM9bMVOQqDsO/w7u6Y14BUBv29kFjVTLamwYdnJYi425XPhZaHZvy918nM+jvsixj1QMQFpUdy6ujlh3IFJ1PedB47Tq/+yRSVUpg9WiAC7XICi251OgEg/7uVAqKvWfRo6resuvWIU7RCXNri34V7p5hME9F+2CzNTCH6QZAL6lUtoNNvPvmObhcdSowknpXuvk2hdpWf3g/iH8glmu0q/7wfxD+QRm2XqiIcyxxA7DeR+Uj8NpELrzt8pMiaONyUuhN6UIiJZwREQBERAEREAREQBERAEREAREQBERAEREAREQBERAEREAREQBKrif1g/D+plrKrif1g/D+pmH1H22Xj8RaLtI6YP6QuTe5uPDQD9JIXaezVxTqyboRESjgiIgCIiAIiIAiIgCIiAIiIAiIgCIiAIiIAiIgCIiAIiIAiIgCIiAJjbDgsGI1AtMkTjVgREToEREAREQBERAEREAREQBERAEREAREQBERAP/Z"/>
          <p:cNvSpPr>
            <a:spLocks noChangeAspect="1" noChangeArrowheads="1"/>
          </p:cNvSpPr>
          <p:nvPr/>
        </p:nvSpPr>
        <p:spPr bwMode="auto">
          <a:xfrm>
            <a:off x="0" y="-865188"/>
            <a:ext cx="2562225" cy="17907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0" name="Picture 2" descr="http://www.webbasedprogramming.com/JAVA-Developers-Guide/f4-2.gif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9345"/>
          <a:stretch/>
        </p:blipFill>
        <p:spPr bwMode="auto">
          <a:xfrm>
            <a:off x="304800" y="1371600"/>
            <a:ext cx="6170740" cy="525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12057" y="1335261"/>
            <a:ext cx="1752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HIGH-LEVEL VIEW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29400" y="1314033"/>
            <a:ext cx="2286000" cy="2800767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</a:rPr>
              <a:t>JAVA Units: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Packages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Classes</a:t>
            </a:r>
          </a:p>
          <a:p>
            <a:r>
              <a:rPr lang="en-US" sz="2400" b="1" dirty="0" smtClean="0">
                <a:solidFill>
                  <a:srgbClr val="0000FF"/>
                </a:solidFill>
              </a:rPr>
              <a:t>         (Instances)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Methods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Instructions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Variables</a:t>
            </a:r>
            <a:endParaRPr lang="en-US" sz="2400" b="1" dirty="0">
              <a:solidFill>
                <a:srgbClr val="0000FF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4800" y="6629400"/>
            <a:ext cx="8382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PICTURE CREDIT</a:t>
            </a:r>
            <a:r>
              <a:rPr lang="en-US" sz="1050" dirty="0" smtClean="0"/>
              <a:t>:  http</a:t>
            </a:r>
            <a:r>
              <a:rPr lang="en-US" sz="1050" dirty="0"/>
              <a:t>://www.webbasedprogramming.com/JAVA-Developers-Guide/ch4.htm</a:t>
            </a:r>
          </a:p>
        </p:txBody>
      </p:sp>
    </p:spTree>
    <p:extLst>
      <p:ext uri="{BB962C8B-B14F-4D97-AF65-F5344CB8AC3E}">
        <p14:creationId xmlns:p14="http://schemas.microsoft.com/office/powerpoint/2010/main" xmlns="" val="2506639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Review: Java </a:t>
            </a:r>
            <a:r>
              <a:rPr lang="en-US" b="1" dirty="0" smtClean="0">
                <a:solidFill>
                  <a:srgbClr val="0000FF"/>
                </a:solidFill>
              </a:rPr>
              <a:t>Package Structure</a:t>
            </a:r>
            <a:endParaRPr lang="en-US" b="1" dirty="0">
              <a:solidFill>
                <a:srgbClr val="0000FF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2" name="AutoShape 14" descr="data:image/jpeg;base64,/9j/4AAQSkZJRgABAQAAAQABAAD/2wCEAAkGBhISEBUUEhAUFRISGBgYFRgSExUVFhcUFBMYFBUXGhUXGyYeGBsjGhcYIC8gJDMpLCwsFR4xNTAqNScrLCkBCQoKDgwOGg8PGiokHyQpLSksNCktKSkqLCkpLC4tLCksLCw1KSkpLSwsKSwsLCwpLCwsKSwpLCksLCksLCwpKf/AABEIALwBDQMBIgACEQEDEQH/xAAcAAEAAgMBAQEAAAAAAAAAAAAABAUDBgcBAgj/xABGEAACAQIEAgcEBwUFBwUAAAABAgADEQQSITEFQQYTIlFhcYEHMpGxIzNCYnKhwRRSkrLRNERzs+EVFiQ1Q4LCU6Kj0/D/xAAYAQEBAQEBAAAAAAAAAAAAAAAAAgMBBP/EAC8RAAICAQIDBwIGAwAAAAAAAAABAhEDITESQVETIjJhcZHRBDNCUoGxwfAjgqH/2gAMAwEAAhEDEQA/AO4xEQBERAEREAREQBERAEREAREQBERAEREAREQBERAETE+KRb3dRlGZrkCy957hpMgMA9iIgCIiAIiIAiIgCIiAIiIAiIgCIiAIiIAiIgCIiAIiIAiIgCIkPinFqOGpmpXqrTpruWPPuA3J8BrAJk1Ppf7R8NgQUv1uI5UkI07s7bIPDU+E5/0w9r9Wveng81Glsah0qsPD/wBMeXa8RtOdE3Nzud7955wDr/DvbpSOlfCOveaTq4+DZT85sVD2qcPqL2K6hyVGWuGo7sASXKlbAEnntPz7PV/Q/KS3oXjSckn1P0biMCMWC46pwwC5qWJzLYHMP+iVPr87GXuFz2s6qLWAyuW+N1E/K9CsyHMjMrd6EqfiNZsPD/aNxGj7uLdh3VbVR8XBb850OSa2X/T9HROMcO9uWIXSvhqVTxps1I/A5h8ps/DvbTgalhUStSJ70zr8aZJ/KdIOgRMGCxqVaa1KbBkcXUjmPXUeRmeAIiIAiIgCIiAIiIAiIgCIiAIiIAiIgCJUcYxFXMBScqQGvelUYEkApsjC1xY87E21ldVxuKUOQ7MLNkAovnJNYsNTSCg9V2Re4B3vueWi+zm9afsbRE1arisWRpVtmRwfoal1Y0cqZfoTtUs1zfQnQ6CZP2vEki9Ts9bmOWlVB6oOpC36nXshgRpcka20jiXU72U/yv2NlianxfpCaLFqmKSjTY2TrUdb2yGwDU9TYPfU+8LWlBi+nYdCo4hh00NmFTtZigGpFMDRrnbYjTSOJdTnZz/K/Zlj0z9qdDBlqVECtiBoRe1ND99hufuj1InGOOdIMRjKnWYiqXb7I2VR3Ko0UfPneTunGMStjqlSk4dGFOzKQQbUkU66bEEekoIuzjjKO6oREQSIiIGwiJKwXD2qnTRRuTsP6mAYKNFnNlFzL7A8LFPU6t38h5f1kzA8OC2SmpLN3asxm1cL6PNQxeH60qesWo2W18rIadtefv8Ap4yJTUSkrNg9m9LEUr06gtSqKaiAntKwZVbs8gQwPpN7lJw/+0L/AIdT+elLuMUuKNsSVOhERNCRERAEREAREQBERAEREAREQBERAERMGLxiU1zObD9YBnlbjuMqhKr2nG/cPOV2M4zUe4UlAQRpbNrzuRvOecR9n5ztVo42qlQm5asxYk7kmoCD8bzF5U9Ey1Ewe0bhVWvXFV6zFSMqAgZEtuoAta51vz9Jz2jh2YkKLkAm1wNBvvNvq8U4jh2KGtSxAXUgPTraeR7Ur8Hw0VD1vVmiSSSA11YNe4CMLqNedxblHFwrvMzy5IY1ctDXUOongM3gYJApVVABFjYWuL3se8X5SNiuCUnucoBObUadptjYW0HIaCZrPG9Tyr67G4pO1q/4NRiXeO6OBFL9ZZAQLsL27PhqWLcgNBqTpKMTeMlLVHohOM1cXZ7ES76P8Ppvd27TKfdOw7ie/wD0lFmHhnBC9me4TkObf0HjNo4dwpqjCnST4aADvJ5CT+EcDfEN2dEHvMdh5d58Je9FcCKOLxdNWYhGp2LEE2NLNbQbXJmM8iSdbmiiYOD8G/ZuIKmctmw+Y3AADdcFNvQc5Y8arhcfg7n3xWUafaJokfIzHjMQF4tRU3vUw5C+Yqs5v6KZsg6P0q1RK1RczUM/V66BmAu1uZFhbu157eZXOSvp8lvRMsOFrufIfrJ8h8LP0fr+gkyevCqgjKe4iImpIiIgCIiAIiIAiIgCIiAIiIAnhMjYziCUxqbnkBv/AKTW+N4+vXpNTp1jQLfbpqCwHddu/vFj3ESJZIx0Z1Jsu8XxU2tSUt96xI9O+ad0r6LVMfbrKuIXL7qqPo795p2Fz43kXg3Da+Fw4pLinz9Y7lhSd8yuFsDe+t17+ZmQ9LOocdbia2VVIKthawBbXKb9XYi2Xn9k73Mzu/xGihKtjWl6D49AVpY+ychmqr+Qvb0lRxHoNiRrVxVA+NWu/wD5rKavx/F1TZsRVYmwyq5FyeWVLXlzwzooFvUxViy2LIzWWnfbr6g1BPKkt3PhO6rdnHGtGjzhHRdAudqquwaymldqStfTUC9Zzyp0/UiWlXDsubUEISGzEdj91GK3BrMf+kmYjS8nMTe2q5U20osKR/eO2CoeAvUfzni6FQoOYKTTCAUiKfM0lbTC0e+s/wBI2tuUzklLcyyYIZPEitqVCt86lCtg2b7LMLqrHYOR9m9/CKuJVBezO1rinT1cgbk/ur4790g8V6ULTstAq1RL2qKCKVK+4oK2rMedZrseVpH6AYHrcejHUUw1Rr8yNBf/ALmB9JPYrdnjf0GPi0bo+Vp1sY96NUO6LmFHLkyroCFDEq2+5NzI+DxFJHNPF4YqQdSq5XXzptow+Eseiqfs3FurJsA1WnrppZsvxsvxnSOJcHo4gAVqSuBtmGo8mGo9Jo5KGnI90IKKqOhpVHo3Qqi+GfD1QeWiv6qecseAdACXLuDRXUdki7eQ1WwOt5F6R9A6OGpriKRdbVaa5GbMLO1r33HredLoe6JlkytK4s1jHXU132fH/gUubntXJ3P0tSfPB8SP9qYynrmIpP4WFJFPrcifHs4xIbBAC96bFWuOZZn079GE2tOAUaXWVgn01bIXc6mwyqFHcthtzO8nhuc/Q7dJHqcDpFjiGQGqKbIhOuRbsTlHIknfe3reywH1fxhfqD+A/IyPhGrZOyKeXW12YH1ss2gknH0+Ca4rM2BdUSxddNTZhoNvmCJK65f3hvbcbnYec1rAdHgVBFNCLKLNUYiyMjr/ANMX+rQa/u95JOc9G9VPVU7qysPpHN2TNa90198/l3TWDXCqDg73XuXX7bTuR1iXX3hmFxvv3bH4GZetGuo7O+o056901/8A3Z0tkTTLb6RtMhOT7Gtr873sL3mT/YTCnURUpr1yGmxDuTlylRupuQDzvLs52b6r3LpcQpNgwJO2o10vp36G8ySiocBKsrCnTzLqCaj7nLc+7pfKNvGXi7a7xZLjR7EROkiIiAIiIAiJExXFKdO4JuQNlFzpy85xtLcEl6gAuTYDmZT43j5AYUlBNjlLkhc3K4GtpzPpR7UcSMRb9kNOkNAtcMHb72nZHpfzmbhvtJw1SwqhqTeIzL8Rr+UynKX4S0lzK/jJ40lZq2frLm9qADIB3dURm/InxmLBe050OXE4fUblLow80b/SbxhuKUaiZ1q0ypJAOdbZh2vTsays4j0gwJTPUNOqFXOOwtQ5B2TY2I9/s+czty3R3bmQqntJwYUEGoxP2Qmo8CSbSpxXtUO1LDetR/8AxUfrJPE+O4JVJTAU6hBAF6dJblyDS2UntKS3pMPCyapp1RhqGGVzan1dBGrvUGbMKQYcgAcxFhnB5SlBLdCz7w+MxdV1evlRrFlpUVWnVyEWz1KrX6inb7RIbuF5np65Cuu/VdWn8X7LSf8A92Kq+Y3nqBGdaKi9R1dyjE1FFSmgdmrHfE1ddBfJ8NKPjvEKjCsiiogFxUdjerVKZCVq2WyqAxsgIAtsdZ1Rs65aGTH9IqdNlpplZs4JKnPSpEsA1TM2uJrjfrH7II0Ew9N6WJok08pXDO184Yuaz/vVqh1LfdNgOQNpTYjBKOuYKbWq2IAyIVr5Au2jWF99m2nX8OVrUEzKHSpZXDWKntBSCLW8fhEu7TJWpwqdG9luAtTrVSPfYIPJBmb82H8M+uJezSkxLUXZLBj1Z12e1g9idPEHlISYLHcPpkI5NNSxvdGo368UxcEZlzZgb6WPfOyamqRxaMu+P+z+niarVVqvTqva+gZSQAo7OhGw5z46E8OrYbG1cPVqmp1aoR2mK9uzAhTsbGblw1z1asV7RTMfO4BAuJR4aw4tiCNSaVJrDmtlC28dz6rPPxSdxfQ0paMy+0RwMFc7CtRJ8g9zNhwLB0QqbhwCp7w2oPwMr+PcEGMomiWyrmDsw1OWlUsQAeZv6eMtsKi0nCIOxTBygnYKcgF5CxtwXqU5U2YMF0bo4KilOiu5Odj7ztl1Zvhtyl1j/qj6fzCRuIVcwHgxHrqtpkxda9LzIHqG5/D856mu9L0+TLkjIv1B/AfkZ7w4fRj1+cxYavemoK6EKCCf3rj9PzkrDMCosLDulRjs/I43uj7RABYCwE+oiakiIiAIiIAiIgCIiAIiIBovH/adhadc0BW93R3RSwDDQrmHdtpfY7Rg+IU6wzU6iuPusD8RuPWcU49/a8R/jVf81pFoYl0OZGKsOakg/ETKePi5lKVHea1BXXK6qyncMAw+B0mu4/2e4OobhGpHn1TWH8LAgelppGG6eY7JkFUH7zICwHmd/W8iVuKV6xtVxFVweWYgfwjSZrHJcynJG3Ynotwmh9bWNxyauL/woAZWYjiXB6f1eFeqfE1APi7fpKfGcKpqlwCD5mUhM1UOrZLZt3DeJLiay0sPgcJSvc5np9cQqAsTa2psNBzkTjPSokstAuM3ZqVn0rVANMoA+pp/cW3jznnQBrcQpeIqD/4mm4dMOhC4i9WiAtfdhstTz7n8efPvktqMqZ1W0an7OVvj18Eqfy/6zfekXRGjixdhkqjaooF7bWYfaH5jkZzPhWPq4DEh2okOAVy1Qy6Nvb+s3vhvtJw1TSoGpN49pfiNfyk5FK7QjVUzV+I+zfFU9aeSsv3Dlb+Fv0JnvC+mGJwSrRq0AVXQLUQo9rk2vz38Z03CY6nVF6dRXH3WB+W0lHhq1VtURWTudQwPoRM3l07yK4ehSdF+kNPHXy02QoRmzWIuQToRvsZJ6eUQvDa4A5J/mpKvoNh1p4zGoihUStlUDYKOtAA8hLjp/wD8ur+Sf5qTKWmRJeRa8LLDgKj9mp6fYT+RZV4XohVfidTFmy0aaKEzC5qMKIQ27lH73eNpM6JJWGDo9erLUK7MApy3smg27IG9j3zcWSyEdw/SaYod+VkyeiIvCkGUm2/9Lz5Kj9o27v5TPvhHuH0+Qnx/ePh/KZS+3H1X7nH4me8VQdnQbnl90yVUw6spBAsbX8baxiMMHy3+yb+elpmm6j3m3zIvQ+VQDYDT9J6BPYmhIiIgCIiAIiIAiIgCIiAIiIB+X+lGEeljcQtRSrdbUNjvZ3LqfIqQfWVi7jzm+e1jo/iRj62I6hzQqZMtRRmXSkqkG2q6g72mhpuPMfOS9i8fjXqZsLuZKw/vCfPBlomravUNOmd2VSx8tNvPXymzvw/DDWhldf3s2c+vd8BDdE0QOI/VzWX3m6VKYIsQCPESp4pwqmKbOoylRfTY6904pHWjF0OxK08bRZ2CqC1yxsBemw1PmZ2WnUDC6kEHmpBHxE4DJeA4vWoG9KqyfhOnqNjInj4tRGVHccRhkqLlqIrqeTqGHwM1niXs4wtTWnmot9w5l/gb9CJScD9o9YutOrTWpmIXMvYOpAueXOdTwuHAFzv8p55OWM0VSOVcL6NPguJ0KbuGzAsCtxdSrgXXkbrtrynXBtNG6Rf86wv+F/8AdN5EzzSclFvoVBVZonRLGAcTxlOxzPVdgeVkZwb/AMQnQsHhFqHtqGC2NiLjMDdTbwIv5gSr4R0IpUHr4h+3iKzVGB5U1ZiwVfHa55+UvOFbH0+U3cP8kW/7RF91nxxT3k8m+ayfW90+R+UgcU95fJvmsn1vdPkflNY+OX6EvZEThHuH0+QmQYU9aX5WFvhafHCkITXna3wk2cxxuCsSerERE3IEREAREQBERAEREAREQBERAEREApOlf1dL/HpfMyg4j0GwWJw9So9ACqoYh6fYa6rmF8uja94Mv+lf1VL/AB6XzM8of2Ot+Gp/lzxz+/8A6noxcvVHKelHsgq4cB6FZaqMwUK4yVLtewv7p237M0nGcPr4ZwKlOpSblmBW/k2zDyvP1BiMGlQAOtwpDDf3hsdJ7icDTqIUqU0dDurqGX+Ei09Wt+RgfmXD8fqL71nHjofiJKxXF6dSi41DEbEeI2I0nV+O+xnB1rmgWw7/AHe3T/gY3H/aROd8d9lePw1yKQroPtULsbeNM9r4X84oWafE9ZSCQQQRuDoQfEcp5OnCfwP+0U/xp/mLP0LR90f/ALnPzvwmqErIx2VlY27lcE/kJ+hsLUDU1YbMAR5HUfOeP6rZG2I0TphwqviOK0Ew6kuKSkkEqFXral2Zh7otp6212nRKCfSAHcHX5ywwWGCi+UZmAzG2ptsCfC/5mRP7wfxD+QRKFQhfkE9WT8T7jfhPykXhOx9PlJWJ9xvwn5SLwnY+nym8/uR/UheFnxxT3k8m+ayymGrhQzAn7N9OWtv6TNKjFqTfU43okIiJoSIiIAiIgCIiAIiIAiIgCIiAIiIAiIgFX0gwT1UQILlaqMdQOyp1OsVsJ1eEqre5yOT5lDLSYMfRL0nUWuyMBfa5UgTN405cXOqNMcqa6WZc1hrtPbyo4rg6lekabU8oO+Wopv4EFSDv8QDykV+DVS6sc/ZqdYB1q294tl9y9u0R5G0ux2b8vdfJsAcHYg31Fu7vjOL2uL93P4eh+EoKnBGKouRwKa5R9P8AcCA6roRYEWsARe0+8VwhqjZmptrluOvuCFqNUsbqTa7EW2toLRY7N+Xuvkz8b6K4TFj/AIjDo55NbK48qi2YfGc8477Dt2weI8kr/IVFHzB85vK8IqrTrKoYmuuXM9bMVOQqDsO/w7u6Y14BUBv29kFjVTLamwYdnJYi425XPhZaHZvy918nM+jvsixj1QMQFpUdy6ujlh3IFJ1PedB47Tq/+yRSVUpg9WiAC7XICi251OgEg/7uVAqKvWfRo6resuvWIU7RCXNri34V7p5hME9F+2CzNTCH6QZAL6lUtoNNvPvmObhcdSowknpXuvk2hdpWf3g/iH8glmu0q/7wfxD+QRm2XqiIcyxxA7DeR+Uj8NpELrzt8pMiaONyUuhN6UIiJZwREQBERAEREAREQBERAEREAREQBERAEREAREQBERAEREAREQBKrif1g/D+plrKrif1g/D+pmH1H22Xj8RaLtI6YP6QuTe5uPDQD9JIXaezVxTqyboRESjgiIgCIiAIiIAiIgCIiAIiIAiIgCIiAIiIAiIgCIiAIiIAiIgCIiAJjbDgsGI1AtMkTjVgREToEREAREQBERAEREAREQBERAEREAREQBERAP/Z"/>
          <p:cNvSpPr>
            <a:spLocks noChangeAspect="1" noChangeArrowheads="1"/>
          </p:cNvSpPr>
          <p:nvPr/>
        </p:nvSpPr>
        <p:spPr bwMode="auto">
          <a:xfrm>
            <a:off x="0" y="-865188"/>
            <a:ext cx="2562225" cy="17907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6" name="Picture 2" descr="http://users.soe.ucsc.edu/~charlie/book/notes/summary1-4/img016.gif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8462" t="23077" r="3461" b="7820"/>
          <a:stretch/>
        </p:blipFill>
        <p:spPr bwMode="auto">
          <a:xfrm>
            <a:off x="304800" y="1447799"/>
            <a:ext cx="8546846" cy="502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04800" y="6629400"/>
            <a:ext cx="8382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PICTURE CREDIT:  http</a:t>
            </a:r>
            <a:r>
              <a:rPr lang="en-US" sz="1050" dirty="0"/>
              <a:t>://users.soe.ucsc.edu/~charlie/book/notes/summary1-4/sld016.htm</a:t>
            </a:r>
          </a:p>
        </p:txBody>
      </p:sp>
    </p:spTree>
    <p:extLst>
      <p:ext uri="{BB962C8B-B14F-4D97-AF65-F5344CB8AC3E}">
        <p14:creationId xmlns:p14="http://schemas.microsoft.com/office/powerpoint/2010/main" xmlns="" val="3981384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/>
          <p:cNvSpPr txBox="1"/>
          <p:nvPr/>
        </p:nvSpPr>
        <p:spPr>
          <a:xfrm>
            <a:off x="304800" y="1360714"/>
            <a:ext cx="8686800" cy="212365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Example</a:t>
            </a:r>
            <a:r>
              <a:rPr lang="en-US" sz="3600" b="1" dirty="0" smtClean="0"/>
              <a:t>:</a:t>
            </a:r>
            <a:endParaRPr lang="en-US" sz="3600" b="1" dirty="0" smtClean="0"/>
          </a:p>
          <a:p>
            <a:endParaRPr lang="en-US" sz="3200" dirty="0"/>
          </a:p>
          <a:p>
            <a:r>
              <a:rPr lang="en-US" sz="3200" dirty="0" smtClean="0"/>
              <a:t>	</a:t>
            </a:r>
            <a:r>
              <a:rPr lang="en-US" sz="28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greeting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= "Hello world!"; </a:t>
            </a:r>
            <a:endParaRPr lang="en-US" sz="3200" b="1" dirty="0" smtClean="0">
              <a:latin typeface="Courier New" pitchFamily="49" charset="0"/>
              <a:cs typeface="Courier New" pitchFamily="49" charset="0"/>
            </a:endParaRPr>
          </a:p>
          <a:p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Review: </a:t>
            </a:r>
            <a:r>
              <a:rPr lang="en-US" b="1" dirty="0" smtClean="0">
                <a:solidFill>
                  <a:srgbClr val="0000FF"/>
                </a:solidFill>
              </a:rPr>
              <a:t>Classes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b="1" dirty="0" smtClean="0">
                <a:solidFill>
                  <a:srgbClr val="0000FF"/>
                </a:solidFill>
              </a:rPr>
              <a:t>and</a:t>
            </a:r>
            <a:r>
              <a:rPr lang="en-US" b="1" dirty="0" smtClean="0">
                <a:solidFill>
                  <a:srgbClr val="0000FF"/>
                </a:solidFill>
              </a:rPr>
              <a:t> Objects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28" name="AutoShape 4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0" name="AutoShape 6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2057400" y="1407888"/>
            <a:ext cx="3886200" cy="1182912"/>
            <a:chOff x="2057400" y="1407888"/>
            <a:chExt cx="3886200" cy="1182912"/>
          </a:xfrm>
        </p:grpSpPr>
        <p:cxnSp>
          <p:nvCxnSpPr>
            <p:cNvPr id="21" name="Straight Arrow Connector 20"/>
            <p:cNvCxnSpPr/>
            <p:nvPr/>
          </p:nvCxnSpPr>
          <p:spPr>
            <a:xfrm flipH="1">
              <a:off x="2057400" y="1828800"/>
              <a:ext cx="838200" cy="762000"/>
            </a:xfrm>
            <a:prstGeom prst="straightConnector1">
              <a:avLst/>
            </a:prstGeom>
            <a:ln w="25400">
              <a:solidFill>
                <a:srgbClr val="0000FF"/>
              </a:solidFill>
              <a:prstDash val="dash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2895600" y="1407888"/>
              <a:ext cx="3048000" cy="461665"/>
            </a:xfrm>
            <a:prstGeom prst="rect">
              <a:avLst/>
            </a:prstGeom>
            <a:noFill/>
            <a:ln>
              <a:solidFill>
                <a:srgbClr val="0000FF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0000FF"/>
                  </a:solidFill>
                </a:rPr>
                <a:t>CLASS NAME: String</a:t>
              </a:r>
              <a:endParaRPr lang="en-US" sz="2400" b="1" dirty="0">
                <a:solidFill>
                  <a:srgbClr val="0000FF"/>
                </a:solidFill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3276600" y="2017488"/>
            <a:ext cx="3810000" cy="573312"/>
            <a:chOff x="3276600" y="2017488"/>
            <a:chExt cx="3810000" cy="573312"/>
          </a:xfrm>
        </p:grpSpPr>
        <p:cxnSp>
          <p:nvCxnSpPr>
            <p:cNvPr id="26" name="Straight Arrow Connector 25"/>
            <p:cNvCxnSpPr/>
            <p:nvPr/>
          </p:nvCxnSpPr>
          <p:spPr>
            <a:xfrm flipH="1">
              <a:off x="3276600" y="2438400"/>
              <a:ext cx="152400" cy="152400"/>
            </a:xfrm>
            <a:prstGeom prst="straightConnector1">
              <a:avLst/>
            </a:prstGeom>
            <a:ln w="25400">
              <a:solidFill>
                <a:srgbClr val="FF00FF"/>
              </a:solidFill>
              <a:prstDash val="dash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3429000" y="2017488"/>
              <a:ext cx="3657600" cy="461665"/>
            </a:xfrm>
            <a:prstGeom prst="rect">
              <a:avLst/>
            </a:prstGeom>
            <a:noFill/>
            <a:ln>
              <a:solidFill>
                <a:srgbClr val="FF00FF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FF00FF"/>
                  </a:solidFill>
                </a:rPr>
                <a:t>VARIABLE NAME:  greeting</a:t>
              </a:r>
              <a:endParaRPr lang="en-US" sz="2400" b="1" dirty="0">
                <a:solidFill>
                  <a:srgbClr val="FF00FF"/>
                </a:solidFill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838200" y="5181600"/>
            <a:ext cx="2590800" cy="762000"/>
            <a:chOff x="1219200" y="4800600"/>
            <a:chExt cx="2590800" cy="762000"/>
          </a:xfrm>
        </p:grpSpPr>
        <p:sp>
          <p:nvSpPr>
            <p:cNvPr id="33" name="Rounded Rectangle 32"/>
            <p:cNvSpPr/>
            <p:nvPr/>
          </p:nvSpPr>
          <p:spPr>
            <a:xfrm>
              <a:off x="1219200" y="4800600"/>
              <a:ext cx="2133600" cy="762000"/>
            </a:xfrm>
            <a:prstGeom prst="roundRect">
              <a:avLst/>
            </a:prstGeom>
            <a:solidFill>
              <a:srgbClr val="FFFF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1371600" y="4876800"/>
              <a:ext cx="24384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/>
                <a:t>OBJECT #1</a:t>
              </a:r>
              <a:endParaRPr lang="en-US" sz="2800" b="1" dirty="0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3352800" y="5181600"/>
            <a:ext cx="2590800" cy="762000"/>
            <a:chOff x="1219200" y="4800600"/>
            <a:chExt cx="2590800" cy="762000"/>
          </a:xfrm>
        </p:grpSpPr>
        <p:sp>
          <p:nvSpPr>
            <p:cNvPr id="37" name="Rounded Rectangle 36"/>
            <p:cNvSpPr/>
            <p:nvPr/>
          </p:nvSpPr>
          <p:spPr>
            <a:xfrm>
              <a:off x="1219200" y="4800600"/>
              <a:ext cx="2133600" cy="762000"/>
            </a:xfrm>
            <a:prstGeom prst="roundRect">
              <a:avLst/>
            </a:prstGeom>
            <a:solidFill>
              <a:srgbClr val="FFFF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1371600" y="4876800"/>
              <a:ext cx="24384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/>
                <a:t>OBJECT #2</a:t>
              </a:r>
              <a:endParaRPr lang="en-US" sz="2800" b="1" dirty="0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6324600" y="5181600"/>
            <a:ext cx="2590800" cy="762000"/>
            <a:chOff x="1219200" y="4800600"/>
            <a:chExt cx="2590800" cy="762000"/>
          </a:xfrm>
        </p:grpSpPr>
        <p:sp>
          <p:nvSpPr>
            <p:cNvPr id="40" name="Rounded Rectangle 39"/>
            <p:cNvSpPr/>
            <p:nvPr/>
          </p:nvSpPr>
          <p:spPr>
            <a:xfrm>
              <a:off x="1219200" y="4800600"/>
              <a:ext cx="2133600" cy="762000"/>
            </a:xfrm>
            <a:prstGeom prst="roundRect">
              <a:avLst/>
            </a:prstGeom>
            <a:solidFill>
              <a:srgbClr val="FFFF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1371600" y="4876800"/>
              <a:ext cx="24384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/>
                <a:t>OBJECT #</a:t>
              </a:r>
              <a:r>
                <a:rPr lang="en-US" sz="2800" b="1" i="1" dirty="0" smtClean="0"/>
                <a:t>n</a:t>
              </a:r>
              <a:endParaRPr lang="en-US" sz="2800" b="1" dirty="0"/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5685972" y="53340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. . .</a:t>
            </a:r>
            <a:endParaRPr lang="en-US" b="1" dirty="0"/>
          </a:p>
        </p:txBody>
      </p:sp>
      <p:cxnSp>
        <p:nvCxnSpPr>
          <p:cNvPr id="44" name="Straight Arrow Connector 43"/>
          <p:cNvCxnSpPr>
            <a:endCxn id="33" idx="0"/>
          </p:cNvCxnSpPr>
          <p:nvPr/>
        </p:nvCxnSpPr>
        <p:spPr>
          <a:xfrm flipH="1">
            <a:off x="1905000" y="4267200"/>
            <a:ext cx="1447800" cy="914400"/>
          </a:xfrm>
          <a:prstGeom prst="straightConnector1">
            <a:avLst/>
          </a:prstGeom>
          <a:ln w="38100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1981200" y="4495800"/>
            <a:ext cx="14478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Instance-of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46" name="Straight Arrow Connector 45"/>
          <p:cNvCxnSpPr>
            <a:stCxn id="29" idx="1"/>
          </p:cNvCxnSpPr>
          <p:nvPr/>
        </p:nvCxnSpPr>
        <p:spPr>
          <a:xfrm>
            <a:off x="4343400" y="4418464"/>
            <a:ext cx="76200" cy="763136"/>
          </a:xfrm>
          <a:prstGeom prst="straightConnector1">
            <a:avLst/>
          </a:prstGeom>
          <a:ln w="38100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>
            <a:off x="5257800" y="4191000"/>
            <a:ext cx="2057400" cy="990600"/>
          </a:xfrm>
          <a:prstGeom prst="straightConnector1">
            <a:avLst/>
          </a:prstGeom>
          <a:ln w="38100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5562600" y="4495800"/>
            <a:ext cx="14478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Instance-of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2895600" y="3352800"/>
            <a:ext cx="2895600" cy="1324428"/>
            <a:chOff x="2286000" y="3657600"/>
            <a:chExt cx="2895600" cy="1324428"/>
          </a:xfrm>
        </p:grpSpPr>
        <p:sp>
          <p:nvSpPr>
            <p:cNvPr id="29" name="Cloud Callout 28"/>
            <p:cNvSpPr/>
            <p:nvPr/>
          </p:nvSpPr>
          <p:spPr>
            <a:xfrm>
              <a:off x="2286000" y="3657600"/>
              <a:ext cx="2895600" cy="1066800"/>
            </a:xfrm>
            <a:prstGeom prst="cloudCallou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2667000" y="3886200"/>
              <a:ext cx="2133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CLASS DESCRIPTION</a:t>
              </a:r>
              <a:endParaRPr lang="en-US" b="1" dirty="0"/>
            </a:p>
          </p:txBody>
        </p:sp>
        <p:sp>
          <p:nvSpPr>
            <p:cNvPr id="31" name="Oval 30"/>
            <p:cNvSpPr/>
            <p:nvPr/>
          </p:nvSpPr>
          <p:spPr>
            <a:xfrm>
              <a:off x="3095172" y="4677228"/>
              <a:ext cx="304800" cy="3048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7" name="TextBox 46"/>
          <p:cNvSpPr txBox="1"/>
          <p:nvPr/>
        </p:nvSpPr>
        <p:spPr>
          <a:xfrm>
            <a:off x="3751944" y="4659868"/>
            <a:ext cx="14478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Instance-of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49663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/>
          <p:cNvSpPr txBox="1"/>
          <p:nvPr/>
        </p:nvSpPr>
        <p:spPr>
          <a:xfrm>
            <a:off x="304800" y="1360714"/>
            <a:ext cx="8686800" cy="221599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Example:</a:t>
            </a:r>
            <a:endParaRPr lang="en-US" sz="3600" b="1" dirty="0" smtClean="0"/>
          </a:p>
          <a:p>
            <a:endParaRPr lang="en-US" sz="3200" dirty="0"/>
          </a:p>
          <a:p>
            <a:pPr>
              <a:spcBef>
                <a:spcPts val="1200"/>
              </a:spcBef>
            </a:pPr>
            <a:r>
              <a:rPr lang="en-US" sz="28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</a:t>
            </a:r>
            <a:r>
              <a:rPr lang="en-US" sz="28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lass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Golfer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extends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 smtClean="0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Person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; </a:t>
            </a:r>
            <a:endParaRPr lang="en-US" sz="3200" b="1" dirty="0" smtClean="0">
              <a:latin typeface="Courier New" pitchFamily="49" charset="0"/>
              <a:cs typeface="Courier New" pitchFamily="49" charset="0"/>
            </a:endParaRPr>
          </a:p>
          <a:p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Review: </a:t>
            </a:r>
            <a:r>
              <a:rPr lang="en-US" b="1" dirty="0" smtClean="0">
                <a:solidFill>
                  <a:srgbClr val="0000FF"/>
                </a:solidFill>
              </a:rPr>
              <a:t>I</a:t>
            </a:r>
            <a:r>
              <a:rPr lang="en-US" b="1" dirty="0" smtClean="0">
                <a:solidFill>
                  <a:srgbClr val="0000FF"/>
                </a:solidFill>
              </a:rPr>
              <a:t>nheritance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28" name="AutoShape 4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0" name="AutoShape 6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10"/>
          <p:cNvGrpSpPr/>
          <p:nvPr/>
        </p:nvGrpSpPr>
        <p:grpSpPr>
          <a:xfrm>
            <a:off x="2057400" y="1407888"/>
            <a:ext cx="3886200" cy="1182912"/>
            <a:chOff x="2057400" y="1407888"/>
            <a:chExt cx="3886200" cy="1182912"/>
          </a:xfrm>
        </p:grpSpPr>
        <p:cxnSp>
          <p:nvCxnSpPr>
            <p:cNvPr id="21" name="Straight Arrow Connector 20"/>
            <p:cNvCxnSpPr/>
            <p:nvPr/>
          </p:nvCxnSpPr>
          <p:spPr>
            <a:xfrm flipH="1">
              <a:off x="2057400" y="1828800"/>
              <a:ext cx="838200" cy="762000"/>
            </a:xfrm>
            <a:prstGeom prst="straightConnector1">
              <a:avLst/>
            </a:prstGeom>
            <a:ln w="25400">
              <a:solidFill>
                <a:srgbClr val="FF0000"/>
              </a:solidFill>
              <a:prstDash val="dash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2590800" y="1407888"/>
              <a:ext cx="3352800" cy="461665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FF0000"/>
                  </a:solidFill>
                </a:rPr>
                <a:t>SUB</a:t>
              </a:r>
              <a:r>
                <a:rPr lang="en-US" sz="2400" b="1" dirty="0" smtClean="0">
                  <a:solidFill>
                    <a:srgbClr val="FF0000"/>
                  </a:solidFill>
                </a:rPr>
                <a:t>CLASS </a:t>
              </a:r>
              <a:r>
                <a:rPr lang="en-US" sz="2400" b="1" dirty="0" smtClean="0">
                  <a:solidFill>
                    <a:srgbClr val="FF0000"/>
                  </a:solidFill>
                </a:rPr>
                <a:t>NAME: </a:t>
              </a:r>
              <a:r>
                <a:rPr lang="en-US" sz="2400" b="1" dirty="0" smtClean="0">
                  <a:solidFill>
                    <a:srgbClr val="FF0000"/>
                  </a:solidFill>
                </a:rPr>
                <a:t>Golfer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" name="Group 11"/>
          <p:cNvGrpSpPr/>
          <p:nvPr/>
        </p:nvGrpSpPr>
        <p:grpSpPr>
          <a:xfrm>
            <a:off x="5029200" y="1981200"/>
            <a:ext cx="3886200" cy="573311"/>
            <a:chOff x="3276600" y="2017489"/>
            <a:chExt cx="3810000" cy="573311"/>
          </a:xfrm>
        </p:grpSpPr>
        <p:cxnSp>
          <p:nvCxnSpPr>
            <p:cNvPr id="26" name="Straight Arrow Connector 25"/>
            <p:cNvCxnSpPr/>
            <p:nvPr/>
          </p:nvCxnSpPr>
          <p:spPr>
            <a:xfrm flipH="1">
              <a:off x="3276600" y="2438400"/>
              <a:ext cx="152400" cy="152400"/>
            </a:xfrm>
            <a:prstGeom prst="straightConnector1">
              <a:avLst/>
            </a:prstGeom>
            <a:ln w="25400">
              <a:solidFill>
                <a:srgbClr val="FF00FF"/>
              </a:solidFill>
              <a:prstDash val="dash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3429000" y="2017489"/>
              <a:ext cx="3657600" cy="461665"/>
            </a:xfrm>
            <a:prstGeom prst="rect">
              <a:avLst/>
            </a:prstGeom>
            <a:noFill/>
            <a:ln>
              <a:solidFill>
                <a:srgbClr val="FF00FF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FF00FF"/>
                  </a:solidFill>
                </a:rPr>
                <a:t>SUPERCLASS </a:t>
              </a:r>
              <a:r>
                <a:rPr lang="en-US" sz="2400" b="1" dirty="0" smtClean="0">
                  <a:solidFill>
                    <a:srgbClr val="FF00FF"/>
                  </a:solidFill>
                </a:rPr>
                <a:t>NAME:  </a:t>
              </a:r>
              <a:r>
                <a:rPr lang="en-US" sz="2400" b="1" dirty="0" smtClean="0">
                  <a:solidFill>
                    <a:srgbClr val="FF00FF"/>
                  </a:solidFill>
                </a:rPr>
                <a:t>Person</a:t>
              </a:r>
              <a:endParaRPr lang="en-US" sz="2400" b="1" dirty="0">
                <a:solidFill>
                  <a:srgbClr val="FF00FF"/>
                </a:solidFill>
              </a:endParaRPr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5685972" y="53340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. . .</a:t>
            </a:r>
            <a:endParaRPr lang="en-US" b="1" dirty="0"/>
          </a:p>
        </p:txBody>
      </p:sp>
      <p:cxnSp>
        <p:nvCxnSpPr>
          <p:cNvPr id="44" name="Straight Arrow Connector 43"/>
          <p:cNvCxnSpPr/>
          <p:nvPr/>
        </p:nvCxnSpPr>
        <p:spPr>
          <a:xfrm flipH="1">
            <a:off x="1905000" y="4267200"/>
            <a:ext cx="1447800" cy="914400"/>
          </a:xfrm>
          <a:prstGeom prst="straightConnector1">
            <a:avLst/>
          </a:prstGeom>
          <a:ln w="38100">
            <a:headEnd type="triangl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1981200" y="4495800"/>
            <a:ext cx="14478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    extends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46" name="Straight Arrow Connector 45"/>
          <p:cNvCxnSpPr>
            <a:stCxn id="29" idx="1"/>
          </p:cNvCxnSpPr>
          <p:nvPr/>
        </p:nvCxnSpPr>
        <p:spPr>
          <a:xfrm>
            <a:off x="4343400" y="4418464"/>
            <a:ext cx="76200" cy="763136"/>
          </a:xfrm>
          <a:prstGeom prst="straightConnector1">
            <a:avLst/>
          </a:prstGeom>
          <a:ln w="38100">
            <a:headEnd type="triangl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>
            <a:off x="5257800" y="4191000"/>
            <a:ext cx="2057400" cy="990600"/>
          </a:xfrm>
          <a:prstGeom prst="straightConnector1">
            <a:avLst/>
          </a:prstGeom>
          <a:ln w="38100">
            <a:headEnd type="triangl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5562600" y="4495800"/>
            <a:ext cx="14478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   extends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10" name="Group 31"/>
          <p:cNvGrpSpPr/>
          <p:nvPr/>
        </p:nvGrpSpPr>
        <p:grpSpPr>
          <a:xfrm>
            <a:off x="2895600" y="3352800"/>
            <a:ext cx="2895600" cy="1324428"/>
            <a:chOff x="2286000" y="3657600"/>
            <a:chExt cx="2895600" cy="1324428"/>
          </a:xfrm>
        </p:grpSpPr>
        <p:sp>
          <p:nvSpPr>
            <p:cNvPr id="29" name="Cloud Callout 28"/>
            <p:cNvSpPr/>
            <p:nvPr/>
          </p:nvSpPr>
          <p:spPr>
            <a:xfrm>
              <a:off x="2286000" y="3657600"/>
              <a:ext cx="2895600" cy="1066800"/>
            </a:xfrm>
            <a:prstGeom prst="cloudCallou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2667000" y="3886200"/>
              <a:ext cx="21336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SUPERCLASS DESCRIPTION</a:t>
              </a:r>
              <a:endParaRPr lang="en-US" b="1" dirty="0"/>
            </a:p>
          </p:txBody>
        </p:sp>
        <p:sp>
          <p:nvSpPr>
            <p:cNvPr id="31" name="Oval 30"/>
            <p:cNvSpPr/>
            <p:nvPr/>
          </p:nvSpPr>
          <p:spPr>
            <a:xfrm>
              <a:off x="3095172" y="4677228"/>
              <a:ext cx="304800" cy="3048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7" name="TextBox 46"/>
          <p:cNvSpPr txBox="1"/>
          <p:nvPr/>
        </p:nvSpPr>
        <p:spPr>
          <a:xfrm>
            <a:off x="3751944" y="4659868"/>
            <a:ext cx="14478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extends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48" name="Group 31"/>
          <p:cNvGrpSpPr/>
          <p:nvPr/>
        </p:nvGrpSpPr>
        <p:grpSpPr>
          <a:xfrm>
            <a:off x="838200" y="5105400"/>
            <a:ext cx="2286000" cy="1324428"/>
            <a:chOff x="2286000" y="3657600"/>
            <a:chExt cx="2895600" cy="1324428"/>
          </a:xfrm>
        </p:grpSpPr>
        <p:sp>
          <p:nvSpPr>
            <p:cNvPr id="51" name="Cloud Callout 50"/>
            <p:cNvSpPr/>
            <p:nvPr/>
          </p:nvSpPr>
          <p:spPr>
            <a:xfrm>
              <a:off x="2286000" y="3657600"/>
              <a:ext cx="2895600" cy="1066800"/>
            </a:xfrm>
            <a:prstGeom prst="cloudCallou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2667000" y="3886200"/>
              <a:ext cx="21336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SUBCLASS #1 DESCRIPTION</a:t>
              </a:r>
              <a:endParaRPr lang="en-US" b="1" dirty="0"/>
            </a:p>
          </p:txBody>
        </p:sp>
        <p:sp>
          <p:nvSpPr>
            <p:cNvPr id="53" name="Oval 52"/>
            <p:cNvSpPr/>
            <p:nvPr/>
          </p:nvSpPr>
          <p:spPr>
            <a:xfrm>
              <a:off x="3095172" y="4677228"/>
              <a:ext cx="304800" cy="3048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31"/>
          <p:cNvGrpSpPr/>
          <p:nvPr/>
        </p:nvGrpSpPr>
        <p:grpSpPr>
          <a:xfrm>
            <a:off x="3276600" y="5105400"/>
            <a:ext cx="2286000" cy="1324428"/>
            <a:chOff x="2286000" y="3657600"/>
            <a:chExt cx="2895600" cy="1324428"/>
          </a:xfrm>
        </p:grpSpPr>
        <p:sp>
          <p:nvSpPr>
            <p:cNvPr id="55" name="Cloud Callout 54"/>
            <p:cNvSpPr/>
            <p:nvPr/>
          </p:nvSpPr>
          <p:spPr>
            <a:xfrm>
              <a:off x="2286000" y="3657600"/>
              <a:ext cx="2895600" cy="1066800"/>
            </a:xfrm>
            <a:prstGeom prst="cloudCallou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2667000" y="3886200"/>
              <a:ext cx="21336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SUBCLASS #2 DESCRIPTION</a:t>
              </a:r>
              <a:endParaRPr lang="en-US" b="1" dirty="0"/>
            </a:p>
          </p:txBody>
        </p:sp>
        <p:sp>
          <p:nvSpPr>
            <p:cNvPr id="57" name="Oval 56"/>
            <p:cNvSpPr/>
            <p:nvPr/>
          </p:nvSpPr>
          <p:spPr>
            <a:xfrm>
              <a:off x="3095172" y="4677228"/>
              <a:ext cx="304800" cy="3048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31"/>
          <p:cNvGrpSpPr/>
          <p:nvPr/>
        </p:nvGrpSpPr>
        <p:grpSpPr>
          <a:xfrm>
            <a:off x="6324600" y="5105400"/>
            <a:ext cx="2286000" cy="1324428"/>
            <a:chOff x="2286000" y="3657600"/>
            <a:chExt cx="2895600" cy="1324428"/>
          </a:xfrm>
        </p:grpSpPr>
        <p:sp>
          <p:nvSpPr>
            <p:cNvPr id="59" name="Cloud Callout 58"/>
            <p:cNvSpPr/>
            <p:nvPr/>
          </p:nvSpPr>
          <p:spPr>
            <a:xfrm>
              <a:off x="2286000" y="3657600"/>
              <a:ext cx="2895600" cy="1066800"/>
            </a:xfrm>
            <a:prstGeom prst="cloudCallou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2667000" y="3886200"/>
              <a:ext cx="21336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SUBCLASS #</a:t>
              </a:r>
              <a:r>
                <a:rPr lang="en-US" b="1" i="1" dirty="0" smtClean="0"/>
                <a:t>n</a:t>
              </a:r>
              <a:r>
                <a:rPr lang="en-US" b="1" dirty="0" smtClean="0"/>
                <a:t> DESCRIPTION</a:t>
              </a:r>
              <a:endParaRPr lang="en-US" b="1" dirty="0"/>
            </a:p>
          </p:txBody>
        </p:sp>
        <p:sp>
          <p:nvSpPr>
            <p:cNvPr id="61" name="Oval 60"/>
            <p:cNvSpPr/>
            <p:nvPr/>
          </p:nvSpPr>
          <p:spPr>
            <a:xfrm>
              <a:off x="3095172" y="4677228"/>
              <a:ext cx="304800" cy="3048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xmlns="" val="3849663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/>
          <p:cNvSpPr txBox="1"/>
          <p:nvPr/>
        </p:nvSpPr>
        <p:spPr>
          <a:xfrm>
            <a:off x="304800" y="1360714"/>
            <a:ext cx="86868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Example: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Review: </a:t>
            </a:r>
            <a:r>
              <a:rPr lang="en-US" b="1" dirty="0" smtClean="0">
                <a:solidFill>
                  <a:srgbClr val="0000FF"/>
                </a:solidFill>
              </a:rPr>
              <a:t>I</a:t>
            </a:r>
            <a:r>
              <a:rPr lang="en-US" b="1" dirty="0" smtClean="0">
                <a:solidFill>
                  <a:srgbClr val="0000FF"/>
                </a:solidFill>
              </a:rPr>
              <a:t>nheritance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28" name="AutoShape 4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0" name="AutoShape 6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48" name="Group 47"/>
          <p:cNvGrpSpPr/>
          <p:nvPr/>
        </p:nvGrpSpPr>
        <p:grpSpPr>
          <a:xfrm>
            <a:off x="838200" y="1828800"/>
            <a:ext cx="7772400" cy="3077028"/>
            <a:chOff x="838200" y="3352800"/>
            <a:chExt cx="7772400" cy="3077028"/>
          </a:xfrm>
        </p:grpSpPr>
        <p:sp>
          <p:nvSpPr>
            <p:cNvPr id="42" name="TextBox 41"/>
            <p:cNvSpPr txBox="1"/>
            <p:nvPr/>
          </p:nvSpPr>
          <p:spPr>
            <a:xfrm>
              <a:off x="5685972" y="5334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. . .</a:t>
              </a:r>
              <a:endParaRPr lang="en-US" b="1" dirty="0"/>
            </a:p>
          </p:txBody>
        </p:sp>
        <p:cxnSp>
          <p:nvCxnSpPr>
            <p:cNvPr id="44" name="Straight Arrow Connector 43"/>
            <p:cNvCxnSpPr/>
            <p:nvPr/>
          </p:nvCxnSpPr>
          <p:spPr>
            <a:xfrm flipH="1">
              <a:off x="1905000" y="4267200"/>
              <a:ext cx="1447800" cy="914400"/>
            </a:xfrm>
            <a:prstGeom prst="straightConnector1">
              <a:avLst/>
            </a:prstGeom>
            <a:ln w="38100">
              <a:headEnd type="triangl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Box 44"/>
            <p:cNvSpPr txBox="1"/>
            <p:nvPr/>
          </p:nvSpPr>
          <p:spPr>
            <a:xfrm>
              <a:off x="1981200" y="4495800"/>
              <a:ext cx="1447800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chemeClr val="accent1">
                      <a:lumMod val="75000"/>
                    </a:schemeClr>
                  </a:solidFill>
                </a:rPr>
                <a:t>    extends</a:t>
              </a:r>
              <a:endParaRPr lang="en-US" b="1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cxnSp>
          <p:nvCxnSpPr>
            <p:cNvPr id="46" name="Straight Arrow Connector 45"/>
            <p:cNvCxnSpPr>
              <a:stCxn id="29" idx="1"/>
            </p:cNvCxnSpPr>
            <p:nvPr/>
          </p:nvCxnSpPr>
          <p:spPr>
            <a:xfrm>
              <a:off x="4343400" y="4418464"/>
              <a:ext cx="76200" cy="763136"/>
            </a:xfrm>
            <a:prstGeom prst="straightConnector1">
              <a:avLst/>
            </a:prstGeom>
            <a:ln w="38100">
              <a:headEnd type="triangl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/>
            <p:nvPr/>
          </p:nvCxnSpPr>
          <p:spPr>
            <a:xfrm>
              <a:off x="5257800" y="4191000"/>
              <a:ext cx="2057400" cy="990600"/>
            </a:xfrm>
            <a:prstGeom prst="straightConnector1">
              <a:avLst/>
            </a:prstGeom>
            <a:ln w="38100">
              <a:headEnd type="triangl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49"/>
            <p:cNvSpPr txBox="1"/>
            <p:nvPr/>
          </p:nvSpPr>
          <p:spPr>
            <a:xfrm>
              <a:off x="5562600" y="4495800"/>
              <a:ext cx="1447800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chemeClr val="accent1">
                      <a:lumMod val="75000"/>
                    </a:schemeClr>
                  </a:solidFill>
                </a:rPr>
                <a:t>   extends</a:t>
              </a:r>
              <a:endParaRPr lang="en-US" b="1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grpSp>
          <p:nvGrpSpPr>
            <p:cNvPr id="4" name="Group 31"/>
            <p:cNvGrpSpPr/>
            <p:nvPr/>
          </p:nvGrpSpPr>
          <p:grpSpPr>
            <a:xfrm>
              <a:off x="2895600" y="3352800"/>
              <a:ext cx="2895600" cy="1324428"/>
              <a:chOff x="2286000" y="3657600"/>
              <a:chExt cx="2895600" cy="1324428"/>
            </a:xfrm>
          </p:grpSpPr>
          <p:sp>
            <p:nvSpPr>
              <p:cNvPr id="29" name="Cloud Callout 28"/>
              <p:cNvSpPr/>
              <p:nvPr/>
            </p:nvSpPr>
            <p:spPr>
              <a:xfrm>
                <a:off x="2286000" y="3657600"/>
                <a:ext cx="2895600" cy="1066800"/>
              </a:xfrm>
              <a:prstGeom prst="cloudCallou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2667000" y="3886200"/>
                <a:ext cx="21336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smtClean="0"/>
                  <a:t>SUPERCLASS </a:t>
                </a:r>
                <a:r>
                  <a:rPr lang="en-US" b="1" dirty="0" smtClean="0">
                    <a:solidFill>
                      <a:srgbClr val="FF00FF"/>
                    </a:solidFill>
                  </a:rPr>
                  <a:t>PERSON</a:t>
                </a:r>
                <a:endParaRPr lang="en-US" b="1" dirty="0">
                  <a:solidFill>
                    <a:srgbClr val="FF00FF"/>
                  </a:solidFill>
                </a:endParaRPr>
              </a:p>
            </p:txBody>
          </p:sp>
          <p:sp>
            <p:nvSpPr>
              <p:cNvPr id="31" name="Oval 30"/>
              <p:cNvSpPr/>
              <p:nvPr/>
            </p:nvSpPr>
            <p:spPr>
              <a:xfrm>
                <a:off x="3095172" y="4677228"/>
                <a:ext cx="304800" cy="3048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TextBox 46"/>
            <p:cNvSpPr txBox="1"/>
            <p:nvPr/>
          </p:nvSpPr>
          <p:spPr>
            <a:xfrm>
              <a:off x="3751944" y="4659868"/>
              <a:ext cx="1447800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chemeClr val="accent1">
                      <a:lumMod val="75000"/>
                    </a:schemeClr>
                  </a:solidFill>
                </a:rPr>
                <a:t>extends</a:t>
              </a:r>
              <a:endParaRPr lang="en-US" b="1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grpSp>
          <p:nvGrpSpPr>
            <p:cNvPr id="5" name="Group 31"/>
            <p:cNvGrpSpPr/>
            <p:nvPr/>
          </p:nvGrpSpPr>
          <p:grpSpPr>
            <a:xfrm>
              <a:off x="838200" y="5105400"/>
              <a:ext cx="2286000" cy="1324428"/>
              <a:chOff x="2286000" y="3657600"/>
              <a:chExt cx="2895600" cy="1324428"/>
            </a:xfrm>
          </p:grpSpPr>
          <p:sp>
            <p:nvSpPr>
              <p:cNvPr id="51" name="Cloud Callout 50"/>
              <p:cNvSpPr/>
              <p:nvPr/>
            </p:nvSpPr>
            <p:spPr>
              <a:xfrm>
                <a:off x="2286000" y="3657600"/>
                <a:ext cx="2895600" cy="1066800"/>
              </a:xfrm>
              <a:prstGeom prst="cloudCallou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TextBox 51"/>
              <p:cNvSpPr txBox="1"/>
              <p:nvPr/>
            </p:nvSpPr>
            <p:spPr>
              <a:xfrm>
                <a:off x="2666999" y="3886200"/>
                <a:ext cx="21336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smtClean="0"/>
                  <a:t>SUBCLASS #1 </a:t>
                </a:r>
                <a:r>
                  <a:rPr lang="en-US" b="1" dirty="0" smtClean="0">
                    <a:solidFill>
                      <a:srgbClr val="FF0000"/>
                    </a:solidFill>
                  </a:rPr>
                  <a:t>GOLFER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53" name="Oval 52"/>
              <p:cNvSpPr/>
              <p:nvPr/>
            </p:nvSpPr>
            <p:spPr>
              <a:xfrm>
                <a:off x="3095172" y="4677228"/>
                <a:ext cx="304800" cy="3048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" name="Group 31"/>
            <p:cNvGrpSpPr/>
            <p:nvPr/>
          </p:nvGrpSpPr>
          <p:grpSpPr>
            <a:xfrm>
              <a:off x="3276600" y="5105400"/>
              <a:ext cx="2286000" cy="1324428"/>
              <a:chOff x="2286000" y="3657600"/>
              <a:chExt cx="2895600" cy="1324428"/>
            </a:xfrm>
          </p:grpSpPr>
          <p:sp>
            <p:nvSpPr>
              <p:cNvPr id="55" name="Cloud Callout 54"/>
              <p:cNvSpPr/>
              <p:nvPr/>
            </p:nvSpPr>
            <p:spPr>
              <a:xfrm>
                <a:off x="2286000" y="3657600"/>
                <a:ext cx="2895600" cy="1066800"/>
              </a:xfrm>
              <a:prstGeom prst="cloudCallou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2666999" y="3886200"/>
                <a:ext cx="21336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smtClean="0"/>
                  <a:t>SUBCLASS #2 </a:t>
                </a:r>
                <a:r>
                  <a:rPr lang="en-US" b="1" dirty="0" smtClean="0">
                    <a:solidFill>
                      <a:srgbClr val="FF0000"/>
                    </a:solidFill>
                  </a:rPr>
                  <a:t>STUDENT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57" name="Oval 56"/>
              <p:cNvSpPr/>
              <p:nvPr/>
            </p:nvSpPr>
            <p:spPr>
              <a:xfrm>
                <a:off x="3095172" y="4677228"/>
                <a:ext cx="304800" cy="3048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" name="Group 31"/>
            <p:cNvGrpSpPr/>
            <p:nvPr/>
          </p:nvGrpSpPr>
          <p:grpSpPr>
            <a:xfrm>
              <a:off x="6324600" y="5105400"/>
              <a:ext cx="2286000" cy="1324428"/>
              <a:chOff x="2286000" y="3657600"/>
              <a:chExt cx="2895600" cy="1324428"/>
            </a:xfrm>
          </p:grpSpPr>
          <p:sp>
            <p:nvSpPr>
              <p:cNvPr id="59" name="Cloud Callout 58"/>
              <p:cNvSpPr/>
              <p:nvPr/>
            </p:nvSpPr>
            <p:spPr>
              <a:xfrm>
                <a:off x="2286000" y="3657600"/>
                <a:ext cx="2895600" cy="1066800"/>
              </a:xfrm>
              <a:prstGeom prst="cloudCallou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TextBox 59"/>
              <p:cNvSpPr txBox="1"/>
              <p:nvPr/>
            </p:nvSpPr>
            <p:spPr>
              <a:xfrm>
                <a:off x="2666999" y="3886200"/>
                <a:ext cx="21336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smtClean="0"/>
                  <a:t>SUBCLASS #</a:t>
                </a:r>
                <a:r>
                  <a:rPr lang="en-US" b="1" i="1" dirty="0" smtClean="0"/>
                  <a:t>n</a:t>
                </a:r>
                <a:r>
                  <a:rPr lang="en-US" b="1" dirty="0" smtClean="0"/>
                  <a:t> </a:t>
                </a:r>
                <a:r>
                  <a:rPr lang="en-US" b="1" dirty="0" smtClean="0">
                    <a:solidFill>
                      <a:srgbClr val="FF0000"/>
                    </a:solidFill>
                  </a:rPr>
                  <a:t>ELECTRICIAN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61" name="Oval 60"/>
              <p:cNvSpPr/>
              <p:nvPr/>
            </p:nvSpPr>
            <p:spPr>
              <a:xfrm>
                <a:off x="3095172" y="4677228"/>
                <a:ext cx="304800" cy="3048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54" name="TextBox 53"/>
          <p:cNvSpPr txBox="1"/>
          <p:nvPr/>
        </p:nvSpPr>
        <p:spPr>
          <a:xfrm>
            <a:off x="1371600" y="4495800"/>
            <a:ext cx="1447800" cy="193899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i="1" u="sng" dirty="0" smtClean="0"/>
              <a:t>Subclass </a:t>
            </a:r>
          </a:p>
          <a:p>
            <a:r>
              <a:rPr lang="en-US" sz="2000" b="1" i="1" u="sng" dirty="0" smtClean="0"/>
              <a:t>Variables</a:t>
            </a:r>
            <a:r>
              <a:rPr lang="en-US" sz="2000" b="1" dirty="0" smtClean="0"/>
              <a:t>:</a:t>
            </a:r>
          </a:p>
          <a:p>
            <a:r>
              <a:rPr lang="en-US" sz="2000" b="1" dirty="0" smtClean="0"/>
              <a:t>swing</a:t>
            </a:r>
          </a:p>
          <a:p>
            <a:r>
              <a:rPr lang="en-US" sz="2000" b="1" dirty="0" smtClean="0"/>
              <a:t>stance</a:t>
            </a:r>
          </a:p>
          <a:p>
            <a:r>
              <a:rPr lang="en-US" sz="2000" b="1" dirty="0" smtClean="0"/>
              <a:t>grip</a:t>
            </a:r>
          </a:p>
          <a:p>
            <a:r>
              <a:rPr lang="en-US" sz="2000" b="1" dirty="0" smtClean="0"/>
              <a:t>score</a:t>
            </a:r>
            <a:endParaRPr lang="en-US" sz="2000" b="1" dirty="0"/>
          </a:p>
        </p:txBody>
      </p:sp>
      <p:sp>
        <p:nvSpPr>
          <p:cNvPr id="58" name="TextBox 57"/>
          <p:cNvSpPr txBox="1"/>
          <p:nvPr/>
        </p:nvSpPr>
        <p:spPr>
          <a:xfrm>
            <a:off x="3733800" y="4495800"/>
            <a:ext cx="1828800" cy="193899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i="1" u="sng" dirty="0" smtClean="0"/>
              <a:t>Subclass </a:t>
            </a:r>
          </a:p>
          <a:p>
            <a:r>
              <a:rPr lang="en-US" sz="2000" b="1" i="1" u="sng" dirty="0" smtClean="0"/>
              <a:t>Variables</a:t>
            </a:r>
            <a:r>
              <a:rPr lang="en-US" sz="2000" b="1" dirty="0" smtClean="0"/>
              <a:t>:</a:t>
            </a:r>
          </a:p>
          <a:p>
            <a:r>
              <a:rPr lang="en-US" sz="2000" b="1" dirty="0" err="1" smtClean="0"/>
              <a:t>gpa</a:t>
            </a:r>
            <a:endParaRPr lang="en-US" sz="2000" b="1" dirty="0" smtClean="0"/>
          </a:p>
          <a:p>
            <a:r>
              <a:rPr lang="en-US" sz="2000" b="1" dirty="0" err="1" smtClean="0"/>
              <a:t>health_status</a:t>
            </a:r>
            <a:endParaRPr lang="en-US" sz="2000" b="1" dirty="0" smtClean="0"/>
          </a:p>
          <a:p>
            <a:r>
              <a:rPr lang="en-US" sz="2000" b="1" dirty="0" smtClean="0"/>
              <a:t>major</a:t>
            </a:r>
          </a:p>
          <a:p>
            <a:r>
              <a:rPr lang="en-US" sz="2000" b="1" dirty="0" err="1" smtClean="0"/>
              <a:t>extracurriculars</a:t>
            </a:r>
            <a:endParaRPr lang="en-US" sz="2000" b="1" dirty="0"/>
          </a:p>
        </p:txBody>
      </p:sp>
      <p:sp>
        <p:nvSpPr>
          <p:cNvPr id="62" name="TextBox 61"/>
          <p:cNvSpPr txBox="1"/>
          <p:nvPr/>
        </p:nvSpPr>
        <p:spPr>
          <a:xfrm>
            <a:off x="6705600" y="4495800"/>
            <a:ext cx="1828800" cy="193899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i="1" u="sng" dirty="0" smtClean="0"/>
              <a:t>Subclass </a:t>
            </a:r>
          </a:p>
          <a:p>
            <a:r>
              <a:rPr lang="en-US" sz="2000" b="1" i="1" u="sng" dirty="0" smtClean="0"/>
              <a:t>Variables</a:t>
            </a:r>
            <a:r>
              <a:rPr lang="en-US" sz="2000" b="1" dirty="0" smtClean="0"/>
              <a:t>:</a:t>
            </a:r>
          </a:p>
          <a:p>
            <a:r>
              <a:rPr lang="en-US" sz="2000" b="1" dirty="0" smtClean="0"/>
              <a:t>a</a:t>
            </a:r>
            <a:r>
              <a:rPr lang="en-US" sz="2000" b="1" dirty="0" smtClean="0"/>
              <a:t>vailability</a:t>
            </a:r>
          </a:p>
          <a:p>
            <a:r>
              <a:rPr lang="en-US" sz="2000" b="1" dirty="0" err="1" smtClean="0"/>
              <a:t>h</a:t>
            </a:r>
            <a:r>
              <a:rPr lang="en-US" sz="2000" b="1" dirty="0" err="1" smtClean="0"/>
              <a:t>ourly_rate</a:t>
            </a:r>
            <a:endParaRPr lang="en-US" sz="2000" b="1" dirty="0" smtClean="0"/>
          </a:p>
          <a:p>
            <a:r>
              <a:rPr lang="en-US" sz="2000" b="1" dirty="0" smtClean="0"/>
              <a:t>c</a:t>
            </a:r>
            <a:r>
              <a:rPr lang="en-US" sz="2000" b="1" dirty="0" smtClean="0"/>
              <a:t>ompany</a:t>
            </a:r>
          </a:p>
          <a:p>
            <a:r>
              <a:rPr lang="en-US" sz="2000" b="1" dirty="0" smtClean="0"/>
              <a:t>u</a:t>
            </a:r>
            <a:r>
              <a:rPr lang="en-US" sz="2000" b="1" dirty="0" smtClean="0"/>
              <a:t>nionized</a:t>
            </a:r>
            <a:endParaRPr lang="en-US" sz="2000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5867400" y="5117068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. . .</a:t>
            </a:r>
            <a:endParaRPr lang="en-US" b="1" dirty="0"/>
          </a:p>
        </p:txBody>
      </p:sp>
      <p:sp>
        <p:nvSpPr>
          <p:cNvPr id="64" name="TextBox 63"/>
          <p:cNvSpPr txBox="1"/>
          <p:nvPr/>
        </p:nvSpPr>
        <p:spPr>
          <a:xfrm>
            <a:off x="152400" y="4754940"/>
            <a:ext cx="1066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ADD</a:t>
            </a:r>
          </a:p>
          <a:p>
            <a:r>
              <a:rPr lang="en-US" sz="2400" b="1" dirty="0" smtClean="0">
                <a:solidFill>
                  <a:srgbClr val="FF0000"/>
                </a:solidFill>
              </a:rPr>
              <a:t>NEW</a:t>
            </a:r>
          </a:p>
          <a:p>
            <a:r>
              <a:rPr lang="en-US" sz="2400" b="1" dirty="0" smtClean="0">
                <a:solidFill>
                  <a:srgbClr val="FF0000"/>
                </a:solidFill>
              </a:rPr>
              <a:t>PROP-ERTIES</a:t>
            </a:r>
          </a:p>
        </p:txBody>
      </p:sp>
    </p:spTree>
    <p:extLst>
      <p:ext uri="{BB962C8B-B14F-4D97-AF65-F5344CB8AC3E}">
        <p14:creationId xmlns:p14="http://schemas.microsoft.com/office/powerpoint/2010/main" xmlns="" val="3849663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8" grpId="0" animBg="1"/>
      <p:bldP spid="62" grpId="0" animBg="1"/>
      <p:bldP spid="6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New Concept:  </a:t>
            </a:r>
            <a:r>
              <a:rPr lang="en-US" b="1" dirty="0" smtClean="0">
                <a:solidFill>
                  <a:srgbClr val="FF0000"/>
                </a:solidFill>
              </a:rPr>
              <a:t>Polymorphism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28" name="AutoShape 4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0" name="AutoShape 6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04800" y="1360714"/>
            <a:ext cx="8686800" cy="415498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Meaning:	     </a:t>
            </a:r>
            <a:r>
              <a:rPr lang="en-US" sz="2800" b="1" i="1" dirty="0" smtClean="0"/>
              <a:t>Poly = </a:t>
            </a:r>
            <a:r>
              <a:rPr lang="en-US" sz="2800" b="1" dirty="0" smtClean="0"/>
              <a:t>many   </a:t>
            </a:r>
            <a:r>
              <a:rPr lang="en-US" sz="2800" b="1" i="1" dirty="0" smtClean="0"/>
              <a:t>Morph </a:t>
            </a:r>
            <a:r>
              <a:rPr lang="en-US" sz="2800" b="1" dirty="0" smtClean="0"/>
              <a:t>= shape</a:t>
            </a:r>
            <a:endParaRPr lang="en-US" sz="3600" b="1" i="1" dirty="0" smtClean="0"/>
          </a:p>
          <a:p>
            <a:endParaRPr lang="en-US" sz="800" dirty="0"/>
          </a:p>
          <a:p>
            <a:r>
              <a:rPr lang="en-US" sz="3200" b="1" u="sng" dirty="0" smtClean="0">
                <a:solidFill>
                  <a:srgbClr val="0000FF"/>
                </a:solidFill>
                <a:sym typeface="Wingdings" pitchFamily="2" charset="2"/>
              </a:rPr>
              <a:t>Example</a:t>
            </a:r>
            <a:r>
              <a:rPr lang="en-US" sz="3200" b="1" dirty="0" smtClean="0">
                <a:solidFill>
                  <a:srgbClr val="0000FF"/>
                </a:solidFill>
                <a:sym typeface="Wingdings" pitchFamily="2" charset="2"/>
              </a:rPr>
              <a:t>:</a:t>
            </a:r>
            <a:endParaRPr lang="en-US" sz="3200" b="1" dirty="0" smtClean="0">
              <a:solidFill>
                <a:srgbClr val="0000FF"/>
              </a:solidFill>
              <a:sym typeface="Wingdings" pitchFamily="2" charset="2"/>
            </a:endParaRPr>
          </a:p>
          <a:p>
            <a:pPr>
              <a:spcBef>
                <a:spcPts val="1800"/>
              </a:spcBef>
            </a:pPr>
            <a:r>
              <a:rPr lang="en-US" sz="3200" b="1" dirty="0">
                <a:solidFill>
                  <a:srgbClr val="0000FF"/>
                </a:solidFill>
                <a:sym typeface="Wingdings" pitchFamily="2" charset="2"/>
              </a:rPr>
              <a:t>	</a:t>
            </a:r>
            <a:r>
              <a:rPr lang="en-US" sz="3200" b="1" dirty="0" smtClean="0">
                <a:solidFill>
                  <a:srgbClr val="0000FF"/>
                </a:solidFill>
                <a:sym typeface="Wingdings" pitchFamily="2" charset="2"/>
              </a:rPr>
              <a:t>“+” operator can do many things</a:t>
            </a:r>
          </a:p>
          <a:p>
            <a:pPr>
              <a:spcBef>
                <a:spcPts val="1800"/>
              </a:spcBef>
            </a:pPr>
            <a:r>
              <a:rPr lang="en-US" sz="3200" b="1" dirty="0" smtClean="0">
                <a:solidFill>
                  <a:srgbClr val="0000FF"/>
                </a:solidFill>
                <a:sym typeface="Wingdings" pitchFamily="2" charset="2"/>
              </a:rPr>
              <a:t>	</a:t>
            </a:r>
            <a:r>
              <a:rPr lang="en-US" sz="3200" b="1" i="1" dirty="0" err="1" smtClean="0">
                <a:solidFill>
                  <a:srgbClr val="0000FF"/>
                </a:solidFill>
                <a:sym typeface="Wingdings" pitchFamily="2" charset="2"/>
              </a:rPr>
              <a:t>int</a:t>
            </a:r>
            <a:r>
              <a:rPr lang="en-US" sz="3200" b="1" dirty="0" smtClean="0">
                <a:solidFill>
                  <a:srgbClr val="0000FF"/>
                </a:solidFill>
                <a:sym typeface="Wingdings" pitchFamily="2" charset="2"/>
              </a:rPr>
              <a:t>  +  </a:t>
            </a:r>
            <a:r>
              <a:rPr lang="en-US" sz="3200" b="1" i="1" dirty="0" err="1" smtClean="0">
                <a:solidFill>
                  <a:srgbClr val="0000FF"/>
                </a:solidFill>
                <a:sym typeface="Wingdings" pitchFamily="2" charset="2"/>
              </a:rPr>
              <a:t>int</a:t>
            </a:r>
            <a:r>
              <a:rPr lang="en-US" sz="3200" b="1" i="1" dirty="0" smtClean="0">
                <a:solidFill>
                  <a:srgbClr val="0000FF"/>
                </a:solidFill>
                <a:sym typeface="Wingdings" pitchFamily="2" charset="2"/>
              </a:rPr>
              <a:t>		</a:t>
            </a:r>
            <a:r>
              <a:rPr lang="en-US" sz="3200" b="1" i="1" dirty="0" smtClean="0">
                <a:sym typeface="Wingdings" pitchFamily="2" charset="2"/>
              </a:rPr>
              <a:t>	integer addition</a:t>
            </a:r>
            <a:endParaRPr lang="en-US" sz="3200" b="1" i="1" dirty="0" smtClean="0">
              <a:solidFill>
                <a:srgbClr val="0000FF"/>
              </a:solidFill>
              <a:sym typeface="Wingdings" pitchFamily="2" charset="2"/>
            </a:endParaRPr>
          </a:p>
          <a:p>
            <a:pPr>
              <a:spcBef>
                <a:spcPts val="1800"/>
              </a:spcBef>
            </a:pPr>
            <a:r>
              <a:rPr lang="en-US" sz="3200" b="1" i="1" dirty="0" smtClean="0">
                <a:solidFill>
                  <a:srgbClr val="0000FF"/>
                </a:solidFill>
                <a:sym typeface="Wingdings" pitchFamily="2" charset="2"/>
              </a:rPr>
              <a:t>	</a:t>
            </a:r>
            <a:r>
              <a:rPr lang="en-US" sz="3200" b="1" i="1" dirty="0" err="1" smtClean="0">
                <a:solidFill>
                  <a:srgbClr val="0000FF"/>
                </a:solidFill>
                <a:sym typeface="Wingdings" pitchFamily="2" charset="2"/>
              </a:rPr>
              <a:t>int</a:t>
            </a:r>
            <a:r>
              <a:rPr lang="en-US" sz="3200" b="1" i="1" dirty="0" smtClean="0">
                <a:solidFill>
                  <a:srgbClr val="0000FF"/>
                </a:solidFill>
                <a:sym typeface="Wingdings" pitchFamily="2" charset="2"/>
              </a:rPr>
              <a:t>  </a:t>
            </a:r>
            <a:r>
              <a:rPr lang="en-US" sz="3200" b="1" dirty="0" smtClean="0">
                <a:solidFill>
                  <a:srgbClr val="0000FF"/>
                </a:solidFill>
                <a:sym typeface="Wingdings" pitchFamily="2" charset="2"/>
              </a:rPr>
              <a:t>+ </a:t>
            </a:r>
            <a:r>
              <a:rPr lang="en-US" sz="3200" b="1" i="1" dirty="0" smtClean="0">
                <a:solidFill>
                  <a:srgbClr val="0000FF"/>
                </a:solidFill>
                <a:sym typeface="Wingdings" pitchFamily="2" charset="2"/>
              </a:rPr>
              <a:t>float			</a:t>
            </a:r>
            <a:r>
              <a:rPr lang="en-US" sz="3200" b="1" i="1" dirty="0" smtClean="0">
                <a:sym typeface="Wingdings" pitchFamily="2" charset="2"/>
              </a:rPr>
              <a:t>decimal addition</a:t>
            </a:r>
          </a:p>
          <a:p>
            <a:pPr>
              <a:spcBef>
                <a:spcPts val="1800"/>
              </a:spcBef>
            </a:pPr>
            <a:r>
              <a:rPr lang="en-US" sz="3200" b="1" i="1" dirty="0" smtClean="0">
                <a:solidFill>
                  <a:srgbClr val="0000FF"/>
                </a:solidFill>
                <a:sym typeface="Wingdings" pitchFamily="2" charset="2"/>
              </a:rPr>
              <a:t>	</a:t>
            </a:r>
            <a:r>
              <a:rPr lang="en-US" sz="3200" b="1" i="1" dirty="0" smtClean="0">
                <a:solidFill>
                  <a:srgbClr val="0000FF"/>
                </a:solidFill>
                <a:sym typeface="Wingdings" pitchFamily="2" charset="2"/>
              </a:rPr>
              <a:t>string  </a:t>
            </a:r>
            <a:r>
              <a:rPr lang="en-US" sz="3200" b="1" dirty="0" smtClean="0">
                <a:solidFill>
                  <a:srgbClr val="0000FF"/>
                </a:solidFill>
                <a:sym typeface="Wingdings" pitchFamily="2" charset="2"/>
              </a:rPr>
              <a:t>+  </a:t>
            </a:r>
            <a:r>
              <a:rPr lang="en-US" sz="3200" b="1" i="1" dirty="0" smtClean="0">
                <a:solidFill>
                  <a:srgbClr val="0000FF"/>
                </a:solidFill>
                <a:sym typeface="Wingdings" pitchFamily="2" charset="2"/>
              </a:rPr>
              <a:t>string		</a:t>
            </a:r>
            <a:r>
              <a:rPr lang="en-US" sz="3200" b="1" i="1" dirty="0" smtClean="0">
                <a:sym typeface="Wingdings" pitchFamily="2" charset="2"/>
              </a:rPr>
              <a:t>concatenation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xmlns="" val="3571786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Polymorphism </a:t>
            </a:r>
            <a:r>
              <a:rPr lang="en-US" sz="3600" dirty="0" smtClean="0">
                <a:solidFill>
                  <a:srgbClr val="0000FF"/>
                </a:solidFill>
              </a:rPr>
              <a:t>(cont’d)</a:t>
            </a:r>
            <a:endParaRPr lang="en-US" sz="3200" b="1" dirty="0">
              <a:solidFill>
                <a:srgbClr val="0000FF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28" name="AutoShape 4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0" name="AutoShape 6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04800" y="1360714"/>
            <a:ext cx="8686800" cy="489364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NEW WORD:  </a:t>
            </a:r>
            <a:r>
              <a:rPr lang="en-US" sz="3600" b="1" i="1" dirty="0" smtClean="0"/>
              <a:t>Overloading</a:t>
            </a:r>
            <a:endParaRPr lang="en-US" sz="3600" b="1" i="1" dirty="0" smtClean="0"/>
          </a:p>
          <a:p>
            <a:endParaRPr lang="en-US" sz="800" dirty="0"/>
          </a:p>
          <a:p>
            <a:r>
              <a:rPr lang="en-US" sz="3200" b="1" u="sng" dirty="0" smtClean="0">
                <a:solidFill>
                  <a:srgbClr val="0000FF"/>
                </a:solidFill>
                <a:sym typeface="Wingdings" pitchFamily="2" charset="2"/>
              </a:rPr>
              <a:t>Example</a:t>
            </a:r>
            <a:r>
              <a:rPr lang="en-US" sz="3200" b="1" dirty="0" smtClean="0">
                <a:solidFill>
                  <a:srgbClr val="0000FF"/>
                </a:solidFill>
                <a:sym typeface="Wingdings" pitchFamily="2" charset="2"/>
              </a:rPr>
              <a:t>:</a:t>
            </a:r>
            <a:endParaRPr lang="en-US" sz="3200" b="1" dirty="0" smtClean="0">
              <a:solidFill>
                <a:srgbClr val="0000FF"/>
              </a:solidFill>
              <a:sym typeface="Wingdings" pitchFamily="2" charset="2"/>
            </a:endParaRPr>
          </a:p>
          <a:p>
            <a:pPr>
              <a:spcBef>
                <a:spcPts val="1800"/>
              </a:spcBef>
            </a:pPr>
            <a:r>
              <a:rPr lang="en-US" sz="3200" b="1" dirty="0" smtClean="0">
                <a:solidFill>
                  <a:srgbClr val="0000FF"/>
                </a:solidFill>
                <a:sym typeface="Wingdings" pitchFamily="2" charset="2"/>
              </a:rPr>
              <a:t>	</a:t>
            </a:r>
            <a:r>
              <a:rPr lang="en-US" sz="3200" b="1" i="1" dirty="0" err="1" smtClean="0">
                <a:solidFill>
                  <a:srgbClr val="0000FF"/>
                </a:solidFill>
                <a:sym typeface="Wingdings" pitchFamily="2" charset="2"/>
              </a:rPr>
              <a:t>int</a:t>
            </a:r>
            <a:r>
              <a:rPr lang="en-US" sz="3200" b="1" dirty="0" smtClean="0">
                <a:solidFill>
                  <a:srgbClr val="0000FF"/>
                </a:solidFill>
                <a:sym typeface="Wingdings" pitchFamily="2" charset="2"/>
              </a:rPr>
              <a:t>  </a:t>
            </a:r>
            <a:r>
              <a:rPr lang="en-US" sz="3200" b="1" dirty="0" smtClean="0">
                <a:solidFill>
                  <a:srgbClr val="FF0000"/>
                </a:solidFill>
                <a:sym typeface="Wingdings" pitchFamily="2" charset="2"/>
              </a:rPr>
              <a:t>+</a:t>
            </a:r>
            <a:r>
              <a:rPr lang="en-US" sz="3200" b="1" dirty="0" smtClean="0">
                <a:solidFill>
                  <a:srgbClr val="0000FF"/>
                </a:solidFill>
                <a:sym typeface="Wingdings" pitchFamily="2" charset="2"/>
              </a:rPr>
              <a:t>  </a:t>
            </a:r>
            <a:r>
              <a:rPr lang="en-US" sz="3200" b="1" i="1" dirty="0" err="1" smtClean="0">
                <a:solidFill>
                  <a:srgbClr val="0000FF"/>
                </a:solidFill>
                <a:sym typeface="Wingdings" pitchFamily="2" charset="2"/>
              </a:rPr>
              <a:t>int</a:t>
            </a:r>
            <a:r>
              <a:rPr lang="en-US" sz="3200" b="1" i="1" dirty="0" smtClean="0">
                <a:solidFill>
                  <a:srgbClr val="0000FF"/>
                </a:solidFill>
                <a:sym typeface="Wingdings" pitchFamily="2" charset="2"/>
              </a:rPr>
              <a:t>		</a:t>
            </a:r>
            <a:r>
              <a:rPr lang="en-US" sz="3200" b="1" i="1" dirty="0" smtClean="0">
                <a:sym typeface="Wingdings" pitchFamily="2" charset="2"/>
              </a:rPr>
              <a:t>	integer addition</a:t>
            </a:r>
            <a:endParaRPr lang="en-US" sz="3200" b="1" i="1" dirty="0" smtClean="0">
              <a:solidFill>
                <a:srgbClr val="0000FF"/>
              </a:solidFill>
              <a:sym typeface="Wingdings" pitchFamily="2" charset="2"/>
            </a:endParaRPr>
          </a:p>
          <a:p>
            <a:pPr>
              <a:spcBef>
                <a:spcPts val="1800"/>
              </a:spcBef>
            </a:pPr>
            <a:r>
              <a:rPr lang="en-US" sz="3200" b="1" i="1" dirty="0" smtClean="0">
                <a:solidFill>
                  <a:srgbClr val="0000FF"/>
                </a:solidFill>
                <a:sym typeface="Wingdings" pitchFamily="2" charset="2"/>
              </a:rPr>
              <a:t>	</a:t>
            </a:r>
            <a:r>
              <a:rPr lang="en-US" sz="3200" b="1" i="1" dirty="0" err="1" smtClean="0">
                <a:solidFill>
                  <a:srgbClr val="0000FF"/>
                </a:solidFill>
                <a:sym typeface="Wingdings" pitchFamily="2" charset="2"/>
              </a:rPr>
              <a:t>int</a:t>
            </a:r>
            <a:r>
              <a:rPr lang="en-US" sz="3200" b="1" i="1" dirty="0" smtClean="0">
                <a:solidFill>
                  <a:srgbClr val="0000FF"/>
                </a:solidFill>
                <a:sym typeface="Wingdings" pitchFamily="2" charset="2"/>
              </a:rPr>
              <a:t>  </a:t>
            </a:r>
            <a:r>
              <a:rPr lang="en-US" sz="3200" b="1" dirty="0" smtClean="0">
                <a:solidFill>
                  <a:srgbClr val="FF0000"/>
                </a:solidFill>
                <a:sym typeface="Wingdings" pitchFamily="2" charset="2"/>
              </a:rPr>
              <a:t>+</a:t>
            </a:r>
            <a:r>
              <a:rPr lang="en-US" sz="3200" b="1" dirty="0" smtClean="0">
                <a:solidFill>
                  <a:srgbClr val="0000FF"/>
                </a:solidFill>
                <a:sym typeface="Wingdings" pitchFamily="2" charset="2"/>
              </a:rPr>
              <a:t> </a:t>
            </a:r>
            <a:r>
              <a:rPr lang="en-US" sz="3200" b="1" i="1" dirty="0" smtClean="0">
                <a:solidFill>
                  <a:srgbClr val="0000FF"/>
                </a:solidFill>
                <a:sym typeface="Wingdings" pitchFamily="2" charset="2"/>
              </a:rPr>
              <a:t>float			</a:t>
            </a:r>
            <a:r>
              <a:rPr lang="en-US" sz="3200" b="1" i="1" dirty="0" smtClean="0">
                <a:sym typeface="Wingdings" pitchFamily="2" charset="2"/>
              </a:rPr>
              <a:t>decimal addition</a:t>
            </a:r>
          </a:p>
          <a:p>
            <a:pPr>
              <a:spcBef>
                <a:spcPts val="1800"/>
              </a:spcBef>
            </a:pPr>
            <a:r>
              <a:rPr lang="en-US" sz="3200" b="1" i="1" dirty="0" smtClean="0">
                <a:solidFill>
                  <a:srgbClr val="0000FF"/>
                </a:solidFill>
                <a:sym typeface="Wingdings" pitchFamily="2" charset="2"/>
              </a:rPr>
              <a:t>	</a:t>
            </a:r>
            <a:r>
              <a:rPr lang="en-US" sz="3200" b="1" i="1" dirty="0" smtClean="0">
                <a:solidFill>
                  <a:srgbClr val="0000FF"/>
                </a:solidFill>
                <a:sym typeface="Wingdings" pitchFamily="2" charset="2"/>
              </a:rPr>
              <a:t>string  </a:t>
            </a:r>
            <a:r>
              <a:rPr lang="en-US" sz="3200" b="1" dirty="0" smtClean="0">
                <a:solidFill>
                  <a:srgbClr val="FF0000"/>
                </a:solidFill>
                <a:sym typeface="Wingdings" pitchFamily="2" charset="2"/>
              </a:rPr>
              <a:t>+</a:t>
            </a:r>
            <a:r>
              <a:rPr lang="en-US" sz="3200" b="1" dirty="0" smtClean="0">
                <a:solidFill>
                  <a:srgbClr val="0000FF"/>
                </a:solidFill>
                <a:sym typeface="Wingdings" pitchFamily="2" charset="2"/>
              </a:rPr>
              <a:t>  </a:t>
            </a:r>
            <a:r>
              <a:rPr lang="en-US" sz="3200" b="1" i="1" dirty="0" smtClean="0">
                <a:solidFill>
                  <a:srgbClr val="0000FF"/>
                </a:solidFill>
                <a:sym typeface="Wingdings" pitchFamily="2" charset="2"/>
              </a:rPr>
              <a:t>string		</a:t>
            </a:r>
            <a:r>
              <a:rPr lang="en-US" sz="3200" b="1" i="1" dirty="0" smtClean="0">
                <a:sym typeface="Wingdings" pitchFamily="2" charset="2"/>
              </a:rPr>
              <a:t>concatenation</a:t>
            </a:r>
          </a:p>
          <a:p>
            <a:pPr>
              <a:spcBef>
                <a:spcPts val="1800"/>
              </a:spcBef>
            </a:pPr>
            <a:r>
              <a:rPr lang="en-US" sz="3200" b="1" dirty="0" smtClean="0">
                <a:sym typeface="Wingdings" pitchFamily="2" charset="2"/>
              </a:rPr>
              <a:t>We say the “+” operator is </a:t>
            </a:r>
            <a:r>
              <a:rPr lang="en-US" sz="4800" b="1" i="1" dirty="0" smtClean="0">
                <a:solidFill>
                  <a:srgbClr val="FF0000"/>
                </a:solidFill>
                <a:latin typeface="Chiller" pitchFamily="82" charset="0"/>
                <a:sym typeface="Wingdings" pitchFamily="2" charset="2"/>
              </a:rPr>
              <a:t>overloaded  </a:t>
            </a:r>
          </a:p>
          <a:p>
            <a:r>
              <a:rPr lang="en-US" sz="3200" b="1" dirty="0" smtClean="0">
                <a:sym typeface="Wingdings" pitchFamily="2" charset="2"/>
              </a:rPr>
              <a:t>because one operator performs many functions</a:t>
            </a:r>
            <a:endParaRPr lang="en-US" sz="3200" b="1" i="1" dirty="0" smtClean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71786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3423</TotalTime>
  <Words>351</Words>
  <Application>Microsoft Office PowerPoint</Application>
  <PresentationFormat>On-screen Show (4:3)</PresentationFormat>
  <Paragraphs>132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COP2800 – Computer Programming Using JAVA</vt:lpstr>
      <vt:lpstr>COP2800 – Programming in JAVA</vt:lpstr>
      <vt:lpstr>Review: Java Program Structure</vt:lpstr>
      <vt:lpstr>Review: Java Package Structure</vt:lpstr>
      <vt:lpstr>Review: Classes and Objects</vt:lpstr>
      <vt:lpstr>Review: Inheritance</vt:lpstr>
      <vt:lpstr>Review: Inheritance</vt:lpstr>
      <vt:lpstr>New Concept:  Polymorphism</vt:lpstr>
      <vt:lpstr>Polymorphism (cont’d)</vt:lpstr>
      <vt:lpstr>Polymorphism (cont’d)</vt:lpstr>
      <vt:lpstr>Polymorphism (cont’d)</vt:lpstr>
      <vt:lpstr>Polymorphism (cont’d)</vt:lpstr>
      <vt:lpstr>This Week: Inheritance &amp; Polymorphism</vt:lpstr>
    </vt:vector>
  </TitlesOfParts>
  <Company>University of Florida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COP2800 – Computer Programming Using JAVA</dc:title>
  <dc:creator>Authorized User</dc:creator>
  <cp:lastModifiedBy>Authorized User</cp:lastModifiedBy>
  <cp:revision>641</cp:revision>
  <dcterms:created xsi:type="dcterms:W3CDTF">2013-01-03T06:52:59Z</dcterms:created>
  <dcterms:modified xsi:type="dcterms:W3CDTF">2013-02-25T02:22:57Z</dcterms:modified>
</cp:coreProperties>
</file>