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84" r:id="rId5"/>
    <p:sldId id="281" r:id="rId6"/>
    <p:sldId id="310" r:id="rId7"/>
    <p:sldId id="309" r:id="rId8"/>
    <p:sldId id="311" r:id="rId9"/>
    <p:sldId id="312" r:id="rId10"/>
    <p:sldId id="313" r:id="rId11"/>
    <p:sldId id="28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FF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5925-3D28-40D5-B293-84E2EA228675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url?sa=i&amp;rct=j&amp;q=genome%20string%20caca%20g%20t&amp;source=images&amp;cd=&amp;cad=rja&amp;docid=-6XX8GxzAxZCMM&amp;tbnid=jw3KkHUh9LrFBM:&amp;ved=0CAUQjRw&amp;url=http://www.balisage.net/Proceedings/vol3/print/Schmidt01/BalisageVol3-Schmidt01.html&amp;ei=I1AUUa2PL8TL2QXBzoDwCQ&amp;bvm=bv.42080656,d.dmQ&amp;psig=AFQjCNEVbWrBzIsOTYv3gF-Ta9W2LG0PLQ&amp;ust=1360372099579964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http://images.google.com/url?sa=i&amp;rct=j&amp;q=text+string&amp;source=images&amp;cd=&amp;cad=rja&amp;docid=cYLgFMDwEZlB_M&amp;tbnid=KudmWd5qSnvZrM:&amp;ved=0CAUQjRw&amp;url=http://wiki.altium.com/display/ADOH/Schematic+Text+String&amp;ei=oFAUUdyBBYPT2QWnjIDwDQ&amp;bvm=bv.42080656,d.dmQ&amp;psig=AFQjCNFA-bUI0nf49_fnBOUFAe0se-sqCw&amp;ust=1360372217919619" TargetMode="Externa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96975"/>
            <a:ext cx="7391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COP2800 – Computer Programming Using JAVA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279" y="3886200"/>
            <a:ext cx="8763000" cy="2362200"/>
          </a:xfrm>
        </p:spPr>
        <p:txBody>
          <a:bodyPr>
            <a:normAutofit fontScale="92500"/>
          </a:bodyPr>
          <a:lstStyle/>
          <a:p>
            <a:pPr algn="r"/>
            <a:r>
              <a:rPr lang="en-US" sz="3000" b="1" dirty="0" smtClean="0">
                <a:solidFill>
                  <a:srgbClr val="0000FF"/>
                </a:solidFill>
              </a:rPr>
              <a:t>University of Florida     Department of CISE     Spring 2013</a:t>
            </a:r>
          </a:p>
          <a:p>
            <a:pPr algn="l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   Lecture 15 –                                            in Java</a:t>
            </a:r>
            <a:endParaRPr lang="en-US" dirty="0" smtClean="0">
              <a:solidFill>
                <a:schemeClr val="tx1"/>
              </a:solidFill>
            </a:endParaRPr>
          </a:p>
          <a:p>
            <a:pPr algn="r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Webpage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sz="2800" dirty="0" smtClean="0">
                <a:solidFill>
                  <a:schemeClr val="tx1"/>
                </a:solidFill>
              </a:rPr>
              <a:t>www.cise.ufl.edu/~mssz/JavaNM/Top-Level.html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1266" name="Picture 2" descr="http://t1.gstatic.com/images?q=tbn:ANd9GcQcPJQ693Boe1pWsRim1QOF_sFDw-R6fOnDHfOxAW7R9O_DRU4V4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1581150" cy="2895601"/>
          </a:xfrm>
          <a:prstGeom prst="rect">
            <a:avLst/>
          </a:prstGeom>
          <a:noFill/>
        </p:spPr>
      </p:pic>
      <p:sp>
        <p:nvSpPr>
          <p:cNvPr id="6" name="Freeform 5"/>
          <p:cNvSpPr/>
          <p:nvPr/>
        </p:nvSpPr>
        <p:spPr>
          <a:xfrm>
            <a:off x="2590800" y="4648200"/>
            <a:ext cx="3814102" cy="745709"/>
          </a:xfrm>
          <a:custGeom>
            <a:avLst/>
            <a:gdLst>
              <a:gd name="connsiteX0" fmla="*/ 475816 w 5439702"/>
              <a:gd name="connsiteY0" fmla="*/ 131146 h 1132631"/>
              <a:gd name="connsiteX1" fmla="*/ 25873 w 5439702"/>
              <a:gd name="connsiteY1" fmla="*/ 131146 h 1132631"/>
              <a:gd name="connsiteX2" fmla="*/ 40388 w 5439702"/>
              <a:gd name="connsiteY2" fmla="*/ 348860 h 1132631"/>
              <a:gd name="connsiteX3" fmla="*/ 83931 w 5439702"/>
              <a:gd name="connsiteY3" fmla="*/ 363374 h 1132631"/>
              <a:gd name="connsiteX4" fmla="*/ 185531 w 5439702"/>
              <a:gd name="connsiteY4" fmla="*/ 377888 h 1132631"/>
              <a:gd name="connsiteX5" fmla="*/ 229073 w 5439702"/>
              <a:gd name="connsiteY5" fmla="*/ 392403 h 1132631"/>
              <a:gd name="connsiteX6" fmla="*/ 359702 w 5439702"/>
              <a:gd name="connsiteY6" fmla="*/ 508517 h 1132631"/>
              <a:gd name="connsiteX7" fmla="*/ 388731 w 5439702"/>
              <a:gd name="connsiteY7" fmla="*/ 552060 h 1132631"/>
              <a:gd name="connsiteX8" fmla="*/ 432273 w 5439702"/>
              <a:gd name="connsiteY8" fmla="*/ 595603 h 1132631"/>
              <a:gd name="connsiteX9" fmla="*/ 446788 w 5439702"/>
              <a:gd name="connsiteY9" fmla="*/ 653660 h 1132631"/>
              <a:gd name="connsiteX10" fmla="*/ 461302 w 5439702"/>
              <a:gd name="connsiteY10" fmla="*/ 697203 h 1132631"/>
              <a:gd name="connsiteX11" fmla="*/ 446788 w 5439702"/>
              <a:gd name="connsiteY11" fmla="*/ 856860 h 1132631"/>
              <a:gd name="connsiteX12" fmla="*/ 403245 w 5439702"/>
              <a:gd name="connsiteY12" fmla="*/ 871374 h 1132631"/>
              <a:gd name="connsiteX13" fmla="*/ 127473 w 5439702"/>
              <a:gd name="connsiteY13" fmla="*/ 842346 h 1132631"/>
              <a:gd name="connsiteX14" fmla="*/ 83931 w 5439702"/>
              <a:gd name="connsiteY14" fmla="*/ 813317 h 1132631"/>
              <a:gd name="connsiteX15" fmla="*/ 54902 w 5439702"/>
              <a:gd name="connsiteY15" fmla="*/ 769774 h 1132631"/>
              <a:gd name="connsiteX16" fmla="*/ 112959 w 5439702"/>
              <a:gd name="connsiteY16" fmla="*/ 711717 h 1132631"/>
              <a:gd name="connsiteX17" fmla="*/ 301645 w 5439702"/>
              <a:gd name="connsiteY17" fmla="*/ 697203 h 1132631"/>
              <a:gd name="connsiteX18" fmla="*/ 388731 w 5439702"/>
              <a:gd name="connsiteY18" fmla="*/ 682688 h 1132631"/>
              <a:gd name="connsiteX19" fmla="*/ 722559 w 5439702"/>
              <a:gd name="connsiteY19" fmla="*/ 653660 h 1132631"/>
              <a:gd name="connsiteX20" fmla="*/ 751588 w 5439702"/>
              <a:gd name="connsiteY20" fmla="*/ 610117 h 1132631"/>
              <a:gd name="connsiteX21" fmla="*/ 838673 w 5439702"/>
              <a:gd name="connsiteY21" fmla="*/ 552060 h 1132631"/>
              <a:gd name="connsiteX22" fmla="*/ 911245 w 5439702"/>
              <a:gd name="connsiteY22" fmla="*/ 464974 h 1132631"/>
              <a:gd name="connsiteX23" fmla="*/ 983816 w 5439702"/>
              <a:gd name="connsiteY23" fmla="*/ 377888 h 1132631"/>
              <a:gd name="connsiteX24" fmla="*/ 1027359 w 5439702"/>
              <a:gd name="connsiteY24" fmla="*/ 290803 h 1132631"/>
              <a:gd name="connsiteX25" fmla="*/ 1041873 w 5439702"/>
              <a:gd name="connsiteY25" fmla="*/ 247260 h 1132631"/>
              <a:gd name="connsiteX26" fmla="*/ 1027359 w 5439702"/>
              <a:gd name="connsiteY26" fmla="*/ 160174 h 1132631"/>
              <a:gd name="connsiteX27" fmla="*/ 998331 w 5439702"/>
              <a:gd name="connsiteY27" fmla="*/ 247260 h 1132631"/>
              <a:gd name="connsiteX28" fmla="*/ 1012845 w 5439702"/>
              <a:gd name="connsiteY28" fmla="*/ 856860 h 1132631"/>
              <a:gd name="connsiteX29" fmla="*/ 998331 w 5439702"/>
              <a:gd name="connsiteY29" fmla="*/ 392403 h 1132631"/>
              <a:gd name="connsiteX30" fmla="*/ 954788 w 5439702"/>
              <a:gd name="connsiteY30" fmla="*/ 377888 h 1132631"/>
              <a:gd name="connsiteX31" fmla="*/ 693531 w 5439702"/>
              <a:gd name="connsiteY31" fmla="*/ 392403 h 1132631"/>
              <a:gd name="connsiteX32" fmla="*/ 1056388 w 5439702"/>
              <a:gd name="connsiteY32" fmla="*/ 406917 h 1132631"/>
              <a:gd name="connsiteX33" fmla="*/ 1070902 w 5439702"/>
              <a:gd name="connsiteY33" fmla="*/ 406917 h 1132631"/>
              <a:gd name="connsiteX34" fmla="*/ 1012845 w 5439702"/>
              <a:gd name="connsiteY34" fmla="*/ 479488 h 1132631"/>
              <a:gd name="connsiteX35" fmla="*/ 1027359 w 5439702"/>
              <a:gd name="connsiteY35" fmla="*/ 523031 h 1132631"/>
              <a:gd name="connsiteX36" fmla="*/ 1041873 w 5439702"/>
              <a:gd name="connsiteY36" fmla="*/ 827831 h 1132631"/>
              <a:gd name="connsiteX37" fmla="*/ 1056388 w 5439702"/>
              <a:gd name="connsiteY37" fmla="*/ 871374 h 1132631"/>
              <a:gd name="connsiteX38" fmla="*/ 1230559 w 5439702"/>
              <a:gd name="connsiteY38" fmla="*/ 856860 h 1132631"/>
              <a:gd name="connsiteX39" fmla="*/ 1332159 w 5439702"/>
              <a:gd name="connsiteY39" fmla="*/ 740746 h 1132631"/>
              <a:gd name="connsiteX40" fmla="*/ 1361188 w 5439702"/>
              <a:gd name="connsiteY40" fmla="*/ 697203 h 1132631"/>
              <a:gd name="connsiteX41" fmla="*/ 1390216 w 5439702"/>
              <a:gd name="connsiteY41" fmla="*/ 610117 h 1132631"/>
              <a:gd name="connsiteX42" fmla="*/ 1404731 w 5439702"/>
              <a:gd name="connsiteY42" fmla="*/ 566574 h 1132631"/>
              <a:gd name="connsiteX43" fmla="*/ 1433759 w 5439702"/>
              <a:gd name="connsiteY43" fmla="*/ 711717 h 1132631"/>
              <a:gd name="connsiteX44" fmla="*/ 1462788 w 5439702"/>
              <a:gd name="connsiteY44" fmla="*/ 798803 h 1132631"/>
              <a:gd name="connsiteX45" fmla="*/ 1477302 w 5439702"/>
              <a:gd name="connsiteY45" fmla="*/ 842346 h 1132631"/>
              <a:gd name="connsiteX46" fmla="*/ 1491816 w 5439702"/>
              <a:gd name="connsiteY46" fmla="*/ 798803 h 1132631"/>
              <a:gd name="connsiteX47" fmla="*/ 1520845 w 5439702"/>
              <a:gd name="connsiteY47" fmla="*/ 740746 h 1132631"/>
              <a:gd name="connsiteX48" fmla="*/ 1535359 w 5439702"/>
              <a:gd name="connsiteY48" fmla="*/ 682688 h 1132631"/>
              <a:gd name="connsiteX49" fmla="*/ 1607931 w 5439702"/>
              <a:gd name="connsiteY49" fmla="*/ 595603 h 1132631"/>
              <a:gd name="connsiteX50" fmla="*/ 1636959 w 5439702"/>
              <a:gd name="connsiteY50" fmla="*/ 552060 h 1132631"/>
              <a:gd name="connsiteX51" fmla="*/ 1680502 w 5439702"/>
              <a:gd name="connsiteY51" fmla="*/ 464974 h 1132631"/>
              <a:gd name="connsiteX52" fmla="*/ 1724045 w 5439702"/>
              <a:gd name="connsiteY52" fmla="*/ 435946 h 1132631"/>
              <a:gd name="connsiteX53" fmla="*/ 1767588 w 5439702"/>
              <a:gd name="connsiteY53" fmla="*/ 450460 h 1132631"/>
              <a:gd name="connsiteX54" fmla="*/ 1782102 w 5439702"/>
              <a:gd name="connsiteY54" fmla="*/ 494003 h 1132631"/>
              <a:gd name="connsiteX55" fmla="*/ 1738559 w 5439702"/>
              <a:gd name="connsiteY55" fmla="*/ 464974 h 1132631"/>
              <a:gd name="connsiteX56" fmla="*/ 1665988 w 5439702"/>
              <a:gd name="connsiteY56" fmla="*/ 479488 h 1132631"/>
              <a:gd name="connsiteX57" fmla="*/ 1622445 w 5439702"/>
              <a:gd name="connsiteY57" fmla="*/ 537546 h 1132631"/>
              <a:gd name="connsiteX58" fmla="*/ 1564388 w 5439702"/>
              <a:gd name="connsiteY58" fmla="*/ 624631 h 1132631"/>
              <a:gd name="connsiteX59" fmla="*/ 1578902 w 5439702"/>
              <a:gd name="connsiteY59" fmla="*/ 639146 h 1132631"/>
              <a:gd name="connsiteX60" fmla="*/ 1651473 w 5439702"/>
              <a:gd name="connsiteY60" fmla="*/ 552060 h 1132631"/>
              <a:gd name="connsiteX61" fmla="*/ 1738559 w 5439702"/>
              <a:gd name="connsiteY61" fmla="*/ 523031 h 1132631"/>
              <a:gd name="connsiteX62" fmla="*/ 1782102 w 5439702"/>
              <a:gd name="connsiteY62" fmla="*/ 537546 h 1132631"/>
              <a:gd name="connsiteX63" fmla="*/ 1782102 w 5439702"/>
              <a:gd name="connsiteY63" fmla="*/ 450460 h 1132631"/>
              <a:gd name="connsiteX64" fmla="*/ 1695016 w 5439702"/>
              <a:gd name="connsiteY64" fmla="*/ 494003 h 1132631"/>
              <a:gd name="connsiteX65" fmla="*/ 1738559 w 5439702"/>
              <a:gd name="connsiteY65" fmla="*/ 508517 h 1132631"/>
              <a:gd name="connsiteX66" fmla="*/ 1796616 w 5439702"/>
              <a:gd name="connsiteY66" fmla="*/ 595603 h 1132631"/>
              <a:gd name="connsiteX67" fmla="*/ 1825645 w 5439702"/>
              <a:gd name="connsiteY67" fmla="*/ 668174 h 1132631"/>
              <a:gd name="connsiteX68" fmla="*/ 1970788 w 5439702"/>
              <a:gd name="connsiteY68" fmla="*/ 740746 h 1132631"/>
              <a:gd name="connsiteX69" fmla="*/ 2014331 w 5439702"/>
              <a:gd name="connsiteY69" fmla="*/ 755260 h 1132631"/>
              <a:gd name="connsiteX70" fmla="*/ 2144959 w 5439702"/>
              <a:gd name="connsiteY70" fmla="*/ 697203 h 1132631"/>
              <a:gd name="connsiteX71" fmla="*/ 2159473 w 5439702"/>
              <a:gd name="connsiteY71" fmla="*/ 624631 h 1132631"/>
              <a:gd name="connsiteX72" fmla="*/ 2188502 w 5439702"/>
              <a:gd name="connsiteY72" fmla="*/ 508517 h 1132631"/>
              <a:gd name="connsiteX73" fmla="*/ 2188502 w 5439702"/>
              <a:gd name="connsiteY73" fmla="*/ 639146 h 1132631"/>
              <a:gd name="connsiteX74" fmla="*/ 2203016 w 5439702"/>
              <a:gd name="connsiteY74" fmla="*/ 914917 h 1132631"/>
              <a:gd name="connsiteX75" fmla="*/ 2261073 w 5439702"/>
              <a:gd name="connsiteY75" fmla="*/ 929431 h 1132631"/>
              <a:gd name="connsiteX76" fmla="*/ 2348159 w 5439702"/>
              <a:gd name="connsiteY76" fmla="*/ 885888 h 1132631"/>
              <a:gd name="connsiteX77" fmla="*/ 2406216 w 5439702"/>
              <a:gd name="connsiteY77" fmla="*/ 798803 h 1132631"/>
              <a:gd name="connsiteX78" fmla="*/ 2449759 w 5439702"/>
              <a:gd name="connsiteY78" fmla="*/ 755260 h 1132631"/>
              <a:gd name="connsiteX79" fmla="*/ 2493302 w 5439702"/>
              <a:gd name="connsiteY79" fmla="*/ 668174 h 1132631"/>
              <a:gd name="connsiteX80" fmla="*/ 2522331 w 5439702"/>
              <a:gd name="connsiteY80" fmla="*/ 581088 h 1132631"/>
              <a:gd name="connsiteX81" fmla="*/ 2594902 w 5439702"/>
              <a:gd name="connsiteY81" fmla="*/ 494003 h 1132631"/>
              <a:gd name="connsiteX82" fmla="*/ 2623931 w 5439702"/>
              <a:gd name="connsiteY82" fmla="*/ 537546 h 1132631"/>
              <a:gd name="connsiteX83" fmla="*/ 2638445 w 5439702"/>
              <a:gd name="connsiteY83" fmla="*/ 595603 h 1132631"/>
              <a:gd name="connsiteX84" fmla="*/ 2667473 w 5439702"/>
              <a:gd name="connsiteY84" fmla="*/ 755260 h 1132631"/>
              <a:gd name="connsiteX85" fmla="*/ 2681988 w 5439702"/>
              <a:gd name="connsiteY85" fmla="*/ 595603 h 1132631"/>
              <a:gd name="connsiteX86" fmla="*/ 2711016 w 5439702"/>
              <a:gd name="connsiteY86" fmla="*/ 552060 h 1132631"/>
              <a:gd name="connsiteX87" fmla="*/ 2725531 w 5439702"/>
              <a:gd name="connsiteY87" fmla="*/ 508517 h 1132631"/>
              <a:gd name="connsiteX88" fmla="*/ 2856159 w 5439702"/>
              <a:gd name="connsiteY88" fmla="*/ 610117 h 1132631"/>
              <a:gd name="connsiteX89" fmla="*/ 2914216 w 5439702"/>
              <a:gd name="connsiteY89" fmla="*/ 740746 h 1132631"/>
              <a:gd name="connsiteX90" fmla="*/ 2972273 w 5439702"/>
              <a:gd name="connsiteY90" fmla="*/ 827831 h 1132631"/>
              <a:gd name="connsiteX91" fmla="*/ 3015816 w 5439702"/>
              <a:gd name="connsiteY91" fmla="*/ 842346 h 1132631"/>
              <a:gd name="connsiteX92" fmla="*/ 3189988 w 5439702"/>
              <a:gd name="connsiteY92" fmla="*/ 697203 h 1132631"/>
              <a:gd name="connsiteX93" fmla="*/ 3233531 w 5439702"/>
              <a:gd name="connsiteY93" fmla="*/ 653660 h 1132631"/>
              <a:gd name="connsiteX94" fmla="*/ 3248045 w 5439702"/>
              <a:gd name="connsiteY94" fmla="*/ 610117 h 1132631"/>
              <a:gd name="connsiteX95" fmla="*/ 3335131 w 5439702"/>
              <a:gd name="connsiteY95" fmla="*/ 523031 h 1132631"/>
              <a:gd name="connsiteX96" fmla="*/ 3349645 w 5439702"/>
              <a:gd name="connsiteY96" fmla="*/ 479488 h 1132631"/>
              <a:gd name="connsiteX97" fmla="*/ 3378673 w 5439702"/>
              <a:gd name="connsiteY97" fmla="*/ 435946 h 1132631"/>
              <a:gd name="connsiteX98" fmla="*/ 3364159 w 5439702"/>
              <a:gd name="connsiteY98" fmla="*/ 247260 h 1132631"/>
              <a:gd name="connsiteX99" fmla="*/ 3204502 w 5439702"/>
              <a:gd name="connsiteY99" fmla="*/ 261774 h 1132631"/>
              <a:gd name="connsiteX100" fmla="*/ 3146445 w 5439702"/>
              <a:gd name="connsiteY100" fmla="*/ 334346 h 1132631"/>
              <a:gd name="connsiteX101" fmla="*/ 3131931 w 5439702"/>
              <a:gd name="connsiteY101" fmla="*/ 406917 h 1132631"/>
              <a:gd name="connsiteX102" fmla="*/ 3146445 w 5439702"/>
              <a:gd name="connsiteY102" fmla="*/ 784288 h 1132631"/>
              <a:gd name="connsiteX103" fmla="*/ 3233531 w 5439702"/>
              <a:gd name="connsiteY103" fmla="*/ 755260 h 1132631"/>
              <a:gd name="connsiteX104" fmla="*/ 3277073 w 5439702"/>
              <a:gd name="connsiteY104" fmla="*/ 711717 h 1132631"/>
              <a:gd name="connsiteX105" fmla="*/ 3306102 w 5439702"/>
              <a:gd name="connsiteY105" fmla="*/ 668174 h 1132631"/>
              <a:gd name="connsiteX106" fmla="*/ 3349645 w 5439702"/>
              <a:gd name="connsiteY106" fmla="*/ 639146 h 1132631"/>
              <a:gd name="connsiteX107" fmla="*/ 3378673 w 5439702"/>
              <a:gd name="connsiteY107" fmla="*/ 595603 h 1132631"/>
              <a:gd name="connsiteX108" fmla="*/ 3407702 w 5439702"/>
              <a:gd name="connsiteY108" fmla="*/ 392403 h 1132631"/>
              <a:gd name="connsiteX109" fmla="*/ 3349645 w 5439702"/>
              <a:gd name="connsiteY109" fmla="*/ 943946 h 1132631"/>
              <a:gd name="connsiteX110" fmla="*/ 3306102 w 5439702"/>
              <a:gd name="connsiteY110" fmla="*/ 958460 h 1132631"/>
              <a:gd name="connsiteX111" fmla="*/ 3189988 w 5439702"/>
              <a:gd name="connsiteY111" fmla="*/ 943946 h 1132631"/>
              <a:gd name="connsiteX112" fmla="*/ 3204502 w 5439702"/>
              <a:gd name="connsiteY112" fmla="*/ 900403 h 1132631"/>
              <a:gd name="connsiteX113" fmla="*/ 3291588 w 5439702"/>
              <a:gd name="connsiteY113" fmla="*/ 842346 h 1132631"/>
              <a:gd name="connsiteX114" fmla="*/ 3378673 w 5439702"/>
              <a:gd name="connsiteY114" fmla="*/ 798803 h 1132631"/>
              <a:gd name="connsiteX115" fmla="*/ 3523816 w 5439702"/>
              <a:gd name="connsiteY115" fmla="*/ 697203 h 1132631"/>
              <a:gd name="connsiteX116" fmla="*/ 3683473 w 5439702"/>
              <a:gd name="connsiteY116" fmla="*/ 552060 h 1132631"/>
              <a:gd name="connsiteX117" fmla="*/ 3814102 w 5439702"/>
              <a:gd name="connsiteY117" fmla="*/ 494003 h 1132631"/>
              <a:gd name="connsiteX118" fmla="*/ 3843131 w 5439702"/>
              <a:gd name="connsiteY118" fmla="*/ 450460 h 1132631"/>
              <a:gd name="connsiteX119" fmla="*/ 3857645 w 5439702"/>
              <a:gd name="connsiteY119" fmla="*/ 406917 h 1132631"/>
              <a:gd name="connsiteX120" fmla="*/ 3915702 w 5439702"/>
              <a:gd name="connsiteY120" fmla="*/ 319831 h 1132631"/>
              <a:gd name="connsiteX121" fmla="*/ 3959245 w 5439702"/>
              <a:gd name="connsiteY121" fmla="*/ 174688 h 1132631"/>
              <a:gd name="connsiteX122" fmla="*/ 3901188 w 5439702"/>
              <a:gd name="connsiteY122" fmla="*/ 517 h 1132631"/>
              <a:gd name="connsiteX123" fmla="*/ 3814102 w 5439702"/>
              <a:gd name="connsiteY123" fmla="*/ 15031 h 1132631"/>
              <a:gd name="connsiteX124" fmla="*/ 3741531 w 5439702"/>
              <a:gd name="connsiteY124" fmla="*/ 102117 h 1132631"/>
              <a:gd name="connsiteX125" fmla="*/ 3727016 w 5439702"/>
              <a:gd name="connsiteY125" fmla="*/ 145660 h 1132631"/>
              <a:gd name="connsiteX126" fmla="*/ 3770559 w 5439702"/>
              <a:gd name="connsiteY126" fmla="*/ 319831 h 1132631"/>
              <a:gd name="connsiteX127" fmla="*/ 3857645 w 5439702"/>
              <a:gd name="connsiteY127" fmla="*/ 377888 h 1132631"/>
              <a:gd name="connsiteX128" fmla="*/ 3915702 w 5439702"/>
              <a:gd name="connsiteY128" fmla="*/ 435946 h 1132631"/>
              <a:gd name="connsiteX129" fmla="*/ 3988273 w 5439702"/>
              <a:gd name="connsiteY129" fmla="*/ 523031 h 1132631"/>
              <a:gd name="connsiteX130" fmla="*/ 4002788 w 5439702"/>
              <a:gd name="connsiteY130" fmla="*/ 566574 h 1132631"/>
              <a:gd name="connsiteX131" fmla="*/ 3988273 w 5439702"/>
              <a:gd name="connsiteY131" fmla="*/ 798803 h 1132631"/>
              <a:gd name="connsiteX132" fmla="*/ 3944731 w 5439702"/>
              <a:gd name="connsiteY132" fmla="*/ 813317 h 1132631"/>
              <a:gd name="connsiteX133" fmla="*/ 3785073 w 5439702"/>
              <a:gd name="connsiteY133" fmla="*/ 798803 h 1132631"/>
              <a:gd name="connsiteX134" fmla="*/ 3756045 w 5439702"/>
              <a:gd name="connsiteY134" fmla="*/ 682688 h 1132631"/>
              <a:gd name="connsiteX135" fmla="*/ 3799588 w 5439702"/>
              <a:gd name="connsiteY135" fmla="*/ 668174 h 1132631"/>
              <a:gd name="connsiteX136" fmla="*/ 4046331 w 5439702"/>
              <a:gd name="connsiteY136" fmla="*/ 711717 h 1132631"/>
              <a:gd name="connsiteX137" fmla="*/ 4191473 w 5439702"/>
              <a:gd name="connsiteY137" fmla="*/ 798803 h 1132631"/>
              <a:gd name="connsiteX138" fmla="*/ 4235016 w 5439702"/>
              <a:gd name="connsiteY138" fmla="*/ 827831 h 1132631"/>
              <a:gd name="connsiteX139" fmla="*/ 4293073 w 5439702"/>
              <a:gd name="connsiteY139" fmla="*/ 842346 h 1132631"/>
              <a:gd name="connsiteX140" fmla="*/ 4423702 w 5439702"/>
              <a:gd name="connsiteY140" fmla="*/ 769774 h 1132631"/>
              <a:gd name="connsiteX141" fmla="*/ 4438216 w 5439702"/>
              <a:gd name="connsiteY141" fmla="*/ 624631 h 1132631"/>
              <a:gd name="connsiteX142" fmla="*/ 4467245 w 5439702"/>
              <a:gd name="connsiteY142" fmla="*/ 668174 h 1132631"/>
              <a:gd name="connsiteX143" fmla="*/ 4481759 w 5439702"/>
              <a:gd name="connsiteY143" fmla="*/ 711717 h 1132631"/>
              <a:gd name="connsiteX144" fmla="*/ 4525302 w 5439702"/>
              <a:gd name="connsiteY144" fmla="*/ 813317 h 1132631"/>
              <a:gd name="connsiteX145" fmla="*/ 4568845 w 5439702"/>
              <a:gd name="connsiteY145" fmla="*/ 784288 h 1132631"/>
              <a:gd name="connsiteX146" fmla="*/ 4626902 w 5439702"/>
              <a:gd name="connsiteY146" fmla="*/ 726231 h 1132631"/>
              <a:gd name="connsiteX147" fmla="*/ 4670445 w 5439702"/>
              <a:gd name="connsiteY147" fmla="*/ 755260 h 1132631"/>
              <a:gd name="connsiteX148" fmla="*/ 4757531 w 5439702"/>
              <a:gd name="connsiteY148" fmla="*/ 842346 h 1132631"/>
              <a:gd name="connsiteX149" fmla="*/ 4801073 w 5439702"/>
              <a:gd name="connsiteY149" fmla="*/ 827831 h 1132631"/>
              <a:gd name="connsiteX150" fmla="*/ 4888159 w 5439702"/>
              <a:gd name="connsiteY150" fmla="*/ 856860 h 1132631"/>
              <a:gd name="connsiteX151" fmla="*/ 4931702 w 5439702"/>
              <a:gd name="connsiteY151" fmla="*/ 885888 h 1132631"/>
              <a:gd name="connsiteX152" fmla="*/ 5018788 w 5439702"/>
              <a:gd name="connsiteY152" fmla="*/ 914917 h 1132631"/>
              <a:gd name="connsiteX153" fmla="*/ 5047816 w 5439702"/>
              <a:gd name="connsiteY153" fmla="*/ 958460 h 1132631"/>
              <a:gd name="connsiteX154" fmla="*/ 5120388 w 5439702"/>
              <a:gd name="connsiteY154" fmla="*/ 972974 h 1132631"/>
              <a:gd name="connsiteX155" fmla="*/ 5149416 w 5439702"/>
              <a:gd name="connsiteY155" fmla="*/ 1016517 h 1132631"/>
              <a:gd name="connsiteX156" fmla="*/ 5192959 w 5439702"/>
              <a:gd name="connsiteY156" fmla="*/ 1002003 h 1132631"/>
              <a:gd name="connsiteX157" fmla="*/ 5265531 w 5439702"/>
              <a:gd name="connsiteY157" fmla="*/ 1016517 h 1132631"/>
              <a:gd name="connsiteX158" fmla="*/ 5381645 w 5439702"/>
              <a:gd name="connsiteY158" fmla="*/ 1074574 h 1132631"/>
              <a:gd name="connsiteX159" fmla="*/ 5410673 w 5439702"/>
              <a:gd name="connsiteY159" fmla="*/ 1118117 h 1132631"/>
              <a:gd name="connsiteX160" fmla="*/ 5439702 w 5439702"/>
              <a:gd name="connsiteY160" fmla="*/ 1132631 h 1132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439702" h="1132631">
                <a:moveTo>
                  <a:pt x="475816" y="131146"/>
                </a:moveTo>
                <a:cubicBezTo>
                  <a:pt x="361808" y="118478"/>
                  <a:pt x="90990" y="81533"/>
                  <a:pt x="25873" y="131146"/>
                </a:cubicBezTo>
                <a:cubicBezTo>
                  <a:pt x="-31981" y="175225"/>
                  <a:pt x="22748" y="278299"/>
                  <a:pt x="40388" y="348860"/>
                </a:cubicBezTo>
                <a:cubicBezTo>
                  <a:pt x="44099" y="363703"/>
                  <a:pt x="68929" y="360374"/>
                  <a:pt x="83931" y="363374"/>
                </a:cubicBezTo>
                <a:cubicBezTo>
                  <a:pt x="117477" y="370083"/>
                  <a:pt x="151664" y="373050"/>
                  <a:pt x="185531" y="377888"/>
                </a:cubicBezTo>
                <a:cubicBezTo>
                  <a:pt x="200045" y="382726"/>
                  <a:pt x="215389" y="385561"/>
                  <a:pt x="229073" y="392403"/>
                </a:cubicBezTo>
                <a:cubicBezTo>
                  <a:pt x="272703" y="414218"/>
                  <a:pt x="340465" y="479662"/>
                  <a:pt x="359702" y="508517"/>
                </a:cubicBezTo>
                <a:cubicBezTo>
                  <a:pt x="369378" y="523031"/>
                  <a:pt x="377564" y="538659"/>
                  <a:pt x="388731" y="552060"/>
                </a:cubicBezTo>
                <a:cubicBezTo>
                  <a:pt x="401871" y="567829"/>
                  <a:pt x="417759" y="581089"/>
                  <a:pt x="432273" y="595603"/>
                </a:cubicBezTo>
                <a:cubicBezTo>
                  <a:pt x="437111" y="614955"/>
                  <a:pt x="441308" y="634480"/>
                  <a:pt x="446788" y="653660"/>
                </a:cubicBezTo>
                <a:cubicBezTo>
                  <a:pt x="450991" y="668371"/>
                  <a:pt x="461302" y="681904"/>
                  <a:pt x="461302" y="697203"/>
                </a:cubicBezTo>
                <a:cubicBezTo>
                  <a:pt x="461302" y="750641"/>
                  <a:pt x="463687" y="806164"/>
                  <a:pt x="446788" y="856860"/>
                </a:cubicBezTo>
                <a:cubicBezTo>
                  <a:pt x="441950" y="871374"/>
                  <a:pt x="417759" y="866536"/>
                  <a:pt x="403245" y="871374"/>
                </a:cubicBezTo>
                <a:cubicBezTo>
                  <a:pt x="381956" y="870043"/>
                  <a:pt x="199975" y="878598"/>
                  <a:pt x="127473" y="842346"/>
                </a:cubicBezTo>
                <a:cubicBezTo>
                  <a:pt x="111871" y="834545"/>
                  <a:pt x="98445" y="822993"/>
                  <a:pt x="83931" y="813317"/>
                </a:cubicBezTo>
                <a:cubicBezTo>
                  <a:pt x="74255" y="798803"/>
                  <a:pt x="57770" y="786981"/>
                  <a:pt x="54902" y="769774"/>
                </a:cubicBezTo>
                <a:cubicBezTo>
                  <a:pt x="47793" y="727119"/>
                  <a:pt x="81363" y="715666"/>
                  <a:pt x="112959" y="711717"/>
                </a:cubicBezTo>
                <a:cubicBezTo>
                  <a:pt x="175553" y="703893"/>
                  <a:pt x="238750" y="702041"/>
                  <a:pt x="301645" y="697203"/>
                </a:cubicBezTo>
                <a:cubicBezTo>
                  <a:pt x="330674" y="692365"/>
                  <a:pt x="359396" y="685035"/>
                  <a:pt x="388731" y="682688"/>
                </a:cubicBezTo>
                <a:cubicBezTo>
                  <a:pt x="732031" y="655224"/>
                  <a:pt x="564882" y="693078"/>
                  <a:pt x="722559" y="653660"/>
                </a:cubicBezTo>
                <a:cubicBezTo>
                  <a:pt x="732235" y="639146"/>
                  <a:pt x="738460" y="621604"/>
                  <a:pt x="751588" y="610117"/>
                </a:cubicBezTo>
                <a:cubicBezTo>
                  <a:pt x="777844" y="587143"/>
                  <a:pt x="838673" y="552060"/>
                  <a:pt x="838673" y="552060"/>
                </a:cubicBezTo>
                <a:cubicBezTo>
                  <a:pt x="910751" y="443944"/>
                  <a:pt x="818110" y="576737"/>
                  <a:pt x="911245" y="464974"/>
                </a:cubicBezTo>
                <a:cubicBezTo>
                  <a:pt x="1012281" y="343730"/>
                  <a:pt x="856604" y="505100"/>
                  <a:pt x="983816" y="377888"/>
                </a:cubicBezTo>
                <a:cubicBezTo>
                  <a:pt x="1020303" y="268434"/>
                  <a:pt x="971082" y="403359"/>
                  <a:pt x="1027359" y="290803"/>
                </a:cubicBezTo>
                <a:cubicBezTo>
                  <a:pt x="1034201" y="277119"/>
                  <a:pt x="1037035" y="261774"/>
                  <a:pt x="1041873" y="247260"/>
                </a:cubicBezTo>
                <a:cubicBezTo>
                  <a:pt x="1037035" y="218231"/>
                  <a:pt x="1056788" y="160174"/>
                  <a:pt x="1027359" y="160174"/>
                </a:cubicBezTo>
                <a:cubicBezTo>
                  <a:pt x="996760" y="160174"/>
                  <a:pt x="998331" y="247260"/>
                  <a:pt x="998331" y="247260"/>
                </a:cubicBezTo>
                <a:cubicBezTo>
                  <a:pt x="1003169" y="450460"/>
                  <a:pt x="1012845" y="653602"/>
                  <a:pt x="1012845" y="856860"/>
                </a:cubicBezTo>
                <a:cubicBezTo>
                  <a:pt x="1012845" y="1011755"/>
                  <a:pt x="1016970" y="546172"/>
                  <a:pt x="998331" y="392403"/>
                </a:cubicBezTo>
                <a:cubicBezTo>
                  <a:pt x="996490" y="377215"/>
                  <a:pt x="969302" y="382726"/>
                  <a:pt x="954788" y="377888"/>
                </a:cubicBezTo>
                <a:cubicBezTo>
                  <a:pt x="867702" y="382726"/>
                  <a:pt x="609667" y="368442"/>
                  <a:pt x="693531" y="392403"/>
                </a:cubicBezTo>
                <a:cubicBezTo>
                  <a:pt x="809922" y="425658"/>
                  <a:pt x="935428" y="402265"/>
                  <a:pt x="1056388" y="406917"/>
                </a:cubicBezTo>
                <a:cubicBezTo>
                  <a:pt x="1061222" y="407103"/>
                  <a:pt x="1070902" y="406917"/>
                  <a:pt x="1070902" y="406917"/>
                </a:cubicBezTo>
                <a:cubicBezTo>
                  <a:pt x="1037468" y="429207"/>
                  <a:pt x="1012845" y="432751"/>
                  <a:pt x="1012845" y="479488"/>
                </a:cubicBezTo>
                <a:cubicBezTo>
                  <a:pt x="1012845" y="494787"/>
                  <a:pt x="1022521" y="508517"/>
                  <a:pt x="1027359" y="523031"/>
                </a:cubicBezTo>
                <a:cubicBezTo>
                  <a:pt x="1032197" y="624631"/>
                  <a:pt x="1033426" y="726467"/>
                  <a:pt x="1041873" y="827831"/>
                </a:cubicBezTo>
                <a:cubicBezTo>
                  <a:pt x="1043144" y="843078"/>
                  <a:pt x="1041266" y="869048"/>
                  <a:pt x="1056388" y="871374"/>
                </a:cubicBezTo>
                <a:cubicBezTo>
                  <a:pt x="1113969" y="880233"/>
                  <a:pt x="1172502" y="861698"/>
                  <a:pt x="1230559" y="856860"/>
                </a:cubicBezTo>
                <a:cubicBezTo>
                  <a:pt x="1303130" y="808479"/>
                  <a:pt x="1264425" y="842346"/>
                  <a:pt x="1332159" y="740746"/>
                </a:cubicBezTo>
                <a:lnTo>
                  <a:pt x="1361188" y="697203"/>
                </a:lnTo>
                <a:lnTo>
                  <a:pt x="1390216" y="610117"/>
                </a:lnTo>
                <a:lnTo>
                  <a:pt x="1404731" y="566574"/>
                </a:lnTo>
                <a:cubicBezTo>
                  <a:pt x="1414538" y="625419"/>
                  <a:pt x="1417521" y="657590"/>
                  <a:pt x="1433759" y="711717"/>
                </a:cubicBezTo>
                <a:cubicBezTo>
                  <a:pt x="1442552" y="741025"/>
                  <a:pt x="1453112" y="769774"/>
                  <a:pt x="1462788" y="798803"/>
                </a:cubicBezTo>
                <a:lnTo>
                  <a:pt x="1477302" y="842346"/>
                </a:lnTo>
                <a:cubicBezTo>
                  <a:pt x="1482140" y="827832"/>
                  <a:pt x="1485789" y="812865"/>
                  <a:pt x="1491816" y="798803"/>
                </a:cubicBezTo>
                <a:cubicBezTo>
                  <a:pt x="1500339" y="778916"/>
                  <a:pt x="1513248" y="761005"/>
                  <a:pt x="1520845" y="740746"/>
                </a:cubicBezTo>
                <a:cubicBezTo>
                  <a:pt x="1527849" y="722068"/>
                  <a:pt x="1527501" y="701023"/>
                  <a:pt x="1535359" y="682688"/>
                </a:cubicBezTo>
                <a:cubicBezTo>
                  <a:pt x="1554436" y="638176"/>
                  <a:pt x="1577163" y="632525"/>
                  <a:pt x="1607931" y="595603"/>
                </a:cubicBezTo>
                <a:cubicBezTo>
                  <a:pt x="1619098" y="582202"/>
                  <a:pt x="1629158" y="567662"/>
                  <a:pt x="1636959" y="552060"/>
                </a:cubicBezTo>
                <a:cubicBezTo>
                  <a:pt x="1660568" y="504841"/>
                  <a:pt x="1638906" y="506570"/>
                  <a:pt x="1680502" y="464974"/>
                </a:cubicBezTo>
                <a:cubicBezTo>
                  <a:pt x="1692837" y="452639"/>
                  <a:pt x="1709531" y="445622"/>
                  <a:pt x="1724045" y="435946"/>
                </a:cubicBezTo>
                <a:cubicBezTo>
                  <a:pt x="1738559" y="440784"/>
                  <a:pt x="1756770" y="439642"/>
                  <a:pt x="1767588" y="450460"/>
                </a:cubicBezTo>
                <a:cubicBezTo>
                  <a:pt x="1778406" y="461278"/>
                  <a:pt x="1795786" y="487161"/>
                  <a:pt x="1782102" y="494003"/>
                </a:cubicBezTo>
                <a:cubicBezTo>
                  <a:pt x="1766499" y="501804"/>
                  <a:pt x="1753073" y="474650"/>
                  <a:pt x="1738559" y="464974"/>
                </a:cubicBezTo>
                <a:cubicBezTo>
                  <a:pt x="1714369" y="469812"/>
                  <a:pt x="1686908" y="466413"/>
                  <a:pt x="1665988" y="479488"/>
                </a:cubicBezTo>
                <a:cubicBezTo>
                  <a:pt x="1645474" y="492309"/>
                  <a:pt x="1636317" y="517728"/>
                  <a:pt x="1622445" y="537546"/>
                </a:cubicBezTo>
                <a:cubicBezTo>
                  <a:pt x="1602438" y="566127"/>
                  <a:pt x="1583740" y="595603"/>
                  <a:pt x="1564388" y="624631"/>
                </a:cubicBezTo>
                <a:cubicBezTo>
                  <a:pt x="1525683" y="682688"/>
                  <a:pt x="1520844" y="677850"/>
                  <a:pt x="1578902" y="639146"/>
                </a:cubicBezTo>
                <a:cubicBezTo>
                  <a:pt x="1596969" y="612046"/>
                  <a:pt x="1621893" y="568494"/>
                  <a:pt x="1651473" y="552060"/>
                </a:cubicBezTo>
                <a:cubicBezTo>
                  <a:pt x="1678221" y="537200"/>
                  <a:pt x="1738559" y="523031"/>
                  <a:pt x="1738559" y="523031"/>
                </a:cubicBezTo>
                <a:cubicBezTo>
                  <a:pt x="1753073" y="527869"/>
                  <a:pt x="1768418" y="544388"/>
                  <a:pt x="1782102" y="537546"/>
                </a:cubicBezTo>
                <a:cubicBezTo>
                  <a:pt x="1815277" y="520959"/>
                  <a:pt x="1787631" y="467047"/>
                  <a:pt x="1782102" y="450460"/>
                </a:cubicBezTo>
                <a:cubicBezTo>
                  <a:pt x="1771364" y="454039"/>
                  <a:pt x="1695016" y="475245"/>
                  <a:pt x="1695016" y="494003"/>
                </a:cubicBezTo>
                <a:cubicBezTo>
                  <a:pt x="1695016" y="509302"/>
                  <a:pt x="1724045" y="503679"/>
                  <a:pt x="1738559" y="508517"/>
                </a:cubicBezTo>
                <a:cubicBezTo>
                  <a:pt x="1757911" y="537546"/>
                  <a:pt x="1783659" y="563210"/>
                  <a:pt x="1796616" y="595603"/>
                </a:cubicBezTo>
                <a:cubicBezTo>
                  <a:pt x="1806292" y="619793"/>
                  <a:pt x="1808336" y="648701"/>
                  <a:pt x="1825645" y="668174"/>
                </a:cubicBezTo>
                <a:cubicBezTo>
                  <a:pt x="1879545" y="728811"/>
                  <a:pt x="1907349" y="722620"/>
                  <a:pt x="1970788" y="740746"/>
                </a:cubicBezTo>
                <a:cubicBezTo>
                  <a:pt x="1985499" y="744949"/>
                  <a:pt x="1999817" y="750422"/>
                  <a:pt x="2014331" y="755260"/>
                </a:cubicBezTo>
                <a:cubicBezTo>
                  <a:pt x="2071338" y="745759"/>
                  <a:pt x="2115708" y="755705"/>
                  <a:pt x="2144959" y="697203"/>
                </a:cubicBezTo>
                <a:cubicBezTo>
                  <a:pt x="2155992" y="675138"/>
                  <a:pt x="2153926" y="648669"/>
                  <a:pt x="2159473" y="624631"/>
                </a:cubicBezTo>
                <a:cubicBezTo>
                  <a:pt x="2168444" y="585757"/>
                  <a:pt x="2188502" y="508517"/>
                  <a:pt x="2188502" y="508517"/>
                </a:cubicBezTo>
                <a:cubicBezTo>
                  <a:pt x="2221175" y="606539"/>
                  <a:pt x="2188502" y="485880"/>
                  <a:pt x="2188502" y="639146"/>
                </a:cubicBezTo>
                <a:cubicBezTo>
                  <a:pt x="2188502" y="731197"/>
                  <a:pt x="2180690" y="825614"/>
                  <a:pt x="2203016" y="914917"/>
                </a:cubicBezTo>
                <a:cubicBezTo>
                  <a:pt x="2207854" y="934269"/>
                  <a:pt x="2241721" y="924593"/>
                  <a:pt x="2261073" y="929431"/>
                </a:cubicBezTo>
                <a:cubicBezTo>
                  <a:pt x="2292134" y="919078"/>
                  <a:pt x="2324987" y="912370"/>
                  <a:pt x="2348159" y="885888"/>
                </a:cubicBezTo>
                <a:cubicBezTo>
                  <a:pt x="2371133" y="859632"/>
                  <a:pt x="2381547" y="823472"/>
                  <a:pt x="2406216" y="798803"/>
                </a:cubicBezTo>
                <a:lnTo>
                  <a:pt x="2449759" y="755260"/>
                </a:lnTo>
                <a:cubicBezTo>
                  <a:pt x="2502688" y="596470"/>
                  <a:pt x="2418276" y="836981"/>
                  <a:pt x="2493302" y="668174"/>
                </a:cubicBezTo>
                <a:cubicBezTo>
                  <a:pt x="2505730" y="640212"/>
                  <a:pt x="2500694" y="602725"/>
                  <a:pt x="2522331" y="581088"/>
                </a:cubicBezTo>
                <a:cubicBezTo>
                  <a:pt x="2578208" y="525211"/>
                  <a:pt x="2554487" y="554625"/>
                  <a:pt x="2594902" y="494003"/>
                </a:cubicBezTo>
                <a:cubicBezTo>
                  <a:pt x="2604578" y="508517"/>
                  <a:pt x="2617059" y="521512"/>
                  <a:pt x="2623931" y="537546"/>
                </a:cubicBezTo>
                <a:cubicBezTo>
                  <a:pt x="2631789" y="555881"/>
                  <a:pt x="2634118" y="576130"/>
                  <a:pt x="2638445" y="595603"/>
                </a:cubicBezTo>
                <a:cubicBezTo>
                  <a:pt x="2651969" y="656462"/>
                  <a:pt x="2656970" y="692238"/>
                  <a:pt x="2667473" y="755260"/>
                </a:cubicBezTo>
                <a:cubicBezTo>
                  <a:pt x="2672311" y="702041"/>
                  <a:pt x="2670791" y="647855"/>
                  <a:pt x="2681988" y="595603"/>
                </a:cubicBezTo>
                <a:cubicBezTo>
                  <a:pt x="2685643" y="578546"/>
                  <a:pt x="2703215" y="567662"/>
                  <a:pt x="2711016" y="552060"/>
                </a:cubicBezTo>
                <a:cubicBezTo>
                  <a:pt x="2717858" y="538376"/>
                  <a:pt x="2720693" y="523031"/>
                  <a:pt x="2725531" y="508517"/>
                </a:cubicBezTo>
                <a:cubicBezTo>
                  <a:pt x="2812657" y="543368"/>
                  <a:pt x="2798720" y="523959"/>
                  <a:pt x="2856159" y="610117"/>
                </a:cubicBezTo>
                <a:cubicBezTo>
                  <a:pt x="2897385" y="671956"/>
                  <a:pt x="2876496" y="671592"/>
                  <a:pt x="2914216" y="740746"/>
                </a:cubicBezTo>
                <a:cubicBezTo>
                  <a:pt x="2930922" y="771374"/>
                  <a:pt x="2939176" y="816798"/>
                  <a:pt x="2972273" y="827831"/>
                </a:cubicBezTo>
                <a:lnTo>
                  <a:pt x="3015816" y="842346"/>
                </a:lnTo>
                <a:cubicBezTo>
                  <a:pt x="3137059" y="761517"/>
                  <a:pt x="3078233" y="808957"/>
                  <a:pt x="3189988" y="697203"/>
                </a:cubicBezTo>
                <a:lnTo>
                  <a:pt x="3233531" y="653660"/>
                </a:lnTo>
                <a:cubicBezTo>
                  <a:pt x="3238369" y="639146"/>
                  <a:pt x="3238652" y="622194"/>
                  <a:pt x="3248045" y="610117"/>
                </a:cubicBezTo>
                <a:cubicBezTo>
                  <a:pt x="3273249" y="577712"/>
                  <a:pt x="3335131" y="523031"/>
                  <a:pt x="3335131" y="523031"/>
                </a:cubicBezTo>
                <a:cubicBezTo>
                  <a:pt x="3339969" y="508517"/>
                  <a:pt x="3342803" y="493172"/>
                  <a:pt x="3349645" y="479488"/>
                </a:cubicBezTo>
                <a:cubicBezTo>
                  <a:pt x="3357446" y="463886"/>
                  <a:pt x="3377585" y="453356"/>
                  <a:pt x="3378673" y="435946"/>
                </a:cubicBezTo>
                <a:cubicBezTo>
                  <a:pt x="3382608" y="372988"/>
                  <a:pt x="3368997" y="310155"/>
                  <a:pt x="3364159" y="247260"/>
                </a:cubicBezTo>
                <a:cubicBezTo>
                  <a:pt x="3310940" y="252098"/>
                  <a:pt x="3256754" y="250577"/>
                  <a:pt x="3204502" y="261774"/>
                </a:cubicBezTo>
                <a:cubicBezTo>
                  <a:pt x="3160986" y="271099"/>
                  <a:pt x="3155287" y="298979"/>
                  <a:pt x="3146445" y="334346"/>
                </a:cubicBezTo>
                <a:cubicBezTo>
                  <a:pt x="3140462" y="358279"/>
                  <a:pt x="3136769" y="382727"/>
                  <a:pt x="3131931" y="406917"/>
                </a:cubicBezTo>
                <a:cubicBezTo>
                  <a:pt x="3136769" y="532707"/>
                  <a:pt x="3111198" y="663440"/>
                  <a:pt x="3146445" y="784288"/>
                </a:cubicBezTo>
                <a:cubicBezTo>
                  <a:pt x="3155013" y="813663"/>
                  <a:pt x="3233531" y="755260"/>
                  <a:pt x="3233531" y="755260"/>
                </a:cubicBezTo>
                <a:cubicBezTo>
                  <a:pt x="3248045" y="740746"/>
                  <a:pt x="3263933" y="727486"/>
                  <a:pt x="3277073" y="711717"/>
                </a:cubicBezTo>
                <a:cubicBezTo>
                  <a:pt x="3288240" y="698316"/>
                  <a:pt x="3293767" y="680509"/>
                  <a:pt x="3306102" y="668174"/>
                </a:cubicBezTo>
                <a:cubicBezTo>
                  <a:pt x="3318437" y="655839"/>
                  <a:pt x="3335131" y="648822"/>
                  <a:pt x="3349645" y="639146"/>
                </a:cubicBezTo>
                <a:cubicBezTo>
                  <a:pt x="3359321" y="624632"/>
                  <a:pt x="3371801" y="611636"/>
                  <a:pt x="3378673" y="595603"/>
                </a:cubicBezTo>
                <a:cubicBezTo>
                  <a:pt x="3399263" y="547560"/>
                  <a:pt x="3405141" y="418010"/>
                  <a:pt x="3407702" y="392403"/>
                </a:cubicBezTo>
                <a:cubicBezTo>
                  <a:pt x="3405688" y="462879"/>
                  <a:pt x="3511388" y="836118"/>
                  <a:pt x="3349645" y="943946"/>
                </a:cubicBezTo>
                <a:cubicBezTo>
                  <a:pt x="3336915" y="952433"/>
                  <a:pt x="3320616" y="953622"/>
                  <a:pt x="3306102" y="958460"/>
                </a:cubicBezTo>
                <a:cubicBezTo>
                  <a:pt x="3267397" y="953622"/>
                  <a:pt x="3223855" y="963298"/>
                  <a:pt x="3189988" y="943946"/>
                </a:cubicBezTo>
                <a:cubicBezTo>
                  <a:pt x="3176704" y="936355"/>
                  <a:pt x="3196015" y="913133"/>
                  <a:pt x="3204502" y="900403"/>
                </a:cubicBezTo>
                <a:cubicBezTo>
                  <a:pt x="3235566" y="853807"/>
                  <a:pt x="3245937" y="857563"/>
                  <a:pt x="3291588" y="842346"/>
                </a:cubicBezTo>
                <a:cubicBezTo>
                  <a:pt x="3484882" y="713482"/>
                  <a:pt x="3198410" y="898949"/>
                  <a:pt x="3378673" y="798803"/>
                </a:cubicBezTo>
                <a:cubicBezTo>
                  <a:pt x="3397311" y="788449"/>
                  <a:pt x="3499265" y="719299"/>
                  <a:pt x="3523816" y="697203"/>
                </a:cubicBezTo>
                <a:cubicBezTo>
                  <a:pt x="3600286" y="628380"/>
                  <a:pt x="3603386" y="605451"/>
                  <a:pt x="3683473" y="552060"/>
                </a:cubicBezTo>
                <a:cubicBezTo>
                  <a:pt x="3713984" y="531719"/>
                  <a:pt x="3782671" y="506575"/>
                  <a:pt x="3814102" y="494003"/>
                </a:cubicBezTo>
                <a:cubicBezTo>
                  <a:pt x="3823778" y="479489"/>
                  <a:pt x="3835330" y="466062"/>
                  <a:pt x="3843131" y="450460"/>
                </a:cubicBezTo>
                <a:cubicBezTo>
                  <a:pt x="3849973" y="436776"/>
                  <a:pt x="3850215" y="420291"/>
                  <a:pt x="3857645" y="406917"/>
                </a:cubicBezTo>
                <a:cubicBezTo>
                  <a:pt x="3874588" y="376419"/>
                  <a:pt x="3915702" y="319831"/>
                  <a:pt x="3915702" y="319831"/>
                </a:cubicBezTo>
                <a:cubicBezTo>
                  <a:pt x="3951039" y="213821"/>
                  <a:pt x="3937310" y="262431"/>
                  <a:pt x="3959245" y="174688"/>
                </a:cubicBezTo>
                <a:cubicBezTo>
                  <a:pt x="3956149" y="143723"/>
                  <a:pt x="3980468" y="9326"/>
                  <a:pt x="3901188" y="517"/>
                </a:cubicBezTo>
                <a:cubicBezTo>
                  <a:pt x="3871939" y="-2733"/>
                  <a:pt x="3843131" y="10193"/>
                  <a:pt x="3814102" y="15031"/>
                </a:cubicBezTo>
                <a:cubicBezTo>
                  <a:pt x="3782000" y="47133"/>
                  <a:pt x="3761739" y="61700"/>
                  <a:pt x="3741531" y="102117"/>
                </a:cubicBezTo>
                <a:cubicBezTo>
                  <a:pt x="3734689" y="115801"/>
                  <a:pt x="3731854" y="131146"/>
                  <a:pt x="3727016" y="145660"/>
                </a:cubicBezTo>
                <a:cubicBezTo>
                  <a:pt x="3733153" y="200894"/>
                  <a:pt x="3721332" y="276758"/>
                  <a:pt x="3770559" y="319831"/>
                </a:cubicBezTo>
                <a:cubicBezTo>
                  <a:pt x="3796815" y="342805"/>
                  <a:pt x="3857645" y="377888"/>
                  <a:pt x="3857645" y="377888"/>
                </a:cubicBezTo>
                <a:cubicBezTo>
                  <a:pt x="3885290" y="460825"/>
                  <a:pt x="3849352" y="391713"/>
                  <a:pt x="3915702" y="435946"/>
                </a:cubicBezTo>
                <a:cubicBezTo>
                  <a:pt x="3939780" y="451998"/>
                  <a:pt x="3974884" y="496254"/>
                  <a:pt x="3988273" y="523031"/>
                </a:cubicBezTo>
                <a:cubicBezTo>
                  <a:pt x="3995115" y="536715"/>
                  <a:pt x="3997950" y="552060"/>
                  <a:pt x="4002788" y="566574"/>
                </a:cubicBezTo>
                <a:cubicBezTo>
                  <a:pt x="3997950" y="643984"/>
                  <a:pt x="4006037" y="723304"/>
                  <a:pt x="3988273" y="798803"/>
                </a:cubicBezTo>
                <a:cubicBezTo>
                  <a:pt x="3984769" y="813695"/>
                  <a:pt x="3960030" y="813317"/>
                  <a:pt x="3944731" y="813317"/>
                </a:cubicBezTo>
                <a:cubicBezTo>
                  <a:pt x="3891292" y="813317"/>
                  <a:pt x="3838292" y="803641"/>
                  <a:pt x="3785073" y="798803"/>
                </a:cubicBezTo>
                <a:cubicBezTo>
                  <a:pt x="3745683" y="759412"/>
                  <a:pt x="3711550" y="749431"/>
                  <a:pt x="3756045" y="682688"/>
                </a:cubicBezTo>
                <a:cubicBezTo>
                  <a:pt x="3764532" y="669958"/>
                  <a:pt x="3785074" y="673012"/>
                  <a:pt x="3799588" y="668174"/>
                </a:cubicBezTo>
                <a:cubicBezTo>
                  <a:pt x="3891686" y="676546"/>
                  <a:pt x="3964683" y="670892"/>
                  <a:pt x="4046331" y="711717"/>
                </a:cubicBezTo>
                <a:cubicBezTo>
                  <a:pt x="4135595" y="756350"/>
                  <a:pt x="4086381" y="728742"/>
                  <a:pt x="4191473" y="798803"/>
                </a:cubicBezTo>
                <a:cubicBezTo>
                  <a:pt x="4205987" y="808479"/>
                  <a:pt x="4218093" y="823600"/>
                  <a:pt x="4235016" y="827831"/>
                </a:cubicBezTo>
                <a:lnTo>
                  <a:pt x="4293073" y="842346"/>
                </a:lnTo>
                <a:cubicBezTo>
                  <a:pt x="4399632" y="806826"/>
                  <a:pt x="4358522" y="834954"/>
                  <a:pt x="4423702" y="769774"/>
                </a:cubicBezTo>
                <a:cubicBezTo>
                  <a:pt x="4428540" y="721393"/>
                  <a:pt x="4419063" y="669322"/>
                  <a:pt x="4438216" y="624631"/>
                </a:cubicBezTo>
                <a:cubicBezTo>
                  <a:pt x="4445088" y="608597"/>
                  <a:pt x="4459444" y="652572"/>
                  <a:pt x="4467245" y="668174"/>
                </a:cubicBezTo>
                <a:cubicBezTo>
                  <a:pt x="4474087" y="681858"/>
                  <a:pt x="4475732" y="697655"/>
                  <a:pt x="4481759" y="711717"/>
                </a:cubicBezTo>
                <a:cubicBezTo>
                  <a:pt x="4535565" y="837264"/>
                  <a:pt x="4491264" y="711201"/>
                  <a:pt x="4525302" y="813317"/>
                </a:cubicBezTo>
                <a:cubicBezTo>
                  <a:pt x="4539816" y="803641"/>
                  <a:pt x="4557948" y="797910"/>
                  <a:pt x="4568845" y="784288"/>
                </a:cubicBezTo>
                <a:cubicBezTo>
                  <a:pt x="4625143" y="713916"/>
                  <a:pt x="4531898" y="757900"/>
                  <a:pt x="4626902" y="726231"/>
                </a:cubicBezTo>
                <a:cubicBezTo>
                  <a:pt x="4641416" y="735907"/>
                  <a:pt x="4657407" y="743671"/>
                  <a:pt x="4670445" y="755260"/>
                </a:cubicBezTo>
                <a:cubicBezTo>
                  <a:pt x="4701128" y="782534"/>
                  <a:pt x="4757531" y="842346"/>
                  <a:pt x="4757531" y="842346"/>
                </a:cubicBezTo>
                <a:cubicBezTo>
                  <a:pt x="4772045" y="837508"/>
                  <a:pt x="4787389" y="820989"/>
                  <a:pt x="4801073" y="827831"/>
                </a:cubicBezTo>
                <a:cubicBezTo>
                  <a:pt x="4893661" y="874125"/>
                  <a:pt x="4796669" y="917852"/>
                  <a:pt x="4888159" y="856860"/>
                </a:cubicBezTo>
                <a:cubicBezTo>
                  <a:pt x="4902673" y="866536"/>
                  <a:pt x="4915762" y="878803"/>
                  <a:pt x="4931702" y="885888"/>
                </a:cubicBezTo>
                <a:cubicBezTo>
                  <a:pt x="4959664" y="898315"/>
                  <a:pt x="4992840" y="898699"/>
                  <a:pt x="5018788" y="914917"/>
                </a:cubicBezTo>
                <a:cubicBezTo>
                  <a:pt x="5033580" y="924162"/>
                  <a:pt x="5032670" y="949805"/>
                  <a:pt x="5047816" y="958460"/>
                </a:cubicBezTo>
                <a:cubicBezTo>
                  <a:pt x="5069235" y="970700"/>
                  <a:pt x="5096197" y="968136"/>
                  <a:pt x="5120388" y="972974"/>
                </a:cubicBezTo>
                <a:cubicBezTo>
                  <a:pt x="5130064" y="987488"/>
                  <a:pt x="5133220" y="1010038"/>
                  <a:pt x="5149416" y="1016517"/>
                </a:cubicBezTo>
                <a:cubicBezTo>
                  <a:pt x="5163621" y="1022199"/>
                  <a:pt x="5177660" y="1002003"/>
                  <a:pt x="5192959" y="1002003"/>
                </a:cubicBezTo>
                <a:cubicBezTo>
                  <a:pt x="5217629" y="1002003"/>
                  <a:pt x="5241340" y="1011679"/>
                  <a:pt x="5265531" y="1016517"/>
                </a:cubicBezTo>
                <a:cubicBezTo>
                  <a:pt x="5297024" y="1111000"/>
                  <a:pt x="5251122" y="1016564"/>
                  <a:pt x="5381645" y="1074574"/>
                </a:cubicBezTo>
                <a:cubicBezTo>
                  <a:pt x="5397585" y="1081659"/>
                  <a:pt x="5398338" y="1105782"/>
                  <a:pt x="5410673" y="1118117"/>
                </a:cubicBezTo>
                <a:cubicBezTo>
                  <a:pt x="5418323" y="1125767"/>
                  <a:pt x="5430026" y="1127793"/>
                  <a:pt x="5439702" y="1132631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Alternative Method to </a:t>
            </a:r>
            <a:r>
              <a:rPr lang="en-US" b="1" i="1" dirty="0" smtClean="0">
                <a:solidFill>
                  <a:srgbClr val="0000FF"/>
                </a:solidFill>
              </a:rPr>
              <a:t>Format</a:t>
            </a:r>
            <a:r>
              <a:rPr lang="en-US" b="1" dirty="0" smtClean="0">
                <a:solidFill>
                  <a:srgbClr val="0000FF"/>
                </a:solidFill>
              </a:rPr>
              <a:t> Strings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4800" y="1371600"/>
            <a:ext cx="838200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0000FF"/>
                </a:solidFill>
              </a:rPr>
              <a:t>Java Code</a:t>
            </a:r>
            <a:r>
              <a:rPr lang="en-US" sz="2800" b="1" dirty="0" smtClean="0">
                <a:solidFill>
                  <a:srgbClr val="0000FF"/>
                </a:solidFill>
              </a:rPr>
              <a:t>:   </a:t>
            </a:r>
            <a:r>
              <a:rPr lang="en-US" sz="2800" dirty="0" smtClean="0"/>
              <a:t>Assume we have a float called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</a:rPr>
              <a:t>floatVar</a:t>
            </a:r>
            <a:r>
              <a:rPr lang="en-US" sz="2800" dirty="0" smtClean="0"/>
              <a:t>, </a:t>
            </a:r>
          </a:p>
          <a:p>
            <a:pPr>
              <a:spcAft>
                <a:spcPts val="1800"/>
              </a:spcAft>
            </a:pPr>
            <a:r>
              <a:rPr lang="en-US" sz="2800" dirty="0" smtClean="0"/>
              <a:t>	an </a:t>
            </a:r>
            <a:r>
              <a:rPr lang="en-US" sz="2800" dirty="0" err="1" smtClean="0"/>
              <a:t>int</a:t>
            </a:r>
            <a:r>
              <a:rPr lang="en-US" sz="2800" dirty="0" smtClean="0"/>
              <a:t> called </a:t>
            </a:r>
            <a:r>
              <a:rPr lang="en-US" sz="2800" i="1" dirty="0" err="1" smtClean="0">
                <a:solidFill>
                  <a:srgbClr val="00B050"/>
                </a:solidFill>
              </a:rPr>
              <a:t>intVar</a:t>
            </a:r>
            <a:r>
              <a:rPr lang="en-US" sz="2800" dirty="0" smtClean="0"/>
              <a:t>, and a string called </a:t>
            </a:r>
            <a:r>
              <a:rPr lang="en-US" sz="2800" i="1" dirty="0" err="1" smtClean="0">
                <a:solidFill>
                  <a:srgbClr val="00B0F0"/>
                </a:solidFill>
              </a:rPr>
              <a:t>stringVar</a:t>
            </a:r>
            <a:r>
              <a:rPr lang="en-US" sz="2800" i="1" dirty="0" smtClean="0">
                <a:solidFill>
                  <a:srgbClr val="0000FF"/>
                </a:solidFill>
              </a:rPr>
              <a:t>.</a:t>
            </a:r>
            <a:endParaRPr lang="en-US" sz="2800" b="1" dirty="0" smtClean="0">
              <a:solidFill>
                <a:srgbClr val="0000FF"/>
              </a:solidFill>
            </a:endParaRPr>
          </a:p>
          <a:p>
            <a:r>
              <a:rPr lang="en-US" sz="2800" b="1" dirty="0" smtClean="0">
                <a:solidFill>
                  <a:srgbClr val="0000FF"/>
                </a:solidFill>
              </a:rPr>
              <a:t>	String</a:t>
            </a:r>
            <a:r>
              <a:rPr lang="en-US" sz="2800" b="1" dirty="0" smtClean="0"/>
              <a:t> </a:t>
            </a:r>
            <a:r>
              <a:rPr lang="en-US" sz="2800" b="1" dirty="0" err="1">
                <a:solidFill>
                  <a:srgbClr val="FF00FF"/>
                </a:solidFill>
              </a:rPr>
              <a:t>fs</a:t>
            </a:r>
            <a:r>
              <a:rPr lang="en-US" sz="2800" b="1" dirty="0"/>
              <a:t>; </a:t>
            </a:r>
            <a:endParaRPr lang="en-US" sz="2800" b="1" dirty="0" smtClean="0"/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FF00FF"/>
                </a:solidFill>
              </a:rPr>
              <a:t>	</a:t>
            </a:r>
            <a:r>
              <a:rPr lang="en-US" sz="2800" b="1" dirty="0" err="1" smtClean="0">
                <a:solidFill>
                  <a:srgbClr val="FF00FF"/>
                </a:solidFill>
              </a:rPr>
              <a:t>fs</a:t>
            </a:r>
            <a:r>
              <a:rPr lang="en-US" sz="2800" b="1" dirty="0" smtClean="0"/>
              <a:t> </a:t>
            </a:r>
            <a:r>
              <a:rPr lang="en-US" sz="2800" b="1" dirty="0"/>
              <a:t>= </a:t>
            </a:r>
            <a:r>
              <a:rPr lang="en-US" sz="2800" dirty="0" smtClean="0"/>
              <a:t>"</a:t>
            </a:r>
            <a:r>
              <a:rPr lang="en-US" sz="2800" dirty="0"/>
              <a:t>The value of the float " </a:t>
            </a:r>
            <a:endParaRPr lang="en-US" sz="2800" dirty="0" smtClean="0"/>
          </a:p>
          <a:p>
            <a:r>
              <a:rPr lang="en-US" sz="2800" b="1" dirty="0"/>
              <a:t> </a:t>
            </a:r>
            <a:r>
              <a:rPr lang="en-US" sz="2800" b="1" dirty="0" smtClean="0"/>
              <a:t>                                + </a:t>
            </a:r>
            <a:r>
              <a:rPr lang="en-US" sz="2800" dirty="0"/>
              <a:t>"variable </a:t>
            </a:r>
            <a:r>
              <a:rPr lang="en-US" sz="2800" dirty="0" smtClean="0"/>
              <a:t>is” +  </a:t>
            </a:r>
            <a:r>
              <a:rPr lang="en-US" sz="2800" b="1" dirty="0" err="1" smtClean="0">
                <a:solidFill>
                  <a:srgbClr val="FF0000"/>
                </a:solidFill>
              </a:rPr>
              <a:t>floatVar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+ “</a:t>
            </a:r>
            <a:r>
              <a:rPr lang="en-US" sz="2800" dirty="0" smtClean="0"/>
              <a:t>, </a:t>
            </a:r>
            <a:r>
              <a:rPr lang="en-US" sz="2800" dirty="0"/>
              <a:t>while " </a:t>
            </a:r>
            <a:endParaRPr lang="en-US" sz="2800" dirty="0" smtClean="0"/>
          </a:p>
          <a:p>
            <a:r>
              <a:rPr lang="en-US" sz="2800" b="1" dirty="0"/>
              <a:t> </a:t>
            </a:r>
            <a:r>
              <a:rPr lang="en-US" sz="2800" b="1" dirty="0" smtClean="0"/>
              <a:t>                                + </a:t>
            </a:r>
            <a:r>
              <a:rPr lang="en-US" sz="2800" dirty="0"/>
              <a:t>"the value of the " </a:t>
            </a:r>
            <a:endParaRPr lang="en-US" sz="2800" dirty="0" smtClean="0"/>
          </a:p>
          <a:p>
            <a:r>
              <a:rPr lang="en-US" sz="2800" b="1" dirty="0"/>
              <a:t> </a:t>
            </a:r>
            <a:r>
              <a:rPr lang="en-US" sz="2800" b="1" dirty="0" smtClean="0"/>
              <a:t>                                + </a:t>
            </a:r>
            <a:r>
              <a:rPr lang="en-US" sz="2800" dirty="0"/>
              <a:t>"integer variable </a:t>
            </a:r>
            <a:r>
              <a:rPr lang="en-US" sz="2800" dirty="0"/>
              <a:t>is ” + </a:t>
            </a:r>
            <a:r>
              <a:rPr lang="en-US" sz="2800" b="1" dirty="0" err="1" smtClean="0">
                <a:solidFill>
                  <a:srgbClr val="00B050"/>
                </a:solidFill>
              </a:rPr>
              <a:t>intVar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smtClean="0"/>
              <a:t>+ </a:t>
            </a:r>
            <a:r>
              <a:rPr lang="en-US" sz="2800" b="1" dirty="0"/>
              <a:t>“</a:t>
            </a:r>
            <a:r>
              <a:rPr lang="en-US" sz="2800" dirty="0" smtClean="0"/>
              <a:t>, </a:t>
            </a:r>
            <a:r>
              <a:rPr lang="en-US" sz="2800" dirty="0"/>
              <a:t>" </a:t>
            </a:r>
            <a:endParaRPr lang="en-US" sz="2800" dirty="0" smtClean="0"/>
          </a:p>
          <a:p>
            <a:r>
              <a:rPr lang="en-US" sz="2800" b="1" dirty="0"/>
              <a:t> </a:t>
            </a:r>
            <a:r>
              <a:rPr lang="en-US" sz="2800" b="1" dirty="0" smtClean="0"/>
              <a:t>                                + </a:t>
            </a:r>
            <a:r>
              <a:rPr lang="en-US" sz="2800" dirty="0"/>
              <a:t>" and the string </a:t>
            </a:r>
            <a:r>
              <a:rPr lang="en-US" sz="2800" dirty="0"/>
              <a:t>is ” + </a:t>
            </a:r>
            <a:r>
              <a:rPr lang="en-US" sz="2800" b="1" dirty="0" err="1">
                <a:solidFill>
                  <a:srgbClr val="00B0F0"/>
                </a:solidFill>
              </a:rPr>
              <a:t>stringVar</a:t>
            </a:r>
            <a:r>
              <a:rPr lang="en-US" sz="2800" b="1" dirty="0">
                <a:solidFill>
                  <a:srgbClr val="00B0F0"/>
                </a:solidFill>
              </a:rPr>
              <a:t> </a:t>
            </a:r>
            <a:r>
              <a:rPr lang="en-US" sz="2800" b="1" dirty="0" smtClean="0"/>
              <a:t>; </a:t>
            </a:r>
            <a:endParaRPr lang="en-US" sz="2800" b="1" dirty="0" smtClean="0"/>
          </a:p>
          <a:p>
            <a:pPr>
              <a:spcBef>
                <a:spcPts val="1200"/>
              </a:spcBef>
            </a:pPr>
            <a:r>
              <a:rPr lang="en-US" sz="2800" b="1" dirty="0" smtClean="0"/>
              <a:t>	</a:t>
            </a:r>
            <a:r>
              <a:rPr lang="en-US" sz="2800" b="1" dirty="0" err="1" smtClean="0"/>
              <a:t>System.out.println</a:t>
            </a:r>
            <a:r>
              <a:rPr lang="en-US" sz="2800" b="1" dirty="0" smtClean="0"/>
              <a:t>( </a:t>
            </a:r>
            <a:r>
              <a:rPr lang="en-US" sz="2800" b="1" dirty="0" err="1" smtClean="0">
                <a:solidFill>
                  <a:srgbClr val="FF00FF"/>
                </a:solidFill>
              </a:rPr>
              <a:t>fs</a:t>
            </a:r>
            <a:r>
              <a:rPr lang="en-US" sz="2800" b="1" dirty="0" smtClean="0">
                <a:solidFill>
                  <a:srgbClr val="FF00FF"/>
                </a:solidFill>
              </a:rPr>
              <a:t> </a:t>
            </a:r>
            <a:r>
              <a:rPr lang="en-US" sz="2800" b="1" dirty="0" smtClean="0"/>
              <a:t>);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9505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This Week: Arrays and Java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610600" cy="50321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sz="3200" b="1" u="sng" dirty="0" smtClean="0">
                <a:solidFill>
                  <a:srgbClr val="0000FF"/>
                </a:solidFill>
              </a:rPr>
              <a:t>READING ASSIGNMENT</a:t>
            </a:r>
            <a:r>
              <a:rPr lang="en-US" sz="3200" b="1" dirty="0" smtClean="0">
                <a:solidFill>
                  <a:srgbClr val="0000FF"/>
                </a:solidFill>
              </a:rPr>
              <a:t>:  D. Liang: Chapter 9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By now, you should have read textbook Ch. 1-8</a:t>
            </a: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NEXT CLASS (Wednesday 13 Feb):  </a:t>
            </a:r>
            <a:endParaRPr lang="en-US" sz="3200" b="1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 </a:t>
            </a:r>
            <a:r>
              <a:rPr lang="en-US" sz="3200" b="1" dirty="0" smtClean="0">
                <a:solidFill>
                  <a:srgbClr val="FF0000"/>
                </a:solidFill>
              </a:rPr>
              <a:t>More on Manipulating Strings in Java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Some Thoughts About Assignment #3</a:t>
            </a: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LAPTOPS (Friday 15 Feb 2013):  </a:t>
            </a:r>
            <a:endParaRPr lang="en-US" sz="3200" b="1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 </a:t>
            </a:r>
            <a:r>
              <a:rPr lang="en-US" sz="3200" b="1" dirty="0" smtClean="0">
                <a:solidFill>
                  <a:srgbClr val="FF0000"/>
                </a:solidFill>
              </a:rPr>
              <a:t>How to Submit Assignment #2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 How to Start Assignment #3, Parts I and II 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06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/>
              <a:t>COP2800 – Programming in JAVA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smtClean="0"/>
              <a:t>Course Objectives</a:t>
            </a:r>
          </a:p>
          <a:p>
            <a:pPr lvl="1"/>
            <a:r>
              <a:rPr lang="en-US" dirty="0" smtClean="0"/>
              <a:t>Basic Knowledge of Computers &amp; Programming</a:t>
            </a:r>
          </a:p>
          <a:p>
            <a:pPr lvl="1"/>
            <a:r>
              <a:rPr lang="en-US" dirty="0" smtClean="0"/>
              <a:t>Specific Knowledge of JAVA Programming</a:t>
            </a:r>
          </a:p>
          <a:p>
            <a:pPr lvl="1"/>
            <a:r>
              <a:rPr lang="en-US" dirty="0" smtClean="0"/>
              <a:t>Practical Programming Projects Build Skills</a:t>
            </a:r>
          </a:p>
          <a:p>
            <a:pPr>
              <a:spcBef>
                <a:spcPts val="1800"/>
              </a:spcBef>
            </a:pPr>
            <a:r>
              <a:rPr lang="en-US" b="1" i="1" dirty="0" smtClean="0">
                <a:solidFill>
                  <a:srgbClr val="0000FF"/>
                </a:solidFill>
              </a:rPr>
              <a:t>Today’s Class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The Concept of Strings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How to Define and Use Strings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Declaration Statements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Operations with Strings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Review: Java Program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 descr="http://www.webbasedprogramming.com/JAVA-Developers-Guide/f4-2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45"/>
          <a:stretch/>
        </p:blipFill>
        <p:spPr bwMode="auto">
          <a:xfrm>
            <a:off x="304800" y="1371600"/>
            <a:ext cx="617074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2057" y="1335261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HIGH-LEVEL VIEW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9400" y="1314033"/>
            <a:ext cx="2286000" cy="2800767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JAVA Units: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Packages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Classes</a:t>
            </a:r>
          </a:p>
          <a:p>
            <a:r>
              <a:rPr lang="en-US" sz="2400" b="1" dirty="0" smtClean="0">
                <a:solidFill>
                  <a:srgbClr val="0000FF"/>
                </a:solidFill>
              </a:rPr>
              <a:t>         (Instances)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Methods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Instructions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Variables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PICTURE CREDIT</a:t>
            </a:r>
            <a:r>
              <a:rPr lang="en-US" sz="1050" dirty="0" smtClean="0"/>
              <a:t>:  http</a:t>
            </a:r>
            <a:r>
              <a:rPr lang="en-US" sz="1050" dirty="0"/>
              <a:t>://www.webbasedprogramming.com/JAVA-Developers-Guide/ch4.htm</a:t>
            </a:r>
          </a:p>
        </p:txBody>
      </p:sp>
    </p:spTree>
    <p:extLst>
      <p:ext uri="{BB962C8B-B14F-4D97-AF65-F5344CB8AC3E}">
        <p14:creationId xmlns:p14="http://schemas.microsoft.com/office/powerpoint/2010/main" val="250663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Review: Java </a:t>
            </a:r>
            <a:r>
              <a:rPr lang="en-US" b="1" dirty="0" smtClean="0">
                <a:solidFill>
                  <a:srgbClr val="0000FF"/>
                </a:solidFill>
              </a:rPr>
              <a:t>Package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http://users.soe.ucsc.edu/~charlie/book/notes/summary1-4/img016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2" t="23077" r="3461" b="7820"/>
          <a:stretch/>
        </p:blipFill>
        <p:spPr bwMode="auto">
          <a:xfrm>
            <a:off x="304800" y="1447799"/>
            <a:ext cx="8546846" cy="502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PICTURE CREDIT:  http</a:t>
            </a:r>
            <a:r>
              <a:rPr lang="en-US" sz="1050" dirty="0"/>
              <a:t>://users.soe.ucsc.edu/~charlie/book/notes/summary1-4/sld016.htm</a:t>
            </a:r>
          </a:p>
        </p:txBody>
      </p:sp>
    </p:spTree>
    <p:extLst>
      <p:ext uri="{BB962C8B-B14F-4D97-AF65-F5344CB8AC3E}">
        <p14:creationId xmlns:p14="http://schemas.microsoft.com/office/powerpoint/2010/main" val="398138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 descr="http://t0.gstatic.com/images?q=tbn:ANd9GcSTqvBRNkf00Ko8BFfkygg6lYiveAMHfGoUbded4ajtFvhOSW7tQQ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C0401"/>
              </a:clrFrom>
              <a:clrTo>
                <a:srgbClr val="0C040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838315"/>
            <a:ext cx="2514600" cy="1077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What Is A String?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60714"/>
            <a:ext cx="8382000" cy="49552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Strings Are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Sequences of Characters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Object (instance of class </a:t>
            </a:r>
            <a:r>
              <a:rPr lang="en-US" sz="3200" b="1" dirty="0" smtClean="0">
                <a:solidFill>
                  <a:srgbClr val="0000FF"/>
                </a:solidFill>
              </a:rPr>
              <a:t>String</a:t>
            </a:r>
            <a:r>
              <a:rPr lang="en-US" sz="3200" dirty="0" smtClean="0"/>
              <a:t>) in Java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Variables that can be manipulated</a:t>
            </a:r>
          </a:p>
          <a:p>
            <a:pPr>
              <a:spcBef>
                <a:spcPts val="1800"/>
              </a:spcBef>
            </a:pPr>
            <a:r>
              <a:rPr lang="en-US" sz="3600" b="1" dirty="0" smtClean="0"/>
              <a:t>Strings Are Used For</a:t>
            </a:r>
          </a:p>
          <a:p>
            <a:pPr marL="914400" lvl="1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Representing Text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Text Processing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Representing Data </a:t>
            </a:r>
          </a:p>
          <a:p>
            <a:pPr lvl="1"/>
            <a:r>
              <a:rPr lang="en-US" sz="3200" b="1" dirty="0">
                <a:solidFill>
                  <a:srgbClr val="FF0000"/>
                </a:solidFill>
              </a:rPr>
              <a:t>	</a:t>
            </a:r>
            <a:r>
              <a:rPr lang="en-US" sz="3200" b="1" dirty="0" smtClean="0">
                <a:solidFill>
                  <a:srgbClr val="FF0000"/>
                </a:solidFill>
              </a:rPr>
              <a:t>(e.g., Genetics)</a:t>
            </a:r>
          </a:p>
        </p:txBody>
      </p:sp>
      <p:pic>
        <p:nvPicPr>
          <p:cNvPr id="2052" name="Picture 4" descr="http://www.balisage.net/Proceedings/vol3/graphics/Schmidt01/Schmidt01-007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199" y="5257800"/>
            <a:ext cx="5161931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15457" y="6469743"/>
            <a:ext cx="152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Image Credit: www.balisage.net</a:t>
            </a:r>
            <a:endParaRPr lang="en-US" sz="800" dirty="0"/>
          </a:p>
        </p:txBody>
      </p:sp>
      <p:pic>
        <p:nvPicPr>
          <p:cNvPr id="2054" name="Picture 6" descr="http://wiki.altium.com/download/attachments/5735123/Dialog_TextString.png?version=1&amp;modificationDate=1227596396669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109675"/>
            <a:ext cx="1495425" cy="214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800600" y="3838315"/>
            <a:ext cx="2362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Edwardian Script ITC" pitchFamily="66" charset="0"/>
              </a:rPr>
              <a:t>You are cordially invited to …</a:t>
            </a:r>
            <a:endParaRPr lang="en-US" sz="3200" dirty="0">
              <a:latin typeface="Edwardian Script ITC" pitchFamily="66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381500" y="4572000"/>
            <a:ext cx="419100" cy="0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991428" y="5083822"/>
            <a:ext cx="3399972" cy="0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989616" y="5867400"/>
            <a:ext cx="838200" cy="0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304800" y="1360714"/>
            <a:ext cx="8686800" cy="50321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Simple:</a:t>
            </a:r>
          </a:p>
          <a:p>
            <a:endParaRPr lang="en-US" sz="3200" dirty="0"/>
          </a:p>
          <a:p>
            <a:r>
              <a:rPr lang="en-US" sz="3200" dirty="0" smtClean="0"/>
              <a:t>	</a:t>
            </a:r>
            <a:r>
              <a:rPr lang="en-US" sz="2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greeting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= "Hello world!"; </a:t>
            </a:r>
            <a:endParaRPr lang="en-US" sz="3200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3200" b="1" dirty="0">
              <a:solidFill>
                <a:srgbClr val="FF0000"/>
              </a:solidFill>
            </a:endParaRPr>
          </a:p>
          <a:p>
            <a:r>
              <a:rPr lang="en-US" sz="3600" b="1" i="1" dirty="0" smtClean="0">
                <a:solidFill>
                  <a:srgbClr val="FF0000"/>
                </a:solidFill>
              </a:rPr>
              <a:t>More Complex</a:t>
            </a:r>
            <a:r>
              <a:rPr lang="en-US" sz="3600" b="1" dirty="0" smtClean="0">
                <a:solidFill>
                  <a:srgbClr val="FF0000"/>
                </a:solidFill>
              </a:rPr>
              <a:t>:  (typecasting &amp; </a:t>
            </a:r>
            <a:r>
              <a:rPr lang="en-US" sz="3600" b="1" i="1" u="sng" dirty="0" smtClean="0">
                <a:solidFill>
                  <a:srgbClr val="FF0000"/>
                </a:solidFill>
              </a:rPr>
              <a:t>constructor</a:t>
            </a:r>
            <a:r>
              <a:rPr lang="en-US" sz="3600" b="1" dirty="0" smtClean="0">
                <a:solidFill>
                  <a:srgbClr val="FF0000"/>
                </a:solidFill>
              </a:rPr>
              <a:t>)</a:t>
            </a:r>
          </a:p>
          <a:p>
            <a:endParaRPr lang="en-US" sz="3200" b="1" dirty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3200" b="1" dirty="0" smtClean="0"/>
              <a:t>	</a:t>
            </a:r>
            <a:r>
              <a:rPr lang="en-US" sz="3200" b="1" dirty="0" smtClean="0">
                <a:solidFill>
                  <a:srgbClr val="0000FF"/>
                </a:solidFill>
              </a:rPr>
              <a:t>char</a:t>
            </a:r>
            <a:r>
              <a:rPr lang="en-US" sz="3200" b="1" dirty="0">
                <a:solidFill>
                  <a:srgbClr val="0000FF"/>
                </a:solidFill>
              </a:rPr>
              <a:t>[] </a:t>
            </a:r>
            <a:r>
              <a:rPr lang="en-US" sz="3200" dirty="0" err="1" smtClean="0"/>
              <a:t>helloArray</a:t>
            </a:r>
            <a:r>
              <a:rPr lang="en-US" sz="3200" dirty="0" smtClean="0"/>
              <a:t> </a:t>
            </a:r>
            <a:r>
              <a:rPr lang="en-US" sz="3200" dirty="0"/>
              <a:t>= { 'h', 'e', 'l', 'l', 'o', '.' }; </a:t>
            </a:r>
            <a:endParaRPr lang="en-US" sz="3200" dirty="0" smtClean="0"/>
          </a:p>
          <a:p>
            <a:pPr>
              <a:spcAft>
                <a:spcPts val="600"/>
              </a:spcAft>
            </a:pPr>
            <a:r>
              <a:rPr lang="en-US" sz="3200" b="1" dirty="0" smtClean="0"/>
              <a:t>	</a:t>
            </a:r>
            <a:r>
              <a:rPr lang="en-US" sz="3200" b="1" dirty="0" smtClean="0">
                <a:solidFill>
                  <a:srgbClr val="0000FF"/>
                </a:solidFill>
              </a:rPr>
              <a:t>String</a:t>
            </a:r>
            <a:r>
              <a:rPr lang="en-US" sz="3200" b="1" dirty="0" smtClean="0"/>
              <a:t> </a:t>
            </a:r>
            <a:r>
              <a:rPr lang="en-US" sz="3200" dirty="0" err="1">
                <a:solidFill>
                  <a:srgbClr val="FF00FF"/>
                </a:solidFill>
              </a:rPr>
              <a:t>helloString</a:t>
            </a:r>
            <a:r>
              <a:rPr lang="en-US" sz="3200" dirty="0"/>
              <a:t> =</a:t>
            </a:r>
            <a:r>
              <a:rPr lang="en-US" sz="3200" b="1" dirty="0"/>
              <a:t> </a:t>
            </a:r>
            <a:r>
              <a:rPr lang="en-US" sz="3200" b="1" u="sng" dirty="0">
                <a:solidFill>
                  <a:srgbClr val="FF0000"/>
                </a:solidFill>
              </a:rPr>
              <a:t>new</a:t>
            </a:r>
            <a:r>
              <a:rPr lang="en-US" sz="3200" b="1" dirty="0">
                <a:solidFill>
                  <a:srgbClr val="0000FF"/>
                </a:solidFill>
              </a:rPr>
              <a:t> String</a:t>
            </a:r>
            <a:r>
              <a:rPr lang="en-US" sz="3200" dirty="0" smtClean="0"/>
              <a:t>( </a:t>
            </a:r>
            <a:r>
              <a:rPr lang="en-US" sz="3200" dirty="0" err="1" smtClean="0"/>
              <a:t>helloArray</a:t>
            </a:r>
            <a:r>
              <a:rPr lang="en-US" sz="3200" dirty="0" smtClean="0"/>
              <a:t> ); </a:t>
            </a: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/>
              <a:t>	</a:t>
            </a:r>
            <a:r>
              <a:rPr lang="en-US" sz="3200" dirty="0" err="1" smtClean="0"/>
              <a:t>System.out.println</a:t>
            </a:r>
            <a:r>
              <a:rPr lang="en-US" sz="3200" dirty="0" smtClean="0"/>
              <a:t>( </a:t>
            </a:r>
            <a:r>
              <a:rPr lang="en-US" sz="3200" dirty="0" err="1" smtClean="0"/>
              <a:t>helloString</a:t>
            </a:r>
            <a:r>
              <a:rPr lang="en-US" sz="3200" dirty="0" smtClean="0"/>
              <a:t> );</a:t>
            </a:r>
            <a:endParaRPr lang="en-US" sz="3200" dirty="0" smtClean="0">
              <a:solidFill>
                <a:srgbClr val="FF0000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How to Declare a String?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2057400" y="1407888"/>
            <a:ext cx="3886200" cy="1182912"/>
            <a:chOff x="2057400" y="1407888"/>
            <a:chExt cx="3886200" cy="1182912"/>
          </a:xfrm>
        </p:grpSpPr>
        <p:cxnSp>
          <p:nvCxnSpPr>
            <p:cNvPr id="21" name="Straight Arrow Connector 20"/>
            <p:cNvCxnSpPr/>
            <p:nvPr/>
          </p:nvCxnSpPr>
          <p:spPr>
            <a:xfrm flipH="1">
              <a:off x="2057400" y="1828800"/>
              <a:ext cx="838200" cy="762000"/>
            </a:xfrm>
            <a:prstGeom prst="straightConnector1">
              <a:avLst/>
            </a:prstGeom>
            <a:ln w="25400">
              <a:solidFill>
                <a:srgbClr val="0000FF"/>
              </a:solidFill>
              <a:prstDash val="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895600" y="1407888"/>
              <a:ext cx="3048000" cy="461665"/>
            </a:xfrm>
            <a:prstGeom prst="rect">
              <a:avLst/>
            </a:prstGeom>
            <a:noFill/>
            <a:ln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0000FF"/>
                  </a:solidFill>
                </a:rPr>
                <a:t>CLASS NAME: String</a:t>
              </a:r>
              <a:endParaRPr lang="en-US" sz="24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276600" y="2017488"/>
            <a:ext cx="3810000" cy="573312"/>
            <a:chOff x="3276600" y="2017488"/>
            <a:chExt cx="3810000" cy="573312"/>
          </a:xfrm>
        </p:grpSpPr>
        <p:cxnSp>
          <p:nvCxnSpPr>
            <p:cNvPr id="26" name="Straight Arrow Connector 25"/>
            <p:cNvCxnSpPr/>
            <p:nvPr/>
          </p:nvCxnSpPr>
          <p:spPr>
            <a:xfrm flipH="1">
              <a:off x="3276600" y="2438400"/>
              <a:ext cx="152400" cy="152400"/>
            </a:xfrm>
            <a:prstGeom prst="straightConnector1">
              <a:avLst/>
            </a:prstGeom>
            <a:ln w="25400">
              <a:solidFill>
                <a:srgbClr val="FF00FF"/>
              </a:solidFill>
              <a:prstDash val="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429000" y="2017488"/>
              <a:ext cx="3657600" cy="461665"/>
            </a:xfrm>
            <a:prstGeom prst="rect">
              <a:avLst/>
            </a:prstGeom>
            <a:noFill/>
            <a:ln>
              <a:solidFill>
                <a:srgbClr val="FF00FF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FF"/>
                  </a:solidFill>
                </a:rPr>
                <a:t>VARIABLE NAME:  greeting</a:t>
              </a:r>
              <a:endParaRPr lang="en-US" sz="2400" b="1" dirty="0">
                <a:solidFill>
                  <a:srgbClr val="FF00FF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876798" y="3889829"/>
            <a:ext cx="3886202" cy="1777999"/>
            <a:chOff x="4876798" y="3889829"/>
            <a:chExt cx="3886202" cy="1777999"/>
          </a:xfrm>
        </p:grpSpPr>
        <p:sp>
          <p:nvSpPr>
            <p:cNvPr id="2" name="Oval 1"/>
            <p:cNvSpPr/>
            <p:nvPr/>
          </p:nvSpPr>
          <p:spPr>
            <a:xfrm>
              <a:off x="5181600" y="4905828"/>
              <a:ext cx="3581400" cy="762000"/>
            </a:xfrm>
            <a:prstGeom prst="ellipse">
              <a:avLst/>
            </a:prstGeom>
            <a:noFill/>
            <a:ln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Freeform 2"/>
            <p:cNvSpPr/>
            <p:nvPr/>
          </p:nvSpPr>
          <p:spPr>
            <a:xfrm>
              <a:off x="4876798" y="3889829"/>
              <a:ext cx="3589341" cy="1132114"/>
            </a:xfrm>
            <a:custGeom>
              <a:avLst/>
              <a:gdLst>
                <a:gd name="connsiteX0" fmla="*/ 0 w 3066826"/>
                <a:gd name="connsiteY0" fmla="*/ 0 h 1016000"/>
                <a:gd name="connsiteX1" fmla="*/ 2104572 w 3066826"/>
                <a:gd name="connsiteY1" fmla="*/ 203200 h 1016000"/>
                <a:gd name="connsiteX2" fmla="*/ 3004457 w 3066826"/>
                <a:gd name="connsiteY2" fmla="*/ 508000 h 1016000"/>
                <a:gd name="connsiteX3" fmla="*/ 2917372 w 3066826"/>
                <a:gd name="connsiteY3" fmla="*/ 1016000 h 1016000"/>
                <a:gd name="connsiteX0" fmla="*/ 0 w 3589341"/>
                <a:gd name="connsiteY0" fmla="*/ 0 h 1132114"/>
                <a:gd name="connsiteX1" fmla="*/ 2627087 w 3589341"/>
                <a:gd name="connsiteY1" fmla="*/ 319314 h 1132114"/>
                <a:gd name="connsiteX2" fmla="*/ 3526972 w 3589341"/>
                <a:gd name="connsiteY2" fmla="*/ 624114 h 1132114"/>
                <a:gd name="connsiteX3" fmla="*/ 3439887 w 3589341"/>
                <a:gd name="connsiteY3" fmla="*/ 1132114 h 1132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89341" h="1132114">
                  <a:moveTo>
                    <a:pt x="0" y="0"/>
                  </a:moveTo>
                  <a:cubicBezTo>
                    <a:pt x="801914" y="59266"/>
                    <a:pt x="2039258" y="215295"/>
                    <a:pt x="2627087" y="319314"/>
                  </a:cubicBezTo>
                  <a:cubicBezTo>
                    <a:pt x="3214916" y="423333"/>
                    <a:pt x="3391505" y="488647"/>
                    <a:pt x="3526972" y="624114"/>
                  </a:cubicBezTo>
                  <a:cubicBezTo>
                    <a:pt x="3662439" y="759581"/>
                    <a:pt x="3551163" y="945847"/>
                    <a:pt x="3439887" y="1132114"/>
                  </a:cubicBezTo>
                </a:path>
              </a:pathLst>
            </a:custGeom>
            <a:noFill/>
            <a:ln>
              <a:solidFill>
                <a:srgbClr val="FF0000"/>
              </a:solidFill>
              <a:prstDash val="dash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4966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How to Measure Length of String?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60714"/>
            <a:ext cx="8686800" cy="44627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Easy!</a:t>
            </a:r>
          </a:p>
          <a:p>
            <a:endParaRPr lang="en-US" sz="800" dirty="0"/>
          </a:p>
          <a:p>
            <a:r>
              <a:rPr lang="en-US" sz="3200" dirty="0" smtClean="0"/>
              <a:t>	</a:t>
            </a:r>
            <a:r>
              <a:rPr lang="en-US" sz="2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greeting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= "Hello world!"; </a:t>
            </a:r>
            <a:endParaRPr lang="en-US" sz="2800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len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800" b="1" dirty="0" err="1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greeting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2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length</a:t>
            </a:r>
            <a:r>
              <a:rPr lang="en-US" sz="2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2800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(“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len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= ” +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len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3200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3200" b="1" dirty="0" smtClean="0">
              <a:solidFill>
                <a:srgbClr val="FF0000"/>
              </a:solidFill>
            </a:endParaRPr>
          </a:p>
          <a:p>
            <a:r>
              <a:rPr lang="en-US" sz="3200" b="1" dirty="0">
                <a:solidFill>
                  <a:srgbClr val="FF0000"/>
                </a:solidFill>
              </a:rPr>
              <a:t>	</a:t>
            </a:r>
            <a:r>
              <a:rPr lang="en-US" sz="3200" b="1" dirty="0" smtClean="0">
                <a:solidFill>
                  <a:srgbClr val="FF0000"/>
                </a:solidFill>
              </a:rPr>
              <a:t>In this case, the string length is 12 char’s.</a:t>
            </a:r>
          </a:p>
          <a:p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95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How to Concatenate Strings?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60714"/>
            <a:ext cx="8686800" cy="40780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Meaning:</a:t>
            </a:r>
          </a:p>
          <a:p>
            <a:endParaRPr lang="en-US" sz="800" dirty="0"/>
          </a:p>
          <a:p>
            <a:r>
              <a:rPr lang="en-US" sz="3200" b="1" u="sng" dirty="0" err="1" smtClean="0">
                <a:solidFill>
                  <a:srgbClr val="FF0000"/>
                </a:solidFill>
              </a:rPr>
              <a:t>Pseudocode</a:t>
            </a:r>
            <a:r>
              <a:rPr lang="en-US" sz="3200" b="1" dirty="0" smtClean="0">
                <a:solidFill>
                  <a:srgbClr val="FF0000"/>
                </a:solidFill>
              </a:rPr>
              <a:t>:</a:t>
            </a:r>
            <a:r>
              <a:rPr lang="en-US" sz="3200" b="1" dirty="0" smtClean="0"/>
              <a:t> </a:t>
            </a:r>
            <a:r>
              <a:rPr lang="en-US" sz="3200" dirty="0" smtClean="0"/>
              <a:t>  “Hello” + “ “ + “world” + “!”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	</a:t>
            </a:r>
            <a:r>
              <a:rPr lang="en-US" sz="3200" b="1" dirty="0" smtClean="0">
                <a:solidFill>
                  <a:srgbClr val="FF0000"/>
                </a:solidFill>
              </a:rPr>
              <a:t>		</a:t>
            </a:r>
            <a:r>
              <a:rPr lang="en-US" sz="3200" b="1" dirty="0" smtClean="0">
                <a:solidFill>
                  <a:srgbClr val="FF0000"/>
                </a:solidFill>
                <a:sym typeface="Wingdings" pitchFamily="2" charset="2"/>
              </a:rPr>
              <a:t> “Hello world!”</a:t>
            </a:r>
          </a:p>
          <a:p>
            <a:r>
              <a:rPr lang="en-US" sz="3200" b="1" u="sng" dirty="0" smtClean="0">
                <a:solidFill>
                  <a:srgbClr val="0000FF"/>
                </a:solidFill>
                <a:sym typeface="Wingdings" pitchFamily="2" charset="2"/>
              </a:rPr>
              <a:t>Java Code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:</a:t>
            </a:r>
          </a:p>
          <a:p>
            <a:pPr>
              <a:spcBef>
                <a:spcPts val="1800"/>
              </a:spcBef>
            </a:pPr>
            <a:r>
              <a:rPr lang="en-US" sz="3200" b="1" dirty="0">
                <a:solidFill>
                  <a:srgbClr val="0000FF"/>
                </a:solidFill>
                <a:sym typeface="Wingdings" pitchFamily="2" charset="2"/>
              </a:rPr>
              <a:t>	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String </a:t>
            </a:r>
            <a:r>
              <a:rPr lang="en-US" sz="3200" dirty="0" err="1" smtClean="0">
                <a:solidFill>
                  <a:srgbClr val="FF00FF"/>
                </a:solidFill>
                <a:sym typeface="Wingdings" pitchFamily="2" charset="2"/>
              </a:rPr>
              <a:t>hellostr</a:t>
            </a:r>
            <a:r>
              <a:rPr lang="en-US" sz="3200" dirty="0" smtClean="0">
                <a:sym typeface="Wingdings" pitchFamily="2" charset="2"/>
              </a:rPr>
              <a:t> = “</a:t>
            </a:r>
            <a:r>
              <a:rPr lang="en-US" sz="3200" dirty="0" smtClean="0"/>
              <a:t>Hello</a:t>
            </a:r>
            <a:r>
              <a:rPr lang="en-US" sz="3200" dirty="0"/>
              <a:t>," </a:t>
            </a:r>
            <a:r>
              <a:rPr lang="en-US" sz="3200" b="1" dirty="0">
                <a:solidFill>
                  <a:srgbClr val="FF0000"/>
                </a:solidFill>
              </a:rPr>
              <a:t>+</a:t>
            </a:r>
            <a:r>
              <a:rPr lang="en-US" sz="3200" dirty="0"/>
              <a:t> " world" </a:t>
            </a:r>
            <a:r>
              <a:rPr lang="en-US" sz="3200" b="1" dirty="0">
                <a:solidFill>
                  <a:srgbClr val="FF0000"/>
                </a:solidFill>
              </a:rPr>
              <a:t>+</a:t>
            </a:r>
            <a:r>
              <a:rPr lang="en-US" sz="3200" dirty="0"/>
              <a:t> </a:t>
            </a:r>
            <a:r>
              <a:rPr lang="en-US" sz="3200" dirty="0" smtClean="0"/>
              <a:t>"!“</a:t>
            </a:r>
          </a:p>
          <a:p>
            <a:r>
              <a:rPr lang="en-US" sz="3200" dirty="0" smtClean="0"/>
              <a:t>	</a:t>
            </a:r>
            <a:r>
              <a:rPr lang="en-US" sz="3200" dirty="0" err="1" smtClean="0"/>
              <a:t>System.out.println</a:t>
            </a:r>
            <a:r>
              <a:rPr lang="en-US" sz="3200" dirty="0" smtClean="0"/>
              <a:t>( </a:t>
            </a:r>
            <a:r>
              <a:rPr lang="en-US" sz="3200" dirty="0" err="1" smtClean="0"/>
              <a:t>hellostr</a:t>
            </a:r>
            <a:r>
              <a:rPr lang="en-US" sz="3200" dirty="0"/>
              <a:t> </a:t>
            </a:r>
            <a:r>
              <a:rPr lang="en-US" sz="3200" dirty="0" smtClean="0"/>
              <a:t>);</a:t>
            </a:r>
          </a:p>
          <a:p>
            <a:endParaRPr lang="en-US" sz="800" dirty="0"/>
          </a:p>
          <a:p>
            <a:r>
              <a:rPr lang="en-US" sz="3200" dirty="0" smtClean="0"/>
              <a:t>	The output will be     </a:t>
            </a:r>
            <a:r>
              <a:rPr lang="en-US" sz="32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Hello world!</a:t>
            </a:r>
            <a:r>
              <a:rPr lang="en-US" sz="3200" dirty="0" smtClean="0"/>
              <a:t> 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5438753"/>
            <a:ext cx="8534400" cy="1077218"/>
          </a:xfrm>
          <a:prstGeom prst="rect">
            <a:avLst/>
          </a:prstGeom>
          <a:solidFill>
            <a:srgbClr val="FFFFCC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rgbClr val="FF0000"/>
                </a:solidFill>
              </a:rPr>
              <a:t>We could also do this with</a:t>
            </a:r>
            <a:r>
              <a:rPr lang="en-US" sz="32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3200" dirty="0"/>
              <a:t>	</a:t>
            </a:r>
            <a:r>
              <a:rPr lang="en-US" sz="3200" dirty="0" err="1" smtClean="0"/>
              <a:t>System.out.println</a:t>
            </a:r>
            <a:r>
              <a:rPr lang="en-US" sz="3200" dirty="0" smtClean="0"/>
              <a:t>(</a:t>
            </a:r>
            <a:r>
              <a:rPr lang="en-US" sz="3200" dirty="0">
                <a:sym typeface="Wingdings" pitchFamily="2" charset="2"/>
              </a:rPr>
              <a:t>“</a:t>
            </a:r>
            <a:r>
              <a:rPr lang="en-US" sz="3200" dirty="0"/>
              <a:t>Hello," </a:t>
            </a:r>
            <a:r>
              <a:rPr lang="en-US" sz="3200" b="1" dirty="0">
                <a:solidFill>
                  <a:srgbClr val="FF0000"/>
                </a:solidFill>
              </a:rPr>
              <a:t>+</a:t>
            </a:r>
            <a:r>
              <a:rPr lang="en-US" sz="3200" dirty="0"/>
              <a:t> " world" </a:t>
            </a:r>
            <a:r>
              <a:rPr lang="en-US" sz="3200" b="1" dirty="0">
                <a:solidFill>
                  <a:srgbClr val="FF0000"/>
                </a:solidFill>
              </a:rPr>
              <a:t>+</a:t>
            </a:r>
            <a:r>
              <a:rPr lang="en-US" sz="3200" dirty="0"/>
              <a:t> </a:t>
            </a:r>
            <a:r>
              <a:rPr lang="en-US" sz="3200" dirty="0" smtClean="0"/>
              <a:t>"!“)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71786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How to </a:t>
            </a:r>
            <a:r>
              <a:rPr lang="en-US" b="1" i="1" dirty="0" smtClean="0">
                <a:solidFill>
                  <a:srgbClr val="0000FF"/>
                </a:solidFill>
              </a:rPr>
              <a:t>Format</a:t>
            </a:r>
            <a:r>
              <a:rPr lang="en-US" b="1" dirty="0" smtClean="0">
                <a:solidFill>
                  <a:srgbClr val="0000FF"/>
                </a:solidFill>
              </a:rPr>
              <a:t> Strings?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4800" y="1371600"/>
            <a:ext cx="838200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0000FF"/>
                </a:solidFill>
              </a:rPr>
              <a:t>Java Code</a:t>
            </a:r>
            <a:r>
              <a:rPr lang="en-US" sz="2800" b="1" dirty="0" smtClean="0">
                <a:solidFill>
                  <a:srgbClr val="0000FF"/>
                </a:solidFill>
              </a:rPr>
              <a:t>:   </a:t>
            </a:r>
            <a:r>
              <a:rPr lang="en-US" sz="2800" dirty="0" smtClean="0"/>
              <a:t>Assume we have a float called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</a:rPr>
              <a:t>floatVar</a:t>
            </a:r>
            <a:r>
              <a:rPr lang="en-US" sz="2800" dirty="0" smtClean="0"/>
              <a:t>, </a:t>
            </a:r>
          </a:p>
          <a:p>
            <a:pPr>
              <a:spcAft>
                <a:spcPts val="1800"/>
              </a:spcAft>
            </a:pPr>
            <a:r>
              <a:rPr lang="en-US" sz="2800" dirty="0" smtClean="0"/>
              <a:t>	an </a:t>
            </a:r>
            <a:r>
              <a:rPr lang="en-US" sz="2800" dirty="0" err="1" smtClean="0"/>
              <a:t>int</a:t>
            </a:r>
            <a:r>
              <a:rPr lang="en-US" sz="2800" dirty="0" smtClean="0"/>
              <a:t> called </a:t>
            </a:r>
            <a:r>
              <a:rPr lang="en-US" sz="2800" i="1" dirty="0" err="1" smtClean="0">
                <a:solidFill>
                  <a:srgbClr val="00B050"/>
                </a:solidFill>
              </a:rPr>
              <a:t>intVar</a:t>
            </a:r>
            <a:r>
              <a:rPr lang="en-US" sz="2800" dirty="0" smtClean="0"/>
              <a:t>, and a string called </a:t>
            </a:r>
            <a:r>
              <a:rPr lang="en-US" sz="2800" i="1" dirty="0" err="1" smtClean="0">
                <a:solidFill>
                  <a:srgbClr val="00B0F0"/>
                </a:solidFill>
              </a:rPr>
              <a:t>stringVar</a:t>
            </a:r>
            <a:r>
              <a:rPr lang="en-US" sz="2800" i="1" dirty="0" smtClean="0">
                <a:solidFill>
                  <a:srgbClr val="0000FF"/>
                </a:solidFill>
              </a:rPr>
              <a:t>.</a:t>
            </a:r>
            <a:endParaRPr lang="en-US" sz="2800" b="1" dirty="0" smtClean="0">
              <a:solidFill>
                <a:srgbClr val="0000FF"/>
              </a:solidFill>
            </a:endParaRPr>
          </a:p>
          <a:p>
            <a:r>
              <a:rPr lang="en-US" sz="2800" b="1" dirty="0" smtClean="0">
                <a:solidFill>
                  <a:srgbClr val="0000FF"/>
                </a:solidFill>
              </a:rPr>
              <a:t>	String</a:t>
            </a:r>
            <a:r>
              <a:rPr lang="en-US" sz="2800" b="1" dirty="0" smtClean="0"/>
              <a:t> </a:t>
            </a:r>
            <a:r>
              <a:rPr lang="en-US" sz="2800" b="1" dirty="0" err="1">
                <a:solidFill>
                  <a:srgbClr val="FF00FF"/>
                </a:solidFill>
              </a:rPr>
              <a:t>fs</a:t>
            </a:r>
            <a:r>
              <a:rPr lang="en-US" sz="2800" b="1" dirty="0"/>
              <a:t>; </a:t>
            </a:r>
            <a:endParaRPr lang="en-US" sz="2800" b="1" dirty="0" smtClean="0"/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FF00FF"/>
                </a:solidFill>
              </a:rPr>
              <a:t>	</a:t>
            </a:r>
            <a:r>
              <a:rPr lang="en-US" sz="2800" b="1" dirty="0" err="1" smtClean="0">
                <a:solidFill>
                  <a:srgbClr val="FF00FF"/>
                </a:solidFill>
              </a:rPr>
              <a:t>fs</a:t>
            </a:r>
            <a:r>
              <a:rPr lang="en-US" sz="2800" b="1" dirty="0" smtClean="0"/>
              <a:t> </a:t>
            </a:r>
            <a:r>
              <a:rPr lang="en-US" sz="2800" b="1" dirty="0"/>
              <a:t>= </a:t>
            </a:r>
            <a:r>
              <a:rPr lang="en-US" sz="2800" b="1" dirty="0" err="1" smtClean="0"/>
              <a:t>String.format</a:t>
            </a:r>
            <a:r>
              <a:rPr lang="en-US" sz="2800" b="1" dirty="0" smtClean="0"/>
              <a:t>( </a:t>
            </a:r>
            <a:r>
              <a:rPr lang="en-US" sz="2800" dirty="0" smtClean="0"/>
              <a:t>"</a:t>
            </a:r>
            <a:r>
              <a:rPr lang="en-US" sz="2800" dirty="0"/>
              <a:t>The value of the float " </a:t>
            </a:r>
            <a:endParaRPr lang="en-US" sz="2800" dirty="0" smtClean="0"/>
          </a:p>
          <a:p>
            <a:r>
              <a:rPr lang="en-US" sz="2800" b="1" dirty="0"/>
              <a:t> </a:t>
            </a:r>
            <a:r>
              <a:rPr lang="en-US" sz="2800" b="1" dirty="0" smtClean="0"/>
              <a:t>                                + </a:t>
            </a:r>
            <a:r>
              <a:rPr lang="en-US" sz="2800" dirty="0"/>
              <a:t>"variable is </a:t>
            </a:r>
            <a:r>
              <a:rPr lang="en-US" sz="2800" b="1" dirty="0">
                <a:solidFill>
                  <a:srgbClr val="FF0000"/>
                </a:solidFill>
              </a:rPr>
              <a:t>%f</a:t>
            </a:r>
            <a:r>
              <a:rPr lang="en-US" sz="2800" dirty="0"/>
              <a:t>, while " </a:t>
            </a:r>
            <a:endParaRPr lang="en-US" sz="2800" dirty="0" smtClean="0"/>
          </a:p>
          <a:p>
            <a:r>
              <a:rPr lang="en-US" sz="2800" b="1" dirty="0"/>
              <a:t> </a:t>
            </a:r>
            <a:r>
              <a:rPr lang="en-US" sz="2800" b="1" dirty="0" smtClean="0"/>
              <a:t>                                + </a:t>
            </a:r>
            <a:r>
              <a:rPr lang="en-US" sz="2800" dirty="0"/>
              <a:t>"the value of the " </a:t>
            </a:r>
            <a:endParaRPr lang="en-US" sz="2800" dirty="0" smtClean="0"/>
          </a:p>
          <a:p>
            <a:r>
              <a:rPr lang="en-US" sz="2800" b="1" dirty="0"/>
              <a:t> </a:t>
            </a:r>
            <a:r>
              <a:rPr lang="en-US" sz="2800" b="1" dirty="0" smtClean="0"/>
              <a:t>                                + </a:t>
            </a:r>
            <a:r>
              <a:rPr lang="en-US" sz="2800" dirty="0"/>
              <a:t>"integer variable is </a:t>
            </a:r>
            <a:r>
              <a:rPr lang="en-US" sz="2800" b="1" dirty="0">
                <a:solidFill>
                  <a:srgbClr val="00B050"/>
                </a:solidFill>
              </a:rPr>
              <a:t>%d</a:t>
            </a:r>
            <a:r>
              <a:rPr lang="en-US" sz="2800" dirty="0"/>
              <a:t>, " </a:t>
            </a:r>
            <a:endParaRPr lang="en-US" sz="2800" dirty="0" smtClean="0"/>
          </a:p>
          <a:p>
            <a:r>
              <a:rPr lang="en-US" sz="2800" b="1" dirty="0"/>
              <a:t> </a:t>
            </a:r>
            <a:r>
              <a:rPr lang="en-US" sz="2800" b="1" dirty="0" smtClean="0"/>
              <a:t>                                + </a:t>
            </a:r>
            <a:r>
              <a:rPr lang="en-US" sz="2800" dirty="0"/>
              <a:t>" and the string is </a:t>
            </a:r>
            <a:r>
              <a:rPr lang="en-US" sz="2800" b="1" dirty="0">
                <a:solidFill>
                  <a:srgbClr val="00B0F0"/>
                </a:solidFill>
              </a:rPr>
              <a:t>%s</a:t>
            </a:r>
            <a:r>
              <a:rPr lang="en-US" sz="2800" dirty="0"/>
              <a:t>",</a:t>
            </a:r>
            <a:r>
              <a:rPr lang="en-US" sz="2800" b="1" dirty="0"/>
              <a:t> </a:t>
            </a:r>
            <a:endParaRPr lang="en-US" sz="2800" b="1" dirty="0" smtClean="0"/>
          </a:p>
          <a:p>
            <a:r>
              <a:rPr lang="en-US" sz="2800" b="1" dirty="0"/>
              <a:t> </a:t>
            </a:r>
            <a:r>
              <a:rPr lang="en-US" sz="2800" b="1" dirty="0" smtClean="0"/>
              <a:t>                                </a:t>
            </a:r>
            <a:r>
              <a:rPr lang="en-US" sz="2800" b="1" dirty="0" err="1" smtClean="0">
                <a:solidFill>
                  <a:srgbClr val="FF0000"/>
                </a:solidFill>
              </a:rPr>
              <a:t>floatVar</a:t>
            </a:r>
            <a:r>
              <a:rPr lang="en-US" sz="2800" b="1" dirty="0"/>
              <a:t>, </a:t>
            </a:r>
            <a:r>
              <a:rPr lang="en-US" sz="2800" b="1" dirty="0" err="1">
                <a:solidFill>
                  <a:srgbClr val="00B050"/>
                </a:solidFill>
              </a:rPr>
              <a:t>intVar</a:t>
            </a:r>
            <a:r>
              <a:rPr lang="en-US" sz="2800" b="1" dirty="0"/>
              <a:t>, </a:t>
            </a:r>
            <a:r>
              <a:rPr lang="en-US" sz="2800" b="1" dirty="0" err="1" smtClean="0">
                <a:solidFill>
                  <a:srgbClr val="00B0F0"/>
                </a:solidFill>
              </a:rPr>
              <a:t>stringVar</a:t>
            </a:r>
            <a:r>
              <a:rPr lang="en-US" sz="2800" b="1" dirty="0" smtClean="0">
                <a:solidFill>
                  <a:srgbClr val="00B0F0"/>
                </a:solidFill>
              </a:rPr>
              <a:t> </a:t>
            </a:r>
            <a:r>
              <a:rPr lang="en-US" sz="2800" b="1" dirty="0" smtClean="0"/>
              <a:t>); 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/>
              <a:t>	</a:t>
            </a:r>
            <a:r>
              <a:rPr lang="en-US" sz="2800" b="1" dirty="0" err="1" smtClean="0"/>
              <a:t>System.out.println</a:t>
            </a:r>
            <a:r>
              <a:rPr lang="en-US" sz="2800" b="1" dirty="0" smtClean="0"/>
              <a:t>( </a:t>
            </a:r>
            <a:r>
              <a:rPr lang="en-US" sz="2800" b="1" dirty="0" err="1" smtClean="0">
                <a:solidFill>
                  <a:srgbClr val="FF00FF"/>
                </a:solidFill>
              </a:rPr>
              <a:t>fs</a:t>
            </a:r>
            <a:r>
              <a:rPr lang="en-US" sz="2800" b="1" dirty="0" smtClean="0">
                <a:solidFill>
                  <a:srgbClr val="FF00FF"/>
                </a:solidFill>
              </a:rPr>
              <a:t> </a:t>
            </a:r>
            <a:r>
              <a:rPr lang="en-US" sz="2800" b="1" dirty="0" smtClean="0"/>
              <a:t>);</a:t>
            </a:r>
            <a:endParaRPr lang="en-US" sz="2800" b="1" dirty="0"/>
          </a:p>
        </p:txBody>
      </p:sp>
      <p:grpSp>
        <p:nvGrpSpPr>
          <p:cNvPr id="10" name="Group 9"/>
          <p:cNvGrpSpPr/>
          <p:nvPr/>
        </p:nvGrpSpPr>
        <p:grpSpPr>
          <a:xfrm>
            <a:off x="152400" y="3504337"/>
            <a:ext cx="3200400" cy="2242066"/>
            <a:chOff x="152400" y="3352800"/>
            <a:chExt cx="3200400" cy="2242066"/>
          </a:xfrm>
        </p:grpSpPr>
        <p:sp>
          <p:nvSpPr>
            <p:cNvPr id="4" name="Oval 3"/>
            <p:cNvSpPr/>
            <p:nvPr/>
          </p:nvSpPr>
          <p:spPr>
            <a:xfrm>
              <a:off x="2895600" y="3352800"/>
              <a:ext cx="457200" cy="2057400"/>
            </a:xfrm>
            <a:prstGeom prst="ellipse">
              <a:avLst/>
            </a:prstGeom>
            <a:noFill/>
            <a:ln>
              <a:solidFill>
                <a:schemeClr val="accent6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2057400" y="4495800"/>
              <a:ext cx="838200" cy="0"/>
            </a:xfrm>
            <a:prstGeom prst="straightConnector1">
              <a:avLst/>
            </a:prstGeom>
            <a:ln w="25400">
              <a:solidFill>
                <a:schemeClr val="accent6">
                  <a:lumMod val="50000"/>
                </a:schemeClr>
              </a:solidFill>
              <a:prstDash val="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152400" y="3655874"/>
              <a:ext cx="1905000" cy="1938992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chemeClr val="accent6">
                      <a:lumMod val="50000"/>
                    </a:schemeClr>
                  </a:solidFill>
                </a:rPr>
                <a:t>USING THE CONCATENATE OPERATOR TO CONTINUE  A STRING ACROSS MULTIPLE LINES</a:t>
              </a:r>
              <a:endParaRPr lang="en-US" sz="20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6901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2895</TotalTime>
  <Words>316</Words>
  <Application>Microsoft Office PowerPoint</Application>
  <PresentationFormat>On-screen Show (4:3)</PresentationFormat>
  <Paragraphs>103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COP2800 – Computer Programming Using JAVA</vt:lpstr>
      <vt:lpstr>COP2800 – Programming in JAVA</vt:lpstr>
      <vt:lpstr>Review: Java Program Structure</vt:lpstr>
      <vt:lpstr>Review: Java Package Structure</vt:lpstr>
      <vt:lpstr>What Is A String?</vt:lpstr>
      <vt:lpstr>How to Declare a String?</vt:lpstr>
      <vt:lpstr>How to Measure Length of String?</vt:lpstr>
      <vt:lpstr>How to Concatenate Strings?</vt:lpstr>
      <vt:lpstr>How to Format Strings?</vt:lpstr>
      <vt:lpstr>Alternative Method to Format Strings</vt:lpstr>
      <vt:lpstr>This Week: Arrays and Java</vt:lpstr>
    </vt:vector>
  </TitlesOfParts>
  <Company>University of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COP2800 – Computer Programming Using JAVA</dc:title>
  <dc:creator>Authorized User</dc:creator>
  <cp:lastModifiedBy>Mark</cp:lastModifiedBy>
  <cp:revision>534</cp:revision>
  <dcterms:created xsi:type="dcterms:W3CDTF">2013-01-03T06:52:59Z</dcterms:created>
  <dcterms:modified xsi:type="dcterms:W3CDTF">2013-02-08T17:57:10Z</dcterms:modified>
</cp:coreProperties>
</file>