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281" r:id="rId6"/>
    <p:sldId id="303" r:id="rId7"/>
    <p:sldId id="304" r:id="rId8"/>
    <p:sldId id="305" r:id="rId9"/>
    <p:sldId id="307" r:id="rId10"/>
    <p:sldId id="283" r:id="rId11"/>
    <p:sldId id="30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url?sa=i&amp;rct=j&amp;q=big+wave+surfing&amp;source=images&amp;cd=&amp;cad=rja&amp;docid=t_QedOL5WkMQOM&amp;tbnid=EC9gm77UEDvfWM:&amp;ved=0CAUQjRw&amp;url=http%3A%2F%2Fwww.youtube.com%2Fchannel%2FHCYUZ_jJ8fRpM&amp;ei=VkwUUYGwI4ab2QWv3YDIDg&amp;bvm=bv.42080656,d.dmQ&amp;psig=AFQjCNFEeu_UDTbBzPTxcOX-J6S1PYS1_w&amp;ust=13603710984583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14 </a:t>
            </a:r>
            <a:r>
              <a:rPr lang="en-US" b="1" i="1" dirty="0" smtClean="0">
                <a:solidFill>
                  <a:schemeClr val="tx1"/>
                </a:solidFill>
              </a:rPr>
              <a:t>– </a:t>
            </a:r>
            <a:r>
              <a:rPr lang="en-US" b="1" i="1" dirty="0" smtClean="0">
                <a:solidFill>
                  <a:schemeClr val="tx1"/>
                </a:solidFill>
              </a:rPr>
              <a:t>How to Complete Assignment 2, Part III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Arrays and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53399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Chapters 6 &amp; 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By now, you should have read textbook Ch. 1-8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Today (Friday 8 Feb 2013):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How to Do Assignment #2 – Part III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More on Multidimensional Arrays in </a:t>
            </a:r>
            <a:r>
              <a:rPr lang="en-US" sz="3200" b="1" dirty="0" smtClean="0">
                <a:solidFill>
                  <a:srgbClr val="FF0000"/>
                </a:solidFill>
              </a:rPr>
              <a:t>Java</a:t>
            </a:r>
          </a:p>
          <a:p>
            <a:pPr>
              <a:spcBef>
                <a:spcPts val="30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Monday 11 Feb 2013: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New Topic: </a:t>
            </a:r>
            <a:endParaRPr lang="en-US" sz="32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3196298" y="5578890"/>
            <a:ext cx="3814102" cy="745709"/>
          </a:xfrm>
          <a:custGeom>
            <a:avLst/>
            <a:gdLst>
              <a:gd name="connsiteX0" fmla="*/ 475816 w 5439702"/>
              <a:gd name="connsiteY0" fmla="*/ 131146 h 1132631"/>
              <a:gd name="connsiteX1" fmla="*/ 25873 w 5439702"/>
              <a:gd name="connsiteY1" fmla="*/ 131146 h 1132631"/>
              <a:gd name="connsiteX2" fmla="*/ 40388 w 5439702"/>
              <a:gd name="connsiteY2" fmla="*/ 348860 h 1132631"/>
              <a:gd name="connsiteX3" fmla="*/ 83931 w 5439702"/>
              <a:gd name="connsiteY3" fmla="*/ 363374 h 1132631"/>
              <a:gd name="connsiteX4" fmla="*/ 185531 w 5439702"/>
              <a:gd name="connsiteY4" fmla="*/ 377888 h 1132631"/>
              <a:gd name="connsiteX5" fmla="*/ 229073 w 5439702"/>
              <a:gd name="connsiteY5" fmla="*/ 392403 h 1132631"/>
              <a:gd name="connsiteX6" fmla="*/ 359702 w 5439702"/>
              <a:gd name="connsiteY6" fmla="*/ 508517 h 1132631"/>
              <a:gd name="connsiteX7" fmla="*/ 388731 w 5439702"/>
              <a:gd name="connsiteY7" fmla="*/ 552060 h 1132631"/>
              <a:gd name="connsiteX8" fmla="*/ 432273 w 5439702"/>
              <a:gd name="connsiteY8" fmla="*/ 595603 h 1132631"/>
              <a:gd name="connsiteX9" fmla="*/ 446788 w 5439702"/>
              <a:gd name="connsiteY9" fmla="*/ 653660 h 1132631"/>
              <a:gd name="connsiteX10" fmla="*/ 461302 w 5439702"/>
              <a:gd name="connsiteY10" fmla="*/ 697203 h 1132631"/>
              <a:gd name="connsiteX11" fmla="*/ 446788 w 5439702"/>
              <a:gd name="connsiteY11" fmla="*/ 856860 h 1132631"/>
              <a:gd name="connsiteX12" fmla="*/ 403245 w 5439702"/>
              <a:gd name="connsiteY12" fmla="*/ 871374 h 1132631"/>
              <a:gd name="connsiteX13" fmla="*/ 127473 w 5439702"/>
              <a:gd name="connsiteY13" fmla="*/ 842346 h 1132631"/>
              <a:gd name="connsiteX14" fmla="*/ 83931 w 5439702"/>
              <a:gd name="connsiteY14" fmla="*/ 813317 h 1132631"/>
              <a:gd name="connsiteX15" fmla="*/ 54902 w 5439702"/>
              <a:gd name="connsiteY15" fmla="*/ 769774 h 1132631"/>
              <a:gd name="connsiteX16" fmla="*/ 112959 w 5439702"/>
              <a:gd name="connsiteY16" fmla="*/ 711717 h 1132631"/>
              <a:gd name="connsiteX17" fmla="*/ 301645 w 5439702"/>
              <a:gd name="connsiteY17" fmla="*/ 697203 h 1132631"/>
              <a:gd name="connsiteX18" fmla="*/ 388731 w 5439702"/>
              <a:gd name="connsiteY18" fmla="*/ 682688 h 1132631"/>
              <a:gd name="connsiteX19" fmla="*/ 722559 w 5439702"/>
              <a:gd name="connsiteY19" fmla="*/ 653660 h 1132631"/>
              <a:gd name="connsiteX20" fmla="*/ 751588 w 5439702"/>
              <a:gd name="connsiteY20" fmla="*/ 610117 h 1132631"/>
              <a:gd name="connsiteX21" fmla="*/ 838673 w 5439702"/>
              <a:gd name="connsiteY21" fmla="*/ 552060 h 1132631"/>
              <a:gd name="connsiteX22" fmla="*/ 911245 w 5439702"/>
              <a:gd name="connsiteY22" fmla="*/ 464974 h 1132631"/>
              <a:gd name="connsiteX23" fmla="*/ 983816 w 5439702"/>
              <a:gd name="connsiteY23" fmla="*/ 377888 h 1132631"/>
              <a:gd name="connsiteX24" fmla="*/ 1027359 w 5439702"/>
              <a:gd name="connsiteY24" fmla="*/ 290803 h 1132631"/>
              <a:gd name="connsiteX25" fmla="*/ 1041873 w 5439702"/>
              <a:gd name="connsiteY25" fmla="*/ 247260 h 1132631"/>
              <a:gd name="connsiteX26" fmla="*/ 1027359 w 5439702"/>
              <a:gd name="connsiteY26" fmla="*/ 160174 h 1132631"/>
              <a:gd name="connsiteX27" fmla="*/ 998331 w 5439702"/>
              <a:gd name="connsiteY27" fmla="*/ 247260 h 1132631"/>
              <a:gd name="connsiteX28" fmla="*/ 1012845 w 5439702"/>
              <a:gd name="connsiteY28" fmla="*/ 856860 h 1132631"/>
              <a:gd name="connsiteX29" fmla="*/ 998331 w 5439702"/>
              <a:gd name="connsiteY29" fmla="*/ 392403 h 1132631"/>
              <a:gd name="connsiteX30" fmla="*/ 954788 w 5439702"/>
              <a:gd name="connsiteY30" fmla="*/ 377888 h 1132631"/>
              <a:gd name="connsiteX31" fmla="*/ 693531 w 5439702"/>
              <a:gd name="connsiteY31" fmla="*/ 392403 h 1132631"/>
              <a:gd name="connsiteX32" fmla="*/ 1056388 w 5439702"/>
              <a:gd name="connsiteY32" fmla="*/ 406917 h 1132631"/>
              <a:gd name="connsiteX33" fmla="*/ 1070902 w 5439702"/>
              <a:gd name="connsiteY33" fmla="*/ 406917 h 1132631"/>
              <a:gd name="connsiteX34" fmla="*/ 1012845 w 5439702"/>
              <a:gd name="connsiteY34" fmla="*/ 479488 h 1132631"/>
              <a:gd name="connsiteX35" fmla="*/ 1027359 w 5439702"/>
              <a:gd name="connsiteY35" fmla="*/ 523031 h 1132631"/>
              <a:gd name="connsiteX36" fmla="*/ 1041873 w 5439702"/>
              <a:gd name="connsiteY36" fmla="*/ 827831 h 1132631"/>
              <a:gd name="connsiteX37" fmla="*/ 1056388 w 5439702"/>
              <a:gd name="connsiteY37" fmla="*/ 871374 h 1132631"/>
              <a:gd name="connsiteX38" fmla="*/ 1230559 w 5439702"/>
              <a:gd name="connsiteY38" fmla="*/ 856860 h 1132631"/>
              <a:gd name="connsiteX39" fmla="*/ 1332159 w 5439702"/>
              <a:gd name="connsiteY39" fmla="*/ 740746 h 1132631"/>
              <a:gd name="connsiteX40" fmla="*/ 1361188 w 5439702"/>
              <a:gd name="connsiteY40" fmla="*/ 697203 h 1132631"/>
              <a:gd name="connsiteX41" fmla="*/ 1390216 w 5439702"/>
              <a:gd name="connsiteY41" fmla="*/ 610117 h 1132631"/>
              <a:gd name="connsiteX42" fmla="*/ 1404731 w 5439702"/>
              <a:gd name="connsiteY42" fmla="*/ 566574 h 1132631"/>
              <a:gd name="connsiteX43" fmla="*/ 1433759 w 5439702"/>
              <a:gd name="connsiteY43" fmla="*/ 711717 h 1132631"/>
              <a:gd name="connsiteX44" fmla="*/ 1462788 w 5439702"/>
              <a:gd name="connsiteY44" fmla="*/ 798803 h 1132631"/>
              <a:gd name="connsiteX45" fmla="*/ 1477302 w 5439702"/>
              <a:gd name="connsiteY45" fmla="*/ 842346 h 1132631"/>
              <a:gd name="connsiteX46" fmla="*/ 1491816 w 5439702"/>
              <a:gd name="connsiteY46" fmla="*/ 798803 h 1132631"/>
              <a:gd name="connsiteX47" fmla="*/ 1520845 w 5439702"/>
              <a:gd name="connsiteY47" fmla="*/ 740746 h 1132631"/>
              <a:gd name="connsiteX48" fmla="*/ 1535359 w 5439702"/>
              <a:gd name="connsiteY48" fmla="*/ 682688 h 1132631"/>
              <a:gd name="connsiteX49" fmla="*/ 1607931 w 5439702"/>
              <a:gd name="connsiteY49" fmla="*/ 595603 h 1132631"/>
              <a:gd name="connsiteX50" fmla="*/ 1636959 w 5439702"/>
              <a:gd name="connsiteY50" fmla="*/ 552060 h 1132631"/>
              <a:gd name="connsiteX51" fmla="*/ 1680502 w 5439702"/>
              <a:gd name="connsiteY51" fmla="*/ 464974 h 1132631"/>
              <a:gd name="connsiteX52" fmla="*/ 1724045 w 5439702"/>
              <a:gd name="connsiteY52" fmla="*/ 435946 h 1132631"/>
              <a:gd name="connsiteX53" fmla="*/ 1767588 w 5439702"/>
              <a:gd name="connsiteY53" fmla="*/ 450460 h 1132631"/>
              <a:gd name="connsiteX54" fmla="*/ 1782102 w 5439702"/>
              <a:gd name="connsiteY54" fmla="*/ 494003 h 1132631"/>
              <a:gd name="connsiteX55" fmla="*/ 1738559 w 5439702"/>
              <a:gd name="connsiteY55" fmla="*/ 464974 h 1132631"/>
              <a:gd name="connsiteX56" fmla="*/ 1665988 w 5439702"/>
              <a:gd name="connsiteY56" fmla="*/ 479488 h 1132631"/>
              <a:gd name="connsiteX57" fmla="*/ 1622445 w 5439702"/>
              <a:gd name="connsiteY57" fmla="*/ 537546 h 1132631"/>
              <a:gd name="connsiteX58" fmla="*/ 1564388 w 5439702"/>
              <a:gd name="connsiteY58" fmla="*/ 624631 h 1132631"/>
              <a:gd name="connsiteX59" fmla="*/ 1578902 w 5439702"/>
              <a:gd name="connsiteY59" fmla="*/ 639146 h 1132631"/>
              <a:gd name="connsiteX60" fmla="*/ 1651473 w 5439702"/>
              <a:gd name="connsiteY60" fmla="*/ 552060 h 1132631"/>
              <a:gd name="connsiteX61" fmla="*/ 1738559 w 5439702"/>
              <a:gd name="connsiteY61" fmla="*/ 523031 h 1132631"/>
              <a:gd name="connsiteX62" fmla="*/ 1782102 w 5439702"/>
              <a:gd name="connsiteY62" fmla="*/ 537546 h 1132631"/>
              <a:gd name="connsiteX63" fmla="*/ 1782102 w 5439702"/>
              <a:gd name="connsiteY63" fmla="*/ 450460 h 1132631"/>
              <a:gd name="connsiteX64" fmla="*/ 1695016 w 5439702"/>
              <a:gd name="connsiteY64" fmla="*/ 494003 h 1132631"/>
              <a:gd name="connsiteX65" fmla="*/ 1738559 w 5439702"/>
              <a:gd name="connsiteY65" fmla="*/ 508517 h 1132631"/>
              <a:gd name="connsiteX66" fmla="*/ 1796616 w 5439702"/>
              <a:gd name="connsiteY66" fmla="*/ 595603 h 1132631"/>
              <a:gd name="connsiteX67" fmla="*/ 1825645 w 5439702"/>
              <a:gd name="connsiteY67" fmla="*/ 668174 h 1132631"/>
              <a:gd name="connsiteX68" fmla="*/ 1970788 w 5439702"/>
              <a:gd name="connsiteY68" fmla="*/ 740746 h 1132631"/>
              <a:gd name="connsiteX69" fmla="*/ 2014331 w 5439702"/>
              <a:gd name="connsiteY69" fmla="*/ 755260 h 1132631"/>
              <a:gd name="connsiteX70" fmla="*/ 2144959 w 5439702"/>
              <a:gd name="connsiteY70" fmla="*/ 697203 h 1132631"/>
              <a:gd name="connsiteX71" fmla="*/ 2159473 w 5439702"/>
              <a:gd name="connsiteY71" fmla="*/ 624631 h 1132631"/>
              <a:gd name="connsiteX72" fmla="*/ 2188502 w 5439702"/>
              <a:gd name="connsiteY72" fmla="*/ 508517 h 1132631"/>
              <a:gd name="connsiteX73" fmla="*/ 2188502 w 5439702"/>
              <a:gd name="connsiteY73" fmla="*/ 639146 h 1132631"/>
              <a:gd name="connsiteX74" fmla="*/ 2203016 w 5439702"/>
              <a:gd name="connsiteY74" fmla="*/ 914917 h 1132631"/>
              <a:gd name="connsiteX75" fmla="*/ 2261073 w 5439702"/>
              <a:gd name="connsiteY75" fmla="*/ 929431 h 1132631"/>
              <a:gd name="connsiteX76" fmla="*/ 2348159 w 5439702"/>
              <a:gd name="connsiteY76" fmla="*/ 885888 h 1132631"/>
              <a:gd name="connsiteX77" fmla="*/ 2406216 w 5439702"/>
              <a:gd name="connsiteY77" fmla="*/ 798803 h 1132631"/>
              <a:gd name="connsiteX78" fmla="*/ 2449759 w 5439702"/>
              <a:gd name="connsiteY78" fmla="*/ 755260 h 1132631"/>
              <a:gd name="connsiteX79" fmla="*/ 2493302 w 5439702"/>
              <a:gd name="connsiteY79" fmla="*/ 668174 h 1132631"/>
              <a:gd name="connsiteX80" fmla="*/ 2522331 w 5439702"/>
              <a:gd name="connsiteY80" fmla="*/ 581088 h 1132631"/>
              <a:gd name="connsiteX81" fmla="*/ 2594902 w 5439702"/>
              <a:gd name="connsiteY81" fmla="*/ 494003 h 1132631"/>
              <a:gd name="connsiteX82" fmla="*/ 2623931 w 5439702"/>
              <a:gd name="connsiteY82" fmla="*/ 537546 h 1132631"/>
              <a:gd name="connsiteX83" fmla="*/ 2638445 w 5439702"/>
              <a:gd name="connsiteY83" fmla="*/ 595603 h 1132631"/>
              <a:gd name="connsiteX84" fmla="*/ 2667473 w 5439702"/>
              <a:gd name="connsiteY84" fmla="*/ 755260 h 1132631"/>
              <a:gd name="connsiteX85" fmla="*/ 2681988 w 5439702"/>
              <a:gd name="connsiteY85" fmla="*/ 595603 h 1132631"/>
              <a:gd name="connsiteX86" fmla="*/ 2711016 w 5439702"/>
              <a:gd name="connsiteY86" fmla="*/ 552060 h 1132631"/>
              <a:gd name="connsiteX87" fmla="*/ 2725531 w 5439702"/>
              <a:gd name="connsiteY87" fmla="*/ 508517 h 1132631"/>
              <a:gd name="connsiteX88" fmla="*/ 2856159 w 5439702"/>
              <a:gd name="connsiteY88" fmla="*/ 610117 h 1132631"/>
              <a:gd name="connsiteX89" fmla="*/ 2914216 w 5439702"/>
              <a:gd name="connsiteY89" fmla="*/ 740746 h 1132631"/>
              <a:gd name="connsiteX90" fmla="*/ 2972273 w 5439702"/>
              <a:gd name="connsiteY90" fmla="*/ 827831 h 1132631"/>
              <a:gd name="connsiteX91" fmla="*/ 3015816 w 5439702"/>
              <a:gd name="connsiteY91" fmla="*/ 842346 h 1132631"/>
              <a:gd name="connsiteX92" fmla="*/ 3189988 w 5439702"/>
              <a:gd name="connsiteY92" fmla="*/ 697203 h 1132631"/>
              <a:gd name="connsiteX93" fmla="*/ 3233531 w 5439702"/>
              <a:gd name="connsiteY93" fmla="*/ 653660 h 1132631"/>
              <a:gd name="connsiteX94" fmla="*/ 3248045 w 5439702"/>
              <a:gd name="connsiteY94" fmla="*/ 610117 h 1132631"/>
              <a:gd name="connsiteX95" fmla="*/ 3335131 w 5439702"/>
              <a:gd name="connsiteY95" fmla="*/ 523031 h 1132631"/>
              <a:gd name="connsiteX96" fmla="*/ 3349645 w 5439702"/>
              <a:gd name="connsiteY96" fmla="*/ 479488 h 1132631"/>
              <a:gd name="connsiteX97" fmla="*/ 3378673 w 5439702"/>
              <a:gd name="connsiteY97" fmla="*/ 435946 h 1132631"/>
              <a:gd name="connsiteX98" fmla="*/ 3364159 w 5439702"/>
              <a:gd name="connsiteY98" fmla="*/ 247260 h 1132631"/>
              <a:gd name="connsiteX99" fmla="*/ 3204502 w 5439702"/>
              <a:gd name="connsiteY99" fmla="*/ 261774 h 1132631"/>
              <a:gd name="connsiteX100" fmla="*/ 3146445 w 5439702"/>
              <a:gd name="connsiteY100" fmla="*/ 334346 h 1132631"/>
              <a:gd name="connsiteX101" fmla="*/ 3131931 w 5439702"/>
              <a:gd name="connsiteY101" fmla="*/ 406917 h 1132631"/>
              <a:gd name="connsiteX102" fmla="*/ 3146445 w 5439702"/>
              <a:gd name="connsiteY102" fmla="*/ 784288 h 1132631"/>
              <a:gd name="connsiteX103" fmla="*/ 3233531 w 5439702"/>
              <a:gd name="connsiteY103" fmla="*/ 755260 h 1132631"/>
              <a:gd name="connsiteX104" fmla="*/ 3277073 w 5439702"/>
              <a:gd name="connsiteY104" fmla="*/ 711717 h 1132631"/>
              <a:gd name="connsiteX105" fmla="*/ 3306102 w 5439702"/>
              <a:gd name="connsiteY105" fmla="*/ 668174 h 1132631"/>
              <a:gd name="connsiteX106" fmla="*/ 3349645 w 5439702"/>
              <a:gd name="connsiteY106" fmla="*/ 639146 h 1132631"/>
              <a:gd name="connsiteX107" fmla="*/ 3378673 w 5439702"/>
              <a:gd name="connsiteY107" fmla="*/ 595603 h 1132631"/>
              <a:gd name="connsiteX108" fmla="*/ 3407702 w 5439702"/>
              <a:gd name="connsiteY108" fmla="*/ 392403 h 1132631"/>
              <a:gd name="connsiteX109" fmla="*/ 3349645 w 5439702"/>
              <a:gd name="connsiteY109" fmla="*/ 943946 h 1132631"/>
              <a:gd name="connsiteX110" fmla="*/ 3306102 w 5439702"/>
              <a:gd name="connsiteY110" fmla="*/ 958460 h 1132631"/>
              <a:gd name="connsiteX111" fmla="*/ 3189988 w 5439702"/>
              <a:gd name="connsiteY111" fmla="*/ 943946 h 1132631"/>
              <a:gd name="connsiteX112" fmla="*/ 3204502 w 5439702"/>
              <a:gd name="connsiteY112" fmla="*/ 900403 h 1132631"/>
              <a:gd name="connsiteX113" fmla="*/ 3291588 w 5439702"/>
              <a:gd name="connsiteY113" fmla="*/ 842346 h 1132631"/>
              <a:gd name="connsiteX114" fmla="*/ 3378673 w 5439702"/>
              <a:gd name="connsiteY114" fmla="*/ 798803 h 1132631"/>
              <a:gd name="connsiteX115" fmla="*/ 3523816 w 5439702"/>
              <a:gd name="connsiteY115" fmla="*/ 697203 h 1132631"/>
              <a:gd name="connsiteX116" fmla="*/ 3683473 w 5439702"/>
              <a:gd name="connsiteY116" fmla="*/ 552060 h 1132631"/>
              <a:gd name="connsiteX117" fmla="*/ 3814102 w 5439702"/>
              <a:gd name="connsiteY117" fmla="*/ 494003 h 1132631"/>
              <a:gd name="connsiteX118" fmla="*/ 3843131 w 5439702"/>
              <a:gd name="connsiteY118" fmla="*/ 450460 h 1132631"/>
              <a:gd name="connsiteX119" fmla="*/ 3857645 w 5439702"/>
              <a:gd name="connsiteY119" fmla="*/ 406917 h 1132631"/>
              <a:gd name="connsiteX120" fmla="*/ 3915702 w 5439702"/>
              <a:gd name="connsiteY120" fmla="*/ 319831 h 1132631"/>
              <a:gd name="connsiteX121" fmla="*/ 3959245 w 5439702"/>
              <a:gd name="connsiteY121" fmla="*/ 174688 h 1132631"/>
              <a:gd name="connsiteX122" fmla="*/ 3901188 w 5439702"/>
              <a:gd name="connsiteY122" fmla="*/ 517 h 1132631"/>
              <a:gd name="connsiteX123" fmla="*/ 3814102 w 5439702"/>
              <a:gd name="connsiteY123" fmla="*/ 15031 h 1132631"/>
              <a:gd name="connsiteX124" fmla="*/ 3741531 w 5439702"/>
              <a:gd name="connsiteY124" fmla="*/ 102117 h 1132631"/>
              <a:gd name="connsiteX125" fmla="*/ 3727016 w 5439702"/>
              <a:gd name="connsiteY125" fmla="*/ 145660 h 1132631"/>
              <a:gd name="connsiteX126" fmla="*/ 3770559 w 5439702"/>
              <a:gd name="connsiteY126" fmla="*/ 319831 h 1132631"/>
              <a:gd name="connsiteX127" fmla="*/ 3857645 w 5439702"/>
              <a:gd name="connsiteY127" fmla="*/ 377888 h 1132631"/>
              <a:gd name="connsiteX128" fmla="*/ 3915702 w 5439702"/>
              <a:gd name="connsiteY128" fmla="*/ 435946 h 1132631"/>
              <a:gd name="connsiteX129" fmla="*/ 3988273 w 5439702"/>
              <a:gd name="connsiteY129" fmla="*/ 523031 h 1132631"/>
              <a:gd name="connsiteX130" fmla="*/ 4002788 w 5439702"/>
              <a:gd name="connsiteY130" fmla="*/ 566574 h 1132631"/>
              <a:gd name="connsiteX131" fmla="*/ 3988273 w 5439702"/>
              <a:gd name="connsiteY131" fmla="*/ 798803 h 1132631"/>
              <a:gd name="connsiteX132" fmla="*/ 3944731 w 5439702"/>
              <a:gd name="connsiteY132" fmla="*/ 813317 h 1132631"/>
              <a:gd name="connsiteX133" fmla="*/ 3785073 w 5439702"/>
              <a:gd name="connsiteY133" fmla="*/ 798803 h 1132631"/>
              <a:gd name="connsiteX134" fmla="*/ 3756045 w 5439702"/>
              <a:gd name="connsiteY134" fmla="*/ 682688 h 1132631"/>
              <a:gd name="connsiteX135" fmla="*/ 3799588 w 5439702"/>
              <a:gd name="connsiteY135" fmla="*/ 668174 h 1132631"/>
              <a:gd name="connsiteX136" fmla="*/ 4046331 w 5439702"/>
              <a:gd name="connsiteY136" fmla="*/ 711717 h 1132631"/>
              <a:gd name="connsiteX137" fmla="*/ 4191473 w 5439702"/>
              <a:gd name="connsiteY137" fmla="*/ 798803 h 1132631"/>
              <a:gd name="connsiteX138" fmla="*/ 4235016 w 5439702"/>
              <a:gd name="connsiteY138" fmla="*/ 827831 h 1132631"/>
              <a:gd name="connsiteX139" fmla="*/ 4293073 w 5439702"/>
              <a:gd name="connsiteY139" fmla="*/ 842346 h 1132631"/>
              <a:gd name="connsiteX140" fmla="*/ 4423702 w 5439702"/>
              <a:gd name="connsiteY140" fmla="*/ 769774 h 1132631"/>
              <a:gd name="connsiteX141" fmla="*/ 4438216 w 5439702"/>
              <a:gd name="connsiteY141" fmla="*/ 624631 h 1132631"/>
              <a:gd name="connsiteX142" fmla="*/ 4467245 w 5439702"/>
              <a:gd name="connsiteY142" fmla="*/ 668174 h 1132631"/>
              <a:gd name="connsiteX143" fmla="*/ 4481759 w 5439702"/>
              <a:gd name="connsiteY143" fmla="*/ 711717 h 1132631"/>
              <a:gd name="connsiteX144" fmla="*/ 4525302 w 5439702"/>
              <a:gd name="connsiteY144" fmla="*/ 813317 h 1132631"/>
              <a:gd name="connsiteX145" fmla="*/ 4568845 w 5439702"/>
              <a:gd name="connsiteY145" fmla="*/ 784288 h 1132631"/>
              <a:gd name="connsiteX146" fmla="*/ 4626902 w 5439702"/>
              <a:gd name="connsiteY146" fmla="*/ 726231 h 1132631"/>
              <a:gd name="connsiteX147" fmla="*/ 4670445 w 5439702"/>
              <a:gd name="connsiteY147" fmla="*/ 755260 h 1132631"/>
              <a:gd name="connsiteX148" fmla="*/ 4757531 w 5439702"/>
              <a:gd name="connsiteY148" fmla="*/ 842346 h 1132631"/>
              <a:gd name="connsiteX149" fmla="*/ 4801073 w 5439702"/>
              <a:gd name="connsiteY149" fmla="*/ 827831 h 1132631"/>
              <a:gd name="connsiteX150" fmla="*/ 4888159 w 5439702"/>
              <a:gd name="connsiteY150" fmla="*/ 856860 h 1132631"/>
              <a:gd name="connsiteX151" fmla="*/ 4931702 w 5439702"/>
              <a:gd name="connsiteY151" fmla="*/ 885888 h 1132631"/>
              <a:gd name="connsiteX152" fmla="*/ 5018788 w 5439702"/>
              <a:gd name="connsiteY152" fmla="*/ 914917 h 1132631"/>
              <a:gd name="connsiteX153" fmla="*/ 5047816 w 5439702"/>
              <a:gd name="connsiteY153" fmla="*/ 958460 h 1132631"/>
              <a:gd name="connsiteX154" fmla="*/ 5120388 w 5439702"/>
              <a:gd name="connsiteY154" fmla="*/ 972974 h 1132631"/>
              <a:gd name="connsiteX155" fmla="*/ 5149416 w 5439702"/>
              <a:gd name="connsiteY155" fmla="*/ 1016517 h 1132631"/>
              <a:gd name="connsiteX156" fmla="*/ 5192959 w 5439702"/>
              <a:gd name="connsiteY156" fmla="*/ 1002003 h 1132631"/>
              <a:gd name="connsiteX157" fmla="*/ 5265531 w 5439702"/>
              <a:gd name="connsiteY157" fmla="*/ 1016517 h 1132631"/>
              <a:gd name="connsiteX158" fmla="*/ 5381645 w 5439702"/>
              <a:gd name="connsiteY158" fmla="*/ 1074574 h 1132631"/>
              <a:gd name="connsiteX159" fmla="*/ 5410673 w 5439702"/>
              <a:gd name="connsiteY159" fmla="*/ 1118117 h 1132631"/>
              <a:gd name="connsiteX160" fmla="*/ 5439702 w 5439702"/>
              <a:gd name="connsiteY160" fmla="*/ 1132631 h 11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439702" h="1132631">
                <a:moveTo>
                  <a:pt x="475816" y="131146"/>
                </a:moveTo>
                <a:cubicBezTo>
                  <a:pt x="361808" y="118478"/>
                  <a:pt x="90990" y="81533"/>
                  <a:pt x="25873" y="131146"/>
                </a:cubicBezTo>
                <a:cubicBezTo>
                  <a:pt x="-31981" y="175225"/>
                  <a:pt x="22748" y="278299"/>
                  <a:pt x="40388" y="348860"/>
                </a:cubicBezTo>
                <a:cubicBezTo>
                  <a:pt x="44099" y="363703"/>
                  <a:pt x="68929" y="360374"/>
                  <a:pt x="83931" y="363374"/>
                </a:cubicBezTo>
                <a:cubicBezTo>
                  <a:pt x="117477" y="370083"/>
                  <a:pt x="151664" y="373050"/>
                  <a:pt x="185531" y="377888"/>
                </a:cubicBezTo>
                <a:cubicBezTo>
                  <a:pt x="200045" y="382726"/>
                  <a:pt x="215389" y="385561"/>
                  <a:pt x="229073" y="392403"/>
                </a:cubicBezTo>
                <a:cubicBezTo>
                  <a:pt x="272703" y="414218"/>
                  <a:pt x="340465" y="479662"/>
                  <a:pt x="359702" y="508517"/>
                </a:cubicBezTo>
                <a:cubicBezTo>
                  <a:pt x="369378" y="523031"/>
                  <a:pt x="377564" y="538659"/>
                  <a:pt x="388731" y="552060"/>
                </a:cubicBezTo>
                <a:cubicBezTo>
                  <a:pt x="401871" y="567829"/>
                  <a:pt x="417759" y="581089"/>
                  <a:pt x="432273" y="595603"/>
                </a:cubicBezTo>
                <a:cubicBezTo>
                  <a:pt x="437111" y="614955"/>
                  <a:pt x="441308" y="634480"/>
                  <a:pt x="446788" y="653660"/>
                </a:cubicBezTo>
                <a:cubicBezTo>
                  <a:pt x="450991" y="668371"/>
                  <a:pt x="461302" y="681904"/>
                  <a:pt x="461302" y="697203"/>
                </a:cubicBezTo>
                <a:cubicBezTo>
                  <a:pt x="461302" y="750641"/>
                  <a:pt x="463687" y="806164"/>
                  <a:pt x="446788" y="856860"/>
                </a:cubicBezTo>
                <a:cubicBezTo>
                  <a:pt x="441950" y="871374"/>
                  <a:pt x="417759" y="866536"/>
                  <a:pt x="403245" y="871374"/>
                </a:cubicBezTo>
                <a:cubicBezTo>
                  <a:pt x="381956" y="870043"/>
                  <a:pt x="199975" y="878598"/>
                  <a:pt x="127473" y="842346"/>
                </a:cubicBezTo>
                <a:cubicBezTo>
                  <a:pt x="111871" y="834545"/>
                  <a:pt x="98445" y="822993"/>
                  <a:pt x="83931" y="813317"/>
                </a:cubicBezTo>
                <a:cubicBezTo>
                  <a:pt x="74255" y="798803"/>
                  <a:pt x="57770" y="786981"/>
                  <a:pt x="54902" y="769774"/>
                </a:cubicBezTo>
                <a:cubicBezTo>
                  <a:pt x="47793" y="727119"/>
                  <a:pt x="81363" y="715666"/>
                  <a:pt x="112959" y="711717"/>
                </a:cubicBezTo>
                <a:cubicBezTo>
                  <a:pt x="175553" y="703893"/>
                  <a:pt x="238750" y="702041"/>
                  <a:pt x="301645" y="697203"/>
                </a:cubicBezTo>
                <a:cubicBezTo>
                  <a:pt x="330674" y="692365"/>
                  <a:pt x="359396" y="685035"/>
                  <a:pt x="388731" y="682688"/>
                </a:cubicBezTo>
                <a:cubicBezTo>
                  <a:pt x="732031" y="655224"/>
                  <a:pt x="564882" y="693078"/>
                  <a:pt x="722559" y="653660"/>
                </a:cubicBezTo>
                <a:cubicBezTo>
                  <a:pt x="732235" y="639146"/>
                  <a:pt x="738460" y="621604"/>
                  <a:pt x="751588" y="610117"/>
                </a:cubicBezTo>
                <a:cubicBezTo>
                  <a:pt x="777844" y="587143"/>
                  <a:pt x="838673" y="552060"/>
                  <a:pt x="838673" y="552060"/>
                </a:cubicBezTo>
                <a:cubicBezTo>
                  <a:pt x="910751" y="443944"/>
                  <a:pt x="818110" y="576737"/>
                  <a:pt x="911245" y="464974"/>
                </a:cubicBezTo>
                <a:cubicBezTo>
                  <a:pt x="1012281" y="343730"/>
                  <a:pt x="856604" y="505100"/>
                  <a:pt x="983816" y="377888"/>
                </a:cubicBezTo>
                <a:cubicBezTo>
                  <a:pt x="1020303" y="268434"/>
                  <a:pt x="971082" y="403359"/>
                  <a:pt x="1027359" y="290803"/>
                </a:cubicBezTo>
                <a:cubicBezTo>
                  <a:pt x="1034201" y="277119"/>
                  <a:pt x="1037035" y="261774"/>
                  <a:pt x="1041873" y="247260"/>
                </a:cubicBezTo>
                <a:cubicBezTo>
                  <a:pt x="1037035" y="218231"/>
                  <a:pt x="1056788" y="160174"/>
                  <a:pt x="1027359" y="160174"/>
                </a:cubicBezTo>
                <a:cubicBezTo>
                  <a:pt x="996760" y="160174"/>
                  <a:pt x="998331" y="247260"/>
                  <a:pt x="998331" y="247260"/>
                </a:cubicBezTo>
                <a:cubicBezTo>
                  <a:pt x="1003169" y="450460"/>
                  <a:pt x="1012845" y="653602"/>
                  <a:pt x="1012845" y="856860"/>
                </a:cubicBezTo>
                <a:cubicBezTo>
                  <a:pt x="1012845" y="1011755"/>
                  <a:pt x="1016970" y="546172"/>
                  <a:pt x="998331" y="392403"/>
                </a:cubicBezTo>
                <a:cubicBezTo>
                  <a:pt x="996490" y="377215"/>
                  <a:pt x="969302" y="382726"/>
                  <a:pt x="954788" y="377888"/>
                </a:cubicBezTo>
                <a:cubicBezTo>
                  <a:pt x="867702" y="382726"/>
                  <a:pt x="609667" y="368442"/>
                  <a:pt x="693531" y="392403"/>
                </a:cubicBezTo>
                <a:cubicBezTo>
                  <a:pt x="809922" y="425658"/>
                  <a:pt x="935428" y="402265"/>
                  <a:pt x="1056388" y="406917"/>
                </a:cubicBezTo>
                <a:cubicBezTo>
                  <a:pt x="1061222" y="407103"/>
                  <a:pt x="1070902" y="406917"/>
                  <a:pt x="1070902" y="406917"/>
                </a:cubicBezTo>
                <a:cubicBezTo>
                  <a:pt x="1037468" y="429207"/>
                  <a:pt x="1012845" y="432751"/>
                  <a:pt x="1012845" y="479488"/>
                </a:cubicBezTo>
                <a:cubicBezTo>
                  <a:pt x="1012845" y="494787"/>
                  <a:pt x="1022521" y="508517"/>
                  <a:pt x="1027359" y="523031"/>
                </a:cubicBezTo>
                <a:cubicBezTo>
                  <a:pt x="1032197" y="624631"/>
                  <a:pt x="1033426" y="726467"/>
                  <a:pt x="1041873" y="827831"/>
                </a:cubicBezTo>
                <a:cubicBezTo>
                  <a:pt x="1043144" y="843078"/>
                  <a:pt x="1041266" y="869048"/>
                  <a:pt x="1056388" y="871374"/>
                </a:cubicBezTo>
                <a:cubicBezTo>
                  <a:pt x="1113969" y="880233"/>
                  <a:pt x="1172502" y="861698"/>
                  <a:pt x="1230559" y="856860"/>
                </a:cubicBezTo>
                <a:cubicBezTo>
                  <a:pt x="1303130" y="808479"/>
                  <a:pt x="1264425" y="842346"/>
                  <a:pt x="1332159" y="740746"/>
                </a:cubicBezTo>
                <a:lnTo>
                  <a:pt x="1361188" y="697203"/>
                </a:lnTo>
                <a:lnTo>
                  <a:pt x="1390216" y="610117"/>
                </a:lnTo>
                <a:lnTo>
                  <a:pt x="1404731" y="566574"/>
                </a:lnTo>
                <a:cubicBezTo>
                  <a:pt x="1414538" y="625419"/>
                  <a:pt x="1417521" y="657590"/>
                  <a:pt x="1433759" y="711717"/>
                </a:cubicBezTo>
                <a:cubicBezTo>
                  <a:pt x="1442552" y="741025"/>
                  <a:pt x="1453112" y="769774"/>
                  <a:pt x="1462788" y="798803"/>
                </a:cubicBezTo>
                <a:lnTo>
                  <a:pt x="1477302" y="842346"/>
                </a:lnTo>
                <a:cubicBezTo>
                  <a:pt x="1482140" y="827832"/>
                  <a:pt x="1485789" y="812865"/>
                  <a:pt x="1491816" y="798803"/>
                </a:cubicBezTo>
                <a:cubicBezTo>
                  <a:pt x="1500339" y="778916"/>
                  <a:pt x="1513248" y="761005"/>
                  <a:pt x="1520845" y="740746"/>
                </a:cubicBezTo>
                <a:cubicBezTo>
                  <a:pt x="1527849" y="722068"/>
                  <a:pt x="1527501" y="701023"/>
                  <a:pt x="1535359" y="682688"/>
                </a:cubicBezTo>
                <a:cubicBezTo>
                  <a:pt x="1554436" y="638176"/>
                  <a:pt x="1577163" y="632525"/>
                  <a:pt x="1607931" y="595603"/>
                </a:cubicBezTo>
                <a:cubicBezTo>
                  <a:pt x="1619098" y="582202"/>
                  <a:pt x="1629158" y="567662"/>
                  <a:pt x="1636959" y="552060"/>
                </a:cubicBezTo>
                <a:cubicBezTo>
                  <a:pt x="1660568" y="504841"/>
                  <a:pt x="1638906" y="506570"/>
                  <a:pt x="1680502" y="464974"/>
                </a:cubicBezTo>
                <a:cubicBezTo>
                  <a:pt x="1692837" y="452639"/>
                  <a:pt x="1709531" y="445622"/>
                  <a:pt x="1724045" y="435946"/>
                </a:cubicBezTo>
                <a:cubicBezTo>
                  <a:pt x="1738559" y="440784"/>
                  <a:pt x="1756770" y="439642"/>
                  <a:pt x="1767588" y="450460"/>
                </a:cubicBezTo>
                <a:cubicBezTo>
                  <a:pt x="1778406" y="461278"/>
                  <a:pt x="1795786" y="487161"/>
                  <a:pt x="1782102" y="494003"/>
                </a:cubicBezTo>
                <a:cubicBezTo>
                  <a:pt x="1766499" y="501804"/>
                  <a:pt x="1753073" y="474650"/>
                  <a:pt x="1738559" y="464974"/>
                </a:cubicBezTo>
                <a:cubicBezTo>
                  <a:pt x="1714369" y="469812"/>
                  <a:pt x="1686908" y="466413"/>
                  <a:pt x="1665988" y="479488"/>
                </a:cubicBezTo>
                <a:cubicBezTo>
                  <a:pt x="1645474" y="492309"/>
                  <a:pt x="1636317" y="517728"/>
                  <a:pt x="1622445" y="537546"/>
                </a:cubicBezTo>
                <a:cubicBezTo>
                  <a:pt x="1602438" y="566127"/>
                  <a:pt x="1583740" y="595603"/>
                  <a:pt x="1564388" y="624631"/>
                </a:cubicBezTo>
                <a:cubicBezTo>
                  <a:pt x="1525683" y="682688"/>
                  <a:pt x="1520844" y="677850"/>
                  <a:pt x="1578902" y="639146"/>
                </a:cubicBezTo>
                <a:cubicBezTo>
                  <a:pt x="1596969" y="612046"/>
                  <a:pt x="1621893" y="568494"/>
                  <a:pt x="1651473" y="552060"/>
                </a:cubicBezTo>
                <a:cubicBezTo>
                  <a:pt x="1678221" y="537200"/>
                  <a:pt x="1738559" y="523031"/>
                  <a:pt x="1738559" y="523031"/>
                </a:cubicBezTo>
                <a:cubicBezTo>
                  <a:pt x="1753073" y="527869"/>
                  <a:pt x="1768418" y="544388"/>
                  <a:pt x="1782102" y="537546"/>
                </a:cubicBezTo>
                <a:cubicBezTo>
                  <a:pt x="1815277" y="520959"/>
                  <a:pt x="1787631" y="467047"/>
                  <a:pt x="1782102" y="450460"/>
                </a:cubicBezTo>
                <a:cubicBezTo>
                  <a:pt x="1771364" y="454039"/>
                  <a:pt x="1695016" y="475245"/>
                  <a:pt x="1695016" y="494003"/>
                </a:cubicBezTo>
                <a:cubicBezTo>
                  <a:pt x="1695016" y="509302"/>
                  <a:pt x="1724045" y="503679"/>
                  <a:pt x="1738559" y="508517"/>
                </a:cubicBezTo>
                <a:cubicBezTo>
                  <a:pt x="1757911" y="537546"/>
                  <a:pt x="1783659" y="563210"/>
                  <a:pt x="1796616" y="595603"/>
                </a:cubicBezTo>
                <a:cubicBezTo>
                  <a:pt x="1806292" y="619793"/>
                  <a:pt x="1808336" y="648701"/>
                  <a:pt x="1825645" y="668174"/>
                </a:cubicBezTo>
                <a:cubicBezTo>
                  <a:pt x="1879545" y="728811"/>
                  <a:pt x="1907349" y="722620"/>
                  <a:pt x="1970788" y="740746"/>
                </a:cubicBezTo>
                <a:cubicBezTo>
                  <a:pt x="1985499" y="744949"/>
                  <a:pt x="1999817" y="750422"/>
                  <a:pt x="2014331" y="755260"/>
                </a:cubicBezTo>
                <a:cubicBezTo>
                  <a:pt x="2071338" y="745759"/>
                  <a:pt x="2115708" y="755705"/>
                  <a:pt x="2144959" y="697203"/>
                </a:cubicBezTo>
                <a:cubicBezTo>
                  <a:pt x="2155992" y="675138"/>
                  <a:pt x="2153926" y="648669"/>
                  <a:pt x="2159473" y="624631"/>
                </a:cubicBezTo>
                <a:cubicBezTo>
                  <a:pt x="2168444" y="585757"/>
                  <a:pt x="2188502" y="508517"/>
                  <a:pt x="2188502" y="508517"/>
                </a:cubicBezTo>
                <a:cubicBezTo>
                  <a:pt x="2221175" y="606539"/>
                  <a:pt x="2188502" y="485880"/>
                  <a:pt x="2188502" y="639146"/>
                </a:cubicBezTo>
                <a:cubicBezTo>
                  <a:pt x="2188502" y="731197"/>
                  <a:pt x="2180690" y="825614"/>
                  <a:pt x="2203016" y="914917"/>
                </a:cubicBezTo>
                <a:cubicBezTo>
                  <a:pt x="2207854" y="934269"/>
                  <a:pt x="2241721" y="924593"/>
                  <a:pt x="2261073" y="929431"/>
                </a:cubicBezTo>
                <a:cubicBezTo>
                  <a:pt x="2292134" y="919078"/>
                  <a:pt x="2324987" y="912370"/>
                  <a:pt x="2348159" y="885888"/>
                </a:cubicBezTo>
                <a:cubicBezTo>
                  <a:pt x="2371133" y="859632"/>
                  <a:pt x="2381547" y="823472"/>
                  <a:pt x="2406216" y="798803"/>
                </a:cubicBezTo>
                <a:lnTo>
                  <a:pt x="2449759" y="755260"/>
                </a:lnTo>
                <a:cubicBezTo>
                  <a:pt x="2502688" y="596470"/>
                  <a:pt x="2418276" y="836981"/>
                  <a:pt x="2493302" y="668174"/>
                </a:cubicBezTo>
                <a:cubicBezTo>
                  <a:pt x="2505730" y="640212"/>
                  <a:pt x="2500694" y="602725"/>
                  <a:pt x="2522331" y="581088"/>
                </a:cubicBezTo>
                <a:cubicBezTo>
                  <a:pt x="2578208" y="525211"/>
                  <a:pt x="2554487" y="554625"/>
                  <a:pt x="2594902" y="494003"/>
                </a:cubicBezTo>
                <a:cubicBezTo>
                  <a:pt x="2604578" y="508517"/>
                  <a:pt x="2617059" y="521512"/>
                  <a:pt x="2623931" y="537546"/>
                </a:cubicBezTo>
                <a:cubicBezTo>
                  <a:pt x="2631789" y="555881"/>
                  <a:pt x="2634118" y="576130"/>
                  <a:pt x="2638445" y="595603"/>
                </a:cubicBezTo>
                <a:cubicBezTo>
                  <a:pt x="2651969" y="656462"/>
                  <a:pt x="2656970" y="692238"/>
                  <a:pt x="2667473" y="755260"/>
                </a:cubicBezTo>
                <a:cubicBezTo>
                  <a:pt x="2672311" y="702041"/>
                  <a:pt x="2670791" y="647855"/>
                  <a:pt x="2681988" y="595603"/>
                </a:cubicBezTo>
                <a:cubicBezTo>
                  <a:pt x="2685643" y="578546"/>
                  <a:pt x="2703215" y="567662"/>
                  <a:pt x="2711016" y="552060"/>
                </a:cubicBezTo>
                <a:cubicBezTo>
                  <a:pt x="2717858" y="538376"/>
                  <a:pt x="2720693" y="523031"/>
                  <a:pt x="2725531" y="508517"/>
                </a:cubicBezTo>
                <a:cubicBezTo>
                  <a:pt x="2812657" y="543368"/>
                  <a:pt x="2798720" y="523959"/>
                  <a:pt x="2856159" y="610117"/>
                </a:cubicBezTo>
                <a:cubicBezTo>
                  <a:pt x="2897385" y="671956"/>
                  <a:pt x="2876496" y="671592"/>
                  <a:pt x="2914216" y="740746"/>
                </a:cubicBezTo>
                <a:cubicBezTo>
                  <a:pt x="2930922" y="771374"/>
                  <a:pt x="2939176" y="816798"/>
                  <a:pt x="2972273" y="827831"/>
                </a:cubicBezTo>
                <a:lnTo>
                  <a:pt x="3015816" y="842346"/>
                </a:lnTo>
                <a:cubicBezTo>
                  <a:pt x="3137059" y="761517"/>
                  <a:pt x="3078233" y="808957"/>
                  <a:pt x="3189988" y="697203"/>
                </a:cubicBezTo>
                <a:lnTo>
                  <a:pt x="3233531" y="653660"/>
                </a:lnTo>
                <a:cubicBezTo>
                  <a:pt x="3238369" y="639146"/>
                  <a:pt x="3238652" y="622194"/>
                  <a:pt x="3248045" y="610117"/>
                </a:cubicBezTo>
                <a:cubicBezTo>
                  <a:pt x="3273249" y="577712"/>
                  <a:pt x="3335131" y="523031"/>
                  <a:pt x="3335131" y="523031"/>
                </a:cubicBezTo>
                <a:cubicBezTo>
                  <a:pt x="3339969" y="508517"/>
                  <a:pt x="3342803" y="493172"/>
                  <a:pt x="3349645" y="479488"/>
                </a:cubicBezTo>
                <a:cubicBezTo>
                  <a:pt x="3357446" y="463886"/>
                  <a:pt x="3377585" y="453356"/>
                  <a:pt x="3378673" y="435946"/>
                </a:cubicBezTo>
                <a:cubicBezTo>
                  <a:pt x="3382608" y="372988"/>
                  <a:pt x="3368997" y="310155"/>
                  <a:pt x="3364159" y="247260"/>
                </a:cubicBezTo>
                <a:cubicBezTo>
                  <a:pt x="3310940" y="252098"/>
                  <a:pt x="3256754" y="250577"/>
                  <a:pt x="3204502" y="261774"/>
                </a:cubicBezTo>
                <a:cubicBezTo>
                  <a:pt x="3160986" y="271099"/>
                  <a:pt x="3155287" y="298979"/>
                  <a:pt x="3146445" y="334346"/>
                </a:cubicBezTo>
                <a:cubicBezTo>
                  <a:pt x="3140462" y="358279"/>
                  <a:pt x="3136769" y="382727"/>
                  <a:pt x="3131931" y="406917"/>
                </a:cubicBezTo>
                <a:cubicBezTo>
                  <a:pt x="3136769" y="532707"/>
                  <a:pt x="3111198" y="663440"/>
                  <a:pt x="3146445" y="784288"/>
                </a:cubicBezTo>
                <a:cubicBezTo>
                  <a:pt x="3155013" y="813663"/>
                  <a:pt x="3233531" y="755260"/>
                  <a:pt x="3233531" y="755260"/>
                </a:cubicBezTo>
                <a:cubicBezTo>
                  <a:pt x="3248045" y="740746"/>
                  <a:pt x="3263933" y="727486"/>
                  <a:pt x="3277073" y="711717"/>
                </a:cubicBezTo>
                <a:cubicBezTo>
                  <a:pt x="3288240" y="698316"/>
                  <a:pt x="3293767" y="680509"/>
                  <a:pt x="3306102" y="668174"/>
                </a:cubicBezTo>
                <a:cubicBezTo>
                  <a:pt x="3318437" y="655839"/>
                  <a:pt x="3335131" y="648822"/>
                  <a:pt x="3349645" y="639146"/>
                </a:cubicBezTo>
                <a:cubicBezTo>
                  <a:pt x="3359321" y="624632"/>
                  <a:pt x="3371801" y="611636"/>
                  <a:pt x="3378673" y="595603"/>
                </a:cubicBezTo>
                <a:cubicBezTo>
                  <a:pt x="3399263" y="547560"/>
                  <a:pt x="3405141" y="418010"/>
                  <a:pt x="3407702" y="392403"/>
                </a:cubicBezTo>
                <a:cubicBezTo>
                  <a:pt x="3405688" y="462879"/>
                  <a:pt x="3511388" y="836118"/>
                  <a:pt x="3349645" y="943946"/>
                </a:cubicBezTo>
                <a:cubicBezTo>
                  <a:pt x="3336915" y="952433"/>
                  <a:pt x="3320616" y="953622"/>
                  <a:pt x="3306102" y="958460"/>
                </a:cubicBezTo>
                <a:cubicBezTo>
                  <a:pt x="3267397" y="953622"/>
                  <a:pt x="3223855" y="963298"/>
                  <a:pt x="3189988" y="943946"/>
                </a:cubicBezTo>
                <a:cubicBezTo>
                  <a:pt x="3176704" y="936355"/>
                  <a:pt x="3196015" y="913133"/>
                  <a:pt x="3204502" y="900403"/>
                </a:cubicBezTo>
                <a:cubicBezTo>
                  <a:pt x="3235566" y="853807"/>
                  <a:pt x="3245937" y="857563"/>
                  <a:pt x="3291588" y="842346"/>
                </a:cubicBezTo>
                <a:cubicBezTo>
                  <a:pt x="3484882" y="713482"/>
                  <a:pt x="3198410" y="898949"/>
                  <a:pt x="3378673" y="798803"/>
                </a:cubicBezTo>
                <a:cubicBezTo>
                  <a:pt x="3397311" y="788449"/>
                  <a:pt x="3499265" y="719299"/>
                  <a:pt x="3523816" y="697203"/>
                </a:cubicBezTo>
                <a:cubicBezTo>
                  <a:pt x="3600286" y="628380"/>
                  <a:pt x="3603386" y="605451"/>
                  <a:pt x="3683473" y="552060"/>
                </a:cubicBezTo>
                <a:cubicBezTo>
                  <a:pt x="3713984" y="531719"/>
                  <a:pt x="3782671" y="506575"/>
                  <a:pt x="3814102" y="494003"/>
                </a:cubicBezTo>
                <a:cubicBezTo>
                  <a:pt x="3823778" y="479489"/>
                  <a:pt x="3835330" y="466062"/>
                  <a:pt x="3843131" y="450460"/>
                </a:cubicBezTo>
                <a:cubicBezTo>
                  <a:pt x="3849973" y="436776"/>
                  <a:pt x="3850215" y="420291"/>
                  <a:pt x="3857645" y="406917"/>
                </a:cubicBezTo>
                <a:cubicBezTo>
                  <a:pt x="3874588" y="376419"/>
                  <a:pt x="3915702" y="319831"/>
                  <a:pt x="3915702" y="319831"/>
                </a:cubicBezTo>
                <a:cubicBezTo>
                  <a:pt x="3951039" y="213821"/>
                  <a:pt x="3937310" y="262431"/>
                  <a:pt x="3959245" y="174688"/>
                </a:cubicBezTo>
                <a:cubicBezTo>
                  <a:pt x="3956149" y="143723"/>
                  <a:pt x="3980468" y="9326"/>
                  <a:pt x="3901188" y="517"/>
                </a:cubicBezTo>
                <a:cubicBezTo>
                  <a:pt x="3871939" y="-2733"/>
                  <a:pt x="3843131" y="10193"/>
                  <a:pt x="3814102" y="15031"/>
                </a:cubicBezTo>
                <a:cubicBezTo>
                  <a:pt x="3782000" y="47133"/>
                  <a:pt x="3761739" y="61700"/>
                  <a:pt x="3741531" y="102117"/>
                </a:cubicBezTo>
                <a:cubicBezTo>
                  <a:pt x="3734689" y="115801"/>
                  <a:pt x="3731854" y="131146"/>
                  <a:pt x="3727016" y="145660"/>
                </a:cubicBezTo>
                <a:cubicBezTo>
                  <a:pt x="3733153" y="200894"/>
                  <a:pt x="3721332" y="276758"/>
                  <a:pt x="3770559" y="319831"/>
                </a:cubicBezTo>
                <a:cubicBezTo>
                  <a:pt x="3796815" y="342805"/>
                  <a:pt x="3857645" y="377888"/>
                  <a:pt x="3857645" y="377888"/>
                </a:cubicBezTo>
                <a:cubicBezTo>
                  <a:pt x="3885290" y="460825"/>
                  <a:pt x="3849352" y="391713"/>
                  <a:pt x="3915702" y="435946"/>
                </a:cubicBezTo>
                <a:cubicBezTo>
                  <a:pt x="3939780" y="451998"/>
                  <a:pt x="3974884" y="496254"/>
                  <a:pt x="3988273" y="523031"/>
                </a:cubicBezTo>
                <a:cubicBezTo>
                  <a:pt x="3995115" y="536715"/>
                  <a:pt x="3997950" y="552060"/>
                  <a:pt x="4002788" y="566574"/>
                </a:cubicBezTo>
                <a:cubicBezTo>
                  <a:pt x="3997950" y="643984"/>
                  <a:pt x="4006037" y="723304"/>
                  <a:pt x="3988273" y="798803"/>
                </a:cubicBezTo>
                <a:cubicBezTo>
                  <a:pt x="3984769" y="813695"/>
                  <a:pt x="3960030" y="813317"/>
                  <a:pt x="3944731" y="813317"/>
                </a:cubicBezTo>
                <a:cubicBezTo>
                  <a:pt x="3891292" y="813317"/>
                  <a:pt x="3838292" y="803641"/>
                  <a:pt x="3785073" y="798803"/>
                </a:cubicBezTo>
                <a:cubicBezTo>
                  <a:pt x="3745683" y="759412"/>
                  <a:pt x="3711550" y="749431"/>
                  <a:pt x="3756045" y="682688"/>
                </a:cubicBezTo>
                <a:cubicBezTo>
                  <a:pt x="3764532" y="669958"/>
                  <a:pt x="3785074" y="673012"/>
                  <a:pt x="3799588" y="668174"/>
                </a:cubicBezTo>
                <a:cubicBezTo>
                  <a:pt x="3891686" y="676546"/>
                  <a:pt x="3964683" y="670892"/>
                  <a:pt x="4046331" y="711717"/>
                </a:cubicBezTo>
                <a:cubicBezTo>
                  <a:pt x="4135595" y="756350"/>
                  <a:pt x="4086381" y="728742"/>
                  <a:pt x="4191473" y="798803"/>
                </a:cubicBezTo>
                <a:cubicBezTo>
                  <a:pt x="4205987" y="808479"/>
                  <a:pt x="4218093" y="823600"/>
                  <a:pt x="4235016" y="827831"/>
                </a:cubicBezTo>
                <a:lnTo>
                  <a:pt x="4293073" y="842346"/>
                </a:lnTo>
                <a:cubicBezTo>
                  <a:pt x="4399632" y="806826"/>
                  <a:pt x="4358522" y="834954"/>
                  <a:pt x="4423702" y="769774"/>
                </a:cubicBezTo>
                <a:cubicBezTo>
                  <a:pt x="4428540" y="721393"/>
                  <a:pt x="4419063" y="669322"/>
                  <a:pt x="4438216" y="624631"/>
                </a:cubicBezTo>
                <a:cubicBezTo>
                  <a:pt x="4445088" y="608597"/>
                  <a:pt x="4459444" y="652572"/>
                  <a:pt x="4467245" y="668174"/>
                </a:cubicBezTo>
                <a:cubicBezTo>
                  <a:pt x="4474087" y="681858"/>
                  <a:pt x="4475732" y="697655"/>
                  <a:pt x="4481759" y="711717"/>
                </a:cubicBezTo>
                <a:cubicBezTo>
                  <a:pt x="4535565" y="837264"/>
                  <a:pt x="4491264" y="711201"/>
                  <a:pt x="4525302" y="813317"/>
                </a:cubicBezTo>
                <a:cubicBezTo>
                  <a:pt x="4539816" y="803641"/>
                  <a:pt x="4557948" y="797910"/>
                  <a:pt x="4568845" y="784288"/>
                </a:cubicBezTo>
                <a:cubicBezTo>
                  <a:pt x="4625143" y="713916"/>
                  <a:pt x="4531898" y="757900"/>
                  <a:pt x="4626902" y="726231"/>
                </a:cubicBezTo>
                <a:cubicBezTo>
                  <a:pt x="4641416" y="735907"/>
                  <a:pt x="4657407" y="743671"/>
                  <a:pt x="4670445" y="755260"/>
                </a:cubicBezTo>
                <a:cubicBezTo>
                  <a:pt x="4701128" y="782534"/>
                  <a:pt x="4757531" y="842346"/>
                  <a:pt x="4757531" y="842346"/>
                </a:cubicBezTo>
                <a:cubicBezTo>
                  <a:pt x="4772045" y="837508"/>
                  <a:pt x="4787389" y="820989"/>
                  <a:pt x="4801073" y="827831"/>
                </a:cubicBezTo>
                <a:cubicBezTo>
                  <a:pt x="4893661" y="874125"/>
                  <a:pt x="4796669" y="917852"/>
                  <a:pt x="4888159" y="856860"/>
                </a:cubicBezTo>
                <a:cubicBezTo>
                  <a:pt x="4902673" y="866536"/>
                  <a:pt x="4915762" y="878803"/>
                  <a:pt x="4931702" y="885888"/>
                </a:cubicBezTo>
                <a:cubicBezTo>
                  <a:pt x="4959664" y="898315"/>
                  <a:pt x="4992840" y="898699"/>
                  <a:pt x="5018788" y="914917"/>
                </a:cubicBezTo>
                <a:cubicBezTo>
                  <a:pt x="5033580" y="924162"/>
                  <a:pt x="5032670" y="949805"/>
                  <a:pt x="5047816" y="958460"/>
                </a:cubicBezTo>
                <a:cubicBezTo>
                  <a:pt x="5069235" y="970700"/>
                  <a:pt x="5096197" y="968136"/>
                  <a:pt x="5120388" y="972974"/>
                </a:cubicBezTo>
                <a:cubicBezTo>
                  <a:pt x="5130064" y="987488"/>
                  <a:pt x="5133220" y="1010038"/>
                  <a:pt x="5149416" y="1016517"/>
                </a:cubicBezTo>
                <a:cubicBezTo>
                  <a:pt x="5163621" y="1022199"/>
                  <a:pt x="5177660" y="1002003"/>
                  <a:pt x="5192959" y="1002003"/>
                </a:cubicBezTo>
                <a:cubicBezTo>
                  <a:pt x="5217629" y="1002003"/>
                  <a:pt x="5241340" y="1011679"/>
                  <a:pt x="5265531" y="1016517"/>
                </a:cubicBezTo>
                <a:cubicBezTo>
                  <a:pt x="5297024" y="1111000"/>
                  <a:pt x="5251122" y="1016564"/>
                  <a:pt x="5381645" y="1074574"/>
                </a:cubicBezTo>
                <a:cubicBezTo>
                  <a:pt x="5397585" y="1081659"/>
                  <a:pt x="5398338" y="1105782"/>
                  <a:pt x="5410673" y="1118117"/>
                </a:cubicBezTo>
                <a:cubicBezTo>
                  <a:pt x="5418323" y="1125767"/>
                  <a:pt x="5430026" y="1127793"/>
                  <a:pt x="5439702" y="1132631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10400" y="5493602"/>
            <a:ext cx="1905000" cy="830997"/>
          </a:xfrm>
          <a:prstGeom prst="rect">
            <a:avLst/>
          </a:prstGeom>
          <a:solidFill>
            <a:srgbClr val="FFFFCC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FF"/>
                </a:solidFill>
              </a:rPr>
              <a:t>READ LIANG</a:t>
            </a:r>
          </a:p>
          <a:p>
            <a:r>
              <a:rPr lang="en-US" sz="2400" b="1" dirty="0" smtClean="0">
                <a:solidFill>
                  <a:srgbClr val="FF00FF"/>
                </a:solidFill>
              </a:rPr>
              <a:t>CHAPTER 9</a:t>
            </a:r>
            <a:endParaRPr lang="en-US" sz="24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00FF"/>
                </a:solidFill>
                <a:latin typeface="Forte" pitchFamily="66" charset="0"/>
              </a:rPr>
              <a:t>Happy Weekend!!</a:t>
            </a:r>
            <a:endParaRPr lang="en-US" sz="5400" b="1" dirty="0">
              <a:solidFill>
                <a:srgbClr val="0000FF"/>
              </a:solidFill>
              <a:latin typeface="Forte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i4.ytimg.com/vi/WeLjzzTLT08/mqdefault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344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6566356"/>
            <a:ext cx="853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Image Credit: http://www.youtube.com/channel/HCYUZ_jJ8fRpM</a:t>
            </a:r>
          </a:p>
        </p:txBody>
      </p:sp>
    </p:spTree>
    <p:extLst>
      <p:ext uri="{BB962C8B-B14F-4D97-AF65-F5344CB8AC3E}">
        <p14:creationId xmlns:p14="http://schemas.microsoft.com/office/powerpoint/2010/main" val="15287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Concept of Number Filtering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How to Complete Assignment 2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Building Classes for Part III 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Adding/Modifying Methods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What Is An Array?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382000" cy="48782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Arrays Are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Regular, periodic data structures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1-D :  A </a:t>
            </a:r>
            <a:r>
              <a:rPr lang="en-US" sz="3200" i="1" dirty="0" smtClean="0"/>
              <a:t>vector </a:t>
            </a:r>
            <a:r>
              <a:rPr lang="en-US" sz="3200" dirty="0" smtClean="0"/>
              <a:t>of values (1,4,37,3)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 smtClean="0"/>
              <a:t>2-D :  A </a:t>
            </a:r>
            <a:r>
              <a:rPr lang="en-US" sz="3200" i="1" dirty="0" smtClean="0"/>
              <a:t>matrix </a:t>
            </a:r>
            <a:r>
              <a:rPr lang="en-US" sz="3200" dirty="0" smtClean="0"/>
              <a:t>(like mailboxes at the Post Office)</a:t>
            </a:r>
          </a:p>
          <a:p>
            <a:pPr>
              <a:spcBef>
                <a:spcPts val="1800"/>
              </a:spcBef>
            </a:pPr>
            <a:r>
              <a:rPr lang="en-US" sz="3600" b="1" dirty="0" smtClean="0"/>
              <a:t>Arrays Are Used For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Storing Values for Regular Accessibility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Sorting and Searching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Regularizing Variable-Length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</a:rPr>
              <a:t>Assignment 2: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The “</a:t>
            </a:r>
            <a:r>
              <a:rPr lang="en-US" b="1" dirty="0" smtClean="0">
                <a:solidFill>
                  <a:srgbClr val="0000FF"/>
                </a:solidFill>
              </a:rPr>
              <a:t>Bins</a:t>
            </a:r>
            <a:r>
              <a:rPr lang="en-US" b="1" dirty="0" smtClean="0">
                <a:solidFill>
                  <a:srgbClr val="0000FF"/>
                </a:solidFill>
              </a:rPr>
              <a:t>” </a:t>
            </a:r>
            <a:r>
              <a:rPr lang="en-US" b="1" dirty="0" smtClean="0">
                <a:solidFill>
                  <a:srgbClr val="0000FF"/>
                </a:solidFill>
              </a:rPr>
              <a:t>Array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“Bins”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1000" y="22098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Declare array (2-D, </a:t>
            </a:r>
            <a:r>
              <a:rPr lang="en-US" sz="24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NBins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rows x 4 cols)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a2[][] = </a:t>
            </a: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new float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NBins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][3] ;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" y="3352800"/>
            <a:ext cx="8077200" cy="3277820"/>
          </a:xfrm>
          <a:prstGeom prst="rect">
            <a:avLst/>
          </a:prstGeom>
          <a:solidFill>
            <a:srgbClr val="FFFF00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i="1" u="sng" dirty="0" smtClean="0">
                <a:solidFill>
                  <a:srgbClr val="0000FF"/>
                </a:solidFill>
              </a:rPr>
              <a:t>Anatomy</a:t>
            </a:r>
            <a:r>
              <a:rPr lang="en-US" sz="3200" b="1" dirty="0" smtClean="0">
                <a:solidFill>
                  <a:srgbClr val="0000FF"/>
                </a:solidFill>
              </a:rPr>
              <a:t>: 	  Dimension #1 = </a:t>
            </a:r>
            <a:r>
              <a:rPr lang="en-US" sz="3200" dirty="0" smtClean="0">
                <a:solidFill>
                  <a:srgbClr val="0000FF"/>
                </a:solidFill>
              </a:rPr>
              <a:t>Bin Number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	</a:t>
            </a:r>
            <a:r>
              <a:rPr lang="en-US" sz="2800" dirty="0" smtClean="0">
                <a:solidFill>
                  <a:srgbClr val="0000FF"/>
                </a:solidFill>
              </a:rPr>
              <a:t>(from 0 to Nbins-1)</a:t>
            </a: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Dimension #2 = </a:t>
            </a:r>
            <a:r>
              <a:rPr lang="en-US" sz="3200" dirty="0" smtClean="0">
                <a:solidFill>
                  <a:srgbClr val="0000FF"/>
                </a:solidFill>
              </a:rPr>
              <a:t>Parameters:</a:t>
            </a:r>
            <a:endParaRPr lang="en-US" sz="3200" b="1" dirty="0" smtClean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	   </a:t>
            </a:r>
            <a:r>
              <a:rPr lang="en-US" sz="3200" dirty="0" smtClean="0">
                <a:solidFill>
                  <a:srgbClr val="0000FF"/>
                </a:solidFill>
              </a:rPr>
              <a:t>1 – Lower Bound of Test Interval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   2 – Upper </a:t>
            </a:r>
            <a:r>
              <a:rPr lang="en-US" sz="3200" dirty="0">
                <a:solidFill>
                  <a:srgbClr val="0000FF"/>
                </a:solidFill>
              </a:rPr>
              <a:t>Bound of Test </a:t>
            </a:r>
            <a:r>
              <a:rPr lang="en-US" sz="3200" dirty="0" smtClean="0">
                <a:solidFill>
                  <a:srgbClr val="0000FF"/>
                </a:solidFill>
              </a:rPr>
              <a:t>Interval</a:t>
            </a:r>
          </a:p>
          <a:p>
            <a:r>
              <a:rPr lang="en-US" sz="3200" dirty="0">
                <a:solidFill>
                  <a:srgbClr val="0000FF"/>
                </a:solidFill>
              </a:rPr>
              <a:t>	</a:t>
            </a:r>
            <a:r>
              <a:rPr lang="en-US" sz="3200" dirty="0" smtClean="0">
                <a:solidFill>
                  <a:srgbClr val="0000FF"/>
                </a:solidFill>
              </a:rPr>
              <a:t>	   3 – Count of Numbers in Bin</a:t>
            </a:r>
            <a:endParaRPr lang="en-US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12" t="31238" r="9524" b="53143"/>
          <a:stretch/>
        </p:blipFill>
        <p:spPr bwMode="auto">
          <a:xfrm>
            <a:off x="304800" y="2765676"/>
            <a:ext cx="8371115" cy="1882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The “Bins” Array (Asn-2)</a:t>
            </a:r>
            <a:r>
              <a:rPr lang="en-US" sz="3600" dirty="0" smtClean="0">
                <a:solidFill>
                  <a:srgbClr val="0000FF"/>
                </a:solidFill>
              </a:rPr>
              <a:t>, cont’d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1000" y="1447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Two-Dimensional Array</a:t>
            </a:r>
            <a:r>
              <a:rPr lang="en-US" sz="3600" b="1" dirty="0" smtClean="0"/>
              <a:t>:</a:t>
            </a:r>
            <a:endParaRPr lang="en-US" sz="36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257800" y="15240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Array Name = “Bins”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9629" y="59436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Bin Number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114" y="2235200"/>
            <a:ext cx="8316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Parameter #1          </a:t>
            </a:r>
            <a:r>
              <a:rPr lang="en-US" sz="2800" b="1" dirty="0">
                <a:solidFill>
                  <a:srgbClr val="FF0000"/>
                </a:solidFill>
              </a:rPr>
              <a:t>Parameter </a:t>
            </a:r>
            <a:r>
              <a:rPr lang="en-US" sz="2800" b="1" dirty="0" smtClean="0">
                <a:solidFill>
                  <a:srgbClr val="FF0000"/>
                </a:solidFill>
              </a:rPr>
              <a:t>#2           Parameter #</a:t>
            </a:r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24400" y="4953000"/>
            <a:ext cx="3733800" cy="1200329"/>
          </a:xfrm>
          <a:prstGeom prst="rect">
            <a:avLst/>
          </a:prstGeom>
          <a:solidFill>
            <a:srgbClr val="FFFFCC"/>
          </a:solidFill>
          <a:ln>
            <a:solidFill>
              <a:srgbClr val="0000FF"/>
            </a:solidFill>
          </a:ln>
          <a:effectLst>
            <a:outerShdw blurRad="266700" dist="3810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FF0000"/>
                </a:solidFill>
              </a:rPr>
              <a:t>Lesson Learned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/>
              <a:t>Arrays can be used for storing input parameters and results.</a:t>
            </a:r>
            <a:endParaRPr lang="en-US" sz="2400" b="1" dirty="0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1219200" y="4572000"/>
            <a:ext cx="457200" cy="13716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676400" y="4572000"/>
            <a:ext cx="2209800" cy="13716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94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the “Bins” Array Works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04800" y="1447800"/>
            <a:ext cx="8382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Number-Line Interval </a:t>
            </a:r>
            <a:r>
              <a:rPr lang="en-US" sz="3200" b="1" dirty="0" smtClean="0"/>
              <a:t>Is Defined By: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/>
              <a:t>-- Lower Bound</a:t>
            </a:r>
            <a:r>
              <a:rPr lang="en-US" sz="3200" dirty="0" smtClean="0"/>
              <a:t>		Bins[</a:t>
            </a:r>
            <a:r>
              <a:rPr lang="en-US" sz="3200" dirty="0"/>
              <a:t>0</a:t>
            </a:r>
            <a:r>
              <a:rPr lang="en-US" sz="3200" dirty="0" smtClean="0"/>
              <a:t>][</a:t>
            </a:r>
            <a:r>
              <a:rPr lang="en-US" sz="3200" dirty="0"/>
              <a:t>0</a:t>
            </a:r>
            <a:r>
              <a:rPr lang="en-US" sz="3200" dirty="0" smtClean="0"/>
              <a:t>]  =	</a:t>
            </a:r>
            <a:endParaRPr lang="en-US" sz="3200" b="1" dirty="0" smtClean="0"/>
          </a:p>
          <a:p>
            <a:pPr>
              <a:spcBef>
                <a:spcPts val="1200"/>
              </a:spcBef>
            </a:pPr>
            <a:r>
              <a:rPr lang="en-US" sz="3200" b="1" dirty="0" smtClean="0"/>
              <a:t>-- Upper Bound 		</a:t>
            </a:r>
            <a:r>
              <a:rPr lang="en-US" sz="3200" dirty="0" smtClean="0"/>
              <a:t>Bins[0][1]  =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5067993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-10</a:t>
            </a:r>
            <a:r>
              <a:rPr lang="en-US" b="1" dirty="0" smtClean="0"/>
              <a:t>                -3        -2         -1        </a:t>
            </a:r>
            <a:r>
              <a:rPr lang="en-US" b="1" dirty="0" smtClean="0">
                <a:solidFill>
                  <a:srgbClr val="FF0000"/>
                </a:solidFill>
              </a:rPr>
              <a:t>0</a:t>
            </a:r>
            <a:r>
              <a:rPr lang="en-US" b="1" dirty="0" smtClean="0"/>
              <a:t>        1         2        3         4       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4892220"/>
            <a:ext cx="6172200" cy="0"/>
          </a:xfrm>
          <a:prstGeom prst="line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828800" y="4777920"/>
            <a:ext cx="580571" cy="228600"/>
            <a:chOff x="2286000" y="4305300"/>
            <a:chExt cx="580571" cy="2286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2286000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866571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997199" y="4786992"/>
            <a:ext cx="580571" cy="228600"/>
            <a:chOff x="2286000" y="4305300"/>
            <a:chExt cx="580571" cy="228600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2286000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866571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4114800" y="4786992"/>
            <a:ext cx="580571" cy="228600"/>
            <a:chOff x="2286000" y="4305300"/>
            <a:chExt cx="580571" cy="228600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2286000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2866571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5257800" y="4786992"/>
            <a:ext cx="580571" cy="228600"/>
            <a:chOff x="2286000" y="4305300"/>
            <a:chExt cx="580571" cy="228600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2286000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2866571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/>
          <p:cNvSpPr/>
          <p:nvPr/>
        </p:nvSpPr>
        <p:spPr>
          <a:xfrm>
            <a:off x="732971" y="4495800"/>
            <a:ext cx="2848429" cy="20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3581400" y="3733800"/>
            <a:ext cx="5334000" cy="1384995"/>
            <a:chOff x="3581400" y="3733800"/>
            <a:chExt cx="5334000" cy="1384995"/>
          </a:xfrm>
        </p:grpSpPr>
        <p:sp>
          <p:nvSpPr>
            <p:cNvPr id="18" name="TextBox 17"/>
            <p:cNvSpPr txBox="1"/>
            <p:nvPr/>
          </p:nvSpPr>
          <p:spPr>
            <a:xfrm>
              <a:off x="6636657" y="3733800"/>
              <a:ext cx="2278743" cy="138499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Interval from -10 to 0 </a:t>
              </a:r>
              <a:r>
                <a:rPr lang="en-US" sz="2800" b="1" dirty="0" smtClean="0">
                  <a:solidFill>
                    <a:srgbClr val="FF0000"/>
                  </a:solidFill>
                  <a:sym typeface="Wingdings" pitchFamily="2" charset="2"/>
                </a:rPr>
                <a:t>writ-ten as [-10,0]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32" name="Straight Arrow Connector 31"/>
            <p:cNvCxnSpPr>
              <a:stCxn id="18" idx="1"/>
              <a:endCxn id="13" idx="3"/>
            </p:cNvCxnSpPr>
            <p:nvPr/>
          </p:nvCxnSpPr>
          <p:spPr>
            <a:xfrm flipH="1">
              <a:off x="3581400" y="4426298"/>
              <a:ext cx="3055257" cy="174277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6248401" y="2137827"/>
            <a:ext cx="1676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-10</a:t>
            </a:r>
          </a:p>
          <a:p>
            <a:endParaRPr lang="en-US" sz="2000" b="1" dirty="0">
              <a:solidFill>
                <a:srgbClr val="0000FF"/>
              </a:solidFill>
            </a:endParaRPr>
          </a:p>
          <a:p>
            <a:r>
              <a:rPr lang="en-US" sz="2400" b="1" dirty="0" smtClean="0">
                <a:solidFill>
                  <a:srgbClr val="0000FF"/>
                </a:solidFill>
              </a:rPr>
              <a:t>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6" name="Bent Arrow 35"/>
          <p:cNvSpPr/>
          <p:nvPr/>
        </p:nvSpPr>
        <p:spPr>
          <a:xfrm rot="5400000">
            <a:off x="6857999" y="2667001"/>
            <a:ext cx="1066801" cy="914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ight Brace 36"/>
          <p:cNvSpPr/>
          <p:nvPr/>
        </p:nvSpPr>
        <p:spPr>
          <a:xfrm>
            <a:off x="6839856" y="2137827"/>
            <a:ext cx="152399" cy="1138773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2467428" y="3595914"/>
            <a:ext cx="2443843" cy="1343478"/>
            <a:chOff x="3118757" y="3624942"/>
            <a:chExt cx="2443843" cy="1343478"/>
          </a:xfrm>
        </p:grpSpPr>
        <p:sp>
          <p:nvSpPr>
            <p:cNvPr id="42" name="TextBox 41"/>
            <p:cNvSpPr txBox="1"/>
            <p:nvPr/>
          </p:nvSpPr>
          <p:spPr>
            <a:xfrm>
              <a:off x="3118757" y="3624942"/>
              <a:ext cx="24438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i="1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x = </a:t>
              </a:r>
              <a:r>
                <a:rPr lang="en-US" sz="3600" b="1" dirty="0" smtClean="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rPr>
                <a:t>-1.58</a:t>
              </a:r>
              <a:endParaRPr lang="en-US" sz="3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3276600" y="4267200"/>
              <a:ext cx="0" cy="701220"/>
            </a:xfrm>
            <a:prstGeom prst="straightConnector1">
              <a:avLst/>
            </a:prstGeom>
            <a:ln w="38100">
              <a:solidFill>
                <a:srgbClr val="FF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304800" y="556260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ym typeface="Wingdings" pitchFamily="2" charset="2"/>
              </a:rPr>
              <a:t></a:t>
            </a:r>
            <a:r>
              <a:rPr lang="en-US" sz="3200" b="1" dirty="0" smtClean="0"/>
              <a:t> Bin Count</a:t>
            </a:r>
            <a:r>
              <a:rPr lang="en-US" sz="3200" b="1" dirty="0"/>
              <a:t>		</a:t>
            </a:r>
            <a:r>
              <a:rPr lang="en-US" sz="3200" b="1" dirty="0" smtClean="0">
                <a:solidFill>
                  <a:srgbClr val="FF00FF"/>
                </a:solidFill>
              </a:rPr>
              <a:t>Bins[0][2]  = Bins[0][2] + 1</a:t>
            </a:r>
          </a:p>
          <a:p>
            <a:r>
              <a:rPr lang="en-US" sz="3200" dirty="0" smtClean="0"/>
              <a:t>      incremented because </a:t>
            </a:r>
            <a:r>
              <a:rPr lang="en-US" sz="3200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i="1" dirty="0" smtClean="0"/>
              <a:t> </a:t>
            </a:r>
            <a:r>
              <a:rPr lang="en-US" sz="3200" dirty="0" smtClean="0">
                <a:solidFill>
                  <a:srgbClr val="FF00FF"/>
                </a:solidFill>
              </a:rPr>
              <a:t>= -1.58 </a:t>
            </a:r>
            <a:r>
              <a:rPr lang="en-US" sz="3200" dirty="0" smtClean="0"/>
              <a:t>is within </a:t>
            </a:r>
            <a:r>
              <a:rPr lang="en-US" sz="3200" dirty="0" smtClean="0">
                <a:solidFill>
                  <a:srgbClr val="FF0000"/>
                </a:solidFill>
              </a:rPr>
              <a:t>[-10,0]</a:t>
            </a:r>
            <a:r>
              <a:rPr lang="en-US" sz="3200" dirty="0" smtClean="0"/>
              <a:t>. </a:t>
            </a:r>
            <a:endParaRPr lang="en-US" sz="3200" b="1" dirty="0"/>
          </a:p>
        </p:txBody>
      </p:sp>
      <p:grpSp>
        <p:nvGrpSpPr>
          <p:cNvPr id="50" name="Group 49"/>
          <p:cNvGrpSpPr/>
          <p:nvPr/>
        </p:nvGrpSpPr>
        <p:grpSpPr>
          <a:xfrm>
            <a:off x="732973" y="4767942"/>
            <a:ext cx="580571" cy="228600"/>
            <a:chOff x="2286000" y="4305300"/>
            <a:chExt cx="580571" cy="228600"/>
          </a:xfrm>
        </p:grpSpPr>
        <p:cxnSp>
          <p:nvCxnSpPr>
            <p:cNvPr id="51" name="Straight Connector 50"/>
            <p:cNvCxnSpPr/>
            <p:nvPr/>
          </p:nvCxnSpPr>
          <p:spPr>
            <a:xfrm flipV="1">
              <a:off x="2286000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2866571" y="4305300"/>
              <a:ext cx="0" cy="2286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1066800" y="4242246"/>
            <a:ext cx="457200" cy="8257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972458" y="4296228"/>
            <a:ext cx="232228" cy="885372"/>
          </a:xfrm>
          <a:custGeom>
            <a:avLst/>
            <a:gdLst>
              <a:gd name="connsiteX0" fmla="*/ 232228 w 232228"/>
              <a:gd name="connsiteY0" fmla="*/ 0 h 885372"/>
              <a:gd name="connsiteX1" fmla="*/ 58057 w 232228"/>
              <a:gd name="connsiteY1" fmla="*/ 246743 h 885372"/>
              <a:gd name="connsiteX2" fmla="*/ 72571 w 232228"/>
              <a:gd name="connsiteY2" fmla="*/ 420915 h 885372"/>
              <a:gd name="connsiteX3" fmla="*/ 130628 w 232228"/>
              <a:gd name="connsiteY3" fmla="*/ 580572 h 885372"/>
              <a:gd name="connsiteX4" fmla="*/ 0 w 232228"/>
              <a:gd name="connsiteY4" fmla="*/ 885372 h 885372"/>
              <a:gd name="connsiteX5" fmla="*/ 0 w 232228"/>
              <a:gd name="connsiteY5" fmla="*/ 885372 h 885372"/>
              <a:gd name="connsiteX0" fmla="*/ 232228 w 232228"/>
              <a:gd name="connsiteY0" fmla="*/ 0 h 885372"/>
              <a:gd name="connsiteX1" fmla="*/ 58057 w 232228"/>
              <a:gd name="connsiteY1" fmla="*/ 246743 h 885372"/>
              <a:gd name="connsiteX2" fmla="*/ 72571 w 232228"/>
              <a:gd name="connsiteY2" fmla="*/ 420915 h 885372"/>
              <a:gd name="connsiteX3" fmla="*/ 101600 w 232228"/>
              <a:gd name="connsiteY3" fmla="*/ 609601 h 885372"/>
              <a:gd name="connsiteX4" fmla="*/ 0 w 232228"/>
              <a:gd name="connsiteY4" fmla="*/ 885372 h 885372"/>
              <a:gd name="connsiteX5" fmla="*/ 0 w 232228"/>
              <a:gd name="connsiteY5" fmla="*/ 885372 h 885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228" h="885372">
                <a:moveTo>
                  <a:pt x="232228" y="0"/>
                </a:moveTo>
                <a:cubicBezTo>
                  <a:pt x="158447" y="88295"/>
                  <a:pt x="84666" y="176591"/>
                  <a:pt x="58057" y="246743"/>
                </a:cubicBezTo>
                <a:cubicBezTo>
                  <a:pt x="31448" y="316895"/>
                  <a:pt x="65314" y="360439"/>
                  <a:pt x="72571" y="420915"/>
                </a:cubicBezTo>
                <a:cubicBezTo>
                  <a:pt x="79828" y="481391"/>
                  <a:pt x="113695" y="532192"/>
                  <a:pt x="101600" y="609601"/>
                </a:cubicBezTo>
                <a:cubicBezTo>
                  <a:pt x="89505" y="687010"/>
                  <a:pt x="16933" y="839410"/>
                  <a:pt x="0" y="885372"/>
                </a:cubicBezTo>
                <a:lnTo>
                  <a:pt x="0" y="885372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473194" y="4296228"/>
            <a:ext cx="232228" cy="885372"/>
          </a:xfrm>
          <a:custGeom>
            <a:avLst/>
            <a:gdLst>
              <a:gd name="connsiteX0" fmla="*/ 232228 w 232228"/>
              <a:gd name="connsiteY0" fmla="*/ 0 h 885372"/>
              <a:gd name="connsiteX1" fmla="*/ 58057 w 232228"/>
              <a:gd name="connsiteY1" fmla="*/ 246743 h 885372"/>
              <a:gd name="connsiteX2" fmla="*/ 72571 w 232228"/>
              <a:gd name="connsiteY2" fmla="*/ 420915 h 885372"/>
              <a:gd name="connsiteX3" fmla="*/ 130628 w 232228"/>
              <a:gd name="connsiteY3" fmla="*/ 580572 h 885372"/>
              <a:gd name="connsiteX4" fmla="*/ 0 w 232228"/>
              <a:gd name="connsiteY4" fmla="*/ 885372 h 885372"/>
              <a:gd name="connsiteX5" fmla="*/ 0 w 232228"/>
              <a:gd name="connsiteY5" fmla="*/ 885372 h 885372"/>
              <a:gd name="connsiteX0" fmla="*/ 232228 w 232228"/>
              <a:gd name="connsiteY0" fmla="*/ 0 h 885372"/>
              <a:gd name="connsiteX1" fmla="*/ 58057 w 232228"/>
              <a:gd name="connsiteY1" fmla="*/ 246743 h 885372"/>
              <a:gd name="connsiteX2" fmla="*/ 72571 w 232228"/>
              <a:gd name="connsiteY2" fmla="*/ 420915 h 885372"/>
              <a:gd name="connsiteX3" fmla="*/ 72571 w 232228"/>
              <a:gd name="connsiteY3" fmla="*/ 609600 h 885372"/>
              <a:gd name="connsiteX4" fmla="*/ 0 w 232228"/>
              <a:gd name="connsiteY4" fmla="*/ 885372 h 885372"/>
              <a:gd name="connsiteX5" fmla="*/ 0 w 232228"/>
              <a:gd name="connsiteY5" fmla="*/ 885372 h 885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228" h="885372">
                <a:moveTo>
                  <a:pt x="232228" y="0"/>
                </a:moveTo>
                <a:cubicBezTo>
                  <a:pt x="158447" y="88295"/>
                  <a:pt x="84666" y="176591"/>
                  <a:pt x="58057" y="246743"/>
                </a:cubicBezTo>
                <a:cubicBezTo>
                  <a:pt x="31448" y="316895"/>
                  <a:pt x="70152" y="360439"/>
                  <a:pt x="72571" y="420915"/>
                </a:cubicBezTo>
                <a:cubicBezTo>
                  <a:pt x="74990" y="481391"/>
                  <a:pt x="84666" y="532191"/>
                  <a:pt x="72571" y="609600"/>
                </a:cubicBezTo>
                <a:cubicBezTo>
                  <a:pt x="60476" y="687009"/>
                  <a:pt x="12095" y="839410"/>
                  <a:pt x="0" y="885372"/>
                </a:cubicBezTo>
                <a:lnTo>
                  <a:pt x="0" y="885372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8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4800" y="3962400"/>
            <a:ext cx="8382000" cy="16764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</a:t>
            </a:r>
            <a:r>
              <a:rPr lang="en-US" b="1" i="1" dirty="0" err="1" smtClean="0">
                <a:solidFill>
                  <a:srgbClr val="0000FF"/>
                </a:solidFill>
              </a:rPr>
              <a:t>NumberFilter</a:t>
            </a:r>
            <a:r>
              <a:rPr lang="en-US" b="1" i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FF"/>
                </a:solidFill>
              </a:rPr>
              <a:t>Works</a:t>
            </a:r>
            <a:endParaRPr lang="en-US" sz="4000" b="1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04800" y="1447800"/>
            <a:ext cx="61722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Number-Line Interval </a:t>
            </a:r>
            <a:r>
              <a:rPr lang="en-US" sz="3200" b="1" dirty="0" smtClean="0"/>
              <a:t>Defined By:</a:t>
            </a:r>
          </a:p>
          <a:p>
            <a:pPr>
              <a:spcBef>
                <a:spcPts val="1200"/>
              </a:spcBef>
            </a:pPr>
            <a:r>
              <a:rPr lang="en-US" sz="3200" b="1" dirty="0" smtClean="0"/>
              <a:t>-- Lower Bound</a:t>
            </a:r>
            <a:r>
              <a:rPr lang="en-US" sz="3200" dirty="0" smtClean="0"/>
              <a:t>	     Bins[0][</a:t>
            </a:r>
            <a:r>
              <a:rPr lang="en-US" sz="3200" dirty="0"/>
              <a:t>0</a:t>
            </a:r>
            <a:r>
              <a:rPr lang="en-US" sz="3200" dirty="0" smtClean="0"/>
              <a:t>]  =	</a:t>
            </a:r>
            <a:endParaRPr lang="en-US" sz="3200" b="1" dirty="0" smtClean="0"/>
          </a:p>
          <a:p>
            <a:pPr>
              <a:spcBef>
                <a:spcPts val="1200"/>
              </a:spcBef>
            </a:pPr>
            <a:r>
              <a:rPr lang="en-US" sz="3200" b="1" dirty="0" smtClean="0"/>
              <a:t>-- Upper Bound 	     </a:t>
            </a:r>
            <a:r>
              <a:rPr lang="en-US" sz="3200" dirty="0" smtClean="0"/>
              <a:t>Bins[0][1]  =</a:t>
            </a:r>
            <a:endParaRPr lang="en-US" sz="3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638800" y="2137827"/>
            <a:ext cx="1676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-10</a:t>
            </a:r>
          </a:p>
          <a:p>
            <a:endParaRPr lang="en-US" sz="2000" b="1" dirty="0">
              <a:solidFill>
                <a:srgbClr val="0000FF"/>
              </a:solidFill>
            </a:endParaRPr>
          </a:p>
          <a:p>
            <a:r>
              <a:rPr lang="en-US" sz="2400" b="1" dirty="0" smtClean="0">
                <a:solidFill>
                  <a:srgbClr val="0000FF"/>
                </a:solidFill>
              </a:rPr>
              <a:t>   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05600" y="2230159"/>
            <a:ext cx="220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FF"/>
                </a:solidFill>
              </a:rPr>
              <a:t>Test Number</a:t>
            </a:r>
          </a:p>
          <a:p>
            <a:r>
              <a:rPr lang="en-US" sz="2800" b="1" i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="1" i="1" dirty="0" smtClean="0">
                <a:solidFill>
                  <a:srgbClr val="FF00FF"/>
                </a:solidFill>
              </a:rPr>
              <a:t> </a:t>
            </a:r>
            <a:r>
              <a:rPr lang="en-US" sz="2800" b="1" dirty="0" smtClean="0">
                <a:solidFill>
                  <a:srgbClr val="FF00FF"/>
                </a:solidFill>
              </a:rPr>
              <a:t>= -1.58</a:t>
            </a:r>
            <a:endParaRPr lang="en-US" sz="2800" b="1" i="1" dirty="0">
              <a:solidFill>
                <a:srgbClr val="FF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3429000"/>
            <a:ext cx="838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Pseudocode</a:t>
            </a:r>
            <a:r>
              <a:rPr lang="en-US" sz="2800" b="1" dirty="0" smtClean="0">
                <a:solidFill>
                  <a:srgbClr val="FF0000"/>
                </a:solidFill>
              </a:rPr>
              <a:t>:    (for the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i</a:t>
            </a:r>
            <a:r>
              <a:rPr lang="en-US" sz="2800" b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800" b="1" dirty="0" smtClean="0">
                <a:solidFill>
                  <a:srgbClr val="FF0000"/>
                </a:solidFill>
              </a:rPr>
              <a:t> Bin  Bins[</a:t>
            </a:r>
            <a:r>
              <a:rPr lang="en-US" sz="2800" b="1" i="1" dirty="0" err="1" smtClean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][…])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if</a:t>
            </a:r>
            <a:r>
              <a:rPr lang="en-US" sz="2800" b="1" dirty="0" smtClean="0">
                <a:solidFill>
                  <a:srgbClr val="FF0000"/>
                </a:solidFill>
              </a:rPr>
              <a:t>  	</a:t>
            </a:r>
            <a:r>
              <a:rPr lang="en-US" sz="2800" b="1" i="1" dirty="0" smtClean="0">
                <a:solidFill>
                  <a:srgbClr val="FF00FF"/>
                </a:solidFill>
              </a:rPr>
              <a:t>x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&gt;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LowerBound</a:t>
            </a:r>
            <a:r>
              <a:rPr lang="en-US" sz="2800" b="1" dirty="0" smtClean="0">
                <a:solidFill>
                  <a:srgbClr val="FF0000"/>
                </a:solidFill>
              </a:rPr>
              <a:t>   AND   </a:t>
            </a:r>
            <a:r>
              <a:rPr lang="en-US" sz="2800" b="1" i="1" dirty="0" smtClean="0">
                <a:solidFill>
                  <a:srgbClr val="FF00FF"/>
                </a:solidFill>
              </a:rPr>
              <a:t>x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>
                <a:solidFill>
                  <a:srgbClr val="FF0000"/>
                </a:solidFill>
              </a:rPr>
              <a:t>&lt;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UpperBound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then</a:t>
            </a:r>
            <a:r>
              <a:rPr lang="en-US" sz="2800" b="1" dirty="0" smtClean="0">
                <a:solidFill>
                  <a:srgbClr val="FF0000"/>
                </a:solidFill>
              </a:rPr>
              <a:t>  	{  </a:t>
            </a:r>
            <a:r>
              <a:rPr lang="en-US" sz="2800" b="1" i="1" dirty="0" smtClean="0">
                <a:solidFill>
                  <a:srgbClr val="FF00FF"/>
                </a:solidFill>
              </a:rPr>
              <a:t>x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is in the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i</a:t>
            </a:r>
            <a:r>
              <a:rPr lang="en-US" sz="2800" b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800" b="1" dirty="0" smtClean="0">
                <a:solidFill>
                  <a:srgbClr val="FF0000"/>
                </a:solidFill>
              </a:rPr>
              <a:t> interval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</a:rPr>
              <a:t>so we increment the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i</a:t>
            </a:r>
            <a:r>
              <a:rPr lang="en-US" sz="2800" b="1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bin_count</a:t>
            </a:r>
            <a:r>
              <a:rPr lang="en-US" sz="2800" b="1" dirty="0" smtClean="0">
                <a:solidFill>
                  <a:srgbClr val="FF0000"/>
                </a:solidFill>
              </a:rPr>
              <a:t> }</a:t>
            </a:r>
          </a:p>
          <a:p>
            <a:pPr>
              <a:spcBef>
                <a:spcPts val="12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else</a:t>
            </a:r>
            <a:r>
              <a:rPr lang="en-US" sz="2800" b="1" dirty="0" smtClean="0">
                <a:solidFill>
                  <a:srgbClr val="FF0000"/>
                </a:solidFill>
              </a:rPr>
              <a:t> 	we try the next value of </a:t>
            </a:r>
            <a:r>
              <a:rPr lang="en-US" sz="2800" b="1" i="1" dirty="0" err="1" smtClean="0">
                <a:solidFill>
                  <a:srgbClr val="FF0000"/>
                </a:solidFill>
              </a:rPr>
              <a:t>i</a:t>
            </a:r>
            <a:r>
              <a:rPr lang="en-US" sz="2800" b="1" i="1" dirty="0" smtClean="0">
                <a:solidFill>
                  <a:srgbClr val="FF0000"/>
                </a:solidFill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or </a:t>
            </a:r>
            <a:r>
              <a:rPr lang="en-US" sz="2800" b="1" dirty="0" smtClean="0">
                <a:solidFill>
                  <a:srgbClr val="FF0000"/>
                </a:solidFill>
              </a:rPr>
              <a:t>get next </a:t>
            </a:r>
            <a:r>
              <a:rPr lang="en-US" sz="2800" b="1" i="1" dirty="0" smtClean="0">
                <a:solidFill>
                  <a:srgbClr val="FF0000"/>
                </a:solidFill>
              </a:rPr>
              <a:t>x </a:t>
            </a:r>
          </a:p>
          <a:p>
            <a:r>
              <a:rPr lang="en-US" sz="2800" b="1" i="1" dirty="0">
                <a:solidFill>
                  <a:srgbClr val="FF0000"/>
                </a:solidFill>
              </a:rPr>
              <a:t>	</a:t>
            </a:r>
            <a:r>
              <a:rPr lang="en-US" sz="2800" b="1" i="1" dirty="0" smtClean="0">
                <a:solidFill>
                  <a:srgbClr val="FF0000"/>
                </a:solidFill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</a:rPr>
              <a:t>if bin-loop ends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692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2829</TotalTime>
  <Words>399</Words>
  <Application>Microsoft Office PowerPoint</Application>
  <PresentationFormat>On-screen Show (4:3)</PresentationFormat>
  <Paragraphs>91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What Is An Array?</vt:lpstr>
      <vt:lpstr>Assignment 2: The “Bins” Array</vt:lpstr>
      <vt:lpstr>The “Bins” Array (Asn-2), cont’d</vt:lpstr>
      <vt:lpstr>How the “Bins” Array Works</vt:lpstr>
      <vt:lpstr>How NumberFilter Works</vt:lpstr>
      <vt:lpstr>This Week: Arrays and Java</vt:lpstr>
      <vt:lpstr>Happy Weekend!!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487</cp:revision>
  <dcterms:created xsi:type="dcterms:W3CDTF">2013-01-03T06:52:59Z</dcterms:created>
  <dcterms:modified xsi:type="dcterms:W3CDTF">2013-02-08T00:55:46Z</dcterms:modified>
</cp:coreProperties>
</file>