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295" r:id="rId7"/>
    <p:sldId id="297" r:id="rId8"/>
    <p:sldId id="301" r:id="rId9"/>
    <p:sldId id="302" r:id="rId10"/>
    <p:sldId id="298" r:id="rId11"/>
    <p:sldId id="300" r:id="rId12"/>
    <p:sldId id="303" r:id="rId13"/>
    <p:sldId id="304" r:id="rId14"/>
    <p:sldId id="305" r:id="rId15"/>
    <p:sldId id="306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13 </a:t>
            </a:r>
            <a:r>
              <a:rPr lang="en-US" b="1" i="1" dirty="0" smtClean="0">
                <a:solidFill>
                  <a:schemeClr val="tx1"/>
                </a:solidFill>
              </a:rPr>
              <a:t>– Having Fun with Arrays</a:t>
            </a:r>
            <a:r>
              <a:rPr lang="en-US" b="1" dirty="0" smtClean="0">
                <a:solidFill>
                  <a:schemeClr val="tx1"/>
                </a:solidFill>
              </a:rPr>
              <a:t> in Java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2-D Array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“a2”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24578" name="Picture 2" descr="http://3.bp.blogspot.com/_kLg3mPfGL6E/S_syB14O5FI/AAAAAAAAALI/qGqBlpY1jnk/s1600/two-dimensionsl+arr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7832" y="2057400"/>
            <a:ext cx="7772026" cy="44196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990600" y="6477000"/>
            <a:ext cx="678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Credit:  123codegenerator.blogspot.com </a:t>
            </a:r>
            <a:endParaRPr lang="en-US" sz="9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762000" y="3733800"/>
            <a:ext cx="8207832" cy="1595843"/>
            <a:chOff x="762000" y="3733800"/>
            <a:chExt cx="8207832" cy="1595843"/>
          </a:xfrm>
        </p:grpSpPr>
        <p:grpSp>
          <p:nvGrpSpPr>
            <p:cNvPr id="26" name="Group 25"/>
            <p:cNvGrpSpPr/>
            <p:nvPr/>
          </p:nvGrpSpPr>
          <p:grpSpPr>
            <a:xfrm>
              <a:off x="762000" y="3733800"/>
              <a:ext cx="8207832" cy="1595843"/>
              <a:chOff x="762000" y="3719286"/>
              <a:chExt cx="8207832" cy="1595843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762000" y="4114800"/>
                <a:ext cx="61722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                              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27            4           49          3</a:t>
                </a: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                                 6            8           13         77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2" name="Straight Arrow Connector 31"/>
              <p:cNvCxnSpPr/>
              <p:nvPr/>
            </p:nvCxnSpPr>
            <p:spPr>
              <a:xfrm flipH="1">
                <a:off x="5105400" y="3995058"/>
                <a:ext cx="1905000" cy="257628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7064832" y="3719286"/>
                <a:ext cx="1905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ARRAY ELEMENT VALUES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5029200" y="4038600"/>
              <a:ext cx="1981200" cy="1066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733800" y="2590800"/>
            <a:ext cx="5167086" cy="2133600"/>
            <a:chOff x="3733800" y="2590800"/>
            <a:chExt cx="5167086" cy="2133600"/>
          </a:xfrm>
        </p:grpSpPr>
        <p:sp>
          <p:nvSpPr>
            <p:cNvPr id="44" name="Oval 43"/>
            <p:cNvSpPr/>
            <p:nvPr/>
          </p:nvSpPr>
          <p:spPr>
            <a:xfrm>
              <a:off x="3733800" y="3886200"/>
              <a:ext cx="762000" cy="838200"/>
            </a:xfrm>
            <a:prstGeom prst="ellipse">
              <a:avLst/>
            </a:prstGeom>
            <a:solidFill>
              <a:srgbClr val="FFFF00">
                <a:alpha val="30000"/>
              </a:srgbClr>
            </a:solidFill>
            <a:ln w="50800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 flipH="1" flipV="1">
              <a:off x="4521200" y="2895600"/>
              <a:ext cx="1579638" cy="1259114"/>
            </a:xfrm>
            <a:custGeom>
              <a:avLst/>
              <a:gdLst>
                <a:gd name="connsiteX0" fmla="*/ 476552 w 578152"/>
                <a:gd name="connsiteY0" fmla="*/ 0 h 1335314"/>
                <a:gd name="connsiteX1" fmla="*/ 244323 w 578152"/>
                <a:gd name="connsiteY1" fmla="*/ 348342 h 1335314"/>
                <a:gd name="connsiteX2" fmla="*/ 55638 w 578152"/>
                <a:gd name="connsiteY2" fmla="*/ 928914 h 1335314"/>
                <a:gd name="connsiteX3" fmla="*/ 578152 w 578152"/>
                <a:gd name="connsiteY3" fmla="*/ 1335314 h 1335314"/>
                <a:gd name="connsiteX0" fmla="*/ 1274838 w 1274838"/>
                <a:gd name="connsiteY0" fmla="*/ 0 h 1259114"/>
                <a:gd name="connsiteX1" fmla="*/ 1042609 w 1274838"/>
                <a:gd name="connsiteY1" fmla="*/ 348342 h 1259114"/>
                <a:gd name="connsiteX2" fmla="*/ 853924 w 1274838"/>
                <a:gd name="connsiteY2" fmla="*/ 928914 h 1259114"/>
                <a:gd name="connsiteX3" fmla="*/ 233438 w 1274838"/>
                <a:gd name="connsiteY3" fmla="*/ 1259114 h 1259114"/>
                <a:gd name="connsiteX0" fmla="*/ 1579638 w 1579638"/>
                <a:gd name="connsiteY0" fmla="*/ 0 h 1259114"/>
                <a:gd name="connsiteX1" fmla="*/ 1347409 w 1579638"/>
                <a:gd name="connsiteY1" fmla="*/ 348342 h 1259114"/>
                <a:gd name="connsiteX2" fmla="*/ 1158724 w 1579638"/>
                <a:gd name="connsiteY2" fmla="*/ 928914 h 1259114"/>
                <a:gd name="connsiteX3" fmla="*/ 233438 w 1579638"/>
                <a:gd name="connsiteY3" fmla="*/ 1259114 h 125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9638" h="1259114">
                  <a:moveTo>
                    <a:pt x="1579638" y="0"/>
                  </a:moveTo>
                  <a:cubicBezTo>
                    <a:pt x="1498599" y="96761"/>
                    <a:pt x="1417561" y="193523"/>
                    <a:pt x="1347409" y="348342"/>
                  </a:cubicBezTo>
                  <a:cubicBezTo>
                    <a:pt x="1277257" y="503161"/>
                    <a:pt x="1344386" y="777119"/>
                    <a:pt x="1158724" y="928914"/>
                  </a:cubicBezTo>
                  <a:cubicBezTo>
                    <a:pt x="973062" y="1080709"/>
                    <a:pt x="0" y="1138161"/>
                    <a:pt x="233438" y="1259114"/>
                  </a:cubicBezTo>
                </a:path>
              </a:pathLst>
            </a:custGeom>
            <a:ln w="50800">
              <a:solidFill>
                <a:srgbClr val="0000FF"/>
              </a:solidFill>
              <a:prstDash val="sysDash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776686" y="25908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</a:t>
              </a:r>
              <a:r>
                <a:rPr lang="en-US" sz="3200" b="1" dirty="0" smtClean="0">
                  <a:solidFill>
                    <a:srgbClr val="0000FF"/>
                  </a:solidFill>
                </a:rPr>
                <a:t>a2</a:t>
              </a:r>
              <a:r>
                <a:rPr lang="en-US" sz="3200" b="1" dirty="0" smtClean="0"/>
                <a:t>[0,2] = </a:t>
              </a:r>
              <a:r>
                <a:rPr lang="en-US" sz="3200" b="1" dirty="0" smtClean="0">
                  <a:solidFill>
                    <a:srgbClr val="FF0000"/>
                  </a:solidFill>
                </a:rPr>
                <a:t>49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00200" y="4024086"/>
            <a:ext cx="457200" cy="13080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0</a:t>
            </a:r>
          </a:p>
          <a:p>
            <a:pPr>
              <a:spcBef>
                <a:spcPts val="1800"/>
              </a:spcBef>
            </a:pPr>
            <a:r>
              <a:rPr lang="en-US" sz="3200" b="1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62200" y="5496580"/>
            <a:ext cx="2743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0       1        2      3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4644726"/>
            <a:ext cx="1371600" cy="1200329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  <a:effectLst>
            <a:outerShdw blurRad="152400" dist="1524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JAVA Arrays Are Zero-Indexed: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0, 1, …,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a 2-D Array with </a:t>
            </a:r>
            <a:r>
              <a:rPr lang="en-US" b="1" i="1" dirty="0" smtClean="0">
                <a:solidFill>
                  <a:srgbClr val="0000FF"/>
                </a:solidFill>
              </a:rPr>
              <a:t>For Loop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“a2”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2209800"/>
            <a:ext cx="830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the array (2-D, 2 rows x 4 cols)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Nrows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2;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Ncols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4;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a2[][]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Nrows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Ncols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Put the sum of loop indices into array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&lt;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Nrows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j = 0, j &lt;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Nrows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j++)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a2[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][j]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+ j;  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5552182"/>
            <a:ext cx="807720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RESULT:  	Row 0 of a2  </a:t>
            </a:r>
            <a:r>
              <a:rPr lang="en-US" sz="3200" dirty="0" smtClean="0">
                <a:solidFill>
                  <a:srgbClr val="0000FF"/>
                </a:solidFill>
              </a:rPr>
              <a:t>=  (0, 1, 2, 3)</a:t>
            </a:r>
          </a:p>
          <a:p>
            <a:r>
              <a:rPr lang="en-US" sz="3200" dirty="0" smtClean="0">
                <a:solidFill>
                  <a:srgbClr val="0000FF"/>
                </a:solidFill>
              </a:rPr>
              <a:t>		</a:t>
            </a:r>
            <a:r>
              <a:rPr lang="en-US" sz="3200" b="1" dirty="0" smtClean="0">
                <a:solidFill>
                  <a:srgbClr val="0000FF"/>
                </a:solidFill>
              </a:rPr>
              <a:t>Row 1 of a2  </a:t>
            </a:r>
            <a:r>
              <a:rPr lang="en-US" sz="3200" dirty="0" smtClean="0">
                <a:solidFill>
                  <a:srgbClr val="0000FF"/>
                </a:solidFill>
              </a:rPr>
              <a:t>=  (1, 2, 3, 4)		    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00FF"/>
                </a:solidFill>
              </a:rPr>
              <a:t>Case 1</a:t>
            </a:r>
            <a:r>
              <a:rPr lang="en-US" b="1" dirty="0" smtClean="0">
                <a:solidFill>
                  <a:srgbClr val="0000FF"/>
                </a:solidFill>
              </a:rPr>
              <a:t>: the “Bins” Array (Asn-2)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15240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“Bins”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22098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array (2-D,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NBins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rows x 4 cols)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a2[][]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NBins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][3] ;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" y="3352800"/>
            <a:ext cx="8077200" cy="3277820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i="1" u="sng" dirty="0" smtClean="0">
                <a:solidFill>
                  <a:srgbClr val="0000FF"/>
                </a:solidFill>
              </a:rPr>
              <a:t>Anatomy</a:t>
            </a:r>
            <a:r>
              <a:rPr lang="en-US" sz="3200" b="1" dirty="0" smtClean="0">
                <a:solidFill>
                  <a:srgbClr val="0000FF"/>
                </a:solidFill>
              </a:rPr>
              <a:t>: 	  Dimension #1 = </a:t>
            </a:r>
            <a:r>
              <a:rPr lang="en-US" sz="3200" dirty="0" smtClean="0">
                <a:solidFill>
                  <a:srgbClr val="0000FF"/>
                </a:solidFill>
              </a:rPr>
              <a:t>Bin Number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	</a:t>
            </a:r>
            <a:r>
              <a:rPr lang="en-US" sz="2800" dirty="0" smtClean="0">
                <a:solidFill>
                  <a:srgbClr val="0000FF"/>
                </a:solidFill>
              </a:rPr>
              <a:t>(from 0 to Nbins-1)</a:t>
            </a: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	  Dimension #2 = </a:t>
            </a:r>
            <a:r>
              <a:rPr lang="en-US" sz="3200" dirty="0" smtClean="0">
                <a:solidFill>
                  <a:srgbClr val="0000FF"/>
                </a:solidFill>
              </a:rPr>
              <a:t>Parameters: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	   </a:t>
            </a:r>
            <a:r>
              <a:rPr lang="en-US" sz="3200" dirty="0" smtClean="0">
                <a:solidFill>
                  <a:srgbClr val="0000FF"/>
                </a:solidFill>
              </a:rPr>
              <a:t>1 – Lower Bound of Test Interval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   2 – Upper </a:t>
            </a:r>
            <a:r>
              <a:rPr lang="en-US" sz="3200" dirty="0">
                <a:solidFill>
                  <a:srgbClr val="0000FF"/>
                </a:solidFill>
              </a:rPr>
              <a:t>Bound of Test </a:t>
            </a:r>
            <a:r>
              <a:rPr lang="en-US" sz="3200" dirty="0" smtClean="0">
                <a:solidFill>
                  <a:srgbClr val="0000FF"/>
                </a:solidFill>
              </a:rPr>
              <a:t>Interval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   3 – Count of Numbers in Bin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7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2" t="31238" r="9524" b="53143"/>
          <a:stretch/>
        </p:blipFill>
        <p:spPr bwMode="auto">
          <a:xfrm>
            <a:off x="304800" y="2765676"/>
            <a:ext cx="8371115" cy="1882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“Bins” Array (Asn-2)</a:t>
            </a:r>
            <a:r>
              <a:rPr lang="en-US" sz="3600" dirty="0" smtClean="0">
                <a:solidFill>
                  <a:srgbClr val="0000FF"/>
                </a:solidFill>
              </a:rPr>
              <a:t>, cont’d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15240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“Bins”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9629" y="59436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Bin Number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114" y="2235200"/>
            <a:ext cx="8316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Parameter #1          </a:t>
            </a:r>
            <a:r>
              <a:rPr lang="en-US" sz="2800" b="1" dirty="0">
                <a:solidFill>
                  <a:srgbClr val="FF0000"/>
                </a:solidFill>
              </a:rPr>
              <a:t>Parameter </a:t>
            </a:r>
            <a:r>
              <a:rPr lang="en-US" sz="2800" b="1" dirty="0" smtClean="0">
                <a:solidFill>
                  <a:srgbClr val="FF0000"/>
                </a:solidFill>
              </a:rPr>
              <a:t>#2           Parameter #</a:t>
            </a:r>
            <a:r>
              <a:rPr lang="en-US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24400" y="4953000"/>
            <a:ext cx="3733800" cy="1200329"/>
          </a:xfrm>
          <a:prstGeom prst="rect">
            <a:avLst/>
          </a:prstGeom>
          <a:solidFill>
            <a:srgbClr val="FFFFCC"/>
          </a:solidFill>
          <a:ln>
            <a:solidFill>
              <a:srgbClr val="0000FF"/>
            </a:solidFill>
          </a:ln>
          <a:effectLst>
            <a:outerShdw blurRad="266700" dist="3810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FF0000"/>
                </a:solidFill>
              </a:rPr>
              <a:t>Lesson Learned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sz="2400" b="1" dirty="0" smtClean="0"/>
              <a:t>Arrays can be used for storing input parameters and results.</a:t>
            </a:r>
            <a:endParaRPr lang="en-US" sz="2400" b="1" dirty="0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1219200" y="4572000"/>
            <a:ext cx="457200" cy="13716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676400" y="4572000"/>
            <a:ext cx="2209800" cy="13716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40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00FF"/>
                </a:solidFill>
              </a:rPr>
              <a:t>Case 2</a:t>
            </a:r>
            <a:r>
              <a:rPr lang="en-US" b="1" dirty="0" smtClean="0">
                <a:solidFill>
                  <a:srgbClr val="0000FF"/>
                </a:solidFill>
              </a:rPr>
              <a:t>: </a:t>
            </a:r>
            <a:r>
              <a:rPr lang="en-US" b="1" dirty="0" err="1" smtClean="0">
                <a:solidFill>
                  <a:srgbClr val="0000FF"/>
                </a:solidFill>
              </a:rPr>
              <a:t>TicTacToe</a:t>
            </a:r>
            <a:r>
              <a:rPr lang="en-US" b="1" dirty="0" smtClean="0">
                <a:solidFill>
                  <a:srgbClr val="0000FF"/>
                </a:solidFill>
              </a:rPr>
              <a:t> Array (</a:t>
            </a:r>
            <a:r>
              <a:rPr lang="en-US" b="1" dirty="0" err="1" smtClean="0">
                <a:solidFill>
                  <a:srgbClr val="0000FF"/>
                </a:solidFill>
              </a:rPr>
              <a:t>Asn</a:t>
            </a:r>
            <a:r>
              <a:rPr lang="en-US" b="1" dirty="0" smtClean="0">
                <a:solidFill>
                  <a:srgbClr val="0000FF"/>
                </a:solidFill>
              </a:rPr>
              <a:t>-?)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15240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“TTT”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22098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array (2-D, 3 rows x 3 cols)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TTT[][]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char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[3][3] ;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" y="3352800"/>
            <a:ext cx="8077200" cy="2785378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i="1" u="sng" dirty="0" smtClean="0">
                <a:solidFill>
                  <a:srgbClr val="0000FF"/>
                </a:solidFill>
              </a:rPr>
              <a:t>Anatomy</a:t>
            </a:r>
            <a:r>
              <a:rPr lang="en-US" sz="3200" b="1" dirty="0" smtClean="0">
                <a:solidFill>
                  <a:srgbClr val="0000FF"/>
                </a:solidFill>
              </a:rPr>
              <a:t>: 	  Dimension #1 = </a:t>
            </a:r>
            <a:r>
              <a:rPr lang="en-US" sz="3200" dirty="0" smtClean="0">
                <a:solidFill>
                  <a:srgbClr val="0000FF"/>
                </a:solidFill>
              </a:rPr>
              <a:t>Row Number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	</a:t>
            </a:r>
            <a:r>
              <a:rPr lang="en-US" sz="2800" dirty="0" smtClean="0">
                <a:solidFill>
                  <a:srgbClr val="0000FF"/>
                </a:solidFill>
              </a:rPr>
              <a:t>(from 0 to 2)</a:t>
            </a: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	  Dimension #2 = </a:t>
            </a:r>
            <a:r>
              <a:rPr lang="en-US" sz="3200" dirty="0" smtClean="0">
                <a:solidFill>
                  <a:srgbClr val="0000FF"/>
                </a:solidFill>
              </a:rPr>
              <a:t>Column Number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	  	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</a:rPr>
              <a:t>from 0 to 2)</a:t>
            </a:r>
          </a:p>
          <a:p>
            <a:pPr>
              <a:spcBef>
                <a:spcPts val="600"/>
              </a:spcBef>
            </a:pPr>
            <a:r>
              <a:rPr lang="en-US" sz="3200" b="1" dirty="0" smtClean="0">
                <a:solidFill>
                  <a:srgbClr val="FF0000"/>
                </a:solidFill>
              </a:rPr>
              <a:t>     Contents of Array?  </a:t>
            </a:r>
            <a:r>
              <a:rPr lang="en-US" sz="3200" dirty="0" smtClean="0">
                <a:solidFill>
                  <a:srgbClr val="FF0000"/>
                </a:solidFill>
              </a:rPr>
              <a:t>char = “–” or “X” or “O”</a:t>
            </a:r>
          </a:p>
        </p:txBody>
      </p:sp>
    </p:spTree>
    <p:extLst>
      <p:ext uri="{BB962C8B-B14F-4D97-AF65-F5344CB8AC3E}">
        <p14:creationId xmlns:p14="http://schemas.microsoft.com/office/powerpoint/2010/main" val="10363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00FF"/>
                </a:solidFill>
              </a:rPr>
              <a:t>Case 2</a:t>
            </a:r>
            <a:r>
              <a:rPr lang="en-US" b="1" dirty="0" smtClean="0">
                <a:solidFill>
                  <a:srgbClr val="0000FF"/>
                </a:solidFill>
              </a:rPr>
              <a:t>: </a:t>
            </a:r>
            <a:r>
              <a:rPr lang="en-US" b="1" dirty="0" err="1" smtClean="0">
                <a:solidFill>
                  <a:srgbClr val="0000FF"/>
                </a:solidFill>
              </a:rPr>
              <a:t>TicTacToe</a:t>
            </a:r>
            <a:r>
              <a:rPr lang="en-US" b="1" dirty="0" smtClean="0">
                <a:solidFill>
                  <a:srgbClr val="0000FF"/>
                </a:solidFill>
              </a:rPr>
              <a:t> Array (</a:t>
            </a:r>
            <a:r>
              <a:rPr lang="en-US" b="1" dirty="0" err="1" smtClean="0">
                <a:solidFill>
                  <a:srgbClr val="0000FF"/>
                </a:solidFill>
              </a:rPr>
              <a:t>Asn</a:t>
            </a:r>
            <a:r>
              <a:rPr lang="en-US" b="1" dirty="0" smtClean="0">
                <a:solidFill>
                  <a:srgbClr val="0000FF"/>
                </a:solidFill>
              </a:rPr>
              <a:t>-?)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15240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“TTT”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2209800"/>
            <a:ext cx="853440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array (2-D, 3 rows x 3 cols)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TTT[][]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char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[3][3] ;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5400" b="1" dirty="0" smtClean="0">
                <a:solidFill>
                  <a:srgbClr val="FF00FF"/>
                </a:solidFill>
                <a:latin typeface="Chiller" pitchFamily="82" charset="0"/>
                <a:cs typeface="Courier New" pitchFamily="49" charset="0"/>
              </a:rPr>
              <a:t>Here’s Some </a:t>
            </a:r>
            <a:r>
              <a:rPr lang="en-US" sz="5400" b="1" dirty="0" err="1" smtClean="0">
                <a:solidFill>
                  <a:srgbClr val="FF00FF"/>
                </a:solidFill>
                <a:latin typeface="Old English Text MT" pitchFamily="66" charset="0"/>
                <a:cs typeface="Courier New" pitchFamily="49" charset="0"/>
              </a:rPr>
              <a:t>Pseudocode</a:t>
            </a:r>
            <a:r>
              <a:rPr lang="en-US" sz="5400" b="1" dirty="0" smtClean="0">
                <a:solidFill>
                  <a:srgbClr val="FF00FF"/>
                </a:solidFill>
                <a:latin typeface="Chiller" pitchFamily="82" charset="0"/>
                <a:cs typeface="Courier New" pitchFamily="49" charset="0"/>
              </a:rPr>
              <a:t>!!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rgbClr val="FF0000"/>
                </a:solidFill>
                <a:cs typeface="Courier New" pitchFamily="49" charset="0"/>
              </a:rPr>
              <a:t>Initialize Array TTT with  “–”</a:t>
            </a:r>
            <a:endParaRPr lang="en-US" sz="2800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rgbClr val="FF0000"/>
                </a:solidFill>
                <a:cs typeface="Courier New" pitchFamily="49" charset="0"/>
              </a:rPr>
              <a:t>To insert an X or O at location (</a:t>
            </a:r>
            <a:r>
              <a:rPr lang="en-US" sz="3200" b="1" dirty="0" err="1">
                <a:solidFill>
                  <a:srgbClr val="FF0000"/>
                </a:solidFill>
                <a:cs typeface="Courier New" pitchFamily="49" charset="0"/>
              </a:rPr>
              <a:t>i</a:t>
            </a:r>
            <a:r>
              <a:rPr lang="en-US" sz="3200" b="1" dirty="0" err="1" smtClean="0">
                <a:solidFill>
                  <a:srgbClr val="FF0000"/>
                </a:solidFill>
                <a:cs typeface="Courier New" pitchFamily="49" charset="0"/>
              </a:rPr>
              <a:t>,j</a:t>
            </a:r>
            <a:r>
              <a:rPr lang="en-US" sz="3200" b="1" dirty="0" smtClean="0">
                <a:solidFill>
                  <a:srgbClr val="FF0000"/>
                </a:solidFill>
                <a:cs typeface="Courier New" pitchFamily="49" charset="0"/>
              </a:rPr>
              <a:t>):</a:t>
            </a:r>
          </a:p>
          <a:p>
            <a:r>
              <a:rPr lang="en-US" sz="3200" b="1" dirty="0">
                <a:solidFill>
                  <a:srgbClr val="FF0000"/>
                </a:solidFill>
                <a:cs typeface="Courier New" pitchFamily="49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cs typeface="Courier New" pitchFamily="49" charset="0"/>
              </a:rPr>
              <a:t>    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input_char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= “X”;</a:t>
            </a:r>
            <a:endParaRPr lang="en-US" sz="2800" b="1" dirty="0">
              <a:solidFill>
                <a:srgbClr val="FF0000"/>
              </a:solidFill>
              <a:cs typeface="Courier New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800" b="1" dirty="0" smtClean="0">
                <a:solidFill>
                  <a:srgbClr val="FF0000"/>
                </a:solidFill>
                <a:cs typeface="Courier New" pitchFamily="49" charset="0"/>
              </a:rPr>
              <a:t>       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TTT[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]		=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input_char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endParaRPr lang="en-US" sz="3200" b="1" dirty="0" smtClean="0">
              <a:solidFill>
                <a:srgbClr val="FF0000"/>
              </a:solidFill>
              <a:cs typeface="Courier New" pitchFamily="49" charset="0"/>
            </a:endParaRP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39214" y="4372805"/>
            <a:ext cx="14097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- O X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O X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X</a:t>
            </a:r>
            <a:endParaRPr lang="en-US" sz="28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O X -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5399314" y="4480374"/>
            <a:ext cx="1810657" cy="193226"/>
          </a:xfrm>
          <a:custGeom>
            <a:avLst/>
            <a:gdLst>
              <a:gd name="connsiteX0" fmla="*/ 0 w 1625600"/>
              <a:gd name="connsiteY0" fmla="*/ 77112 h 193226"/>
              <a:gd name="connsiteX1" fmla="*/ 261257 w 1625600"/>
              <a:gd name="connsiteY1" fmla="*/ 4540 h 193226"/>
              <a:gd name="connsiteX2" fmla="*/ 551543 w 1625600"/>
              <a:gd name="connsiteY2" fmla="*/ 193226 h 193226"/>
              <a:gd name="connsiteX3" fmla="*/ 1001486 w 1625600"/>
              <a:gd name="connsiteY3" fmla="*/ 4540 h 193226"/>
              <a:gd name="connsiteX4" fmla="*/ 1625600 w 1625600"/>
              <a:gd name="connsiteY4" fmla="*/ 149683 h 193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5600" h="193226">
                <a:moveTo>
                  <a:pt x="0" y="77112"/>
                </a:moveTo>
                <a:cubicBezTo>
                  <a:pt x="84666" y="31150"/>
                  <a:pt x="169333" y="-14812"/>
                  <a:pt x="261257" y="4540"/>
                </a:cubicBezTo>
                <a:cubicBezTo>
                  <a:pt x="353181" y="23892"/>
                  <a:pt x="428172" y="193226"/>
                  <a:pt x="551543" y="193226"/>
                </a:cubicBezTo>
                <a:cubicBezTo>
                  <a:pt x="674914" y="193226"/>
                  <a:pt x="822477" y="11797"/>
                  <a:pt x="1001486" y="4540"/>
                </a:cubicBezTo>
                <a:cubicBezTo>
                  <a:pt x="1180496" y="-2717"/>
                  <a:pt x="1403048" y="73483"/>
                  <a:pt x="1625600" y="149683"/>
                </a:cubicBezTo>
              </a:path>
            </a:pathLst>
          </a:custGeom>
          <a:noFill/>
          <a:ln w="38100">
            <a:solidFill>
              <a:srgbClr val="00B050"/>
            </a:solidFill>
            <a:prstDash val="sysDash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7024914" y="5591628"/>
            <a:ext cx="711200" cy="687665"/>
          </a:xfrm>
          <a:custGeom>
            <a:avLst/>
            <a:gdLst>
              <a:gd name="connsiteX0" fmla="*/ 0 w 711200"/>
              <a:gd name="connsiteY0" fmla="*/ 522514 h 531636"/>
              <a:gd name="connsiteX1" fmla="*/ 348343 w 711200"/>
              <a:gd name="connsiteY1" fmla="*/ 508000 h 531636"/>
              <a:gd name="connsiteX2" fmla="*/ 580572 w 711200"/>
              <a:gd name="connsiteY2" fmla="*/ 319314 h 531636"/>
              <a:gd name="connsiteX3" fmla="*/ 711200 w 711200"/>
              <a:gd name="connsiteY3" fmla="*/ 0 h 531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00" h="531636">
                <a:moveTo>
                  <a:pt x="0" y="522514"/>
                </a:moveTo>
                <a:cubicBezTo>
                  <a:pt x="125790" y="532190"/>
                  <a:pt x="251581" y="541867"/>
                  <a:pt x="348343" y="508000"/>
                </a:cubicBezTo>
                <a:cubicBezTo>
                  <a:pt x="445105" y="474133"/>
                  <a:pt x="520096" y="403981"/>
                  <a:pt x="580572" y="319314"/>
                </a:cubicBezTo>
                <a:cubicBezTo>
                  <a:pt x="641048" y="234647"/>
                  <a:pt x="676124" y="117323"/>
                  <a:pt x="711200" y="0"/>
                </a:cubicBezTo>
              </a:path>
            </a:pathLst>
          </a:custGeom>
          <a:noFill/>
          <a:ln w="38100">
            <a:solidFill>
              <a:srgbClr val="00B050"/>
            </a:solidFill>
            <a:prstDash val="sysDash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209971" y="4019490"/>
            <a:ext cx="1338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Array TTT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2341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Arrays and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047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u="sng" dirty="0" smtClean="0">
                <a:solidFill>
                  <a:srgbClr val="0000FF"/>
                </a:solidFill>
              </a:rPr>
              <a:t>READING ASSIGNMENT</a:t>
            </a:r>
            <a:r>
              <a:rPr lang="en-US" sz="3200" b="1" dirty="0" smtClean="0">
                <a:solidFill>
                  <a:srgbClr val="0000FF"/>
                </a:solidFill>
              </a:rPr>
              <a:t>:  D. Liang: Chapters 6 &amp; </a:t>
            </a:r>
            <a:r>
              <a:rPr lang="en-US" sz="3200" b="1" dirty="0" smtClean="0">
                <a:solidFill>
                  <a:srgbClr val="0000FF"/>
                </a:solidFill>
              </a:rPr>
              <a:t>7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By now, you should have read textbook Ch. 1-8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</a:t>
            </a:r>
            <a:r>
              <a:rPr lang="en-US" sz="3200" b="1" dirty="0">
                <a:solidFill>
                  <a:srgbClr val="0000FF"/>
                </a:solidFill>
              </a:rPr>
              <a:t>Class </a:t>
            </a:r>
            <a:r>
              <a:rPr lang="en-US" sz="3200" b="1" dirty="0" smtClean="0">
                <a:solidFill>
                  <a:srgbClr val="0000FF"/>
                </a:solidFill>
              </a:rPr>
              <a:t>(Friday 08 February)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How to Do Assignment #2 – Part III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More on Multidimensional Arrays in Java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What Can We Do With Arrays?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Applications of Arrays in Java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Parameterization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Ordering Integers:  “Injection Sort”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What Is An Array?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382000" cy="48782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Arrays Are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Regular, periodic data structures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1-D :  A </a:t>
            </a:r>
            <a:r>
              <a:rPr lang="en-US" sz="3200" i="1" dirty="0" smtClean="0"/>
              <a:t>vector </a:t>
            </a:r>
            <a:r>
              <a:rPr lang="en-US" sz="3200" dirty="0" smtClean="0"/>
              <a:t>of values (1,4,37,3)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2-D :  A </a:t>
            </a:r>
            <a:r>
              <a:rPr lang="en-US" sz="3200" i="1" dirty="0" smtClean="0"/>
              <a:t>matrix </a:t>
            </a:r>
            <a:r>
              <a:rPr lang="en-US" sz="3200" dirty="0" smtClean="0"/>
              <a:t>(like mailboxes at the Post Office)</a:t>
            </a:r>
          </a:p>
          <a:p>
            <a:pPr>
              <a:spcBef>
                <a:spcPts val="1800"/>
              </a:spcBef>
            </a:pPr>
            <a:r>
              <a:rPr lang="en-US" sz="3600" b="1" dirty="0" smtClean="0"/>
              <a:t>Arrays Are Used For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Storing Values for Regular Accessibility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Sorting and Searching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Regularizing Variable-Length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1-D Array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1.bp.blogspot.com/_kLg3mPfGL6E/S_nN7gNjwHI/AAAAAAAAALA/v3AcbLZ-kAc/s1600/one+dimension+arr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667000"/>
            <a:ext cx="6867525" cy="282892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990600" y="6477000"/>
            <a:ext cx="678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Image Credit:  123codegenerator.blogspot.com </a:t>
            </a:r>
            <a:endParaRPr lang="en-US" sz="9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685800" y="3719286"/>
            <a:ext cx="8284032" cy="646331"/>
            <a:chOff x="685800" y="3719286"/>
            <a:chExt cx="8284032" cy="646331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3810000"/>
              <a:ext cx="6172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          </a:t>
              </a:r>
              <a:r>
                <a:rPr lang="en-US" b="1" dirty="0" smtClean="0">
                  <a:solidFill>
                    <a:srgbClr val="FF0000"/>
                  </a:solidFill>
                </a:rPr>
                <a:t>4           13       35        2         19         8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4800600" y="3995058"/>
              <a:ext cx="22098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7064832" y="3719286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ARRAY ELEMENT VALUES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638800" y="1524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4365617"/>
            <a:ext cx="43434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         0         1          2         3        4         5</a:t>
            </a:r>
            <a:endParaRPr lang="en-US" sz="20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1250648" y="3200400"/>
            <a:ext cx="3549952" cy="2946975"/>
            <a:chOff x="1250648" y="3200400"/>
            <a:chExt cx="3549952" cy="2946975"/>
          </a:xfrm>
        </p:grpSpPr>
        <p:sp>
          <p:nvSpPr>
            <p:cNvPr id="29" name="Oval 28"/>
            <p:cNvSpPr/>
            <p:nvPr/>
          </p:nvSpPr>
          <p:spPr>
            <a:xfrm>
              <a:off x="1676400" y="3200400"/>
              <a:ext cx="762000" cy="1752600"/>
            </a:xfrm>
            <a:prstGeom prst="ellipse">
              <a:avLst/>
            </a:prstGeom>
            <a:solidFill>
              <a:srgbClr val="FFFF00">
                <a:alpha val="30000"/>
              </a:srgbClr>
            </a:solidFill>
            <a:ln w="50800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250648" y="4601029"/>
              <a:ext cx="578152" cy="1335314"/>
            </a:xfrm>
            <a:custGeom>
              <a:avLst/>
              <a:gdLst>
                <a:gd name="connsiteX0" fmla="*/ 476552 w 578152"/>
                <a:gd name="connsiteY0" fmla="*/ 0 h 1335314"/>
                <a:gd name="connsiteX1" fmla="*/ 244323 w 578152"/>
                <a:gd name="connsiteY1" fmla="*/ 348342 h 1335314"/>
                <a:gd name="connsiteX2" fmla="*/ 55638 w 578152"/>
                <a:gd name="connsiteY2" fmla="*/ 928914 h 1335314"/>
                <a:gd name="connsiteX3" fmla="*/ 578152 w 578152"/>
                <a:gd name="connsiteY3" fmla="*/ 1335314 h 1335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8152" h="1335314">
                  <a:moveTo>
                    <a:pt x="476552" y="0"/>
                  </a:moveTo>
                  <a:cubicBezTo>
                    <a:pt x="395513" y="96761"/>
                    <a:pt x="314475" y="193523"/>
                    <a:pt x="244323" y="348342"/>
                  </a:cubicBezTo>
                  <a:cubicBezTo>
                    <a:pt x="174171" y="503161"/>
                    <a:pt x="0" y="764419"/>
                    <a:pt x="55638" y="928914"/>
                  </a:cubicBezTo>
                  <a:cubicBezTo>
                    <a:pt x="111276" y="1093409"/>
                    <a:pt x="344714" y="1214361"/>
                    <a:pt x="578152" y="1335314"/>
                  </a:cubicBezTo>
                </a:path>
              </a:pathLst>
            </a:custGeom>
            <a:ln w="50800">
              <a:solidFill>
                <a:srgbClr val="0000FF"/>
              </a:solidFill>
              <a:prstDash val="sysDash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676400" y="55626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</a:t>
              </a:r>
              <a:r>
                <a:rPr lang="en-US" sz="3200" b="1" dirty="0" smtClean="0">
                  <a:solidFill>
                    <a:srgbClr val="0000FF"/>
                  </a:solidFill>
                </a:rPr>
                <a:t>a</a:t>
              </a:r>
              <a:r>
                <a:rPr lang="en-US" sz="3200" b="1" dirty="0" smtClean="0"/>
                <a:t>[1] = </a:t>
              </a:r>
              <a:r>
                <a:rPr lang="en-US" sz="3200" b="1" dirty="0" smtClean="0">
                  <a:solidFill>
                    <a:srgbClr val="FF0000"/>
                  </a:solidFill>
                </a:rPr>
                <a:t>13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841448" y="3200400"/>
            <a:ext cx="3549952" cy="2946975"/>
            <a:chOff x="1250648" y="3200400"/>
            <a:chExt cx="3549952" cy="2946975"/>
          </a:xfrm>
        </p:grpSpPr>
        <p:sp>
          <p:nvSpPr>
            <p:cNvPr id="34" name="Oval 33"/>
            <p:cNvSpPr/>
            <p:nvPr/>
          </p:nvSpPr>
          <p:spPr>
            <a:xfrm>
              <a:off x="1676400" y="3200400"/>
              <a:ext cx="762000" cy="1752600"/>
            </a:xfrm>
            <a:prstGeom prst="ellipse">
              <a:avLst/>
            </a:prstGeom>
            <a:solidFill>
              <a:srgbClr val="FFFF00">
                <a:alpha val="30000"/>
              </a:srgbClr>
            </a:solidFill>
            <a:ln w="50800">
              <a:solidFill>
                <a:srgbClr val="0000F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1250648" y="4601029"/>
              <a:ext cx="578152" cy="1335314"/>
            </a:xfrm>
            <a:custGeom>
              <a:avLst/>
              <a:gdLst>
                <a:gd name="connsiteX0" fmla="*/ 476552 w 578152"/>
                <a:gd name="connsiteY0" fmla="*/ 0 h 1335314"/>
                <a:gd name="connsiteX1" fmla="*/ 244323 w 578152"/>
                <a:gd name="connsiteY1" fmla="*/ 348342 h 1335314"/>
                <a:gd name="connsiteX2" fmla="*/ 55638 w 578152"/>
                <a:gd name="connsiteY2" fmla="*/ 928914 h 1335314"/>
                <a:gd name="connsiteX3" fmla="*/ 578152 w 578152"/>
                <a:gd name="connsiteY3" fmla="*/ 1335314 h 1335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8152" h="1335314">
                  <a:moveTo>
                    <a:pt x="476552" y="0"/>
                  </a:moveTo>
                  <a:cubicBezTo>
                    <a:pt x="395513" y="96761"/>
                    <a:pt x="314475" y="193523"/>
                    <a:pt x="244323" y="348342"/>
                  </a:cubicBezTo>
                  <a:cubicBezTo>
                    <a:pt x="174171" y="503161"/>
                    <a:pt x="0" y="764419"/>
                    <a:pt x="55638" y="928914"/>
                  </a:cubicBezTo>
                  <a:cubicBezTo>
                    <a:pt x="111276" y="1093409"/>
                    <a:pt x="344714" y="1214361"/>
                    <a:pt x="578152" y="1335314"/>
                  </a:cubicBezTo>
                </a:path>
              </a:pathLst>
            </a:custGeom>
            <a:ln w="50800">
              <a:solidFill>
                <a:srgbClr val="0000FF"/>
              </a:solidFill>
              <a:prstDash val="sysDash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676400" y="5562600"/>
              <a:ext cx="3124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  </a:t>
              </a:r>
              <a:r>
                <a:rPr lang="en-US" sz="3200" b="1" dirty="0" smtClean="0">
                  <a:solidFill>
                    <a:srgbClr val="0000FF"/>
                  </a:solidFill>
                </a:rPr>
                <a:t>a</a:t>
              </a:r>
              <a:r>
                <a:rPr lang="en-US" sz="3200" b="1" dirty="0" smtClean="0"/>
                <a:t>[5] = </a:t>
              </a:r>
              <a:r>
                <a:rPr lang="en-US" sz="3200" b="1" dirty="0" smtClean="0">
                  <a:solidFill>
                    <a:srgbClr val="FF0000"/>
                  </a:solidFill>
                </a:rPr>
                <a:t>8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239000" y="5181600"/>
            <a:ext cx="1730832" cy="92333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  <a:effectLst>
            <a:outerShdw blurRad="152400" dist="1524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JAVA Arrays Are Zero-Indexed: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0, 1, …,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a 1-D Array with </a:t>
            </a:r>
            <a:r>
              <a:rPr lang="en-US" b="1" i="1" dirty="0" smtClean="0">
                <a:solidFill>
                  <a:srgbClr val="0000FF"/>
                </a:solidFill>
              </a:rPr>
              <a:t>For Loop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524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“a”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2514600"/>
            <a:ext cx="8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the array (1-D, 6 elements)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[6] ;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Put the loop index into the array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a.length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a[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 2 *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5715000"/>
            <a:ext cx="80772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RESULT:  	a </a:t>
            </a:r>
            <a:r>
              <a:rPr lang="en-US" sz="3200" dirty="0" smtClean="0">
                <a:solidFill>
                  <a:srgbClr val="0000FF"/>
                </a:solidFill>
              </a:rPr>
              <a:t>= (0, 2, 4, 6, 8, 10)  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Let’s Do Sorting with a 1-D Array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" y="1447800"/>
            <a:ext cx="83058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What is Sorting?</a:t>
            </a:r>
          </a:p>
          <a:p>
            <a:pPr algn="just"/>
            <a:r>
              <a:rPr lang="en-US" sz="3200" b="1" dirty="0" smtClean="0">
                <a:solidFill>
                  <a:srgbClr val="0000FF"/>
                </a:solidFill>
              </a:rPr>
              <a:t>Sorting is an operation that orders values in a predetermined (e.g., ascending or descending) order.</a:t>
            </a:r>
          </a:p>
          <a:p>
            <a:endParaRPr lang="en-US" sz="2800" b="1" dirty="0">
              <a:solidFill>
                <a:srgbClr val="0000FF"/>
              </a:solidFill>
            </a:endParaRPr>
          </a:p>
          <a:p>
            <a:r>
              <a:rPr lang="en-US" sz="3600" b="1" u="sng" dirty="0" smtClean="0">
                <a:solidFill>
                  <a:srgbClr val="0000FF"/>
                </a:solidFill>
              </a:rPr>
              <a:t>Ex</a:t>
            </a:r>
            <a:r>
              <a:rPr lang="en-US" sz="3600" b="1" dirty="0" smtClean="0">
                <a:solidFill>
                  <a:srgbClr val="0000FF"/>
                </a:solidFill>
              </a:rPr>
              <a:t>:  </a:t>
            </a:r>
            <a:r>
              <a:rPr lang="en-US" sz="3600" b="1" dirty="0" smtClean="0"/>
              <a:t>{3, 4, 0, 2, 1, 4} </a:t>
            </a:r>
            <a:r>
              <a:rPr lang="en-US" sz="3600" b="1" dirty="0" smtClean="0">
                <a:sym typeface="Wingdings" pitchFamily="2" charset="2"/>
              </a:rPr>
              <a:t> </a:t>
            </a:r>
            <a:r>
              <a:rPr lang="en-US" sz="3600" b="1" dirty="0" smtClean="0">
                <a:solidFill>
                  <a:srgbClr val="0000FF"/>
                </a:solidFill>
                <a:sym typeface="Wingdings" pitchFamily="2" charset="2"/>
              </a:rPr>
              <a:t>(0, 1, 2, 3, 4, 4)</a:t>
            </a:r>
          </a:p>
          <a:p>
            <a:endParaRPr lang="en-US" sz="3600" b="1" dirty="0">
              <a:solidFill>
                <a:srgbClr val="0000FF"/>
              </a:solidFill>
              <a:sym typeface="Wingdings" pitchFamily="2" charset="2"/>
            </a:endParaRPr>
          </a:p>
          <a:p>
            <a:endParaRPr lang="en-US" sz="3600" b="1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sym typeface="Wingdings" pitchFamily="2" charset="2"/>
              </a:rPr>
              <a:t>The simplest sorting algorithm is </a:t>
            </a:r>
            <a:r>
              <a:rPr lang="en-US" sz="3200" b="1" i="1" dirty="0" smtClean="0">
                <a:solidFill>
                  <a:schemeClr val="accent6">
                    <a:lumMod val="50000"/>
                  </a:schemeClr>
                </a:solidFill>
                <a:sym typeface="Wingdings" pitchFamily="2" charset="2"/>
              </a:rPr>
              <a:t>injection sort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sym typeface="Wingdings" pitchFamily="2" charset="2"/>
              </a:rPr>
              <a:t>.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sym typeface="Wingdings" pitchFamily="2" charset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6200" y="367456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SORT</a:t>
            </a:r>
            <a:endParaRPr lang="en-US" b="1" dirty="0"/>
          </a:p>
        </p:txBody>
      </p:sp>
      <p:sp>
        <p:nvSpPr>
          <p:cNvPr id="3" name="Right Brace 2"/>
          <p:cNvSpPr/>
          <p:nvPr/>
        </p:nvSpPr>
        <p:spPr>
          <a:xfrm rot="5400000">
            <a:off x="2393378" y="3383978"/>
            <a:ext cx="318643" cy="26670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/>
          <p:cNvSpPr/>
          <p:nvPr/>
        </p:nvSpPr>
        <p:spPr>
          <a:xfrm rot="5400000">
            <a:off x="5822379" y="3383979"/>
            <a:ext cx="318643" cy="2667000"/>
          </a:xfrm>
          <a:prstGeom prst="rightBrac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19199" y="5029200"/>
            <a:ext cx="6019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       </a:t>
            </a:r>
            <a:r>
              <a:rPr lang="en-US" sz="2400" b="1" dirty="0" smtClean="0"/>
              <a:t>Set                                      </a:t>
            </a:r>
            <a:r>
              <a:rPr lang="en-US" sz="2400" b="1" dirty="0" smtClean="0">
                <a:solidFill>
                  <a:srgbClr val="0000FF"/>
                </a:solidFill>
              </a:rPr>
              <a:t>Sequence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5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Injection Sorting with a 1-D Array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2954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One-Dimensional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638800" y="1353456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Input Array = “a”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" y="1938040"/>
            <a:ext cx="83058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1: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Declare the array (1-D, 6 elements)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a[] = {3, 4, 0, 2, 1, 4};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b[]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{0, 0, 0, 0, 0, 0};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2: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Inject the values of a as loop indices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a.length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b[a[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]]++;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Bef>
                <a:spcPts val="1200"/>
              </a:spcBef>
            </a:pP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3: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Print sorted values (ascending order)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0,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b.length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b[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 != 0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14286" y="4114800"/>
            <a:ext cx="5562600" cy="523224"/>
            <a:chOff x="1752600" y="4201180"/>
            <a:chExt cx="5562600" cy="523224"/>
          </a:xfrm>
        </p:grpSpPr>
        <p:sp>
          <p:nvSpPr>
            <p:cNvPr id="2" name="TextBox 1"/>
            <p:cNvSpPr txBox="1"/>
            <p:nvPr/>
          </p:nvSpPr>
          <p:spPr>
            <a:xfrm>
              <a:off x="4114800" y="4201180"/>
              <a:ext cx="3200400" cy="52322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0000FF"/>
                  </a:solidFill>
                </a:rPr>
                <a:t>b = (1, 1, 1, 1, 2, 0)</a:t>
              </a:r>
              <a:endParaRPr lang="en-US" sz="2800" b="1" dirty="0">
                <a:solidFill>
                  <a:srgbClr val="0000FF"/>
                </a:solidFill>
              </a:endParaRPr>
            </a:p>
          </p:txBody>
        </p:sp>
        <p:sp>
          <p:nvSpPr>
            <p:cNvPr id="3" name="Bent-Up Arrow 2"/>
            <p:cNvSpPr/>
            <p:nvPr/>
          </p:nvSpPr>
          <p:spPr>
            <a:xfrm rot="5400000">
              <a:off x="3031493" y="3641097"/>
              <a:ext cx="261614" cy="1905000"/>
            </a:xfrm>
            <a:prstGeom prst="bentUpArrow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1752600" y="4448276"/>
              <a:ext cx="1066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336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2700</TotalTime>
  <Words>916</Words>
  <Application>Microsoft Office PowerPoint</Application>
  <PresentationFormat>On-screen Show (4:3)</PresentationFormat>
  <Paragraphs>160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What Is An Array?</vt:lpstr>
      <vt:lpstr>Review: 1-D Array</vt:lpstr>
      <vt:lpstr>Let’s Do a 1-D Array with For Loop</vt:lpstr>
      <vt:lpstr>Let’s Do Sorting with a 1-D Array</vt:lpstr>
      <vt:lpstr>Injection Sorting with a 1-D Array</vt:lpstr>
      <vt:lpstr>Review: 2-D Array</vt:lpstr>
      <vt:lpstr>Let’s Do a 2-D Array with For Loop</vt:lpstr>
      <vt:lpstr>Case 1: the “Bins” Array (Asn-2)</vt:lpstr>
      <vt:lpstr>The “Bins” Array (Asn-2), cont’d</vt:lpstr>
      <vt:lpstr>Case 2: TicTacToe Array (Asn-?)</vt:lpstr>
      <vt:lpstr>Case 2: TicTacToe Array (Asn-?)</vt:lpstr>
      <vt:lpstr>This Week: Arrays and Java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456</cp:revision>
  <dcterms:created xsi:type="dcterms:W3CDTF">2013-01-03T06:52:59Z</dcterms:created>
  <dcterms:modified xsi:type="dcterms:W3CDTF">2013-02-06T23:24:05Z</dcterms:modified>
</cp:coreProperties>
</file>