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6" r:id="rId4"/>
    <p:sldId id="284" r:id="rId5"/>
    <p:sldId id="281" r:id="rId6"/>
    <p:sldId id="295" r:id="rId7"/>
    <p:sldId id="296" r:id="rId8"/>
    <p:sldId id="297" r:id="rId9"/>
    <p:sldId id="298" r:id="rId10"/>
    <p:sldId id="299" r:id="rId11"/>
    <p:sldId id="300" r:id="rId12"/>
    <p:sldId id="28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84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75925-3D28-40D5-B293-84E2EA228675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96975"/>
            <a:ext cx="7391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r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COP2800 – Computer Programming Using JAVA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279" y="3886200"/>
            <a:ext cx="8763000" cy="2362200"/>
          </a:xfrm>
        </p:spPr>
        <p:txBody>
          <a:bodyPr>
            <a:normAutofit fontScale="92500"/>
          </a:bodyPr>
          <a:lstStyle/>
          <a:p>
            <a:pPr algn="r"/>
            <a:r>
              <a:rPr lang="en-US" sz="3000" b="1" dirty="0" smtClean="0">
                <a:solidFill>
                  <a:srgbClr val="0000FF"/>
                </a:solidFill>
              </a:rPr>
              <a:t>University of Florida     Department of CISE     Spring 2013</a:t>
            </a:r>
          </a:p>
          <a:p>
            <a:pPr algn="l">
              <a:spcBef>
                <a:spcPts val="3000"/>
              </a:spcBef>
            </a:pPr>
            <a:r>
              <a:rPr lang="en-US" b="1" i="1" dirty="0" smtClean="0">
                <a:solidFill>
                  <a:schemeClr val="tx1"/>
                </a:solidFill>
              </a:rPr>
              <a:t>   Lecture 12 – </a:t>
            </a:r>
            <a:r>
              <a:rPr lang="en-US" b="1" dirty="0" smtClean="0">
                <a:solidFill>
                  <a:schemeClr val="tx1"/>
                </a:solidFill>
              </a:rPr>
              <a:t>Arrays in Java</a:t>
            </a:r>
            <a:endParaRPr lang="en-US" dirty="0" smtClean="0">
              <a:solidFill>
                <a:schemeClr val="tx1"/>
              </a:solidFill>
            </a:endParaRPr>
          </a:p>
          <a:p>
            <a:pPr algn="r">
              <a:spcBef>
                <a:spcPts val="3000"/>
              </a:spcBef>
            </a:pPr>
            <a:r>
              <a:rPr lang="en-US" b="1" i="1" dirty="0" smtClean="0">
                <a:solidFill>
                  <a:schemeClr val="tx1"/>
                </a:solidFill>
              </a:rPr>
              <a:t>Webpage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sz="2800" dirty="0" smtClean="0">
                <a:solidFill>
                  <a:schemeClr val="tx1"/>
                </a:solidFill>
              </a:rPr>
              <a:t>www.cise.ufl.edu/~mssz/JavaNM/Top-Level.html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11266" name="Picture 2" descr="http://t1.gstatic.com/images?q=tbn:ANd9GcQcPJQ693Boe1pWsRim1QOF_sFDw-R6fOnDHfOxAW7R9O_DRU4V4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"/>
            <a:ext cx="1581150" cy="2895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Let’s Do a 2-D Array in Java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81000" y="14478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smtClean="0"/>
              <a:t>Two-Dimensional Array</a:t>
            </a:r>
            <a:r>
              <a:rPr lang="en-US" sz="3600" b="1" dirty="0" smtClean="0"/>
              <a:t>:</a:t>
            </a:r>
            <a:endParaRPr lang="en-US" sz="36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638800" y="1524000"/>
            <a:ext cx="335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Array Name = “a2”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3400" y="2209800"/>
            <a:ext cx="8001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Technique: Declare </a:t>
            </a:r>
            <a:r>
              <a:rPr lang="en-US" sz="24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datatype</a:t>
            </a:r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and size</a:t>
            </a:r>
          </a:p>
          <a:p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</a:t>
            </a:r>
          </a:p>
          <a:p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a2[][] =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sz="2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][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] ;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</a:t>
            </a: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533400" y="3458028"/>
            <a:ext cx="5410200" cy="3171372"/>
            <a:chOff x="533400" y="3458028"/>
            <a:chExt cx="5410200" cy="3171372"/>
          </a:xfrm>
        </p:grpSpPr>
        <p:pic>
          <p:nvPicPr>
            <p:cNvPr id="10" name="Picture 2" descr="http://3.bp.blogspot.com/_kLg3mPfGL6E/S_syB14O5FI/AAAAAAAAALI/qGqBlpY1jnk/s1600/two-dimensionsl+array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33400" y="3581400"/>
              <a:ext cx="5360018" cy="3048000"/>
            </a:xfrm>
            <a:prstGeom prst="rect">
              <a:avLst/>
            </a:prstGeom>
            <a:noFill/>
          </p:spPr>
        </p:pic>
        <p:sp>
          <p:nvSpPr>
            <p:cNvPr id="11" name="TextBox 10"/>
            <p:cNvSpPr txBox="1"/>
            <p:nvPr/>
          </p:nvSpPr>
          <p:spPr>
            <a:xfrm>
              <a:off x="1952172" y="3458028"/>
              <a:ext cx="838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</a:rPr>
                <a:t>4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105400" y="4800600"/>
              <a:ext cx="838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</a:rPr>
                <a:t>   2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1208310" y="4962805"/>
            <a:ext cx="326574" cy="93871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0</a:t>
            </a:r>
          </a:p>
          <a:p>
            <a:pPr>
              <a:spcBef>
                <a:spcPts val="1800"/>
              </a:spcBef>
            </a:pPr>
            <a:r>
              <a:rPr lang="en-US" sz="2000" b="1" dirty="0"/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81622" y="5929086"/>
            <a:ext cx="1828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0       1        2       3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629400" y="4231835"/>
            <a:ext cx="1371600" cy="1200329"/>
          </a:xfrm>
          <a:prstGeom prst="rect">
            <a:avLst/>
          </a:prstGeom>
          <a:solidFill>
            <a:srgbClr val="FFFFCC"/>
          </a:solidFill>
          <a:ln>
            <a:solidFill>
              <a:schemeClr val="accent1"/>
            </a:solidFill>
          </a:ln>
          <a:effectLst>
            <a:outerShdw blurRad="152400" dist="1524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JAVA Arrays Are Zero-Indexed: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0, 1, …, </a:t>
            </a:r>
            <a:r>
              <a:rPr lang="en-US" b="1" i="1" dirty="0" smtClean="0">
                <a:solidFill>
                  <a:srgbClr val="FF0000"/>
                </a:solidFill>
              </a:rPr>
              <a:t>N</a:t>
            </a:r>
            <a:r>
              <a:rPr lang="en-US" b="1" dirty="0" smtClean="0">
                <a:solidFill>
                  <a:srgbClr val="FF0000"/>
                </a:solidFill>
              </a:rPr>
              <a:t>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Let’s Do a 2-D Array with </a:t>
            </a:r>
            <a:r>
              <a:rPr lang="en-US" b="1" i="1" dirty="0" smtClean="0">
                <a:solidFill>
                  <a:srgbClr val="0000FF"/>
                </a:solidFill>
              </a:rPr>
              <a:t>For Loop</a:t>
            </a:r>
            <a:endParaRPr lang="en-US" sz="4000" b="1" i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81000" y="14478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smtClean="0"/>
              <a:t>One-Dimensional Array</a:t>
            </a:r>
            <a:r>
              <a:rPr lang="en-US" sz="3600" b="1" dirty="0" smtClean="0"/>
              <a:t>:</a:t>
            </a:r>
            <a:endParaRPr lang="en-US" sz="36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638800" y="15240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Array Name = “a2”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3400" y="2209800"/>
            <a:ext cx="83058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Declare the array (2-D, 2 rows x 4 cols)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a2[][] =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sz="2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[2][4] ;</a:t>
            </a:r>
          </a:p>
          <a:p>
            <a:endParaRPr lang="en-US" sz="1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Put the sum of loop indices into array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2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= 0, j &lt; 2,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{  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2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j = 0, j &lt; 4, j++)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{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a2[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][j] =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+ j;  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3400" y="5552182"/>
            <a:ext cx="8077200" cy="1077218"/>
          </a:xfrm>
          <a:prstGeom prst="rect">
            <a:avLst/>
          </a:prstGeom>
          <a:solidFill>
            <a:srgbClr val="FFFF00"/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RESULT:  	Row 0 of a2  </a:t>
            </a:r>
            <a:r>
              <a:rPr lang="en-US" sz="3200" dirty="0" smtClean="0">
                <a:solidFill>
                  <a:srgbClr val="0000FF"/>
                </a:solidFill>
              </a:rPr>
              <a:t>=  (0, 1, 2, 3)</a:t>
            </a:r>
          </a:p>
          <a:p>
            <a:r>
              <a:rPr lang="en-US" sz="3200" dirty="0" smtClean="0">
                <a:solidFill>
                  <a:srgbClr val="0000FF"/>
                </a:solidFill>
              </a:rPr>
              <a:t>		</a:t>
            </a:r>
            <a:r>
              <a:rPr lang="en-US" sz="3200" b="1" dirty="0" smtClean="0">
                <a:solidFill>
                  <a:srgbClr val="0000FF"/>
                </a:solidFill>
              </a:rPr>
              <a:t>Row 1 of a2  </a:t>
            </a:r>
            <a:r>
              <a:rPr lang="en-US" sz="3200" dirty="0" smtClean="0">
                <a:solidFill>
                  <a:srgbClr val="0000FF"/>
                </a:solidFill>
              </a:rPr>
              <a:t>=  (1, 2, 3, 4)		    </a:t>
            </a:r>
            <a:endParaRPr lang="en-US" sz="32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This Week: Arrays and Java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610600" cy="518603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3200" b="1" u="sng" dirty="0" smtClean="0">
                <a:solidFill>
                  <a:srgbClr val="0000FF"/>
                </a:solidFill>
              </a:rPr>
              <a:t>READING ASSIGNMENT</a:t>
            </a:r>
            <a:r>
              <a:rPr lang="en-US" sz="3200" b="1" dirty="0" smtClean="0">
                <a:solidFill>
                  <a:srgbClr val="0000FF"/>
                </a:solidFill>
              </a:rPr>
              <a:t>:  D. Liang: Chapters 6 &amp; 7</a:t>
            </a:r>
          </a:p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Next Class (Wednesday 06 February)</a:t>
            </a:r>
            <a:endParaRPr lang="en-US" sz="3200" b="1" dirty="0">
              <a:solidFill>
                <a:srgbClr val="0000FF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 Details about Java ARRAYS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 Programming Array Operations in </a:t>
            </a:r>
            <a:r>
              <a:rPr lang="en-US" sz="3200" b="1" dirty="0" err="1" smtClean="0">
                <a:solidFill>
                  <a:srgbClr val="FF0000"/>
                </a:solidFill>
              </a:rPr>
              <a:t>Asn</a:t>
            </a:r>
            <a:r>
              <a:rPr lang="en-US" sz="3200" b="1" dirty="0" smtClean="0">
                <a:solidFill>
                  <a:srgbClr val="FF0000"/>
                </a:solidFill>
              </a:rPr>
              <a:t>. #2</a:t>
            </a:r>
          </a:p>
          <a:p>
            <a:pPr>
              <a:spcBef>
                <a:spcPts val="30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Next </a:t>
            </a:r>
            <a:r>
              <a:rPr lang="en-US" sz="3200" b="1" dirty="0">
                <a:solidFill>
                  <a:srgbClr val="0000FF"/>
                </a:solidFill>
              </a:rPr>
              <a:t>Class </a:t>
            </a:r>
            <a:r>
              <a:rPr lang="en-US" sz="3200" b="1" dirty="0" smtClean="0">
                <a:solidFill>
                  <a:srgbClr val="0000FF"/>
                </a:solidFill>
              </a:rPr>
              <a:t>(Friday 08 February)</a:t>
            </a:r>
            <a:endParaRPr lang="en-US" sz="3200" b="1" dirty="0">
              <a:solidFill>
                <a:srgbClr val="0000FF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>
                <a:solidFill>
                  <a:srgbClr val="FF0000"/>
                </a:solidFill>
              </a:rPr>
              <a:t>  </a:t>
            </a:r>
            <a:r>
              <a:rPr lang="en-US" sz="3200" b="1" dirty="0" smtClean="0">
                <a:solidFill>
                  <a:srgbClr val="FF0000"/>
                </a:solidFill>
              </a:rPr>
              <a:t>How to Do Assignment #2 – Part III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 More on Multidimensional Arrays in Java</a:t>
            </a:r>
            <a:endParaRPr lang="en-US" sz="3200" b="1" dirty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</a:pPr>
            <a:endParaRPr lang="en-US" sz="32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06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/>
              <a:t>COP2800 – Programming in JAVA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/>
          </a:bodyPr>
          <a:lstStyle/>
          <a:p>
            <a:r>
              <a:rPr lang="en-US" b="1" dirty="0" smtClean="0"/>
              <a:t>Course Objectives</a:t>
            </a:r>
          </a:p>
          <a:p>
            <a:pPr lvl="1"/>
            <a:r>
              <a:rPr lang="en-US" dirty="0" smtClean="0"/>
              <a:t>Basic Knowledge of Computers &amp; Programming</a:t>
            </a:r>
          </a:p>
          <a:p>
            <a:pPr lvl="1"/>
            <a:r>
              <a:rPr lang="en-US" dirty="0" smtClean="0"/>
              <a:t>Specific Knowledge of JAVA Programming</a:t>
            </a:r>
          </a:p>
          <a:p>
            <a:pPr lvl="1"/>
            <a:r>
              <a:rPr lang="en-US" dirty="0" smtClean="0"/>
              <a:t>Practical Programming Projects Build Skills</a:t>
            </a:r>
          </a:p>
          <a:p>
            <a:pPr>
              <a:spcBef>
                <a:spcPts val="1800"/>
              </a:spcBef>
            </a:pPr>
            <a:r>
              <a:rPr lang="en-US" b="1" i="1" dirty="0" smtClean="0">
                <a:solidFill>
                  <a:srgbClr val="0000FF"/>
                </a:solidFill>
              </a:rPr>
              <a:t>Today’s Class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What are Arrays and How Do We Use Arrays?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Declaring and Using Arrays in Java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Typecasting Arrays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Indexing Arrays and Using For Loops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Review: Java Program Structure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AutoShape 14" descr="data:image/jpeg;base64,/9j/4AAQSkZJRgABAQAAAQABAAD/2wCEAAkGBhISEBUUEhAUFRISGBgYFRgSExUVFhcUFBMYFBUXGhUXGyYeGBsjGhcYIC8gJDMpLCwsFR4xNTAqNScrLCkBCQoKDgwOGg8PGiokHyQpLSksNCktKSkqLCkpLC4tLCksLCw1KSkpLSwsKSwsLCwpLCwsKSwpLCksLCksLCwpKf/AABEIALwBDQMBIgACEQEDEQH/xAAcAAEAAgMBAQEAAAAAAAAAAAAABAUDBgcBAgj/xABGEAACAQIEAgcEBwUFBwUAAAABAgADEQQSITEFQQYTIlFhcYEHMpGxIzNCYnKhwRRSkrLRNERzs+EVFiQ1Q4LCU6Kj0/D/xAAYAQEBAQEBAAAAAAAAAAAAAAAAAgMBBP/EAC8RAAICAQIDBwIGAwAAAAAAAAABAhEDITESQVETIjJhcZHRBDNCUoGxwfAjgqH/2gAMAwEAAhEDEQA/AO4xEQBERAEREAREQBERAEREAREQBERAEREAREQBERAETE+KRb3dRlGZrkCy957hpMgMA9iIgCIiAIiIAiIgCIiAIiIAiIgCIiAIiIAiIgCIiAIiIAiIgCIkPinFqOGpmpXqrTpruWPPuA3J8BrAJk1Ppf7R8NgQUv1uI5UkI07s7bIPDU+E5/0w9r9Wveng81Glsah0qsPD/wBMeXa8RtOdE3Nzud7955wDr/DvbpSOlfCOveaTq4+DZT85sVD2qcPqL2K6hyVGWuGo7sASXKlbAEnntPz7PV/Q/KS3oXjSckn1P0biMCMWC46pwwC5qWJzLYHMP+iVPr87GXuFz2s6qLWAyuW+N1E/K9CsyHMjMrd6EqfiNZsPD/aNxGj7uLdh3VbVR8XBb850OSa2X/T9HROMcO9uWIXSvhqVTxps1I/A5h8ps/DvbTgalhUStSJ70zr8aZJ/KdIOgRMGCxqVaa1KbBkcXUjmPXUeRmeAIiIAiIgCIiAIiIAiIgCIiAIiIAiIgCJUcYxFXMBScqQGvelUYEkApsjC1xY87E21ldVxuKUOQ7MLNkAovnJNYsNTSCg9V2Re4B3vueWi+zm9afsbRE1arisWRpVtmRwfoal1Y0cqZfoTtUs1zfQnQ6CZP2vEki9Ts9bmOWlVB6oOpC36nXshgRpcka20jiXU72U/yv2NlianxfpCaLFqmKSjTY2TrUdb2yGwDU9TYPfU+8LWlBi+nYdCo4hh00NmFTtZigGpFMDRrnbYjTSOJdTnZz/K/Zlj0z9qdDBlqVECtiBoRe1ND99hufuj1InGOOdIMRjKnWYiqXb7I2VR3Ko0UfPneTunGMStjqlSk4dGFOzKQQbUkU66bEEekoIuzjjKO6oREQSIiIGwiJKwXD2qnTRRuTsP6mAYKNFnNlFzL7A8LFPU6t38h5f1kzA8OC2SmpLN3asxm1cL6PNQxeH60qesWo2W18rIadtefv8Ap4yJTUSkrNg9m9LEUr06gtSqKaiAntKwZVbs8gQwPpN7lJw/+0L/AIdT+elLuMUuKNsSVOhERNCRERAEREAREQBERAEREAREQBERAERMGLxiU1zObD9YBnlbjuMqhKr2nG/cPOV2M4zUe4UlAQRpbNrzuRvOecR9n5ztVo42qlQm5asxYk7kmoCD8bzF5U9Ey1Ewe0bhVWvXFV6zFSMqAgZEtuoAta51vz9Jz2jh2YkKLkAm1wNBvvNvq8U4jh2KGtSxAXUgPTraeR7Ur8Hw0VD1vVmiSSSA11YNe4CMLqNedxblHFwrvMzy5IY1ctDXUOongM3gYJApVVABFjYWuL3se8X5SNiuCUnucoBObUadptjYW0HIaCZrPG9Tyr67G4pO1q/4NRiXeO6OBFL9ZZAQLsL27PhqWLcgNBqTpKMTeMlLVHohOM1cXZ7ES76P8Ppvd27TKfdOw7ie/wD0lFmHhnBC9me4TkObf0HjNo4dwpqjCnST4aADvJ5CT+EcDfEN2dEHvMdh5d58Je9FcCKOLxdNWYhGp2LEE2NLNbQbXJmM8iSdbmiiYOD8G/ZuIKmctmw+Y3AADdcFNvQc5Y8arhcfg7n3xWUafaJokfIzHjMQF4tRU3vUw5C+Yqs5v6KZsg6P0q1RK1RczUM/V66BmAu1uZFhbu157eZXOSvp8lvRMsOFrufIfrJ8h8LP0fr+gkyevCqgjKe4iImpIiIgCIiAIiIAiIgCIiAIiIAnhMjYziCUxqbnkBv/AKTW+N4+vXpNTp1jQLfbpqCwHddu/vFj3ESJZIx0Z1Jsu8XxU2tSUt96xI9O+ad0r6LVMfbrKuIXL7qqPo795p2Fz43kXg3Da+Fw4pLinz9Y7lhSd8yuFsDe+t17+ZmQ9LOocdbia2VVIKthawBbXKb9XYi2Xn9k73Mzu/xGihKtjWl6D49AVpY+ychmqr+Qvb0lRxHoNiRrVxVA+NWu/wD5rKavx/F1TZsRVYmwyq5FyeWVLXlzwzooFvUxViy2LIzWWnfbr6g1BPKkt3PhO6rdnHGtGjzhHRdAudqquwaymldqStfTUC9Zzyp0/UiWlXDsubUEISGzEdj91GK3BrMf+kmYjS8nMTe2q5U20osKR/eO2CoeAvUfzni6FQoOYKTTCAUiKfM0lbTC0e+s/wBI2tuUzklLcyyYIZPEitqVCt86lCtg2b7LMLqrHYOR9m9/CKuJVBezO1rinT1cgbk/ur4790g8V6ULTstAq1RL2qKCKVK+4oK2rMedZrseVpH6AYHrcejHUUw1Rr8yNBf/ALmB9JPYrdnjf0GPi0bo+Vp1sY96NUO6LmFHLkyroCFDEq2+5NzI+DxFJHNPF4YqQdSq5XXzptow+Eseiqfs3FurJsA1WnrppZsvxsvxnSOJcHo4gAVqSuBtmGo8mGo9Jo5KGnI90IKKqOhpVHo3Qqi+GfD1QeWiv6qecseAdACXLuDRXUdki7eQ1WwOt5F6R9A6OGpriKRdbVaa5GbMLO1r33HredLoe6JlkytK4s1jHXU132fH/gUubntXJ3P0tSfPB8SP9qYynrmIpP4WFJFPrcifHs4xIbBAC96bFWuOZZn079GE2tOAUaXWVgn01bIXc6mwyqFHcthtzO8nhuc/Q7dJHqcDpFjiGQGqKbIhOuRbsTlHIknfe3reywH1fxhfqD+A/IyPhGrZOyKeXW12YH1ss2gknH0+Ca4rM2BdUSxddNTZhoNvmCJK65f3hvbcbnYec1rAdHgVBFNCLKLNUYiyMjr/ANMX+rQa/u95JOc9G9VPVU7qysPpHN2TNa90198/l3TWDXCqDg73XuXX7bTuR1iXX3hmFxvv3bH4GZetGuo7O+o056901/8A3Z0tkTTLb6RtMhOT7Gtr873sL3mT/YTCnURUpr1yGmxDuTlylRupuQDzvLs52b6r3LpcQpNgwJO2o10vp36G8ySiocBKsrCnTzLqCaj7nLc+7pfKNvGXi7a7xZLjR7EROkiIiAIiIAiJExXFKdO4JuQNlFzpy85xtLcEl6gAuTYDmZT43j5AYUlBNjlLkhc3K4GtpzPpR7UcSMRb9kNOkNAtcMHb72nZHpfzmbhvtJw1SwqhqTeIzL8Rr+UynKX4S0lzK/jJ40lZq2frLm9qADIB3dURm/InxmLBe050OXE4fUblLow80b/SbxhuKUaiZ1q0ypJAOdbZh2vTsays4j0gwJTPUNOqFXOOwtQ5B2TY2I9/s+czty3R3bmQqntJwYUEGoxP2Qmo8CSbSpxXtUO1LDetR/8AxUfrJPE+O4JVJTAU6hBAF6dJblyDS2UntKS3pMPCyapp1RhqGGVzan1dBGrvUGbMKQYcgAcxFhnB5SlBLdCz7w+MxdV1evlRrFlpUVWnVyEWz1KrX6inb7RIbuF5np65Cuu/VdWn8X7LSf8A92Kq+Y3nqBGdaKi9R1dyjE1FFSmgdmrHfE1ddBfJ8NKPjvEKjCsiiogFxUdjerVKZCVq2WyqAxsgIAtsdZ1Rs65aGTH9IqdNlpplZs4JKnPSpEsA1TM2uJrjfrH7II0Ew9N6WJok08pXDO184Yuaz/vVqh1LfdNgOQNpTYjBKOuYKbWq2IAyIVr5Au2jWF99m2nX8OVrUEzKHSpZXDWKntBSCLW8fhEu7TJWpwqdG9luAtTrVSPfYIPJBmb82H8M+uJezSkxLUXZLBj1Z12e1g9idPEHlISYLHcPpkI5NNSxvdGo368UxcEZlzZgb6WPfOyamqRxaMu+P+z+niarVVqvTqva+gZSQAo7OhGw5z46E8OrYbG1cPVqmp1aoR2mK9uzAhTsbGblw1z1asV7RTMfO4BAuJR4aw4tiCNSaVJrDmtlC28dz6rPPxSdxfQ0paMy+0RwMFc7CtRJ8g9zNhwLB0QqbhwCp7w2oPwMr+PcEGMomiWyrmDsw1OWlUsQAeZv6eMtsKi0nCIOxTBygnYKcgF5CxtwXqU5U2YMF0bo4KilOiu5Odj7ztl1Zvhtyl1j/qj6fzCRuIVcwHgxHrqtpkxda9LzIHqG5/D856mu9L0+TLkjIv1B/AfkZ7w4fRj1+cxYavemoK6EKCCf3rj9PzkrDMCosLDulRjs/I43uj7RABYCwE+oiakiIiAIiIAiIgCIiAIiIBovH/adhadc0BW93R3RSwDDQrmHdtpfY7Rg+IU6wzU6iuPusD8RuPWcU49/a8R/jVf81pFoYl0OZGKsOakg/ETKePi5lKVHea1BXXK6qyncMAw+B0mu4/2e4OobhGpHn1TWH8LAgelppGG6eY7JkFUH7zICwHmd/W8iVuKV6xtVxFVweWYgfwjSZrHJcynJG3Ynotwmh9bWNxyauL/woAZWYjiXB6f1eFeqfE1APi7fpKfGcKpqlwCD5mUhM1UOrZLZt3DeJLiay0sPgcJSvc5np9cQqAsTa2psNBzkTjPSokstAuM3ZqVn0rVANMoA+pp/cW3jznnQBrcQpeIqD/4mm4dMOhC4i9WiAtfdhstTz7n8efPvktqMqZ1W0an7OVvj18Eqfy/6zfekXRGjixdhkqjaooF7bWYfaH5jkZzPhWPq4DEh2okOAVy1Qy6Nvb+s3vhvtJw1TSoGpN49pfiNfyk5FK7QjVUzV+I+zfFU9aeSsv3Dlb+Fv0JnvC+mGJwSrRq0AVXQLUQo9rk2vz38Z03CY6nVF6dRXH3WB+W0lHhq1VtURWTudQwPoRM3l07yK4ehSdF+kNPHXy02QoRmzWIuQToRvsZJ6eUQvDa4A5J/mpKvoNh1p4zGoihUStlUDYKOtAA8hLjp/wD8ur+Sf5qTKWmRJeRa8LLDgKj9mp6fYT+RZV4XohVfidTFmy0aaKEzC5qMKIQ27lH73eNpM6JJWGDo9erLUK7MApy3smg27IG9j3zcWSyEdw/SaYod+VkyeiIvCkGUm2/9Lz5Kj9o27v5TPvhHuH0+Qnx/ePh/KZS+3H1X7nH4me8VQdnQbnl90yVUw6spBAsbX8baxiMMHy3+yb+elpmm6j3m3zIvQ+VQDYDT9J6BPYmhIiIgCIiAIiIAiIgCIiAIiIB+X+lGEeljcQtRSrdbUNjvZ3LqfIqQfWVi7jzm+e1jo/iRj62I6hzQqZMtRRmXSkqkG2q6g72mhpuPMfOS9i8fjXqZsLuZKw/vCfPBlomravUNOmd2VSx8tNvPXymzvw/DDWhldf3s2c+vd8BDdE0QOI/VzWX3m6VKYIsQCPESp4pwqmKbOoylRfTY6904pHWjF0OxK08bRZ2CqC1yxsBemw1PmZ2WnUDC6kEHmpBHxE4DJeA4vWoG9KqyfhOnqNjInj4tRGVHccRhkqLlqIrqeTqGHwM1niXs4wtTWnmot9w5l/gb9CJScD9o9YutOrTWpmIXMvYOpAueXOdTwuHAFzv8p55OWM0VSOVcL6NPguJ0KbuGzAsCtxdSrgXXkbrtrynXBtNG6Rf86wv+F/8AdN5EzzSclFvoVBVZonRLGAcTxlOxzPVdgeVkZwb/AMQnQsHhFqHtqGC2NiLjMDdTbwIv5gSr4R0IpUHr4h+3iKzVGB5U1ZiwVfHa55+UvOFbH0+U3cP8kW/7RF91nxxT3k8m+ayfW90+R+UgcU95fJvmsn1vdPkflNY+OX6EvZEThHuH0+QmQYU9aX5WFvhafHCkITXna3wk2cxxuCsSerERE3IEREAREQBERAEREAREQBERAEREApOlf1dL/HpfMyg4j0GwWJw9So9ACqoYh6fYa6rmF8uja94Mv+lf1VL/AB6XzM8of2Ot+Gp/lzxz+/8A6noxcvVHKelHsgq4cB6FZaqMwUK4yVLtewv7p237M0nGcPr4ZwKlOpSblmBW/k2zDyvP1BiMGlQAOtwpDDf3hsdJ7icDTqIUqU0dDurqGX+Ei09Wt+RgfmXD8fqL71nHjofiJKxXF6dSi41DEbEeI2I0nV+O+xnB1rmgWw7/AHe3T/gY3H/aROd8d9lePw1yKQroPtULsbeNM9r4X84oWafE9ZSCQQQRuDoQfEcp5OnCfwP+0U/xp/mLP0LR90f/ALnPzvwmqErIx2VlY27lcE/kJ+hsLUDU1YbMAR5HUfOeP6rZG2I0TphwqviOK0Ew6kuKSkkEqFXral2Zh7otp6212nRKCfSAHcHX5ywwWGCi+UZmAzG2ptsCfC/5mRP7wfxD+QRKFQhfkE9WT8T7jfhPykXhOx9PlJWJ9xvwn5SLwnY+nym8/uR/UheFnxxT3k8m+ayymGrhQzAn7N9OWtv6TNKjFqTfU43okIiJoSIiIAiIgCIiAIiIAiIgCIiAIiIAiIgFX0gwT1UQILlaqMdQOyp1OsVsJ1eEqre5yOT5lDLSYMfRL0nUWuyMBfa5UgTN405cXOqNMcqa6WZc1hrtPbyo4rg6lekabU8oO+Wopv4EFSDv8QDykV+DVS6sc/ZqdYB1q294tl9y9u0R5G0ux2b8vdfJsAcHYg31Fu7vjOL2uL93P4eh+EoKnBGKouRwKa5R9P8AcCA6roRYEWsARe0+8VwhqjZmptrluOvuCFqNUsbqTa7EW2toLRY7N+Xuvkz8b6K4TFj/AIjDo55NbK48qi2YfGc8477Dt2weI8kr/IVFHzB85vK8IqrTrKoYmuuXM9bMVOQqDsO/w7u6Y14BUBv29kFjVTLamwYdnJYi425XPhZaHZvy918nM+jvsixj1QMQFpUdy6ujlh3IFJ1PedB47Tq/+yRSVUpg9WiAC7XICi251OgEg/7uVAqKvWfRo6resuvWIU7RCXNri34V7p5hME9F+2CzNTCH6QZAL6lUtoNNvPvmObhcdSowknpXuvk2hdpWf3g/iH8glmu0q/7wfxD+QRm2XqiIcyxxA7DeR+Uj8NpELrzt8pMiaONyUuhN6UIiJZwREQBERAEREAREQBERAEREAREQBERAEREAREQBERAEREAREQBKrif1g/D+plrKrif1g/D+pmH1H22Xj8RaLtI6YP6QuTe5uPDQD9JIXaezVxTqyboRESjgiIgCIiAIiIAiIgCIiAIiIAiIgCIiAIiIAiIgCIiAIiIAiIgCIiAJjbDgsGI1AtMkTjVgREToEREAREQBERAEREAREQBERAEREAREQBERAP/Z"/>
          <p:cNvSpPr>
            <a:spLocks noChangeAspect="1" noChangeArrowheads="1"/>
          </p:cNvSpPr>
          <p:nvPr/>
        </p:nvSpPr>
        <p:spPr bwMode="auto">
          <a:xfrm>
            <a:off x="0" y="-865188"/>
            <a:ext cx="2562225" cy="1790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 descr="http://www.webbasedprogramming.com/JAVA-Developers-Guide/f4-2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45"/>
          <a:stretch/>
        </p:blipFill>
        <p:spPr bwMode="auto">
          <a:xfrm>
            <a:off x="304800" y="1371600"/>
            <a:ext cx="6170740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2057" y="1335261"/>
            <a:ext cx="175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HIGH-LEVEL VIEW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29400" y="1314033"/>
            <a:ext cx="2286000" cy="2800767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JAVA Units: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Packages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Classes</a:t>
            </a:r>
          </a:p>
          <a:p>
            <a:r>
              <a:rPr lang="en-US" sz="2400" b="1" dirty="0" smtClean="0">
                <a:solidFill>
                  <a:srgbClr val="0000FF"/>
                </a:solidFill>
              </a:rPr>
              <a:t>         (Instances)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Methods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Instructions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Variables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4800" y="6629400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PICTURE CREDIT</a:t>
            </a:r>
            <a:r>
              <a:rPr lang="en-US" sz="1050" dirty="0" smtClean="0"/>
              <a:t>:  http</a:t>
            </a:r>
            <a:r>
              <a:rPr lang="en-US" sz="1050" dirty="0"/>
              <a:t>://www.webbasedprogramming.com/JAVA-Developers-Guide/ch4.htm</a:t>
            </a:r>
          </a:p>
        </p:txBody>
      </p:sp>
    </p:spTree>
    <p:extLst>
      <p:ext uri="{BB962C8B-B14F-4D97-AF65-F5344CB8AC3E}">
        <p14:creationId xmlns:p14="http://schemas.microsoft.com/office/powerpoint/2010/main" val="250663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Review: Java </a:t>
            </a:r>
            <a:r>
              <a:rPr lang="en-US" b="1" dirty="0" smtClean="0">
                <a:solidFill>
                  <a:srgbClr val="0000FF"/>
                </a:solidFill>
              </a:rPr>
              <a:t>Package Structure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AutoShape 14" descr="data:image/jpeg;base64,/9j/4AAQSkZJRgABAQAAAQABAAD/2wCEAAkGBhISEBUUEhAUFRISGBgYFRgSExUVFhcUFBMYFBUXGhUXGyYeGBsjGhcYIC8gJDMpLCwsFR4xNTAqNScrLCkBCQoKDgwOGg8PGiokHyQpLSksNCktKSkqLCkpLC4tLCksLCw1KSkpLSwsKSwsLCwpLCwsKSwpLCksLCksLCwpKf/AABEIALwBDQMBIgACEQEDEQH/xAAcAAEAAgMBAQEAAAAAAAAAAAAABAUDBgcBAgj/xABGEAACAQIEAgcEBwUFBwUAAAABAgADEQQSITEFQQYTIlFhcYEHMpGxIzNCYnKhwRRSkrLRNERzs+EVFiQ1Q4LCU6Kj0/D/xAAYAQEBAQEBAAAAAAAAAAAAAAAAAgMBBP/EAC8RAAICAQIDBwIGAwAAAAAAAAABAhEDITESQVETIjJhcZHRBDNCUoGxwfAjgqH/2gAMAwEAAhEDEQA/AO4xEQBERAEREAREQBERAEREAREQBERAEREAREQBERAETE+KRb3dRlGZrkCy957hpMgMA9iIgCIiAIiIAiIgCIiAIiIAiIgCIiAIiIAiIgCIiAIiIAiIgCIkPinFqOGpmpXqrTpruWPPuA3J8BrAJk1Ppf7R8NgQUv1uI5UkI07s7bIPDU+E5/0w9r9Wveng81Glsah0qsPD/wBMeXa8RtOdE3Nzud7955wDr/DvbpSOlfCOveaTq4+DZT85sVD2qcPqL2K6hyVGWuGo7sASXKlbAEnntPz7PV/Q/KS3oXjSckn1P0biMCMWC46pwwC5qWJzLYHMP+iVPr87GXuFz2s6qLWAyuW+N1E/K9CsyHMjMrd6EqfiNZsPD/aNxGj7uLdh3VbVR8XBb850OSa2X/T9HROMcO9uWIXSvhqVTxps1I/A5h8ps/DvbTgalhUStSJ70zr8aZJ/KdIOgRMGCxqVaa1KbBkcXUjmPXUeRmeAIiIAiIgCIiAIiIAiIgCIiAIiIAiIgCJUcYxFXMBScqQGvelUYEkApsjC1xY87E21ldVxuKUOQ7MLNkAovnJNYsNTSCg9V2Re4B3vueWi+zm9afsbRE1arisWRpVtmRwfoal1Y0cqZfoTtUs1zfQnQ6CZP2vEki9Ts9bmOWlVB6oOpC36nXshgRpcka20jiXU72U/yv2NlianxfpCaLFqmKSjTY2TrUdb2yGwDU9TYPfU+8LWlBi+nYdCo4hh00NmFTtZigGpFMDRrnbYjTSOJdTnZz/K/Zlj0z9qdDBlqVECtiBoRe1ND99hufuj1InGOOdIMRjKnWYiqXb7I2VR3Ko0UfPneTunGMStjqlSk4dGFOzKQQbUkU66bEEekoIuzjjKO6oREQSIiIGwiJKwXD2qnTRRuTsP6mAYKNFnNlFzL7A8LFPU6t38h5f1kzA8OC2SmpLN3asxm1cL6PNQxeH60qesWo2W18rIadtefv8Ap4yJTUSkrNg9m9LEUr06gtSqKaiAntKwZVbs8gQwPpN7lJw/+0L/AIdT+elLuMUuKNsSVOhERNCRERAEREAREQBERAEREAREQBERAERMGLxiU1zObD9YBnlbjuMqhKr2nG/cPOV2M4zUe4UlAQRpbNrzuRvOecR9n5ztVo42qlQm5asxYk7kmoCD8bzF5U9Ey1Ewe0bhVWvXFV6zFSMqAgZEtuoAta51vz9Jz2jh2YkKLkAm1wNBvvNvq8U4jh2KGtSxAXUgPTraeR7Ur8Hw0VD1vVmiSSSA11YNe4CMLqNedxblHFwrvMzy5IY1ctDXUOongM3gYJApVVABFjYWuL3se8X5SNiuCUnucoBObUadptjYW0HIaCZrPG9Tyr67G4pO1q/4NRiXeO6OBFL9ZZAQLsL27PhqWLcgNBqTpKMTeMlLVHohOM1cXZ7ES76P8Ppvd27TKfdOw7ie/wD0lFmHhnBC9me4TkObf0HjNo4dwpqjCnST4aADvJ5CT+EcDfEN2dEHvMdh5d58Je9FcCKOLxdNWYhGp2LEE2NLNbQbXJmM8iSdbmiiYOD8G/ZuIKmctmw+Y3AADdcFNvQc5Y8arhcfg7n3xWUafaJokfIzHjMQF4tRU3vUw5C+Yqs5v6KZsg6P0q1RK1RczUM/V66BmAu1uZFhbu157eZXOSvp8lvRMsOFrufIfrJ8h8LP0fr+gkyevCqgjKe4iImpIiIgCIiAIiIAiIgCIiAIiIAnhMjYziCUxqbnkBv/AKTW+N4+vXpNTp1jQLfbpqCwHddu/vFj3ESJZIx0Z1Jsu8XxU2tSUt96xI9O+ad0r6LVMfbrKuIXL7qqPo795p2Fz43kXg3Da+Fw4pLinz9Y7lhSd8yuFsDe+t17+ZmQ9LOocdbia2VVIKthawBbXKb9XYi2Xn9k73Mzu/xGihKtjWl6D49AVpY+ychmqr+Qvb0lRxHoNiRrVxVA+NWu/wD5rKavx/F1TZsRVYmwyq5FyeWVLXlzwzooFvUxViy2LIzWWnfbr6g1BPKkt3PhO6rdnHGtGjzhHRdAudqquwaymldqStfTUC9Zzyp0/UiWlXDsubUEISGzEdj91GK3BrMf+kmYjS8nMTe2q5U20osKR/eO2CoeAvUfzni6FQoOYKTTCAUiKfM0lbTC0e+s/wBI2tuUzklLcyyYIZPEitqVCt86lCtg2b7LMLqrHYOR9m9/CKuJVBezO1rinT1cgbk/ur4790g8V6ULTstAq1RL2qKCKVK+4oK2rMedZrseVpH6AYHrcejHUUw1Rr8yNBf/ALmB9JPYrdnjf0GPi0bo+Vp1sY96NUO6LmFHLkyroCFDEq2+5NzI+DxFJHNPF4YqQdSq5XXzptow+Eseiqfs3FurJsA1WnrppZsvxsvxnSOJcHo4gAVqSuBtmGo8mGo9Jo5KGnI90IKKqOhpVHo3Qqi+GfD1QeWiv6qecseAdACXLuDRXUdki7eQ1WwOt5F6R9A6OGpriKRdbVaa5GbMLO1r33HredLoe6JlkytK4s1jHXU132fH/gUubntXJ3P0tSfPB8SP9qYynrmIpP4WFJFPrcifHs4xIbBAC96bFWuOZZn079GE2tOAUaXWVgn01bIXc6mwyqFHcthtzO8nhuc/Q7dJHqcDpFjiGQGqKbIhOuRbsTlHIknfe3reywH1fxhfqD+A/IyPhGrZOyKeXW12YH1ss2gknH0+Ca4rM2BdUSxddNTZhoNvmCJK65f3hvbcbnYec1rAdHgVBFNCLKLNUYiyMjr/ANMX+rQa/u95JOc9G9VPVU7qysPpHN2TNa90198/l3TWDXCqDg73XuXX7bTuR1iXX3hmFxvv3bH4GZetGuo7O+o056901/8A3Z0tkTTLb6RtMhOT7Gtr873sL3mT/YTCnURUpr1yGmxDuTlylRupuQDzvLs52b6r3LpcQpNgwJO2o10vp36G8ySiocBKsrCnTzLqCaj7nLc+7pfKNvGXi7a7xZLjR7EROkiIiAIiIAiJExXFKdO4JuQNlFzpy85xtLcEl6gAuTYDmZT43j5AYUlBNjlLkhc3K4GtpzPpR7UcSMRb9kNOkNAtcMHb72nZHpfzmbhvtJw1SwqhqTeIzL8Rr+UynKX4S0lzK/jJ40lZq2frLm9qADIB3dURm/InxmLBe050OXE4fUblLow80b/SbxhuKUaiZ1q0ypJAOdbZh2vTsays4j0gwJTPUNOqFXOOwtQ5B2TY2I9/s+czty3R3bmQqntJwYUEGoxP2Qmo8CSbSpxXtUO1LDetR/8AxUfrJPE+O4JVJTAU6hBAF6dJblyDS2UntKS3pMPCyapp1RhqGGVzan1dBGrvUGbMKQYcgAcxFhnB5SlBLdCz7w+MxdV1evlRrFlpUVWnVyEWz1KrX6inb7RIbuF5np65Cuu/VdWn8X7LSf8A92Kq+Y3nqBGdaKi9R1dyjE1FFSmgdmrHfE1ddBfJ8NKPjvEKjCsiiogFxUdjerVKZCVq2WyqAxsgIAtsdZ1Rs65aGTH9IqdNlpplZs4JKnPSpEsA1TM2uJrjfrH7II0Ew9N6WJok08pXDO184Yuaz/vVqh1LfdNgOQNpTYjBKOuYKbWq2IAyIVr5Au2jWF99m2nX8OVrUEzKHSpZXDWKntBSCLW8fhEu7TJWpwqdG9luAtTrVSPfYIPJBmb82H8M+uJezSkxLUXZLBj1Z12e1g9idPEHlISYLHcPpkI5NNSxvdGo368UxcEZlzZgb6WPfOyamqRxaMu+P+z+niarVVqvTqva+gZSQAo7OhGw5z46E8OrYbG1cPVqmp1aoR2mK9uzAhTsbGblw1z1asV7RTMfO4BAuJR4aw4tiCNSaVJrDmtlC28dz6rPPxSdxfQ0paMy+0RwMFc7CtRJ8g9zNhwLB0QqbhwCp7w2oPwMr+PcEGMomiWyrmDsw1OWlUsQAeZv6eMtsKi0nCIOxTBygnYKcgF5CxtwXqU5U2YMF0bo4KilOiu5Odj7ztl1Zvhtyl1j/qj6fzCRuIVcwHgxHrqtpkxda9LzIHqG5/D856mu9L0+TLkjIv1B/AfkZ7w4fRj1+cxYavemoK6EKCCf3rj9PzkrDMCosLDulRjs/I43uj7RABYCwE+oiakiIiAIiIAiIgCIiAIiIBovH/adhadc0BW93R3RSwDDQrmHdtpfY7Rg+IU6wzU6iuPusD8RuPWcU49/a8R/jVf81pFoYl0OZGKsOakg/ETKePi5lKVHea1BXXK6qyncMAw+B0mu4/2e4OobhGpHn1TWH8LAgelppGG6eY7JkFUH7zICwHmd/W8iVuKV6xtVxFVweWYgfwjSZrHJcynJG3Ynotwmh9bWNxyauL/woAZWYjiXB6f1eFeqfE1APi7fpKfGcKpqlwCD5mUhM1UOrZLZt3DeJLiay0sPgcJSvc5np9cQqAsTa2psNBzkTjPSokstAuM3ZqVn0rVANMoA+pp/cW3jznnQBrcQpeIqD/4mm4dMOhC4i9WiAtfdhstTz7n8efPvktqMqZ1W0an7OVvj18Eqfy/6zfekXRGjixdhkqjaooF7bWYfaH5jkZzPhWPq4DEh2okOAVy1Qy6Nvb+s3vhvtJw1TSoGpN49pfiNfyk5FK7QjVUzV+I+zfFU9aeSsv3Dlb+Fv0JnvC+mGJwSrRq0AVXQLUQo9rk2vz38Z03CY6nVF6dRXH3WB+W0lHhq1VtURWTudQwPoRM3l07yK4ehSdF+kNPHXy02QoRmzWIuQToRvsZJ6eUQvDa4A5J/mpKvoNh1p4zGoihUStlUDYKOtAA8hLjp/wD8ur+Sf5qTKWmRJeRa8LLDgKj9mp6fYT+RZV4XohVfidTFmy0aaKEzC5qMKIQ27lH73eNpM6JJWGDo9erLUK7MApy3smg27IG9j3zcWSyEdw/SaYod+VkyeiIvCkGUm2/9Lz5Kj9o27v5TPvhHuH0+Qnx/ePh/KZS+3H1X7nH4me8VQdnQbnl90yVUw6spBAsbX8baxiMMHy3+yb+elpmm6j3m3zIvQ+VQDYDT9J6BPYmhIiIgCIiAIiIAiIgCIiAIiIB+X+lGEeljcQtRSrdbUNjvZ3LqfIqQfWVi7jzm+e1jo/iRj62I6hzQqZMtRRmXSkqkG2q6g72mhpuPMfOS9i8fjXqZsLuZKw/vCfPBlomravUNOmd2VSx8tNvPXymzvw/DDWhldf3s2c+vd8BDdE0QOI/VzWX3m6VKYIsQCPESp4pwqmKbOoylRfTY6904pHWjF0OxK08bRZ2CqC1yxsBemw1PmZ2WnUDC6kEHmpBHxE4DJeA4vWoG9KqyfhOnqNjInj4tRGVHccRhkqLlqIrqeTqGHwM1niXs4wtTWnmot9w5l/gb9CJScD9o9YutOrTWpmIXMvYOpAueXOdTwuHAFzv8p55OWM0VSOVcL6NPguJ0KbuGzAsCtxdSrgXXkbrtrynXBtNG6Rf86wv+F/8AdN5EzzSclFvoVBVZonRLGAcTxlOxzPVdgeVkZwb/AMQnQsHhFqHtqGC2NiLjMDdTbwIv5gSr4R0IpUHr4h+3iKzVGB5U1ZiwVfHa55+UvOFbH0+U3cP8kW/7RF91nxxT3k8m+ayfW90+R+UgcU95fJvmsn1vdPkflNY+OX6EvZEThHuH0+QmQYU9aX5WFvhafHCkITXna3wk2cxxuCsSerERE3IEREAREQBERAEREAREQBERAEREApOlf1dL/HpfMyg4j0GwWJw9So9ACqoYh6fYa6rmF8uja94Mv+lf1VL/AB6XzM8of2Ot+Gp/lzxz+/8A6noxcvVHKelHsgq4cB6FZaqMwUK4yVLtewv7p237M0nGcPr4ZwKlOpSblmBW/k2zDyvP1BiMGlQAOtwpDDf3hsdJ7icDTqIUqU0dDurqGX+Ei09Wt+RgfmXD8fqL71nHjofiJKxXF6dSi41DEbEeI2I0nV+O+xnB1rmgWw7/AHe3T/gY3H/aROd8d9lePw1yKQroPtULsbeNM9r4X84oWafE9ZSCQQQRuDoQfEcp5OnCfwP+0U/xp/mLP0LR90f/ALnPzvwmqErIx2VlY27lcE/kJ+hsLUDU1YbMAR5HUfOeP6rZG2I0TphwqviOK0Ew6kuKSkkEqFXral2Zh7otp6212nRKCfSAHcHX5ywwWGCi+UZmAzG2ptsCfC/5mRP7wfxD+QRKFQhfkE9WT8T7jfhPykXhOx9PlJWJ9xvwn5SLwnY+nym8/uR/UheFnxxT3k8m+ayymGrhQzAn7N9OWtv6TNKjFqTfU43okIiJoSIiIAiIgCIiAIiIAiIgCIiAIiIAiIgFX0gwT1UQILlaqMdQOyp1OsVsJ1eEqre5yOT5lDLSYMfRL0nUWuyMBfa5UgTN405cXOqNMcqa6WZc1hrtPbyo4rg6lekabU8oO+Wopv4EFSDv8QDykV+DVS6sc/ZqdYB1q294tl9y9u0R5G0ux2b8vdfJsAcHYg31Fu7vjOL2uL93P4eh+EoKnBGKouRwKa5R9P8AcCA6roRYEWsARe0+8VwhqjZmptrluOvuCFqNUsbqTa7EW2toLRY7N+Xuvkz8b6K4TFj/AIjDo55NbK48qi2YfGc8477Dt2weI8kr/IVFHzB85vK8IqrTrKoYmuuXM9bMVOQqDsO/w7u6Y14BUBv29kFjVTLamwYdnJYi425XPhZaHZvy918nM+jvsixj1QMQFpUdy6ujlh3IFJ1PedB47Tq/+yRSVUpg9WiAC7XICi251OgEg/7uVAqKvWfRo6resuvWIU7RCXNri34V7p5hME9F+2CzNTCH6QZAL6lUtoNNvPvmObhcdSowknpXuvk2hdpWf3g/iH8glmu0q/7wfxD+QRm2XqiIcyxxA7DeR+Uj8NpELrzt8pMiaONyUuhN6UIiJZwREQBERAEREAREQBERAEREAREQBERAEREAREQBERAEREAREQBKrif1g/D+plrKrif1g/D+pmH1H22Xj8RaLtI6YP6QuTe5uPDQD9JIXaezVxTqyboRESjgiIgCIiAIiIAiIgCIiAIiIAiIgCIiAIiIAiIgCIiAIiIAiIgCIiAJjbDgsGI1AtMkTjVgREToEREAREQBERAEREAREQBERAEREAREQBERAP/Z"/>
          <p:cNvSpPr>
            <a:spLocks noChangeAspect="1" noChangeArrowheads="1"/>
          </p:cNvSpPr>
          <p:nvPr/>
        </p:nvSpPr>
        <p:spPr bwMode="auto">
          <a:xfrm>
            <a:off x="0" y="-865188"/>
            <a:ext cx="2562225" cy="1790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http://users.soe.ucsc.edu/~charlie/book/notes/summary1-4/img016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62" t="23077" r="3461" b="7820"/>
          <a:stretch/>
        </p:blipFill>
        <p:spPr bwMode="auto">
          <a:xfrm>
            <a:off x="304800" y="1447799"/>
            <a:ext cx="8546846" cy="502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04800" y="6629400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PICTURE CREDIT:  http</a:t>
            </a:r>
            <a:r>
              <a:rPr lang="en-US" sz="1050" dirty="0"/>
              <a:t>://users.soe.ucsc.edu/~charlie/book/notes/summary1-4/sld016.htm</a:t>
            </a:r>
          </a:p>
        </p:txBody>
      </p:sp>
    </p:spTree>
    <p:extLst>
      <p:ext uri="{BB962C8B-B14F-4D97-AF65-F5344CB8AC3E}">
        <p14:creationId xmlns:p14="http://schemas.microsoft.com/office/powerpoint/2010/main" val="398138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What Is An Array?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60714"/>
            <a:ext cx="8382000" cy="487825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Arrays Are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dirty="0" smtClean="0"/>
              <a:t>Regular, periodic data structures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dirty="0" smtClean="0"/>
              <a:t>1-D :  A </a:t>
            </a:r>
            <a:r>
              <a:rPr lang="en-US" sz="3200" i="1" dirty="0" smtClean="0"/>
              <a:t>vector </a:t>
            </a:r>
            <a:r>
              <a:rPr lang="en-US" sz="3200" dirty="0" smtClean="0"/>
              <a:t>of values (1,4,37,3)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dirty="0" smtClean="0"/>
              <a:t>2-D :  A </a:t>
            </a:r>
            <a:r>
              <a:rPr lang="en-US" sz="3200" i="1" dirty="0" smtClean="0"/>
              <a:t>matrix </a:t>
            </a:r>
            <a:r>
              <a:rPr lang="en-US" sz="3200" dirty="0" smtClean="0"/>
              <a:t>(like mailboxes at the Post Office)</a:t>
            </a:r>
          </a:p>
          <a:p>
            <a:pPr>
              <a:spcBef>
                <a:spcPts val="1800"/>
              </a:spcBef>
            </a:pPr>
            <a:r>
              <a:rPr lang="en-US" sz="3600" b="1" dirty="0" smtClean="0"/>
              <a:t>Arrays Are Used For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Storing Values for Regular Accessibility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Representing Signals (Audio) and Images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Representing Physical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What Is a 1-D Array?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http://1.bp.blogspot.com/_kLg3mPfGL6E/S_nN7gNjwHI/AAAAAAAAALA/v3AcbLZ-kAc/s1600/one+dimension+arra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2667000"/>
            <a:ext cx="6867525" cy="2828925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381000" y="14478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smtClean="0"/>
              <a:t>One-Dimensional Array</a:t>
            </a:r>
            <a:r>
              <a:rPr lang="en-US" sz="3600" b="1" dirty="0" smtClean="0"/>
              <a:t>:</a:t>
            </a:r>
            <a:endParaRPr lang="en-US" sz="36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990600" y="6477000"/>
            <a:ext cx="6781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Image Credit:  123codegenerator.blogspot.com </a:t>
            </a:r>
            <a:endParaRPr lang="en-US" sz="900" dirty="0"/>
          </a:p>
        </p:txBody>
      </p:sp>
      <p:grpSp>
        <p:nvGrpSpPr>
          <p:cNvPr id="26" name="Group 25"/>
          <p:cNvGrpSpPr/>
          <p:nvPr/>
        </p:nvGrpSpPr>
        <p:grpSpPr>
          <a:xfrm>
            <a:off x="685800" y="3719286"/>
            <a:ext cx="8284032" cy="646331"/>
            <a:chOff x="685800" y="3719286"/>
            <a:chExt cx="8284032" cy="646331"/>
          </a:xfrm>
        </p:grpSpPr>
        <p:sp>
          <p:nvSpPr>
            <p:cNvPr id="22" name="TextBox 21"/>
            <p:cNvSpPr txBox="1"/>
            <p:nvPr/>
          </p:nvSpPr>
          <p:spPr>
            <a:xfrm>
              <a:off x="685800" y="3810000"/>
              <a:ext cx="6172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          </a:t>
              </a:r>
              <a:r>
                <a:rPr lang="en-US" b="1" dirty="0" smtClean="0">
                  <a:solidFill>
                    <a:srgbClr val="FF0000"/>
                  </a:solidFill>
                </a:rPr>
                <a:t>4           13       35        2         19         8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 flipH="1">
              <a:off x="4800600" y="3995058"/>
              <a:ext cx="2209800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7064832" y="3719286"/>
              <a:ext cx="1905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ARRAY ELEMENT VALUES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5638800" y="1524000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Array Name = “a”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5800" y="4365617"/>
            <a:ext cx="434340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          0         1          2         3        4         5</a:t>
            </a:r>
            <a:endParaRPr lang="en-US" sz="2000" b="1" dirty="0"/>
          </a:p>
        </p:txBody>
      </p:sp>
      <p:grpSp>
        <p:nvGrpSpPr>
          <p:cNvPr id="32" name="Group 31"/>
          <p:cNvGrpSpPr/>
          <p:nvPr/>
        </p:nvGrpSpPr>
        <p:grpSpPr>
          <a:xfrm>
            <a:off x="1250648" y="3200400"/>
            <a:ext cx="3549952" cy="2946975"/>
            <a:chOff x="1250648" y="3200400"/>
            <a:chExt cx="3549952" cy="2946975"/>
          </a:xfrm>
        </p:grpSpPr>
        <p:sp>
          <p:nvSpPr>
            <p:cNvPr id="29" name="Oval 28"/>
            <p:cNvSpPr/>
            <p:nvPr/>
          </p:nvSpPr>
          <p:spPr>
            <a:xfrm>
              <a:off x="1676400" y="3200400"/>
              <a:ext cx="762000" cy="1752600"/>
            </a:xfrm>
            <a:prstGeom prst="ellipse">
              <a:avLst/>
            </a:prstGeom>
            <a:solidFill>
              <a:srgbClr val="FFFF00">
                <a:alpha val="30000"/>
              </a:srgbClr>
            </a:solidFill>
            <a:ln w="50800">
              <a:solidFill>
                <a:srgbClr val="0000FF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1250648" y="4601029"/>
              <a:ext cx="578152" cy="1335314"/>
            </a:xfrm>
            <a:custGeom>
              <a:avLst/>
              <a:gdLst>
                <a:gd name="connsiteX0" fmla="*/ 476552 w 578152"/>
                <a:gd name="connsiteY0" fmla="*/ 0 h 1335314"/>
                <a:gd name="connsiteX1" fmla="*/ 244323 w 578152"/>
                <a:gd name="connsiteY1" fmla="*/ 348342 h 1335314"/>
                <a:gd name="connsiteX2" fmla="*/ 55638 w 578152"/>
                <a:gd name="connsiteY2" fmla="*/ 928914 h 1335314"/>
                <a:gd name="connsiteX3" fmla="*/ 578152 w 578152"/>
                <a:gd name="connsiteY3" fmla="*/ 1335314 h 1335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78152" h="1335314">
                  <a:moveTo>
                    <a:pt x="476552" y="0"/>
                  </a:moveTo>
                  <a:cubicBezTo>
                    <a:pt x="395513" y="96761"/>
                    <a:pt x="314475" y="193523"/>
                    <a:pt x="244323" y="348342"/>
                  </a:cubicBezTo>
                  <a:cubicBezTo>
                    <a:pt x="174171" y="503161"/>
                    <a:pt x="0" y="764419"/>
                    <a:pt x="55638" y="928914"/>
                  </a:cubicBezTo>
                  <a:cubicBezTo>
                    <a:pt x="111276" y="1093409"/>
                    <a:pt x="344714" y="1214361"/>
                    <a:pt x="578152" y="1335314"/>
                  </a:cubicBezTo>
                </a:path>
              </a:pathLst>
            </a:custGeom>
            <a:ln w="50800">
              <a:solidFill>
                <a:srgbClr val="0000FF"/>
              </a:solidFill>
              <a:prstDash val="sysDash"/>
              <a:head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676400" y="5562600"/>
              <a:ext cx="3124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  </a:t>
              </a:r>
              <a:r>
                <a:rPr lang="en-US" sz="3200" b="1" dirty="0" smtClean="0">
                  <a:solidFill>
                    <a:srgbClr val="0000FF"/>
                  </a:solidFill>
                </a:rPr>
                <a:t>a</a:t>
              </a:r>
              <a:r>
                <a:rPr lang="en-US" sz="3200" b="1" dirty="0" smtClean="0"/>
                <a:t>[1] = </a:t>
              </a:r>
              <a:r>
                <a:rPr lang="en-US" sz="3200" b="1" dirty="0" smtClean="0">
                  <a:solidFill>
                    <a:srgbClr val="FF0000"/>
                  </a:solidFill>
                </a:rPr>
                <a:t>13</a:t>
              </a:r>
              <a:endParaRPr lang="en-US" sz="32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841448" y="3200400"/>
            <a:ext cx="3549952" cy="2946975"/>
            <a:chOff x="1250648" y="3200400"/>
            <a:chExt cx="3549952" cy="2946975"/>
          </a:xfrm>
        </p:grpSpPr>
        <p:sp>
          <p:nvSpPr>
            <p:cNvPr id="34" name="Oval 33"/>
            <p:cNvSpPr/>
            <p:nvPr/>
          </p:nvSpPr>
          <p:spPr>
            <a:xfrm>
              <a:off x="1676400" y="3200400"/>
              <a:ext cx="762000" cy="1752600"/>
            </a:xfrm>
            <a:prstGeom prst="ellipse">
              <a:avLst/>
            </a:prstGeom>
            <a:solidFill>
              <a:srgbClr val="FFFF00">
                <a:alpha val="30000"/>
              </a:srgbClr>
            </a:solidFill>
            <a:ln w="50800">
              <a:solidFill>
                <a:srgbClr val="0000FF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1250648" y="4601029"/>
              <a:ext cx="578152" cy="1335314"/>
            </a:xfrm>
            <a:custGeom>
              <a:avLst/>
              <a:gdLst>
                <a:gd name="connsiteX0" fmla="*/ 476552 w 578152"/>
                <a:gd name="connsiteY0" fmla="*/ 0 h 1335314"/>
                <a:gd name="connsiteX1" fmla="*/ 244323 w 578152"/>
                <a:gd name="connsiteY1" fmla="*/ 348342 h 1335314"/>
                <a:gd name="connsiteX2" fmla="*/ 55638 w 578152"/>
                <a:gd name="connsiteY2" fmla="*/ 928914 h 1335314"/>
                <a:gd name="connsiteX3" fmla="*/ 578152 w 578152"/>
                <a:gd name="connsiteY3" fmla="*/ 1335314 h 1335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78152" h="1335314">
                  <a:moveTo>
                    <a:pt x="476552" y="0"/>
                  </a:moveTo>
                  <a:cubicBezTo>
                    <a:pt x="395513" y="96761"/>
                    <a:pt x="314475" y="193523"/>
                    <a:pt x="244323" y="348342"/>
                  </a:cubicBezTo>
                  <a:cubicBezTo>
                    <a:pt x="174171" y="503161"/>
                    <a:pt x="0" y="764419"/>
                    <a:pt x="55638" y="928914"/>
                  </a:cubicBezTo>
                  <a:cubicBezTo>
                    <a:pt x="111276" y="1093409"/>
                    <a:pt x="344714" y="1214361"/>
                    <a:pt x="578152" y="1335314"/>
                  </a:cubicBezTo>
                </a:path>
              </a:pathLst>
            </a:custGeom>
            <a:ln w="50800">
              <a:solidFill>
                <a:srgbClr val="0000FF"/>
              </a:solidFill>
              <a:prstDash val="sysDash"/>
              <a:head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676400" y="5562600"/>
              <a:ext cx="3124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  </a:t>
              </a:r>
              <a:r>
                <a:rPr lang="en-US" sz="3200" b="1" dirty="0" smtClean="0">
                  <a:solidFill>
                    <a:srgbClr val="0000FF"/>
                  </a:solidFill>
                </a:rPr>
                <a:t>a</a:t>
              </a:r>
              <a:r>
                <a:rPr lang="en-US" sz="3200" b="1" dirty="0" smtClean="0"/>
                <a:t>[5] = </a:t>
              </a:r>
              <a:r>
                <a:rPr lang="en-US" sz="3200" b="1" dirty="0" smtClean="0">
                  <a:solidFill>
                    <a:srgbClr val="FF0000"/>
                  </a:solidFill>
                </a:rPr>
                <a:t>8</a:t>
              </a:r>
              <a:endParaRPr lang="en-US" sz="3200" dirty="0">
                <a:solidFill>
                  <a:srgbClr val="FF0000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7239000" y="5181600"/>
            <a:ext cx="1730832" cy="923330"/>
          </a:xfrm>
          <a:prstGeom prst="rect">
            <a:avLst/>
          </a:prstGeom>
          <a:solidFill>
            <a:srgbClr val="FFFFCC"/>
          </a:solidFill>
          <a:ln>
            <a:solidFill>
              <a:schemeClr val="accent1"/>
            </a:solidFill>
          </a:ln>
          <a:effectLst>
            <a:outerShdw blurRad="152400" dist="1524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JAVA Arrays Are Zero-Indexed: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0, 1, …, </a:t>
            </a:r>
            <a:r>
              <a:rPr lang="en-US" b="1" i="1" dirty="0" smtClean="0">
                <a:solidFill>
                  <a:srgbClr val="FF0000"/>
                </a:solidFill>
              </a:rPr>
              <a:t>N</a:t>
            </a:r>
            <a:r>
              <a:rPr lang="en-US" b="1" dirty="0" smtClean="0">
                <a:solidFill>
                  <a:srgbClr val="FF0000"/>
                </a:solidFill>
              </a:rPr>
              <a:t>-1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Let’s Do a 1-D Array in Java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81000" y="14478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smtClean="0"/>
              <a:t>One-Dimensional Array</a:t>
            </a:r>
            <a:r>
              <a:rPr lang="en-US" sz="3600" b="1" dirty="0" smtClean="0"/>
              <a:t>:</a:t>
            </a:r>
            <a:endParaRPr lang="en-US" sz="36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638800" y="1524000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Array Name = “a”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3400" y="2514600"/>
            <a:ext cx="8001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Technique 1: Declare </a:t>
            </a:r>
            <a:r>
              <a:rPr lang="en-US" sz="24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datatype</a:t>
            </a:r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then size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a ;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a =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sz="2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[6] ;</a:t>
            </a:r>
          </a:p>
          <a:p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Technique 2: Declare </a:t>
            </a:r>
            <a:r>
              <a:rPr lang="en-US" sz="24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datatype</a:t>
            </a:r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and size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a[] =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sz="2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[6] ;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</a:t>
            </a: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3581401" y="4732644"/>
            <a:ext cx="5333999" cy="2125356"/>
            <a:chOff x="3581401" y="4656444"/>
            <a:chExt cx="5333999" cy="2125356"/>
          </a:xfrm>
        </p:grpSpPr>
        <p:pic>
          <p:nvPicPr>
            <p:cNvPr id="26" name="Picture 2" descr="http://1.bp.blogspot.com/_kLg3mPfGL6E/S_nN7gNjwHI/AAAAAAAAALA/v3AcbLZ-kAc/s1600/one+dimension+array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495800" y="4656444"/>
              <a:ext cx="4419600" cy="2125356"/>
            </a:xfrm>
            <a:prstGeom prst="rect">
              <a:avLst/>
            </a:prstGeom>
            <a:noFill/>
          </p:spPr>
        </p:pic>
        <p:sp>
          <p:nvSpPr>
            <p:cNvPr id="32" name="Freeform 31"/>
            <p:cNvSpPr/>
            <p:nvPr/>
          </p:nvSpPr>
          <p:spPr>
            <a:xfrm>
              <a:off x="3581401" y="4800601"/>
              <a:ext cx="838200" cy="838200"/>
            </a:xfrm>
            <a:custGeom>
              <a:avLst/>
              <a:gdLst>
                <a:gd name="connsiteX0" fmla="*/ 0 w 435429"/>
                <a:gd name="connsiteY0" fmla="*/ 0 h 914400"/>
                <a:gd name="connsiteX1" fmla="*/ 14515 w 435429"/>
                <a:gd name="connsiteY1" fmla="*/ 391886 h 914400"/>
                <a:gd name="connsiteX2" fmla="*/ 145143 w 435429"/>
                <a:gd name="connsiteY2" fmla="*/ 783771 h 914400"/>
                <a:gd name="connsiteX3" fmla="*/ 435429 w 435429"/>
                <a:gd name="connsiteY3" fmla="*/ 914400 h 914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5429" h="914400">
                  <a:moveTo>
                    <a:pt x="0" y="0"/>
                  </a:moveTo>
                  <a:lnTo>
                    <a:pt x="14515" y="391886"/>
                  </a:lnTo>
                  <a:cubicBezTo>
                    <a:pt x="38705" y="522514"/>
                    <a:pt x="74991" y="696685"/>
                    <a:pt x="145143" y="783771"/>
                  </a:cubicBezTo>
                  <a:cubicBezTo>
                    <a:pt x="215295" y="870857"/>
                    <a:pt x="325362" y="892628"/>
                    <a:pt x="435429" y="914400"/>
                  </a:cubicBezTo>
                </a:path>
              </a:pathLst>
            </a:custGeom>
            <a:ln w="38100">
              <a:solidFill>
                <a:srgbClr val="0000FF"/>
              </a:solidFill>
              <a:prstDash val="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4174669" y="6019800"/>
            <a:ext cx="285749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          0        1         2        3       4        5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Let’s Do a 1-D Array with </a:t>
            </a:r>
            <a:r>
              <a:rPr lang="en-US" b="1" i="1" dirty="0" smtClean="0">
                <a:solidFill>
                  <a:srgbClr val="0000FF"/>
                </a:solidFill>
              </a:rPr>
              <a:t>For Loop</a:t>
            </a:r>
            <a:endParaRPr lang="en-US" sz="4000" b="1" i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81000" y="14478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smtClean="0"/>
              <a:t>One-Dimensional Array</a:t>
            </a:r>
            <a:r>
              <a:rPr lang="en-US" sz="3600" b="1" dirty="0" smtClean="0"/>
              <a:t>:</a:t>
            </a:r>
            <a:endParaRPr lang="en-US" sz="36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638800" y="1524000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Array Name = “a”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3400" y="2514600"/>
            <a:ext cx="8001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Declare the array (1-D, 6 elements)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a[] =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sz="2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[6] ;</a:t>
            </a:r>
          </a:p>
          <a:p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Put the loop index into the array</a:t>
            </a:r>
          </a:p>
          <a:p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2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= 0,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6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a[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] = 2 *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3400" y="5715000"/>
            <a:ext cx="807720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00FF"/>
                </a:solidFill>
              </a:rPr>
              <a:t>RESULT:  	a </a:t>
            </a:r>
            <a:r>
              <a:rPr lang="en-US" sz="3200" dirty="0" smtClean="0">
                <a:solidFill>
                  <a:srgbClr val="0000FF"/>
                </a:solidFill>
              </a:rPr>
              <a:t>= </a:t>
            </a:r>
            <a:r>
              <a:rPr lang="en-US" sz="3200" dirty="0" smtClean="0">
                <a:solidFill>
                  <a:srgbClr val="0000FF"/>
                </a:solidFill>
              </a:rPr>
              <a:t>(0, 2</a:t>
            </a:r>
            <a:r>
              <a:rPr lang="en-US" sz="3200" dirty="0" smtClean="0">
                <a:solidFill>
                  <a:srgbClr val="0000FF"/>
                </a:solidFill>
              </a:rPr>
              <a:t>, 4, 6, 8, </a:t>
            </a:r>
            <a:r>
              <a:rPr lang="en-US" sz="3200" dirty="0" smtClean="0">
                <a:solidFill>
                  <a:srgbClr val="0000FF"/>
                </a:solidFill>
              </a:rPr>
              <a:t>10)  </a:t>
            </a:r>
            <a:endParaRPr lang="en-US" sz="32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What Is a 2-D Array?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81000" y="14478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smtClean="0"/>
              <a:t>Two-Dimensional Array</a:t>
            </a:r>
            <a:r>
              <a:rPr lang="en-US" sz="3600" b="1" dirty="0" smtClean="0"/>
              <a:t>:</a:t>
            </a:r>
            <a:endParaRPr lang="en-US" sz="36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638800" y="15240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Array Name = “a2”</a:t>
            </a:r>
            <a:endParaRPr lang="en-US" sz="3200" b="1" dirty="0">
              <a:solidFill>
                <a:srgbClr val="0000FF"/>
              </a:solidFill>
            </a:endParaRPr>
          </a:p>
        </p:txBody>
      </p:sp>
      <p:pic>
        <p:nvPicPr>
          <p:cNvPr id="24578" name="Picture 2" descr="http://3.bp.blogspot.com/_kLg3mPfGL6E/S_syB14O5FI/AAAAAAAAALI/qGqBlpY1jnk/s1600/two-dimensionsl+arra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7832" y="2057400"/>
            <a:ext cx="7772026" cy="4419600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990600" y="6477000"/>
            <a:ext cx="6781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Image Credit:  123codegenerator.blogspot.com </a:t>
            </a:r>
            <a:endParaRPr lang="en-US" sz="900" dirty="0"/>
          </a:p>
        </p:txBody>
      </p:sp>
      <p:grpSp>
        <p:nvGrpSpPr>
          <p:cNvPr id="42" name="Group 41"/>
          <p:cNvGrpSpPr/>
          <p:nvPr/>
        </p:nvGrpSpPr>
        <p:grpSpPr>
          <a:xfrm>
            <a:off x="762000" y="3733800"/>
            <a:ext cx="8207832" cy="1595843"/>
            <a:chOff x="762000" y="3733800"/>
            <a:chExt cx="8207832" cy="1595843"/>
          </a:xfrm>
        </p:grpSpPr>
        <p:grpSp>
          <p:nvGrpSpPr>
            <p:cNvPr id="26" name="Group 25"/>
            <p:cNvGrpSpPr/>
            <p:nvPr/>
          </p:nvGrpSpPr>
          <p:grpSpPr>
            <a:xfrm>
              <a:off x="762000" y="3733800"/>
              <a:ext cx="8207832" cy="1595843"/>
              <a:chOff x="762000" y="3719286"/>
              <a:chExt cx="8207832" cy="1595843"/>
            </a:xfrm>
          </p:grpSpPr>
          <p:sp>
            <p:nvSpPr>
              <p:cNvPr id="27" name="TextBox 26"/>
              <p:cNvSpPr txBox="1"/>
              <p:nvPr/>
            </p:nvSpPr>
            <p:spPr>
              <a:xfrm>
                <a:off x="762000" y="4114800"/>
                <a:ext cx="617220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</a:rPr>
                  <a:t>                               </a:t>
                </a:r>
                <a:r>
                  <a:rPr lang="en-US" b="1" dirty="0" smtClean="0">
                    <a:solidFill>
                      <a:srgbClr val="FF0000"/>
                    </a:solidFill>
                  </a:rPr>
                  <a:t>27            4           49          3</a:t>
                </a:r>
              </a:p>
              <a:p>
                <a:endParaRPr lang="en-US" b="1" dirty="0" smtClean="0">
                  <a:solidFill>
                    <a:srgbClr val="FF0000"/>
                  </a:solidFill>
                </a:endParaRPr>
              </a:p>
              <a:p>
                <a:endParaRPr lang="en-US" b="1" dirty="0" smtClean="0">
                  <a:solidFill>
                    <a:srgbClr val="FF0000"/>
                  </a:solidFill>
                </a:endParaRPr>
              </a:p>
              <a:p>
                <a:r>
                  <a:rPr lang="en-US" b="1" dirty="0" smtClean="0">
                    <a:solidFill>
                      <a:srgbClr val="FF0000"/>
                    </a:solidFill>
                  </a:rPr>
                  <a:t>                                 6            8           13         77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32" name="Straight Arrow Connector 31"/>
              <p:cNvCxnSpPr/>
              <p:nvPr/>
            </p:nvCxnSpPr>
            <p:spPr>
              <a:xfrm flipH="1">
                <a:off x="5105400" y="3995058"/>
                <a:ext cx="1905000" cy="257628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TextBox 32"/>
              <p:cNvSpPr txBox="1"/>
              <p:nvPr/>
            </p:nvSpPr>
            <p:spPr>
              <a:xfrm>
                <a:off x="7064832" y="3719286"/>
                <a:ext cx="1905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FF0000"/>
                    </a:solidFill>
                  </a:rPr>
                  <a:t>ARRAY ELEMENT VALUES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</p:grpSp>
        <p:cxnSp>
          <p:nvCxnSpPr>
            <p:cNvPr id="39" name="Straight Arrow Connector 38"/>
            <p:cNvCxnSpPr/>
            <p:nvPr/>
          </p:nvCxnSpPr>
          <p:spPr>
            <a:xfrm flipH="1">
              <a:off x="5029200" y="4038600"/>
              <a:ext cx="1981200" cy="10668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3733800" y="2590800"/>
            <a:ext cx="5167086" cy="2133600"/>
            <a:chOff x="3733800" y="2590800"/>
            <a:chExt cx="5167086" cy="2133600"/>
          </a:xfrm>
        </p:grpSpPr>
        <p:sp>
          <p:nvSpPr>
            <p:cNvPr id="44" name="Oval 43"/>
            <p:cNvSpPr/>
            <p:nvPr/>
          </p:nvSpPr>
          <p:spPr>
            <a:xfrm>
              <a:off x="3733800" y="3886200"/>
              <a:ext cx="762000" cy="838200"/>
            </a:xfrm>
            <a:prstGeom prst="ellipse">
              <a:avLst/>
            </a:prstGeom>
            <a:solidFill>
              <a:srgbClr val="FFFF00">
                <a:alpha val="30000"/>
              </a:srgbClr>
            </a:solidFill>
            <a:ln w="50800">
              <a:solidFill>
                <a:srgbClr val="0000FF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 flipH="1" flipV="1">
              <a:off x="4521200" y="2895600"/>
              <a:ext cx="1579638" cy="1259114"/>
            </a:xfrm>
            <a:custGeom>
              <a:avLst/>
              <a:gdLst>
                <a:gd name="connsiteX0" fmla="*/ 476552 w 578152"/>
                <a:gd name="connsiteY0" fmla="*/ 0 h 1335314"/>
                <a:gd name="connsiteX1" fmla="*/ 244323 w 578152"/>
                <a:gd name="connsiteY1" fmla="*/ 348342 h 1335314"/>
                <a:gd name="connsiteX2" fmla="*/ 55638 w 578152"/>
                <a:gd name="connsiteY2" fmla="*/ 928914 h 1335314"/>
                <a:gd name="connsiteX3" fmla="*/ 578152 w 578152"/>
                <a:gd name="connsiteY3" fmla="*/ 1335314 h 1335314"/>
                <a:gd name="connsiteX0" fmla="*/ 1274838 w 1274838"/>
                <a:gd name="connsiteY0" fmla="*/ 0 h 1259114"/>
                <a:gd name="connsiteX1" fmla="*/ 1042609 w 1274838"/>
                <a:gd name="connsiteY1" fmla="*/ 348342 h 1259114"/>
                <a:gd name="connsiteX2" fmla="*/ 853924 w 1274838"/>
                <a:gd name="connsiteY2" fmla="*/ 928914 h 1259114"/>
                <a:gd name="connsiteX3" fmla="*/ 233438 w 1274838"/>
                <a:gd name="connsiteY3" fmla="*/ 1259114 h 1259114"/>
                <a:gd name="connsiteX0" fmla="*/ 1579638 w 1579638"/>
                <a:gd name="connsiteY0" fmla="*/ 0 h 1259114"/>
                <a:gd name="connsiteX1" fmla="*/ 1347409 w 1579638"/>
                <a:gd name="connsiteY1" fmla="*/ 348342 h 1259114"/>
                <a:gd name="connsiteX2" fmla="*/ 1158724 w 1579638"/>
                <a:gd name="connsiteY2" fmla="*/ 928914 h 1259114"/>
                <a:gd name="connsiteX3" fmla="*/ 233438 w 1579638"/>
                <a:gd name="connsiteY3" fmla="*/ 1259114 h 1259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9638" h="1259114">
                  <a:moveTo>
                    <a:pt x="1579638" y="0"/>
                  </a:moveTo>
                  <a:cubicBezTo>
                    <a:pt x="1498599" y="96761"/>
                    <a:pt x="1417561" y="193523"/>
                    <a:pt x="1347409" y="348342"/>
                  </a:cubicBezTo>
                  <a:cubicBezTo>
                    <a:pt x="1277257" y="503161"/>
                    <a:pt x="1344386" y="777119"/>
                    <a:pt x="1158724" y="928914"/>
                  </a:cubicBezTo>
                  <a:cubicBezTo>
                    <a:pt x="973062" y="1080709"/>
                    <a:pt x="0" y="1138161"/>
                    <a:pt x="233438" y="1259114"/>
                  </a:cubicBezTo>
                </a:path>
              </a:pathLst>
            </a:custGeom>
            <a:ln w="50800">
              <a:solidFill>
                <a:srgbClr val="0000FF"/>
              </a:solidFill>
              <a:prstDash val="sysDash"/>
              <a:head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776686" y="2590800"/>
              <a:ext cx="3124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  </a:t>
              </a:r>
              <a:r>
                <a:rPr lang="en-US" sz="3200" b="1" dirty="0" smtClean="0">
                  <a:solidFill>
                    <a:srgbClr val="0000FF"/>
                  </a:solidFill>
                </a:rPr>
                <a:t>a2</a:t>
              </a:r>
              <a:r>
                <a:rPr lang="en-US" sz="3200" b="1" dirty="0" smtClean="0"/>
                <a:t>[0,2] = </a:t>
              </a:r>
              <a:r>
                <a:rPr lang="en-US" sz="3200" b="1" dirty="0" smtClean="0">
                  <a:solidFill>
                    <a:srgbClr val="FF0000"/>
                  </a:solidFill>
                </a:rPr>
                <a:t>49</a:t>
              </a:r>
              <a:endParaRPr lang="en-US" sz="3200" dirty="0"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600200" y="4024086"/>
            <a:ext cx="457200" cy="130805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0</a:t>
            </a:r>
          </a:p>
          <a:p>
            <a:pPr>
              <a:spcBef>
                <a:spcPts val="1800"/>
              </a:spcBef>
            </a:pPr>
            <a:r>
              <a:rPr lang="en-US" sz="3200" b="1" dirty="0"/>
              <a:t>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362200" y="5496580"/>
            <a:ext cx="27432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0       1        2      3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52400" y="4644726"/>
            <a:ext cx="1371600" cy="1200329"/>
          </a:xfrm>
          <a:prstGeom prst="rect">
            <a:avLst/>
          </a:prstGeom>
          <a:solidFill>
            <a:srgbClr val="FFFFCC"/>
          </a:solidFill>
          <a:ln>
            <a:solidFill>
              <a:schemeClr val="accent1"/>
            </a:solidFill>
          </a:ln>
          <a:effectLst>
            <a:outerShdw blurRad="152400" dist="1524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JAVA Arrays Are Zero-Indexed: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0, 1, …, </a:t>
            </a:r>
            <a:r>
              <a:rPr lang="en-US" b="1" i="1" dirty="0" smtClean="0">
                <a:solidFill>
                  <a:srgbClr val="FF0000"/>
                </a:solidFill>
              </a:rPr>
              <a:t>N</a:t>
            </a:r>
            <a:r>
              <a:rPr lang="en-US" b="1" dirty="0" smtClean="0">
                <a:solidFill>
                  <a:srgbClr val="FF0000"/>
                </a:solidFill>
              </a:rPr>
              <a:t>-1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2574</TotalTime>
  <Words>621</Words>
  <Application>Microsoft Office PowerPoint</Application>
  <PresentationFormat>On-screen Show (4:3)</PresentationFormat>
  <Paragraphs>120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COP2800 – Computer Programming Using JAVA</vt:lpstr>
      <vt:lpstr>COP2800 – Programming in JAVA</vt:lpstr>
      <vt:lpstr>Review: Java Program Structure</vt:lpstr>
      <vt:lpstr>Review: Java Package Structure</vt:lpstr>
      <vt:lpstr>What Is An Array?</vt:lpstr>
      <vt:lpstr>What Is a 1-D Array?</vt:lpstr>
      <vt:lpstr>Let’s Do a 1-D Array in Java</vt:lpstr>
      <vt:lpstr>Let’s Do a 1-D Array with For Loop</vt:lpstr>
      <vt:lpstr>What Is a 2-D Array?</vt:lpstr>
      <vt:lpstr>Let’s Do a 2-D Array in Java</vt:lpstr>
      <vt:lpstr>Let’s Do a 2-D Array with For Loop</vt:lpstr>
      <vt:lpstr>This Week: Arrays and Java</vt:lpstr>
    </vt:vector>
  </TitlesOfParts>
  <Company>University of Florida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COP2800 – Computer Programming Using JAVA</dc:title>
  <dc:creator>Authorized User</dc:creator>
  <cp:lastModifiedBy>Mark</cp:lastModifiedBy>
  <cp:revision>396</cp:revision>
  <dcterms:created xsi:type="dcterms:W3CDTF">2013-01-03T06:52:59Z</dcterms:created>
  <dcterms:modified xsi:type="dcterms:W3CDTF">2013-02-05T19:52:53Z</dcterms:modified>
</cp:coreProperties>
</file>