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281" r:id="rId6"/>
    <p:sldId id="320" r:id="rId7"/>
    <p:sldId id="304" r:id="rId8"/>
    <p:sldId id="322" r:id="rId9"/>
    <p:sldId id="321" r:id="rId10"/>
    <p:sldId id="323" r:id="rId11"/>
    <p:sldId id="324" r:id="rId12"/>
    <p:sldId id="325" r:id="rId13"/>
    <p:sldId id="327" r:id="rId14"/>
    <p:sldId id="326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google.com/url?sa=i&amp;rct=j&amp;q=paragraph+separators&amp;source=images&amp;cd=&amp;cad=rja&amp;docid=IpBbnZQ_q-hH2M&amp;tbnid=gCKrmykjTgpNkM:&amp;ved=0CAUQjRw&amp;url=http%3A%2F%2Fwww.shakespeare-oxford.com%2F%3Fp%3D37&amp;ei=IqAIUe3tHpDg8ATY4IDgBg&amp;bvm=bv.41642243,d.eWU&amp;psig=AFQjCNG0pnp6cOW9LH0HbFB1pNwsLFKPew&amp;ust=1359606166080048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6670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	Lecture </a:t>
            </a:r>
            <a:r>
              <a:rPr lang="en-US" b="1" i="1" dirty="0" smtClean="0">
                <a:solidFill>
                  <a:schemeClr val="tx1"/>
                </a:solidFill>
              </a:rPr>
              <a:t>10 </a:t>
            </a:r>
            <a:r>
              <a:rPr lang="en-US" b="1" i="1" dirty="0" smtClean="0">
                <a:solidFill>
                  <a:schemeClr val="tx1"/>
                </a:solidFill>
              </a:rPr>
              <a:t>– </a:t>
            </a:r>
            <a:r>
              <a:rPr lang="en-US" b="1" dirty="0" smtClean="0">
                <a:solidFill>
                  <a:schemeClr val="tx1"/>
                </a:solidFill>
              </a:rPr>
              <a:t>Programming with Java </a:t>
            </a:r>
            <a:r>
              <a:rPr lang="en-US" b="1" dirty="0" err="1" smtClean="0">
                <a:solidFill>
                  <a:schemeClr val="tx1"/>
                </a:solidFill>
              </a:rPr>
              <a:t>Datatypes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</a:pPr>
            <a:r>
              <a:rPr lang="en-US" b="1" dirty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		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Type Casting and Type Conversion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smtClean="0"/>
              <a:t>Type Conversion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81000" y="1371600"/>
            <a:ext cx="8763000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Explicit Type Conversion:    </a:t>
            </a:r>
            <a:r>
              <a:rPr lang="en-US" sz="3200" dirty="0" smtClean="0"/>
              <a:t>to-String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endParaRPr lang="en-US" sz="3200" dirty="0" smtClean="0">
              <a:solidFill>
                <a:srgbClr val="0000FF"/>
              </a:solidFill>
            </a:endParaRPr>
          </a:p>
          <a:p>
            <a:endParaRPr lang="en-US" sz="800" i="1" dirty="0" smtClean="0">
              <a:solidFill>
                <a:srgbClr val="0000FF"/>
              </a:solidFill>
            </a:endParaRPr>
          </a:p>
          <a:p>
            <a:r>
              <a:rPr lang="en-US" sz="3200" dirty="0">
                <a:solidFill>
                  <a:srgbClr val="0000FF"/>
                </a:solidFill>
              </a:rPr>
              <a:t>//Double to String</a:t>
            </a:r>
            <a:br>
              <a:rPr lang="en-US" sz="3200" dirty="0">
                <a:solidFill>
                  <a:srgbClr val="0000FF"/>
                </a:solidFill>
              </a:rPr>
            </a:b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s=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Double.toString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doublevalue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r>
              <a:rPr lang="en-US" sz="32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3200" dirty="0">
                <a:latin typeface="Courier New" pitchFamily="49" charset="0"/>
                <a:cs typeface="Courier New" pitchFamily="49" charset="0"/>
              </a:rPr>
            </a:br>
            <a:r>
              <a:rPr lang="en-US" sz="3200" dirty="0">
                <a:solidFill>
                  <a:srgbClr val="0000FF"/>
                </a:solidFill>
              </a:rPr>
              <a:t>//Long to String</a:t>
            </a:r>
            <a:br>
              <a:rPr lang="en-US" sz="3200" dirty="0">
                <a:solidFill>
                  <a:srgbClr val="0000FF"/>
                </a:solidFill>
              </a:rPr>
            </a:b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s=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Long.toString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longvalue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>
                <a:solidFill>
                  <a:srgbClr val="0000FF"/>
                </a:solidFill>
              </a:rPr>
              <a:t>//Float to String</a:t>
            </a:r>
            <a:br>
              <a:rPr lang="en-US" sz="3200" dirty="0">
                <a:solidFill>
                  <a:srgbClr val="0000FF"/>
                </a:solidFill>
              </a:rPr>
            </a:b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s=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Float.toString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floatvalue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endParaRPr lang="en-US" sz="3200" b="1" i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3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smtClean="0"/>
              <a:t>Type Conversion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763000" cy="5016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Explicit Type Conversion:    </a:t>
            </a:r>
            <a:r>
              <a:rPr lang="en-US" sz="3200" dirty="0" smtClean="0"/>
              <a:t>to-</a:t>
            </a:r>
            <a:r>
              <a:rPr lang="en-US" sz="3200" dirty="0" err="1" smtClean="0"/>
              <a:t>Int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endParaRPr lang="en-US" sz="3200" dirty="0" smtClean="0">
              <a:solidFill>
                <a:srgbClr val="0000FF"/>
              </a:solidFill>
            </a:endParaRPr>
          </a:p>
          <a:p>
            <a:endParaRPr lang="en-US" sz="800" i="1" dirty="0" smtClean="0">
              <a:solidFill>
                <a:srgbClr val="0000FF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3200" dirty="0">
                <a:solidFill>
                  <a:srgbClr val="0000FF"/>
                </a:solidFill>
              </a:rPr>
              <a:t>//String to Integer</a:t>
            </a:r>
            <a:br>
              <a:rPr lang="en-US" sz="3200" dirty="0">
                <a:solidFill>
                  <a:srgbClr val="0000FF"/>
                </a:solidFill>
              </a:rPr>
            </a:br>
            <a:r>
              <a:rPr lang="en-US" sz="3200" dirty="0" smtClean="0"/>
              <a:t>	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s=”7”;</a:t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Integer.valueOf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(s).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intValue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();</a:t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r>
              <a:rPr lang="en-US" sz="3200" b="1" i="1" dirty="0" smtClean="0"/>
              <a:t>- or -</a:t>
            </a:r>
            <a:r>
              <a:rPr lang="en-US" sz="3200" b="1" i="1" dirty="0"/>
              <a:t/>
            </a:r>
            <a:br>
              <a:rPr lang="en-US" sz="3200" b="1" i="1" dirty="0"/>
            </a:br>
            <a:r>
              <a:rPr lang="en-US" sz="3200" b="1" i="1" dirty="0" smtClean="0"/>
              <a:t>	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Integer.parseInt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(s);</a:t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endParaRPr lang="en-US" sz="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 smtClean="0">
                <a:solidFill>
                  <a:srgbClr val="0000FF"/>
                </a:solidFill>
              </a:rPr>
              <a:t>//</a:t>
            </a:r>
            <a:r>
              <a:rPr lang="en-US" sz="3200" dirty="0">
                <a:solidFill>
                  <a:srgbClr val="0000FF"/>
                </a:solidFill>
              </a:rPr>
              <a:t>Character to Integer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	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char c = ’9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’;</a:t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=(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char)c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800" b="1" i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23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smtClean="0"/>
              <a:t>Type Conversion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763000" cy="52014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Explicit Type Conversion:    </a:t>
            </a:r>
            <a:r>
              <a:rPr lang="en-US" sz="3200" dirty="0" smtClean="0"/>
              <a:t>from-String</a:t>
            </a:r>
            <a:r>
              <a:rPr lang="en-US" sz="3200" dirty="0" smtClean="0">
                <a:solidFill>
                  <a:srgbClr val="0000FF"/>
                </a:solidFill>
              </a:rPr>
              <a:t>  [String s;]</a:t>
            </a:r>
            <a:endParaRPr lang="en-US" sz="3200" dirty="0" smtClean="0">
              <a:solidFill>
                <a:srgbClr val="0000FF"/>
              </a:solidFill>
            </a:endParaRPr>
          </a:p>
          <a:p>
            <a:endParaRPr lang="en-US" sz="800" i="1" dirty="0" smtClean="0">
              <a:solidFill>
                <a:srgbClr val="0000FF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3200" dirty="0">
                <a:solidFill>
                  <a:srgbClr val="0000FF"/>
                </a:solidFill>
              </a:rPr>
              <a:t>//String to Double</a:t>
            </a:r>
            <a:br>
              <a:rPr lang="en-US" sz="3200" dirty="0">
                <a:solidFill>
                  <a:srgbClr val="0000FF"/>
                </a:solidFill>
              </a:rPr>
            </a:br>
            <a:r>
              <a:rPr lang="en-US" sz="3200" dirty="0" smtClean="0"/>
              <a:t>  </a:t>
            </a:r>
            <a:r>
              <a:rPr lang="en-US" sz="2600" b="1" dirty="0" err="1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a=</a:t>
            </a:r>
            <a:r>
              <a:rPr lang="en-US" sz="2600" b="1" dirty="0" err="1">
                <a:latin typeface="Courier New" pitchFamily="49" charset="0"/>
                <a:cs typeface="Courier New" pitchFamily="49" charset="0"/>
              </a:rPr>
              <a:t>Double.valueOf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(s).</a:t>
            </a:r>
            <a:r>
              <a:rPr lang="en-US" sz="2600" b="1" dirty="0" err="1">
                <a:latin typeface="Courier New" pitchFamily="49" charset="0"/>
                <a:cs typeface="Courier New" pitchFamily="49" charset="0"/>
              </a:rPr>
              <a:t>doubleValue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();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r>
              <a:rPr lang="en-US" sz="800" dirty="0"/>
              <a:t/>
            </a:r>
            <a:br>
              <a:rPr lang="en-US" sz="800" dirty="0"/>
            </a:br>
            <a:r>
              <a:rPr lang="en-US" sz="3200" dirty="0">
                <a:solidFill>
                  <a:srgbClr val="0000FF"/>
                </a:solidFill>
              </a:rPr>
              <a:t>//String to Long</a:t>
            </a:r>
            <a:br>
              <a:rPr lang="en-US" sz="3200" dirty="0">
                <a:solidFill>
                  <a:srgbClr val="0000FF"/>
                </a:solidFill>
              </a:rPr>
            </a:br>
            <a:r>
              <a:rPr lang="en-US" sz="3200" dirty="0" smtClean="0"/>
              <a:t> 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b=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Long.valueOf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(s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).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longValue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();</a:t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- </a:t>
            </a:r>
            <a:r>
              <a:rPr lang="en-US" sz="3200" b="1" dirty="0" smtClean="0"/>
              <a:t>or 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-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long b=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Long.parseLong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(s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  <a:br>
              <a:rPr lang="en-US" sz="2800" b="1" dirty="0">
                <a:latin typeface="Courier New" pitchFamily="49" charset="0"/>
                <a:cs typeface="Courier New" pitchFamily="49" charset="0"/>
              </a:rPr>
            </a:br>
            <a:endParaRPr lang="en-US" sz="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 smtClean="0">
                <a:solidFill>
                  <a:srgbClr val="0000FF"/>
                </a:solidFill>
              </a:rPr>
              <a:t>//</a:t>
            </a:r>
            <a:r>
              <a:rPr lang="en-US" sz="3200" dirty="0">
                <a:solidFill>
                  <a:srgbClr val="0000FF"/>
                </a:solidFill>
              </a:rPr>
              <a:t>String to Float</a:t>
            </a:r>
            <a:br>
              <a:rPr lang="en-US" sz="3200" dirty="0">
                <a:solidFill>
                  <a:srgbClr val="0000FF"/>
                </a:solidFill>
              </a:rPr>
            </a:br>
            <a:r>
              <a:rPr lang="en-US" sz="3200" dirty="0" smtClean="0">
                <a:solidFill>
                  <a:srgbClr val="0000FF"/>
                </a:solidFill>
              </a:rPr>
              <a:t> 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Float.valueOf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(s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).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floatValue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sz="2800" b="1" i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37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52400" y="1875972"/>
            <a:ext cx="8534400" cy="1066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NEW: </a:t>
            </a:r>
            <a:r>
              <a:rPr lang="en-US" b="1" dirty="0" smtClean="0"/>
              <a:t>Assignment #2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763000" cy="46628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dirty="0" smtClean="0">
                <a:solidFill>
                  <a:srgbClr val="0000FF"/>
                </a:solidFill>
                <a:cs typeface="Courier New" pitchFamily="49" charset="0"/>
              </a:rPr>
              <a:t>Part I  	Vocabulary Terms</a:t>
            </a:r>
          </a:p>
          <a:p>
            <a:r>
              <a:rPr lang="en-US" sz="2800" b="1" dirty="0" smtClean="0">
                <a:solidFill>
                  <a:srgbClr val="0000FF"/>
                </a:solidFill>
                <a:cs typeface="Courier New" pitchFamily="49" charset="0"/>
              </a:rPr>
              <a:t>Part II  	Simple Numerical Filter Program</a:t>
            </a:r>
          </a:p>
          <a:p>
            <a:r>
              <a:rPr lang="en-US" sz="2800" b="1" dirty="0" smtClean="0">
                <a:solidFill>
                  <a:srgbClr val="0000FF"/>
                </a:solidFill>
                <a:cs typeface="Courier New" pitchFamily="49" charset="0"/>
              </a:rPr>
              <a:t>Part III  	Numerical Filtering with Arrays and Loops</a:t>
            </a:r>
          </a:p>
          <a:p>
            <a:endParaRPr lang="en-US" sz="2800" b="1" dirty="0">
              <a:solidFill>
                <a:srgbClr val="0000FF"/>
              </a:solidFill>
              <a:cs typeface="Courier New" pitchFamily="49" charset="0"/>
            </a:endParaRPr>
          </a:p>
          <a:p>
            <a:pPr>
              <a:spcAft>
                <a:spcPts val="1200"/>
              </a:spcAft>
            </a:pPr>
            <a:endParaRPr lang="en-US" sz="2800" b="1" dirty="0" smtClean="0">
              <a:solidFill>
                <a:srgbClr val="0000FF"/>
              </a:solidFill>
              <a:cs typeface="Courier New" pitchFamily="49" charset="0"/>
            </a:endParaRP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  <a:cs typeface="Courier New" pitchFamily="49" charset="0"/>
              </a:rPr>
              <a:t>Step 1.  </a:t>
            </a:r>
            <a:r>
              <a:rPr lang="en-US" sz="2800" b="1" dirty="0" smtClean="0">
                <a:solidFill>
                  <a:srgbClr val="0000FF"/>
                </a:solidFill>
                <a:cs typeface="Courier New" pitchFamily="49" charset="0"/>
              </a:rPr>
              <a:t>Input</a:t>
            </a:r>
            <a:r>
              <a:rPr lang="en-US" sz="2800" b="1" dirty="0" smtClean="0">
                <a:solidFill>
                  <a:srgbClr val="0000FF"/>
                </a:solidFill>
                <a:cs typeface="Courier New" pitchFamily="49" charset="0"/>
              </a:rPr>
              <a:t> a number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  <a:cs typeface="Courier New" pitchFamily="49" charset="0"/>
              </a:rPr>
              <a:t>Step 2.  Determine to which interval a number belongs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  <a:cs typeface="Courier New" pitchFamily="49" charset="0"/>
              </a:rPr>
              <a:t>Step 3.  Keep track of the count of numbers per interval</a:t>
            </a:r>
          </a:p>
          <a:p>
            <a:r>
              <a:rPr lang="en-US" sz="2800" b="1" dirty="0" smtClean="0">
                <a:solidFill>
                  <a:srgbClr val="0000FF"/>
                </a:solidFill>
                <a:cs typeface="Courier New" pitchFamily="49" charset="0"/>
              </a:rPr>
              <a:t>Step 4.  Print out the counts of numbers in the intervals</a:t>
            </a:r>
            <a:endParaRPr lang="en-US" sz="2800" b="1" dirty="0" smtClean="0">
              <a:solidFill>
                <a:srgbClr val="0000FF"/>
              </a:solidFill>
              <a:cs typeface="Courier New" pitchFamily="49" charset="0"/>
            </a:endParaRPr>
          </a:p>
        </p:txBody>
      </p:sp>
      <p:pic>
        <p:nvPicPr>
          <p:cNvPr id="1026" name="Picture 2" descr="http://www.shakespeare-oxford.com/wp-content/themes/sos/images/fhr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688" y="3359401"/>
            <a:ext cx="5231823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own Arrow 4"/>
          <p:cNvSpPr/>
          <p:nvPr/>
        </p:nvSpPr>
        <p:spPr>
          <a:xfrm>
            <a:off x="609600" y="2942772"/>
            <a:ext cx="457200" cy="76023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" descr="http://www.shakespeare-oxford.com/wp-content/themes/sos/images/fhr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026" y="6219825"/>
            <a:ext cx="5231823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458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11430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  <a:latin typeface="Chiller" pitchFamily="82" charset="0"/>
              </a:rPr>
              <a:t>What Code Shall We Start With? </a:t>
            </a:r>
            <a:endParaRPr lang="en-US" sz="6000" b="1" dirty="0">
              <a:solidFill>
                <a:srgbClr val="FF0000"/>
              </a:solidFill>
              <a:latin typeface="Chiller" pitchFamily="82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304800" y="1371600"/>
            <a:ext cx="8839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From Last Class -- Java </a:t>
            </a:r>
            <a:r>
              <a:rPr lang="en-US" sz="3200" b="1" u="sng" dirty="0" smtClean="0">
                <a:solidFill>
                  <a:srgbClr val="0000FF"/>
                </a:solidFill>
              </a:rPr>
              <a:t>Code Fragment</a:t>
            </a:r>
            <a:r>
              <a:rPr lang="en-US" sz="3200" b="1" dirty="0" smtClean="0">
                <a:solidFill>
                  <a:srgbClr val="0000FF"/>
                </a:solidFill>
              </a:rPr>
              <a:t>:</a:t>
            </a:r>
          </a:p>
          <a:p>
            <a:endParaRPr lang="en-US" sz="1200" b="1" dirty="0">
              <a:solidFill>
                <a:srgbClr val="0000FF"/>
              </a:solidFill>
            </a:endParaRPr>
          </a:p>
          <a:p>
            <a:r>
              <a:rPr lang="en-US" sz="3200" i="1" dirty="0" smtClean="0">
                <a:solidFill>
                  <a:srgbClr val="00B050"/>
                </a:solidFill>
              </a:rPr>
              <a:t>// assign </a:t>
            </a:r>
            <a:r>
              <a:rPr lang="en-US" sz="3200" i="1" dirty="0" err="1" smtClean="0">
                <a:solidFill>
                  <a:srgbClr val="00B050"/>
                </a:solidFill>
              </a:rPr>
              <a:t>datatypes</a:t>
            </a:r>
            <a:r>
              <a:rPr lang="en-US" sz="3200" i="1" dirty="0" smtClean="0">
                <a:solidFill>
                  <a:srgbClr val="00B050"/>
                </a:solidFill>
              </a:rPr>
              <a:t> and initial values to bounds</a:t>
            </a:r>
          </a:p>
          <a:p>
            <a:r>
              <a:rPr lang="en-US" sz="3200" b="1" i="1" dirty="0" err="1" smtClean="0">
                <a:solidFill>
                  <a:srgbClr val="FF0000"/>
                </a:solidFill>
              </a:rPr>
              <a:t>int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/>
              <a:t>y = 10, z = 15;</a:t>
            </a:r>
          </a:p>
          <a:p>
            <a:pPr>
              <a:spcBef>
                <a:spcPts val="1200"/>
              </a:spcBef>
            </a:pPr>
            <a:r>
              <a:rPr lang="en-US" sz="3200" i="1" dirty="0" smtClean="0">
                <a:solidFill>
                  <a:srgbClr val="00B050"/>
                </a:solidFill>
              </a:rPr>
              <a:t>// test to see if number is in-range</a:t>
            </a:r>
          </a:p>
          <a:p>
            <a:r>
              <a:rPr lang="en-US" sz="3200" dirty="0" smtClean="0"/>
              <a:t>void </a:t>
            </a:r>
            <a:r>
              <a:rPr lang="en-US" sz="3200" i="1" dirty="0" err="1" smtClean="0"/>
              <a:t>testNumber</a:t>
            </a:r>
            <a:r>
              <a:rPr lang="en-US" sz="3200" dirty="0" smtClean="0"/>
              <a:t>(</a:t>
            </a:r>
            <a:r>
              <a:rPr lang="en-US" sz="3200" dirty="0" err="1" smtClean="0"/>
              <a:t>int</a:t>
            </a:r>
            <a:r>
              <a:rPr lang="en-US" sz="3200" dirty="0" smtClean="0"/>
              <a:t> x) </a:t>
            </a:r>
            <a:r>
              <a:rPr lang="en-US" sz="3200" dirty="0">
                <a:solidFill>
                  <a:srgbClr val="FF0000"/>
                </a:solidFill>
              </a:rPr>
              <a:t>{</a:t>
            </a:r>
            <a:r>
              <a:rPr lang="en-US" sz="3200" dirty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    </a:t>
            </a:r>
            <a:r>
              <a:rPr lang="en-US" sz="3200" b="1" dirty="0">
                <a:solidFill>
                  <a:srgbClr val="0000FF"/>
                </a:solidFill>
              </a:rPr>
              <a:t>if</a:t>
            </a:r>
            <a:r>
              <a:rPr lang="en-US" sz="3200" dirty="0"/>
              <a:t> </a:t>
            </a:r>
            <a:r>
              <a:rPr lang="en-US" sz="3200" dirty="0" smtClean="0"/>
              <a:t> ( x &lt;= z  &amp;&amp;  x &gt;= y )  	</a:t>
            </a:r>
          </a:p>
          <a:p>
            <a:r>
              <a:rPr lang="en-US" sz="3200" b="1" dirty="0"/>
              <a:t>	</a:t>
            </a:r>
            <a:r>
              <a:rPr lang="en-US" sz="3200" b="1" dirty="0" smtClean="0"/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{</a:t>
            </a:r>
            <a:r>
              <a:rPr lang="en-US" sz="3200" dirty="0" smtClean="0"/>
              <a:t>  </a:t>
            </a:r>
            <a:r>
              <a:rPr lang="en-US" sz="3200" dirty="0" err="1" smtClean="0"/>
              <a:t>System.out.println</a:t>
            </a:r>
            <a:r>
              <a:rPr lang="en-US" sz="3200" dirty="0" smtClean="0"/>
              <a:t>(“Winner!”);  </a:t>
            </a:r>
            <a:r>
              <a:rPr lang="en-US" sz="3200" b="1" dirty="0" smtClean="0">
                <a:solidFill>
                  <a:srgbClr val="0000FF"/>
                </a:solidFill>
              </a:rPr>
              <a:t>}</a:t>
            </a:r>
            <a:r>
              <a:rPr lang="en-US" sz="3200" dirty="0" smtClean="0"/>
              <a:t> </a:t>
            </a:r>
            <a:endParaRPr lang="en-US" sz="3200" dirty="0"/>
          </a:p>
          <a:p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   else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{  </a:t>
            </a:r>
            <a:r>
              <a:rPr lang="en-US" sz="3200" dirty="0" err="1"/>
              <a:t>System.out.println</a:t>
            </a:r>
            <a:r>
              <a:rPr lang="en-US" sz="3200" dirty="0"/>
              <a:t>(“Loser</a:t>
            </a:r>
            <a:r>
              <a:rPr lang="en-US" sz="3200" dirty="0" smtClean="0"/>
              <a:t>!”);  </a:t>
            </a:r>
            <a:r>
              <a:rPr lang="en-US" sz="3200" b="1" dirty="0">
                <a:solidFill>
                  <a:srgbClr val="0000FF"/>
                </a:solidFill>
              </a:rPr>
              <a:t>}</a:t>
            </a:r>
            <a:r>
              <a:rPr lang="en-US" sz="3200" dirty="0"/>
              <a:t> </a:t>
            </a:r>
          </a:p>
          <a:p>
            <a:r>
              <a:rPr lang="en-US" sz="3200" dirty="0" smtClean="0"/>
              <a:t>    </a:t>
            </a:r>
            <a:r>
              <a:rPr lang="en-US" sz="3200" dirty="0" smtClean="0">
                <a:solidFill>
                  <a:srgbClr val="FF0000"/>
                </a:solidFill>
              </a:rPr>
              <a:t>}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grpSp>
        <p:nvGrpSpPr>
          <p:cNvPr id="64" name="Group 63"/>
          <p:cNvGrpSpPr/>
          <p:nvPr/>
        </p:nvGrpSpPr>
        <p:grpSpPr>
          <a:xfrm>
            <a:off x="2400300" y="3305628"/>
            <a:ext cx="6210300" cy="1520370"/>
            <a:chOff x="2324100" y="3124200"/>
            <a:chExt cx="6210300" cy="1520370"/>
          </a:xfrm>
        </p:grpSpPr>
        <p:sp>
          <p:nvSpPr>
            <p:cNvPr id="65" name="Rounded Rectangle 64"/>
            <p:cNvSpPr/>
            <p:nvPr/>
          </p:nvSpPr>
          <p:spPr>
            <a:xfrm>
              <a:off x="2324100" y="4034970"/>
              <a:ext cx="723900" cy="609600"/>
            </a:xfrm>
            <a:prstGeom prst="roundRect">
              <a:avLst/>
            </a:prstGeom>
            <a:solidFill>
              <a:srgbClr val="FFFF00">
                <a:alpha val="25098"/>
              </a:srgb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3062514" y="3715657"/>
              <a:ext cx="3265715" cy="420914"/>
            </a:xfrm>
            <a:custGeom>
              <a:avLst/>
              <a:gdLst>
                <a:gd name="connsiteX0" fmla="*/ 3265715 w 3265715"/>
                <a:gd name="connsiteY0" fmla="*/ 0 h 420914"/>
                <a:gd name="connsiteX1" fmla="*/ 1538515 w 3265715"/>
                <a:gd name="connsiteY1" fmla="*/ 333829 h 420914"/>
                <a:gd name="connsiteX2" fmla="*/ 0 w 3265715"/>
                <a:gd name="connsiteY2" fmla="*/ 420914 h 420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65715" h="420914">
                  <a:moveTo>
                    <a:pt x="3265715" y="0"/>
                  </a:moveTo>
                  <a:cubicBezTo>
                    <a:pt x="2674258" y="131838"/>
                    <a:pt x="2082801" y="263677"/>
                    <a:pt x="1538515" y="333829"/>
                  </a:cubicBezTo>
                  <a:cubicBezTo>
                    <a:pt x="994229" y="403981"/>
                    <a:pt x="497114" y="412447"/>
                    <a:pt x="0" y="420914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  <a:prstDash val="dash"/>
              <a:tailEnd type="triangle"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328229" y="3124200"/>
              <a:ext cx="2206171" cy="1200329"/>
            </a:xfrm>
            <a:prstGeom prst="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</a:rPr>
                <a:t>Boolean </a:t>
              </a:r>
              <a:r>
                <a:rPr lang="en-US" sz="2400" b="1" dirty="0" err="1" smtClean="0">
                  <a:solidFill>
                    <a:schemeClr val="accent6">
                      <a:lumMod val="75000"/>
                    </a:schemeClr>
                  </a:solidFill>
                </a:rPr>
                <a:t>oper-ator</a:t>
              </a:r>
              <a:r>
                <a:rPr lang="en-US" sz="2400" b="1" dirty="0" smtClean="0">
                  <a:solidFill>
                    <a:schemeClr val="accent6">
                      <a:lumMod val="75000"/>
                    </a:schemeClr>
                  </a:solidFill>
                </a:rPr>
                <a:t> means logical “and”</a:t>
              </a:r>
              <a:endParaRPr lang="en-US" sz="2400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136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Java Program Design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2319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Class </a:t>
            </a:r>
            <a:r>
              <a:rPr lang="en-US" sz="3200" b="1" dirty="0" smtClean="0">
                <a:solidFill>
                  <a:srgbClr val="0000FF"/>
                </a:solidFill>
              </a:rPr>
              <a:t>(Friday)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How to e-submit Assignment #1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How to </a:t>
            </a:r>
            <a:r>
              <a:rPr lang="en-US" sz="3200" b="1" dirty="0" smtClean="0">
                <a:solidFill>
                  <a:srgbClr val="FF0000"/>
                </a:solidFill>
              </a:rPr>
              <a:t>Start </a:t>
            </a:r>
            <a:r>
              <a:rPr lang="en-US" sz="3200" b="1" dirty="0" smtClean="0">
                <a:solidFill>
                  <a:srgbClr val="FF0000"/>
                </a:solidFill>
              </a:rPr>
              <a:t>Assignment #2, Parts I and II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More on “type </a:t>
            </a:r>
            <a:r>
              <a:rPr lang="en-US" sz="3200" b="1" dirty="0" smtClean="0">
                <a:solidFill>
                  <a:srgbClr val="FF0000"/>
                </a:solidFill>
              </a:rPr>
              <a:t>casting”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Look-Ahead (Monday)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More on Type Casting and Type Conversion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Arrays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What is Type Casting?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Examples of Type Conversion via Type Casting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Look-Ahead at Assignment #2</a:t>
            </a:r>
            <a:endParaRPr lang="en-US" b="1" dirty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Filtering Numbers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  <p:sp>
        <p:nvSpPr>
          <p:cNvPr id="11" name="Oval 10"/>
          <p:cNvSpPr/>
          <p:nvPr/>
        </p:nvSpPr>
        <p:spPr>
          <a:xfrm>
            <a:off x="1143000" y="4876800"/>
            <a:ext cx="2514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3400" y="5486400"/>
            <a:ext cx="37338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143000" y="3200400"/>
            <a:ext cx="2514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New: </a:t>
            </a:r>
            <a:r>
              <a:rPr lang="en-US" b="1" dirty="0" smtClean="0"/>
              <a:t>Java </a:t>
            </a:r>
            <a:r>
              <a:rPr lang="en-US" b="1" dirty="0" smtClean="0"/>
              <a:t>Typecasting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4627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typecast</a:t>
            </a:r>
            <a:r>
              <a:rPr lang="en-US" sz="3200" dirty="0" smtClean="0"/>
              <a:t> in Java:</a:t>
            </a:r>
            <a:endParaRPr lang="en-US" sz="3200" dirty="0" smtClean="0"/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US" sz="3200" dirty="0" smtClean="0"/>
              <a:t> One </a:t>
            </a:r>
            <a:r>
              <a:rPr lang="en-US" sz="3200" b="1" dirty="0"/>
              <a:t>object</a:t>
            </a:r>
            <a:r>
              <a:rPr lang="en-US" sz="3200" dirty="0"/>
              <a:t> </a:t>
            </a:r>
            <a:r>
              <a:rPr lang="en-US" sz="3200" b="1" dirty="0"/>
              <a:t>reference</a:t>
            </a:r>
            <a:r>
              <a:rPr lang="en-US" sz="3200" dirty="0"/>
              <a:t> can be </a:t>
            </a:r>
            <a:r>
              <a:rPr lang="en-US" sz="3200" b="1" dirty="0"/>
              <a:t>type cast</a:t>
            </a:r>
            <a:r>
              <a:rPr lang="en-US" sz="3200" dirty="0"/>
              <a:t> into </a:t>
            </a:r>
            <a:endParaRPr lang="en-US" sz="3200" dirty="0" smtClean="0"/>
          </a:p>
          <a:p>
            <a:pPr>
              <a:spcBef>
                <a:spcPts val="600"/>
              </a:spcBef>
            </a:pPr>
            <a:r>
              <a:rPr lang="en-US" sz="3200" dirty="0"/>
              <a:t>	</a:t>
            </a:r>
            <a:r>
              <a:rPr lang="en-US" sz="3200" dirty="0" smtClean="0"/>
              <a:t>another </a:t>
            </a:r>
            <a:r>
              <a:rPr lang="en-US" sz="3200" dirty="0"/>
              <a:t>object reference. </a:t>
            </a:r>
            <a:endParaRPr lang="en-US" sz="3200" dirty="0" smtClean="0"/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3200" dirty="0" smtClean="0"/>
              <a:t>The </a:t>
            </a:r>
            <a:r>
              <a:rPr lang="en-US" sz="3200" dirty="0"/>
              <a:t>cast can be to its own class type or to one of </a:t>
            </a:r>
            <a:endParaRPr lang="en-US" sz="3200" dirty="0" smtClean="0"/>
          </a:p>
          <a:p>
            <a:pPr>
              <a:spcBef>
                <a:spcPts val="600"/>
              </a:spcBef>
            </a:pPr>
            <a:r>
              <a:rPr lang="en-US" sz="3200" dirty="0"/>
              <a:t>	</a:t>
            </a:r>
            <a:r>
              <a:rPr lang="en-US" sz="3200" dirty="0" smtClean="0"/>
              <a:t>its </a:t>
            </a:r>
            <a:r>
              <a:rPr lang="en-US" sz="3200" dirty="0"/>
              <a:t>subclass or superclass types or interfaces. </a:t>
            </a:r>
            <a:endParaRPr lang="en-US" sz="3200" dirty="0" smtClean="0"/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3200" dirty="0" smtClean="0"/>
              <a:t>There </a:t>
            </a:r>
            <a:r>
              <a:rPr lang="en-US" sz="3200" dirty="0"/>
              <a:t>are compile-time rules and runtime rules </a:t>
            </a:r>
            <a:endParaRPr lang="en-US" sz="3200" dirty="0" smtClean="0"/>
          </a:p>
          <a:p>
            <a:pPr>
              <a:spcBef>
                <a:spcPts val="600"/>
              </a:spcBef>
            </a:pPr>
            <a:r>
              <a:rPr lang="en-US" sz="3200" dirty="0"/>
              <a:t>	</a:t>
            </a:r>
            <a:r>
              <a:rPr lang="en-US" sz="3200" dirty="0" smtClean="0"/>
              <a:t>for </a:t>
            </a:r>
            <a:r>
              <a:rPr lang="en-US" sz="3200" b="1" dirty="0"/>
              <a:t>casting </a:t>
            </a:r>
            <a:r>
              <a:rPr lang="en-US" sz="3200" b="1" dirty="0" smtClean="0"/>
              <a:t>in Java</a:t>
            </a: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Typecasting </a:t>
            </a:r>
            <a:r>
              <a:rPr lang="en-US" sz="40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52629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typecast</a:t>
            </a:r>
            <a:r>
              <a:rPr lang="en-US" sz="3200" dirty="0" smtClean="0"/>
              <a:t> in Java can implement </a:t>
            </a:r>
          </a:p>
          <a:p>
            <a:r>
              <a:rPr lang="en-US" sz="3200" b="1" i="1" dirty="0"/>
              <a:t> </a:t>
            </a:r>
            <a:r>
              <a:rPr lang="en-US" sz="3200" b="1" i="1" dirty="0" smtClean="0"/>
              <a:t>  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implicit t</a:t>
            </a:r>
            <a:r>
              <a:rPr lang="en-US" sz="3200" b="1" i="1" u="sng" dirty="0" smtClean="0">
                <a:solidFill>
                  <a:srgbClr val="0000FF"/>
                </a:solidFill>
              </a:rPr>
              <a:t>ype conversion</a:t>
            </a:r>
            <a:r>
              <a:rPr lang="en-US" sz="3200" dirty="0" smtClean="0"/>
              <a:t>:</a:t>
            </a:r>
            <a:endParaRPr lang="en-US" sz="3200" dirty="0" smtClean="0"/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/>
              <a:t>Type conversion</a:t>
            </a:r>
            <a:r>
              <a:rPr lang="en-US" sz="3200" dirty="0" smtClean="0"/>
              <a:t> makes one </a:t>
            </a:r>
            <a:r>
              <a:rPr lang="en-US" sz="3200" dirty="0" err="1" smtClean="0"/>
              <a:t>datatype</a:t>
            </a:r>
            <a:r>
              <a:rPr lang="en-US" sz="3200" dirty="0" smtClean="0"/>
              <a:t> into </a:t>
            </a:r>
          </a:p>
          <a:p>
            <a:pPr>
              <a:spcBef>
                <a:spcPts val="600"/>
              </a:spcBef>
            </a:pPr>
            <a:r>
              <a:rPr lang="en-US" sz="3200" dirty="0"/>
              <a:t>	</a:t>
            </a:r>
            <a:r>
              <a:rPr lang="en-US" sz="3200" dirty="0" smtClean="0"/>
              <a:t>another </a:t>
            </a:r>
            <a:r>
              <a:rPr lang="en-US" sz="3200" dirty="0" err="1" smtClean="0"/>
              <a:t>datatype</a:t>
            </a:r>
            <a:r>
              <a:rPr lang="en-US" sz="3200" dirty="0" smtClean="0"/>
              <a:t>. </a:t>
            </a:r>
          </a:p>
          <a:p>
            <a:pPr marL="914400" lvl="1" indent="-457200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3200" dirty="0" smtClean="0"/>
              <a:t>float </a:t>
            </a:r>
            <a:r>
              <a:rPr lang="en-US" sz="3200" dirty="0" smtClean="0">
                <a:sym typeface="Wingdings" pitchFamily="2" charset="2"/>
              </a:rPr>
              <a:t> double</a:t>
            </a:r>
            <a:r>
              <a:rPr lang="en-US" sz="3200" dirty="0" smtClean="0"/>
              <a:t> </a:t>
            </a:r>
          </a:p>
          <a:p>
            <a:pPr marL="914400" lvl="1" indent="-457200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3200" dirty="0" smtClean="0"/>
              <a:t>double </a:t>
            </a:r>
            <a:r>
              <a:rPr lang="en-US" sz="3200" dirty="0" smtClean="0">
                <a:sym typeface="Wingdings" pitchFamily="2" charset="2"/>
              </a:rPr>
              <a:t> string</a:t>
            </a:r>
          </a:p>
          <a:p>
            <a:pPr marL="914400" lvl="1" indent="-457200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 smtClean="0">
                <a:sym typeface="Wingdings" pitchFamily="2" charset="2"/>
              </a:rPr>
              <a:t>int</a:t>
            </a:r>
            <a:r>
              <a:rPr lang="en-US" sz="3200" dirty="0" smtClean="0">
                <a:sym typeface="Wingdings" pitchFamily="2" charset="2"/>
              </a:rPr>
              <a:t>   long</a:t>
            </a:r>
          </a:p>
          <a:p>
            <a:pPr marL="914400" lvl="1" indent="-457200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smtClean="0">
                <a:sym typeface="Wingdings" pitchFamily="2" charset="2"/>
              </a:rPr>
              <a:t>byte  short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94696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486400" y="5029200"/>
            <a:ext cx="3505200" cy="8382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smtClean="0"/>
              <a:t>Typecasting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295400"/>
            <a:ext cx="8686800" cy="48628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i="1" u="sng" dirty="0" smtClean="0">
                <a:solidFill>
                  <a:srgbClr val="0000FF"/>
                </a:solidFill>
              </a:rPr>
              <a:t>Correct</a:t>
            </a:r>
            <a:r>
              <a:rPr lang="en-US" sz="4000" b="1" i="1" dirty="0" smtClean="0">
                <a:solidFill>
                  <a:srgbClr val="0000FF"/>
                </a:solidFill>
              </a:rPr>
              <a:t>: </a:t>
            </a:r>
            <a:r>
              <a:rPr lang="en-US" sz="4000" i="1" dirty="0" smtClean="0">
                <a:solidFill>
                  <a:srgbClr val="0000FF"/>
                </a:solidFill>
              </a:rPr>
              <a:t>(float to double)</a:t>
            </a:r>
            <a:endParaRPr lang="en-US" sz="4000" b="1" i="1" dirty="0" smtClean="0">
              <a:solidFill>
                <a:srgbClr val="0000FF"/>
              </a:solidFill>
            </a:endParaRPr>
          </a:p>
          <a:p>
            <a:endParaRPr lang="en-US" dirty="0"/>
          </a:p>
          <a:p>
            <a:r>
              <a:rPr lang="en-US" sz="3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float 	x = -1.2343;</a:t>
            </a:r>
          </a:p>
          <a:p>
            <a:r>
              <a:rPr lang="en-US" sz="3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double	y = x ;		   </a:t>
            </a:r>
            <a:r>
              <a:rPr lang="en-US" sz="3200" dirty="0" smtClean="0">
                <a:solidFill>
                  <a:srgbClr val="0000FF"/>
                </a:solidFill>
                <a:cs typeface="Courier New" pitchFamily="49" charset="0"/>
              </a:rPr>
              <a:t># 32 bits to 64 bits</a:t>
            </a:r>
          </a:p>
          <a:p>
            <a:endParaRPr lang="en-US" sz="3200" dirty="0">
              <a:solidFill>
                <a:srgbClr val="0000FF"/>
              </a:solidFill>
              <a:cs typeface="Courier New" pitchFamily="49" charset="0"/>
            </a:endParaRPr>
          </a:p>
          <a:p>
            <a:r>
              <a:rPr lang="en-US" sz="3600" b="1" i="1" u="sng" dirty="0" smtClean="0">
                <a:solidFill>
                  <a:srgbClr val="FF0000"/>
                </a:solidFill>
              </a:rPr>
              <a:t>Incorrect</a:t>
            </a:r>
            <a:r>
              <a:rPr lang="en-US" sz="3600" b="1" i="1" dirty="0" smtClean="0">
                <a:solidFill>
                  <a:srgbClr val="FF0000"/>
                </a:solidFill>
              </a:rPr>
              <a:t>:  </a:t>
            </a:r>
            <a:r>
              <a:rPr lang="en-US" sz="3600" i="1" dirty="0" smtClean="0">
                <a:solidFill>
                  <a:srgbClr val="FF0000"/>
                </a:solidFill>
              </a:rPr>
              <a:t>(float to short)</a:t>
            </a:r>
            <a:endParaRPr lang="en-US" sz="3600" b="1" i="1" dirty="0">
              <a:solidFill>
                <a:srgbClr val="FF00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float 	x = -</a:t>
            </a:r>
            <a:r>
              <a:rPr lang="en-US" sz="32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1.23e-7;</a:t>
            </a:r>
            <a:endParaRPr lang="en-US" sz="3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short</a:t>
            </a:r>
            <a:r>
              <a:rPr lang="en-US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y = x ;		</a:t>
            </a:r>
            <a:r>
              <a:rPr lang="en-US" sz="32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3200" b="1" dirty="0" smtClean="0">
                <a:solidFill>
                  <a:srgbClr val="FF0000"/>
                </a:solidFill>
                <a:cs typeface="Courier New" pitchFamily="49" charset="0"/>
              </a:rPr>
              <a:t># </a:t>
            </a:r>
            <a:r>
              <a:rPr lang="en-US" sz="3200" b="1" dirty="0">
                <a:solidFill>
                  <a:srgbClr val="FF0000"/>
                </a:solidFill>
                <a:cs typeface="Courier New" pitchFamily="49" charset="0"/>
              </a:rPr>
              <a:t>32 </a:t>
            </a:r>
            <a:r>
              <a:rPr lang="en-US" sz="3200" b="1" dirty="0" smtClean="0">
                <a:solidFill>
                  <a:srgbClr val="FF0000"/>
                </a:solidFill>
                <a:cs typeface="Courier New" pitchFamily="49" charset="0"/>
              </a:rPr>
              <a:t>bits to 16 </a:t>
            </a:r>
            <a:r>
              <a:rPr lang="en-US" sz="3200" b="1" dirty="0">
                <a:solidFill>
                  <a:srgbClr val="FF0000"/>
                </a:solidFill>
                <a:cs typeface="Courier New" pitchFamily="49" charset="0"/>
              </a:rPr>
              <a:t>bits</a:t>
            </a:r>
            <a:endParaRPr lang="en-US" sz="2800" b="1" dirty="0">
              <a:solidFill>
                <a:srgbClr val="FF0000"/>
              </a:solidFill>
              <a:cs typeface="Courier New" pitchFamily="49" charset="0"/>
            </a:endParaRPr>
          </a:p>
          <a:p>
            <a:endParaRPr lang="en-US" sz="2800" dirty="0" smtClean="0">
              <a:solidFill>
                <a:srgbClr val="0000FF"/>
              </a:solidFill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smtClean="0"/>
              <a:t>Typecasting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86800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TYPE CONVERSION HIERARCHY</a:t>
            </a:r>
            <a:r>
              <a:rPr lang="en-US" sz="3600" b="1" dirty="0" smtClean="0">
                <a:solidFill>
                  <a:srgbClr val="FF0000"/>
                </a:solidFill>
              </a:rPr>
              <a:t>:</a:t>
            </a:r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Type Hierarchy:  	</a:t>
            </a:r>
            <a:r>
              <a:rPr lang="en-US" sz="2800" b="1" i="1" dirty="0" smtClean="0">
                <a:solidFill>
                  <a:srgbClr val="FF0000"/>
                </a:solidFill>
              </a:rPr>
              <a:t>integers:  	</a:t>
            </a:r>
            <a:r>
              <a:rPr lang="en-US" sz="2800" dirty="0" smtClean="0">
                <a:solidFill>
                  <a:srgbClr val="FF0000"/>
                </a:solidFill>
              </a:rPr>
              <a:t>byte &lt; short &lt; </a:t>
            </a:r>
            <a:r>
              <a:rPr lang="en-US" sz="2800" dirty="0" err="1" smtClean="0">
                <a:solidFill>
                  <a:srgbClr val="FF0000"/>
                </a:solidFill>
              </a:rPr>
              <a:t>int</a:t>
            </a:r>
            <a:r>
              <a:rPr lang="en-US" sz="2800" dirty="0" smtClean="0">
                <a:solidFill>
                  <a:srgbClr val="FF0000"/>
                </a:solidFill>
              </a:rPr>
              <a:t> &lt; long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	</a:t>
            </a:r>
            <a:r>
              <a:rPr lang="en-US" sz="2800" b="1" dirty="0" smtClean="0">
                <a:solidFill>
                  <a:srgbClr val="FF0000"/>
                </a:solidFill>
              </a:rPr>
              <a:t>		</a:t>
            </a:r>
            <a:r>
              <a:rPr lang="en-US" sz="2800" b="1" i="1" dirty="0" smtClean="0">
                <a:solidFill>
                  <a:srgbClr val="FF0000"/>
                </a:solidFill>
              </a:rPr>
              <a:t>decimals:	</a:t>
            </a:r>
            <a:r>
              <a:rPr lang="en-US" sz="2800" dirty="0" smtClean="0">
                <a:solidFill>
                  <a:srgbClr val="FF0000"/>
                </a:solidFill>
              </a:rPr>
              <a:t>float &lt; double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124200" y="3505200"/>
            <a:ext cx="5410200" cy="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725571" y="3429000"/>
            <a:ext cx="19800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RIGHT</a:t>
            </a:r>
            <a:endParaRPr lang="en-US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3124200" y="4639270"/>
            <a:ext cx="541020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655457" y="4659086"/>
            <a:ext cx="2561600" cy="923330"/>
          </a:xfrm>
          <a:prstGeom prst="rect">
            <a:avLst/>
          </a:prstGeom>
          <a:noFill/>
          <a:effectLst>
            <a:outerShdw blurRad="50800" dist="3937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WRONG</a:t>
            </a:r>
          </a:p>
        </p:txBody>
      </p:sp>
    </p:spTree>
    <p:extLst>
      <p:ext uri="{BB962C8B-B14F-4D97-AF65-F5344CB8AC3E}">
        <p14:creationId xmlns:p14="http://schemas.microsoft.com/office/powerpoint/2010/main" val="305970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</a:t>
            </a:r>
            <a:r>
              <a:rPr lang="en-US" b="1" dirty="0" smtClean="0"/>
              <a:t>Type Conversion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4770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float</a:t>
            </a:r>
            <a:r>
              <a:rPr lang="en-US" sz="3200" dirty="0" smtClean="0"/>
              <a:t>  (single-precision floating-point number)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is a positive or negative </a:t>
            </a:r>
            <a:r>
              <a:rPr lang="en-US" sz="3200" b="1" i="1" dirty="0" smtClean="0"/>
              <a:t>decimal number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specified by </a:t>
            </a:r>
            <a:r>
              <a:rPr lang="en-US" sz="3200" b="1" i="1" dirty="0" smtClean="0">
                <a:solidFill>
                  <a:srgbClr val="FF0000"/>
                </a:solidFill>
              </a:rPr>
              <a:t>float</a:t>
            </a:r>
            <a:r>
              <a:rPr lang="en-US" sz="3200" b="1" i="1" dirty="0" smtClean="0"/>
              <a:t> </a:t>
            </a:r>
            <a:r>
              <a:rPr lang="en-US" sz="3200" dirty="0" smtClean="0"/>
              <a:t>descriptor (reserved word)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</a:t>
            </a:r>
            <a:r>
              <a:rPr lang="en-US" sz="3200" b="1" i="1" dirty="0" smtClean="0"/>
              <a:t>Example:  </a:t>
            </a:r>
            <a:r>
              <a:rPr lang="en-US" sz="3200" dirty="0" smtClean="0">
                <a:solidFill>
                  <a:srgbClr val="0000FF"/>
                </a:solidFill>
              </a:rPr>
              <a:t>float x = 10</a:t>
            </a:r>
            <a:r>
              <a:rPr lang="en-US" sz="3200" dirty="0" smtClean="0">
                <a:solidFill>
                  <a:srgbClr val="FF0000"/>
                </a:solidFill>
              </a:rPr>
              <a:t>.98</a:t>
            </a:r>
            <a:r>
              <a:rPr lang="en-US" sz="3200" dirty="0" smtClean="0">
                <a:solidFill>
                  <a:srgbClr val="0000FF"/>
                </a:solidFill>
              </a:rPr>
              <a:t> ; </a:t>
            </a:r>
          </a:p>
          <a:p>
            <a:endParaRPr lang="en-US" sz="800" i="1" dirty="0" smtClean="0">
              <a:solidFill>
                <a:srgbClr val="0000FF"/>
              </a:solidFill>
            </a:endParaRPr>
          </a:p>
          <a:p>
            <a:r>
              <a:rPr lang="en-US" sz="3200" i="1" dirty="0" smtClean="0">
                <a:solidFill>
                  <a:srgbClr val="0000FF"/>
                </a:solidFill>
              </a:rPr>
              <a:t>Can we convert an </a:t>
            </a:r>
            <a:r>
              <a:rPr lang="en-US" sz="3200" i="1" dirty="0" err="1" smtClean="0">
                <a:solidFill>
                  <a:srgbClr val="0000FF"/>
                </a:solidFill>
              </a:rPr>
              <a:t>int</a:t>
            </a:r>
            <a:r>
              <a:rPr lang="en-US" sz="3200" i="1" dirty="0" smtClean="0">
                <a:solidFill>
                  <a:srgbClr val="0000FF"/>
                </a:solidFill>
              </a:rPr>
              <a:t> to a float?</a:t>
            </a:r>
          </a:p>
          <a:p>
            <a:pPr lvl="2"/>
            <a:r>
              <a:rPr lang="en-US" sz="32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x = 6;</a:t>
            </a:r>
            <a:endParaRPr lang="en-US" sz="32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sz="32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3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loat y = x;</a:t>
            </a:r>
          </a:p>
          <a:p>
            <a:pPr lvl="2"/>
            <a:r>
              <a:rPr lang="en-US" sz="32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3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(y);</a:t>
            </a:r>
          </a:p>
          <a:p>
            <a:endParaRPr lang="en-US" sz="80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3200" b="1" dirty="0" smtClean="0">
                <a:cs typeface="Courier New" pitchFamily="49" charset="0"/>
              </a:rPr>
              <a:t>Output = 6.0    </a:t>
            </a:r>
            <a:r>
              <a:rPr lang="en-US" sz="3200" b="1" dirty="0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 “.0” denotes </a:t>
            </a:r>
            <a:r>
              <a:rPr lang="en-US" sz="3200" b="1" u="sng" dirty="0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float</a:t>
            </a:r>
            <a:r>
              <a:rPr lang="en-US" sz="3200" b="1" dirty="0" smtClean="0">
                <a:solidFill>
                  <a:srgbClr val="00B050"/>
                </a:solidFill>
                <a:cs typeface="Courier New" pitchFamily="49" charset="0"/>
                <a:sym typeface="Wingdings" pitchFamily="2" charset="2"/>
              </a:rPr>
              <a:t>ing-point</a:t>
            </a:r>
            <a:endParaRPr lang="en-US" sz="2400" b="1" dirty="0">
              <a:solidFill>
                <a:srgbClr val="00B050"/>
              </a:solidFill>
              <a:cs typeface="Courier New" pitchFamily="49" charset="0"/>
            </a:endParaRPr>
          </a:p>
        </p:txBody>
      </p:sp>
      <p:sp>
        <p:nvSpPr>
          <p:cNvPr id="2" name="Bent Arrow 1"/>
          <p:cNvSpPr/>
          <p:nvPr/>
        </p:nvSpPr>
        <p:spPr>
          <a:xfrm rot="16200000" flipH="1">
            <a:off x="533400" y="5029200"/>
            <a:ext cx="533400" cy="685800"/>
          </a:xfrm>
          <a:prstGeom prst="bentArrow">
            <a:avLst/>
          </a:prstGeom>
          <a:solidFill>
            <a:srgbClr val="FFC00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16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2507</TotalTime>
  <Words>403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New: Java Typecasting</vt:lpstr>
      <vt:lpstr>Java Typecasting (cont’d)</vt:lpstr>
      <vt:lpstr>Java Typecasting (cont’d)</vt:lpstr>
      <vt:lpstr>Java Typecasting (cont’d)</vt:lpstr>
      <vt:lpstr>Java Type Conversion (cont’d)</vt:lpstr>
      <vt:lpstr>Java Type Conversion (cont’d)</vt:lpstr>
      <vt:lpstr>Java Type Conversion (cont’d)</vt:lpstr>
      <vt:lpstr>Java Type Conversion (cont’d)</vt:lpstr>
      <vt:lpstr>NEW: Assignment #2</vt:lpstr>
      <vt:lpstr>What Code Shall We Start With? </vt:lpstr>
      <vt:lpstr>This Week: Java Program Design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403</cp:revision>
  <dcterms:created xsi:type="dcterms:W3CDTF">2013-01-03T06:52:59Z</dcterms:created>
  <dcterms:modified xsi:type="dcterms:W3CDTF">2013-01-30T04:31:10Z</dcterms:modified>
</cp:coreProperties>
</file>