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4" r:id="rId5"/>
    <p:sldId id="281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667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	Lecture 09 – </a:t>
            </a:r>
            <a:r>
              <a:rPr lang="en-US" b="1" dirty="0" smtClean="0">
                <a:solidFill>
                  <a:schemeClr val="tx1"/>
                </a:solidFill>
              </a:rPr>
              <a:t>Programming with Java </a:t>
            </a:r>
            <a:r>
              <a:rPr lang="en-US" b="1" dirty="0" err="1" smtClean="0">
                <a:solidFill>
                  <a:schemeClr val="tx1"/>
                </a:solidFill>
              </a:rPr>
              <a:t>Datatypes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Flow </a:t>
            </a:r>
            <a:r>
              <a:rPr lang="en-US" b="1" dirty="0" smtClean="0">
                <a:solidFill>
                  <a:schemeClr val="tx1"/>
                </a:solidFill>
              </a:rPr>
              <a:t>Control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67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Simple Decision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00FF"/>
                </a:solidFill>
              </a:rPr>
              <a:t>If .. then </a:t>
            </a:r>
            <a:r>
              <a:rPr lang="en-US" sz="3600" b="1" i="1" dirty="0" smtClean="0">
                <a:solidFill>
                  <a:srgbClr val="0000FF"/>
                </a:solidFill>
              </a:rPr>
              <a:t>		  		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Java Example</a:t>
            </a:r>
          </a:p>
          <a:p>
            <a:r>
              <a:rPr lang="en-US" sz="3600" b="1" i="1" dirty="0" smtClean="0">
                <a:solidFill>
                  <a:srgbClr val="0000FF"/>
                </a:solidFill>
              </a:rPr>
              <a:t>					</a:t>
            </a:r>
            <a:r>
              <a:rPr lang="en-US" sz="3600" b="1" i="1" dirty="0" smtClean="0">
                <a:solidFill>
                  <a:srgbClr val="00B050"/>
                </a:solidFill>
              </a:rPr>
              <a:t>in class </a:t>
            </a:r>
            <a:r>
              <a:rPr lang="en-US" sz="3600" b="1" i="1" u="sng" dirty="0" smtClean="0">
                <a:solidFill>
                  <a:srgbClr val="00B050"/>
                </a:solidFill>
              </a:rPr>
              <a:t>Bike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</a:rPr>
              <a:t>here </a:t>
            </a:r>
          </a:p>
          <a:p>
            <a:r>
              <a:rPr lang="en-US" sz="3600" b="1" i="1" dirty="0">
                <a:solidFill>
                  <a:srgbClr val="00B050"/>
                </a:solidFill>
              </a:rPr>
              <a:t>	</a:t>
            </a:r>
            <a:r>
              <a:rPr lang="en-US" sz="3600" b="1" i="1" dirty="0" smtClean="0">
                <a:solidFill>
                  <a:srgbClr val="00B050"/>
                </a:solidFill>
              </a:rPr>
              <a:t>				   is the method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0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i="1" dirty="0" smtClean="0"/>
              <a:t>If</a:t>
            </a:r>
            <a:r>
              <a:rPr lang="en-US" sz="3200" dirty="0" smtClean="0"/>
              <a:t> Bike is moving</a:t>
            </a:r>
          </a:p>
          <a:p>
            <a:r>
              <a:rPr lang="en-US" sz="3200" b="1" i="1" dirty="0" smtClean="0"/>
              <a:t>Then</a:t>
            </a:r>
            <a:r>
              <a:rPr lang="en-US" sz="3200" dirty="0" smtClean="0"/>
              <a:t> apply the brakes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3389055"/>
            <a:ext cx="4495800" cy="28623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void </a:t>
            </a:r>
            <a:r>
              <a:rPr lang="en-US" sz="3600" dirty="0" err="1"/>
              <a:t>applyBrakes</a:t>
            </a:r>
            <a:r>
              <a:rPr lang="en-US" sz="3600" dirty="0"/>
              <a:t>() </a:t>
            </a:r>
            <a:r>
              <a:rPr lang="en-US" sz="3600" dirty="0" smtClean="0"/>
              <a:t>{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</a:t>
            </a:r>
            <a:r>
              <a:rPr lang="en-US" sz="3600" b="1" dirty="0" smtClean="0">
                <a:solidFill>
                  <a:srgbClr val="0000FF"/>
                </a:solidFill>
              </a:rPr>
              <a:t>if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isMoving</a:t>
            </a:r>
            <a:r>
              <a:rPr lang="en-US" sz="3600" dirty="0" smtClean="0"/>
              <a:t>) </a:t>
            </a:r>
            <a:r>
              <a:rPr lang="en-US" sz="3600" b="1" dirty="0" smtClean="0">
                <a:solidFill>
                  <a:srgbClr val="0000FF"/>
                </a:solidFill>
              </a:rPr>
              <a:t>{</a:t>
            </a:r>
          </a:p>
          <a:p>
            <a:r>
              <a:rPr lang="en-US" sz="3600" dirty="0" smtClean="0"/>
              <a:t>	</a:t>
            </a:r>
            <a:r>
              <a:rPr lang="en-US" sz="3600" dirty="0" err="1" smtClean="0"/>
              <a:t>currentSpeed</a:t>
            </a:r>
            <a:r>
              <a:rPr lang="en-US" sz="3600" dirty="0" smtClean="0"/>
              <a:t>-</a:t>
            </a:r>
            <a:r>
              <a:rPr lang="en-US" sz="3600" dirty="0"/>
              <a:t>-; </a:t>
            </a:r>
            <a:endParaRPr lang="en-US" sz="3600" dirty="0" smtClean="0"/>
          </a:p>
          <a:p>
            <a:r>
              <a:rPr lang="en-US" sz="3600" dirty="0" smtClean="0"/>
              <a:t>     </a:t>
            </a:r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} 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27831" y="4005238"/>
            <a:ext cx="3490913" cy="523220"/>
            <a:chOff x="1327831" y="4005238"/>
            <a:chExt cx="3490913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327831" y="4005238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“if”-part is stated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114800" y="4266848"/>
              <a:ext cx="7039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09687" y="4572000"/>
            <a:ext cx="3871913" cy="523220"/>
            <a:chOff x="1309687" y="4572000"/>
            <a:chExt cx="3871913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309687" y="4572000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“then” is implied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114800" y="4833610"/>
              <a:ext cx="1066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own Arrow 27"/>
          <p:cNvSpPr/>
          <p:nvPr/>
        </p:nvSpPr>
        <p:spPr>
          <a:xfrm>
            <a:off x="6172200" y="3048000"/>
            <a:ext cx="1066800" cy="4691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If..Then..Else</a:t>
            </a:r>
            <a:r>
              <a:rPr lang="en-US" b="1" dirty="0" smtClean="0"/>
              <a:t>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1086" y="1371600"/>
            <a:ext cx="8382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00FF"/>
                </a:solidFill>
              </a:rPr>
              <a:t>If .. then .. else </a:t>
            </a:r>
            <a:r>
              <a:rPr lang="en-US" sz="3600" b="1" i="1" dirty="0" smtClean="0">
                <a:solidFill>
                  <a:srgbClr val="0000FF"/>
                </a:solidFill>
              </a:rPr>
              <a:t>		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Java Example</a:t>
            </a:r>
          </a:p>
          <a:p>
            <a:r>
              <a:rPr lang="en-US" sz="3600" b="1" i="1" dirty="0" smtClean="0">
                <a:solidFill>
                  <a:srgbClr val="0000FF"/>
                </a:solidFill>
              </a:rPr>
              <a:t>					</a:t>
            </a:r>
            <a:r>
              <a:rPr lang="en-US" sz="3600" b="1" i="1" dirty="0" smtClean="0">
                <a:solidFill>
                  <a:srgbClr val="00B050"/>
                </a:solidFill>
              </a:rPr>
              <a:t>in class </a:t>
            </a:r>
            <a:r>
              <a:rPr lang="en-US" sz="3600" b="1" i="1" u="sng" dirty="0" smtClean="0">
                <a:solidFill>
                  <a:srgbClr val="00B050"/>
                </a:solidFill>
              </a:rPr>
              <a:t>Bike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</a:rPr>
              <a:t>here </a:t>
            </a:r>
          </a:p>
          <a:p>
            <a:r>
              <a:rPr lang="en-US" sz="3600" b="1" i="1" dirty="0">
                <a:solidFill>
                  <a:srgbClr val="00B050"/>
                </a:solidFill>
              </a:rPr>
              <a:t>	</a:t>
            </a:r>
            <a:r>
              <a:rPr lang="en-US" sz="3600" b="1" i="1" dirty="0" smtClean="0">
                <a:solidFill>
                  <a:srgbClr val="00B050"/>
                </a:solidFill>
              </a:rPr>
              <a:t>				   is the method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045494"/>
            <a:ext cx="4419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i="1" dirty="0" smtClean="0"/>
              <a:t>If</a:t>
            </a:r>
            <a:r>
              <a:rPr lang="en-US" sz="3200" dirty="0" smtClean="0"/>
              <a:t> Bike is moving</a:t>
            </a:r>
          </a:p>
          <a:p>
            <a:r>
              <a:rPr lang="en-US" sz="3200" b="1" i="1" dirty="0" smtClean="0"/>
              <a:t>Then</a:t>
            </a:r>
            <a:r>
              <a:rPr lang="en-US" sz="3200" dirty="0" smtClean="0"/>
              <a:t> apply the brakes</a:t>
            </a:r>
          </a:p>
          <a:p>
            <a:r>
              <a:rPr lang="en-US" sz="3200" b="1" i="1" dirty="0" smtClean="0"/>
              <a:t>Else </a:t>
            </a:r>
            <a:r>
              <a:rPr lang="en-US" sz="3200" i="1" dirty="0" smtClean="0"/>
              <a:t>inform user: stopped</a:t>
            </a:r>
            <a:endParaRPr lang="en-US" sz="32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97087" y="3799344"/>
            <a:ext cx="5994513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applyBrakes</a:t>
            </a:r>
            <a:r>
              <a:rPr lang="en-US" sz="2800" dirty="0"/>
              <a:t>() {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if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isMoving</a:t>
            </a:r>
            <a:r>
              <a:rPr lang="en-US" sz="2800" dirty="0"/>
              <a:t>) </a:t>
            </a:r>
            <a:r>
              <a:rPr lang="en-US" sz="2800" b="1" dirty="0">
                <a:solidFill>
                  <a:srgbClr val="0000FF"/>
                </a:solidFill>
              </a:rPr>
              <a:t>{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currentSpeed</a:t>
            </a:r>
            <a:r>
              <a:rPr lang="en-US" sz="2800" dirty="0" smtClean="0"/>
              <a:t>-</a:t>
            </a:r>
            <a:r>
              <a:rPr lang="en-US" sz="2800" dirty="0"/>
              <a:t>-; </a:t>
            </a:r>
            <a:r>
              <a:rPr lang="en-US" sz="2800" b="1" dirty="0" smtClean="0">
                <a:solidFill>
                  <a:srgbClr val="0000FF"/>
                </a:solidFill>
              </a:rPr>
              <a:t>}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0000FF"/>
                </a:solidFill>
              </a:rPr>
              <a:t>else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00FF"/>
                </a:solidFill>
              </a:rPr>
              <a:t>{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System.err.println</a:t>
            </a:r>
            <a:r>
              <a:rPr lang="en-US" sz="2800" dirty="0" smtClean="0"/>
              <a:t>(“Stopped!"); </a:t>
            </a:r>
          </a:p>
          <a:p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0000FF"/>
                </a:solidFill>
              </a:rPr>
              <a:t>}</a:t>
            </a:r>
            <a:r>
              <a:rPr lang="en-US" sz="2800" dirty="0" smtClean="0"/>
              <a:t> </a:t>
            </a:r>
            <a:r>
              <a:rPr lang="en-US" sz="2800" dirty="0"/>
              <a:t>}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44" y="4201180"/>
            <a:ext cx="3490913" cy="523220"/>
            <a:chOff x="18144" y="4201180"/>
            <a:chExt cx="3490913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8144" y="4201180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“if”-part is stated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786969" y="4462790"/>
              <a:ext cx="4658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4681562"/>
            <a:ext cx="3900714" cy="523220"/>
            <a:chOff x="0" y="4681562"/>
            <a:chExt cx="390071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0" y="4681562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“then” is implied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633889" y="4953000"/>
              <a:ext cx="12668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7946" y="5151980"/>
            <a:ext cx="3490913" cy="523220"/>
            <a:chOff x="57946" y="5108438"/>
            <a:chExt cx="3490913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57946" y="5108438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“else” part stated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810782" y="5363028"/>
              <a:ext cx="4658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own Arrow 10"/>
          <p:cNvSpPr/>
          <p:nvPr/>
        </p:nvSpPr>
        <p:spPr>
          <a:xfrm>
            <a:off x="6172200" y="3125926"/>
            <a:ext cx="1066800" cy="7602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“for-loop”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for(initialization</a:t>
            </a:r>
            <a:r>
              <a:rPr lang="en-US" sz="3200" b="1" dirty="0">
                <a:solidFill>
                  <a:srgbClr val="0000FF"/>
                </a:solidFill>
              </a:rPr>
              <a:t>; 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>
                <a:solidFill>
                  <a:srgbClr val="0000FF"/>
                </a:solidFill>
              </a:rPr>
              <a:t>; update) {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586103"/>
            <a:ext cx="8654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Meaning</a:t>
            </a:r>
            <a:r>
              <a:rPr lang="en-US" sz="32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Initialization	        </a:t>
            </a:r>
            <a:r>
              <a:rPr lang="en-US" sz="3200" dirty="0" smtClean="0">
                <a:solidFill>
                  <a:srgbClr val="0000FF"/>
                </a:solidFill>
              </a:rPr>
              <a:t>Declare/initialize loop </a:t>
            </a:r>
            <a:r>
              <a:rPr lang="en-US" sz="3200" dirty="0" err="1" smtClean="0">
                <a:solidFill>
                  <a:srgbClr val="0000FF"/>
                </a:solidFill>
              </a:rPr>
              <a:t>varbls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Controls loop execution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true	</a:t>
            </a:r>
            <a:r>
              <a:rPr lang="en-US" sz="3200" dirty="0" smtClean="0">
                <a:solidFill>
                  <a:srgbClr val="0000FF"/>
                </a:solidFill>
              </a:rPr>
              <a:t>Loop continues to execute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false	</a:t>
            </a:r>
            <a:r>
              <a:rPr lang="en-US" sz="3200" dirty="0" smtClean="0">
                <a:solidFill>
                  <a:srgbClr val="0000FF"/>
                </a:solidFill>
              </a:rPr>
              <a:t>Exit from loop to next statement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Update		          </a:t>
            </a:r>
            <a:r>
              <a:rPr lang="en-US" sz="3200" u="sng" dirty="0" smtClean="0">
                <a:solidFill>
                  <a:srgbClr val="0000FF"/>
                </a:solidFill>
              </a:rPr>
              <a:t>Optional</a:t>
            </a:r>
            <a:r>
              <a:rPr lang="en-US" sz="3200" dirty="0" smtClean="0">
                <a:solidFill>
                  <a:srgbClr val="0000FF"/>
                </a:solidFill>
              </a:rPr>
              <a:t>: update loop </a:t>
            </a:r>
            <a:r>
              <a:rPr lang="en-US" sz="3200" dirty="0" err="1" smtClean="0">
                <a:solidFill>
                  <a:srgbClr val="0000FF"/>
                </a:solidFill>
              </a:rPr>
              <a:t>varbls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“for-loop” Control Structure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for(initialization</a:t>
            </a:r>
            <a:r>
              <a:rPr lang="en-US" sz="3200" b="1" dirty="0">
                <a:solidFill>
                  <a:srgbClr val="0000FF"/>
                </a:solidFill>
              </a:rPr>
              <a:t>; 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>
                <a:solidFill>
                  <a:srgbClr val="0000FF"/>
                </a:solidFill>
              </a:rPr>
              <a:t>; update) </a:t>
            </a:r>
            <a:r>
              <a:rPr lang="en-US" sz="3200" dirty="0"/>
              <a:t>{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586103"/>
            <a:ext cx="6291942" cy="246221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i="1" u="sng" dirty="0" smtClean="0">
                <a:solidFill>
                  <a:srgbClr val="00B050"/>
                </a:solidFill>
              </a:rPr>
              <a:t>Example</a:t>
            </a:r>
            <a:r>
              <a:rPr lang="en-US" sz="3600" b="1" i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for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(</a:t>
            </a:r>
            <a:r>
              <a:rPr lang="en-US" sz="3600" b="1" dirty="0" err="1" smtClean="0">
                <a:solidFill>
                  <a:srgbClr val="0000FF"/>
                </a:solidFill>
              </a:rPr>
              <a:t>int</a:t>
            </a:r>
            <a:r>
              <a:rPr lang="en-US" sz="3600" b="1" dirty="0" smtClean="0">
                <a:solidFill>
                  <a:srgbClr val="0000FF"/>
                </a:solidFill>
              </a:rPr>
              <a:t> x = 10;  x &lt; 20;  x = x+1) {</a:t>
            </a:r>
            <a:r>
              <a:rPr lang="en-US" sz="3600" dirty="0" smtClean="0"/>
              <a:t> 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sum = sum + x;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0686" y="2394857"/>
            <a:ext cx="5704114" cy="2002972"/>
            <a:chOff x="2220686" y="2394857"/>
            <a:chExt cx="5704114" cy="2002972"/>
          </a:xfrm>
        </p:grpSpPr>
        <p:sp>
          <p:nvSpPr>
            <p:cNvPr id="2" name="Freeform 1"/>
            <p:cNvSpPr/>
            <p:nvPr/>
          </p:nvSpPr>
          <p:spPr>
            <a:xfrm>
              <a:off x="2220686" y="2394857"/>
              <a:ext cx="624234" cy="2002972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2981980"/>
              <a:ext cx="548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Integer “x” has a starting value of 10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62400" y="2402651"/>
            <a:ext cx="4942114" cy="2002972"/>
            <a:chOff x="2220686" y="2394857"/>
            <a:chExt cx="4942114" cy="2002972"/>
          </a:xfrm>
        </p:grpSpPr>
        <p:sp>
          <p:nvSpPr>
            <p:cNvPr id="23" name="Freeform 22"/>
            <p:cNvSpPr/>
            <p:nvPr/>
          </p:nvSpPr>
          <p:spPr>
            <a:xfrm>
              <a:off x="2220686" y="2394857"/>
              <a:ext cx="624234" cy="2002972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8400" y="2981980"/>
              <a:ext cx="4724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Loop runs as long as x &lt; 20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75514" y="2402651"/>
            <a:ext cx="3668486" cy="1995178"/>
            <a:chOff x="5475514" y="2402651"/>
            <a:chExt cx="3668486" cy="1995178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475514" y="2402651"/>
              <a:ext cx="2144486" cy="199517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15000" y="2703845"/>
              <a:ext cx="3429000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Increment variable “x” by 1 at each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iter-ation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4951666"/>
            <a:ext cx="6244774" cy="1938992"/>
            <a:chOff x="2514600" y="4951666"/>
            <a:chExt cx="6244774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2514600" y="5493603"/>
              <a:ext cx="346710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Body of Loop: add x to a variable “sum” (assumed to initially be zero)</a:t>
              </a:r>
              <a:endParaRPr lang="en-US" sz="2400" i="1" dirty="0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5867400" y="5029200"/>
              <a:ext cx="762000" cy="173599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260" y="4951666"/>
              <a:ext cx="22751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 = 10	sum = 10</a:t>
              </a:r>
            </a:p>
            <a:p>
              <a:r>
                <a:rPr lang="en-US" sz="2400" dirty="0" smtClean="0"/>
                <a:t>x = 11	sum = 21</a:t>
              </a:r>
            </a:p>
            <a:p>
              <a:r>
                <a:rPr lang="en-US" sz="2400" dirty="0" smtClean="0"/>
                <a:t>x = 12	sum = 33</a:t>
              </a:r>
            </a:p>
            <a:p>
              <a:r>
                <a:rPr lang="en-US" sz="2400" dirty="0" smtClean="0"/>
                <a:t>     :	        :</a:t>
              </a:r>
            </a:p>
            <a:p>
              <a:r>
                <a:rPr lang="en-US" sz="2400" dirty="0" smtClean="0"/>
                <a:t>x = 20	Exit Loop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2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“while-loop”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while(</a:t>
            </a:r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  <a:r>
              <a:rPr lang="en-US" sz="3200" b="1" dirty="0">
                <a:solidFill>
                  <a:srgbClr val="0000FF"/>
                </a:solidFill>
              </a:rPr>
              <a:t>{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886200"/>
            <a:ext cx="8654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Meaning</a:t>
            </a:r>
            <a:r>
              <a:rPr lang="en-US" sz="32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Controls loop execution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true	</a:t>
            </a:r>
            <a:r>
              <a:rPr lang="en-US" sz="3200" dirty="0" smtClean="0">
                <a:solidFill>
                  <a:srgbClr val="0000FF"/>
                </a:solidFill>
              </a:rPr>
              <a:t>Body of loop executes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false	</a:t>
            </a:r>
            <a:r>
              <a:rPr lang="en-US" sz="3200" dirty="0" smtClean="0">
                <a:solidFill>
                  <a:srgbClr val="0000FF"/>
                </a:solidFill>
              </a:rPr>
              <a:t>Exit from loop to next statement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“while-loop” Control Structure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while(</a:t>
            </a:r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  <a:r>
              <a:rPr lang="en-US" sz="3200" dirty="0"/>
              <a:t>{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429000"/>
            <a:ext cx="6291942" cy="33034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i="1" u="sng" dirty="0" smtClean="0">
                <a:solidFill>
                  <a:srgbClr val="00B050"/>
                </a:solidFill>
              </a:rPr>
              <a:t>Example</a:t>
            </a:r>
            <a:r>
              <a:rPr lang="en-US" sz="3600" b="1" i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3600" dirty="0" smtClean="0"/>
              <a:t>x = 10;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while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(x &lt; 20) {</a:t>
            </a:r>
            <a:r>
              <a:rPr lang="en-US" sz="3600" dirty="0" smtClean="0"/>
              <a:t>    </a:t>
            </a:r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/>
              <a:t>sum = sum + x; </a:t>
            </a:r>
            <a:endParaRPr lang="en-US" sz="3600" dirty="0" smtClean="0"/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x </a:t>
            </a:r>
            <a:r>
              <a:rPr lang="en-US" sz="3600" dirty="0" smtClean="0"/>
              <a:t>= x + 1</a:t>
            </a:r>
            <a:r>
              <a:rPr lang="en-US" sz="3600" dirty="0" smtClean="0"/>
              <a:t>;</a:t>
            </a:r>
            <a:endParaRPr lang="en-US" sz="3600" dirty="0" smtClean="0"/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494" y="2981980"/>
            <a:ext cx="5857306" cy="1890034"/>
            <a:chOff x="2067494" y="2981980"/>
            <a:chExt cx="5857306" cy="1890034"/>
          </a:xfrm>
        </p:grpSpPr>
        <p:sp>
          <p:nvSpPr>
            <p:cNvPr id="2" name="Freeform 1"/>
            <p:cNvSpPr/>
            <p:nvPr/>
          </p:nvSpPr>
          <p:spPr>
            <a:xfrm rot="2354033">
              <a:off x="2067494" y="3402444"/>
              <a:ext cx="570538" cy="146957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2981980"/>
              <a:ext cx="548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Integer “x” has a starting value of 10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43706" y="2262818"/>
            <a:ext cx="5190694" cy="2912560"/>
            <a:chOff x="3343706" y="2262818"/>
            <a:chExt cx="5190694" cy="2912560"/>
          </a:xfrm>
        </p:grpSpPr>
        <p:sp>
          <p:nvSpPr>
            <p:cNvPr id="23" name="Freeform 22"/>
            <p:cNvSpPr/>
            <p:nvPr/>
          </p:nvSpPr>
          <p:spPr>
            <a:xfrm rot="1135388">
              <a:off x="3343706" y="2262818"/>
              <a:ext cx="894273" cy="291256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0" y="2989774"/>
              <a:ext cx="4724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Loop runs as long as x &lt; 20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4951666"/>
            <a:ext cx="4949374" cy="1938992"/>
            <a:chOff x="3810000" y="4951666"/>
            <a:chExt cx="4949374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5493603"/>
              <a:ext cx="217170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Body of Loop: add x to a variable “sum”</a:t>
              </a:r>
              <a:endParaRPr lang="en-US" sz="2400" i="1" dirty="0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5867400" y="5029200"/>
              <a:ext cx="762000" cy="173599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260" y="4951666"/>
              <a:ext cx="22751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 = </a:t>
              </a:r>
              <a:r>
                <a:rPr lang="en-US" sz="2400" dirty="0" smtClean="0"/>
                <a:t>10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10</a:t>
              </a:r>
              <a:endParaRPr lang="en-US" sz="2400" dirty="0" smtClean="0"/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11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21</a:t>
              </a:r>
              <a:endParaRPr lang="en-US" sz="2400" dirty="0" smtClean="0"/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12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33</a:t>
              </a:r>
              <a:endParaRPr lang="en-US" sz="2400" dirty="0" smtClean="0"/>
            </a:p>
            <a:p>
              <a:r>
                <a:rPr lang="en-US" sz="2400" dirty="0" smtClean="0"/>
                <a:t>     :	        :</a:t>
              </a:r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20</a:t>
              </a:r>
              <a:r>
                <a:rPr lang="en-US" sz="2400" dirty="0" smtClean="0"/>
                <a:t>	Exit Loop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“do-while”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do </a:t>
            </a:r>
            <a:r>
              <a:rPr lang="en-US" sz="3200" b="1" dirty="0">
                <a:solidFill>
                  <a:srgbClr val="0000FF"/>
                </a:solidFill>
              </a:rPr>
              <a:t>{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 </a:t>
            </a:r>
            <a:r>
              <a:rPr lang="en-US" sz="3200" b="1" dirty="0">
                <a:solidFill>
                  <a:srgbClr val="0000FF"/>
                </a:solidFill>
              </a:rPr>
              <a:t>while(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);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886200"/>
            <a:ext cx="8654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Meaning</a:t>
            </a:r>
            <a:r>
              <a:rPr lang="en-US" sz="32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Controls loop execution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true	</a:t>
            </a:r>
            <a:r>
              <a:rPr lang="en-US" sz="3200" dirty="0" smtClean="0">
                <a:solidFill>
                  <a:srgbClr val="0000FF"/>
                </a:solidFill>
              </a:rPr>
              <a:t>Body of loop executes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false	</a:t>
            </a:r>
            <a:r>
              <a:rPr lang="en-US" sz="3200" dirty="0" smtClean="0">
                <a:solidFill>
                  <a:srgbClr val="0000FF"/>
                </a:solidFill>
              </a:rPr>
              <a:t>Exit from loop to next statement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7143" y="1625600"/>
            <a:ext cx="2514600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Body of loop executes once before </a:t>
            </a:r>
            <a:r>
              <a:rPr lang="en-US" sz="2800" b="1" i="1" dirty="0" smtClean="0">
                <a:solidFill>
                  <a:srgbClr val="0000FF"/>
                </a:solidFill>
              </a:rPr>
              <a:t>Boolean expression </a:t>
            </a:r>
            <a:r>
              <a:rPr lang="en-US" sz="2800" b="1" dirty="0" smtClean="0">
                <a:solidFill>
                  <a:srgbClr val="FF0000"/>
                </a:solidFill>
              </a:rPr>
              <a:t>is </a:t>
            </a:r>
            <a:r>
              <a:rPr lang="en-US" sz="2800" b="1" dirty="0" err="1" smtClean="0">
                <a:solidFill>
                  <a:srgbClr val="FF0000"/>
                </a:solidFill>
              </a:rPr>
              <a:t>evaluted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562600" y="2402651"/>
            <a:ext cx="424543" cy="56914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“do-while” Control Structure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d</a:t>
            </a:r>
            <a:r>
              <a:rPr lang="en-US" sz="3200" b="1" dirty="0" smtClean="0">
                <a:solidFill>
                  <a:srgbClr val="0000FF"/>
                </a:solidFill>
              </a:rPr>
              <a:t>o {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 </a:t>
            </a:r>
            <a:r>
              <a:rPr lang="en-US" sz="3200" b="1" dirty="0">
                <a:solidFill>
                  <a:srgbClr val="0000FF"/>
                </a:solidFill>
              </a:rPr>
              <a:t>while(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smtClean="0">
                <a:solidFill>
                  <a:srgbClr val="0000FF"/>
                </a:solidFill>
              </a:rPr>
              <a:t>;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429000"/>
            <a:ext cx="6291942" cy="33034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i="1" u="sng" dirty="0" smtClean="0">
                <a:solidFill>
                  <a:srgbClr val="00B050"/>
                </a:solidFill>
              </a:rPr>
              <a:t>Example</a:t>
            </a:r>
            <a:r>
              <a:rPr lang="en-US" sz="3600" b="1" i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3600" dirty="0" smtClean="0"/>
              <a:t>x = 10;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do{</a:t>
            </a:r>
            <a:r>
              <a:rPr lang="en-US" sz="3600" dirty="0" smtClean="0"/>
              <a:t>    </a:t>
            </a:r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x = x + 1;</a:t>
            </a:r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sum = sum + x; 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0000FF"/>
                </a:solidFill>
              </a:rPr>
              <a:t>while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FF"/>
                </a:solidFill>
              </a:rPr>
              <a:t>(x &lt; 20) </a:t>
            </a:r>
            <a:r>
              <a:rPr lang="en-US" sz="3600" b="1" dirty="0" smtClean="0">
                <a:solidFill>
                  <a:srgbClr val="0000FF"/>
                </a:solidFill>
              </a:rPr>
              <a:t>;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494" y="2981980"/>
            <a:ext cx="5857306" cy="1890034"/>
            <a:chOff x="2067494" y="2981980"/>
            <a:chExt cx="5857306" cy="1890034"/>
          </a:xfrm>
        </p:grpSpPr>
        <p:sp>
          <p:nvSpPr>
            <p:cNvPr id="2" name="Freeform 1"/>
            <p:cNvSpPr/>
            <p:nvPr/>
          </p:nvSpPr>
          <p:spPr>
            <a:xfrm rot="2354033">
              <a:off x="2067494" y="3402444"/>
              <a:ext cx="570538" cy="146957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2981980"/>
              <a:ext cx="548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Integer “x” has a starting value of 10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2096" y="3465088"/>
            <a:ext cx="5190694" cy="2912560"/>
            <a:chOff x="3343706" y="2262818"/>
            <a:chExt cx="5190694" cy="2912560"/>
          </a:xfrm>
        </p:grpSpPr>
        <p:sp>
          <p:nvSpPr>
            <p:cNvPr id="23" name="Freeform 22"/>
            <p:cNvSpPr/>
            <p:nvPr/>
          </p:nvSpPr>
          <p:spPr>
            <a:xfrm rot="1135388">
              <a:off x="3343706" y="2262818"/>
              <a:ext cx="894273" cy="291256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0" y="2989774"/>
              <a:ext cx="4724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Loop runs as long as x &lt; 20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4951666"/>
            <a:ext cx="4949374" cy="1938992"/>
            <a:chOff x="3810000" y="4951666"/>
            <a:chExt cx="4949374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5493603"/>
              <a:ext cx="217170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Body of Loop: add x to a variable “sum”</a:t>
              </a:r>
              <a:endParaRPr lang="en-US" sz="2400" i="1" dirty="0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5867400" y="5029200"/>
              <a:ext cx="762000" cy="173599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260" y="4951666"/>
              <a:ext cx="22751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x = 11	sum = 11</a:t>
              </a:r>
            </a:p>
            <a:p>
              <a:r>
                <a:rPr lang="en-US" sz="2400" dirty="0" smtClean="0"/>
                <a:t>x = 12	sum = 23</a:t>
              </a:r>
            </a:p>
            <a:p>
              <a:r>
                <a:rPr lang="en-US" sz="2400" dirty="0" smtClean="0"/>
                <a:t>x = 13	sum = 36</a:t>
              </a:r>
            </a:p>
            <a:p>
              <a:r>
                <a:rPr lang="en-US" sz="2400" dirty="0" smtClean="0"/>
                <a:t>     :	        :</a:t>
              </a:r>
            </a:p>
            <a:p>
              <a:r>
                <a:rPr lang="en-US" sz="2400" dirty="0" smtClean="0"/>
                <a:t>x = 20	Exit Loop</a:t>
              </a:r>
              <a:endParaRPr lang="en-US" sz="2400" dirty="0"/>
            </a:p>
          </p:txBody>
        </p:sp>
      </p:grpSp>
      <p:sp>
        <p:nvSpPr>
          <p:cNvPr id="5" name="Down Arrow 4"/>
          <p:cNvSpPr/>
          <p:nvPr/>
        </p:nvSpPr>
        <p:spPr>
          <a:xfrm>
            <a:off x="7010400" y="3872369"/>
            <a:ext cx="457200" cy="11568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87143" y="1625600"/>
            <a:ext cx="2514600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Body of loop executes once before </a:t>
            </a:r>
            <a:r>
              <a:rPr lang="en-US" sz="2800" b="1" i="1" dirty="0" smtClean="0">
                <a:solidFill>
                  <a:srgbClr val="0000FF"/>
                </a:solidFill>
              </a:rPr>
              <a:t>Boolean expression </a:t>
            </a:r>
            <a:r>
              <a:rPr lang="en-US" sz="2800" b="1" dirty="0" smtClean="0">
                <a:solidFill>
                  <a:srgbClr val="FF0000"/>
                </a:solidFill>
              </a:rPr>
              <a:t>is </a:t>
            </a:r>
            <a:r>
              <a:rPr lang="en-US" sz="2800" b="1" dirty="0" err="1" smtClean="0">
                <a:solidFill>
                  <a:srgbClr val="FF0000"/>
                </a:solidFill>
              </a:rPr>
              <a:t>evaluted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Have You Won The Lotto?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Task</a:t>
            </a:r>
            <a:r>
              <a:rPr lang="en-US" sz="3200" b="1" dirty="0" smtClean="0">
                <a:solidFill>
                  <a:srgbClr val="0000FF"/>
                </a:solidFill>
              </a:rPr>
              <a:t>:  </a:t>
            </a:r>
            <a:r>
              <a:rPr lang="en-US" sz="3200" b="1" dirty="0" smtClean="0"/>
              <a:t>Decide if you’ve got a winning lotto number (based on a known list)</a:t>
            </a:r>
          </a:p>
          <a:p>
            <a:endParaRPr lang="en-US" sz="3200" b="1" u="sng" dirty="0" smtClean="0">
              <a:solidFill>
                <a:srgbClr val="0000FF"/>
              </a:solidFill>
            </a:endParaRP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Algorithm</a:t>
            </a:r>
            <a:r>
              <a:rPr lang="en-US" sz="3200" b="1" dirty="0" smtClean="0">
                <a:solidFill>
                  <a:srgbClr val="0000FF"/>
                </a:solidFill>
              </a:rPr>
              <a:t>: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Given a “test number” x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And a range of “winning numbers” [</a:t>
            </a:r>
            <a:r>
              <a:rPr lang="en-US" sz="3200" b="1" dirty="0" err="1" smtClean="0">
                <a:solidFill>
                  <a:srgbClr val="FF0000"/>
                </a:solidFill>
              </a:rPr>
              <a:t>y,z</a:t>
            </a:r>
            <a:r>
              <a:rPr lang="en-US" sz="3200" b="1" dirty="0" smtClean="0">
                <a:solidFill>
                  <a:srgbClr val="FF0000"/>
                </a:solidFill>
              </a:rPr>
              <a:t>]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Find if x is in range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Display “Winner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en-US" sz="3200" b="1" dirty="0" smtClean="0">
                <a:solidFill>
                  <a:srgbClr val="FF0000"/>
                </a:solidFill>
              </a:rPr>
              <a:t>” or “Loser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”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Review of Java </a:t>
            </a:r>
            <a:r>
              <a:rPr lang="en-US" b="1" dirty="0" err="1" smtClean="0">
                <a:solidFill>
                  <a:srgbClr val="0000FF"/>
                </a:solidFill>
              </a:rPr>
              <a:t>Datatypes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Review of Flow Control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Numerical Decision Statements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Filtering Numbers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Have You Won The Lotto?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839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Java Code Fragment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3200" i="1" dirty="0" smtClean="0">
                <a:solidFill>
                  <a:srgbClr val="00B050"/>
                </a:solidFill>
              </a:rPr>
              <a:t>// assign </a:t>
            </a:r>
            <a:r>
              <a:rPr lang="en-US" sz="3200" i="1" dirty="0" err="1" smtClean="0">
                <a:solidFill>
                  <a:srgbClr val="00B050"/>
                </a:solidFill>
              </a:rPr>
              <a:t>datatypes</a:t>
            </a:r>
            <a:r>
              <a:rPr lang="en-US" sz="3200" i="1" dirty="0" smtClean="0">
                <a:solidFill>
                  <a:srgbClr val="00B050"/>
                </a:solidFill>
              </a:rPr>
              <a:t> and initial values to bounds</a:t>
            </a: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int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y = 10, z = 15;</a:t>
            </a:r>
          </a:p>
          <a:p>
            <a:r>
              <a:rPr lang="en-US" sz="3200" i="1" dirty="0" smtClean="0">
                <a:solidFill>
                  <a:srgbClr val="00B050"/>
                </a:solidFill>
              </a:rPr>
              <a:t>// test to see if number is in-range</a:t>
            </a:r>
          </a:p>
          <a:p>
            <a:r>
              <a:rPr lang="en-US" sz="3200" dirty="0" smtClean="0"/>
              <a:t>void </a:t>
            </a:r>
            <a:r>
              <a:rPr lang="en-US" sz="3200" i="1" dirty="0" err="1" smtClean="0"/>
              <a:t>testNumber</a:t>
            </a:r>
            <a:r>
              <a:rPr lang="en-US" sz="3200" dirty="0" smtClean="0"/>
              <a:t>(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/>
              <a:t> </a:t>
            </a:r>
            <a:r>
              <a:rPr lang="en-US" sz="3200" b="1" dirty="0" smtClean="0"/>
              <a:t>x </a:t>
            </a:r>
            <a:r>
              <a:rPr lang="en-US" sz="3200" dirty="0" smtClean="0"/>
              <a:t>) </a:t>
            </a:r>
            <a:r>
              <a:rPr lang="en-US" sz="3200" dirty="0">
                <a:solidFill>
                  <a:srgbClr val="FF0000"/>
                </a:solidFill>
              </a:rPr>
              <a:t>{</a:t>
            </a:r>
            <a:r>
              <a:rPr lang="en-US" sz="3200" dirty="0"/>
              <a:t> </a:t>
            </a:r>
          </a:p>
          <a:p>
            <a:r>
              <a:rPr lang="en-US" sz="3200" dirty="0"/>
              <a:t>    </a:t>
            </a:r>
            <a:r>
              <a:rPr lang="en-US" sz="3200" b="1" dirty="0">
                <a:solidFill>
                  <a:srgbClr val="0000FF"/>
                </a:solidFill>
              </a:rPr>
              <a:t>if</a:t>
            </a:r>
            <a:r>
              <a:rPr lang="en-US" sz="3200" dirty="0"/>
              <a:t> </a:t>
            </a:r>
            <a:r>
              <a:rPr lang="en-US" sz="3200" dirty="0" smtClean="0"/>
              <a:t>( x  &lt;= z ) </a:t>
            </a:r>
            <a:r>
              <a:rPr lang="en-US" sz="3200" b="1" dirty="0">
                <a:solidFill>
                  <a:srgbClr val="0000FF"/>
                </a:solidFill>
              </a:rPr>
              <a:t>{</a:t>
            </a:r>
            <a:r>
              <a:rPr lang="en-US" sz="3200" dirty="0"/>
              <a:t>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/>
              <a:t>if</a:t>
            </a:r>
            <a:r>
              <a:rPr lang="en-US" sz="3200" dirty="0"/>
              <a:t> </a:t>
            </a:r>
            <a:r>
              <a:rPr lang="en-US" sz="3200" dirty="0" smtClean="0"/>
              <a:t>( x  &gt;= y ) </a:t>
            </a:r>
            <a:r>
              <a:rPr lang="en-US" sz="3200" b="1" dirty="0" smtClean="0"/>
              <a:t>{</a:t>
            </a:r>
            <a:r>
              <a:rPr lang="en-US" sz="3200" dirty="0" smtClean="0"/>
              <a:t>  </a:t>
            </a:r>
            <a:r>
              <a:rPr lang="en-US" sz="3200" dirty="0" err="1" smtClean="0"/>
              <a:t>System.out.println</a:t>
            </a:r>
            <a:r>
              <a:rPr lang="en-US" sz="3200" dirty="0" smtClean="0"/>
              <a:t>(“Winner!”);  </a:t>
            </a:r>
            <a:r>
              <a:rPr lang="en-US" sz="3200" b="1" dirty="0" smtClean="0"/>
              <a:t>}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en-US" sz="3200" dirty="0" smtClean="0"/>
              <a:t>       </a:t>
            </a:r>
            <a:r>
              <a:rPr lang="en-US" sz="3200" b="1" dirty="0" smtClean="0"/>
              <a:t>else</a:t>
            </a:r>
            <a:r>
              <a:rPr lang="en-US" sz="3200" dirty="0" smtClean="0"/>
              <a:t> 		 </a:t>
            </a:r>
            <a:r>
              <a:rPr lang="en-US" sz="3200" b="1" dirty="0" smtClean="0"/>
              <a:t>{</a:t>
            </a:r>
            <a:r>
              <a:rPr lang="en-US" sz="3200" b="1" dirty="0" smtClean="0">
                <a:solidFill>
                  <a:srgbClr val="0000FF"/>
                </a:solidFill>
              </a:rPr>
              <a:t>  </a:t>
            </a:r>
            <a:r>
              <a:rPr lang="en-US" sz="3200" dirty="0" err="1" smtClean="0"/>
              <a:t>System.out.println</a:t>
            </a:r>
            <a:r>
              <a:rPr lang="en-US" sz="3200" dirty="0" smtClean="0"/>
              <a:t>(“Loser!”);  </a:t>
            </a:r>
            <a:r>
              <a:rPr lang="en-US" sz="3200" b="1" dirty="0" smtClean="0"/>
              <a:t>}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b="1" dirty="0">
                <a:solidFill>
                  <a:srgbClr val="0000FF"/>
                </a:solidFill>
              </a:rPr>
              <a:t>else</a:t>
            </a:r>
            <a:r>
              <a:rPr lang="en-US" sz="3200" dirty="0"/>
              <a:t> 		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{  </a:t>
            </a:r>
            <a:r>
              <a:rPr lang="en-US" sz="3200" dirty="0" err="1"/>
              <a:t>System.out.println</a:t>
            </a:r>
            <a:r>
              <a:rPr lang="en-US" sz="3200" dirty="0"/>
              <a:t>(“Loser</a:t>
            </a:r>
            <a:r>
              <a:rPr lang="en-US" sz="3200" dirty="0" smtClean="0"/>
              <a:t>!”);  </a:t>
            </a:r>
            <a:r>
              <a:rPr lang="en-US" sz="3200" b="1" dirty="0">
                <a:solidFill>
                  <a:srgbClr val="0000FF"/>
                </a:solidFill>
              </a:rPr>
              <a:t>}</a:t>
            </a:r>
            <a:r>
              <a:rPr lang="en-US" sz="3200" dirty="0"/>
              <a:t> </a:t>
            </a:r>
          </a:p>
          <a:p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}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62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Have You Won The Lotto?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A Better Designed Java Code Fragment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3200" i="1" dirty="0" smtClean="0">
                <a:solidFill>
                  <a:srgbClr val="00B050"/>
                </a:solidFill>
              </a:rPr>
              <a:t>// assign </a:t>
            </a:r>
            <a:r>
              <a:rPr lang="en-US" sz="3200" i="1" dirty="0" err="1" smtClean="0">
                <a:solidFill>
                  <a:srgbClr val="00B050"/>
                </a:solidFill>
              </a:rPr>
              <a:t>datatypes</a:t>
            </a:r>
            <a:r>
              <a:rPr lang="en-US" sz="3200" i="1" dirty="0" smtClean="0">
                <a:solidFill>
                  <a:srgbClr val="00B050"/>
                </a:solidFill>
              </a:rPr>
              <a:t> and initial values to bounds</a:t>
            </a: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int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y = 10, z = 15;</a:t>
            </a:r>
          </a:p>
          <a:p>
            <a:pPr>
              <a:spcBef>
                <a:spcPts val="1200"/>
              </a:spcBef>
            </a:pPr>
            <a:r>
              <a:rPr lang="en-US" sz="3200" i="1" dirty="0" smtClean="0">
                <a:solidFill>
                  <a:srgbClr val="00B050"/>
                </a:solidFill>
              </a:rPr>
              <a:t>// test to see if number is in-range</a:t>
            </a:r>
          </a:p>
          <a:p>
            <a:r>
              <a:rPr lang="en-US" sz="3200" dirty="0" smtClean="0"/>
              <a:t>void </a:t>
            </a:r>
            <a:r>
              <a:rPr lang="en-US" sz="3200" i="1" dirty="0" err="1" smtClean="0"/>
              <a:t>testNumber</a:t>
            </a:r>
            <a:r>
              <a:rPr lang="en-US" sz="3200" dirty="0" smtClean="0"/>
              <a:t>(</a:t>
            </a:r>
            <a:r>
              <a:rPr lang="en-US" sz="3200" dirty="0" err="1" smtClean="0"/>
              <a:t>int</a:t>
            </a:r>
            <a:r>
              <a:rPr lang="en-US" sz="3200" dirty="0" smtClean="0"/>
              <a:t> x) </a:t>
            </a:r>
            <a:r>
              <a:rPr lang="en-US" sz="3200" dirty="0">
                <a:solidFill>
                  <a:srgbClr val="FF0000"/>
                </a:solidFill>
              </a:rPr>
              <a:t>{</a:t>
            </a:r>
            <a:r>
              <a:rPr lang="en-US" sz="32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    </a:t>
            </a:r>
            <a:r>
              <a:rPr lang="en-US" sz="3200" b="1" dirty="0">
                <a:solidFill>
                  <a:srgbClr val="0000FF"/>
                </a:solidFill>
              </a:rPr>
              <a:t>if</a:t>
            </a:r>
            <a:r>
              <a:rPr lang="en-US" sz="3200" dirty="0"/>
              <a:t> </a:t>
            </a:r>
            <a:r>
              <a:rPr lang="en-US" sz="3200" dirty="0" smtClean="0"/>
              <a:t> ( x &lt;= z  &amp;&amp;  x &gt;= y )  	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{</a:t>
            </a:r>
            <a:r>
              <a:rPr lang="en-US" sz="3200" dirty="0" smtClean="0"/>
              <a:t>  </a:t>
            </a:r>
            <a:r>
              <a:rPr lang="en-US" sz="3200" dirty="0" err="1" smtClean="0"/>
              <a:t>System.out.println</a:t>
            </a:r>
            <a:r>
              <a:rPr lang="en-US" sz="3200" dirty="0" smtClean="0"/>
              <a:t>(“Winner!”);  </a:t>
            </a:r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   else</a:t>
            </a:r>
            <a:r>
              <a:rPr lang="en-US" sz="3200" dirty="0" smtClean="0"/>
              <a:t> </a:t>
            </a:r>
            <a:r>
              <a:rPr lang="en-US" sz="3200" dirty="0"/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{  </a:t>
            </a:r>
            <a:r>
              <a:rPr lang="en-US" sz="3200" dirty="0" err="1"/>
              <a:t>System.out.println</a:t>
            </a:r>
            <a:r>
              <a:rPr lang="en-US" sz="3200" dirty="0"/>
              <a:t>(“Loser</a:t>
            </a:r>
            <a:r>
              <a:rPr lang="en-US" sz="3200" dirty="0" smtClean="0"/>
              <a:t>!”);  </a:t>
            </a:r>
            <a:r>
              <a:rPr lang="en-US" sz="3200" b="1" dirty="0">
                <a:solidFill>
                  <a:srgbClr val="0000FF"/>
                </a:solidFill>
              </a:rPr>
              <a:t>}</a:t>
            </a:r>
            <a:r>
              <a:rPr lang="en-US" sz="3200" dirty="0"/>
              <a:t> </a:t>
            </a:r>
          </a:p>
          <a:p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}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00300" y="3305628"/>
            <a:ext cx="6210300" cy="1520370"/>
            <a:chOff x="2324100" y="3124200"/>
            <a:chExt cx="6210300" cy="1520370"/>
          </a:xfrm>
        </p:grpSpPr>
        <p:sp>
          <p:nvSpPr>
            <p:cNvPr id="2" name="Rounded Rectangle 1"/>
            <p:cNvSpPr/>
            <p:nvPr/>
          </p:nvSpPr>
          <p:spPr>
            <a:xfrm>
              <a:off x="2324100" y="4034970"/>
              <a:ext cx="723900" cy="609600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3062514" y="3715657"/>
              <a:ext cx="3265715" cy="420914"/>
            </a:xfrm>
            <a:custGeom>
              <a:avLst/>
              <a:gdLst>
                <a:gd name="connsiteX0" fmla="*/ 3265715 w 3265715"/>
                <a:gd name="connsiteY0" fmla="*/ 0 h 420914"/>
                <a:gd name="connsiteX1" fmla="*/ 1538515 w 3265715"/>
                <a:gd name="connsiteY1" fmla="*/ 333829 h 420914"/>
                <a:gd name="connsiteX2" fmla="*/ 0 w 3265715"/>
                <a:gd name="connsiteY2" fmla="*/ 420914 h 42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5715" h="420914">
                  <a:moveTo>
                    <a:pt x="3265715" y="0"/>
                  </a:moveTo>
                  <a:cubicBezTo>
                    <a:pt x="2674258" y="131838"/>
                    <a:pt x="2082801" y="263677"/>
                    <a:pt x="1538515" y="333829"/>
                  </a:cubicBezTo>
                  <a:cubicBezTo>
                    <a:pt x="994229" y="403981"/>
                    <a:pt x="497114" y="412447"/>
                    <a:pt x="0" y="420914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28229" y="3124200"/>
              <a:ext cx="2206171" cy="1200329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Boolean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oper-ator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 means logical “and”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6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Week: Java Program Design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61060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Next Class (Wednesday)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More programming with flow control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Introduction to “type casting”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Overview of Assignment #2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Look-Ahead (Friday</a:t>
            </a:r>
            <a:r>
              <a:rPr lang="en-US" sz="3200" b="1" dirty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How to e-Submit Assignment #1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How to Start Assignment #2, Parts I and II</a:t>
            </a:r>
          </a:p>
          <a:p>
            <a:pPr lvl="1"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- Programming with Flow Control &amp; </a:t>
            </a:r>
            <a:r>
              <a:rPr lang="en-US" sz="3200" b="1" dirty="0" err="1" smtClean="0">
                <a:solidFill>
                  <a:srgbClr val="FF0000"/>
                </a:solidFill>
              </a:rPr>
              <a:t>Datatypes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Review: Java Program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ebbasedprogramming.com/JAVA-Developers-Guide/f4-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304800" y="1371600"/>
            <a:ext cx="61707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57" y="133526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HIGH-LEVEL 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314033"/>
            <a:ext cx="2286000" cy="280076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JAVA Units: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Packages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Classes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(Instances)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Methods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Instructions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Variables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</a:t>
            </a:r>
            <a:r>
              <a:rPr lang="en-US" sz="1050" dirty="0" smtClean="0"/>
              <a:t>:  http</a:t>
            </a:r>
            <a:r>
              <a:rPr lang="en-US" sz="1050" dirty="0"/>
              <a:t>://www.webbasedprogramming.com/JAVA-Developers-Guide/ch4.htm</a:t>
            </a:r>
          </a:p>
        </p:txBody>
      </p:sp>
    </p:spTree>
    <p:extLst>
      <p:ext uri="{BB962C8B-B14F-4D97-AF65-F5344CB8AC3E}">
        <p14:creationId xmlns:p14="http://schemas.microsoft.com/office/powerpoint/2010/main" val="2506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Review: Java </a:t>
            </a:r>
            <a:r>
              <a:rPr lang="en-US" b="1" dirty="0" smtClean="0">
                <a:solidFill>
                  <a:srgbClr val="0000FF"/>
                </a:solidFill>
              </a:rPr>
              <a:t>Package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8546846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  <p:sp>
        <p:nvSpPr>
          <p:cNvPr id="11" name="Oval 10"/>
          <p:cNvSpPr/>
          <p:nvPr/>
        </p:nvSpPr>
        <p:spPr>
          <a:xfrm>
            <a:off x="1143000" y="4876800"/>
            <a:ext cx="2514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" y="5486400"/>
            <a:ext cx="3733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3200400"/>
            <a:ext cx="2514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New: </a:t>
            </a:r>
            <a:r>
              <a:rPr lang="en-US" b="1" dirty="0" smtClean="0"/>
              <a:t>Java </a:t>
            </a:r>
            <a:r>
              <a:rPr lang="en-US" b="1" dirty="0" err="1" smtClean="0"/>
              <a:t>Datatypes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839200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u="sng" dirty="0" err="1" smtClean="0">
                <a:solidFill>
                  <a:srgbClr val="0000FF"/>
                </a:solidFill>
              </a:rPr>
              <a:t>datatype</a:t>
            </a:r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 way of specifying the value of a variable </a:t>
            </a:r>
            <a:r>
              <a:rPr lang="en-US" sz="3200" i="1" dirty="0" smtClean="0"/>
              <a:t>x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determines what actions can be performed on </a:t>
            </a:r>
            <a:r>
              <a:rPr lang="en-US" sz="3200" i="1" dirty="0" smtClean="0"/>
              <a:t>x</a:t>
            </a:r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sometimes varies with the programming language</a:t>
            </a:r>
          </a:p>
          <a:p>
            <a:endParaRPr lang="en-US" sz="1600" dirty="0" smtClean="0"/>
          </a:p>
          <a:p>
            <a:r>
              <a:rPr lang="en-US" sz="3200" b="1" i="1" u="sng" dirty="0" smtClean="0">
                <a:solidFill>
                  <a:srgbClr val="0000FF"/>
                </a:solidFill>
              </a:rPr>
              <a:t>Java variables</a:t>
            </a:r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are </a:t>
            </a:r>
            <a:r>
              <a:rPr lang="en-US" sz="3200" b="1" dirty="0" smtClean="0"/>
              <a:t>statically typed </a:t>
            </a:r>
            <a:r>
              <a:rPr lang="en-US" sz="3200" dirty="0" smtClean="0"/>
              <a:t>– </a:t>
            </a:r>
            <a:r>
              <a:rPr lang="en-US" sz="3200" dirty="0" err="1" smtClean="0">
                <a:solidFill>
                  <a:srgbClr val="FF0000"/>
                </a:solidFill>
              </a:rPr>
              <a:t>datatype</a:t>
            </a:r>
            <a:r>
              <a:rPr lang="en-US" sz="3200" dirty="0" smtClean="0">
                <a:solidFill>
                  <a:srgbClr val="FF0000"/>
                </a:solidFill>
              </a:rPr>
              <a:t> must be declared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	before the variable can be used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have </a:t>
            </a:r>
            <a:r>
              <a:rPr lang="en-US" sz="3200" dirty="0" err="1" smtClean="0"/>
              <a:t>datatype</a:t>
            </a:r>
            <a:r>
              <a:rPr lang="en-US" sz="3200" dirty="0" smtClean="0"/>
              <a:t> declarations using special words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smtClean="0">
                <a:solidFill>
                  <a:srgbClr val="0000FF"/>
                </a:solidFill>
              </a:rPr>
              <a:t>byte, short, </a:t>
            </a:r>
            <a:r>
              <a:rPr lang="en-US" sz="3200" dirty="0" err="1" smtClean="0">
                <a:solidFill>
                  <a:srgbClr val="0000FF"/>
                </a:solidFill>
              </a:rPr>
              <a:t>int</a:t>
            </a:r>
            <a:r>
              <a:rPr lang="en-US" sz="3200" dirty="0" smtClean="0">
                <a:solidFill>
                  <a:srgbClr val="0000FF"/>
                </a:solidFill>
              </a:rPr>
              <a:t>, long, float, </a:t>
            </a:r>
            <a:r>
              <a:rPr lang="en-US" sz="3200" dirty="0" err="1" smtClean="0">
                <a:solidFill>
                  <a:srgbClr val="0000FF"/>
                </a:solidFill>
              </a:rPr>
              <a:t>boolean</a:t>
            </a:r>
            <a:r>
              <a:rPr lang="en-US" sz="3200" dirty="0" smtClean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			char, (string in the </a:t>
            </a:r>
            <a:r>
              <a:rPr lang="en-US" sz="3200" i="1" dirty="0" smtClean="0">
                <a:solidFill>
                  <a:srgbClr val="0000FF"/>
                </a:solidFill>
              </a:rPr>
              <a:t>Java </a:t>
            </a:r>
            <a:r>
              <a:rPr lang="en-US" sz="3200" i="1" u="sng" dirty="0" smtClean="0">
                <a:solidFill>
                  <a:srgbClr val="0000FF"/>
                </a:solidFill>
              </a:rPr>
              <a:t>String</a:t>
            </a:r>
            <a:r>
              <a:rPr lang="en-US" sz="3200" i="1" dirty="0" smtClean="0">
                <a:solidFill>
                  <a:srgbClr val="0000FF"/>
                </a:solidFill>
              </a:rPr>
              <a:t> class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Java </a:t>
            </a:r>
            <a:r>
              <a:rPr lang="en-US" b="1" dirty="0" err="1" smtClean="0"/>
              <a:t>Datatypes</a:t>
            </a:r>
            <a:r>
              <a:rPr lang="en-US" b="1" dirty="0" smtClean="0"/>
              <a:t>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</a:t>
            </a:r>
            <a:r>
              <a:rPr lang="en-US" sz="3200" b="1" i="1" u="sng" dirty="0" err="1" smtClean="0">
                <a:solidFill>
                  <a:srgbClr val="0000FF"/>
                </a:solidFill>
              </a:rPr>
              <a:t>int</a:t>
            </a:r>
            <a:r>
              <a:rPr lang="en-US" sz="3200" dirty="0" smtClean="0"/>
              <a:t>  (integer)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 32-bit signed twos-complement integer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err="1" smtClean="0">
                <a:solidFill>
                  <a:srgbClr val="0000FF"/>
                </a:solidFill>
              </a:rPr>
              <a:t>int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 = 10;</a:t>
            </a:r>
            <a:r>
              <a:rPr lang="en-US" sz="3200" dirty="0" smtClean="0"/>
              <a:t> </a:t>
            </a:r>
          </a:p>
          <a:p>
            <a:endParaRPr lang="en-US" sz="1600" dirty="0" smtClean="0"/>
          </a:p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float</a:t>
            </a:r>
            <a:r>
              <a:rPr lang="en-US" sz="3200" dirty="0" smtClean="0"/>
              <a:t>  (single-precision floating-point number)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 positive or negative </a:t>
            </a:r>
            <a:r>
              <a:rPr lang="en-US" sz="3200" b="1" i="1" dirty="0" smtClean="0"/>
              <a:t>decimal number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smtClean="0">
                <a:solidFill>
                  <a:srgbClr val="FF0000"/>
                </a:solidFill>
              </a:rPr>
              <a:t>float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smtClean="0">
                <a:solidFill>
                  <a:srgbClr val="0000FF"/>
                </a:solidFill>
              </a:rPr>
              <a:t>float x = 10</a:t>
            </a:r>
            <a:r>
              <a:rPr lang="en-US" sz="3200" dirty="0" smtClean="0">
                <a:solidFill>
                  <a:srgbClr val="FF0000"/>
                </a:solidFill>
              </a:rPr>
              <a:t>.98</a:t>
            </a:r>
            <a:r>
              <a:rPr lang="en-US" sz="3200" dirty="0" smtClean="0">
                <a:solidFill>
                  <a:srgbClr val="0000FF"/>
                </a:solidFill>
              </a:rPr>
              <a:t> ;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b="1" i="1" dirty="0" smtClean="0">
                <a:solidFill>
                  <a:srgbClr val="FF0000"/>
                </a:solidFill>
              </a:rPr>
              <a:t>Usage Danger:</a:t>
            </a:r>
            <a:r>
              <a:rPr lang="en-US" sz="3200" b="1" i="1" dirty="0" smtClean="0">
                <a:solidFill>
                  <a:srgbClr val="0000FF"/>
                </a:solidFill>
              </a:rPr>
              <a:t>  </a:t>
            </a:r>
            <a:r>
              <a:rPr lang="en-US" sz="3200" i="1" dirty="0" smtClean="0">
                <a:solidFill>
                  <a:srgbClr val="0000FF"/>
                </a:solidFill>
              </a:rPr>
              <a:t>F2C(-22.9</a:t>
            </a:r>
            <a:r>
              <a:rPr lang="en-US" sz="3200" i="1" dirty="0" smtClean="0">
                <a:solidFill>
                  <a:srgbClr val="FF0000"/>
                </a:solidFill>
              </a:rPr>
              <a:t>f</a:t>
            </a:r>
            <a:r>
              <a:rPr lang="en-US" sz="3200" i="1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Java </a:t>
            </a:r>
            <a:r>
              <a:rPr lang="en-US" b="1" dirty="0" err="1" smtClean="0"/>
              <a:t>Datatypes</a:t>
            </a:r>
            <a:r>
              <a:rPr lang="en-US" b="1" dirty="0" smtClean="0"/>
              <a:t>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short</a:t>
            </a:r>
            <a:r>
              <a:rPr lang="en-US" sz="3200" dirty="0" smtClean="0"/>
              <a:t>  (integer)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 16-bit signed twos-complement integer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smtClean="0">
                <a:solidFill>
                  <a:srgbClr val="FF0000"/>
                </a:solidFill>
              </a:rPr>
              <a:t>short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smtClean="0">
                <a:solidFill>
                  <a:srgbClr val="0000FF"/>
                </a:solidFill>
              </a:rPr>
              <a:t>short </a:t>
            </a:r>
            <a:r>
              <a:rPr lang="en-US" sz="32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j;</a:t>
            </a:r>
            <a:r>
              <a:rPr lang="en-US" sz="3200" dirty="0" smtClean="0"/>
              <a:t>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long</a:t>
            </a:r>
            <a:r>
              <a:rPr lang="en-US" sz="3200" dirty="0" smtClean="0"/>
              <a:t>  (integer)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 64-bit signed twos-complement integer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smtClean="0">
                <a:solidFill>
                  <a:srgbClr val="FF0000"/>
                </a:solidFill>
              </a:rPr>
              <a:t>long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smtClean="0">
                <a:solidFill>
                  <a:srgbClr val="0000FF"/>
                </a:solidFill>
              </a:rPr>
              <a:t>long j = 12412353525354</a:t>
            </a: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r>
              <a:rPr lang="en-US" sz="3200" dirty="0" smtClean="0">
                <a:solidFill>
                  <a:srgbClr val="0000FF"/>
                </a:solidFill>
              </a:rPr>
              <a:t>;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(Java compiler would convert this number to long)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Java </a:t>
            </a:r>
            <a:r>
              <a:rPr lang="en-US" b="1" dirty="0" err="1" smtClean="0"/>
              <a:t>Datatypes</a:t>
            </a:r>
            <a:r>
              <a:rPr lang="en-US" b="1" dirty="0" smtClean="0"/>
              <a:t>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610600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double</a:t>
            </a:r>
            <a:r>
              <a:rPr lang="en-US" sz="3200" dirty="0" smtClean="0"/>
              <a:t>  (double-precision floating point number)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 64-bit IEEE 754 format decimal number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smtClean="0">
                <a:solidFill>
                  <a:srgbClr val="FF0000"/>
                </a:solidFill>
              </a:rPr>
              <a:t>double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smtClean="0">
                <a:solidFill>
                  <a:srgbClr val="0000FF"/>
                </a:solidFill>
              </a:rPr>
              <a:t>double y = 1.4e-32;</a:t>
            </a:r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b="1" i="1" dirty="0" smtClean="0">
                <a:solidFill>
                  <a:srgbClr val="FF0000"/>
                </a:solidFill>
              </a:rPr>
              <a:t>Usage Danger:</a:t>
            </a:r>
            <a:r>
              <a:rPr lang="en-US" sz="3200" b="1" i="1" dirty="0" smtClean="0">
                <a:solidFill>
                  <a:srgbClr val="0000FF"/>
                </a:solidFill>
              </a:rPr>
              <a:t>  </a:t>
            </a:r>
            <a:r>
              <a:rPr lang="en-US" sz="3200" i="1" dirty="0" err="1" smtClean="0">
                <a:solidFill>
                  <a:srgbClr val="0000FF"/>
                </a:solidFill>
              </a:rPr>
              <a:t>function_name</a:t>
            </a:r>
            <a:r>
              <a:rPr lang="en-US" sz="3200" i="1" dirty="0" smtClean="0">
                <a:solidFill>
                  <a:srgbClr val="0000FF"/>
                </a:solidFill>
              </a:rPr>
              <a:t>(-22.9e-47</a:t>
            </a:r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en-US" sz="3200" i="1" dirty="0" smtClean="0">
                <a:solidFill>
                  <a:srgbClr val="0000FF"/>
                </a:solidFill>
              </a:rPr>
              <a:t>)</a:t>
            </a:r>
            <a:endParaRPr lang="en-US" sz="3200" dirty="0" smtClean="0"/>
          </a:p>
          <a:p>
            <a:endParaRPr lang="en-US" sz="1600" dirty="0" smtClean="0"/>
          </a:p>
          <a:p>
            <a:r>
              <a:rPr lang="en-US" sz="3200" dirty="0" smtClean="0"/>
              <a:t>A </a:t>
            </a:r>
            <a:r>
              <a:rPr lang="en-US" sz="3200" b="1" i="1" u="sng" dirty="0" err="1" smtClean="0">
                <a:solidFill>
                  <a:srgbClr val="0000FF"/>
                </a:solidFill>
              </a:rPr>
              <a:t>boolean</a:t>
            </a:r>
            <a:r>
              <a:rPr lang="en-US" sz="3200" dirty="0" smtClean="0"/>
              <a:t>  (logical value)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has value </a:t>
            </a:r>
            <a:r>
              <a:rPr lang="en-US" sz="3200" b="1" i="1" dirty="0" smtClean="0"/>
              <a:t>true </a:t>
            </a:r>
            <a:r>
              <a:rPr lang="en-US" sz="3200" dirty="0" smtClean="0"/>
              <a:t>or </a:t>
            </a:r>
            <a:r>
              <a:rPr lang="en-US" sz="3200" b="1" i="1" dirty="0" smtClean="0"/>
              <a:t>false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boolean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err="1" smtClean="0">
                <a:solidFill>
                  <a:srgbClr val="0000FF"/>
                </a:solidFill>
              </a:rPr>
              <a:t>boolean</a:t>
            </a:r>
            <a:r>
              <a:rPr lang="en-US" sz="3200" dirty="0" smtClean="0">
                <a:solidFill>
                  <a:srgbClr val="0000FF"/>
                </a:solidFill>
              </a:rPr>
              <a:t> x = true;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Java </a:t>
            </a:r>
            <a:r>
              <a:rPr lang="en-US" b="1" dirty="0" err="1" smtClean="0"/>
              <a:t>Datatypes</a:t>
            </a:r>
            <a:r>
              <a:rPr lang="en-US" b="1" dirty="0" smtClean="0"/>
              <a:t>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610600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char</a:t>
            </a:r>
            <a:r>
              <a:rPr lang="en-US" sz="3200" dirty="0" smtClean="0"/>
              <a:t>  (character)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 16-bit Unicode representation of a symbol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smtClean="0">
                <a:solidFill>
                  <a:srgbClr val="FF0000"/>
                </a:solidFill>
              </a:rPr>
              <a:t>char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	</a:t>
            </a:r>
            <a:r>
              <a:rPr lang="en-US" sz="3200" dirty="0" smtClean="0">
                <a:solidFill>
                  <a:srgbClr val="0000FF"/>
                </a:solidFill>
              </a:rPr>
              <a:t>char c = </a:t>
            </a:r>
            <a:r>
              <a:rPr lang="en-US" sz="3200" dirty="0" smtClean="0"/>
              <a:t>\u0B17</a:t>
            </a:r>
            <a:r>
              <a:rPr lang="en-US" sz="3200" dirty="0" smtClean="0">
                <a:solidFill>
                  <a:srgbClr val="0000FF"/>
                </a:solidFill>
              </a:rPr>
              <a:t>;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		</a:t>
            </a:r>
            <a:r>
              <a:rPr lang="en-US" sz="3200" smtClean="0">
                <a:solidFill>
                  <a:srgbClr val="0000FF"/>
                </a:solidFill>
              </a:rPr>
              <a:t>	char d = ‘e’</a:t>
            </a:r>
            <a:endParaRPr lang="en-US" sz="32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byte</a:t>
            </a:r>
            <a:r>
              <a:rPr lang="en-US" sz="3200" dirty="0" smtClean="0"/>
              <a:t>  (integer)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is an 8-bit signed twos-complement integer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specified by </a:t>
            </a:r>
            <a:r>
              <a:rPr lang="en-US" sz="3200" b="1" i="1" dirty="0" smtClean="0">
                <a:solidFill>
                  <a:srgbClr val="FF0000"/>
                </a:solidFill>
              </a:rPr>
              <a:t>byte</a:t>
            </a:r>
            <a:r>
              <a:rPr lang="en-US" sz="3200" b="1" i="1" dirty="0" smtClean="0"/>
              <a:t> </a:t>
            </a:r>
            <a:r>
              <a:rPr lang="en-US" sz="3200" dirty="0" smtClean="0"/>
              <a:t>descriptor (reserved word)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b="1" i="1" dirty="0" smtClean="0"/>
              <a:t>Example:  </a:t>
            </a:r>
            <a:r>
              <a:rPr lang="en-US" sz="3200" dirty="0" smtClean="0">
                <a:solidFill>
                  <a:srgbClr val="0000FF"/>
                </a:solidFill>
              </a:rPr>
              <a:t>byte k = -27;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1066</Words>
  <Application>Microsoft Office PowerPoint</Application>
  <PresentationFormat>On-screen Show (4:3)</PresentationFormat>
  <Paragraphs>241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COP2800 – Computer Programming Using JAVA</vt:lpstr>
      <vt:lpstr>COP2800 – Programming in JAVA</vt:lpstr>
      <vt:lpstr>Review: Java Program Structure</vt:lpstr>
      <vt:lpstr>Review: Java Package Structure</vt:lpstr>
      <vt:lpstr>New: Java Datatypes</vt:lpstr>
      <vt:lpstr>Java Datatypes (cont’d)</vt:lpstr>
      <vt:lpstr>Java Datatypes (cont’d)</vt:lpstr>
      <vt:lpstr>Java Datatypes (cont’d)</vt:lpstr>
      <vt:lpstr>Java Datatypes (cont’d)</vt:lpstr>
      <vt:lpstr>PowerPoint Presentation</vt:lpstr>
      <vt:lpstr>Simple Decision Control Structure</vt:lpstr>
      <vt:lpstr>If..Then..Else Control Structure</vt:lpstr>
      <vt:lpstr>“for-loop” Control Structure</vt:lpstr>
      <vt:lpstr>“for-loop” Control Structure (cont’d)</vt:lpstr>
      <vt:lpstr>“while-loop” Control Structure</vt:lpstr>
      <vt:lpstr>“while-loop” Control Structure (cont’d)</vt:lpstr>
      <vt:lpstr>“do-while” Control Structure</vt:lpstr>
      <vt:lpstr>“do-while” Control Structure (cont’d)</vt:lpstr>
      <vt:lpstr>Have You Won The Lotto?</vt:lpstr>
      <vt:lpstr>Have You Won The Lotto? (cont’d)</vt:lpstr>
      <vt:lpstr>Have You Won The Lotto? (cont’d)</vt:lpstr>
      <vt:lpstr>This Week: Java Program Design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Mark</cp:lastModifiedBy>
  <cp:revision>356</cp:revision>
  <dcterms:created xsi:type="dcterms:W3CDTF">2013-01-03T06:52:59Z</dcterms:created>
  <dcterms:modified xsi:type="dcterms:W3CDTF">2013-01-25T18:02:09Z</dcterms:modified>
</cp:coreProperties>
</file>