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304" r:id="rId7"/>
    <p:sldId id="305" r:id="rId8"/>
    <p:sldId id="306" r:id="rId9"/>
    <p:sldId id="307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06 – </a:t>
            </a:r>
            <a:r>
              <a:rPr lang="en-US" b="1" dirty="0" smtClean="0">
                <a:solidFill>
                  <a:schemeClr val="tx1"/>
                </a:solidFill>
              </a:rPr>
              <a:t>Java </a:t>
            </a:r>
            <a:r>
              <a:rPr lang="en-US" b="1" dirty="0" err="1" smtClean="0">
                <a:solidFill>
                  <a:schemeClr val="tx1"/>
                </a:solidFill>
              </a:rPr>
              <a:t>Datatypes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Java Program Design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801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(Friday)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Build a Java </a:t>
            </a:r>
            <a:r>
              <a:rPr lang="en-US" sz="3200" b="1" dirty="0" err="1" smtClean="0">
                <a:solidFill>
                  <a:srgbClr val="FF0000"/>
                </a:solidFill>
              </a:rPr>
              <a:t>Superclass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TemperatureConverter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Make a Subclass “F2C” and develop method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You will Develop Class &amp; Method for “C2F”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Work on Programming Project #1, Part III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Look-Ahead (Monday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Fun with Java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Programming with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r>
              <a:rPr lang="en-US" sz="3200" b="1" dirty="0" smtClean="0">
                <a:solidFill>
                  <a:srgbClr val="FF0000"/>
                </a:solidFill>
              </a:rPr>
              <a:t> &amp; Flow Control</a:t>
            </a: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Review of Java </a:t>
            </a:r>
            <a:r>
              <a:rPr lang="en-US" b="1" dirty="0" err="1" smtClean="0">
                <a:solidFill>
                  <a:srgbClr val="0000FF"/>
                </a:solidFill>
              </a:rPr>
              <a:t>Datatypes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err="1" smtClean="0">
                <a:solidFill>
                  <a:srgbClr val="0000FF"/>
                </a:solidFill>
              </a:rPr>
              <a:t>Datatypes</a:t>
            </a:r>
            <a:r>
              <a:rPr lang="en-US" b="1" dirty="0" smtClean="0">
                <a:solidFill>
                  <a:srgbClr val="0000FF"/>
                </a:solidFill>
              </a:rPr>
              <a:t> For Assignment #1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float</a:t>
            </a:r>
          </a:p>
          <a:p>
            <a:pPr lvl="2"/>
            <a:r>
              <a:rPr lang="en-US" b="1" dirty="0" err="1" smtClean="0">
                <a:solidFill>
                  <a:srgbClr val="0000FF"/>
                </a:solidFill>
              </a:rPr>
              <a:t>int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  <p:sp>
        <p:nvSpPr>
          <p:cNvPr id="11" name="Oval 10"/>
          <p:cNvSpPr/>
          <p:nvPr/>
        </p:nvSpPr>
        <p:spPr>
          <a:xfrm>
            <a:off x="1143000" y="4876800"/>
            <a:ext cx="2514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3400" y="5486400"/>
            <a:ext cx="3733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43000" y="3200400"/>
            <a:ext cx="2514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New: </a:t>
            </a:r>
            <a:r>
              <a:rPr lang="en-US" b="1" dirty="0" smtClean="0"/>
              <a:t>Java </a:t>
            </a:r>
            <a:r>
              <a:rPr lang="en-US" b="1" dirty="0" err="1" smtClean="0"/>
              <a:t>Datatypes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839200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err="1" smtClean="0">
                <a:solidFill>
                  <a:srgbClr val="0000FF"/>
                </a:solidFill>
              </a:rPr>
              <a:t>datatype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way of specifying the value of a variable </a:t>
            </a:r>
            <a:r>
              <a:rPr lang="en-US" sz="3200" i="1" dirty="0" smtClean="0"/>
              <a:t>x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determines what actions can be performed on </a:t>
            </a:r>
            <a:r>
              <a:rPr lang="en-US" sz="3200" i="1" dirty="0" smtClean="0"/>
              <a:t>x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sometimes varies with the programming language</a:t>
            </a:r>
          </a:p>
          <a:p>
            <a:endParaRPr lang="en-US" sz="1600" dirty="0" smtClean="0"/>
          </a:p>
          <a:p>
            <a:r>
              <a:rPr lang="en-US" sz="3200" b="1" i="1" u="sng" dirty="0" smtClean="0">
                <a:solidFill>
                  <a:srgbClr val="0000FF"/>
                </a:solidFill>
              </a:rPr>
              <a:t>Java variables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are </a:t>
            </a:r>
            <a:r>
              <a:rPr lang="en-US" sz="3200" b="1" dirty="0" smtClean="0"/>
              <a:t>statically typed </a:t>
            </a:r>
            <a:r>
              <a:rPr lang="en-US" sz="3200" dirty="0" smtClean="0"/>
              <a:t>– </a:t>
            </a:r>
            <a:r>
              <a:rPr lang="en-US" sz="3200" dirty="0" err="1" smtClean="0">
                <a:solidFill>
                  <a:srgbClr val="FF0000"/>
                </a:solidFill>
              </a:rPr>
              <a:t>datatype</a:t>
            </a:r>
            <a:r>
              <a:rPr lang="en-US" sz="3200" dirty="0" smtClean="0">
                <a:solidFill>
                  <a:srgbClr val="FF0000"/>
                </a:solidFill>
              </a:rPr>
              <a:t> must be declared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	before the variable can be used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have </a:t>
            </a:r>
            <a:r>
              <a:rPr lang="en-US" sz="3200" dirty="0" err="1" smtClean="0"/>
              <a:t>datatype</a:t>
            </a:r>
            <a:r>
              <a:rPr lang="en-US" sz="3200" dirty="0" smtClean="0"/>
              <a:t> declarations using special words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byte, short, </a:t>
            </a:r>
            <a:r>
              <a:rPr lang="en-US" sz="3200" dirty="0" err="1" smtClean="0">
                <a:solidFill>
                  <a:srgbClr val="0000FF"/>
                </a:solidFill>
              </a:rPr>
              <a:t>int</a:t>
            </a:r>
            <a:r>
              <a:rPr lang="en-US" sz="3200" dirty="0" smtClean="0">
                <a:solidFill>
                  <a:srgbClr val="0000FF"/>
                </a:solidFill>
              </a:rPr>
              <a:t>, long, float, </a:t>
            </a:r>
            <a:r>
              <a:rPr lang="en-US" sz="3200" dirty="0" err="1" smtClean="0">
                <a:solidFill>
                  <a:srgbClr val="0000FF"/>
                </a:solidFill>
              </a:rPr>
              <a:t>boolean</a:t>
            </a:r>
            <a:r>
              <a:rPr lang="en-US" sz="3200" dirty="0" smtClean="0">
                <a:solidFill>
                  <a:srgbClr val="0000FF"/>
                </a:solidFill>
              </a:rPr>
              <a:t>,</a:t>
            </a:r>
          </a:p>
          <a:p>
            <a:pPr lvl="1"/>
            <a:r>
              <a:rPr lang="en-US" sz="3200" dirty="0" smtClean="0">
                <a:solidFill>
                  <a:srgbClr val="0000FF"/>
                </a:solidFill>
              </a:rPr>
              <a:t>			char, (string in the </a:t>
            </a:r>
            <a:r>
              <a:rPr lang="en-US" sz="3200" i="1" dirty="0" smtClean="0">
                <a:solidFill>
                  <a:srgbClr val="0000FF"/>
                </a:solidFill>
              </a:rPr>
              <a:t>Java </a:t>
            </a:r>
            <a:r>
              <a:rPr lang="en-US" sz="3200" i="1" u="sng" dirty="0" smtClean="0">
                <a:solidFill>
                  <a:srgbClr val="0000FF"/>
                </a:solidFill>
              </a:rPr>
              <a:t>String</a:t>
            </a:r>
            <a:r>
              <a:rPr lang="en-US" sz="3200" i="1" dirty="0" smtClean="0">
                <a:solidFill>
                  <a:srgbClr val="0000FF"/>
                </a:solidFill>
              </a:rPr>
              <a:t> class</a:t>
            </a:r>
            <a:r>
              <a:rPr lang="en-US" sz="3200" dirty="0" smtClean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err="1" smtClean="0"/>
              <a:t>Datatypes</a:t>
            </a:r>
            <a:r>
              <a:rPr lang="en-US" b="1" dirty="0" smtClean="0"/>
              <a:t>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An </a:t>
            </a:r>
            <a:r>
              <a:rPr lang="en-US" sz="3200" b="1" i="1" u="sng" dirty="0" err="1" smtClean="0">
                <a:solidFill>
                  <a:srgbClr val="0000FF"/>
                </a:solidFill>
              </a:rPr>
              <a:t>int</a:t>
            </a:r>
            <a:r>
              <a:rPr lang="en-US" sz="3200" dirty="0" smtClean="0"/>
              <a:t>  (integer)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32-bit signed twos-complement integer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int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err="1" smtClean="0">
                <a:solidFill>
                  <a:srgbClr val="0000FF"/>
                </a:solidFill>
              </a:rPr>
              <a:t>int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i</a:t>
            </a:r>
            <a:r>
              <a:rPr lang="en-US" sz="3200" dirty="0" smtClean="0">
                <a:solidFill>
                  <a:srgbClr val="0000FF"/>
                </a:solidFill>
              </a:rPr>
              <a:t> = 10;</a:t>
            </a:r>
            <a:r>
              <a:rPr lang="en-US" sz="3200" dirty="0" smtClean="0"/>
              <a:t> </a:t>
            </a:r>
          </a:p>
          <a:p>
            <a:endParaRPr lang="en-US" sz="1600" dirty="0" smtClean="0"/>
          </a:p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float</a:t>
            </a:r>
            <a:r>
              <a:rPr lang="en-US" sz="3200" dirty="0" smtClean="0"/>
              <a:t>  (single-precision floating-point number)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positive or negative </a:t>
            </a:r>
            <a:r>
              <a:rPr lang="en-US" sz="3200" b="1" i="1" dirty="0" smtClean="0"/>
              <a:t>decimal number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float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float x = 10</a:t>
            </a:r>
            <a:r>
              <a:rPr lang="en-US" sz="3200" dirty="0" smtClean="0">
                <a:solidFill>
                  <a:srgbClr val="FF0000"/>
                </a:solidFill>
              </a:rPr>
              <a:t>.98</a:t>
            </a:r>
            <a:r>
              <a:rPr lang="en-US" sz="3200" dirty="0" smtClean="0">
                <a:solidFill>
                  <a:srgbClr val="0000FF"/>
                </a:solidFill>
              </a:rPr>
              <a:t> ;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b="1" i="1" dirty="0" smtClean="0">
                <a:solidFill>
                  <a:srgbClr val="FF0000"/>
                </a:solidFill>
              </a:rPr>
              <a:t>Usage Danger:</a:t>
            </a:r>
            <a:r>
              <a:rPr lang="en-US" sz="3200" b="1" i="1" dirty="0" smtClean="0">
                <a:solidFill>
                  <a:srgbClr val="0000FF"/>
                </a:solidFill>
              </a:rPr>
              <a:t>  </a:t>
            </a:r>
            <a:r>
              <a:rPr lang="en-US" sz="3200" i="1" dirty="0" smtClean="0">
                <a:solidFill>
                  <a:srgbClr val="0000FF"/>
                </a:solidFill>
              </a:rPr>
              <a:t>F2C(-22.9</a:t>
            </a:r>
            <a:r>
              <a:rPr lang="en-US" sz="3200" i="1" dirty="0" smtClean="0">
                <a:solidFill>
                  <a:srgbClr val="FF0000"/>
                </a:solidFill>
              </a:rPr>
              <a:t>f</a:t>
            </a:r>
            <a:r>
              <a:rPr lang="en-US" sz="3200" i="1" dirty="0" smtClean="0">
                <a:solidFill>
                  <a:srgbClr val="0000FF"/>
                </a:solidFill>
              </a:rPr>
              <a:t>)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err="1" smtClean="0"/>
              <a:t>Datatypes</a:t>
            </a:r>
            <a:r>
              <a:rPr lang="en-US" b="1" dirty="0" smtClean="0"/>
              <a:t>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8936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short</a:t>
            </a:r>
            <a:r>
              <a:rPr lang="en-US" sz="3200" dirty="0" smtClean="0"/>
              <a:t>  (integer)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16-bit signed twos-complement integer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short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short </a:t>
            </a:r>
            <a:r>
              <a:rPr lang="en-US" sz="3200" dirty="0" err="1" smtClean="0">
                <a:solidFill>
                  <a:srgbClr val="0000FF"/>
                </a:solidFill>
              </a:rPr>
              <a:t>i</a:t>
            </a:r>
            <a:r>
              <a:rPr lang="en-US" sz="3200" dirty="0" smtClean="0">
                <a:solidFill>
                  <a:srgbClr val="0000FF"/>
                </a:solidFill>
              </a:rPr>
              <a:t>, j;</a:t>
            </a:r>
            <a:r>
              <a:rPr lang="en-US" sz="3200" dirty="0" smtClean="0"/>
              <a:t> 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long</a:t>
            </a:r>
            <a:r>
              <a:rPr lang="en-US" sz="3200" dirty="0" smtClean="0"/>
              <a:t>  (integer)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64-bit signed twos-complement integer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long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long j = </a:t>
            </a:r>
            <a:r>
              <a:rPr lang="en-US" sz="3200" dirty="0" smtClean="0">
                <a:solidFill>
                  <a:srgbClr val="0000FF"/>
                </a:solidFill>
              </a:rPr>
              <a:t>12412353525354</a:t>
            </a:r>
            <a:r>
              <a:rPr lang="en-US" sz="3200" b="1" dirty="0" smtClean="0">
                <a:solidFill>
                  <a:srgbClr val="FF0000"/>
                </a:solidFill>
              </a:rPr>
              <a:t>L</a:t>
            </a:r>
            <a:r>
              <a:rPr lang="en-US" sz="3200" dirty="0" smtClean="0">
                <a:solidFill>
                  <a:srgbClr val="0000FF"/>
                </a:solidFill>
              </a:rPr>
              <a:t>; </a:t>
            </a:r>
            <a:endParaRPr lang="en-US" sz="32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	(Java compiler would convert this number to long)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err="1" smtClean="0"/>
              <a:t>Datatypes</a:t>
            </a:r>
            <a:r>
              <a:rPr lang="en-US" b="1" dirty="0" smtClean="0"/>
              <a:t>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double</a:t>
            </a:r>
            <a:r>
              <a:rPr lang="en-US" sz="3200" dirty="0" smtClean="0"/>
              <a:t>  (double-precision floating point number)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64-bit IEEE 754 format decimal number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double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double y = 1.4e-32;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3200" b="1" i="1" dirty="0" smtClean="0">
                <a:solidFill>
                  <a:srgbClr val="FF0000"/>
                </a:solidFill>
              </a:rPr>
              <a:t>Usage Danger:</a:t>
            </a:r>
            <a:r>
              <a:rPr lang="en-US" sz="3200" b="1" i="1" dirty="0" smtClean="0">
                <a:solidFill>
                  <a:srgbClr val="0000FF"/>
                </a:solidFill>
              </a:rPr>
              <a:t>  </a:t>
            </a:r>
            <a:r>
              <a:rPr lang="en-US" sz="3200" i="1" dirty="0" err="1" smtClean="0">
                <a:solidFill>
                  <a:srgbClr val="0000FF"/>
                </a:solidFill>
              </a:rPr>
              <a:t>function_name</a:t>
            </a:r>
            <a:r>
              <a:rPr lang="en-US" sz="3200" i="1" dirty="0" smtClean="0">
                <a:solidFill>
                  <a:srgbClr val="0000FF"/>
                </a:solidFill>
              </a:rPr>
              <a:t>(-22.9e-47</a:t>
            </a:r>
            <a:r>
              <a:rPr lang="en-US" sz="3200" i="1" dirty="0" smtClean="0">
                <a:solidFill>
                  <a:srgbClr val="FF0000"/>
                </a:solidFill>
              </a:rPr>
              <a:t>d</a:t>
            </a:r>
            <a:r>
              <a:rPr lang="en-US" sz="3200" i="1" dirty="0" smtClean="0">
                <a:solidFill>
                  <a:srgbClr val="0000FF"/>
                </a:solidFill>
              </a:rPr>
              <a:t>)</a:t>
            </a:r>
            <a:endParaRPr lang="en-US" sz="3200" dirty="0" smtClean="0"/>
          </a:p>
          <a:p>
            <a:endParaRPr lang="en-US" sz="1600" dirty="0" smtClean="0"/>
          </a:p>
          <a:p>
            <a:r>
              <a:rPr lang="en-US" sz="3200" dirty="0" smtClean="0"/>
              <a:t>A </a:t>
            </a:r>
            <a:r>
              <a:rPr lang="en-US" sz="3200" b="1" i="1" u="sng" dirty="0" err="1" smtClean="0">
                <a:solidFill>
                  <a:srgbClr val="0000FF"/>
                </a:solidFill>
              </a:rPr>
              <a:t>boolean</a:t>
            </a:r>
            <a:r>
              <a:rPr lang="en-US" sz="3200" dirty="0" smtClean="0"/>
              <a:t>  (logical value)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has value </a:t>
            </a:r>
            <a:r>
              <a:rPr lang="en-US" sz="3200" b="1" i="1" dirty="0" smtClean="0"/>
              <a:t>true </a:t>
            </a:r>
            <a:r>
              <a:rPr lang="en-US" sz="3200" dirty="0" smtClean="0"/>
              <a:t>or </a:t>
            </a:r>
            <a:r>
              <a:rPr lang="en-US" sz="3200" b="1" i="1" dirty="0" smtClean="0"/>
              <a:t>false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boolean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err="1" smtClean="0">
                <a:solidFill>
                  <a:srgbClr val="0000FF"/>
                </a:solidFill>
              </a:rPr>
              <a:t>boolean</a:t>
            </a:r>
            <a:r>
              <a:rPr lang="en-US" sz="3200" dirty="0" smtClean="0">
                <a:solidFill>
                  <a:srgbClr val="0000FF"/>
                </a:solidFill>
              </a:rPr>
              <a:t> x = true;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err="1" smtClean="0"/>
              <a:t>Datatypes</a:t>
            </a:r>
            <a:r>
              <a:rPr lang="en-US" b="1" dirty="0" smtClean="0"/>
              <a:t>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char</a:t>
            </a:r>
            <a:r>
              <a:rPr lang="en-US" sz="3200" dirty="0" smtClean="0"/>
              <a:t>  (character)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16-bit Unicode representation of a symbol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char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b="1" i="1" dirty="0" smtClean="0"/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char </a:t>
            </a:r>
            <a:r>
              <a:rPr lang="en-US" sz="3200" dirty="0" smtClean="0">
                <a:solidFill>
                  <a:srgbClr val="0000FF"/>
                </a:solidFill>
              </a:rPr>
              <a:t>c = </a:t>
            </a:r>
            <a:r>
              <a:rPr lang="en-US" sz="3200" dirty="0" smtClean="0"/>
              <a:t>\u0B17</a:t>
            </a:r>
            <a:r>
              <a:rPr lang="en-US" sz="3200" dirty="0" smtClean="0">
                <a:solidFill>
                  <a:srgbClr val="0000FF"/>
                </a:solidFill>
              </a:rPr>
              <a:t>;</a:t>
            </a:r>
            <a:r>
              <a:rPr lang="en-US" sz="3200" dirty="0" smtClean="0"/>
              <a:t> </a:t>
            </a:r>
          </a:p>
          <a:p>
            <a:pPr lvl="1"/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3200" smtClean="0">
                <a:solidFill>
                  <a:srgbClr val="0000FF"/>
                </a:solidFill>
              </a:rPr>
              <a:t>	char d = ‘e’</a:t>
            </a:r>
            <a:endParaRPr lang="en-US" sz="3200" dirty="0" smtClean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byte</a:t>
            </a:r>
            <a:r>
              <a:rPr lang="en-US" sz="3200" dirty="0" smtClean="0"/>
              <a:t>  (integer)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an 8-bit signed twos-complement integer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byte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byte k = -27;</a:t>
            </a:r>
            <a:r>
              <a:rPr lang="en-US" sz="3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2402</TotalTime>
  <Words>452</Words>
  <Application>Microsoft Office PowerPoint</Application>
  <PresentationFormat>On-screen Show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New: Java Datatypes</vt:lpstr>
      <vt:lpstr>Java Datatypes (cont’d)</vt:lpstr>
      <vt:lpstr>Java Datatypes (cont’d)</vt:lpstr>
      <vt:lpstr>Java Datatypes (cont’d)</vt:lpstr>
      <vt:lpstr>Java Datatypes (cont’d)</vt:lpstr>
      <vt:lpstr>This Week: Java Program Design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337</cp:revision>
  <dcterms:created xsi:type="dcterms:W3CDTF">2013-01-03T06:52:59Z</dcterms:created>
  <dcterms:modified xsi:type="dcterms:W3CDTF">2013-01-23T18:14:23Z</dcterms:modified>
</cp:coreProperties>
</file>