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4" r:id="rId5"/>
    <p:sldId id="281" r:id="rId6"/>
    <p:sldId id="292" r:id="rId7"/>
    <p:sldId id="294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9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5925-3D28-40D5-B293-84E2EA228675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about.com/od/c/g/Clas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975"/>
            <a:ext cx="7391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COP2800 – Computer Programming Using JAVA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9" y="3886200"/>
            <a:ext cx="8763000" cy="2362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3000" b="1" dirty="0" smtClean="0">
                <a:solidFill>
                  <a:srgbClr val="0000FF"/>
                </a:solidFill>
              </a:rPr>
              <a:t>University of Florida     Department of CISE     Spring 2013</a:t>
            </a:r>
          </a:p>
          <a:p>
            <a:pPr algn="l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   Lecture 05 – </a:t>
            </a:r>
            <a:r>
              <a:rPr lang="en-US" b="1" dirty="0" smtClean="0">
                <a:solidFill>
                  <a:schemeClr val="tx1"/>
                </a:solidFill>
              </a:rPr>
              <a:t>Java Classes and Flow Control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Webpage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www.cise.ufl.edu/~mssz/JavaNM/Top-Level.html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811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Simple Decision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00FF"/>
                </a:solidFill>
              </a:rPr>
              <a:t>If .. then </a:t>
            </a:r>
            <a:r>
              <a:rPr lang="en-US" sz="3600" b="1" i="1" dirty="0" smtClean="0">
                <a:solidFill>
                  <a:srgbClr val="0000FF"/>
                </a:solidFill>
              </a:rPr>
              <a:t>		  		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Java Example</a:t>
            </a:r>
          </a:p>
          <a:p>
            <a:r>
              <a:rPr lang="en-US" sz="3600" b="1" i="1" dirty="0" smtClean="0">
                <a:solidFill>
                  <a:srgbClr val="0000FF"/>
                </a:solidFill>
              </a:rPr>
              <a:t>					</a:t>
            </a:r>
            <a:r>
              <a:rPr lang="en-US" sz="3600" b="1" i="1" dirty="0" smtClean="0">
                <a:solidFill>
                  <a:srgbClr val="00B050"/>
                </a:solidFill>
              </a:rPr>
              <a:t>in class </a:t>
            </a:r>
            <a:r>
              <a:rPr lang="en-US" sz="3600" b="1" i="1" u="sng" dirty="0" smtClean="0">
                <a:solidFill>
                  <a:srgbClr val="00B050"/>
                </a:solidFill>
              </a:rPr>
              <a:t>Bike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r>
              <a:rPr lang="en-US" sz="3600" b="1" i="1" dirty="0" smtClean="0">
                <a:solidFill>
                  <a:srgbClr val="00B050"/>
                </a:solidFill>
              </a:rPr>
              <a:t>here </a:t>
            </a:r>
          </a:p>
          <a:p>
            <a:r>
              <a:rPr lang="en-US" sz="3600" b="1" i="1" dirty="0">
                <a:solidFill>
                  <a:srgbClr val="00B050"/>
                </a:solidFill>
              </a:rPr>
              <a:t>	</a:t>
            </a:r>
            <a:r>
              <a:rPr lang="en-US" sz="3600" b="1" i="1" dirty="0" smtClean="0">
                <a:solidFill>
                  <a:srgbClr val="00B050"/>
                </a:solidFill>
              </a:rPr>
              <a:t>				   is the method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0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i="1" dirty="0" smtClean="0"/>
              <a:t>If</a:t>
            </a:r>
            <a:r>
              <a:rPr lang="en-US" sz="3200" dirty="0" smtClean="0"/>
              <a:t> Bike is moving</a:t>
            </a:r>
          </a:p>
          <a:p>
            <a:r>
              <a:rPr lang="en-US" sz="3200" b="1" i="1" dirty="0" smtClean="0"/>
              <a:t>Then</a:t>
            </a:r>
            <a:r>
              <a:rPr lang="en-US" sz="3200" dirty="0" smtClean="0"/>
              <a:t> apply the brakes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3389055"/>
            <a:ext cx="4495800" cy="286232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void </a:t>
            </a:r>
            <a:r>
              <a:rPr lang="en-US" sz="3600" dirty="0" err="1"/>
              <a:t>applyBrakes</a:t>
            </a:r>
            <a:r>
              <a:rPr lang="en-US" sz="3600" dirty="0"/>
              <a:t>() </a:t>
            </a:r>
            <a:r>
              <a:rPr lang="en-US" sz="3600" dirty="0" smtClean="0"/>
              <a:t>{</a:t>
            </a:r>
          </a:p>
          <a:p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</a:t>
            </a:r>
            <a:r>
              <a:rPr lang="en-US" sz="3600" b="1" dirty="0" smtClean="0">
                <a:solidFill>
                  <a:srgbClr val="0000FF"/>
                </a:solidFill>
              </a:rPr>
              <a:t>if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isMoving</a:t>
            </a:r>
            <a:r>
              <a:rPr lang="en-US" sz="3600" dirty="0" smtClean="0"/>
              <a:t>) </a:t>
            </a:r>
            <a:r>
              <a:rPr lang="en-US" sz="3600" b="1" dirty="0" smtClean="0">
                <a:solidFill>
                  <a:srgbClr val="0000FF"/>
                </a:solidFill>
              </a:rPr>
              <a:t>{</a:t>
            </a:r>
          </a:p>
          <a:p>
            <a:r>
              <a:rPr lang="en-US" sz="3600" dirty="0" smtClean="0"/>
              <a:t>	</a:t>
            </a:r>
            <a:r>
              <a:rPr lang="en-US" sz="3600" dirty="0" err="1" smtClean="0"/>
              <a:t>currentSpeed</a:t>
            </a:r>
            <a:r>
              <a:rPr lang="en-US" sz="3600" dirty="0" smtClean="0"/>
              <a:t>-</a:t>
            </a:r>
            <a:r>
              <a:rPr lang="en-US" sz="3600" dirty="0"/>
              <a:t>-; </a:t>
            </a:r>
            <a:endParaRPr lang="en-US" sz="3600" dirty="0" smtClean="0"/>
          </a:p>
          <a:p>
            <a:r>
              <a:rPr lang="en-US" sz="3600" dirty="0" smtClean="0"/>
              <a:t>     </a:t>
            </a:r>
            <a:r>
              <a:rPr lang="en-US" sz="3600" b="1" dirty="0" smtClean="0">
                <a:solidFill>
                  <a:srgbClr val="0000FF"/>
                </a:solidFill>
              </a:rPr>
              <a:t>}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} 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27831" y="4005238"/>
            <a:ext cx="3490913" cy="523220"/>
            <a:chOff x="1327831" y="4005238"/>
            <a:chExt cx="3490913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327831" y="4005238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“if”-part is stated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114800" y="4266848"/>
              <a:ext cx="7039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09687" y="4572000"/>
            <a:ext cx="3871913" cy="523220"/>
            <a:chOff x="1309687" y="4572000"/>
            <a:chExt cx="3871913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309687" y="4572000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“then” is implied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114800" y="4833610"/>
              <a:ext cx="1066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own Arrow 27"/>
          <p:cNvSpPr/>
          <p:nvPr/>
        </p:nvSpPr>
        <p:spPr>
          <a:xfrm>
            <a:off x="6172200" y="3048000"/>
            <a:ext cx="1066800" cy="4691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If..Then..Else</a:t>
            </a:r>
            <a:r>
              <a:rPr lang="en-US" b="1" dirty="0" smtClean="0"/>
              <a:t>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1086" y="1371600"/>
            <a:ext cx="8382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00FF"/>
                </a:solidFill>
              </a:rPr>
              <a:t>If .. then .. else </a:t>
            </a:r>
            <a:r>
              <a:rPr lang="en-US" sz="3600" b="1" i="1" dirty="0" smtClean="0">
                <a:solidFill>
                  <a:srgbClr val="0000FF"/>
                </a:solidFill>
              </a:rPr>
              <a:t>		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Java Example</a:t>
            </a:r>
          </a:p>
          <a:p>
            <a:r>
              <a:rPr lang="en-US" sz="3600" b="1" i="1" dirty="0" smtClean="0">
                <a:solidFill>
                  <a:srgbClr val="0000FF"/>
                </a:solidFill>
              </a:rPr>
              <a:t>					</a:t>
            </a:r>
            <a:r>
              <a:rPr lang="en-US" sz="3600" b="1" i="1" dirty="0" smtClean="0">
                <a:solidFill>
                  <a:srgbClr val="00B050"/>
                </a:solidFill>
              </a:rPr>
              <a:t>in class </a:t>
            </a:r>
            <a:r>
              <a:rPr lang="en-US" sz="3600" b="1" i="1" u="sng" dirty="0" smtClean="0">
                <a:solidFill>
                  <a:srgbClr val="00B050"/>
                </a:solidFill>
              </a:rPr>
              <a:t>Bike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r>
              <a:rPr lang="en-US" sz="3600" b="1" i="1" dirty="0" smtClean="0">
                <a:solidFill>
                  <a:srgbClr val="00B050"/>
                </a:solidFill>
              </a:rPr>
              <a:t>here </a:t>
            </a:r>
          </a:p>
          <a:p>
            <a:r>
              <a:rPr lang="en-US" sz="3600" b="1" i="1" dirty="0">
                <a:solidFill>
                  <a:srgbClr val="00B050"/>
                </a:solidFill>
              </a:rPr>
              <a:t>	</a:t>
            </a:r>
            <a:r>
              <a:rPr lang="en-US" sz="3600" b="1" i="1" dirty="0" smtClean="0">
                <a:solidFill>
                  <a:srgbClr val="00B050"/>
                </a:solidFill>
              </a:rPr>
              <a:t>				   is the method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045494"/>
            <a:ext cx="4419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i="1" dirty="0" smtClean="0"/>
              <a:t>If</a:t>
            </a:r>
            <a:r>
              <a:rPr lang="en-US" sz="3200" dirty="0" smtClean="0"/>
              <a:t> Bike is moving</a:t>
            </a:r>
          </a:p>
          <a:p>
            <a:r>
              <a:rPr lang="en-US" sz="3200" b="1" i="1" dirty="0" smtClean="0"/>
              <a:t>Then</a:t>
            </a:r>
            <a:r>
              <a:rPr lang="en-US" sz="3200" dirty="0" smtClean="0"/>
              <a:t> apply the brakes</a:t>
            </a:r>
          </a:p>
          <a:p>
            <a:r>
              <a:rPr lang="en-US" sz="3200" b="1" i="1" dirty="0" smtClean="0"/>
              <a:t>Else </a:t>
            </a:r>
            <a:r>
              <a:rPr lang="en-US" sz="3200" i="1" dirty="0" smtClean="0"/>
              <a:t>inform user: stopped</a:t>
            </a:r>
            <a:endParaRPr lang="en-US" sz="32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97087" y="3799344"/>
            <a:ext cx="5994513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applyBrakes</a:t>
            </a:r>
            <a:r>
              <a:rPr lang="en-US" sz="2800" dirty="0"/>
              <a:t>() {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if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isMoving</a:t>
            </a:r>
            <a:r>
              <a:rPr lang="en-US" sz="2800" dirty="0"/>
              <a:t>) </a:t>
            </a:r>
            <a:r>
              <a:rPr lang="en-US" sz="2800" b="1" dirty="0">
                <a:solidFill>
                  <a:srgbClr val="0000FF"/>
                </a:solidFill>
              </a:rPr>
              <a:t>{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currentSpeed</a:t>
            </a:r>
            <a:r>
              <a:rPr lang="en-US" sz="2800" dirty="0" smtClean="0"/>
              <a:t>-</a:t>
            </a:r>
            <a:r>
              <a:rPr lang="en-US" sz="2800" dirty="0"/>
              <a:t>-; </a:t>
            </a:r>
            <a:r>
              <a:rPr lang="en-US" sz="2800" b="1" dirty="0" smtClean="0">
                <a:solidFill>
                  <a:srgbClr val="0000FF"/>
                </a:solidFill>
              </a:rPr>
              <a:t>}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0000FF"/>
                </a:solidFill>
              </a:rPr>
              <a:t>else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0000FF"/>
                </a:solidFill>
              </a:rPr>
              <a:t>{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System.err.println</a:t>
            </a:r>
            <a:r>
              <a:rPr lang="en-US" sz="2800" dirty="0" smtClean="0"/>
              <a:t>(“Stopped!"); </a:t>
            </a:r>
          </a:p>
          <a:p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0000FF"/>
                </a:solidFill>
              </a:rPr>
              <a:t>}</a:t>
            </a:r>
            <a:r>
              <a:rPr lang="en-US" sz="2800" dirty="0" smtClean="0"/>
              <a:t> </a:t>
            </a:r>
            <a:r>
              <a:rPr lang="en-US" sz="2800" dirty="0"/>
              <a:t>}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44" y="4201180"/>
            <a:ext cx="3490913" cy="523220"/>
            <a:chOff x="18144" y="4201180"/>
            <a:chExt cx="3490913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18144" y="4201180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“if”-part is stated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786969" y="4462790"/>
              <a:ext cx="4658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0" y="4681562"/>
            <a:ext cx="3900714" cy="523220"/>
            <a:chOff x="0" y="4681562"/>
            <a:chExt cx="3900714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0" y="4681562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“then” is implied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633889" y="4953000"/>
              <a:ext cx="12668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7946" y="5151980"/>
            <a:ext cx="3490913" cy="523220"/>
            <a:chOff x="57946" y="5108438"/>
            <a:chExt cx="3490913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57946" y="5108438"/>
              <a:ext cx="3490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“else” part stated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810782" y="5363028"/>
              <a:ext cx="4658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own Arrow 10"/>
          <p:cNvSpPr/>
          <p:nvPr/>
        </p:nvSpPr>
        <p:spPr>
          <a:xfrm>
            <a:off x="6172200" y="3125926"/>
            <a:ext cx="1066800" cy="7602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“for-loop”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for(initialization</a:t>
            </a:r>
            <a:r>
              <a:rPr lang="en-US" sz="3200" b="1" dirty="0">
                <a:solidFill>
                  <a:srgbClr val="0000FF"/>
                </a:solidFill>
              </a:rPr>
              <a:t>; </a:t>
            </a:r>
            <a:r>
              <a:rPr lang="en-US" sz="3200" b="1" dirty="0" err="1">
                <a:solidFill>
                  <a:srgbClr val="0000FF"/>
                </a:solidFill>
              </a:rPr>
              <a:t>Boolean_expression</a:t>
            </a:r>
            <a:r>
              <a:rPr lang="en-US" sz="3200" b="1" dirty="0">
                <a:solidFill>
                  <a:srgbClr val="0000FF"/>
                </a:solidFill>
              </a:rPr>
              <a:t>; update) {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586103"/>
            <a:ext cx="8654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Meaning</a:t>
            </a:r>
            <a:r>
              <a:rPr lang="en-US" sz="3200" b="1" i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Initialization	        </a:t>
            </a:r>
            <a:r>
              <a:rPr lang="en-US" sz="3200" dirty="0" smtClean="0">
                <a:solidFill>
                  <a:srgbClr val="0000FF"/>
                </a:solidFill>
              </a:rPr>
              <a:t>Declare/initialize loop </a:t>
            </a:r>
            <a:r>
              <a:rPr lang="en-US" sz="3200" dirty="0" err="1" smtClean="0">
                <a:solidFill>
                  <a:srgbClr val="0000FF"/>
                </a:solidFill>
              </a:rPr>
              <a:t>varbls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Controls loop execution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true	</a:t>
            </a:r>
            <a:r>
              <a:rPr lang="en-US" sz="3200" dirty="0" smtClean="0">
                <a:solidFill>
                  <a:srgbClr val="0000FF"/>
                </a:solidFill>
              </a:rPr>
              <a:t>Loop continues to execute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false	</a:t>
            </a:r>
            <a:r>
              <a:rPr lang="en-US" sz="3200" dirty="0" smtClean="0">
                <a:solidFill>
                  <a:srgbClr val="0000FF"/>
                </a:solidFill>
              </a:rPr>
              <a:t>Exit from loop to next statement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Update		          </a:t>
            </a:r>
            <a:r>
              <a:rPr lang="en-US" sz="3200" u="sng" dirty="0" smtClean="0">
                <a:solidFill>
                  <a:srgbClr val="0000FF"/>
                </a:solidFill>
              </a:rPr>
              <a:t>Optional</a:t>
            </a:r>
            <a:r>
              <a:rPr lang="en-US" sz="3200" dirty="0" smtClean="0">
                <a:solidFill>
                  <a:srgbClr val="0000FF"/>
                </a:solidFill>
              </a:rPr>
              <a:t>: update loop </a:t>
            </a:r>
            <a:r>
              <a:rPr lang="en-US" sz="3200" dirty="0" err="1" smtClean="0">
                <a:solidFill>
                  <a:srgbClr val="0000FF"/>
                </a:solidFill>
              </a:rPr>
              <a:t>varbls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“for-loop” Control Structure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for(initialization</a:t>
            </a:r>
            <a:r>
              <a:rPr lang="en-US" sz="3200" b="1" dirty="0">
                <a:solidFill>
                  <a:srgbClr val="0000FF"/>
                </a:solidFill>
              </a:rPr>
              <a:t>; </a:t>
            </a:r>
            <a:r>
              <a:rPr lang="en-US" sz="3200" b="1" dirty="0" err="1">
                <a:solidFill>
                  <a:srgbClr val="0000FF"/>
                </a:solidFill>
              </a:rPr>
              <a:t>Boolean_expression</a:t>
            </a:r>
            <a:r>
              <a:rPr lang="en-US" sz="3200" b="1" dirty="0">
                <a:solidFill>
                  <a:srgbClr val="0000FF"/>
                </a:solidFill>
              </a:rPr>
              <a:t>; update) </a:t>
            </a:r>
            <a:r>
              <a:rPr lang="en-US" sz="3200" dirty="0"/>
              <a:t>{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586103"/>
            <a:ext cx="6291942" cy="246221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i="1" u="sng" dirty="0" smtClean="0">
                <a:solidFill>
                  <a:srgbClr val="00B050"/>
                </a:solidFill>
              </a:rPr>
              <a:t>Example</a:t>
            </a:r>
            <a:r>
              <a:rPr lang="en-US" sz="3600" b="1" i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for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(</a:t>
            </a:r>
            <a:r>
              <a:rPr lang="en-US" sz="3600" b="1" dirty="0" err="1" smtClean="0">
                <a:solidFill>
                  <a:srgbClr val="0000FF"/>
                </a:solidFill>
              </a:rPr>
              <a:t>int</a:t>
            </a:r>
            <a:r>
              <a:rPr lang="en-US" sz="3600" b="1" dirty="0" smtClean="0">
                <a:solidFill>
                  <a:srgbClr val="0000FF"/>
                </a:solidFill>
              </a:rPr>
              <a:t> x = 10;  x &lt; 20;  x = x+1) {</a:t>
            </a:r>
            <a:r>
              <a:rPr lang="en-US" sz="3600" dirty="0" smtClean="0"/>
              <a:t> 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sum = sum + x;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}</a:t>
            </a:r>
            <a:r>
              <a:rPr lang="en-US" sz="3600" dirty="0" smtClean="0"/>
              <a:t> </a:t>
            </a:r>
            <a:endParaRPr lang="en-US" sz="3600" b="1" i="1" dirty="0" smtClean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20686" y="2394857"/>
            <a:ext cx="5704114" cy="2002972"/>
            <a:chOff x="2220686" y="2394857"/>
            <a:chExt cx="5704114" cy="2002972"/>
          </a:xfrm>
        </p:grpSpPr>
        <p:sp>
          <p:nvSpPr>
            <p:cNvPr id="2" name="Freeform 1"/>
            <p:cNvSpPr/>
            <p:nvPr/>
          </p:nvSpPr>
          <p:spPr>
            <a:xfrm>
              <a:off x="2220686" y="2394857"/>
              <a:ext cx="624234" cy="2002972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2981980"/>
              <a:ext cx="5486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Integer “x” has a starting value of 10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62400" y="2402651"/>
            <a:ext cx="4942114" cy="2002972"/>
            <a:chOff x="2220686" y="2394857"/>
            <a:chExt cx="4942114" cy="2002972"/>
          </a:xfrm>
        </p:grpSpPr>
        <p:sp>
          <p:nvSpPr>
            <p:cNvPr id="23" name="Freeform 22"/>
            <p:cNvSpPr/>
            <p:nvPr/>
          </p:nvSpPr>
          <p:spPr>
            <a:xfrm>
              <a:off x="2220686" y="2394857"/>
              <a:ext cx="624234" cy="2002972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8400" y="2981980"/>
              <a:ext cx="4724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Loop runs as long as x &lt; 20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75514" y="2402651"/>
            <a:ext cx="3668486" cy="1995178"/>
            <a:chOff x="5475514" y="2402651"/>
            <a:chExt cx="3668486" cy="1995178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475514" y="2402651"/>
              <a:ext cx="2144486" cy="199517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715000" y="2703845"/>
              <a:ext cx="3429000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Increment variable “x” by 1 at each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iter-ation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4951666"/>
            <a:ext cx="6244774" cy="1938992"/>
            <a:chOff x="2514600" y="4951666"/>
            <a:chExt cx="6244774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2514600" y="5493603"/>
              <a:ext cx="3467100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Body of Loop: add x to a variable “sum</a:t>
              </a:r>
              <a:r>
                <a:rPr lang="en-US" sz="2400" i="1" dirty="0" smtClean="0"/>
                <a:t>” (assumed to initially be zero)</a:t>
              </a:r>
              <a:endParaRPr lang="en-US" sz="2400" i="1" dirty="0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5867400" y="5029200"/>
              <a:ext cx="762000" cy="173599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4260" y="4951666"/>
              <a:ext cx="22751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 = 10	sum = 10</a:t>
              </a:r>
            </a:p>
            <a:p>
              <a:r>
                <a:rPr lang="en-US" sz="2400" dirty="0" smtClean="0"/>
                <a:t>x = 11	sum = 21</a:t>
              </a:r>
            </a:p>
            <a:p>
              <a:r>
                <a:rPr lang="en-US" sz="2400" dirty="0" smtClean="0"/>
                <a:t>x = 12	sum = 33</a:t>
              </a:r>
            </a:p>
            <a:p>
              <a:r>
                <a:rPr lang="en-US" sz="2400" dirty="0" smtClean="0"/>
                <a:t>     :	        :</a:t>
              </a:r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20</a:t>
              </a:r>
              <a:r>
                <a:rPr lang="en-US" sz="2400" dirty="0" smtClean="0"/>
                <a:t>	Exit Loop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8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“while-loop”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while(</a:t>
            </a:r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) </a:t>
            </a:r>
            <a:r>
              <a:rPr lang="en-US" sz="3200" b="1" dirty="0">
                <a:solidFill>
                  <a:srgbClr val="0000FF"/>
                </a:solidFill>
              </a:rPr>
              <a:t>{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886200"/>
            <a:ext cx="8654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Meaning</a:t>
            </a:r>
            <a:r>
              <a:rPr lang="en-US" sz="3200" b="1" i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Controls loop execution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true	</a:t>
            </a:r>
            <a:r>
              <a:rPr lang="en-US" sz="3200" dirty="0" smtClean="0">
                <a:solidFill>
                  <a:srgbClr val="0000FF"/>
                </a:solidFill>
              </a:rPr>
              <a:t>Body of loop executes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false	</a:t>
            </a:r>
            <a:r>
              <a:rPr lang="en-US" sz="3200" dirty="0" smtClean="0">
                <a:solidFill>
                  <a:srgbClr val="0000FF"/>
                </a:solidFill>
              </a:rPr>
              <a:t>Exit from loop to next statement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“while-loop” Control Structure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while(</a:t>
            </a:r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) </a:t>
            </a:r>
            <a:r>
              <a:rPr lang="en-US" sz="3200" dirty="0"/>
              <a:t>{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429000"/>
            <a:ext cx="6291942" cy="330346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i="1" u="sng" dirty="0" smtClean="0">
                <a:solidFill>
                  <a:srgbClr val="00B050"/>
                </a:solidFill>
              </a:rPr>
              <a:t>Example</a:t>
            </a:r>
            <a:r>
              <a:rPr lang="en-US" sz="3600" b="1" i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sz="3600" dirty="0" smtClean="0"/>
              <a:t>x = 10;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while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(x &lt; 20) {</a:t>
            </a:r>
            <a:r>
              <a:rPr lang="en-US" sz="3600" dirty="0" smtClean="0"/>
              <a:t>    </a:t>
            </a:r>
          </a:p>
          <a:p>
            <a:pPr>
              <a:lnSpc>
                <a:spcPts val="38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x = x + 1;</a:t>
            </a:r>
          </a:p>
          <a:p>
            <a:pPr>
              <a:lnSpc>
                <a:spcPts val="38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sum = sum + x; 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}</a:t>
            </a:r>
            <a:r>
              <a:rPr lang="en-US" sz="3600" dirty="0" smtClean="0"/>
              <a:t> </a:t>
            </a:r>
            <a:endParaRPr lang="en-US" sz="3600" b="1" i="1" dirty="0" smtClean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494" y="2981980"/>
            <a:ext cx="5857306" cy="1890034"/>
            <a:chOff x="2067494" y="2981980"/>
            <a:chExt cx="5857306" cy="1890034"/>
          </a:xfrm>
        </p:grpSpPr>
        <p:sp>
          <p:nvSpPr>
            <p:cNvPr id="2" name="Freeform 1"/>
            <p:cNvSpPr/>
            <p:nvPr/>
          </p:nvSpPr>
          <p:spPr>
            <a:xfrm rot="2354033">
              <a:off x="2067494" y="3402444"/>
              <a:ext cx="570538" cy="1469570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2981980"/>
              <a:ext cx="5486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Integer “x” has a starting value of 10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43706" y="2262818"/>
            <a:ext cx="5190694" cy="2912560"/>
            <a:chOff x="3343706" y="2262818"/>
            <a:chExt cx="5190694" cy="2912560"/>
          </a:xfrm>
        </p:grpSpPr>
        <p:sp>
          <p:nvSpPr>
            <p:cNvPr id="23" name="Freeform 22"/>
            <p:cNvSpPr/>
            <p:nvPr/>
          </p:nvSpPr>
          <p:spPr>
            <a:xfrm rot="1135388">
              <a:off x="3343706" y="2262818"/>
              <a:ext cx="894273" cy="2912560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0" y="2989774"/>
              <a:ext cx="4724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Loop runs as long as x &lt; 20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0" y="4951666"/>
            <a:ext cx="4949374" cy="1938992"/>
            <a:chOff x="3810000" y="4951666"/>
            <a:chExt cx="4949374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3810000" y="5493603"/>
              <a:ext cx="2171700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Body of Loop: add x to a variable “sum”</a:t>
              </a:r>
              <a:endParaRPr lang="en-US" sz="2400" i="1" dirty="0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5867400" y="5029200"/>
              <a:ext cx="762000" cy="173599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4260" y="4951666"/>
              <a:ext cx="22751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 = </a:t>
              </a:r>
              <a:r>
                <a:rPr lang="en-US" sz="2400" dirty="0" smtClean="0"/>
                <a:t>11</a:t>
              </a:r>
              <a:r>
                <a:rPr lang="en-US" sz="2400" dirty="0" smtClean="0"/>
                <a:t>	sum = </a:t>
              </a:r>
              <a:r>
                <a:rPr lang="en-US" sz="2400" dirty="0" smtClean="0"/>
                <a:t>11</a:t>
              </a:r>
              <a:endParaRPr lang="en-US" sz="2400" dirty="0" smtClean="0"/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12</a:t>
              </a:r>
              <a:r>
                <a:rPr lang="en-US" sz="2400" dirty="0" smtClean="0"/>
                <a:t>	sum = </a:t>
              </a:r>
              <a:r>
                <a:rPr lang="en-US" sz="2400" dirty="0" smtClean="0"/>
                <a:t>23</a:t>
              </a:r>
              <a:endParaRPr lang="en-US" sz="2400" dirty="0" smtClean="0"/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13</a:t>
              </a:r>
              <a:r>
                <a:rPr lang="en-US" sz="2400" dirty="0" smtClean="0"/>
                <a:t>	sum = </a:t>
              </a:r>
              <a:r>
                <a:rPr lang="en-US" sz="2400" dirty="0" smtClean="0"/>
                <a:t>36</a:t>
              </a:r>
              <a:endParaRPr lang="en-US" sz="2400" dirty="0" smtClean="0"/>
            </a:p>
            <a:p>
              <a:r>
                <a:rPr lang="en-US" sz="2400" dirty="0" smtClean="0"/>
                <a:t>     :	        :</a:t>
              </a:r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20</a:t>
              </a:r>
              <a:r>
                <a:rPr lang="en-US" sz="2400" dirty="0" smtClean="0"/>
                <a:t>	Exit Loop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37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“do-while” Control Structure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do </a:t>
            </a:r>
            <a:r>
              <a:rPr lang="en-US" sz="3200" b="1" dirty="0">
                <a:solidFill>
                  <a:srgbClr val="0000FF"/>
                </a:solidFill>
              </a:rPr>
              <a:t>{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 </a:t>
            </a:r>
            <a:r>
              <a:rPr lang="en-US" sz="3200" b="1" dirty="0">
                <a:solidFill>
                  <a:srgbClr val="0000FF"/>
                </a:solidFill>
              </a:rPr>
              <a:t>while(</a:t>
            </a:r>
            <a:r>
              <a:rPr lang="en-US" sz="3200" b="1" dirty="0" err="1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);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886200"/>
            <a:ext cx="8654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Meaning</a:t>
            </a:r>
            <a:r>
              <a:rPr lang="en-US" sz="3200" b="1" i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3200" b="1" dirty="0" err="1" smtClean="0">
                <a:solidFill>
                  <a:srgbClr val="0000FF"/>
                </a:solidFill>
              </a:rPr>
              <a:t>Boolean_expression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Controls loop execution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true	</a:t>
            </a:r>
            <a:r>
              <a:rPr lang="en-US" sz="3200" dirty="0" smtClean="0">
                <a:solidFill>
                  <a:srgbClr val="0000FF"/>
                </a:solidFill>
              </a:rPr>
              <a:t>Body of loop executes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</a:rPr>
              <a:t>= false	</a:t>
            </a:r>
            <a:r>
              <a:rPr lang="en-US" sz="3200" dirty="0" smtClean="0">
                <a:solidFill>
                  <a:srgbClr val="0000FF"/>
                </a:solidFill>
              </a:rPr>
              <a:t>Exit from loop to next statement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7143" y="1625600"/>
            <a:ext cx="2514600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Body of loop executes once before </a:t>
            </a:r>
            <a:r>
              <a:rPr lang="en-US" sz="2800" b="1" i="1" dirty="0" smtClean="0">
                <a:solidFill>
                  <a:srgbClr val="0000FF"/>
                </a:solidFill>
              </a:rPr>
              <a:t>Boolean expression </a:t>
            </a:r>
            <a:r>
              <a:rPr lang="en-US" sz="2800" b="1" dirty="0" smtClean="0">
                <a:solidFill>
                  <a:srgbClr val="FF0000"/>
                </a:solidFill>
              </a:rPr>
              <a:t>is </a:t>
            </a:r>
            <a:r>
              <a:rPr lang="en-US" sz="2800" b="1" dirty="0" err="1" smtClean="0">
                <a:solidFill>
                  <a:srgbClr val="FF0000"/>
                </a:solidFill>
              </a:rPr>
              <a:t>evaluted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562600" y="2402651"/>
            <a:ext cx="424543" cy="56914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“do-while” Control Structure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Syntax</a:t>
            </a:r>
            <a:r>
              <a:rPr lang="en-US" sz="3200" b="1" i="1" dirty="0" smtClean="0"/>
              <a:t>: 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d</a:t>
            </a:r>
            <a:r>
              <a:rPr lang="en-US" sz="3200" b="1" dirty="0" smtClean="0">
                <a:solidFill>
                  <a:srgbClr val="0000FF"/>
                </a:solidFill>
              </a:rPr>
              <a:t>o {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//</a:t>
            </a:r>
            <a:r>
              <a:rPr lang="en-US" sz="3200" dirty="0"/>
              <a:t>Statements </a:t>
            </a:r>
            <a:r>
              <a:rPr lang="en-US" sz="3200" dirty="0" smtClean="0"/>
              <a:t>in body of loop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} </a:t>
            </a:r>
            <a:r>
              <a:rPr lang="en-US" sz="3200" b="1" dirty="0">
                <a:solidFill>
                  <a:srgbClr val="0000FF"/>
                </a:solidFill>
              </a:rPr>
              <a:t>while(</a:t>
            </a:r>
            <a:r>
              <a:rPr lang="en-US" sz="3200" b="1" dirty="0" err="1">
                <a:solidFill>
                  <a:srgbClr val="0000FF"/>
                </a:solidFill>
              </a:rPr>
              <a:t>Boolean_expression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smtClean="0">
                <a:solidFill>
                  <a:srgbClr val="0000FF"/>
                </a:solidFill>
              </a:rPr>
              <a:t>;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458" y="3429000"/>
            <a:ext cx="6291942" cy="330346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i="1" u="sng" dirty="0" smtClean="0">
                <a:solidFill>
                  <a:srgbClr val="00B050"/>
                </a:solidFill>
              </a:rPr>
              <a:t>Example</a:t>
            </a:r>
            <a:r>
              <a:rPr lang="en-US" sz="3600" b="1" i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sz="3600" dirty="0" smtClean="0"/>
              <a:t>x = 10;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do{</a:t>
            </a:r>
            <a:r>
              <a:rPr lang="en-US" sz="3600" dirty="0" smtClean="0"/>
              <a:t>    </a:t>
            </a:r>
          </a:p>
          <a:p>
            <a:pPr>
              <a:lnSpc>
                <a:spcPts val="38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x = x + 1;</a:t>
            </a:r>
          </a:p>
          <a:p>
            <a:pPr>
              <a:lnSpc>
                <a:spcPts val="3800"/>
              </a:lnSpc>
            </a:pPr>
            <a:r>
              <a:rPr lang="en-US" sz="3600" dirty="0"/>
              <a:t> </a:t>
            </a:r>
            <a:r>
              <a:rPr lang="en-US" sz="3600" dirty="0" smtClean="0"/>
              <a:t>   sum = sum + x; 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}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0000FF"/>
                </a:solidFill>
              </a:rPr>
              <a:t>while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00FF"/>
                </a:solidFill>
              </a:rPr>
              <a:t>(x &lt; 20) </a:t>
            </a:r>
            <a:r>
              <a:rPr lang="en-US" sz="3600" b="1" dirty="0" smtClean="0">
                <a:solidFill>
                  <a:srgbClr val="0000FF"/>
                </a:solidFill>
              </a:rPr>
              <a:t>;</a:t>
            </a:r>
            <a:endParaRPr lang="en-US" sz="3600" b="1" i="1" dirty="0" smtClean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494" y="2981980"/>
            <a:ext cx="5857306" cy="1890034"/>
            <a:chOff x="2067494" y="2981980"/>
            <a:chExt cx="5857306" cy="1890034"/>
          </a:xfrm>
        </p:grpSpPr>
        <p:sp>
          <p:nvSpPr>
            <p:cNvPr id="2" name="Freeform 1"/>
            <p:cNvSpPr/>
            <p:nvPr/>
          </p:nvSpPr>
          <p:spPr>
            <a:xfrm rot="2354033">
              <a:off x="2067494" y="3402444"/>
              <a:ext cx="570538" cy="1469570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2981980"/>
              <a:ext cx="5486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Integer “x” has a starting value of 10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2096" y="3465088"/>
            <a:ext cx="5190694" cy="2912560"/>
            <a:chOff x="3343706" y="2262818"/>
            <a:chExt cx="5190694" cy="2912560"/>
          </a:xfrm>
        </p:grpSpPr>
        <p:sp>
          <p:nvSpPr>
            <p:cNvPr id="23" name="Freeform 22"/>
            <p:cNvSpPr/>
            <p:nvPr/>
          </p:nvSpPr>
          <p:spPr>
            <a:xfrm rot="1135388">
              <a:off x="3343706" y="2262818"/>
              <a:ext cx="894273" cy="2912560"/>
            </a:xfrm>
            <a:custGeom>
              <a:avLst/>
              <a:gdLst>
                <a:gd name="connsiteX0" fmla="*/ 0 w 624234"/>
                <a:gd name="connsiteY0" fmla="*/ 0 h 2002972"/>
                <a:gd name="connsiteX1" fmla="*/ 624114 w 624234"/>
                <a:gd name="connsiteY1" fmla="*/ 1146629 h 2002972"/>
                <a:gd name="connsiteX2" fmla="*/ 58057 w 624234"/>
                <a:gd name="connsiteY2" fmla="*/ 2002972 h 2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234" h="2002972">
                  <a:moveTo>
                    <a:pt x="0" y="0"/>
                  </a:moveTo>
                  <a:cubicBezTo>
                    <a:pt x="307219" y="406400"/>
                    <a:pt x="614438" y="812800"/>
                    <a:pt x="624114" y="1146629"/>
                  </a:cubicBezTo>
                  <a:cubicBezTo>
                    <a:pt x="633790" y="1480458"/>
                    <a:pt x="58057" y="2002972"/>
                    <a:pt x="58057" y="20029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0" y="2989774"/>
              <a:ext cx="472440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Loop runs as long as x &lt; 20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0" y="4951666"/>
            <a:ext cx="4949374" cy="1938992"/>
            <a:chOff x="3810000" y="4951666"/>
            <a:chExt cx="4949374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3810000" y="5493603"/>
              <a:ext cx="2171700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Body of Loop: add x to a variable “sum”</a:t>
              </a:r>
              <a:endParaRPr lang="en-US" sz="2400" i="1" dirty="0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5867400" y="5029200"/>
              <a:ext cx="762000" cy="173599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4260" y="4951666"/>
              <a:ext cx="22751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x =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11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	sum =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11</a:t>
              </a:r>
              <a:endParaRPr lang="en-US" sz="2400" b="1" dirty="0" smtClean="0">
                <a:solidFill>
                  <a:srgbClr val="FF0000"/>
                </a:solidFill>
              </a:endParaRPr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12</a:t>
              </a:r>
              <a:r>
                <a:rPr lang="en-US" sz="2400" dirty="0" smtClean="0"/>
                <a:t>	sum = </a:t>
              </a:r>
              <a:r>
                <a:rPr lang="en-US" sz="2400" dirty="0" smtClean="0"/>
                <a:t>23</a:t>
              </a:r>
              <a:endParaRPr lang="en-US" sz="2400" dirty="0" smtClean="0"/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13</a:t>
              </a:r>
              <a:r>
                <a:rPr lang="en-US" sz="2400" dirty="0" smtClean="0"/>
                <a:t>	sum = </a:t>
              </a:r>
              <a:r>
                <a:rPr lang="en-US" sz="2400" dirty="0" smtClean="0"/>
                <a:t>36</a:t>
              </a:r>
              <a:endParaRPr lang="en-US" sz="2400" dirty="0" smtClean="0"/>
            </a:p>
            <a:p>
              <a:r>
                <a:rPr lang="en-US" sz="2400" dirty="0" smtClean="0"/>
                <a:t>     :	        :</a:t>
              </a:r>
            </a:p>
            <a:p>
              <a:r>
                <a:rPr lang="en-US" sz="2400" dirty="0" smtClean="0"/>
                <a:t>x = </a:t>
              </a:r>
              <a:r>
                <a:rPr lang="en-US" sz="2400" dirty="0" smtClean="0"/>
                <a:t>20</a:t>
              </a:r>
              <a:r>
                <a:rPr lang="en-US" sz="2400" dirty="0" smtClean="0"/>
                <a:t>	Exit Loop</a:t>
              </a:r>
              <a:endParaRPr lang="en-US" sz="2400" dirty="0"/>
            </a:p>
          </p:txBody>
        </p:sp>
      </p:grpSp>
      <p:sp>
        <p:nvSpPr>
          <p:cNvPr id="5" name="Down Arrow 4"/>
          <p:cNvSpPr/>
          <p:nvPr/>
        </p:nvSpPr>
        <p:spPr>
          <a:xfrm>
            <a:off x="7010400" y="3872369"/>
            <a:ext cx="457200" cy="11568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87143" y="1625600"/>
            <a:ext cx="2514600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Body of loop executes once before </a:t>
            </a:r>
            <a:r>
              <a:rPr lang="en-US" sz="2800" b="1" i="1" dirty="0" smtClean="0">
                <a:solidFill>
                  <a:srgbClr val="0000FF"/>
                </a:solidFill>
              </a:rPr>
              <a:t>Boolean expression </a:t>
            </a:r>
            <a:r>
              <a:rPr lang="en-US" sz="2800" b="1" dirty="0" smtClean="0">
                <a:solidFill>
                  <a:srgbClr val="FF0000"/>
                </a:solidFill>
              </a:rPr>
              <a:t>is </a:t>
            </a:r>
            <a:r>
              <a:rPr lang="en-US" sz="2800" b="1" dirty="0" err="1" smtClean="0">
                <a:solidFill>
                  <a:srgbClr val="FF0000"/>
                </a:solidFill>
              </a:rPr>
              <a:t>evaluted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Computer Programming Tools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3647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u="sng" dirty="0" smtClean="0">
                <a:solidFill>
                  <a:srgbClr val="00B050"/>
                </a:solidFill>
              </a:rPr>
              <a:t>If you haven’t done this already, do for Fri</a:t>
            </a:r>
            <a:r>
              <a:rPr lang="en-US" sz="36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  	Download </a:t>
            </a:r>
            <a:r>
              <a:rPr lang="en-US" sz="3600" b="1" u="sng" dirty="0" smtClean="0">
                <a:solidFill>
                  <a:srgbClr val="0000FF"/>
                </a:solidFill>
              </a:rPr>
              <a:t>Free</a:t>
            </a:r>
            <a:r>
              <a:rPr lang="en-US" sz="3600" b="1" dirty="0" smtClean="0">
                <a:solidFill>
                  <a:srgbClr val="0000FF"/>
                </a:solidFill>
              </a:rPr>
              <a:t> Software (</a:t>
            </a:r>
            <a:r>
              <a:rPr lang="en-US" sz="4400" b="1" i="1" dirty="0" smtClean="0">
                <a:solidFill>
                  <a:srgbClr val="FF0000"/>
                </a:solidFill>
                <a:latin typeface="Chiller" pitchFamily="82" charset="0"/>
              </a:rPr>
              <a:t>legally</a:t>
            </a:r>
            <a:r>
              <a:rPr lang="en-US" sz="36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</a:rPr>
              <a:t>         that You Will Need on Your Laptop</a:t>
            </a:r>
          </a:p>
          <a:p>
            <a:endParaRPr lang="en-US" sz="3200" dirty="0" smtClean="0"/>
          </a:p>
          <a:p>
            <a:r>
              <a:rPr lang="en-US" sz="3600" b="1" dirty="0" smtClean="0"/>
              <a:t>“How-to” Videos from our TA Bill Chapman</a:t>
            </a:r>
          </a:p>
          <a:p>
            <a:endParaRPr lang="en-US" sz="3200" dirty="0"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4864864"/>
            <a:ext cx="838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  <a:latin typeface="Arial Narrow" pitchFamily="34" charset="0"/>
              </a:rPr>
              <a:t>http://www.cise.ufl.edu/~wchapman/COP2800/gettingstarted.html</a:t>
            </a:r>
            <a:endParaRPr lang="en-US" sz="25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Week: Java Program Design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Next Class (Friday)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Build a Java Class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TemperatureConverter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Make the Class have method “F2C”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You will Develop Code for Method “C2F”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Start Programming Project #1, Part 1:  “C2F”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Look-Ahead (Wednesday</a:t>
            </a:r>
            <a:r>
              <a:rPr lang="en-US" sz="3200" b="1" dirty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Java </a:t>
            </a:r>
            <a:r>
              <a:rPr lang="en-US" sz="3200" b="1" dirty="0" err="1" smtClean="0">
                <a:solidFill>
                  <a:srgbClr val="FF0000"/>
                </a:solidFill>
              </a:rPr>
              <a:t>Datatypes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Examples of Programming with Flow Control</a:t>
            </a:r>
          </a:p>
        </p:txBody>
      </p:sp>
    </p:spTree>
    <p:extLst>
      <p:ext uri="{BB962C8B-B14F-4D97-AF65-F5344CB8AC3E}">
        <p14:creationId xmlns:p14="http://schemas.microsoft.com/office/powerpoint/2010/main" val="2433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COP2800 – Programming in JAVA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Objectives</a:t>
            </a:r>
          </a:p>
          <a:p>
            <a:pPr lvl="1"/>
            <a:r>
              <a:rPr lang="en-US" dirty="0" smtClean="0"/>
              <a:t>Basic Knowledge of Computers &amp; Programming</a:t>
            </a:r>
          </a:p>
          <a:p>
            <a:pPr lvl="1"/>
            <a:r>
              <a:rPr lang="en-US" dirty="0" smtClean="0"/>
              <a:t>Specific Knowledge of JAVA Programming</a:t>
            </a:r>
          </a:p>
          <a:p>
            <a:pPr lvl="1"/>
            <a:r>
              <a:rPr lang="en-US" dirty="0" smtClean="0"/>
              <a:t>Practical Programming Projects Build Skills</a:t>
            </a:r>
          </a:p>
          <a:p>
            <a:pPr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</a:rPr>
              <a:t>Today’s Class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Review of Java Classes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Java Program Flow Control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Decision Statements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Loops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Review: Java Program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webbasedprogramming.com/JAVA-Developers-Guide/f4-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>
            <a:off x="304800" y="1371600"/>
            <a:ext cx="61707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57" y="133526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HIGH-LEVEL 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314033"/>
            <a:ext cx="2286000" cy="280076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JAVA Units: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Packages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Classes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(Instances)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Methods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Instructions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Variables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</a:t>
            </a:r>
            <a:r>
              <a:rPr lang="en-US" sz="1050" dirty="0" smtClean="0"/>
              <a:t>:  http</a:t>
            </a:r>
            <a:r>
              <a:rPr lang="en-US" sz="1050" dirty="0"/>
              <a:t>://www.webbasedprogramming.com/JAVA-Developers-Guide/ch4.htm</a:t>
            </a:r>
          </a:p>
        </p:txBody>
      </p:sp>
    </p:spTree>
    <p:extLst>
      <p:ext uri="{BB962C8B-B14F-4D97-AF65-F5344CB8AC3E}">
        <p14:creationId xmlns:p14="http://schemas.microsoft.com/office/powerpoint/2010/main" val="25066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Review: Java </a:t>
            </a:r>
            <a:r>
              <a:rPr lang="en-US" b="1" dirty="0" smtClean="0">
                <a:solidFill>
                  <a:srgbClr val="0000FF"/>
                </a:solidFill>
              </a:rPr>
              <a:t>Package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sers.soe.ucsc.edu/~charlie/book/notes/summary1-4/img016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3077" r="3461" b="7820"/>
          <a:stretch/>
        </p:blipFill>
        <p:spPr bwMode="auto">
          <a:xfrm>
            <a:off x="304800" y="1447799"/>
            <a:ext cx="8546846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CREDIT:  http</a:t>
            </a:r>
            <a:r>
              <a:rPr lang="en-US" sz="1050" dirty="0"/>
              <a:t>://users.soe.ucsc.edu/~charlie/book/notes/summary1-4/sld016.htm</a:t>
            </a:r>
          </a:p>
        </p:txBody>
      </p:sp>
    </p:spTree>
    <p:extLst>
      <p:ext uri="{BB962C8B-B14F-4D97-AF65-F5344CB8AC3E}">
        <p14:creationId xmlns:p14="http://schemas.microsoft.com/office/powerpoint/2010/main" val="398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Review: </a:t>
            </a:r>
            <a:r>
              <a:rPr lang="en-US" b="1" dirty="0" smtClean="0"/>
              <a:t>Java Definitions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class</a:t>
            </a:r>
            <a:r>
              <a:rPr lang="en-U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specifies the design of an object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states what data an object can hold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states the way the object can behave when </a:t>
            </a:r>
          </a:p>
          <a:p>
            <a:r>
              <a:rPr lang="en-US" sz="3200" dirty="0" smtClean="0"/>
              <a:t>    using the data.</a:t>
            </a:r>
          </a:p>
          <a:p>
            <a:endParaRPr lang="en-US" sz="1600" dirty="0" smtClean="0"/>
          </a:p>
          <a:p>
            <a:r>
              <a:rPr lang="en-US" sz="3200" dirty="0" smtClean="0"/>
              <a:t>An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object</a:t>
            </a:r>
            <a:r>
              <a:rPr lang="en-US" sz="3200" dirty="0" smtClean="0"/>
              <a:t> is an instance of a </a:t>
            </a:r>
            <a:r>
              <a:rPr lang="en-US" sz="3200" dirty="0" smtClean="0">
                <a:hlinkClick r:id="rId2" action="ppaction://hlinkfile"/>
              </a:rPr>
              <a:t>class</a:t>
            </a:r>
            <a:r>
              <a:rPr lang="en-US" sz="3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Many objects can be created from one class.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Each object has its own data.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Its underlying structure (i.e., the type of data it </a:t>
            </a:r>
          </a:p>
          <a:p>
            <a:r>
              <a:rPr lang="en-US" sz="3200" dirty="0" smtClean="0"/>
              <a:t>    stores, its behaviors) are defined by the class.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Review: </a:t>
            </a:r>
            <a:r>
              <a:rPr lang="en-US" b="1" dirty="0" smtClean="0"/>
              <a:t>Java Definitions </a:t>
            </a:r>
            <a:r>
              <a:rPr lang="en-US" sz="3600" dirty="0" smtClean="0"/>
              <a:t>(cont’d)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610600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constructor</a:t>
            </a:r>
            <a:r>
              <a:rPr lang="en-U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creates an Object of the Class that it is in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initializes all the instance variables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creates a place in memory to hold the Object. </a:t>
            </a:r>
          </a:p>
          <a:p>
            <a:endParaRPr lang="en-US" sz="3200" dirty="0" smtClean="0"/>
          </a:p>
          <a:p>
            <a:r>
              <a:rPr lang="en-US" sz="3200" b="1" u="sng" dirty="0" smtClean="0"/>
              <a:t>Usage</a:t>
            </a:r>
            <a:r>
              <a:rPr lang="en-US" sz="3200" b="1" dirty="0" smtClean="0"/>
              <a:t>:  </a:t>
            </a:r>
            <a:r>
              <a:rPr lang="en-US" sz="3200" dirty="0" smtClean="0"/>
              <a:t>with reserved keyword </a:t>
            </a:r>
            <a:r>
              <a:rPr lang="en-US" sz="3200" i="1" dirty="0" smtClean="0"/>
              <a:t>new</a:t>
            </a:r>
            <a:r>
              <a:rPr lang="en-US" sz="3200" dirty="0" smtClean="0"/>
              <a:t> and Class Name</a:t>
            </a:r>
          </a:p>
          <a:p>
            <a:endParaRPr lang="en-US" sz="1400" dirty="0" smtClean="0"/>
          </a:p>
          <a:p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JoeDoaks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3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Person(); </a:t>
            </a:r>
          </a:p>
          <a:p>
            <a:endParaRPr lang="en-US" sz="1400" dirty="0" smtClean="0"/>
          </a:p>
          <a:p>
            <a:r>
              <a:rPr lang="en-US" sz="3200" dirty="0" smtClean="0"/>
              <a:t>constructs a new </a:t>
            </a:r>
            <a:r>
              <a:rPr lang="en-US" sz="3200" i="1" dirty="0" smtClean="0"/>
              <a:t>Person</a:t>
            </a:r>
            <a:r>
              <a:rPr lang="en-US" sz="3200" dirty="0" smtClean="0"/>
              <a:t> </a:t>
            </a:r>
            <a:r>
              <a:rPr lang="en-US" sz="3200" u="sng" dirty="0" smtClean="0"/>
              <a:t>object</a:t>
            </a:r>
            <a:r>
              <a:rPr lang="en-US" sz="3200" dirty="0" smtClean="0"/>
              <a:t> called </a:t>
            </a:r>
            <a:r>
              <a:rPr lang="en-US" sz="3200" i="1" dirty="0" err="1" smtClean="0"/>
              <a:t>JoeDoaks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Review: </a:t>
            </a:r>
            <a:r>
              <a:rPr lang="en-US" b="1" dirty="0" smtClean="0"/>
              <a:t>Java Definitions </a:t>
            </a:r>
            <a:r>
              <a:rPr lang="en-US" sz="3600" dirty="0" smtClean="0"/>
              <a:t>(cont’d)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0000FF"/>
                </a:solidFill>
              </a:rPr>
              <a:t>Inheritance</a:t>
            </a:r>
            <a:r>
              <a:rPr lang="en-US" sz="3200" dirty="0" smtClean="0"/>
              <a:t> is a mechanism wherein a new class is derived from an existing class. </a:t>
            </a:r>
          </a:p>
          <a:p>
            <a:endParaRPr lang="en-US" sz="1400" dirty="0" smtClean="0"/>
          </a:p>
          <a:p>
            <a:r>
              <a:rPr lang="en-US" sz="3200" dirty="0" smtClean="0"/>
              <a:t>In Java, classes may inherit or acquire the properties and methods of other classes. </a:t>
            </a:r>
          </a:p>
          <a:p>
            <a:endParaRPr lang="en-US" sz="1400" dirty="0" smtClean="0"/>
          </a:p>
          <a:p>
            <a:pPr>
              <a:spcAft>
                <a:spcPts val="1200"/>
              </a:spcAft>
            </a:pPr>
            <a:r>
              <a:rPr lang="en-US" sz="3200" b="1" i="1" u="sng" dirty="0" smtClean="0">
                <a:solidFill>
                  <a:srgbClr val="0000FF"/>
                </a:solidFill>
              </a:rPr>
              <a:t>Subclass</a:t>
            </a:r>
            <a:r>
              <a:rPr lang="en-US" sz="3200" dirty="0" smtClean="0"/>
              <a:t> = class derived from another class </a:t>
            </a:r>
          </a:p>
          <a:p>
            <a:pPr>
              <a:spcAft>
                <a:spcPts val="1200"/>
              </a:spcAft>
            </a:pPr>
            <a:r>
              <a:rPr lang="en-US" sz="3200" b="1" i="1" u="sng" dirty="0" err="1" smtClean="0">
                <a:solidFill>
                  <a:srgbClr val="0000FF"/>
                </a:solidFill>
              </a:rPr>
              <a:t>Superclass</a:t>
            </a:r>
            <a:r>
              <a:rPr lang="en-US" sz="3200" b="1" i="1" u="sng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= class from which subclass is derived </a:t>
            </a:r>
          </a:p>
          <a:p>
            <a:r>
              <a:rPr lang="en-US" sz="3200" dirty="0" smtClean="0"/>
              <a:t>A subclass can have only one </a:t>
            </a:r>
            <a:r>
              <a:rPr lang="en-US" sz="3200" dirty="0" err="1" smtClean="0"/>
              <a:t>superclass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 err="1" smtClean="0"/>
              <a:t>superclass</a:t>
            </a:r>
            <a:r>
              <a:rPr lang="en-US" sz="3200" dirty="0" smtClean="0"/>
              <a:t> may have one or more subclasses.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Review: </a:t>
            </a:r>
            <a:r>
              <a:rPr lang="en-US" b="1" dirty="0" smtClean="0"/>
              <a:t>Java Definitions </a:t>
            </a:r>
            <a:r>
              <a:rPr lang="en-US" sz="36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Extends </a:t>
            </a:r>
            <a:r>
              <a:rPr lang="en-US" sz="2800" dirty="0" smtClean="0"/>
              <a:t>(reserved keyword) derives a subclass from a </a:t>
            </a:r>
            <a:r>
              <a:rPr lang="en-US" sz="2800" dirty="0" err="1" smtClean="0"/>
              <a:t>superclass</a:t>
            </a:r>
            <a:r>
              <a:rPr lang="en-US" sz="2800" dirty="0" smtClean="0"/>
              <a:t>, as illustrated by the following syntax:</a:t>
            </a:r>
            <a:br>
              <a:rPr lang="en-US" sz="2800" dirty="0" smtClean="0"/>
            </a:br>
            <a:endParaRPr lang="en-US" sz="1400" dirty="0" smtClean="0"/>
          </a:p>
          <a:p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subclass_name</a:t>
            </a:r>
            <a:r>
              <a:rPr lang="en-US" sz="28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superclass_name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//new fields and methods to define the subclass go here</a:t>
            </a:r>
            <a:br>
              <a:rPr lang="en-US" sz="2800" i="1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}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b="1" dirty="0" smtClean="0"/>
              <a:t>Example: </a:t>
            </a:r>
            <a:r>
              <a:rPr lang="en-US" sz="2800" dirty="0" smtClean="0"/>
              <a:t>Derive a subclass </a:t>
            </a:r>
            <a:r>
              <a:rPr lang="en-US" sz="2800" i="1" dirty="0" smtClean="0"/>
              <a:t>Golfer</a:t>
            </a:r>
            <a:r>
              <a:rPr lang="en-US" sz="2800" dirty="0" smtClean="0"/>
              <a:t> from a </a:t>
            </a:r>
            <a:r>
              <a:rPr lang="en-US" sz="2800" dirty="0" err="1" smtClean="0"/>
              <a:t>superclass</a:t>
            </a:r>
            <a:r>
              <a:rPr lang="en-US" sz="2800" dirty="0" smtClean="0"/>
              <a:t> </a:t>
            </a:r>
            <a:r>
              <a:rPr lang="en-US" sz="2800" i="1" dirty="0" smtClean="0"/>
              <a:t>Person</a:t>
            </a:r>
            <a:r>
              <a:rPr lang="en-US" sz="2800" dirty="0" smtClean="0"/>
              <a:t>: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dirty="0">
                <a:solidFill>
                  <a:srgbClr val="0000FF"/>
                </a:solidFill>
              </a:rPr>
              <a:t>class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Golfer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extends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Person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{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//</a:t>
            </a:r>
            <a:r>
              <a:rPr lang="en-US" sz="2800" dirty="0"/>
              <a:t>variables and methods specific to golfers here</a:t>
            </a:r>
            <a:br>
              <a:rPr lang="en-US" sz="2800" dirty="0"/>
            </a:br>
            <a:r>
              <a:rPr lang="en-US" sz="2800" dirty="0" smtClean="0">
                <a:solidFill>
                  <a:srgbClr val="0000FF"/>
                </a:solidFill>
              </a:rPr>
              <a:t>}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33268" y="1219200"/>
            <a:ext cx="1572532" cy="1600200"/>
            <a:chOff x="6733268" y="1219200"/>
            <a:chExt cx="1572532" cy="1600200"/>
          </a:xfrm>
        </p:grpSpPr>
        <p:pic>
          <p:nvPicPr>
            <p:cNvPr id="1026" name="Picture 2" descr="http://t1.gstatic.com/images?q=tbn:ANd9GcRzS4TZBwBWuMFviB12TsvEpaT3-KRsTvax_-ovj6ysdfo0-6fVs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268" y="1219200"/>
              <a:ext cx="1572532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triped Right Arrow 2"/>
            <p:cNvSpPr/>
            <p:nvPr/>
          </p:nvSpPr>
          <p:spPr>
            <a:xfrm rot="5400000">
              <a:off x="6738824" y="1886062"/>
              <a:ext cx="762000" cy="356734"/>
            </a:xfrm>
            <a:prstGeom prst="strip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98191" y="1447800"/>
              <a:ext cx="855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Stmt</a:t>
              </a:r>
              <a:r>
                <a:rPr lang="en-US" b="1" dirty="0" smtClean="0">
                  <a:solidFill>
                    <a:srgbClr val="FF0000"/>
                  </a:solidFill>
                </a:rPr>
                <a:t> 1</a:t>
              </a:r>
            </a:p>
            <a:p>
              <a:r>
                <a:rPr lang="en-US" b="1" dirty="0" err="1" smtClean="0">
                  <a:solidFill>
                    <a:srgbClr val="FF0000"/>
                  </a:solidFill>
                </a:rPr>
                <a:t>Stmt</a:t>
              </a:r>
              <a:r>
                <a:rPr lang="en-US" b="1" dirty="0" smtClean="0">
                  <a:solidFill>
                    <a:srgbClr val="FF0000"/>
                  </a:solidFill>
                </a:rPr>
                <a:t> 2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    :</a:t>
              </a:r>
            </a:p>
            <a:p>
              <a:r>
                <a:rPr lang="en-US" b="1" dirty="0" err="1" smtClean="0">
                  <a:solidFill>
                    <a:srgbClr val="FF0000"/>
                  </a:solidFill>
                </a:rPr>
                <a:t>Stmt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i="1" dirty="0" smtClean="0">
                  <a:solidFill>
                    <a:srgbClr val="FF0000"/>
                  </a:solidFill>
                </a:rPr>
                <a:t>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xplosion 1 1"/>
          <p:cNvSpPr/>
          <p:nvPr/>
        </p:nvSpPr>
        <p:spPr>
          <a:xfrm>
            <a:off x="1331688" y="-261258"/>
            <a:ext cx="2667000" cy="19446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463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Today:     Flow Control</a:t>
            </a:r>
            <a:endParaRPr lang="en-US" sz="4000" b="1" dirty="0"/>
          </a:p>
        </p:txBody>
      </p: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53457"/>
            <a:ext cx="8382000" cy="4985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00FF"/>
                </a:solidFill>
              </a:rPr>
              <a:t>Programs Execute Sequentially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/>
              <a:t>From Start to Finish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>
                <a:effectLst/>
              </a:rPr>
              <a:t>Instruction Sequencer determines next statement to be executed </a:t>
            </a:r>
            <a:r>
              <a:rPr lang="en-US" sz="3600" i="1" dirty="0" smtClean="0">
                <a:effectLst/>
              </a:rPr>
              <a:t>in order</a:t>
            </a:r>
            <a:endParaRPr lang="en-US" sz="3600" dirty="0" smtClean="0">
              <a:effectLst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/>
              <a:t>“Flow of Execution”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>
                <a:effectLst/>
              </a:rPr>
              <a:t>To Control the Flow, we use</a:t>
            </a:r>
          </a:p>
          <a:p>
            <a:pPr marL="1028700" lvl="1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</a:rPr>
              <a:t>Decision Statements  (</a:t>
            </a:r>
            <a:r>
              <a:rPr lang="en-US" sz="3600" dirty="0" err="1" smtClean="0">
                <a:solidFill>
                  <a:srgbClr val="FF0000"/>
                </a:solidFill>
              </a:rPr>
              <a:t>if..then..else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</a:p>
          <a:p>
            <a:pPr marL="1028700" lvl="1" indent="-5715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effectLst/>
              </a:rPr>
              <a:t>Iterative Control (“loops”)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76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934</Words>
  <Application>Microsoft Office PowerPoint</Application>
  <PresentationFormat>On-screen Show (4:3)</PresentationFormat>
  <Paragraphs>208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COP2800 – Computer Programming Using JAVA</vt:lpstr>
      <vt:lpstr>COP2800 – Programming in JAVA</vt:lpstr>
      <vt:lpstr>Review: Java Program Structure</vt:lpstr>
      <vt:lpstr>Review: Java Package Structure</vt:lpstr>
      <vt:lpstr>Review: Java Definitions</vt:lpstr>
      <vt:lpstr>Review: Java Definitions (cont’d)</vt:lpstr>
      <vt:lpstr>Review: Java Definitions (cont’d)</vt:lpstr>
      <vt:lpstr>Review: Java Definitions (cont’d)</vt:lpstr>
      <vt:lpstr>Today:     Flow Control</vt:lpstr>
      <vt:lpstr>Simple Decision Control Structure</vt:lpstr>
      <vt:lpstr>If..Then..Else Control Structure</vt:lpstr>
      <vt:lpstr>“for-loop” Control Structure</vt:lpstr>
      <vt:lpstr>“for-loop” Control Structure (cont’d)</vt:lpstr>
      <vt:lpstr>“while-loop” Control Structure</vt:lpstr>
      <vt:lpstr>“while-loop” Control Structure (cont’d)</vt:lpstr>
      <vt:lpstr>“do-while” Control Structure</vt:lpstr>
      <vt:lpstr>“do-while” Control Structure (cont’d)</vt:lpstr>
      <vt:lpstr>Computer Programming Tools (cont’d)</vt:lpstr>
      <vt:lpstr>This Week: Java Program Design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COP2800 – Computer Programming Using JAVA</dc:title>
  <dc:creator>Authorized User</dc:creator>
  <cp:lastModifiedBy>Mark</cp:lastModifiedBy>
  <cp:revision>299</cp:revision>
  <dcterms:created xsi:type="dcterms:W3CDTF">2013-01-03T06:52:59Z</dcterms:created>
  <dcterms:modified xsi:type="dcterms:W3CDTF">2013-01-16T18:08:30Z</dcterms:modified>
</cp:coreProperties>
</file>