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5" r:id="rId6"/>
    <p:sldId id="281" r:id="rId7"/>
    <p:sldId id="292" r:id="rId8"/>
    <p:sldId id="294" r:id="rId9"/>
    <p:sldId id="293" r:id="rId10"/>
    <p:sldId id="291" r:id="rId11"/>
    <p:sldId id="287" r:id="rId12"/>
    <p:sldId id="282" r:id="rId13"/>
    <p:sldId id="290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se.ufl.edu/help/account.s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about.com/od/c/g/Class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04 – </a:t>
            </a:r>
            <a:r>
              <a:rPr lang="en-US" b="1" dirty="0" smtClean="0">
                <a:solidFill>
                  <a:schemeClr val="tx1"/>
                </a:solidFill>
              </a:rPr>
              <a:t>Object Oriented Programming &amp; Classes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Example of Java Program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3733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smtClean="0"/>
              <a:t>Example:  </a:t>
            </a:r>
            <a:r>
              <a:rPr lang="en-US" sz="2400" b="1" dirty="0" smtClean="0">
                <a:solidFill>
                  <a:srgbClr val="FF0000"/>
                </a:solidFill>
              </a:rPr>
              <a:t>“Hello, world!”</a:t>
            </a:r>
          </a:p>
        </p:txBody>
      </p:sp>
      <p:pic>
        <p:nvPicPr>
          <p:cNvPr id="35846" name="Picture 6"/>
          <p:cNvPicPr>
            <a:picLocks noChangeAspect="1" noChangeArrowheads="1"/>
          </p:cNvPicPr>
          <p:nvPr/>
        </p:nvPicPr>
        <p:blipFill>
          <a:blip r:embed="rId2" cstate="print"/>
          <a:srcRect l="16875" t="41000" r="50625" b="45000"/>
          <a:stretch>
            <a:fillRect/>
          </a:stretch>
        </p:blipFill>
        <p:spPr bwMode="auto">
          <a:xfrm>
            <a:off x="679904" y="1981200"/>
            <a:ext cx="79248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679904" y="4343400"/>
            <a:ext cx="7924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600" b="1" dirty="0" err="1" smtClean="0">
                <a:solidFill>
                  <a:srgbClr val="0000FF"/>
                </a:solidFill>
              </a:rPr>
              <a:t>HelloWorld</a:t>
            </a:r>
            <a:r>
              <a:rPr lang="en-US" sz="2600" b="1" dirty="0" smtClean="0"/>
              <a:t>  	</a:t>
            </a:r>
            <a:r>
              <a:rPr lang="en-US" sz="2600" dirty="0" smtClean="0"/>
              <a:t>is a </a:t>
            </a:r>
            <a:r>
              <a:rPr lang="en-US" sz="2600" b="1" dirty="0" smtClean="0"/>
              <a:t>name </a:t>
            </a:r>
            <a:r>
              <a:rPr lang="en-US" sz="2600" dirty="0" smtClean="0"/>
              <a:t>for the </a:t>
            </a:r>
            <a:r>
              <a:rPr lang="en-US" sz="2600" b="1" dirty="0" smtClean="0"/>
              <a:t>public</a:t>
            </a:r>
            <a:r>
              <a:rPr lang="en-US" sz="2600" dirty="0" smtClean="0"/>
              <a:t> class </a:t>
            </a:r>
            <a:r>
              <a:rPr lang="en-US" sz="2600" b="1" dirty="0" err="1" smtClean="0"/>
              <a:t>HelloWorld</a:t>
            </a:r>
            <a:r>
              <a:rPr lang="en-US" sz="2600" b="1" dirty="0" smtClean="0"/>
              <a:t> </a:t>
            </a:r>
          </a:p>
          <a:p>
            <a:pPr>
              <a:spcAft>
                <a:spcPts val="1200"/>
              </a:spcAft>
            </a:pPr>
            <a:r>
              <a:rPr lang="en-US" sz="2600" b="1" dirty="0" smtClean="0">
                <a:solidFill>
                  <a:srgbClr val="0000FF"/>
                </a:solidFill>
              </a:rPr>
              <a:t>main</a:t>
            </a:r>
            <a:r>
              <a:rPr lang="en-US" sz="2600" b="1" dirty="0" smtClean="0"/>
              <a:t> 		</a:t>
            </a:r>
            <a:r>
              <a:rPr lang="en-US" sz="2600" dirty="0" smtClean="0"/>
              <a:t>is a </a:t>
            </a:r>
            <a:r>
              <a:rPr lang="en-US" sz="2600" b="1" dirty="0" smtClean="0"/>
              <a:t>Method</a:t>
            </a:r>
            <a:r>
              <a:rPr lang="en-US" sz="2600" dirty="0" smtClean="0"/>
              <a:t>  within the Class </a:t>
            </a:r>
            <a:r>
              <a:rPr lang="en-US" sz="2600" b="1" dirty="0" err="1" smtClean="0"/>
              <a:t>HelloWorld</a:t>
            </a:r>
            <a:endParaRPr lang="en-US" sz="2600" b="1" dirty="0" smtClean="0"/>
          </a:p>
          <a:p>
            <a:r>
              <a:rPr lang="en-US" sz="2600" b="1" dirty="0" smtClean="0">
                <a:solidFill>
                  <a:srgbClr val="0000FF"/>
                </a:solidFill>
              </a:rPr>
              <a:t>void</a:t>
            </a:r>
            <a:r>
              <a:rPr lang="en-US" sz="2600" b="1" dirty="0" smtClean="0"/>
              <a:t> 		</a:t>
            </a:r>
            <a:r>
              <a:rPr lang="en-US" sz="2600" dirty="0" smtClean="0"/>
              <a:t>indicates that </a:t>
            </a:r>
            <a:r>
              <a:rPr lang="en-US" sz="2600" b="1" dirty="0" smtClean="0"/>
              <a:t>main</a:t>
            </a:r>
            <a:r>
              <a:rPr lang="en-US" sz="2600" dirty="0" smtClean="0"/>
              <a:t> returns no value 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Example of Java Program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5943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/>
              <a:t>Example:  </a:t>
            </a:r>
            <a:r>
              <a:rPr lang="en-US" sz="3200" b="1" dirty="0" smtClean="0">
                <a:solidFill>
                  <a:srgbClr val="FF0000"/>
                </a:solidFill>
              </a:rPr>
              <a:t>“Hello, world!”</a:t>
            </a:r>
          </a:p>
        </p:txBody>
      </p:sp>
      <p:pic>
        <p:nvPicPr>
          <p:cNvPr id="35846" name="Picture 6"/>
          <p:cNvPicPr>
            <a:picLocks noChangeAspect="1" noChangeArrowheads="1"/>
          </p:cNvPicPr>
          <p:nvPr/>
        </p:nvPicPr>
        <p:blipFill>
          <a:blip r:embed="rId2" cstate="print"/>
          <a:srcRect l="16875" t="41000" r="50625" b="45000"/>
          <a:stretch>
            <a:fillRect/>
          </a:stretch>
        </p:blipFill>
        <p:spPr bwMode="auto">
          <a:xfrm>
            <a:off x="679904" y="1981200"/>
            <a:ext cx="79248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679904" y="4343400"/>
            <a:ext cx="7924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>
                <a:solidFill>
                  <a:srgbClr val="FF0000"/>
                </a:solidFill>
              </a:rPr>
              <a:t>s</a:t>
            </a:r>
            <a:r>
              <a:rPr lang="en-US" sz="2600" b="1" dirty="0" smtClean="0">
                <a:solidFill>
                  <a:srgbClr val="FF0000"/>
                </a:solidFill>
              </a:rPr>
              <a:t>tatic</a:t>
            </a:r>
            <a:r>
              <a:rPr lang="en-US" sz="2600" b="1" dirty="0" smtClean="0"/>
              <a:t>	  	A static method </a:t>
            </a:r>
            <a:r>
              <a:rPr lang="en-US" sz="2600" dirty="0"/>
              <a:t>means that all objects created </a:t>
            </a:r>
            <a:r>
              <a:rPr lang="en-US" sz="2600" dirty="0" smtClean="0"/>
              <a:t>from </a:t>
            </a:r>
            <a:r>
              <a:rPr lang="en-US" sz="2600" dirty="0"/>
              <a:t>this class </a:t>
            </a:r>
            <a:r>
              <a:rPr lang="en-US" sz="2600" dirty="0" smtClean="0"/>
              <a:t>(</a:t>
            </a:r>
            <a:r>
              <a:rPr lang="en-US" sz="2600" b="1" dirty="0" err="1" smtClean="0"/>
              <a:t>HelloWorld</a:t>
            </a:r>
            <a:r>
              <a:rPr lang="en-US" sz="2600" dirty="0" smtClean="0"/>
              <a:t>) have </a:t>
            </a:r>
            <a:r>
              <a:rPr lang="en-US" sz="2600" dirty="0"/>
              <a:t>only one method </a:t>
            </a:r>
            <a:r>
              <a:rPr lang="en-US" sz="2600" b="1" i="1" dirty="0"/>
              <a:t>main</a:t>
            </a:r>
            <a:r>
              <a:rPr lang="en-US" sz="2600" dirty="0"/>
              <a:t>. </a:t>
            </a:r>
            <a:r>
              <a:rPr lang="en-US" sz="2600" dirty="0" smtClean="0"/>
              <a:t>You </a:t>
            </a:r>
            <a:r>
              <a:rPr lang="en-US" sz="2600" dirty="0"/>
              <a:t>can call </a:t>
            </a:r>
            <a:r>
              <a:rPr lang="en-US" sz="2600" b="1" dirty="0"/>
              <a:t>main </a:t>
            </a:r>
            <a:r>
              <a:rPr lang="en-US" sz="2600" dirty="0" smtClean="0"/>
              <a:t>without </a:t>
            </a:r>
            <a:r>
              <a:rPr lang="en-US" sz="2600" dirty="0"/>
              <a:t>instantiating the </a:t>
            </a:r>
            <a:r>
              <a:rPr lang="en-US" sz="2600" dirty="0" smtClean="0"/>
              <a:t>class. You can </a:t>
            </a:r>
            <a:r>
              <a:rPr lang="en-US" sz="2600" dirty="0"/>
              <a:t>directly invoke this method with the name of the </a:t>
            </a:r>
            <a:r>
              <a:rPr lang="en-US" sz="2600" dirty="0" smtClean="0"/>
              <a:t>class, </a:t>
            </a:r>
            <a:r>
              <a:rPr lang="en-US" sz="2600" i="1" dirty="0" smtClean="0"/>
              <a:t>for example:  </a:t>
            </a:r>
            <a:r>
              <a:rPr lang="en-US" sz="2600" b="1" dirty="0" err="1" smtClean="0">
                <a:latin typeface="Courier New" pitchFamily="49" charset="0"/>
                <a:cs typeface="Courier New" pitchFamily="49" charset="0"/>
              </a:rPr>
              <a:t>HelloWorld.main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26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1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Computer Programming Tools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46012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smtClean="0">
                <a:solidFill>
                  <a:srgbClr val="FF0000"/>
                </a:solidFill>
              </a:rPr>
              <a:t>Assignment</a:t>
            </a:r>
            <a:r>
              <a:rPr lang="en-US" sz="3200" b="1" dirty="0" smtClean="0">
                <a:solidFill>
                  <a:srgbClr val="FF0000"/>
                </a:solidFill>
              </a:rPr>
              <a:t>: </a:t>
            </a:r>
            <a:r>
              <a:rPr lang="en-US" sz="3200" b="1" dirty="0" smtClean="0">
                <a:solidFill>
                  <a:srgbClr val="0000FF"/>
                </a:solidFill>
              </a:rPr>
              <a:t>If you haven’t done this already…</a:t>
            </a:r>
          </a:p>
          <a:p>
            <a:r>
              <a:rPr lang="en-US" sz="3200" dirty="0" smtClean="0"/>
              <a:t>Request a CISE </a:t>
            </a:r>
            <a:r>
              <a:rPr lang="en-US" sz="3200" dirty="0"/>
              <a:t>class </a:t>
            </a:r>
            <a:r>
              <a:rPr lang="en-US" sz="3200" dirty="0" smtClean="0"/>
              <a:t>account </a:t>
            </a:r>
            <a:r>
              <a:rPr lang="en-US" sz="3200" dirty="0"/>
              <a:t>per the instructions on this </a:t>
            </a:r>
            <a:r>
              <a:rPr lang="en-US" sz="3200" dirty="0" smtClean="0"/>
              <a:t>Web page:</a:t>
            </a:r>
          </a:p>
          <a:p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>
                <a:hlinkClick r:id="rId2"/>
              </a:rPr>
              <a:t>http</a:t>
            </a:r>
            <a:r>
              <a:rPr lang="en-US" sz="3200" dirty="0">
                <a:hlinkClick r:id="rId2"/>
              </a:rPr>
              <a:t>://www.cise.ufl.edu/help/account.shtml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 smtClean="0"/>
          </a:p>
          <a:p>
            <a:r>
              <a:rPr lang="en-US" sz="3200" dirty="0" smtClean="0"/>
              <a:t>This </a:t>
            </a:r>
            <a:r>
              <a:rPr lang="en-US" sz="3200" dirty="0"/>
              <a:t>will allow </a:t>
            </a:r>
            <a:r>
              <a:rPr lang="en-US" sz="3200" dirty="0" smtClean="0"/>
              <a:t>you to run and check your programs </a:t>
            </a:r>
            <a:r>
              <a:rPr lang="en-US" sz="3200" dirty="0"/>
              <a:t>on the same machines we use to grade them.</a:t>
            </a:r>
            <a:endParaRPr lang="en-US" sz="32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Computer Programming Tools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29392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NOW:  Downloading </a:t>
            </a:r>
            <a:r>
              <a:rPr lang="en-US" sz="3600" b="1" u="sng" dirty="0" smtClean="0">
                <a:solidFill>
                  <a:srgbClr val="0000FF"/>
                </a:solidFill>
              </a:rPr>
              <a:t>Free</a:t>
            </a:r>
            <a:r>
              <a:rPr lang="en-US" sz="3600" b="1" dirty="0" smtClean="0">
                <a:solidFill>
                  <a:srgbClr val="0000FF"/>
                </a:solidFill>
              </a:rPr>
              <a:t> Software (</a:t>
            </a:r>
            <a:r>
              <a:rPr lang="en-US" sz="4400" b="1" dirty="0" smtClean="0">
                <a:solidFill>
                  <a:srgbClr val="FF0000"/>
                </a:solidFill>
                <a:latin typeface="Chiller" pitchFamily="82" charset="0"/>
              </a:rPr>
              <a:t>legally</a:t>
            </a:r>
            <a:r>
              <a:rPr lang="en-US" sz="3600" b="1" dirty="0" smtClean="0">
                <a:solidFill>
                  <a:srgbClr val="0000FF"/>
                </a:solidFill>
              </a:rPr>
              <a:t>)</a:t>
            </a:r>
          </a:p>
          <a:p>
            <a:pPr>
              <a:spcAft>
                <a:spcPts val="600"/>
              </a:spcAft>
            </a:pPr>
            <a:r>
              <a:rPr lang="en-US" sz="3600" b="1" dirty="0" smtClean="0">
                <a:solidFill>
                  <a:srgbClr val="0000FF"/>
                </a:solidFill>
              </a:rPr>
              <a:t>             That You Will Need on Your Laptop</a:t>
            </a:r>
          </a:p>
          <a:p>
            <a:endParaRPr lang="en-US" sz="3200" dirty="0" smtClean="0"/>
          </a:p>
          <a:p>
            <a:r>
              <a:rPr lang="en-US" sz="3600" b="1" dirty="0" smtClean="0"/>
              <a:t>“How-to” Videos from our TA Bill Chapman</a:t>
            </a:r>
          </a:p>
          <a:p>
            <a:endParaRPr lang="en-US" sz="3200" dirty="0"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1000" y="4114800"/>
            <a:ext cx="8382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 smtClean="0">
                <a:latin typeface="Arial Narrow" pitchFamily="34" charset="0"/>
              </a:rPr>
              <a:t>http://www.cise.ufl.edu/~wchapman/COP2800/gettingstarted.html</a:t>
            </a:r>
            <a:endParaRPr lang="en-US" sz="25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8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Java Program Design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53707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</a:t>
            </a:r>
            <a:r>
              <a:rPr lang="en-US" sz="3200" b="1" dirty="0">
                <a:solidFill>
                  <a:srgbClr val="0000FF"/>
                </a:solidFill>
              </a:rPr>
              <a:t>Class </a:t>
            </a:r>
            <a:r>
              <a:rPr lang="en-US" sz="3200" b="1" dirty="0" smtClean="0">
                <a:solidFill>
                  <a:srgbClr val="0000FF"/>
                </a:solidFill>
              </a:rPr>
              <a:t>(Wednesday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err="1" smtClean="0">
                <a:solidFill>
                  <a:srgbClr val="FF0000"/>
                </a:solidFill>
              </a:rPr>
              <a:t>Datatypes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Flow Control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(Friday)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Build a Java Class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TemperatureConverter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Extend the Class to be “F2C” and “C2F”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Develop Code for Subclass “C2F”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Do Programming Project #1:  “F2C”</a:t>
            </a:r>
          </a:p>
          <a:p>
            <a:pPr>
              <a:spcAft>
                <a:spcPts val="600"/>
              </a:spcAft>
            </a:pP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Principles of Object Oriented Programming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Java Program Structure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Classes, Instances, and Inheritance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Example of Java Coding with Classes and Instances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Package Structure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5369171" cy="315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1447800"/>
            <a:ext cx="289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dirty="0" smtClean="0"/>
              <a:t>PACKAGE</a:t>
            </a:r>
            <a:r>
              <a:rPr lang="en-US" sz="2400" dirty="0" smtClean="0"/>
              <a:t> contains multiple </a:t>
            </a:r>
            <a:r>
              <a:rPr lang="en-US" sz="2400" dirty="0" smtClean="0">
                <a:solidFill>
                  <a:srgbClr val="0000FF"/>
                </a:solidFill>
              </a:rPr>
              <a:t>Classes</a:t>
            </a:r>
          </a:p>
          <a:p>
            <a:endParaRPr lang="en-US" dirty="0"/>
          </a:p>
          <a:p>
            <a:r>
              <a:rPr lang="en-US" sz="2400" dirty="0" smtClean="0"/>
              <a:t>A </a:t>
            </a:r>
            <a:r>
              <a:rPr lang="en-US" sz="2400" b="1" dirty="0" smtClean="0">
                <a:solidFill>
                  <a:srgbClr val="0000FF"/>
                </a:solidFill>
              </a:rPr>
              <a:t>CLASS</a:t>
            </a:r>
            <a:r>
              <a:rPr lang="en-US" sz="2400" dirty="0" smtClean="0"/>
              <a:t> contains multiple </a:t>
            </a:r>
            <a:r>
              <a:rPr lang="en-US" sz="2400" dirty="0" smtClean="0">
                <a:solidFill>
                  <a:srgbClr val="FF0000"/>
                </a:solidFill>
              </a:rPr>
              <a:t>Methods</a:t>
            </a:r>
          </a:p>
          <a:p>
            <a:endParaRPr lang="en-US" dirty="0"/>
          </a:p>
          <a:p>
            <a:r>
              <a:rPr lang="en-US" sz="2400" dirty="0" smtClean="0"/>
              <a:t>A </a:t>
            </a:r>
            <a:r>
              <a:rPr lang="en-US" sz="2400" b="1" dirty="0" smtClean="0">
                <a:solidFill>
                  <a:srgbClr val="FF0000"/>
                </a:solidFill>
              </a:rPr>
              <a:t>METHOD</a:t>
            </a:r>
            <a:r>
              <a:rPr lang="en-US" sz="2400" b="1" dirty="0" smtClean="0"/>
              <a:t> </a:t>
            </a:r>
            <a:r>
              <a:rPr lang="en-US" sz="2400" dirty="0" smtClean="0"/>
              <a:t>contains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instructions (program)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local variables (specific to the method)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852275"/>
            <a:ext cx="8382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LOCAL VARIABLES </a:t>
            </a:r>
            <a:r>
              <a:rPr lang="en-US" sz="2800" dirty="0" smtClean="0"/>
              <a:t>are specific to a given method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CLASS/INSTANCE VARIABLES </a:t>
            </a:r>
            <a:r>
              <a:rPr lang="en-US" sz="2800" dirty="0" smtClean="0"/>
              <a:t>are specific to a given Class or Instance of a Class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401698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Definitions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60016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class</a:t>
            </a:r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specifies the design of an object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states what data an object can hold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states the way the object can behave when </a:t>
            </a:r>
          </a:p>
          <a:p>
            <a:r>
              <a:rPr lang="en-US" sz="3200" dirty="0" smtClean="0"/>
              <a:t>    using the data.</a:t>
            </a:r>
          </a:p>
          <a:p>
            <a:endParaRPr lang="en-US" sz="1600" dirty="0" smtClean="0"/>
          </a:p>
          <a:p>
            <a:r>
              <a:rPr lang="en-US" sz="3200" dirty="0" smtClean="0"/>
              <a:t>An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object</a:t>
            </a:r>
            <a:r>
              <a:rPr lang="en-US" sz="3200" dirty="0" smtClean="0"/>
              <a:t> is an instance of a </a:t>
            </a:r>
            <a:r>
              <a:rPr lang="en-US" sz="3200" dirty="0" smtClean="0">
                <a:hlinkClick r:id="rId2" action="ppaction://hlinkfile"/>
              </a:rPr>
              <a:t>class</a:t>
            </a:r>
            <a:r>
              <a:rPr lang="en-US" sz="320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Many objects can be created from one class.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Each object has its own data.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Its underlying structure (i.e., the type of data it </a:t>
            </a:r>
          </a:p>
          <a:p>
            <a:r>
              <a:rPr lang="en-US" sz="3200" dirty="0" smtClean="0"/>
              <a:t>    stores, its behaviors) are defined by the class.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Definitions </a:t>
            </a:r>
            <a:r>
              <a:rPr lang="en-US" sz="3600" dirty="0" smtClean="0"/>
              <a:t>(cont’d)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53245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constructor</a:t>
            </a:r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creates an Object of the Class that it is in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initializes all the instance variables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creates a place in memory to hold the Object. </a:t>
            </a:r>
          </a:p>
          <a:p>
            <a:endParaRPr lang="en-US" sz="3200" dirty="0" smtClean="0"/>
          </a:p>
          <a:p>
            <a:r>
              <a:rPr lang="en-US" sz="3200" b="1" u="sng" dirty="0" smtClean="0"/>
              <a:t>Usage</a:t>
            </a:r>
            <a:r>
              <a:rPr lang="en-US" sz="3200" b="1" dirty="0" smtClean="0"/>
              <a:t>:  </a:t>
            </a:r>
            <a:r>
              <a:rPr lang="en-US" sz="3200" dirty="0" smtClean="0"/>
              <a:t>with reserved keyword </a:t>
            </a:r>
            <a:r>
              <a:rPr lang="en-US" sz="3200" i="1" dirty="0" smtClean="0"/>
              <a:t>new</a:t>
            </a:r>
            <a:r>
              <a:rPr lang="en-US" sz="3200" dirty="0" smtClean="0"/>
              <a:t> and Class Name</a:t>
            </a:r>
          </a:p>
          <a:p>
            <a:endParaRPr lang="en-US" sz="1400" dirty="0" smtClean="0"/>
          </a:p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sz="3200" b="1" dirty="0" err="1" smtClean="0">
                <a:latin typeface="Courier New" pitchFamily="49" charset="0"/>
                <a:cs typeface="Courier New" pitchFamily="49" charset="0"/>
              </a:rPr>
              <a:t>JoeDoaks</a:t>
            </a: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32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 Person(); </a:t>
            </a:r>
          </a:p>
          <a:p>
            <a:endParaRPr lang="en-US" sz="1400" dirty="0" smtClean="0"/>
          </a:p>
          <a:p>
            <a:r>
              <a:rPr lang="en-US" sz="3200" dirty="0" smtClean="0"/>
              <a:t>constructs a new </a:t>
            </a:r>
            <a:r>
              <a:rPr lang="en-US" sz="3200" i="1" dirty="0" smtClean="0"/>
              <a:t>Person</a:t>
            </a:r>
            <a:r>
              <a:rPr lang="en-US" sz="3200" dirty="0" smtClean="0"/>
              <a:t> </a:t>
            </a:r>
            <a:r>
              <a:rPr lang="en-US" sz="3200" u="sng" dirty="0" smtClean="0"/>
              <a:t>object</a:t>
            </a:r>
            <a:r>
              <a:rPr lang="en-US" sz="3200" dirty="0" smtClean="0"/>
              <a:t> called </a:t>
            </a:r>
            <a:r>
              <a:rPr lang="en-US" sz="3200" i="1" dirty="0" err="1" smtClean="0"/>
              <a:t>JoeDoaks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Definitions </a:t>
            </a:r>
            <a:r>
              <a:rPr lang="en-US" sz="3600" dirty="0" smtClean="0"/>
              <a:t>(cont’d)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51398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rgbClr val="0000FF"/>
                </a:solidFill>
              </a:rPr>
              <a:t>Inheritance</a:t>
            </a:r>
            <a:r>
              <a:rPr lang="en-US" sz="3200" dirty="0" smtClean="0"/>
              <a:t> is a mechanism wherein a new class is derived from an existing class. </a:t>
            </a:r>
          </a:p>
          <a:p>
            <a:endParaRPr lang="en-US" sz="1400" dirty="0" smtClean="0"/>
          </a:p>
          <a:p>
            <a:r>
              <a:rPr lang="en-US" sz="3200" dirty="0" smtClean="0"/>
              <a:t>In Java, classes may inherit or acquire the properties and methods of other classes. </a:t>
            </a:r>
          </a:p>
          <a:p>
            <a:endParaRPr lang="en-US" sz="1400" dirty="0" smtClean="0"/>
          </a:p>
          <a:p>
            <a:pPr>
              <a:spcAft>
                <a:spcPts val="1200"/>
              </a:spcAft>
            </a:pPr>
            <a:r>
              <a:rPr lang="en-US" sz="3200" b="1" i="1" u="sng" dirty="0" smtClean="0">
                <a:solidFill>
                  <a:srgbClr val="0000FF"/>
                </a:solidFill>
              </a:rPr>
              <a:t>Subclass</a:t>
            </a:r>
            <a:r>
              <a:rPr lang="en-US" sz="3200" dirty="0" smtClean="0"/>
              <a:t> = class derived from another class </a:t>
            </a:r>
          </a:p>
          <a:p>
            <a:pPr>
              <a:spcAft>
                <a:spcPts val="1200"/>
              </a:spcAft>
            </a:pPr>
            <a:r>
              <a:rPr lang="en-US" sz="3200" b="1" i="1" u="sng" dirty="0" err="1" smtClean="0">
                <a:solidFill>
                  <a:srgbClr val="0000FF"/>
                </a:solidFill>
              </a:rPr>
              <a:t>Superclass</a:t>
            </a:r>
            <a:r>
              <a:rPr lang="en-US" sz="3200" b="1" i="1" u="sng" dirty="0" smtClean="0">
                <a:solidFill>
                  <a:srgbClr val="0000FF"/>
                </a:solidFill>
              </a:rPr>
              <a:t> </a:t>
            </a:r>
            <a:r>
              <a:rPr lang="en-US" sz="3200" dirty="0" smtClean="0"/>
              <a:t>= class from which subclass is derived </a:t>
            </a:r>
          </a:p>
          <a:p>
            <a:r>
              <a:rPr lang="en-US" sz="3200" dirty="0" smtClean="0"/>
              <a:t>A subclass can have only one </a:t>
            </a:r>
            <a:r>
              <a:rPr lang="en-US" sz="3200" dirty="0" err="1" smtClean="0"/>
              <a:t>superclass</a:t>
            </a:r>
            <a:endParaRPr lang="en-US" sz="3200" dirty="0" smtClean="0"/>
          </a:p>
          <a:p>
            <a:r>
              <a:rPr lang="en-US" sz="3200" dirty="0" smtClean="0"/>
              <a:t>A </a:t>
            </a:r>
            <a:r>
              <a:rPr lang="en-US" sz="3200" dirty="0" err="1" smtClean="0"/>
              <a:t>superclass</a:t>
            </a:r>
            <a:r>
              <a:rPr lang="en-US" sz="3200" dirty="0" smtClean="0"/>
              <a:t> may have one or more subclasses.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Java Definitions </a:t>
            </a:r>
            <a:r>
              <a:rPr lang="en-US" sz="3600" dirty="0" smtClean="0"/>
              <a:t>(cont’d)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54784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0000FF"/>
                </a:solidFill>
              </a:rPr>
              <a:t>Extends </a:t>
            </a:r>
            <a:r>
              <a:rPr lang="en-US" sz="2800" dirty="0" smtClean="0"/>
              <a:t>(reserved keyword) derives a subclass from a </a:t>
            </a:r>
            <a:r>
              <a:rPr lang="en-US" sz="2800" dirty="0" err="1" smtClean="0"/>
              <a:t>superclass</a:t>
            </a:r>
            <a:r>
              <a:rPr lang="en-US" sz="2800" dirty="0" smtClean="0"/>
              <a:t>, as illustrated by the following syntax:</a:t>
            </a:r>
            <a:br>
              <a:rPr lang="en-US" sz="2800" dirty="0" smtClean="0"/>
            </a:br>
            <a:endParaRPr lang="en-US" sz="1400" dirty="0" smtClean="0"/>
          </a:p>
          <a:p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subclass_name</a:t>
            </a:r>
            <a:r>
              <a:rPr lang="en-US" sz="2800" b="1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superclass_name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i="1" dirty="0" smtClean="0"/>
              <a:t>//new fields and methods to define the subclass go here</a:t>
            </a:r>
            <a:br>
              <a:rPr lang="en-US" sz="2800" i="1" dirty="0" smtClean="0"/>
            </a:br>
            <a:r>
              <a:rPr lang="en-US" sz="2800" dirty="0" smtClean="0">
                <a:solidFill>
                  <a:srgbClr val="0000FF"/>
                </a:solidFill>
              </a:rPr>
              <a:t>}</a:t>
            </a:r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2800" b="1" dirty="0" smtClean="0"/>
              <a:t>Example: </a:t>
            </a:r>
            <a:r>
              <a:rPr lang="en-US" sz="2800" dirty="0" smtClean="0"/>
              <a:t>Derive a subclass </a:t>
            </a:r>
            <a:r>
              <a:rPr lang="en-US" sz="2800" i="1" dirty="0" smtClean="0"/>
              <a:t>Golfer</a:t>
            </a:r>
            <a:r>
              <a:rPr lang="en-US" sz="2800" dirty="0" smtClean="0"/>
              <a:t> from a </a:t>
            </a:r>
            <a:r>
              <a:rPr lang="en-US" sz="2800" dirty="0" err="1" smtClean="0"/>
              <a:t>superclass</a:t>
            </a:r>
            <a:r>
              <a:rPr lang="en-US" sz="2800" dirty="0" smtClean="0"/>
              <a:t> </a:t>
            </a:r>
            <a:r>
              <a:rPr lang="en-US" sz="2800" i="1" dirty="0" smtClean="0"/>
              <a:t>Person</a:t>
            </a:r>
            <a:r>
              <a:rPr lang="en-US" sz="2800" dirty="0" smtClean="0"/>
              <a:t>:</a:t>
            </a:r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2800" dirty="0">
                <a:solidFill>
                  <a:srgbClr val="0000FF"/>
                </a:solidFill>
              </a:rPr>
              <a:t>class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Golfer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00FF"/>
                </a:solidFill>
              </a:rPr>
              <a:t>extends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Person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{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//</a:t>
            </a:r>
            <a:r>
              <a:rPr lang="en-US" sz="2800" dirty="0"/>
              <a:t>variables and methods specific to golfers here</a:t>
            </a:r>
            <a:br>
              <a:rPr lang="en-US" sz="2800" dirty="0"/>
            </a:br>
            <a:r>
              <a:rPr lang="en-US" sz="2800" dirty="0" smtClean="0">
                <a:solidFill>
                  <a:srgbClr val="0000FF"/>
                </a:solidFill>
              </a:rPr>
              <a:t>}</a:t>
            </a:r>
            <a:endParaRPr 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2105</TotalTime>
  <Words>548</Words>
  <Application>Microsoft Office PowerPoint</Application>
  <PresentationFormat>On-screen Show (4:3)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COP2800 – Computer Programming Using JAVA</vt:lpstr>
      <vt:lpstr>COP2800 – Programming in JAVA</vt:lpstr>
      <vt:lpstr>Java Program Structure</vt:lpstr>
      <vt:lpstr>Java Package Structure</vt:lpstr>
      <vt:lpstr>Java Package Structure (cont’d)</vt:lpstr>
      <vt:lpstr>Java Definitions</vt:lpstr>
      <vt:lpstr>Java Definitions (cont’d)</vt:lpstr>
      <vt:lpstr>Java Definitions (cont’d)</vt:lpstr>
      <vt:lpstr>Java Definitions (cont’d)</vt:lpstr>
      <vt:lpstr>Example of Java Program</vt:lpstr>
      <vt:lpstr>Example of Java Program (cont’d)</vt:lpstr>
      <vt:lpstr>Computer Programming Tools</vt:lpstr>
      <vt:lpstr>Computer Programming Tools (cont’d)</vt:lpstr>
      <vt:lpstr>This Week: Java Program Design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268</cp:revision>
  <dcterms:created xsi:type="dcterms:W3CDTF">2013-01-03T06:52:59Z</dcterms:created>
  <dcterms:modified xsi:type="dcterms:W3CDTF">2013-01-15T03:23:42Z</dcterms:modified>
</cp:coreProperties>
</file>