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67" r:id="rId6"/>
    <p:sldId id="280" r:id="rId7"/>
    <p:sldId id="286" r:id="rId8"/>
    <p:sldId id="284" r:id="rId9"/>
    <p:sldId id="285" r:id="rId10"/>
    <p:sldId id="281" r:id="rId11"/>
    <p:sldId id="287" r:id="rId12"/>
    <p:sldId id="289" r:id="rId13"/>
    <p:sldId id="288" r:id="rId14"/>
    <p:sldId id="282" r:id="rId15"/>
    <p:sldId id="290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75925-3D28-40D5-B293-84E2EA228675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se.ufl.edu/help/account.s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96975"/>
            <a:ext cx="7391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COP2800 – Computer Programming Using JAVA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279" y="3886200"/>
            <a:ext cx="8763000" cy="2362200"/>
          </a:xfrm>
        </p:spPr>
        <p:txBody>
          <a:bodyPr>
            <a:normAutofit fontScale="92500"/>
          </a:bodyPr>
          <a:lstStyle/>
          <a:p>
            <a:pPr algn="r"/>
            <a:r>
              <a:rPr lang="en-US" sz="3000" b="1" dirty="0" smtClean="0">
                <a:solidFill>
                  <a:srgbClr val="0000FF"/>
                </a:solidFill>
              </a:rPr>
              <a:t>University of Florida     Department of CISE     Spring 2013</a:t>
            </a:r>
          </a:p>
          <a:p>
            <a:pPr algn="l">
              <a:spcBef>
                <a:spcPts val="3000"/>
              </a:spcBef>
            </a:pPr>
            <a:r>
              <a:rPr lang="en-US" b="1" i="1" dirty="0" smtClean="0">
                <a:solidFill>
                  <a:schemeClr val="tx1"/>
                </a:solidFill>
              </a:rPr>
              <a:t>   Lecture 03 – </a:t>
            </a:r>
            <a:r>
              <a:rPr lang="en-US" b="1" dirty="0" smtClean="0">
                <a:solidFill>
                  <a:schemeClr val="tx1"/>
                </a:solidFill>
              </a:rPr>
              <a:t>Java Program Structure + Software</a:t>
            </a:r>
            <a:endParaRPr lang="en-US" dirty="0" smtClean="0">
              <a:solidFill>
                <a:schemeClr val="tx1"/>
              </a:solidFill>
            </a:endParaRPr>
          </a:p>
          <a:p>
            <a:pPr algn="r">
              <a:spcBef>
                <a:spcPts val="3000"/>
              </a:spcBef>
            </a:pPr>
            <a:r>
              <a:rPr lang="en-US" b="1" i="1" dirty="0" smtClean="0">
                <a:solidFill>
                  <a:schemeClr val="tx1"/>
                </a:solidFill>
              </a:rPr>
              <a:t>Webpage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sz="2800" dirty="0" smtClean="0">
                <a:solidFill>
                  <a:schemeClr val="tx1"/>
                </a:solidFill>
              </a:rPr>
              <a:t>www.cise.ufl.edu/~mssz/JavaNM/Top-Level.html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://t1.gstatic.com/images?q=tbn:ANd9GcQcPJQ693Boe1pWsRim1QOF_sFDw-R6fOnDHfOxAW7R9O_DRU4V4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1581150" cy="289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Example of Java Program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71600"/>
            <a:ext cx="3733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Example:  </a:t>
            </a:r>
            <a:r>
              <a:rPr lang="en-US" sz="2400" b="1" dirty="0" smtClean="0">
                <a:solidFill>
                  <a:srgbClr val="FF0000"/>
                </a:solidFill>
              </a:rPr>
              <a:t>“Hello, world!”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 cstate="print"/>
          <a:srcRect l="16875" t="41000" r="50625" b="45000"/>
          <a:stretch>
            <a:fillRect/>
          </a:stretch>
        </p:blipFill>
        <p:spPr bwMode="auto">
          <a:xfrm>
            <a:off x="679904" y="1981200"/>
            <a:ext cx="79248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79904" y="4343400"/>
            <a:ext cx="7924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b="1" dirty="0" err="1" smtClean="0">
                <a:solidFill>
                  <a:srgbClr val="0000FF"/>
                </a:solidFill>
              </a:rPr>
              <a:t>HelloWorld</a:t>
            </a:r>
            <a:r>
              <a:rPr lang="en-US" sz="2600" b="1" dirty="0" smtClean="0"/>
              <a:t>  	</a:t>
            </a:r>
            <a:r>
              <a:rPr lang="en-US" sz="2600" dirty="0" smtClean="0"/>
              <a:t>is a </a:t>
            </a:r>
            <a:r>
              <a:rPr lang="en-US" sz="2600" b="1" dirty="0" smtClean="0"/>
              <a:t>name </a:t>
            </a:r>
            <a:r>
              <a:rPr lang="en-US" sz="2600" dirty="0" smtClean="0"/>
              <a:t>for </a:t>
            </a:r>
            <a:r>
              <a:rPr lang="en-US" sz="2600" dirty="0" smtClean="0"/>
              <a:t>the </a:t>
            </a:r>
            <a:r>
              <a:rPr lang="en-US" sz="2600" b="1" dirty="0" smtClean="0"/>
              <a:t>public</a:t>
            </a:r>
            <a:r>
              <a:rPr lang="en-US" sz="2600" dirty="0" smtClean="0"/>
              <a:t> class </a:t>
            </a:r>
            <a:r>
              <a:rPr lang="en-US" sz="2600" b="1" dirty="0" err="1" smtClean="0"/>
              <a:t>HelloWorld</a:t>
            </a:r>
            <a:r>
              <a:rPr lang="en-US" sz="2600" b="1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en-US" sz="2600" b="1" dirty="0" smtClean="0">
                <a:solidFill>
                  <a:srgbClr val="0000FF"/>
                </a:solidFill>
              </a:rPr>
              <a:t>main</a:t>
            </a:r>
            <a:r>
              <a:rPr lang="en-US" sz="2600" b="1" dirty="0" smtClean="0"/>
              <a:t> 		</a:t>
            </a:r>
            <a:r>
              <a:rPr lang="en-US" sz="2600" dirty="0" smtClean="0"/>
              <a:t>is a </a:t>
            </a:r>
            <a:r>
              <a:rPr lang="en-US" sz="2600" b="1" dirty="0" smtClean="0"/>
              <a:t>Method</a:t>
            </a:r>
            <a:r>
              <a:rPr lang="en-US" sz="2600" dirty="0" smtClean="0"/>
              <a:t>  within the Class </a:t>
            </a:r>
            <a:r>
              <a:rPr lang="en-US" sz="2600" b="1" dirty="0" err="1" smtClean="0"/>
              <a:t>HelloWorld</a:t>
            </a:r>
            <a:endParaRPr lang="en-US" sz="2600" b="1" dirty="0" smtClean="0"/>
          </a:p>
          <a:p>
            <a:r>
              <a:rPr lang="en-US" sz="2600" b="1" dirty="0" smtClean="0">
                <a:solidFill>
                  <a:srgbClr val="0000FF"/>
                </a:solidFill>
              </a:rPr>
              <a:t>void</a:t>
            </a:r>
            <a:r>
              <a:rPr lang="en-US" sz="2600" b="1" dirty="0" smtClean="0"/>
              <a:t> 		</a:t>
            </a:r>
            <a:r>
              <a:rPr lang="en-US" sz="2600" dirty="0" smtClean="0"/>
              <a:t>indicates that </a:t>
            </a:r>
            <a:r>
              <a:rPr lang="en-US" sz="2600" b="1" dirty="0" smtClean="0"/>
              <a:t>main</a:t>
            </a:r>
            <a:r>
              <a:rPr lang="en-US" sz="2600" dirty="0" smtClean="0"/>
              <a:t> returns no value 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Example of Java Program </a:t>
            </a:r>
            <a:r>
              <a:rPr lang="en-US" sz="3600" dirty="0" smtClean="0"/>
              <a:t>(cont’d)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71600"/>
            <a:ext cx="5943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/>
              <a:t>Example:  </a:t>
            </a:r>
            <a:r>
              <a:rPr lang="en-US" sz="3200" b="1" dirty="0" smtClean="0">
                <a:solidFill>
                  <a:srgbClr val="FF0000"/>
                </a:solidFill>
              </a:rPr>
              <a:t>“Hello, world!”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 cstate="print"/>
          <a:srcRect l="16875" t="41000" r="50625" b="45000"/>
          <a:stretch>
            <a:fillRect/>
          </a:stretch>
        </p:blipFill>
        <p:spPr bwMode="auto">
          <a:xfrm>
            <a:off x="679904" y="1981200"/>
            <a:ext cx="79248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79904" y="4343400"/>
            <a:ext cx="7924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</a:rPr>
              <a:t>s</a:t>
            </a:r>
            <a:r>
              <a:rPr lang="en-US" sz="2600" b="1" dirty="0" smtClean="0">
                <a:solidFill>
                  <a:srgbClr val="FF0000"/>
                </a:solidFill>
              </a:rPr>
              <a:t>tatic</a:t>
            </a:r>
            <a:r>
              <a:rPr lang="en-US" sz="2600" b="1" dirty="0" smtClean="0"/>
              <a:t>	  	A static method </a:t>
            </a:r>
            <a:r>
              <a:rPr lang="en-US" sz="2600" dirty="0"/>
              <a:t>means that all objects created </a:t>
            </a:r>
            <a:r>
              <a:rPr lang="en-US" sz="2600" dirty="0" smtClean="0"/>
              <a:t>from </a:t>
            </a:r>
            <a:r>
              <a:rPr lang="en-US" sz="2600" dirty="0"/>
              <a:t>this class </a:t>
            </a:r>
            <a:r>
              <a:rPr lang="en-US" sz="2600" dirty="0" smtClean="0"/>
              <a:t>(</a:t>
            </a:r>
            <a:r>
              <a:rPr lang="en-US" sz="2600" b="1" dirty="0" err="1" smtClean="0"/>
              <a:t>HelloWorld</a:t>
            </a:r>
            <a:r>
              <a:rPr lang="en-US" sz="2600" dirty="0" smtClean="0"/>
              <a:t>) have </a:t>
            </a:r>
            <a:r>
              <a:rPr lang="en-US" sz="2600" dirty="0"/>
              <a:t>only one method </a:t>
            </a:r>
            <a:r>
              <a:rPr lang="en-US" sz="2600" b="1" i="1" dirty="0"/>
              <a:t>main</a:t>
            </a:r>
            <a:r>
              <a:rPr lang="en-US" sz="2600" dirty="0"/>
              <a:t>. </a:t>
            </a:r>
            <a:r>
              <a:rPr lang="en-US" sz="2600" dirty="0" smtClean="0"/>
              <a:t>You </a:t>
            </a:r>
            <a:r>
              <a:rPr lang="en-US" sz="2600" dirty="0"/>
              <a:t>can call </a:t>
            </a:r>
            <a:r>
              <a:rPr lang="en-US" sz="2600" b="1" dirty="0"/>
              <a:t>main </a:t>
            </a:r>
            <a:r>
              <a:rPr lang="en-US" sz="2600" dirty="0" smtClean="0"/>
              <a:t>without </a:t>
            </a:r>
            <a:r>
              <a:rPr lang="en-US" sz="2600" dirty="0"/>
              <a:t>instantiating the </a:t>
            </a:r>
            <a:r>
              <a:rPr lang="en-US" sz="2600" dirty="0" smtClean="0"/>
              <a:t>class. You can </a:t>
            </a:r>
            <a:r>
              <a:rPr lang="en-US" sz="2600" dirty="0"/>
              <a:t>directly invoke this method with the name of the </a:t>
            </a:r>
            <a:r>
              <a:rPr lang="en-US" sz="2600" dirty="0" smtClean="0"/>
              <a:t>class, </a:t>
            </a:r>
            <a:r>
              <a:rPr lang="en-US" sz="2600" i="1" dirty="0" smtClean="0"/>
              <a:t>for example:  </a:t>
            </a:r>
            <a:r>
              <a:rPr lang="en-US" sz="2600" b="1" dirty="0" err="1" smtClean="0">
                <a:latin typeface="Courier New" pitchFamily="49" charset="0"/>
                <a:cs typeface="Courier New" pitchFamily="49" charset="0"/>
              </a:rPr>
              <a:t>HelloWorld.main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2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1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Example of Java Program </a:t>
            </a:r>
            <a:r>
              <a:rPr lang="en-US" sz="3600" dirty="0" smtClean="0"/>
              <a:t>(cont’d)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71600"/>
            <a:ext cx="5943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/>
              <a:t>Example:  </a:t>
            </a:r>
            <a:r>
              <a:rPr lang="en-US" sz="3200" b="1" dirty="0" smtClean="0">
                <a:solidFill>
                  <a:srgbClr val="FF0000"/>
                </a:solidFill>
              </a:rPr>
              <a:t>“Hello, world!”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 cstate="print"/>
          <a:srcRect l="16875" t="41000" r="50625" b="45000"/>
          <a:stretch>
            <a:fillRect/>
          </a:stretch>
        </p:blipFill>
        <p:spPr bwMode="auto">
          <a:xfrm>
            <a:off x="679904" y="1981200"/>
            <a:ext cx="79248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87161" y="4343399"/>
            <a:ext cx="7924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0000FF"/>
                </a:solidFill>
              </a:rPr>
              <a:t>void</a:t>
            </a:r>
            <a:r>
              <a:rPr lang="en-US" sz="2600" b="1" dirty="0"/>
              <a:t> 		</a:t>
            </a:r>
            <a:r>
              <a:rPr lang="en-US" sz="2600" dirty="0"/>
              <a:t>indicates that </a:t>
            </a:r>
            <a:r>
              <a:rPr lang="en-US" sz="2600" b="1" dirty="0"/>
              <a:t>main</a:t>
            </a:r>
            <a:r>
              <a:rPr lang="en-US" sz="2600" dirty="0"/>
              <a:t> </a:t>
            </a:r>
            <a:r>
              <a:rPr lang="en-US" sz="2600" b="1" dirty="0"/>
              <a:t>RETURNS NO VALUE </a:t>
            </a:r>
          </a:p>
          <a:p>
            <a:pPr algn="just">
              <a:spcBef>
                <a:spcPts val="600"/>
              </a:spcBef>
            </a:pPr>
            <a:r>
              <a:rPr lang="en-US" sz="2600" b="1" dirty="0" smtClean="0">
                <a:solidFill>
                  <a:srgbClr val="0000FF"/>
                </a:solidFill>
              </a:rPr>
              <a:t>String[] </a:t>
            </a:r>
            <a:r>
              <a:rPr lang="en-US" sz="2600" b="1" dirty="0" err="1" smtClean="0">
                <a:solidFill>
                  <a:srgbClr val="0000FF"/>
                </a:solidFill>
              </a:rPr>
              <a:t>args</a:t>
            </a:r>
            <a:r>
              <a:rPr lang="en-US" sz="2600" b="1" dirty="0" smtClean="0"/>
              <a:t>	  		</a:t>
            </a:r>
            <a:r>
              <a:rPr lang="en-US" sz="2800" dirty="0" smtClean="0"/>
              <a:t>means that the </a:t>
            </a:r>
            <a:r>
              <a:rPr lang="en-US" sz="2800" i="1" dirty="0" err="1" smtClean="0">
                <a:solidFill>
                  <a:srgbClr val="FF0000"/>
                </a:solidFill>
              </a:rPr>
              <a:t>class</a:t>
            </a:r>
            <a:r>
              <a:rPr lang="en-US" sz="2800" i="1" dirty="0" err="1" smtClean="0"/>
              <a:t>.</a:t>
            </a:r>
            <a:r>
              <a:rPr lang="en-US" sz="2800" i="1" dirty="0" err="1" smtClean="0">
                <a:solidFill>
                  <a:srgbClr val="00B050"/>
                </a:solidFill>
              </a:rPr>
              <a:t>method</a:t>
            </a:r>
            <a:r>
              <a:rPr lang="en-US" sz="2800" i="1" dirty="0" smtClean="0"/>
              <a:t> </a:t>
            </a:r>
            <a:r>
              <a:rPr lang="en-US" sz="2800" dirty="0" smtClean="0"/>
              <a:t>called as </a:t>
            </a:r>
            <a:r>
              <a:rPr lang="en-US" sz="2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HelloWorld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8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800" dirty="0" smtClean="0"/>
              <a:t>has an argument that is a </a:t>
            </a:r>
            <a:r>
              <a:rPr lang="en-US" sz="2800" smtClean="0"/>
              <a:t>string array.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073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Example of Java Program </a:t>
            </a:r>
            <a:r>
              <a:rPr lang="en-US" sz="3600" dirty="0" smtClean="0"/>
              <a:t>(cont’d)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71600"/>
            <a:ext cx="5943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/>
              <a:t>Example:  </a:t>
            </a:r>
            <a:r>
              <a:rPr lang="en-US" sz="3200" b="1" dirty="0" smtClean="0">
                <a:solidFill>
                  <a:srgbClr val="FF0000"/>
                </a:solidFill>
              </a:rPr>
              <a:t>“Hello, world!”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 cstate="print"/>
          <a:srcRect l="16875" t="41000" r="50625" b="45000"/>
          <a:stretch>
            <a:fillRect/>
          </a:stretch>
        </p:blipFill>
        <p:spPr bwMode="auto">
          <a:xfrm>
            <a:off x="679904" y="1981200"/>
            <a:ext cx="79248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79904" y="4197221"/>
            <a:ext cx="792480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 smtClean="0">
                <a:solidFill>
                  <a:srgbClr val="0000FF"/>
                </a:solidFill>
              </a:rPr>
              <a:t>System.out.println</a:t>
            </a:r>
            <a:r>
              <a:rPr lang="en-US" sz="2600" b="1" dirty="0" smtClean="0"/>
              <a:t>	  out</a:t>
            </a:r>
            <a:r>
              <a:rPr lang="en-US" sz="2600" dirty="0" smtClean="0"/>
              <a:t> </a:t>
            </a:r>
            <a:r>
              <a:rPr lang="en-US" sz="2600" dirty="0"/>
              <a:t>is a static member in the </a:t>
            </a:r>
            <a:r>
              <a:rPr lang="en-US" sz="2600" dirty="0" smtClean="0"/>
              <a:t>class </a:t>
            </a:r>
            <a:r>
              <a:rPr lang="en-US" sz="2600" i="1" dirty="0" smtClean="0"/>
              <a:t>System</a:t>
            </a:r>
            <a:r>
              <a:rPr lang="en-US" sz="2600" dirty="0" smtClean="0"/>
              <a:t>, </a:t>
            </a:r>
            <a:r>
              <a:rPr lang="en-US" sz="2600" dirty="0"/>
              <a:t>being an instance of </a:t>
            </a:r>
            <a:r>
              <a:rPr lang="en-US" sz="2600" dirty="0" smtClean="0"/>
              <a:t>the class </a:t>
            </a:r>
            <a:r>
              <a:rPr lang="en-US" sz="2600" i="1" dirty="0" err="1" smtClean="0"/>
              <a:t>PrintStream</a:t>
            </a:r>
            <a:r>
              <a:rPr lang="en-US" sz="2600" dirty="0"/>
              <a:t>. And </a:t>
            </a:r>
            <a:r>
              <a:rPr lang="en-US" sz="2600" b="1" dirty="0" err="1"/>
              <a:t>println</a:t>
            </a:r>
            <a:r>
              <a:rPr lang="en-US" sz="2600" dirty="0"/>
              <a:t> is a normal (overloaded) method of the </a:t>
            </a:r>
            <a:r>
              <a:rPr lang="en-US" sz="2600" i="1" dirty="0" err="1"/>
              <a:t>PrintStream</a:t>
            </a:r>
            <a:r>
              <a:rPr lang="en-US" sz="2600" dirty="0"/>
              <a:t> </a:t>
            </a:r>
            <a:r>
              <a:rPr lang="en-US" sz="2600" dirty="0" smtClean="0"/>
              <a:t>class.</a:t>
            </a:r>
          </a:p>
          <a:p>
            <a:pPr algn="just">
              <a:spcBef>
                <a:spcPts val="600"/>
              </a:spcBef>
            </a:pPr>
            <a:r>
              <a:rPr lang="en-US" sz="2400" dirty="0" smtClean="0"/>
              <a:t>The purpose is to print the output to what C language calls the “</a:t>
            </a:r>
            <a:r>
              <a:rPr lang="en-US" sz="2400" dirty="0" err="1" smtClean="0"/>
              <a:t>stdout</a:t>
            </a:r>
            <a:r>
              <a:rPr lang="en-US" sz="2400" dirty="0" smtClean="0"/>
              <a:t>” (standard output device, usually the screen).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88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Computer Programming Tools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71600"/>
            <a:ext cx="8382000" cy="46012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u="sng" dirty="0" smtClean="0">
                <a:solidFill>
                  <a:srgbClr val="FF0000"/>
                </a:solidFill>
              </a:rPr>
              <a:t>Assignment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en-US" sz="3200" b="1" dirty="0" smtClean="0">
                <a:solidFill>
                  <a:srgbClr val="0000FF"/>
                </a:solidFill>
              </a:rPr>
              <a:t>To Be Done by Friday</a:t>
            </a:r>
          </a:p>
          <a:p>
            <a:r>
              <a:rPr lang="en-US" sz="3200" dirty="0" smtClean="0"/>
              <a:t>Request a CISE </a:t>
            </a:r>
            <a:r>
              <a:rPr lang="en-US" sz="3200" dirty="0"/>
              <a:t>class </a:t>
            </a:r>
            <a:r>
              <a:rPr lang="en-US" sz="3200" dirty="0" smtClean="0"/>
              <a:t>account </a:t>
            </a:r>
            <a:r>
              <a:rPr lang="en-US" sz="3200" dirty="0"/>
              <a:t>per the instructions on this </a:t>
            </a:r>
            <a:r>
              <a:rPr lang="en-US" sz="3200" dirty="0" smtClean="0"/>
              <a:t>Web page:</a:t>
            </a:r>
          </a:p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>
                <a:hlinkClick r:id="rId2"/>
              </a:rPr>
              <a:t>http</a:t>
            </a:r>
            <a:r>
              <a:rPr lang="en-US" sz="3200" dirty="0">
                <a:hlinkClick r:id="rId2"/>
              </a:rPr>
              <a:t>://www.cise.ufl.edu/help/account.shtml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 smtClean="0"/>
          </a:p>
          <a:p>
            <a:r>
              <a:rPr lang="en-US" sz="3200" dirty="0" smtClean="0"/>
              <a:t>This </a:t>
            </a:r>
            <a:r>
              <a:rPr lang="en-US" sz="3200" dirty="0"/>
              <a:t>will allow </a:t>
            </a:r>
            <a:r>
              <a:rPr lang="en-US" sz="3200" dirty="0" smtClean="0"/>
              <a:t>you to run and check your programs </a:t>
            </a:r>
            <a:r>
              <a:rPr lang="en-US" sz="3200" dirty="0"/>
              <a:t>on the same machines we use to grade them.</a:t>
            </a:r>
            <a:endParaRPr lang="en-US" sz="32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Computer Programming Tools </a:t>
            </a:r>
            <a:r>
              <a:rPr lang="en-US" sz="3600" dirty="0" smtClean="0"/>
              <a:t>(cont’d)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71600"/>
            <a:ext cx="8382000" cy="44781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NOW:  Downloading </a:t>
            </a:r>
            <a:r>
              <a:rPr lang="en-US" sz="3600" b="1" u="sng" dirty="0" smtClean="0">
                <a:solidFill>
                  <a:srgbClr val="0000FF"/>
                </a:solidFill>
              </a:rPr>
              <a:t>Free</a:t>
            </a:r>
            <a:r>
              <a:rPr lang="en-US" sz="3600" b="1" dirty="0" smtClean="0">
                <a:solidFill>
                  <a:srgbClr val="0000FF"/>
                </a:solidFill>
              </a:rPr>
              <a:t> Software (</a:t>
            </a:r>
            <a:r>
              <a:rPr lang="en-US" sz="4400" b="1" dirty="0" smtClean="0">
                <a:solidFill>
                  <a:srgbClr val="FF0000"/>
                </a:solidFill>
                <a:latin typeface="Chiller" pitchFamily="82" charset="0"/>
              </a:rPr>
              <a:t>legally</a:t>
            </a:r>
            <a:r>
              <a:rPr lang="en-US" sz="3600" b="1" dirty="0" smtClean="0">
                <a:solidFill>
                  <a:srgbClr val="0000FF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0000FF"/>
                </a:solidFill>
              </a:rPr>
              <a:t>             That You Will Need on Your Laptop</a:t>
            </a:r>
          </a:p>
          <a:p>
            <a:endParaRPr lang="en-US" sz="3200" dirty="0" smtClean="0"/>
          </a:p>
          <a:p>
            <a:r>
              <a:rPr lang="en-US" sz="3600" b="1" dirty="0" smtClean="0"/>
              <a:t>Our source code editing tool: </a:t>
            </a:r>
          </a:p>
          <a:p>
            <a:r>
              <a:rPr lang="en-US" sz="3200" dirty="0">
                <a:effectLst/>
              </a:rPr>
              <a:t>	</a:t>
            </a:r>
            <a:r>
              <a:rPr lang="en-US" sz="3200" dirty="0" smtClean="0">
                <a:effectLst/>
              </a:rPr>
              <a:t>- Windows Notepad++</a:t>
            </a:r>
          </a:p>
          <a:p>
            <a:endParaRPr lang="en-US" sz="3200" dirty="0"/>
          </a:p>
          <a:p>
            <a:r>
              <a:rPr lang="en-US" sz="3600" b="1" dirty="0" smtClean="0">
                <a:effectLst/>
              </a:rPr>
              <a:t>Our compilation and debugging tools: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- Sun Java distribution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182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Next </a:t>
            </a:r>
            <a:r>
              <a:rPr lang="en-US" b="1" smtClean="0"/>
              <a:t>Week: Java </a:t>
            </a:r>
            <a:r>
              <a:rPr lang="en-US" b="1" dirty="0" smtClean="0"/>
              <a:t>Program Design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71600"/>
            <a:ext cx="8382000" cy="48013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rgbClr val="0000FF"/>
                </a:solidFill>
              </a:rPr>
              <a:t>Next Class (Monday)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 Structure of JAVA Programming Language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 Packages, Classes, and Instances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 What a Method is within a Java Class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 If time permits:  </a:t>
            </a:r>
            <a:r>
              <a:rPr lang="en-US" sz="3200" b="1" i="1" dirty="0" smtClean="0">
                <a:solidFill>
                  <a:srgbClr val="FF0000"/>
                </a:solidFill>
              </a:rPr>
              <a:t>Constructors, Inheritance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FF"/>
                </a:solidFill>
              </a:rPr>
              <a:t>Next Class </a:t>
            </a:r>
            <a:r>
              <a:rPr lang="en-US" sz="3200" b="1" dirty="0" smtClean="0">
                <a:solidFill>
                  <a:srgbClr val="0000FF"/>
                </a:solidFill>
              </a:rPr>
              <a:t>(Wednesday</a:t>
            </a:r>
            <a:r>
              <a:rPr lang="en-US" sz="3200" b="1" dirty="0">
                <a:solidFill>
                  <a:srgbClr val="0000FF"/>
                </a:solidFill>
              </a:rPr>
              <a:t>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</a:rPr>
              <a:t>Datatypes</a:t>
            </a:r>
            <a:endParaRPr lang="en-US" sz="3200" b="1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</a:rPr>
              <a:t>Flow Control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6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COP2800 – Programming in JAVA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US" b="1" dirty="0" smtClean="0"/>
              <a:t>Course Objectives</a:t>
            </a:r>
          </a:p>
          <a:p>
            <a:pPr lvl="1"/>
            <a:r>
              <a:rPr lang="en-US" dirty="0" smtClean="0"/>
              <a:t>Basic Knowledge of Computers &amp; Programming</a:t>
            </a:r>
          </a:p>
          <a:p>
            <a:pPr lvl="1"/>
            <a:r>
              <a:rPr lang="en-US" dirty="0" smtClean="0"/>
              <a:t>Specific Knowledge of JAVA Programming</a:t>
            </a:r>
          </a:p>
          <a:p>
            <a:pPr lvl="1"/>
            <a:r>
              <a:rPr lang="en-US" dirty="0" smtClean="0"/>
              <a:t>Practical Programming Projects Build Skills</a:t>
            </a:r>
          </a:p>
          <a:p>
            <a:pPr>
              <a:spcBef>
                <a:spcPts val="1800"/>
              </a:spcBef>
            </a:pPr>
            <a:r>
              <a:rPr lang="en-US" b="1" i="1" dirty="0" smtClean="0">
                <a:solidFill>
                  <a:srgbClr val="0000FF"/>
                </a:solidFill>
              </a:rPr>
              <a:t>Today’s Class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Java Program Structure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Java Software to Download 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For Compiling and Executing your Programs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Windows Notepad++, Sun Java Development Tools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How Computer Programming Works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http://www.cise.ufl.edu/~mssz/Arch-CGS3470/Comp-Fig1.1-Compi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591907" cy="5486400"/>
          </a:xfrm>
          <a:prstGeom prst="rect">
            <a:avLst/>
          </a:prstGeom>
          <a:noFill/>
        </p:spPr>
      </p:pic>
      <p:sp>
        <p:nvSpPr>
          <p:cNvPr id="10" name="Explosion 2 9"/>
          <p:cNvSpPr/>
          <p:nvPr/>
        </p:nvSpPr>
        <p:spPr>
          <a:xfrm rot="907405">
            <a:off x="5036684" y="2110453"/>
            <a:ext cx="2133600" cy="1295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18469" y="2362200"/>
            <a:ext cx="19811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i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JAVA</a:t>
            </a:r>
            <a:endParaRPr lang="en-US" sz="4400" b="1" i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JAVA: Write Once, Run Anywhere</a:t>
            </a:r>
            <a:endParaRPr lang="en-US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257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Portable </a:t>
            </a:r>
            <a:r>
              <a:rPr lang="en-US" b="1" dirty="0" smtClean="0"/>
              <a:t>= </a:t>
            </a:r>
            <a:r>
              <a:rPr lang="en-US" b="1" dirty="0" smtClean="0">
                <a:solidFill>
                  <a:srgbClr val="00B050"/>
                </a:solidFill>
              </a:rPr>
              <a:t>More Economical</a:t>
            </a:r>
          </a:p>
          <a:p>
            <a:pPr lvl="1"/>
            <a:r>
              <a:rPr lang="en-US" dirty="0" smtClean="0"/>
              <a:t>Write one JAVA Application : Don’t Need to Reprogram Every Time New HW is Acquired</a:t>
            </a:r>
          </a:p>
          <a:p>
            <a:pPr lvl="1"/>
            <a:r>
              <a:rPr lang="en-US" dirty="0" smtClean="0"/>
              <a:t>Runs on any JVM/JRE</a:t>
            </a:r>
          </a:p>
          <a:p>
            <a:pPr lvl="1"/>
            <a:r>
              <a:rPr lang="en-US" dirty="0" smtClean="0"/>
              <a:t>Runs on Web (</a:t>
            </a:r>
            <a:r>
              <a:rPr lang="en-US" dirty="0" err="1" smtClean="0"/>
              <a:t>Javascript</a:t>
            </a:r>
            <a:r>
              <a:rPr lang="en-US" dirty="0" smtClean="0"/>
              <a:t>) as </a:t>
            </a:r>
            <a:r>
              <a:rPr lang="en-US" i="1" dirty="0" smtClean="0"/>
              <a:t>Applet</a:t>
            </a:r>
            <a:endParaRPr lang="en-US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://t1.gstatic.com/images?q=tbn:ANd9GcQcPJQ693Boe1pWsRim1QOF_sFDw-R6fOnDHfOxAW7R9O_DRU4V4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971800"/>
            <a:ext cx="838200" cy="1535017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8" name="Picture 8" descr="http://4.bp.blogspot.com/_qK7yNwcv2SQ/TKl3MvF6EJI/AAAAAAAAAIM/719E5gNTRT4/s1600/Handheld+compu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953000"/>
            <a:ext cx="1981200" cy="1676400"/>
          </a:xfrm>
          <a:prstGeom prst="rect">
            <a:avLst/>
          </a:prstGeom>
          <a:noFill/>
        </p:spPr>
      </p:pic>
      <p:pic>
        <p:nvPicPr>
          <p:cNvPr id="20494" name="Picture 14" descr="http://trendynetnews.com/wp-content/uploads/2010/02/Lenovo-ThinkStation-E20-Desktop-Workstation-P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419600"/>
            <a:ext cx="2596162" cy="1957388"/>
          </a:xfrm>
          <a:prstGeom prst="rect">
            <a:avLst/>
          </a:prstGeom>
          <a:noFill/>
        </p:spPr>
      </p:pic>
      <p:pic>
        <p:nvPicPr>
          <p:cNvPr id="20492" name="Picture 12" descr="http://upload.wikimedia.org/wikipedia/commons/thumb/d/d3/IBM_Blue_Gene_P_supercomputer.jpg/300px-IBM_Blue_Gene_P_supercompu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267200"/>
            <a:ext cx="2857500" cy="1895476"/>
          </a:xfrm>
          <a:prstGeom prst="rect">
            <a:avLst/>
          </a:prstGeom>
          <a:noFill/>
        </p:spPr>
      </p:pic>
      <p:pic>
        <p:nvPicPr>
          <p:cNvPr id="20490" name="Picture 10" descr="http://dougwoody.com/store/images/categories/laptop-computer-certifie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4823125"/>
            <a:ext cx="2262553" cy="2034875"/>
          </a:xfrm>
          <a:prstGeom prst="rect">
            <a:avLst/>
          </a:prstGeom>
          <a:noFill/>
        </p:spPr>
      </p:pic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98" name="Picture 18" descr="http://gizmodo.com/assets/resources/2008/03/java_iphone-thumb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3124200"/>
            <a:ext cx="1011555" cy="1828801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>
            <a:off x="7467600" y="4191000"/>
            <a:ext cx="381000" cy="152400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315200" y="4572000"/>
            <a:ext cx="381000" cy="457200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324600" y="4572000"/>
            <a:ext cx="304800" cy="381000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334000" y="4343400"/>
            <a:ext cx="914400" cy="304800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743200" y="4114800"/>
            <a:ext cx="3429000" cy="381000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Computer Circuit Technology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Vacuum Tubes (Gen-1)</a:t>
            </a:r>
          </a:p>
          <a:p>
            <a:endParaRPr lang="en-US" b="1" dirty="0" smtClean="0"/>
          </a:p>
          <a:p>
            <a:pPr>
              <a:spcBef>
                <a:spcPts val="3000"/>
              </a:spcBef>
            </a:pPr>
            <a:r>
              <a:rPr lang="en-US" b="1" dirty="0" smtClean="0"/>
              <a:t>Transistors (Gen-2)</a:t>
            </a:r>
          </a:p>
          <a:p>
            <a:pPr>
              <a:spcBef>
                <a:spcPts val="0"/>
              </a:spcBef>
            </a:pPr>
            <a:endParaRPr lang="en-US" b="1" dirty="0" smtClean="0"/>
          </a:p>
          <a:p>
            <a:pPr>
              <a:spcBef>
                <a:spcPts val="3600"/>
              </a:spcBef>
            </a:pPr>
            <a:r>
              <a:rPr lang="en-US" b="1" dirty="0" smtClean="0"/>
              <a:t>Integrated Circuits (Gen-3)</a:t>
            </a:r>
          </a:p>
          <a:p>
            <a:pPr>
              <a:spcBef>
                <a:spcPts val="3600"/>
              </a:spcBef>
            </a:pPr>
            <a:r>
              <a:rPr lang="en-US" b="1" dirty="0" smtClean="0"/>
              <a:t>Very Large-Scale 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/>
              <a:t>	Integration (Gen-4)</a:t>
            </a:r>
          </a:p>
          <a:p>
            <a:endParaRPr lang="en-US" b="1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t2.gstatic.com/images?q=tbn:ANd9GcTUKYkneIQR9pLbGCzJ5NW6sssC3ufi3q4hChgAoQ65QCTR_82tZA"/>
          <p:cNvPicPr>
            <a:picLocks noChangeAspect="1" noChangeArrowheads="1"/>
          </p:cNvPicPr>
          <p:nvPr/>
        </p:nvPicPr>
        <p:blipFill>
          <a:blip r:embed="rId2" cstate="print"/>
          <a:srcRect l="24742" r="21650"/>
          <a:stretch>
            <a:fillRect/>
          </a:stretch>
        </p:blipFill>
        <p:spPr bwMode="auto">
          <a:xfrm>
            <a:off x="4800600" y="1371600"/>
            <a:ext cx="623428" cy="155257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4" name="Picture 8" descr="http://www.vintchip.com/mainframe/IBM709/IBM709BOARD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447800"/>
            <a:ext cx="2009775" cy="150997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5" name="Striped Right Arrow 14"/>
          <p:cNvSpPr/>
          <p:nvPr/>
        </p:nvSpPr>
        <p:spPr>
          <a:xfrm>
            <a:off x="5562600" y="1981200"/>
            <a:ext cx="685800" cy="457200"/>
          </a:xfrm>
          <a:prstGeom prst="striped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5800" y="2031642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Large, Hot, Failure-Prone</a:t>
            </a:r>
          </a:p>
          <a:p>
            <a:r>
              <a:rPr lang="en-US" sz="2000" dirty="0" smtClean="0"/>
              <a:t>Power-Consumptive (not </a:t>
            </a:r>
            <a:r>
              <a:rPr lang="en-US" sz="2000" i="1" dirty="0" smtClean="0"/>
              <a:t>Green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2058" name="Picture 10" descr="http://www.reuk.co.uk/OtherImages/labelled-transis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124200"/>
            <a:ext cx="1409700" cy="974119"/>
          </a:xfrm>
          <a:prstGeom prst="rect">
            <a:avLst/>
          </a:prstGeom>
          <a:noFill/>
        </p:spPr>
      </p:pic>
      <p:sp>
        <p:nvSpPr>
          <p:cNvPr id="20" name="Striped Right Arrow 19"/>
          <p:cNvSpPr/>
          <p:nvPr/>
        </p:nvSpPr>
        <p:spPr>
          <a:xfrm>
            <a:off x="5867400" y="3581400"/>
            <a:ext cx="685800" cy="457200"/>
          </a:xfrm>
          <a:prstGeom prst="striped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85800" y="3464415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Smaller, Cooler, More Reliable</a:t>
            </a:r>
          </a:p>
          <a:p>
            <a:r>
              <a:rPr lang="en-US" sz="2000" dirty="0" smtClean="0"/>
              <a:t>Less Power-Consumptive</a:t>
            </a:r>
            <a:endParaRPr lang="en-US" sz="2000" dirty="0"/>
          </a:p>
        </p:txBody>
      </p:sp>
      <p:sp>
        <p:nvSpPr>
          <p:cNvPr id="2062" name="AutoShape 14" descr="data:image/jpeg;base64,/9j/4AAQSkZJRgABAQAAAQABAAD/2wCEAAkGBhISEBUUEhAUFRISGBgYFRgSExUVFhcUFBMYFBUXGhUXGyYeGBsjGhcYIC8gJDMpLCwsFR4xNTAqNScrLCkBCQoKDgwOGg8PGiokHyQpLSksNCktKSkqLCkpLC4tLCksLCw1KSkpLSwsKSwsLCwpLCwsKSwpLCksLCksLCwpKf/AABEIALwBDQMBIgACEQEDEQH/xAAcAAEAAgMBAQEAAAAAAAAAAAAABAUDBgcBAgj/xABGEAACAQIEAgcEBwUFBwUAAAABAgADEQQSITEFQQYTIlFhcYEHMpGxIzNCYnKhwRRSkrLRNERzs+EVFiQ1Q4LCU6Kj0/D/xAAYAQEBAQEBAAAAAAAAAAAAAAAAAgMBBP/EAC8RAAICAQIDBwIGAwAAAAAAAAABAhEDITESQVETIjJhcZHRBDNCUoGxwfAjgqH/2gAMAwEAAhEDEQA/AO4xEQBERAEREAREQBERAEREAREQBERAEREAREQBERAETE+KRb3dRlGZrkCy957hpMgMA9iIgCIiAIiIAiIgCIiAIiIAiIgCIiAIiIAiIgCIiAIiIAiIgCIkPinFqOGpmpXqrTpruWPPuA3J8BrAJk1Ppf7R8NgQUv1uI5UkI07s7bIPDU+E5/0w9r9Wveng81Glsah0qsPD/wBMeXa8RtOdE3Nzud7955wDr/DvbpSOlfCOveaTq4+DZT85sVD2qcPqL2K6hyVGWuGo7sASXKlbAEnntPz7PV/Q/KS3oXjSckn1P0biMCMWC46pwwC5qWJzLYHMP+iVPr87GXuFz2s6qLWAyuW+N1E/K9CsyHMjMrd6EqfiNZsPD/aNxGj7uLdh3VbVR8XBb850OSa2X/T9HROMcO9uWIXSvhqVTxps1I/A5h8ps/DvbTgalhUStSJ70zr8aZJ/KdIOgRMGCxqVaa1KbBkcXUjmPXUeRmeAIiIAiIgCIiAIiIAiIgCIiAIiIAiIgCJUcYxFXMBScqQGvelUYEkApsjC1xY87E21ldVxuKUOQ7MLNkAovnJNYsNTSCg9V2Re4B3vueWi+zm9afsbRE1arisWRpVtmRwfoal1Y0cqZfoTtUs1zfQnQ6CZP2vEki9Ts9bmOWlVB6oOpC36nXshgRpcka20jiXU72U/yv2NlianxfpCaLFqmKSjTY2TrUdb2yGwDU9TYPfU+8LWlBi+nYdCo4hh00NmFTtZigGpFMDRrnbYjTSOJdTnZz/K/Zlj0z9qdDBlqVECtiBoRe1ND99hufuj1InGOOdIMRjKnWYiqXb7I2VR3Ko0UfPneTunGMStjqlSk4dGFOzKQQbUkU66bEEekoIuzjjKO6oREQSIiIGwiJKwXD2qnTRRuTsP6mAYKNFnNlFzL7A8LFPU6t38h5f1kzA8OC2SmpLN3asxm1cL6PNQxeH60qesWo2W18rIadtefv8Ap4yJTUSkrNg9m9LEUr06gtSqKaiAntKwZVbs8gQwPpN7lJw/+0L/AIdT+elLuMUuKNsSVOhERNCRERAEREAREQBERAEREAREQBERAERMGLxiU1zObD9YBnlbjuMqhKr2nG/cPOV2M4zUe4UlAQRpbNrzuRvOecR9n5ztVo42qlQm5asxYk7kmoCD8bzF5U9Ey1Ewe0bhVWvXFV6zFSMqAgZEtuoAta51vz9Jz2jh2YkKLkAm1wNBvvNvq8U4jh2KGtSxAXUgPTraeR7Ur8Hw0VD1vVmiSSSA11YNe4CMLqNedxblHFwrvMzy5IY1ctDXUOongM3gYJApVVABFjYWuL3se8X5SNiuCUnucoBObUadptjYW0HIaCZrPG9Tyr67G4pO1q/4NRiXeO6OBFL9ZZAQLsL27PhqWLcgNBqTpKMTeMlLVHohOM1cXZ7ES76P8Ppvd27TKfdOw7ie/wD0lFmHhnBC9me4TkObf0HjNo4dwpqjCnST4aADvJ5CT+EcDfEN2dEHvMdh5d58Je9FcCKOLxdNWYhGp2LEE2NLNbQbXJmM8iSdbmiiYOD8G/ZuIKmctmw+Y3AADdcFNvQc5Y8arhcfg7n3xWUafaJokfIzHjMQF4tRU3vUw5C+Yqs5v6KZsg6P0q1RK1RczUM/V66BmAu1uZFhbu157eZXOSvp8lvRMsOFrufIfrJ8h8LP0fr+gkyevCqgjKe4iImpIiIgCIiAIiIAiIgCIiAIiIAnhMjYziCUxqbnkBv/AKTW+N4+vXpNTp1jQLfbpqCwHddu/vFj3ESJZIx0Z1Jsu8XxU2tSUt96xI9O+ad0r6LVMfbrKuIXL7qqPo795p2Fz43kXg3Da+Fw4pLinz9Y7lhSd8yuFsDe+t17+ZmQ9LOocdbia2VVIKthawBbXKb9XYi2Xn9k73Mzu/xGihKtjWl6D49AVpY+ychmqr+Qvb0lRxHoNiRrVxVA+NWu/wD5rKavx/F1TZsRVYmwyq5FyeWVLXlzwzooFvUxViy2LIzWWnfbr6g1BPKkt3PhO6rdnHGtGjzhHRdAudqquwaymldqStfTUC9Zzyp0/UiWlXDsubUEISGzEdj91GK3BrMf+kmYjS8nMTe2q5U20osKR/eO2CoeAvUfzni6FQoOYKTTCAUiKfM0lbTC0e+s/wBI2tuUzklLcyyYIZPEitqVCt86lCtg2b7LMLqrHYOR9m9/CKuJVBezO1rinT1cgbk/ur4790g8V6ULTstAq1RL2qKCKVK+4oK2rMedZrseVpH6AYHrcejHUUw1Rr8yNBf/ALmB9JPYrdnjf0GPi0bo+Vp1sY96NUO6LmFHLkyroCFDEq2+5NzI+DxFJHNPF4YqQdSq5XXzptow+Eseiqfs3FurJsA1WnrppZsvxsvxnSOJcHo4gAVqSuBtmGo8mGo9Jo5KGnI90IKKqOhpVHo3Qqi+GfD1QeWiv6qecseAdACXLuDRXUdki7eQ1WwOt5F6R9A6OGpriKRdbVaa5GbMLO1r33HredLoe6JlkytK4s1jHXU132fH/gUubntXJ3P0tSfPB8SP9qYynrmIpP4WFJFPrcifHs4xIbBAC96bFWuOZZn079GE2tOAUaXWVgn01bIXc6mwyqFHcthtzO8nhuc/Q7dJHqcDpFjiGQGqKbIhOuRbsTlHIknfe3reywH1fxhfqD+A/IyPhGrZOyKeXW12YH1ss2gknH0+Ca4rM2BdUSxddNTZhoNvmCJK65f3hvbcbnYec1rAdHgVBFNCLKLNUYiyMjr/ANMX+rQa/u95JOc9G9VPVU7qysPpHN2TNa90198/l3TWDXCqDg73XuXX7bTuR1iXX3hmFxvv3bH4GZetGuo7O+o056901/8A3Z0tkTTLb6RtMhOT7Gtr873sL3mT/YTCnURUpr1yGmxDuTlylRupuQDzvLs52b6r3LpcQpNgwJO2o10vp36G8ySiocBKsrCnTzLqCaj7nLc+7pfKNvGXi7a7xZLjR7EROkiIiAIiIAiJExXFKdO4JuQNlFzpy85xtLcEl6gAuTYDmZT43j5AYUlBNjlLkhc3K4GtpzPpR7UcSMRb9kNOkNAtcMHb72nZHpfzmbhvtJw1SwqhqTeIzL8Rr+UynKX4S0lzK/jJ40lZq2frLm9qADIB3dURm/InxmLBe050OXE4fUblLow80b/SbxhuKUaiZ1q0ypJAOdbZh2vTsays4j0gwJTPUNOqFXOOwtQ5B2TY2I9/s+czty3R3bmQqntJwYUEGoxP2Qmo8CSbSpxXtUO1LDetR/8AxUfrJPE+O4JVJTAU6hBAF6dJblyDS2UntKS3pMPCyapp1RhqGGVzan1dBGrvUGbMKQYcgAcxFhnB5SlBLdCz7w+MxdV1evlRrFlpUVWnVyEWz1KrX6inb7RIbuF5np65Cuu/VdWn8X7LSf8A92Kq+Y3nqBGdaKi9R1dyjE1FFSmgdmrHfE1ddBfJ8NKPjvEKjCsiiogFxUdjerVKZCVq2WyqAxsgIAtsdZ1Rs65aGTH9IqdNlpplZs4JKnPSpEsA1TM2uJrjfrH7II0Ew9N6WJok08pXDO184Yuaz/vVqh1LfdNgOQNpTYjBKOuYKbWq2IAyIVr5Au2jWF99m2nX8OVrUEzKHSpZXDWKntBSCLW8fhEu7TJWpwqdG9luAtTrVSPfYIPJBmb82H8M+uJezSkxLUXZLBj1Z12e1g9idPEHlISYLHcPpkI5NNSxvdGo368UxcEZlzZgb6WPfOyamqRxaMu+P+z+niarVVqvTqva+gZSQAo7OhGw5z46E8OrYbG1cPVqmp1aoR2mK9uzAhTsbGblw1z1asV7RTMfO4BAuJR4aw4tiCNSaVJrDmtlC28dz6rPPxSdxfQ0paMy+0RwMFc7CtRJ8g9zNhwLB0QqbhwCp7w2oPwMr+PcEGMomiWyrmDsw1OWlUsQAeZv6eMtsKi0nCIOxTBygnYKcgF5CxtwXqU5U2YMF0bo4KilOiu5Odj7ztl1Zvhtyl1j/qj6fzCRuIVcwHgxHrqtpkxda9LzIHqG5/D856mu9L0+TLkjIv1B/AfkZ7w4fRj1+cxYavemoK6EKCCf3rj9PzkrDMCosLDulRjs/I43uj7RABYCwE+oiakiIiAIiIAiIgCIiAIiIBovH/adhadc0BW93R3RSwDDQrmHdtpfY7Rg+IU6wzU6iuPusD8RuPWcU49/a8R/jVf81pFoYl0OZGKsOakg/ETKePi5lKVHea1BXXK6qyncMAw+B0mu4/2e4OobhGpHn1TWH8LAgelppGG6eY7JkFUH7zICwHmd/W8iVuKV6xtVxFVweWYgfwjSZrHJcynJG3Ynotwmh9bWNxyauL/woAZWYjiXB6f1eFeqfE1APi7fpKfGcKpqlwCD5mUhM1UOrZLZt3DeJLiay0sPgcJSvc5np9cQqAsTa2psNBzkTjPSokstAuM3ZqVn0rVANMoA+pp/cW3jznnQBrcQpeIqD/4mm4dMOhC4i9WiAtfdhstTz7n8efPvktqMqZ1W0an7OVvj18Eqfy/6zfekXRGjixdhkqjaooF7bWYfaH5jkZzPhWPq4DEh2okOAVy1Qy6Nvb+s3vhvtJw1TSoGpN49pfiNfyk5FK7QjVUzV+I+zfFU9aeSsv3Dlb+Fv0JnvC+mGJwSrRq0AVXQLUQo9rk2vz38Z03CY6nVF6dRXH3WB+W0lHhq1VtURWTudQwPoRM3l07yK4ehSdF+kNPHXy02QoRmzWIuQToRvsZJ6eUQvDa4A5J/mpKvoNh1p4zGoihUStlUDYKOtAA8hLjp/wD8ur+Sf5qTKWmRJeRa8LLDgKj9mp6fYT+RZV4XohVfidTFmy0aaKEzC5qMKIQ27lH73eNpM6JJWGDo9erLUK7MApy3smg27IG9j3zcWSyEdw/SaYod+VkyeiIvCkGUm2/9Lz5Kj9o27v5TPvhHuH0+Qnx/ePh/KZS+3H1X7nH4me8VQdnQbnl90yVUw6spBAsbX8baxiMMHy3+yb+elpmm6j3m3zIvQ+VQDYDT9J6BPYmhIiIgCIiAIiIAiIgCIiAIiIB+X+lGEeljcQtRSrdbUNjvZ3LqfIqQfWVi7jzm+e1jo/iRj62I6hzQqZMtRRmXSkqkG2q6g72mhpuPMfOS9i8fjXqZsLuZKw/vCfPBlomravUNOmd2VSx8tNvPXymzvw/DDWhldf3s2c+vd8BDdE0QOI/VzWX3m6VKYIsQCPESp4pwqmKbOoylRfTY6904pHWjF0OxK08bRZ2CqC1yxsBemw1PmZ2WnUDC6kEHmpBHxE4DJeA4vWoG9KqyfhOnqNjInj4tRGVHccRhkqLlqIrqeTqGHwM1niXs4wtTWnmot9w5l/gb9CJScD9o9YutOrTWpmIXMvYOpAueXOdTwuHAFzv8p55OWM0VSOVcL6NPguJ0KbuGzAsCtxdSrgXXkbrtrynXBtNG6Rf86wv+F/8AdN5EzzSclFvoVBVZonRLGAcTxlOxzPVdgeVkZwb/AMQnQsHhFqHtqGC2NiLjMDdTbwIv5gSr4R0IpUHr4h+3iKzVGB5U1ZiwVfHa55+UvOFbH0+U3cP8kW/7RF91nxxT3k8m+ayfW90+R+UgcU95fJvmsn1vdPkflNY+OX6EvZEThHuH0+QmQYU9aX5WFvhafHCkITXna3wk2cxxuCsSerERE3IEREAREQBERAEREAREQBERAEREApOlf1dL/HpfMyg4j0GwWJw9So9ACqoYh6fYa6rmF8uja94Mv+lf1VL/AB6XzM8of2Ot+Gp/lzxz+/8A6noxcvVHKelHsgq4cB6FZaqMwUK4yVLtewv7p237M0nGcPr4ZwKlOpSblmBW/k2zDyvP1BiMGlQAOtwpDDf3hsdJ7icDTqIUqU0dDurqGX+Ei09Wt+RgfmXD8fqL71nHjofiJKxXF6dSi41DEbEeI2I0nV+O+xnB1rmgWw7/AHe3T/gY3H/aROd8d9lePw1yKQroPtULsbeNM9r4X84oWafE9ZSCQQQRuDoQfEcp5OnCfwP+0U/xp/mLP0LR90f/ALnPzvwmqErIx2VlY27lcE/kJ+hsLUDU1YbMAR5HUfOeP6rZG2I0TphwqviOK0Ew6kuKSkkEqFXral2Zh7otp6212nRKCfSAHcHX5ywwWGCi+UZmAzG2ptsCfC/5mRP7wfxD+QRKFQhfkE9WT8T7jfhPykXhOx9PlJWJ9xvwn5SLwnY+nym8/uR/UheFnxxT3k8m+ayymGrhQzAn7N9OWtv6TNKjFqTfU43okIiJoSIiIAiIgCIiAIiIAiIgCIiAIiIAiIgFX0gwT1UQILlaqMdQOyp1OsVsJ1eEqre5yOT5lDLSYMfRL0nUWuyMBfa5UgTN405cXOqNMcqa6WZc1hrtPbyo4rg6lekabU8oO+Wopv4EFSDv8QDykV+DVS6sc/ZqdYB1q294tl9y9u0R5G0ux2b8vdfJsAcHYg31Fu7vjOL2uL93P4eh+EoKnBGKouRwKa5R9P8AcCA6roRYEWsARe0+8VwhqjZmptrluOvuCFqNUsbqTa7EW2toLRY7N+Xuvkz8b6K4TFj/AIjDo55NbK48qi2YfGc8477Dt2weI8kr/IVFHzB85vK8IqrTrKoYmuuXM9bMVOQqDsO/w7u6Y14BUBv29kFjVTLamwYdnJYi425XPhZaHZvy918nM+jvsixj1QMQFpUdy6ujlh3IFJ1PedB47Tq/+yRSVUpg9WiAC7XICi251OgEg/7uVAqKvWfRo6resuvWIU7RCXNri34V7p5hME9F+2CzNTCH6QZAL6lUtoNNvPvmObhcdSowknpXuvk2hdpWf3g/iH8glmu0q/7wfxD+QRm2XqiIcyxxA7DeR+Uj8NpELrzt8pMiaONyUuhN6UIiJZwREQBERAEREAREQBERAEREAREQBERAEREAREQBERAEREAREQBKrif1g/D+plrKrif1g/D+pmH1H22Xj8RaLtI6YP6QuTe5uPDQD9JIXaezVxTqyboRESjgiIgCIiAIiIAiIgCIiAIiIAiIgCIiAIiIAiIgCIiAIiIAiIgCIiAJjbDgsGI1AtMkTjVgREToEREAREQBERAEREAREQBERAEREAREQBERAP/Z"/>
          <p:cNvSpPr>
            <a:spLocks noChangeAspect="1" noChangeArrowheads="1"/>
          </p:cNvSpPr>
          <p:nvPr/>
        </p:nvSpPr>
        <p:spPr bwMode="auto">
          <a:xfrm>
            <a:off x="0" y="-865188"/>
            <a:ext cx="2562225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4" name="Picture 16" descr="http://visual.merriam-webster.com/images/science/physics-electricity-magnetism/electronics/packaged-integrated-circui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3558" y="4245864"/>
            <a:ext cx="1885950" cy="1316736"/>
          </a:xfrm>
          <a:prstGeom prst="rect">
            <a:avLst/>
          </a:prstGeom>
          <a:noFill/>
        </p:spPr>
      </p:pic>
      <p:sp>
        <p:nvSpPr>
          <p:cNvPr id="24" name="Curved Left Arrow 23"/>
          <p:cNvSpPr/>
          <p:nvPr/>
        </p:nvSpPr>
        <p:spPr>
          <a:xfrm rot="2108206">
            <a:off x="6936900" y="4022298"/>
            <a:ext cx="685800" cy="1225921"/>
          </a:xfrm>
          <a:prstGeom prst="curved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60" name="Picture 12" descr="http://t2.gstatic.com/images?q=tbn:ANd9GcQODoCFzeCPcQrZMXR9jhU7u_Th_ojwCB014_KF7s_p9xaDIA1cf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3048000"/>
            <a:ext cx="1457325" cy="1450849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685800" y="4894179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Smaller, Faster, Less Power</a:t>
            </a:r>
            <a:endParaRPr lang="en-US" sz="2000" dirty="0"/>
          </a:p>
        </p:txBody>
      </p:sp>
      <p:pic>
        <p:nvPicPr>
          <p:cNvPr id="2066" name="Picture 18" descr="http://www.cse.buffalo.edu/images/vlsi_l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5406118"/>
            <a:ext cx="2362200" cy="1348850"/>
          </a:xfrm>
          <a:prstGeom prst="rect">
            <a:avLst/>
          </a:prstGeom>
          <a:noFill/>
        </p:spPr>
      </p:pic>
      <p:sp>
        <p:nvSpPr>
          <p:cNvPr id="27" name="Curved Left Arrow 26"/>
          <p:cNvSpPr/>
          <p:nvPr/>
        </p:nvSpPr>
        <p:spPr>
          <a:xfrm>
            <a:off x="6477000" y="5105400"/>
            <a:ext cx="685800" cy="1225921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6874" y="6304416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Smaller, Faster, Less Power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7315200" y="5257800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Many More</a:t>
            </a:r>
          </a:p>
          <a:p>
            <a:r>
              <a:rPr lang="en-US" sz="2000" dirty="0" smtClean="0"/>
              <a:t>Transistors</a:t>
            </a:r>
          </a:p>
          <a:p>
            <a:r>
              <a:rPr lang="en-US" sz="2000" dirty="0" smtClean="0"/>
              <a:t>Packed onto</a:t>
            </a:r>
          </a:p>
          <a:p>
            <a:r>
              <a:rPr lang="en-US" sz="2000" dirty="0" smtClean="0"/>
              <a:t>a Chip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Computer Programming Technologies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4" descr="http://xavier.perseguers.ch/typo3temp/pics/7edb15d3f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4497930" cy="52578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5181600" y="1295400"/>
            <a:ext cx="37338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Not as Much Change As HW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 Slow Programming Process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 Error-Prone Code Entry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 Compiler errors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 Still Need Assembly Language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r>
              <a:rPr lang="en-US" sz="2400" b="1" dirty="0" smtClean="0">
                <a:solidFill>
                  <a:srgbClr val="0000FF"/>
                </a:solidFill>
              </a:rPr>
              <a:t>Modern SW Development Tools: Interactive, Virtual</a:t>
            </a:r>
          </a:p>
        </p:txBody>
      </p:sp>
      <p:pic>
        <p:nvPicPr>
          <p:cNvPr id="34818" name="Picture 2" descr="http://www.sae.org/dlymagazineimages/11361_14706_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799" y="4114800"/>
            <a:ext cx="3641353" cy="2398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Java Program Structure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data:image/jpeg;base64,/9j/4AAQSkZJRgABAQAAAQABAAD/2wCEAAkGBhISEBUUEhAUFRISGBgYFRgSExUVFhcUFBMYFBUXGhUXGyYeGBsjGhcYIC8gJDMpLCwsFR4xNTAqNScrLCkBCQoKDgwOGg8PGiokHyQpLSksNCktKSkqLCkpLC4tLCksLCw1KSkpLSwsKSwsLCwpLCwsKSwpLCksLCksLCwpKf/AABEIALwBDQMBIgACEQEDEQH/xAAcAAEAAgMBAQEAAAAAAAAAAAAABAUDBgcBAgj/xABGEAACAQIEAgcEBwUFBwUAAAABAgADEQQSITEFQQYTIlFhcYEHMpGxIzNCYnKhwRRSkrLRNERzs+EVFiQ1Q4LCU6Kj0/D/xAAYAQEBAQEBAAAAAAAAAAAAAAAAAgMBBP/EAC8RAAICAQIDBwIGAwAAAAAAAAABAhEDITESQVETIjJhcZHRBDNCUoGxwfAjgqH/2gAMAwEAAhEDEQA/AO4xEQBERAEREAREQBERAEREAREQBERAEREAREQBERAETE+KRb3dRlGZrkCy957hpMgMA9iIgCIiAIiIAiIgCIiAIiIAiIgCIiAIiIAiIgCIiAIiIAiIgCIkPinFqOGpmpXqrTpruWPPuA3J8BrAJk1Ppf7R8NgQUv1uI5UkI07s7bIPDU+E5/0w9r9Wveng81Glsah0qsPD/wBMeXa8RtOdE3Nzud7955wDr/DvbpSOlfCOveaTq4+DZT85sVD2qcPqL2K6hyVGWuGo7sASXKlbAEnntPz7PV/Q/KS3oXjSckn1P0biMCMWC46pwwC5qWJzLYHMP+iVPr87GXuFz2s6qLWAyuW+N1E/K9CsyHMjMrd6EqfiNZsPD/aNxGj7uLdh3VbVR8XBb850OSa2X/T9HROMcO9uWIXSvhqVTxps1I/A5h8ps/DvbTgalhUStSJ70zr8aZJ/KdIOgRMGCxqVaa1KbBkcXUjmPXUeRmeAIiIAiIgCIiAIiIAiIgCIiAIiIAiIgCJUcYxFXMBScqQGvelUYEkApsjC1xY87E21ldVxuKUOQ7MLNkAovnJNYsNTSCg9V2Re4B3vueWi+zm9afsbRE1arisWRpVtmRwfoal1Y0cqZfoTtUs1zfQnQ6CZP2vEki9Ts9bmOWlVB6oOpC36nXshgRpcka20jiXU72U/yv2NlianxfpCaLFqmKSjTY2TrUdb2yGwDU9TYPfU+8LWlBi+nYdCo4hh00NmFTtZigGpFMDRrnbYjTSOJdTnZz/K/Zlj0z9qdDBlqVECtiBoRe1ND99hufuj1InGOOdIMRjKnWYiqXb7I2VR3Ko0UfPneTunGMStjqlSk4dGFOzKQQbUkU66bEEekoIuzjjKO6oREQSIiIGwiJKwXD2qnTRRuTsP6mAYKNFnNlFzL7A8LFPU6t38h5f1kzA8OC2SmpLN3asxm1cL6PNQxeH60qesWo2W18rIadtefv8Ap4yJTUSkrNg9m9LEUr06gtSqKaiAntKwZVbs8gQwPpN7lJw/+0L/AIdT+elLuMUuKNsSVOhERNCRERAEREAREQBERAEREAREQBERAERMGLxiU1zObD9YBnlbjuMqhKr2nG/cPOV2M4zUe4UlAQRpbNrzuRvOecR9n5ztVo42qlQm5asxYk7kmoCD8bzF5U9Ey1Ewe0bhVWvXFV6zFSMqAgZEtuoAta51vz9Jz2jh2YkKLkAm1wNBvvNvq8U4jh2KGtSxAXUgPTraeR7Ur8Hw0VD1vVmiSSSA11YNe4CMLqNedxblHFwrvMzy5IY1ctDXUOongM3gYJApVVABFjYWuL3se8X5SNiuCUnucoBObUadptjYW0HIaCZrPG9Tyr67G4pO1q/4NRiXeO6OBFL9ZZAQLsL27PhqWLcgNBqTpKMTeMlLVHohOM1cXZ7ES76P8Ppvd27TKfdOw7ie/wD0lFmHhnBC9me4TkObf0HjNo4dwpqjCnST4aADvJ5CT+EcDfEN2dEHvMdh5d58Je9FcCKOLxdNWYhGp2LEE2NLNbQbXJmM8iSdbmiiYOD8G/ZuIKmctmw+Y3AADdcFNvQc5Y8arhcfg7n3xWUafaJokfIzHjMQF4tRU3vUw5C+Yqs5v6KZsg6P0q1RK1RczUM/V66BmAu1uZFhbu157eZXOSvp8lvRMsOFrufIfrJ8h8LP0fr+gkyevCqgjKe4iImpIiIgCIiAIiIAiIgCIiAIiIAnhMjYziCUxqbnkBv/AKTW+N4+vXpNTp1jQLfbpqCwHddu/vFj3ESJZIx0Z1Jsu8XxU2tSUt96xI9O+ad0r6LVMfbrKuIXL7qqPo795p2Fz43kXg3Da+Fw4pLinz9Y7lhSd8yuFsDe+t17+ZmQ9LOocdbia2VVIKthawBbXKb9XYi2Xn9k73Mzu/xGihKtjWl6D49AVpY+ychmqr+Qvb0lRxHoNiRrVxVA+NWu/wD5rKavx/F1TZsRVYmwyq5FyeWVLXlzwzooFvUxViy2LIzWWnfbr6g1BPKkt3PhO6rdnHGtGjzhHRdAudqquwaymldqStfTUC9Zzyp0/UiWlXDsubUEISGzEdj91GK3BrMf+kmYjS8nMTe2q5U20osKR/eO2CoeAvUfzni6FQoOYKTTCAUiKfM0lbTC0e+s/wBI2tuUzklLcyyYIZPEitqVCt86lCtg2b7LMLqrHYOR9m9/CKuJVBezO1rinT1cgbk/ur4790g8V6ULTstAq1RL2qKCKVK+4oK2rMedZrseVpH6AYHrcejHUUw1Rr8yNBf/ALmB9JPYrdnjf0GPi0bo+Vp1sY96NUO6LmFHLkyroCFDEq2+5NzI+DxFJHNPF4YqQdSq5XXzptow+Eseiqfs3FurJsA1WnrppZsvxsvxnSOJcHo4gAVqSuBtmGo8mGo9Jo5KGnI90IKKqOhpVHo3Qqi+GfD1QeWiv6qecseAdACXLuDRXUdki7eQ1WwOt5F6R9A6OGpriKRdbVaa5GbMLO1r33HredLoe6JlkytK4s1jHXU132fH/gUubntXJ3P0tSfPB8SP9qYynrmIpP4WFJFPrcifHs4xIbBAC96bFWuOZZn079GE2tOAUaXWVgn01bIXc6mwyqFHcthtzO8nhuc/Q7dJHqcDpFjiGQGqKbIhOuRbsTlHIknfe3reywH1fxhfqD+A/IyPhGrZOyKeXW12YH1ss2gknH0+Ca4rM2BdUSxddNTZhoNvmCJK65f3hvbcbnYec1rAdHgVBFNCLKLNUYiyMjr/ANMX+rQa/u95JOc9G9VPVU7qysPpHN2TNa90198/l3TWDXCqDg73XuXX7bTuR1iXX3hmFxvv3bH4GZetGuo7O+o056901/8A3Z0tkTTLb6RtMhOT7Gtr873sL3mT/YTCnURUpr1yGmxDuTlylRupuQDzvLs52b6r3LpcQpNgwJO2o10vp36G8ySiocBKsrCnTzLqCaj7nLc+7pfKNvGXi7a7xZLjR7EROkiIiAIiIAiJExXFKdO4JuQNlFzpy85xtLcEl6gAuTYDmZT43j5AYUlBNjlLkhc3K4GtpzPpR7UcSMRb9kNOkNAtcMHb72nZHpfzmbhvtJw1SwqhqTeIzL8Rr+UynKX4S0lzK/jJ40lZq2frLm9qADIB3dURm/InxmLBe050OXE4fUblLow80b/SbxhuKUaiZ1q0ypJAOdbZh2vTsays4j0gwJTPUNOqFXOOwtQ5B2TY2I9/s+czty3R3bmQqntJwYUEGoxP2Qmo8CSbSpxXtUO1LDetR/8AxUfrJPE+O4JVJTAU6hBAF6dJblyDS2UntKS3pMPCyapp1RhqGGVzan1dBGrvUGbMKQYcgAcxFhnB5SlBLdCz7w+MxdV1evlRrFlpUVWnVyEWz1KrX6inb7RIbuF5np65Cuu/VdWn8X7LSf8A92Kq+Y3nqBGdaKi9R1dyjE1FFSmgdmrHfE1ddBfJ8NKPjvEKjCsiiogFxUdjerVKZCVq2WyqAxsgIAtsdZ1Rs65aGTH9IqdNlpplZs4JKnPSpEsA1TM2uJrjfrH7II0Ew9N6WJok08pXDO184Yuaz/vVqh1LfdNgOQNpTYjBKOuYKbWq2IAyIVr5Au2jWF99m2nX8OVrUEzKHSpZXDWKntBSCLW8fhEu7TJWpwqdG9luAtTrVSPfYIPJBmb82H8M+uJezSkxLUXZLBj1Z12e1g9idPEHlISYLHcPpkI5NNSxvdGo368UxcEZlzZgb6WPfOyamqRxaMu+P+z+niarVVqvTqva+gZSQAo7OhGw5z46E8OrYbG1cPVqmp1aoR2mK9uzAhTsbGblw1z1asV7RTMfO4BAuJR4aw4tiCNSaVJrDmtlC28dz6rPPxSdxfQ0paMy+0RwMFc7CtRJ8g9zNhwLB0QqbhwCp7w2oPwMr+PcEGMomiWyrmDsw1OWlUsQAeZv6eMtsKi0nCIOxTBygnYKcgF5CxtwXqU5U2YMF0bo4KilOiu5Odj7ztl1Zvhtyl1j/qj6fzCRuIVcwHgxHrqtpkxda9LzIHqG5/D856mu9L0+TLkjIv1B/AfkZ7w4fRj1+cxYavemoK6EKCCf3rj9PzkrDMCosLDulRjs/I43uj7RABYCwE+oiakiIiAIiIAiIgCIiAIiIBovH/adhadc0BW93R3RSwDDQrmHdtpfY7Rg+IU6wzU6iuPusD8RuPWcU49/a8R/jVf81pFoYl0OZGKsOakg/ETKePi5lKVHea1BXXK6qyncMAw+B0mu4/2e4OobhGpHn1TWH8LAgelppGG6eY7JkFUH7zICwHmd/W8iVuKV6xtVxFVweWYgfwjSZrHJcynJG3Ynotwmh9bWNxyauL/woAZWYjiXB6f1eFeqfE1APi7fpKfGcKpqlwCD5mUhM1UOrZLZt3DeJLiay0sPgcJSvc5np9cQqAsTa2psNBzkTjPSokstAuM3ZqVn0rVANMoA+pp/cW3jznnQBrcQpeIqD/4mm4dMOhC4i9WiAtfdhstTz7n8efPvktqMqZ1W0an7OVvj18Eqfy/6zfekXRGjixdhkqjaooF7bWYfaH5jkZzPhWPq4DEh2okOAVy1Qy6Nvb+s3vhvtJw1TSoGpN49pfiNfyk5FK7QjVUzV+I+zfFU9aeSsv3Dlb+Fv0JnvC+mGJwSrRq0AVXQLUQo9rk2vz38Z03CY6nVF6dRXH3WB+W0lHhq1VtURWTudQwPoRM3l07yK4ehSdF+kNPHXy02QoRmzWIuQToRvsZJ6eUQvDa4A5J/mpKvoNh1p4zGoihUStlUDYKOtAA8hLjp/wD8ur+Sf5qTKWmRJeRa8LLDgKj9mp6fYT+RZV4XohVfidTFmy0aaKEzC5qMKIQ27lH73eNpM6JJWGDo9erLUK7MApy3smg27IG9j3zcWSyEdw/SaYod+VkyeiIvCkGUm2/9Lz5Kj9o27v5TPvhHuH0+Qnx/ePh/KZS+3H1X7nH4me8VQdnQbnl90yVUw6spBAsbX8baxiMMHy3+yb+elpmm6j3m3zIvQ+VQDYDT9J6BPYmhIiIgCIiAIiIAiIgCIiAIiIB+X+lGEeljcQtRSrdbUNjvZ3LqfIqQfWVi7jzm+e1jo/iRj62I6hzQqZMtRRmXSkqkG2q6g72mhpuPMfOS9i8fjXqZsLuZKw/vCfPBlomravUNOmd2VSx8tNvPXymzvw/DDWhldf3s2c+vd8BDdE0QOI/VzWX3m6VKYIsQCPESp4pwqmKbOoylRfTY6904pHWjF0OxK08bRZ2CqC1yxsBemw1PmZ2WnUDC6kEHmpBHxE4DJeA4vWoG9KqyfhOnqNjInj4tRGVHccRhkqLlqIrqeTqGHwM1niXs4wtTWnmot9w5l/gb9CJScD9o9YutOrTWpmIXMvYOpAueXOdTwuHAFzv8p55OWM0VSOVcL6NPguJ0KbuGzAsCtxdSrgXXkbrtrynXBtNG6Rf86wv+F/8AdN5EzzSclFvoVBVZonRLGAcTxlOxzPVdgeVkZwb/AMQnQsHhFqHtqGC2NiLjMDdTbwIv5gSr4R0IpUHr4h+3iKzVGB5U1ZiwVfHa55+UvOFbH0+U3cP8kW/7RF91nxxT3k8m+ayfW90+R+UgcU95fJvmsn1vdPkflNY+OX6EvZEThHuH0+QmQYU9aX5WFvhafHCkITXna3wk2cxxuCsSerERE3IEREAREQBERAEREAREQBERAEREApOlf1dL/HpfMyg4j0GwWJw9So9ACqoYh6fYa6rmF8uja94Mv+lf1VL/AB6XzM8of2Ot+Gp/lzxz+/8A6noxcvVHKelHsgq4cB6FZaqMwUK4yVLtewv7p237M0nGcPr4ZwKlOpSblmBW/k2zDyvP1BiMGlQAOtwpDDf3hsdJ7icDTqIUqU0dDurqGX+Ei09Wt+RgfmXD8fqL71nHjofiJKxXF6dSi41DEbEeI2I0nV+O+xnB1rmgWw7/AHe3T/gY3H/aROd8d9lePw1yKQroPtULsbeNM9r4X84oWafE9ZSCQQQRuDoQfEcp5OnCfwP+0U/xp/mLP0LR90f/ALnPzvwmqErIx2VlY27lcE/kJ+hsLUDU1YbMAR5HUfOeP6rZG2I0TphwqviOK0Ew6kuKSkkEqFXral2Zh7otp6212nRKCfSAHcHX5ywwWGCi+UZmAzG2ptsCfC/5mRP7wfxD+QRKFQhfkE9WT8T7jfhPykXhOx9PlJWJ9xvwn5SLwnY+nym8/uR/UheFnxxT3k8m+ayymGrhQzAn7N9OWtv6TNKjFqTfU43okIiJoSIiIAiIgCIiAIiIAiIgCIiAIiIAiIgFX0gwT1UQILlaqMdQOyp1OsVsJ1eEqre5yOT5lDLSYMfRL0nUWuyMBfa5UgTN405cXOqNMcqa6WZc1hrtPbyo4rg6lekabU8oO+Wopv4EFSDv8QDykV+DVS6sc/ZqdYB1q294tl9y9u0R5G0ux2b8vdfJsAcHYg31Fu7vjOL2uL93P4eh+EoKnBGKouRwKa5R9P8AcCA6roRYEWsARe0+8VwhqjZmptrluOvuCFqNUsbqTa7EW2toLRY7N+Xuvkz8b6K4TFj/AIjDo55NbK48qi2YfGc8477Dt2weI8kr/IVFHzB85vK8IqrTrKoYmuuXM9bMVOQqDsO/w7u6Y14BUBv29kFjVTLamwYdnJYi425XPhZaHZvy918nM+jvsixj1QMQFpUdy6ujlh3IFJ1PedB47Tq/+yRSVUpg9WiAC7XICi251OgEg/7uVAqKvWfRo6resuvWIU7RCXNri34V7p5hME9F+2CzNTCH6QZAL6lUtoNNvPvmObhcdSowknpXuvk2hdpWf3g/iH8glmu0q/7wfxD+QRm2XqiIcyxxA7DeR+Uj8NpELrzt8pMiaONyUuhN6UIiJZwREQBERAEREAREQBERAEREAREQBERAEREAREQBERAEREAREQBKrif1g/D+plrKrif1g/D+pmH1H22Xj8RaLtI6YP6QuTe5uPDQD9JIXaezVxTqyboRESjgiIgCIiAIiIAiIgCIiAIiIAiIgCIiAIiIAiIgCIiAIiIAiIgCIiAJjbDgsGI1AtMkTjVgREToEREAREQBERAEREAREQBERAEREAREQBERAP/Z"/>
          <p:cNvSpPr>
            <a:spLocks noChangeAspect="1" noChangeArrowheads="1"/>
          </p:cNvSpPr>
          <p:nvPr/>
        </p:nvSpPr>
        <p:spPr bwMode="auto">
          <a:xfrm>
            <a:off x="0" y="-865188"/>
            <a:ext cx="2562225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www.webbasedprogramming.com/JAVA-Developers-Guide/f4-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5"/>
          <a:stretch/>
        </p:blipFill>
        <p:spPr bwMode="auto">
          <a:xfrm>
            <a:off x="304800" y="1371600"/>
            <a:ext cx="617074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057" y="1335261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HIGH-LEVEL VIEW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1314033"/>
            <a:ext cx="2286000" cy="280076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JAVA Units: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Packages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Classes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         (Instances)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Methods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Instructions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Variables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6629400"/>
            <a:ext cx="838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PICTURE CREDIT</a:t>
            </a:r>
            <a:r>
              <a:rPr lang="en-US" sz="1050" dirty="0" smtClean="0"/>
              <a:t>:  http</a:t>
            </a:r>
            <a:r>
              <a:rPr lang="en-US" sz="1050" dirty="0"/>
              <a:t>://www.webbasedprogramming.com/JAVA-Developers-Guide/ch4.htm</a:t>
            </a:r>
          </a:p>
        </p:txBody>
      </p:sp>
    </p:spTree>
    <p:extLst>
      <p:ext uri="{BB962C8B-B14F-4D97-AF65-F5344CB8AC3E}">
        <p14:creationId xmlns:p14="http://schemas.microsoft.com/office/powerpoint/2010/main" val="250663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Java Package Structure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data:image/jpeg;base64,/9j/4AAQSkZJRgABAQAAAQABAAD/2wCEAAkGBhISEBUUEhAUFRISGBgYFRgSExUVFhcUFBMYFBUXGhUXGyYeGBsjGhcYIC8gJDMpLCwsFR4xNTAqNScrLCkBCQoKDgwOGg8PGiokHyQpLSksNCktKSkqLCkpLC4tLCksLCw1KSkpLSwsKSwsLCwpLCwsKSwpLCksLCksLCwpKf/AABEIALwBDQMBIgACEQEDEQH/xAAcAAEAAgMBAQEAAAAAAAAAAAAABAUDBgcBAgj/xABGEAACAQIEAgcEBwUFBwUAAAABAgADEQQSITEFQQYTIlFhcYEHMpGxIzNCYnKhwRRSkrLRNERzs+EVFiQ1Q4LCU6Kj0/D/xAAYAQEBAQEBAAAAAAAAAAAAAAAAAgMBBP/EAC8RAAICAQIDBwIGAwAAAAAAAAABAhEDITESQVETIjJhcZHRBDNCUoGxwfAjgqH/2gAMAwEAAhEDEQA/AO4xEQBERAEREAREQBERAEREAREQBERAEREAREQBERAETE+KRb3dRlGZrkCy957hpMgMA9iIgCIiAIiIAiIgCIiAIiIAiIgCIiAIiIAiIgCIiAIiIAiIgCIkPinFqOGpmpXqrTpruWPPuA3J8BrAJk1Ppf7R8NgQUv1uI5UkI07s7bIPDU+E5/0w9r9Wveng81Glsah0qsPD/wBMeXa8RtOdE3Nzud7955wDr/DvbpSOlfCOveaTq4+DZT85sVD2qcPqL2K6hyVGWuGo7sASXKlbAEnntPz7PV/Q/KS3oXjSckn1P0biMCMWC46pwwC5qWJzLYHMP+iVPr87GXuFz2s6qLWAyuW+N1E/K9CsyHMjMrd6EqfiNZsPD/aNxGj7uLdh3VbVR8XBb850OSa2X/T9HROMcO9uWIXSvhqVTxps1I/A5h8ps/DvbTgalhUStSJ70zr8aZJ/KdIOgRMGCxqVaa1KbBkcXUjmPXUeRmeAIiIAiIgCIiAIiIAiIgCIiAIiIAiIgCJUcYxFXMBScqQGvelUYEkApsjC1xY87E21ldVxuKUOQ7MLNkAovnJNYsNTSCg9V2Re4B3vueWi+zm9afsbRE1arisWRpVtmRwfoal1Y0cqZfoTtUs1zfQnQ6CZP2vEki9Ts9bmOWlVB6oOpC36nXshgRpcka20jiXU72U/yv2NlianxfpCaLFqmKSjTY2TrUdb2yGwDU9TYPfU+8LWlBi+nYdCo4hh00NmFTtZigGpFMDRrnbYjTSOJdTnZz/K/Zlj0z9qdDBlqVECtiBoRe1ND99hufuj1InGOOdIMRjKnWYiqXb7I2VR3Ko0UfPneTunGMStjqlSk4dGFOzKQQbUkU66bEEekoIuzjjKO6oREQSIiIGwiJKwXD2qnTRRuTsP6mAYKNFnNlFzL7A8LFPU6t38h5f1kzA8OC2SmpLN3asxm1cL6PNQxeH60qesWo2W18rIadtefv8Ap4yJTUSkrNg9m9LEUr06gtSqKaiAntKwZVbs8gQwPpN7lJw/+0L/AIdT+elLuMUuKNsSVOhERNCRERAEREAREQBERAEREAREQBERAERMGLxiU1zObD9YBnlbjuMqhKr2nG/cPOV2M4zUe4UlAQRpbNrzuRvOecR9n5ztVo42qlQm5asxYk7kmoCD8bzF5U9Ey1Ewe0bhVWvXFV6zFSMqAgZEtuoAta51vz9Jz2jh2YkKLkAm1wNBvvNvq8U4jh2KGtSxAXUgPTraeR7Ur8Hw0VD1vVmiSSSA11YNe4CMLqNedxblHFwrvMzy5IY1ctDXUOongM3gYJApVVABFjYWuL3se8X5SNiuCUnucoBObUadptjYW0HIaCZrPG9Tyr67G4pO1q/4NRiXeO6OBFL9ZZAQLsL27PhqWLcgNBqTpKMTeMlLVHohOM1cXZ7ES76P8Ppvd27TKfdOw7ie/wD0lFmHhnBC9me4TkObf0HjNo4dwpqjCnST4aADvJ5CT+EcDfEN2dEHvMdh5d58Je9FcCKOLxdNWYhGp2LEE2NLNbQbXJmM8iSdbmiiYOD8G/ZuIKmctmw+Y3AADdcFNvQc5Y8arhcfg7n3xWUafaJokfIzHjMQF4tRU3vUw5C+Yqs5v6KZsg6P0q1RK1RczUM/V66BmAu1uZFhbu157eZXOSvp8lvRMsOFrufIfrJ8h8LP0fr+gkyevCqgjKe4iImpIiIgCIiAIiIAiIgCIiAIiIAnhMjYziCUxqbnkBv/AKTW+N4+vXpNTp1jQLfbpqCwHddu/vFj3ESJZIx0Z1Jsu8XxU2tSUt96xI9O+ad0r6LVMfbrKuIXL7qqPo795p2Fz43kXg3Da+Fw4pLinz9Y7lhSd8yuFsDe+t17+ZmQ9LOocdbia2VVIKthawBbXKb9XYi2Xn9k73Mzu/xGihKtjWl6D49AVpY+ychmqr+Qvb0lRxHoNiRrVxVA+NWu/wD5rKavx/F1TZsRVYmwyq5FyeWVLXlzwzooFvUxViy2LIzWWnfbr6g1BPKkt3PhO6rdnHGtGjzhHRdAudqquwaymldqStfTUC9Zzyp0/UiWlXDsubUEISGzEdj91GK3BrMf+kmYjS8nMTe2q5U20osKR/eO2CoeAvUfzni6FQoOYKTTCAUiKfM0lbTC0e+s/wBI2tuUzklLcyyYIZPEitqVCt86lCtg2b7LMLqrHYOR9m9/CKuJVBezO1rinT1cgbk/ur4790g8V6ULTstAq1RL2qKCKVK+4oK2rMedZrseVpH6AYHrcejHUUw1Rr8yNBf/ALmB9JPYrdnjf0GPi0bo+Vp1sY96NUO6LmFHLkyroCFDEq2+5NzI+DxFJHNPF4YqQdSq5XXzptow+Eseiqfs3FurJsA1WnrppZsvxsvxnSOJcHo4gAVqSuBtmGo8mGo9Jo5KGnI90IKKqOhpVHo3Qqi+GfD1QeWiv6qecseAdACXLuDRXUdki7eQ1WwOt5F6R9A6OGpriKRdbVaa5GbMLO1r33HredLoe6JlkytK4s1jHXU132fH/gUubntXJ3P0tSfPB8SP9qYynrmIpP4WFJFPrcifHs4xIbBAC96bFWuOZZn079GE2tOAUaXWVgn01bIXc6mwyqFHcthtzO8nhuc/Q7dJHqcDpFjiGQGqKbIhOuRbsTlHIknfe3reywH1fxhfqD+A/IyPhGrZOyKeXW12YH1ss2gknH0+Ca4rM2BdUSxddNTZhoNvmCJK65f3hvbcbnYec1rAdHgVBFNCLKLNUYiyMjr/ANMX+rQa/u95JOc9G9VPVU7qysPpHN2TNa90198/l3TWDXCqDg73XuXX7bTuR1iXX3hmFxvv3bH4GZetGuo7O+o056901/8A3Z0tkTTLb6RtMhOT7Gtr873sL3mT/YTCnURUpr1yGmxDuTlylRupuQDzvLs52b6r3LpcQpNgwJO2o10vp36G8ySiocBKsrCnTzLqCaj7nLc+7pfKNvGXi7a7xZLjR7EROkiIiAIiIAiJExXFKdO4JuQNlFzpy85xtLcEl6gAuTYDmZT43j5AYUlBNjlLkhc3K4GtpzPpR7UcSMRb9kNOkNAtcMHb72nZHpfzmbhvtJw1SwqhqTeIzL8Rr+UynKX4S0lzK/jJ40lZq2frLm9qADIB3dURm/InxmLBe050OXE4fUblLow80b/SbxhuKUaiZ1q0ypJAOdbZh2vTsays4j0gwJTPUNOqFXOOwtQ5B2TY2I9/s+czty3R3bmQqntJwYUEGoxP2Qmo8CSbSpxXtUO1LDetR/8AxUfrJPE+O4JVJTAU6hBAF6dJblyDS2UntKS3pMPCyapp1RhqGGVzan1dBGrvUGbMKQYcgAcxFhnB5SlBLdCz7w+MxdV1evlRrFlpUVWnVyEWz1KrX6inb7RIbuF5np65Cuu/VdWn8X7LSf8A92Kq+Y3nqBGdaKi9R1dyjE1FFSmgdmrHfE1ddBfJ8NKPjvEKjCsiiogFxUdjerVKZCVq2WyqAxsgIAtsdZ1Rs65aGTH9IqdNlpplZs4JKnPSpEsA1TM2uJrjfrH7II0Ew9N6WJok08pXDO184Yuaz/vVqh1LfdNgOQNpTYjBKOuYKbWq2IAyIVr5Au2jWF99m2nX8OVrUEzKHSpZXDWKntBSCLW8fhEu7TJWpwqdG9luAtTrVSPfYIPJBmb82H8M+uJezSkxLUXZLBj1Z12e1g9idPEHlISYLHcPpkI5NNSxvdGo368UxcEZlzZgb6WPfOyamqRxaMu+P+z+niarVVqvTqva+gZSQAo7OhGw5z46E8OrYbG1cPVqmp1aoR2mK9uzAhTsbGblw1z1asV7RTMfO4BAuJR4aw4tiCNSaVJrDmtlC28dz6rPPxSdxfQ0paMy+0RwMFc7CtRJ8g9zNhwLB0QqbhwCp7w2oPwMr+PcEGMomiWyrmDsw1OWlUsQAeZv6eMtsKi0nCIOxTBygnYKcgF5CxtwXqU5U2YMF0bo4KilOiu5Odj7ztl1Zvhtyl1j/qj6fzCRuIVcwHgxHrqtpkxda9LzIHqG5/D856mu9L0+TLkjIv1B/AfkZ7w4fRj1+cxYavemoK6EKCCf3rj9PzkrDMCosLDulRjs/I43uj7RABYCwE+oiakiIiAIiIAiIgCIiAIiIBovH/adhadc0BW93R3RSwDDQrmHdtpfY7Rg+IU6wzU6iuPusD8RuPWcU49/a8R/jVf81pFoYl0OZGKsOakg/ETKePi5lKVHea1BXXK6qyncMAw+B0mu4/2e4OobhGpHn1TWH8LAgelppGG6eY7JkFUH7zICwHmd/W8iVuKV6xtVxFVweWYgfwjSZrHJcynJG3Ynotwmh9bWNxyauL/woAZWYjiXB6f1eFeqfE1APi7fpKfGcKpqlwCD5mUhM1UOrZLZt3DeJLiay0sPgcJSvc5np9cQqAsTa2psNBzkTjPSokstAuM3ZqVn0rVANMoA+pp/cW3jznnQBrcQpeIqD/4mm4dMOhC4i9WiAtfdhstTz7n8efPvktqMqZ1W0an7OVvj18Eqfy/6zfekXRGjixdhkqjaooF7bWYfaH5jkZzPhWPq4DEh2okOAVy1Qy6Nvb+s3vhvtJw1TSoGpN49pfiNfyk5FK7QjVUzV+I+zfFU9aeSsv3Dlb+Fv0JnvC+mGJwSrRq0AVXQLUQo9rk2vz38Z03CY6nVF6dRXH3WB+W0lHhq1VtURWTudQwPoRM3l07yK4ehSdF+kNPHXy02QoRmzWIuQToRvsZJ6eUQvDa4A5J/mpKvoNh1p4zGoihUStlUDYKOtAA8hLjp/wD8ur+Sf5qTKWmRJeRa8LLDgKj9mp6fYT+RZV4XohVfidTFmy0aaKEzC5qMKIQ27lH73eNpM6JJWGDo9erLUK7MApy3smg27IG9j3zcWSyEdw/SaYod+VkyeiIvCkGUm2/9Lz5Kj9o27v5TPvhHuH0+Qnx/ePh/KZS+3H1X7nH4me8VQdnQbnl90yVUw6spBAsbX8baxiMMHy3+yb+elpmm6j3m3zIvQ+VQDYDT9J6BPYmhIiIgCIiAIiIAiIgCIiAIiIB+X+lGEeljcQtRSrdbUNjvZ3LqfIqQfWVi7jzm+e1jo/iRj62I6hzQqZMtRRmXSkqkG2q6g72mhpuPMfOS9i8fjXqZsLuZKw/vCfPBlomravUNOmd2VSx8tNvPXymzvw/DDWhldf3s2c+vd8BDdE0QOI/VzWX3m6VKYIsQCPESp4pwqmKbOoylRfTY6904pHWjF0OxK08bRZ2CqC1yxsBemw1PmZ2WnUDC6kEHmpBHxE4DJeA4vWoG9KqyfhOnqNjInj4tRGVHccRhkqLlqIrqeTqGHwM1niXs4wtTWnmot9w5l/gb9CJScD9o9YutOrTWpmIXMvYOpAueXOdTwuHAFzv8p55OWM0VSOVcL6NPguJ0KbuGzAsCtxdSrgXXkbrtrynXBtNG6Rf86wv+F/8AdN5EzzSclFvoVBVZonRLGAcTxlOxzPVdgeVkZwb/AMQnQsHhFqHtqGC2NiLjMDdTbwIv5gSr4R0IpUHr4h+3iKzVGB5U1ZiwVfHa55+UvOFbH0+U3cP8kW/7RF91nxxT3k8m+ayfW90+R+UgcU95fJvmsn1vdPkflNY+OX6EvZEThHuH0+QmQYU9aX5WFvhafHCkITXna3wk2cxxuCsSerERE3IEREAREQBERAEREAREQBERAEREApOlf1dL/HpfMyg4j0GwWJw9So9ACqoYh6fYa6rmF8uja94Mv+lf1VL/AB6XzM8of2Ot+Gp/lzxz+/8A6noxcvVHKelHsgq4cB6FZaqMwUK4yVLtewv7p237M0nGcPr4ZwKlOpSblmBW/k2zDyvP1BiMGlQAOtwpDDf3hsdJ7icDTqIUqU0dDurqGX+Ei09Wt+RgfmXD8fqL71nHjofiJKxXF6dSi41DEbEeI2I0nV+O+xnB1rmgWw7/AHe3T/gY3H/aROd8d9lePw1yKQroPtULsbeNM9r4X84oWafE9ZSCQQQRuDoQfEcp5OnCfwP+0U/xp/mLP0LR90f/ALnPzvwmqErIx2VlY27lcE/kJ+hsLUDU1YbMAR5HUfOeP6rZG2I0TphwqviOK0Ew6kuKSkkEqFXral2Zh7otp6212nRKCfSAHcHX5ywwWGCi+UZmAzG2ptsCfC/5mRP7wfxD+QRKFQhfkE9WT8T7jfhPykXhOx9PlJWJ9xvwn5SLwnY+nym8/uR/UheFnxxT3k8m+ayymGrhQzAn7N9OWtv6TNKjFqTfU43okIiJoSIiIAiIgCIiAIiIAiIgCIiAIiIAiIgFX0gwT1UQILlaqMdQOyp1OsVsJ1eEqre5yOT5lDLSYMfRL0nUWuyMBfa5UgTN405cXOqNMcqa6WZc1hrtPbyo4rg6lekabU8oO+Wopv4EFSDv8QDykV+DVS6sc/ZqdYB1q294tl9y9u0R5G0ux2b8vdfJsAcHYg31Fu7vjOL2uL93P4eh+EoKnBGKouRwKa5R9P8AcCA6roRYEWsARe0+8VwhqjZmptrluOvuCFqNUsbqTa7EW2toLRY7N+Xuvkz8b6K4TFj/AIjDo55NbK48qi2YfGc8477Dt2weI8kr/IVFHzB85vK8IqrTrKoYmuuXM9bMVOQqDsO/w7u6Y14BUBv29kFjVTLamwYdnJYi425XPhZaHZvy918nM+jvsixj1QMQFpUdy6ujlh3IFJ1PedB47Tq/+yRSVUpg9WiAC7XICi251OgEg/7uVAqKvWfRo6resuvWIU7RCXNri34V7p5hME9F+2CzNTCH6QZAL6lUtoNNvPvmObhcdSowknpXuvk2hdpWf3g/iH8glmu0q/7wfxD+QRm2XqiIcyxxA7DeR+Uj8NpELrzt8pMiaONyUuhN6UIiJZwREQBERAEREAREQBERAEREAREQBERAEREAREQBERAEREAREQBKrif1g/D+plrKrif1g/D+pmH1H22Xj8RaLtI6YP6QuTe5uPDQD9JIXaezVxTqyboRESjgiIgCIiAIiIAiIgCIiAIiIAiIgCIiAIiIAiIgCIiAIiIAiIgCIiAJjbDgsGI1AtMkTjVgREToEREAREQBERAEREAREQBERAEREAREQBERAP/Z"/>
          <p:cNvSpPr>
            <a:spLocks noChangeAspect="1" noChangeArrowheads="1"/>
          </p:cNvSpPr>
          <p:nvPr/>
        </p:nvSpPr>
        <p:spPr bwMode="auto">
          <a:xfrm>
            <a:off x="0" y="-865188"/>
            <a:ext cx="2562225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users.soe.ucsc.edu/~charlie/book/notes/summary1-4/img016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23077" r="3461" b="7820"/>
          <a:stretch/>
        </p:blipFill>
        <p:spPr bwMode="auto">
          <a:xfrm>
            <a:off x="304800" y="1447799"/>
            <a:ext cx="8546846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629400"/>
            <a:ext cx="838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PICTURE CREDIT:  http</a:t>
            </a:r>
            <a:r>
              <a:rPr lang="en-US" sz="1050" dirty="0"/>
              <a:t>://users.soe.ucsc.edu/~charlie/book/notes/summary1-4/sld016.htm</a:t>
            </a:r>
          </a:p>
        </p:txBody>
      </p:sp>
    </p:spTree>
    <p:extLst>
      <p:ext uri="{BB962C8B-B14F-4D97-AF65-F5344CB8AC3E}">
        <p14:creationId xmlns:p14="http://schemas.microsoft.com/office/powerpoint/2010/main" val="39813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Java Package Structure </a:t>
            </a:r>
            <a:r>
              <a:rPr lang="en-US" sz="3600" dirty="0" smtClean="0">
                <a:solidFill>
                  <a:srgbClr val="0000FF"/>
                </a:solidFill>
              </a:rPr>
              <a:t>(cont’d)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data:image/jpeg;base64,/9j/4AAQSkZJRgABAQAAAQABAAD/2wCEAAkGBhISEBUUEhAUFRISGBgYFRgSExUVFhcUFBMYFBUXGhUXGyYeGBsjGhcYIC8gJDMpLCwsFR4xNTAqNScrLCkBCQoKDgwOGg8PGiokHyQpLSksNCktKSkqLCkpLC4tLCksLCw1KSkpLSwsKSwsLCwpLCwsKSwpLCksLCksLCwpKf/AABEIALwBDQMBIgACEQEDEQH/xAAcAAEAAgMBAQEAAAAAAAAAAAAABAUDBgcBAgj/xABGEAACAQIEAgcEBwUFBwUAAAABAgADEQQSITEFQQYTIlFhcYEHMpGxIzNCYnKhwRRSkrLRNERzs+EVFiQ1Q4LCU6Kj0/D/xAAYAQEBAQEBAAAAAAAAAAAAAAAAAgMBBP/EAC8RAAICAQIDBwIGAwAAAAAAAAABAhEDITESQVETIjJhcZHRBDNCUoGxwfAjgqH/2gAMAwEAAhEDEQA/AO4xEQBERAEREAREQBERAEREAREQBERAEREAREQBERAETE+KRb3dRlGZrkCy957hpMgMA9iIgCIiAIiIAiIgCIiAIiIAiIgCIiAIiIAiIgCIiAIiIAiIgCIkPinFqOGpmpXqrTpruWPPuA3J8BrAJk1Ppf7R8NgQUv1uI5UkI07s7bIPDU+E5/0w9r9Wveng81Glsah0qsPD/wBMeXa8RtOdE3Nzud7955wDr/DvbpSOlfCOveaTq4+DZT85sVD2qcPqL2K6hyVGWuGo7sASXKlbAEnntPz7PV/Q/KS3oXjSckn1P0biMCMWC46pwwC5qWJzLYHMP+iVPr87GXuFz2s6qLWAyuW+N1E/K9CsyHMjMrd6EqfiNZsPD/aNxGj7uLdh3VbVR8XBb850OSa2X/T9HROMcO9uWIXSvhqVTxps1I/A5h8ps/DvbTgalhUStSJ70zr8aZJ/KdIOgRMGCxqVaa1KbBkcXUjmPXUeRmeAIiIAiIgCIiAIiIAiIgCIiAIiIAiIgCJUcYxFXMBScqQGvelUYEkApsjC1xY87E21ldVxuKUOQ7MLNkAovnJNYsNTSCg9V2Re4B3vueWi+zm9afsbRE1arisWRpVtmRwfoal1Y0cqZfoTtUs1zfQnQ6CZP2vEki9Ts9bmOWlVB6oOpC36nXshgRpcka20jiXU72U/yv2NlianxfpCaLFqmKSjTY2TrUdb2yGwDU9TYPfU+8LWlBi+nYdCo4hh00NmFTtZigGpFMDRrnbYjTSOJdTnZz/K/Zlj0z9qdDBlqVECtiBoRe1ND99hufuj1InGOOdIMRjKnWYiqXb7I2VR3Ko0UfPneTunGMStjqlSk4dGFOzKQQbUkU66bEEekoIuzjjKO6oREQSIiIGwiJKwXD2qnTRRuTsP6mAYKNFnNlFzL7A8LFPU6t38h5f1kzA8OC2SmpLN3asxm1cL6PNQxeH60qesWo2W18rIadtefv8Ap4yJTUSkrNg9m9LEUr06gtSqKaiAntKwZVbs8gQwPpN7lJw/+0L/AIdT+elLuMUuKNsSVOhERNCRERAEREAREQBERAEREAREQBERAERMGLxiU1zObD9YBnlbjuMqhKr2nG/cPOV2M4zUe4UlAQRpbNrzuRvOecR9n5ztVo42qlQm5asxYk7kmoCD8bzF5U9Ey1Ewe0bhVWvXFV6zFSMqAgZEtuoAta51vz9Jz2jh2YkKLkAm1wNBvvNvq8U4jh2KGtSxAXUgPTraeR7Ur8Hw0VD1vVmiSSSA11YNe4CMLqNedxblHFwrvMzy5IY1ctDXUOongM3gYJApVVABFjYWuL3se8X5SNiuCUnucoBObUadptjYW0HIaCZrPG9Tyr67G4pO1q/4NRiXeO6OBFL9ZZAQLsL27PhqWLcgNBqTpKMTeMlLVHohOM1cXZ7ES76P8Ppvd27TKfdOw7ie/wD0lFmHhnBC9me4TkObf0HjNo4dwpqjCnST4aADvJ5CT+EcDfEN2dEHvMdh5d58Je9FcCKOLxdNWYhGp2LEE2NLNbQbXJmM8iSdbmiiYOD8G/ZuIKmctmw+Y3AADdcFNvQc5Y8arhcfg7n3xWUafaJokfIzHjMQF4tRU3vUw5C+Yqs5v6KZsg6P0q1RK1RczUM/V66BmAu1uZFhbu157eZXOSvp8lvRMsOFrufIfrJ8h8LP0fr+gkyevCqgjKe4iImpIiIgCIiAIiIAiIgCIiAIiIAnhMjYziCUxqbnkBv/AKTW+N4+vXpNTp1jQLfbpqCwHddu/vFj3ESJZIx0Z1Jsu8XxU2tSUt96xI9O+ad0r6LVMfbrKuIXL7qqPo795p2Fz43kXg3Da+Fw4pLinz9Y7lhSd8yuFsDe+t17+ZmQ9LOocdbia2VVIKthawBbXKb9XYi2Xn9k73Mzu/xGihKtjWl6D49AVpY+ychmqr+Qvb0lRxHoNiRrVxVA+NWu/wD5rKavx/F1TZsRVYmwyq5FyeWVLXlzwzooFvUxViy2LIzWWnfbr6g1BPKkt3PhO6rdnHGtGjzhHRdAudqquwaymldqStfTUC9Zzyp0/UiWlXDsubUEISGzEdj91GK3BrMf+kmYjS8nMTe2q5U20osKR/eO2CoeAvUfzni6FQoOYKTTCAUiKfM0lbTC0e+s/wBI2tuUzklLcyyYIZPEitqVCt86lCtg2b7LMLqrHYOR9m9/CKuJVBezO1rinT1cgbk/ur4790g8V6ULTstAq1RL2qKCKVK+4oK2rMedZrseVpH6AYHrcejHUUw1Rr8yNBf/ALmB9JPYrdnjf0GPi0bo+Vp1sY96NUO6LmFHLkyroCFDEq2+5NzI+DxFJHNPF4YqQdSq5XXzptow+Eseiqfs3FurJsA1WnrppZsvxsvxnSOJcHo4gAVqSuBtmGo8mGo9Jo5KGnI90IKKqOhpVHo3Qqi+GfD1QeWiv6qecseAdACXLuDRXUdki7eQ1WwOt5F6R9A6OGpriKRdbVaa5GbMLO1r33HredLoe6JlkytK4s1jHXU132fH/gUubntXJ3P0tSfPB8SP9qYynrmIpP4WFJFPrcifHs4xIbBAC96bFWuOZZn079GE2tOAUaXWVgn01bIXc6mwyqFHcthtzO8nhuc/Q7dJHqcDpFjiGQGqKbIhOuRbsTlHIknfe3reywH1fxhfqD+A/IyPhGrZOyKeXW12YH1ss2gknH0+Ca4rM2BdUSxddNTZhoNvmCJK65f3hvbcbnYec1rAdHgVBFNCLKLNUYiyMjr/ANMX+rQa/u95JOc9G9VPVU7qysPpHN2TNa90198/l3TWDXCqDg73XuXX7bTuR1iXX3hmFxvv3bH4GZetGuo7O+o056901/8A3Z0tkTTLb6RtMhOT7Gtr873sL3mT/YTCnURUpr1yGmxDuTlylRupuQDzvLs52b6r3LpcQpNgwJO2o10vp36G8ySiocBKsrCnTzLqCaj7nLc+7pfKNvGXi7a7xZLjR7EROkiIiAIiIAiJExXFKdO4JuQNlFzpy85xtLcEl6gAuTYDmZT43j5AYUlBNjlLkhc3K4GtpzPpR7UcSMRb9kNOkNAtcMHb72nZHpfzmbhvtJw1SwqhqTeIzL8Rr+UynKX4S0lzK/jJ40lZq2frLm9qADIB3dURm/InxmLBe050OXE4fUblLow80b/SbxhuKUaiZ1q0ypJAOdbZh2vTsays4j0gwJTPUNOqFXOOwtQ5B2TY2I9/s+czty3R3bmQqntJwYUEGoxP2Qmo8CSbSpxXtUO1LDetR/8AxUfrJPE+O4JVJTAU6hBAF6dJblyDS2UntKS3pMPCyapp1RhqGGVzan1dBGrvUGbMKQYcgAcxFhnB5SlBLdCz7w+MxdV1evlRrFlpUVWnVyEWz1KrX6inb7RIbuF5np65Cuu/VdWn8X7LSf8A92Kq+Y3nqBGdaKi9R1dyjE1FFSmgdmrHfE1ddBfJ8NKPjvEKjCsiiogFxUdjerVKZCVq2WyqAxsgIAtsdZ1Rs65aGTH9IqdNlpplZs4JKnPSpEsA1TM2uJrjfrH7II0Ew9N6WJok08pXDO184Yuaz/vVqh1LfdNgOQNpTYjBKOuYKbWq2IAyIVr5Au2jWF99m2nX8OVrUEzKHSpZXDWKntBSCLW8fhEu7TJWpwqdG9luAtTrVSPfYIPJBmb82H8M+uJezSkxLUXZLBj1Z12e1g9idPEHlISYLHcPpkI5NNSxvdGo368UxcEZlzZgb6WPfOyamqRxaMu+P+z+niarVVqvTqva+gZSQAo7OhGw5z46E8OrYbG1cPVqmp1aoR2mK9uzAhTsbGblw1z1asV7RTMfO4BAuJR4aw4tiCNSaVJrDmtlC28dz6rPPxSdxfQ0paMy+0RwMFc7CtRJ8g9zNhwLB0QqbhwCp7w2oPwMr+PcEGMomiWyrmDsw1OWlUsQAeZv6eMtsKi0nCIOxTBygnYKcgF5CxtwXqU5U2YMF0bo4KilOiu5Odj7ztl1Zvhtyl1j/qj6fzCRuIVcwHgxHrqtpkxda9LzIHqG5/D856mu9L0+TLkjIv1B/AfkZ7w4fRj1+cxYavemoK6EKCCf3rj9PzkrDMCosLDulRjs/I43uj7RABYCwE+oiakiIiAIiIAiIgCIiAIiIBovH/adhadc0BW93R3RSwDDQrmHdtpfY7Rg+IU6wzU6iuPusD8RuPWcU49/a8R/jVf81pFoYl0OZGKsOakg/ETKePi5lKVHea1BXXK6qyncMAw+B0mu4/2e4OobhGpHn1TWH8LAgelppGG6eY7JkFUH7zICwHmd/W8iVuKV6xtVxFVweWYgfwjSZrHJcynJG3Ynotwmh9bWNxyauL/woAZWYjiXB6f1eFeqfE1APi7fpKfGcKpqlwCD5mUhM1UOrZLZt3DeJLiay0sPgcJSvc5np9cQqAsTa2psNBzkTjPSokstAuM3ZqVn0rVANMoA+pp/cW3jznnQBrcQpeIqD/4mm4dMOhC4i9WiAtfdhstTz7n8efPvktqMqZ1W0an7OVvj18Eqfy/6zfekXRGjixdhkqjaooF7bWYfaH5jkZzPhWPq4DEh2okOAVy1Qy6Nvb+s3vhvtJw1TSoGpN49pfiNfyk5FK7QjVUzV+I+zfFU9aeSsv3Dlb+Fv0JnvC+mGJwSrRq0AVXQLUQo9rk2vz38Z03CY6nVF6dRXH3WB+W0lHhq1VtURWTudQwPoRM3l07yK4ehSdF+kNPHXy02QoRmzWIuQToRvsZJ6eUQvDa4A5J/mpKvoNh1p4zGoihUStlUDYKOtAA8hLjp/wD8ur+Sf5qTKWmRJeRa8LLDgKj9mp6fYT+RZV4XohVfidTFmy0aaKEzC5qMKIQ27lH73eNpM6JJWGDo9erLUK7MApy3smg27IG9j3zcWSyEdw/SaYod+VkyeiIvCkGUm2/9Lz5Kj9o27v5TPvhHuH0+Qnx/ePh/KZS+3H1X7nH4me8VQdnQbnl90yVUw6spBAsbX8baxiMMHy3+yb+elpmm6j3m3zIvQ+VQDYDT9J6BPYmhIiIgCIiAIiIAiIgCIiAIiIB+X+lGEeljcQtRSrdbUNjvZ3LqfIqQfWVi7jzm+e1jo/iRj62I6hzQqZMtRRmXSkqkG2q6g72mhpuPMfOS9i8fjXqZsLuZKw/vCfPBlomravUNOmd2VSx8tNvPXymzvw/DDWhldf3s2c+vd8BDdE0QOI/VzWX3m6VKYIsQCPESp4pwqmKbOoylRfTY6904pHWjF0OxK08bRZ2CqC1yxsBemw1PmZ2WnUDC6kEHmpBHxE4DJeA4vWoG9KqyfhOnqNjInj4tRGVHccRhkqLlqIrqeTqGHwM1niXs4wtTWnmot9w5l/gb9CJScD9o9YutOrTWpmIXMvYOpAueXOdTwuHAFzv8p55OWM0VSOVcL6NPguJ0KbuGzAsCtxdSrgXXkbrtrynXBtNG6Rf86wv+F/8AdN5EzzSclFvoVBVZonRLGAcTxlOxzPVdgeVkZwb/AMQnQsHhFqHtqGC2NiLjMDdTbwIv5gSr4R0IpUHr4h+3iKzVGB5U1ZiwVfHa55+UvOFbH0+U3cP8kW/7RF91nxxT3k8m+ayfW90+R+UgcU95fJvmsn1vdPkflNY+OX6EvZEThHuH0+QmQYU9aX5WFvhafHCkITXna3wk2cxxuCsSerERE3IEREAREQBERAEREAREQBERAEREApOlf1dL/HpfMyg4j0GwWJw9So9ACqoYh6fYa6rmF8uja94Mv+lf1VL/AB6XzM8of2Ot+Gp/lzxz+/8A6noxcvVHKelHsgq4cB6FZaqMwUK4yVLtewv7p237M0nGcPr4ZwKlOpSblmBW/k2zDyvP1BiMGlQAOtwpDDf3hsdJ7icDTqIUqU0dDurqGX+Ei09Wt+RgfmXD8fqL71nHjofiJKxXF6dSi41DEbEeI2I0nV+O+xnB1rmgWw7/AHe3T/gY3H/aROd8d9lePw1yKQroPtULsbeNM9r4X84oWafE9ZSCQQQRuDoQfEcp5OnCfwP+0U/xp/mLP0LR90f/ALnPzvwmqErIx2VlY27lcE/kJ+hsLUDU1YbMAR5HUfOeP6rZG2I0TphwqviOK0Ew6kuKSkkEqFXral2Zh7otp6212nRKCfSAHcHX5ywwWGCi+UZmAzG2ptsCfC/5mRP7wfxD+QRKFQhfkE9WT8T7jfhPykXhOx9PlJWJ9xvwn5SLwnY+nym8/uR/UheFnxxT3k8m+ayymGrhQzAn7N9OWtv6TNKjFqTfU43okIiJoSIiIAiIgCIiAIiIAiIgCIiAIiIAiIgFX0gwT1UQILlaqMdQOyp1OsVsJ1eEqre5yOT5lDLSYMfRL0nUWuyMBfa5UgTN405cXOqNMcqa6WZc1hrtPbyo4rg6lekabU8oO+Wopv4EFSDv8QDykV+DVS6sc/ZqdYB1q294tl9y9u0R5G0ux2b8vdfJsAcHYg31Fu7vjOL2uL93P4eh+EoKnBGKouRwKa5R9P8AcCA6roRYEWsARe0+8VwhqjZmptrluOvuCFqNUsbqTa7EW2toLRY7N+Xuvkz8b6K4TFj/AIjDo55NbK48qi2YfGc8477Dt2weI8kr/IVFHzB85vK8IqrTrKoYmuuXM9bMVOQqDsO/w7u6Y14BUBv29kFjVTLamwYdnJYi425XPhZaHZvy918nM+jvsixj1QMQFpUdy6ujlh3IFJ1PedB47Tq/+yRSVUpg9WiAC7XICi251OgEg/7uVAqKvWfRo6resuvWIU7RCXNri34V7p5hME9F+2CzNTCH6QZAL6lUtoNNvPvmObhcdSowknpXuvk2hdpWf3g/iH8glmu0q/7wfxD+QRm2XqiIcyxxA7DeR+Uj8NpELrzt8pMiaONyUuhN6UIiJZwREQBERAEREAREQBERAEREAREQBERAEREAREQBERAEREAREQBKrif1g/D+plrKrif1g/D+pmH1H22Xj8RaLtI6YP6QuTe5uPDQD9JIXaezVxTqyboRESjgiIgCIiAIiIAiIgCIiAIiIAiIgCIiAIiIAiIgCIiAIiIAiIgCIiAJjbDgsGI1AtMkTjVgREToEREAREQBERAEREAREQBERAEREAREQBERAP/Z"/>
          <p:cNvSpPr>
            <a:spLocks noChangeAspect="1" noChangeArrowheads="1"/>
          </p:cNvSpPr>
          <p:nvPr/>
        </p:nvSpPr>
        <p:spPr bwMode="auto">
          <a:xfrm>
            <a:off x="0" y="-865188"/>
            <a:ext cx="2562225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users.soe.ucsc.edu/~charlie/book/notes/summary1-4/img016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23077" r="3461" b="7820"/>
          <a:stretch/>
        </p:blipFill>
        <p:spPr bwMode="auto">
          <a:xfrm>
            <a:off x="304800" y="1447799"/>
            <a:ext cx="5369171" cy="315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3600" y="1447800"/>
            <a:ext cx="289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b="1" dirty="0" smtClean="0"/>
              <a:t>PACKAGE</a:t>
            </a:r>
            <a:r>
              <a:rPr lang="en-US" sz="2400" dirty="0" smtClean="0"/>
              <a:t> contains multiple </a:t>
            </a:r>
            <a:r>
              <a:rPr lang="en-US" sz="2400" dirty="0" smtClean="0">
                <a:solidFill>
                  <a:srgbClr val="0000FF"/>
                </a:solidFill>
              </a:rPr>
              <a:t>Classes</a:t>
            </a:r>
          </a:p>
          <a:p>
            <a:endParaRPr lang="en-US" dirty="0"/>
          </a:p>
          <a:p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0000FF"/>
                </a:solidFill>
              </a:rPr>
              <a:t>CLASS</a:t>
            </a:r>
            <a:r>
              <a:rPr lang="en-US" sz="2400" dirty="0" smtClean="0"/>
              <a:t> contains multiple </a:t>
            </a:r>
            <a:r>
              <a:rPr lang="en-US" sz="2400" dirty="0" smtClean="0">
                <a:solidFill>
                  <a:srgbClr val="FF0000"/>
                </a:solidFill>
              </a:rPr>
              <a:t>Methods</a:t>
            </a:r>
          </a:p>
          <a:p>
            <a:endParaRPr lang="en-US" dirty="0"/>
          </a:p>
          <a:p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FF0000"/>
                </a:solidFill>
              </a:rPr>
              <a:t>METHOD</a:t>
            </a:r>
            <a:r>
              <a:rPr lang="en-US" sz="2400" b="1" dirty="0" smtClean="0"/>
              <a:t> </a:t>
            </a:r>
            <a:r>
              <a:rPr lang="en-US" sz="2400" dirty="0" smtClean="0"/>
              <a:t>contains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instructions (program)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local variables (specific to the method)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852275"/>
            <a:ext cx="8382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LOCAL VARIABLES </a:t>
            </a:r>
            <a:r>
              <a:rPr lang="en-US" sz="2800" dirty="0" smtClean="0"/>
              <a:t>are specific to a given method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/>
              <a:t>CLASS/INSTANCE VARIABLES </a:t>
            </a:r>
            <a:r>
              <a:rPr lang="en-US" sz="2800" dirty="0" smtClean="0"/>
              <a:t>are specific to a given Class or Instance of a Class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6629400"/>
            <a:ext cx="838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PICTURE CREDIT:  http</a:t>
            </a:r>
            <a:r>
              <a:rPr lang="en-US" sz="1050" dirty="0"/>
              <a:t>://users.soe.ucsc.edu/~charlie/book/notes/summary1-4/sld016.htm</a:t>
            </a:r>
          </a:p>
        </p:txBody>
      </p:sp>
    </p:spTree>
    <p:extLst>
      <p:ext uri="{BB962C8B-B14F-4D97-AF65-F5344CB8AC3E}">
        <p14:creationId xmlns:p14="http://schemas.microsoft.com/office/powerpoint/2010/main" val="401698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458</Words>
  <Application>Microsoft Office PowerPoint</Application>
  <PresentationFormat>On-screen Show (4:3)</PresentationFormat>
  <Paragraphs>109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COP2800 – Computer Programming Using JAVA</vt:lpstr>
      <vt:lpstr>COP2800 – Programming in JAVA</vt:lpstr>
      <vt:lpstr>How Computer Programming Works</vt:lpstr>
      <vt:lpstr>JAVA: Write Once, Run Anywhere</vt:lpstr>
      <vt:lpstr>Computer Circuit Technology</vt:lpstr>
      <vt:lpstr>Computer Programming Technologies</vt:lpstr>
      <vt:lpstr>Java Program Structure</vt:lpstr>
      <vt:lpstr>Java Package Structure</vt:lpstr>
      <vt:lpstr>Java Package Structure (cont’d)</vt:lpstr>
      <vt:lpstr>Example of Java Program</vt:lpstr>
      <vt:lpstr>Example of Java Program (cont’d)</vt:lpstr>
      <vt:lpstr>Example of Java Program (cont’d)</vt:lpstr>
      <vt:lpstr>Example of Java Program (cont’d)</vt:lpstr>
      <vt:lpstr>Computer Programming Tools</vt:lpstr>
      <vt:lpstr>Computer Programming Tools (cont’d)</vt:lpstr>
      <vt:lpstr>Next Week: Java Program Design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COP2800 – Computer Programming Using JAVA</dc:title>
  <dc:creator>Authorized User</dc:creator>
  <cp:lastModifiedBy>Mark</cp:lastModifiedBy>
  <cp:revision>237</cp:revision>
  <dcterms:created xsi:type="dcterms:W3CDTF">2013-01-03T06:52:59Z</dcterms:created>
  <dcterms:modified xsi:type="dcterms:W3CDTF">2013-01-10T04:39:06Z</dcterms:modified>
</cp:coreProperties>
</file>