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7" r:id="rId7"/>
    <p:sldId id="275" r:id="rId8"/>
    <p:sldId id="268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5925-3D28-40D5-B293-84E2EA228675}" type="datetimeFigureOut">
              <a:rPr lang="en-US" smtClean="0"/>
              <a:pPr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6958-14F2-4752-86E9-767CC4D43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gif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21.gi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e.ufl.edu/help/account.s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6975"/>
            <a:ext cx="7391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COP2800 – Computer Programming Using JAVA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279" y="3886200"/>
            <a:ext cx="8763000" cy="2362200"/>
          </a:xfrm>
        </p:spPr>
        <p:txBody>
          <a:bodyPr>
            <a:normAutofit fontScale="92500"/>
          </a:bodyPr>
          <a:lstStyle/>
          <a:p>
            <a:pPr algn="r"/>
            <a:r>
              <a:rPr lang="en-US" sz="3000" b="1" dirty="0" smtClean="0">
                <a:solidFill>
                  <a:srgbClr val="0000FF"/>
                </a:solidFill>
              </a:rPr>
              <a:t>University of Florida     Department of CISE     Spring 2013</a:t>
            </a:r>
          </a:p>
          <a:p>
            <a:pPr algn="l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   Lecture 02 – </a:t>
            </a:r>
            <a:r>
              <a:rPr lang="en-US" b="1" dirty="0" smtClean="0">
                <a:solidFill>
                  <a:schemeClr val="tx1"/>
                </a:solidFill>
              </a:rPr>
              <a:t>Computer Programming Languages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spcBef>
                <a:spcPts val="30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Webpage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www.cise.ufl.edu/~mssz/JavaNM/Top-Level.html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81150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High-Level Language (HLL)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Mid 1960s Transistorized Computers (Gen-2)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6107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IBM System/360 </a:t>
            </a:r>
            <a:r>
              <a:rPr lang="en-US" dirty="0" smtClean="0"/>
              <a:t>(interoperable)		                 </a:t>
            </a:r>
            <a:r>
              <a:rPr lang="en-US" b="1" dirty="0" smtClean="0"/>
              <a:t>HLL Program (COBOL)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COMPUTER HARDWARE			   COMPUTER PROGRAMMING</a:t>
            </a:r>
            <a:endParaRPr lang="en-US" b="1" dirty="0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regmedia.co.uk/2011/07/01/ibm_system_360_model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4419600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7654" name="Picture 6" descr="http://assets.allbusiness.com/asset/image/glossaries/4966566.gif"/>
          <p:cNvPicPr>
            <a:picLocks noChangeAspect="1" noChangeArrowheads="1"/>
          </p:cNvPicPr>
          <p:nvPr/>
        </p:nvPicPr>
        <p:blipFill>
          <a:blip r:embed="rId3" cstate="print"/>
          <a:srcRect b="9324"/>
          <a:stretch>
            <a:fillRect/>
          </a:stretch>
        </p:blipFill>
        <p:spPr bwMode="auto">
          <a:xfrm>
            <a:off x="5219700" y="2617632"/>
            <a:ext cx="3467100" cy="3554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Integrated Circuits (ICs)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Early 1970s IC-Based Computers (Gen-3)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6107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IBM System/370 </a:t>
            </a:r>
            <a:r>
              <a:rPr lang="en-US" dirty="0" smtClean="0"/>
              <a:t>(interoperable)		               </a:t>
            </a:r>
            <a:r>
              <a:rPr lang="en-US" b="1" dirty="0" smtClean="0"/>
              <a:t>HLL Program (PL/1)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COMPUTER HARDWARE			   COMPUTER PROGRAMMING</a:t>
            </a:r>
            <a:endParaRPr lang="en-US" b="1" dirty="0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kybele.psych.cornell.edu/~edelman/Psych-4320/IBM370-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89726"/>
            <a:ext cx="4219575" cy="2828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8" name="Picture 6" descr="http://images.yourdictionary.com/images/computer/_IBM370.GIF"/>
          <p:cNvPicPr>
            <a:picLocks noChangeAspect="1" noChangeArrowheads="1"/>
          </p:cNvPicPr>
          <p:nvPr/>
        </p:nvPicPr>
        <p:blipFill>
          <a:blip r:embed="rId3" cstate="print"/>
          <a:srcRect t="11799"/>
          <a:stretch>
            <a:fillRect/>
          </a:stretch>
        </p:blipFill>
        <p:spPr bwMode="auto">
          <a:xfrm>
            <a:off x="1324380" y="4419601"/>
            <a:ext cx="2209800" cy="16002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80" name="Picture 8" descr="http://b.vimeocdn.com/ts/177/818/177818004_640.jpg"/>
          <p:cNvPicPr>
            <a:picLocks noChangeAspect="1" noChangeArrowheads="1"/>
          </p:cNvPicPr>
          <p:nvPr/>
        </p:nvPicPr>
        <p:blipFill>
          <a:blip r:embed="rId4" cstate="print"/>
          <a:srcRect l="19580" b="5389"/>
          <a:stretch>
            <a:fillRect/>
          </a:stretch>
        </p:blipFill>
        <p:spPr bwMode="auto">
          <a:xfrm>
            <a:off x="4800600" y="2590800"/>
            <a:ext cx="38862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Very Large-Scale Integration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6107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IBM PC</a:t>
            </a:r>
            <a:r>
              <a:rPr lang="en-US" dirty="0" smtClean="0"/>
              <a:t>                 </a:t>
            </a:r>
            <a:r>
              <a:rPr lang="en-US" b="1" dirty="0" smtClean="0"/>
              <a:t>Apple Macintosh</a:t>
            </a:r>
            <a:r>
              <a:rPr lang="en-US" dirty="0" smtClean="0"/>
              <a:t>		         </a:t>
            </a:r>
            <a:r>
              <a:rPr lang="en-US" b="1" dirty="0" smtClean="0"/>
              <a:t>HLL Program (JAVA language)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COMPUTER HARDWARE			   COMPUTER PROGRAMMING</a:t>
            </a:r>
            <a:endParaRPr lang="en-US" b="1" dirty="0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8" name="Picture 8" descr="http://www.computerhistory.org/atchm/wp-content/uploads/2012/08/1984macintosh.jpg"/>
          <p:cNvPicPr>
            <a:picLocks noChangeAspect="1" noChangeArrowheads="1"/>
          </p:cNvPicPr>
          <p:nvPr/>
        </p:nvPicPr>
        <p:blipFill>
          <a:blip r:embed="rId2" cstate="print"/>
          <a:srcRect l="6255" t="6251" r="4083"/>
          <a:stretch>
            <a:fillRect/>
          </a:stretch>
        </p:blipFill>
        <p:spPr bwMode="auto">
          <a:xfrm>
            <a:off x="2286000" y="4458237"/>
            <a:ext cx="2514600" cy="17542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2" name="Picture 2" descr="http://www.old-computers.com/museum/photos/ibm_pc-xt28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11" y="2819400"/>
            <a:ext cx="2590800" cy="2590800"/>
          </a:xfrm>
          <a:prstGeom prst="rect">
            <a:avLst/>
          </a:prstGeom>
          <a:noFill/>
        </p:spPr>
      </p:pic>
      <p:pic>
        <p:nvPicPr>
          <p:cNvPr id="30730" name="Picture 10" descr="http://images.pcworld.com/images/article/2011/07/dview-large-51926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5562600" y="2743200"/>
            <a:ext cx="2735110" cy="3144300"/>
          </a:xfrm>
          <a:prstGeom prst="rect">
            <a:avLst/>
          </a:prstGeom>
          <a:noFill/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228600" y="14478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1980s/1990s VLSI-Based Computers (Gen-4)</a:t>
            </a:r>
          </a:p>
        </p:txBody>
      </p:sp>
      <p:pic>
        <p:nvPicPr>
          <p:cNvPr id="30732" name="Picture 12" descr="http://www.sony.net/Fun/design/history/product/1980/img/img_nws-830.jpg"/>
          <p:cNvPicPr>
            <a:picLocks noChangeAspect="1" noChangeArrowheads="1"/>
          </p:cNvPicPr>
          <p:nvPr/>
        </p:nvPicPr>
        <p:blipFill>
          <a:blip r:embed="rId5" cstate="print"/>
          <a:srcRect l="19672" r="23497"/>
          <a:stretch>
            <a:fillRect/>
          </a:stretch>
        </p:blipFill>
        <p:spPr bwMode="auto">
          <a:xfrm>
            <a:off x="3276600" y="2667000"/>
            <a:ext cx="1676400" cy="166028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045852" y="420159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Workstation</a:t>
            </a:r>
            <a:endParaRPr lang="en-US" b="1" dirty="0"/>
          </a:p>
        </p:txBody>
      </p:sp>
      <p:pic>
        <p:nvPicPr>
          <p:cNvPr id="30734" name="Picture 14" descr="http://www.yalibnan.com/wp-content/uploads/2011/02/steve-job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515104"/>
            <a:ext cx="816313" cy="1023112"/>
          </a:xfrm>
          <a:prstGeom prst="rect">
            <a:avLst/>
          </a:prstGeom>
          <a:noFill/>
        </p:spPr>
      </p:pic>
      <p:pic>
        <p:nvPicPr>
          <p:cNvPr id="30736" name="Picture 16" descr="http://t2.gstatic.com/images?q=tbn:ANd9GcSLo92Skhc9fweRbc7xsT4YS8JLTigb421E5sGmZv8Gj_kvtkK1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4536" y="2743200"/>
            <a:ext cx="808264" cy="113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Very Large-Scale Integration </a:t>
            </a:r>
            <a:r>
              <a:rPr lang="en-US" sz="4000" dirty="0" smtClean="0"/>
              <a:t>(cont’d)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6107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Intel Ivy Bridge </a:t>
            </a:r>
            <a:r>
              <a:rPr lang="en-US" b="1" dirty="0" err="1" smtClean="0"/>
              <a:t>Multicore</a:t>
            </a:r>
            <a:r>
              <a:rPr lang="en-US" b="1" dirty="0" smtClean="0"/>
              <a:t> CPU</a:t>
            </a:r>
            <a:r>
              <a:rPr lang="en-US" dirty="0" smtClean="0"/>
              <a:t>	                           </a:t>
            </a:r>
            <a:r>
              <a:rPr lang="en-US" b="1" dirty="0" err="1" smtClean="0"/>
              <a:t>Nvidia</a:t>
            </a:r>
            <a:r>
              <a:rPr lang="en-US" b="1" dirty="0" smtClean="0"/>
              <a:t> Tesla C2090 GPU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3738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Central Processing Unit (CPU)                            Graphics Processing Unit (GPU)</a:t>
            </a:r>
            <a:endParaRPr lang="en-US" b="1" dirty="0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8600" y="14478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2010s VLSI-Based “Supercomputer-on-a-Chip”</a:t>
            </a:r>
          </a:p>
        </p:txBody>
      </p:sp>
      <p:pic>
        <p:nvPicPr>
          <p:cNvPr id="31746" name="Picture 2" descr="http://t3.gstatic.com/images?q=tbn:ANd9GcRtMBiEtygtwpiyqYcE35sTis26gRLa7gmWaYonQfyNUHv5ykQ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51" y="2743200"/>
            <a:ext cx="3700509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1748" name="Picture 4" descr="http://blogs.nvidia.com/wp-content/uploads/2012/04/fermi-die-shot-wide-2-650x366.jpg"/>
          <p:cNvPicPr>
            <a:picLocks noChangeAspect="1" noChangeArrowheads="1"/>
          </p:cNvPicPr>
          <p:nvPr/>
        </p:nvPicPr>
        <p:blipFill>
          <a:blip r:embed="rId3" cstate="print"/>
          <a:srcRect l="19603" r="19910"/>
          <a:stretch>
            <a:fillRect/>
          </a:stretch>
        </p:blipFill>
        <p:spPr bwMode="auto">
          <a:xfrm>
            <a:off x="4724400" y="2758228"/>
            <a:ext cx="3886200" cy="3337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895600" y="1917879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Billions of Transistors Per Chip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Computer Interfaces &amp; Output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13716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1940s-50s:  Typewriter Output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1960s:  Line Printer Output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1970s:  Graphics Terminal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1980s ff:  Graphical User Interface </a:t>
            </a:r>
          </a:p>
          <a:p>
            <a:r>
              <a:rPr lang="en-US" sz="2400" b="1" dirty="0" smtClean="0"/>
              <a:t>with Hi-Resolution Display</a:t>
            </a:r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8600" y="14478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0" name="Picture 12" descr="http://t2.gstatic.com/images?q=tbn:ANd9GcTtB3hiqjxU0E25qITw_yUgXOvMeOvwV0ugqcdHa1hGv3cPjMMK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11121"/>
            <a:ext cx="2514600" cy="2451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782" name="Picture 14" descr="http://img.tfd.com/cde/_FLEXO.GIF"/>
          <p:cNvPicPr>
            <a:picLocks noChangeAspect="1" noChangeArrowheads="1"/>
          </p:cNvPicPr>
          <p:nvPr/>
        </p:nvPicPr>
        <p:blipFill>
          <a:blip r:embed="rId3" cstate="print"/>
          <a:srcRect t="13054"/>
          <a:stretch>
            <a:fillRect/>
          </a:stretch>
        </p:blipFill>
        <p:spPr bwMode="auto">
          <a:xfrm>
            <a:off x="4800600" y="1524000"/>
            <a:ext cx="1143000" cy="1194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Striped Right Arrow 26"/>
          <p:cNvSpPr/>
          <p:nvPr/>
        </p:nvSpPr>
        <p:spPr>
          <a:xfrm>
            <a:off x="6019800" y="1981200"/>
            <a:ext cx="457200" cy="4572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84" name="Picture 16" descr="http://t2.gstatic.com/images?q=tbn:ANd9GcTCIscM5qONHgO5T3FxOHqrkmWAjhqz7v6-C5AmNnaJhLvoU8IJ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595" y="2819400"/>
            <a:ext cx="1603946" cy="1067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Striped Right Arrow 28"/>
          <p:cNvSpPr/>
          <p:nvPr/>
        </p:nvSpPr>
        <p:spPr>
          <a:xfrm>
            <a:off x="6019800" y="2895600"/>
            <a:ext cx="609600" cy="4572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0" descr="http://www.frobenius.com/list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7050" y="2667000"/>
            <a:ext cx="1831150" cy="1876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2786" name="AutoShape 18" descr="data:image/jpeg;base64,/9j/4AAQSkZJRgABAQAAAQABAAD/2wCEAAkGBhQSERQUEhQVFRQVFBcUFBUVFRQUFRQVFRUXFBQVFhcXHSYeFxkkHRQYHy8gIycpLCwsFR4xNTAqNSYrLCkBCQoKDgwOGg8PGiwlHCQsLSwsKSosKSkpLCksLCwsKSwpLCwsLCwsKiwsLCwpKSwsLCwsLCwsKSwsKSwsLCksKf/AABEIALgBEgMBIgACEQEDEQH/xAAcAAABBAMBAAAAAAAAAAAAAAAAAgMEBQEGBwj/xABSEAABAwIDAwkEBAcLCwUAAAABAAIDBBESITEFBkEHEyIyUWFxgcFykaGxFFLR8CNCQ2KCksIWF0RTZIOissPS4SQzNDVUc4STo7PiFSWUpNP/xAAZAQADAQEBAAAAAAAAAAAAAAAAAQIDBAX/xAApEQACAgEEAQQBBAMAAAAAAAAAAQIRMQMSIVFBBBMyYfAiQoHBI3Gh/9oADAMBAAIRAxEAPwDlrIhbgnS0dyfZQ8C9nxSpNlgflWH3rPcjFohPjFjpoqkhXNRR2BONpsDoqdaxHEwGpRbkstCVKOiVRREsp+w9mCeYMc7A3C973AYiGRsc91hxNmqCr3c3/PTHso6o/wDQcPVS8Fg1uzuJrPdT/JKw7N/lv/11QKRR7Nllyije/j0Wk6a6JUS+Mstw3ZvbW+6n+1ZLNm8DW/q0/wBqrH7DnDsJhkDuwsIORsdUVOxZ4yQ+KRpBIILHDMahHHYt0eyz5vZv1q39Wn+1ZEWzPr1v6lOf2lSmgkH4jv1SsCif9R36pRQ+Oy55jZ38ZWD+agP9okOpdn8Jqrzgi/8A1VaNkzEYhFJa9r4HWvrrZDNkzEXEUhA1IY4js7Ecdha7JppKLhPP507PSVJ+hUn+0S//ABx6SKDLs+RvWjePFrh8wm+Yd9U+4oDjssjs+l4VLvOnd6OKb/8AToOFSPOGUfIFQDC7sPuKQQihll/6XF/tUfnHOP2FFr6ExPwkh3Ra4ObezmvaHNIuAdCo6uN6YsM4Z9WCmb5/RoifiSl5GU1k+9nV8EypTx1PZCslkeUZpCXIcykIKBCEIAEBCAkBm6whCYCom3IUl0Sbo23cpT2qQI3NoTmBCALSJLwrMIy8k4GqTnZCqdCq0Kxqz0XKuC0RccCgFmp6vmgLFUch4qh+SMr/AHOb0qo9lDUn+hb1VAti3PZdtceygnPxjHqs5YNDXSun7hUQNM021cfRcwXYeTdpFGzTNzuy+ves9Z1EiatFi/ZgvfCbjjnkrekdHI0MmaDYWDuItoPDu9xHHIDu3+kpsFOHgl1g5v8ASvkL27+K42zFwj5IVbuq24wtBbbW5t8U1DsOBmZFzfhp4i/Dv+C2SOUt6LrFtrZkAEgaDuHqlVVBi6URFjqLg24G1uH3y0S3MlJYZUiliGGzcnXsHi99O/TLXxVfJRw59Efo4hbjpa1lfywkMaDkDYHS4zOLv4fFRHUbTlcdocSBbtFr+aSY1BFS/Z8OAhwcWvsM+qMibi/EZe9Vsu7EY/FuMWZHAd7ToftWyxUQcxw6N73Bu3hbvy1+Kw+m5stILS4N1xC2egNznYffJPdQtqs1mXYUZD2loyIwnNpGuWegz04XHeuM7UFppQOEjx7nEL0RNE1zSbNxXvkRmBa5sNCNezVecqp93uPa4n3m66dB3ZrpqhsC+XarvfZ19oVPY2UsHhHaMf1VB2JT85UwM+tNG39aRo9Urb9RzlVUP+vPK79aRx9V0eTYgKaWZs9kKEp97FnsBX4JeUQZBmUhLlOaQkUKuLaZ317uxJQlsc2xuDfhY6ePagaEIQShAgQhCAJdANT3KQ4pqj6pSnlLyMwhN4kIoRdwRuzGWnan2wO7W/fzSIBkfBOcCsjnZWVrCGm5Hkq1WFYeifFV62RawLakVR0S403VajwVeB+RlbJugbRbQP8AIHj3zQj1WtrZN1P9G2kf5GB76mELOWDQ1tdq5Ooh9Dive3S011XFV3DcSA/Q4LDh2fnFY6/xJkXTYyp1Ey3mDa9h338Mk1BSm5OHQdnu+KehpnE3zB4ZE38LBcjIZLfT4gGgEkDK2eY1b6p2E4cxpc5A3DT3kd334LLOi5wAOjbtuQ02Ayzzv3J1sds7WJyIcbX93+CkkedC2QYTYOI0z7crHT7+SqqilawnrG2R0AB7L55qxMDsjcZAXBcDbwN7j76pT9mAkkkjPO+QPfnoUrEuCvaMOFtsNzY9Ih+ds7j7LeKizQvvjvi78yBxtY6eat5mNY2wIcbHIuGRORdc8fsUYTBgOEkn85ze8duXDh5oBFPtEubG55HVje4mwGjT2eC84Feid96hzaack6QSWANwOi4DjlwXnYrs9PhmsC83HjvtGk7BOx58GHnD8Gqke65J7c/fmr3cl2GqL/4unqpP1aWW3xIVCV0eTQFPnPV/3YUBT6s2t7Dfkr8EPKK8rCUsJFGEXQhAAhCEACEIQBYUo6KHpyNtmjwSHpANIRZCYF/BolP6pUhlKz69/JR64xsb1iSfv2LBO2YNFTWdVQFKqpxawuogK6EWkOMTdVr5JbCkVXW8gn4GsjS2Pdkf5JtI/wAmjHvqoVri2Tdw2odp/wC5gHvqo/sWcsFmtLvG5MRNLDYX6N/LEVwhd23HaTR0/sX+JKx9R8UTI2ijisSCCCCMr4SfP4p2aLgCAeILrccrYj339yh0rDcCxsTY5KQ2AkDouuLCx1zH2g+9cRHkkSw3IzzzHAg20BPA5/JPU5sCc7g6XIFu0jxT8lITqTx49vbfhnbzSWwm5Pgb6jMZ6G+vqkCY5PPpobjPI3FwMrpggBvdrmASASOB4ZajtT07nh2jLcDZmfmU3Ljw9ZvgC0fJAyHIQ45/VBA8MzY9tliGEHI21Gd26HTPyOXf3JTrk2u3ELFpxN4AGx+1MPycBdnWBNngjy7NUCs17lJkDaKoIOsQGgHWLW8Ce1cBK7ZypSYaOVvfGz+mCfkuKFdvp/iVDBebrWArHn8Wimt4yOjh/tFRFXexujSVzu2OGL9eoY8/CFUhW6yywCn7QHyA+CgtU3aU3SLfD5BX4J/cQVhBQUigWCsrBQApjCTYC57Fh7CCQQQRkQRYg94Q11jcapyqqnSOL3uLnHVx1PDNLmx8V9jSy0ZrCdpm3cPFMRZOCZcn3phwUoBtCEKgNgjOXkoW1fxfNTIXZKFtU5N8VlHJgVkoTDSpD3KMdVuaIeYU3UdYpcZzSauQue4m2vAAD3DJJ4BZGlsm7/8Aq/aR/Mph76lv2LW1suwv9W7S/wCEH/XJ9FEsFmtN1XoXdilwUkAvpGOPGy89xusQdbEG3bZdHp+U6ZrA1lM2wGXTOnDgstWDklRLOmNe213HyGp8+ATra67r3DQTw9eJXKJuUeqOlPGPEuP7Sb/fAreEcI9/99YezIVHZZK1pvbjfsyBtcD3cfVDKywIN7Hs++hXG/3wK/sgHl/5pL9/NofXgH6LftKPYkOkjs79ogOOEmxOh9RokP2mDq0eVx65e5cTfvvXfx0Q8GM/upt+99adalg8GN/uJ+xIVI7RLtFhvZlr9+fyUZ9S0EEXtrY219Vxn91NYf4Vb9Fvo1Mybx1Vv9Kf4DL0T9hgoo3TlVrg6my/Hmaf6L3H4rlCtqiokmsJpnOaMxiubHuCq3ssVvCG1UUuC4phbZ05+tVU7fJsVQ4/MKkVzMbbOjH16uV3lHDC0f8AcKplcRi4G3c0dpA95Tm0D+Effgbe7JJpR02+I+aXPFdzj+cfmr8E/uIxWEpySpKBCEJgCEIQAKTQDpKMpuzW5k9yTAlvTD085MvSQ2IQsXQqEbA0MaL5nJV+0aljm9EWT0juh5KtlOSygvJmMkJl4TyalC2GKjOYTcp6R8UqLUJMup8UPA1kStk2If8A2zaPtUn/AHXrW1bbA3mkpOcDGRSMlDRJFNGJY34TiYS08QdCDxUSVooqgFIjqO0rYv3wnjq0ezm+FFEf610fvj1P4sdG32aKl9WJpvoTSZQNqB2hOCUcM/JXzeVGvHVfC32aWkH9klDlZ2mNKojwipx8o09zFtRSM7muPg0+gTraOV2kMp8Inn5BWb+VXah1rZfLAPk1R5OUbaR1ranylc35EIthtQiPd+rPVpao+FPL/dUgbmV7sxQ1f/IkHzChyb8V7ta2qP8AxE395PSwbQcbPkmJ4h1Tp23BkRbCksktm4W0T/AanzjI+dkr97vaHGkkHtOib/Wctcr2yseWSk4hYkF2LrNDhmCQciPereHdMPdDhnjwyNxue5rmtjbpni6xvdvCxLbkYgobZSSJf7g64axRj2qmlb85FAm3NqB1nUzfGspPSRXkHJrHhBkqmtve4bGw6OwmxMg0N7ggG4IAcqDerYcNK9jIagTktvIWgAMde2HIlSpN8X/wdJDe3MLIoIA9j3R86+QxuD2B0rhZocMnENY29ss7cCqVZWCtFwIfoG/hG+KmSxcTxJTOyGgyZm1g43sTmGmwy7dPNS6o5eRRJ4CK/UU79UlKKwUAYQhCYAhCEACsaBvRJ71XK1pRZgSY0ZcUy5OPTTkgYhYRiQqEWLpOioMzslKL8lFndlwUxIG2lEgWGFKKsBmLUJMhzPilN6yTJqfFDGsmEIRZIoEXWbLNkAJWQshicbTOOjSfAFADSFLZsmZ2kUh8GOPopUe69U7SnmP82/7ErQFdA27mjtIHvK60JnNhmY6OQOc51mtYwB5c6+J8jswB2AcO9aBFuJXO0pJ/+W71UqPky2i7+CS+YaPmVLcXkTi2Vm87r1Uud7YW3BB6kbWHMd7Vb0W9sTGBuBwsHWaLYWl3NuyzGWNrjnfRupJTreSjaHGEN9qSJv7SyeTCqHXfSs9qpiHqk5RY6Gnb3R4ibSnpNP5MYmtIcWvGYztrrZxve91r21q8zSYuFrDJoceJLiOsbk5nNbI7k9LevW0DfGpafkEk7lQDrbToh7Lnv+QQpRQ6NQRZbXJuvRN12nCfZhnd8gortk0LTnWlw/MppP2rJ7kFFXsi2PPMW7bdnFTNoOve3BvzS6ShjMrxA9z2Yei57MBJyuCLm3iodbKWvN/AhN80KLVsrlhPSR8RomUAYKEITAEIQmABXLG2aPBVETbkeKt3KWNDTymXJ16Zc5AMQhJxoTESS5MTFPSxkWTMwyQiREZTpTLCpccBIBt99FSEyIRYhXdLtSia0CSjfJIB0nfSHMDncSGhpt4KEaBxtlndWdLsOnLQZXTYz1g0MsPAlTLAKSMt3iohps5h9qolPol/uupx1dm0o9p0r/UKRHsSj4tqHfpMHyCkR7Kov4iQ+Mrh8lnS6f5/JW+PY3U71iOOJ7aSg/CAkNEEpLcJLTcudY5gjJS9397J6h72tjoosEbpLika4mzmtwgF2vSv5FPt2ZSAC1IDftlkNvirCi2dTG/+RQjLLFid80muMB7kezVTylVn4vMN9mmg9WFWW39+auF4bDWslaQbujipmgEPc0ts1txoDfje4yWwxQsGlHSj+aaVYOlIP4OKBo7oWD0Tr6F7kezRqDlBq3Ml52qnxBl4hG9sYc/G1paQ2M36Li7UdQjio1HvPtCSRgkqawsL24y181wzEMRGHja66TDtGYA9JrTwwsaPRLi2jUXH4R5F+FtEuekL3I/Zzrb9RVPlvTHaHNljbh7qokPzxak5acT6BVNs+V1M8SQVj5ziwksnIzwc2Q7EA0Cz7gtN7jPs6NLFUPORlt3YvROM2NUubbm5j3kP+xHNeA9xdHKdl7rVbZWvfRyyNFzge0hrjhIaHYrdHFYnuCe2nuNUPlc6KlMUdm4WPlhuMLQ03JcLkkE3711GHdCpvfmn+eXzT/7gqhxuY9e1zB6p89hv+jlVRuBVPcDhgiAYxtjPFqyNrC44eLi0u/S4qfWbmTvgiic+kYI9HiV5e6974iG2cLkkfVuQNSunDk8nJuWsHi4eiedybyuABdGLaZuP7KX+2G6XRxyfcB1heopxYW6POZ95OHMpj9wZ41Efk2Q+i7S3ktfxmYPAOP2JwclQ4z+6P/yS3JZYXPo4xs3YL4XEXDmnRwy7OB8Ena+xedHAPGh4HuK7T+9XGNZ3+UYHqUmPk0pS7DjncbXt0G5CwOo7wk/UQRK05t2ebXsdG4tcLEahYfHfMe5d83x5JqX6LPI1srZYoZJI3GRrrmNpfhcAMwbeS4AHWKqGpGeDamsiFhLfnok2WojCEWQgB6jHTCsXlQKTW/cnZJbpMYqSRR3OQSklMRhYQhMB+RybeVmRyQXIJALfdxdyJq2F0jCxrGvw4nusCbAkBaCu88hU16CVv1ag/FjfsWGvNwhaLjBTdMgRckr+NTTjwLj8gpjOStg61UzvwscV0pxFs7AcfDiouz5IpHTFrBK1sgjLW4XYRha5rsPeXuOK/wCKOwrkhras3Vly0dOJo0PJzTDrVR8oz6lWsHJfT2HSnd4MaPmtmrNp0jHtF4zYuDj0iRYG2GwOLPLVW+zZAY2EaFrSPC2SvdqKSUmRt064RqkPJvTD8Wc+Lox6Kwh3Jpx+RPnKfRbPdMsacWmXtH5LVpprlsSUeiqh3Vpx+QZ5ue75qXHsGAfkYv1AfmrBZWmxdgRWbOYNGRjwY0JYYQbZAW4ADO6fTbgbjssfS3qplFJcf2OwDPzj8PsRzfefelNWQFVJhZHp29YHOziPLUfNSA1IZFYnvN/gB6JxEYpeABNzNu0jtBHwTiwrasQmM5DwSli1kXSuuGBkqHK4c4231XD+qfRTHJq65fUyrgqJWbZgL4pGfWjkZ+tG8Lx88L2hLnl7j38F5s5X9zvolVzsTbQVBc5oGkco/wA7H3C5xDud3LP0s0m4lS5VnP05gBGWqRZWVXs5jKaGVr3l73SNkYWYWswYS3C6/SuHDgF6DdEUVhCxZPEYvH5pohMQ7ClFJj0WSUwElJKyVhAGEIQgDMkl0lYKEAKC7TyA1QMVXHfMPjf5EOafkFxULonIhtHBtAxk5TROb+k2zx8iuf1KvTZppupI7xUWcC2xzFveteG5sYkLgHZgC9yLjsNjn5rYWlPNXkR1JRwzslCLyiDFsqlja0SCNpAyxuA07LlThvDSRtDefiaAAAMbdBpoVWbc3Xhqyx0pcCy9sJAuHWuDcZjJa5Ns3ZlO50ZD3mMDF08WEXtna2eei2hJPlt2c04NYN82ft+CdxbDK15AuQ0k2F7XU90llzrZu9ezYJHupmg4Oi6RrzbMjEBc58FIHK5SuD3NILGvDbk2c4cXNac8uxXcl8bI29m/CXPj6JQkXMY+WqEsMmDo4jZmfOubnYgaXuNO9Rn8s1og8R4pHXwwBrg7Pq52z8tVrGeqvAbUdXLlguK5BXcrlQGsjjiLqlzbGNzMOEk3xN4mw4HsUap5R618jaeBrudIBkD8IcGgnEWW0OnuKe7UYqR2cE/ftQ2/EriM2/FdNUGGIlgjOKaN77uOV+i617ZHIdqTs7eisqKiRzZGMZTk4qeRzi1zr3uL5njqUv1fjHSO4PmA1IHibJL6tjTZzmg9hIBzNgvP2z9tT1HPzuqWtMf4NsD7kC2XQubAfao2zdvPFLNUCp/DPveKTC7TQMDgbafJXc0FI9Cs2vEXYBI0uxFtgb9IZkeOXwUrEvOEG23QU0RpppOcc9sroTckkOxGww6Z9vBda3R37FTNzMnReWYmgjCbjrNtxyz8im9WayLai9fvXBie0Pxc2bSEWOE3II1uSCDe19FTnlNpObdLivG3FmCMRw9jOtZahykbKbS1jKox85DP0ZGXIHPAZHLQuaL37WO7VqJxUtWHup4xDUi0cb3BzGuJ7Re1/jdZ258tlUkdRr+V2mjiEg6WLDhDXAkYiAC4WBAz71cbs72R1uMMcC5ljlcXDrjj4fELilO59PUS0juYwTkuaXdNjARm1rhp/gFM3M28+jn5iSeMNgONptiEjTe7A8Hoixtx1KmenuXLsfB3pze9a1vtuwytppIHWHOAGNx/JzN/zbvA9U9zlf0dY2aJkjDdr2hzT3EXRMwEEHQriTcXaKX2cP3R3TZG7Bzf4VrrSvfbGHjItZ9RoNxcZm1yeA6LsvccvMhmwPieG2jcwOOJtwXkkm9xhyOmHxRtOkwTCe2ZIZL7QHRf+kPiFuWzpg5gI7F1Q/yz5ZUntjwcy3r5FqaRhdA0RSajDk0nvaPRcL27saSmkLJBYg28x/gQb8QR4D2S4LjnLPsmN8biAA9uYIAB6N8vifeum3pSUW7TM/mn2cMGiCgpJK7DExdYWSklMAuhCEAYIWEFCkBSutz9p/R62nl+rK2/sk4XfAlUgKUx1ilJWqBOuT1u05nsJv70616od19p8/R00vF0TQ72mizviCrqJeC1To9FO1ZE2/tb6PTSzYS7AwuwjU2Gf37lw3bFUKnF9HY81MjjI8MxG9zcm116DdA1zS1wBBBBBzBBFiD5Lm++W4krahlRs6NrMLHNeGEM7CDnre5HkujQnGL5yZaqbNArafnGx08NKY6ltnPzzfe3A+KkbSY6plipoKeOGaOxdYhoeRqT3pmiaJXOnmmeyoaXMsB2aZ+N/cmNmOikiklkdIKkXa03yOepXd+fycxZVkctbVNhtFBJDZ1+q04ezv0RNzlVWFk0scMlNmHWycLXFs/D3qs2TVQPgeZGSOqTcB7STlwuPvontltaaZzJKV5ldf8ACDI6HDcnsKMASKV4nq5HVNUGSQEhkjbFr+zPijZdRC+WaWpqZGysc5kcrB0Xtv1shfv803SCX6GYHUrS4gjnCQ1wNsjl2X+CkH6S+jFK6KKwbYPPXB1vceCTERtmSxiOSSpEwleS1sgxDEL9E5n75LJiYyjtLBKyqlNmyG4Djo3XyzU2sgqp6dsEkkeBoaG5AkFpuM9U9tKhnqI42T1ILY8ODq5YdOKN3IyDtOnc2nip307Y5pLNbKHCxeLHMjK9tfFL242QugpXiNjwQWytN23bmdBnqfenarZTZCznalzsBxNF8ge6wT+z9gQVFREwzvYS/J56ViRYCxPE2S3JcsMje0Y5ZK5kMskcT4WhzJLOGIN6Ns+7h3LpvJvTzXlkkEUkbj0Jhhx4m9Ei1rgW+Xeo1PyM05eHyTzucAR+IzXyJ4Lbtg7tRUbCyEvs44jjcXZ2tl2Ll1NRNUi0Z3r2C2spZIXZYm9F31HjNj/IgeVxxXBJqcPhkgkZMaqJ1hYkhjmkjMaDPLwXo5c+3q3Anlq/pNIWtc9uGUOcW9JoAa8EA3u3I+yO1LS1KdMGuDkvM/SadrI6ciojye8HjxBBN9ApFYZHugwUwbNG5oJY0fhL5EWGuq3qk5HqoSPkdURNL7Xw43aC3YFb0nJW5tsVXmDcFsWYPcS5bvWivxkpFhyfVNUBJHUU74mnpxktwtHBzbXyvr71trnJDGkNaHOxENALrAYiBmbDS6QXLglK2bxiQtpQtIN+q4YH9wPVd4tOaqN3ttOge6GbVptfPPsI7iM1dzZgg6aJGzYo3EiRoL22GI6lv4p9PJVpyplTjwOV28zAOiuV75Vz6h2BoJxG2nbkuszbNp+IA8/tVBtqSigY52JoIHBwce/IK5zd3lkwrBwTfPdz6OWSAWbIXAjgHNN8u4g/BauVuPKHvSKuRrWAiJhOG+pJ1cezLgtNXqaG7Yt2Tn1K3cAsIKFsQCFhZQAlCEJACyChCAO3cj22MdE+InOGS49l+fzuuhsmQheN6hVqM7tJ/pRJjnTrngi3asoXOaGuy8nNE97nujN3uLnWeQLnM2A0S4eTqgYDanB45ucfVCFe+XZG1GjT8mtRFWTOpIhzLyCzMANvm5uZ4H5qwj5PtoO15tvi4egQhbe9IwlFWSWcltU7rzxjwxH7FIi5Ij+PVH9Fh9ShCPdkCiidDyR04600rvDC30U6HkvoW6tkd4yO9LIQpepLsNqLCHcWhbpTsPtXd8yrCn2HTR9SCJtuxjb++yEKdzYUTXPTZehCktIxziVzqEIHtRgzKNLWsb1nsb4vaPVCFUY2S+Cqq99KOPr1UI8Hg/ALX67le2ey9pXyeww/M2WULth6WElyZPVawa9W8u8Ayip5Hd73Nb8rqtp+Vueqe5jYWMZh6RaHPfa+Qv8A4IQtZen04RbSBTk/JF2htx7ssx3kEBa1tbbJILcQDe1xsXHtw6+VkIUaUE2U3SNXqJMWmg48UzdCF2mBhBQhAGEIQgD/2Q=="/>
          <p:cNvSpPr>
            <a:spLocks noChangeAspect="1" noChangeArrowheads="1"/>
          </p:cNvSpPr>
          <p:nvPr/>
        </p:nvSpPr>
        <p:spPr bwMode="auto">
          <a:xfrm>
            <a:off x="0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8" name="Picture 20" descr="http://www.bic.mni.mcgill.ca/users/chris/Tek_term_map.jpg"/>
          <p:cNvPicPr>
            <a:picLocks noChangeAspect="1" noChangeArrowheads="1"/>
          </p:cNvPicPr>
          <p:nvPr/>
        </p:nvPicPr>
        <p:blipFill>
          <a:blip r:embed="rId6" cstate="print"/>
          <a:srcRect l="7547" r="9434"/>
          <a:stretch>
            <a:fillRect/>
          </a:stretch>
        </p:blipFill>
        <p:spPr bwMode="auto">
          <a:xfrm>
            <a:off x="4343400" y="3962400"/>
            <a:ext cx="1600200" cy="1300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790" name="Picture 22" descr="http://www.teamtangoaircraft.com/site/wp-content/uploads/2012/02/ef1200highrez_bezel_021_hi_r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648200"/>
            <a:ext cx="2563090" cy="1981200"/>
          </a:xfrm>
          <a:prstGeom prst="rect">
            <a:avLst/>
          </a:prstGeom>
          <a:noFill/>
        </p:spPr>
      </p:pic>
      <p:sp>
        <p:nvSpPr>
          <p:cNvPr id="32792" name="AutoShape 24" descr="data:image/jpeg;base64,/9j/4AAQSkZJRgABAQAAAQABAAD/2wCEAAkGBhQSERUUEhQVFRUWGRoZGBUYFxgXGBgYGBwZFhgZHBwYHCYeFxojGhcXHy8gIycpLCwsFR4xNTAqNSYrLCkBCQoKDgwOGg8PGCkhHyQsLCwpLCwpLC0pKSkvLCksKSwpLCksLCwsLCksKSksKSwsLCksLCwsKSwpLCwpKSwpLP/AABEIAPAA0AMBIgACEQEDEQH/xAAcAAACAwEBAQEAAAAAAAAAAAAFBgMEBwIBAAj/xABKEAACAQIDAwgGBwYEBAYDAAABAhEAAwQSIQUxQQYTIlFhcYGRBzJyobHBFCNCUmKC0TOSorLh8BYkQ8JTY7PxFXODo8PSFzRk/8QAGgEAAgMBAQAAAAAAAAAAAAAAAQMAAgQFBv/EADIRAAIBAwMCBAQFBAMAAAAAAAABAgMRIQQxQRJRE3GB8CJhobEUMjORwQUj0fEkQuH/2gAMAwEAAhEDEQA/ABIGmpH5lynzrtU6gfytPuNS206p8CGFdc0Pw+RU+6ucVIy/WR+YR766UdnkZ91dm2eGb3MK55v2fIoalyHSsOseIipkY8J8Na4Cn8XuYV4AJ+zPipo9RLFlXHZ/KamB658QGHnvqsJ/F/MK7Q+z4HKat1gsWAOryBB/hauRb3wPKVPzFe20LEAAkncCJ94oftrHMjras5lugZixmLdtgFzFRJzOTFu3EkspjdNk77F4w6i211FnMyg9sA6+zv8AKqj7TtSZbdPFZgak79BHWeqleziXbPActmySYYqpHTJI6JYt1EnThQ7EXnCLzYzIAxYfeDNoWjdIUadQq9mNVOKXcdhfVzAkHgGEEj4jfupP2o2XGN5eaRxqhgr1wXFtSVzNpmBbXWN+8axV3EYd2Kyhzp0W06R1IEjf3TrpHVRj8LyUdPlHWM9az7K/ytVzZ66nv/WqWK9e17K/yGiWzFmfD4GrVdirClhK6ZN/cPjUllNK9ZfW/L8ax3IfY5Yt3PZb+U0r4C5FpPxGB/fhTZtQfVXfYf4GkPZ90l7S8FnzMkn4UaWYsLCqr0/D51fRPrF9pf5hVW0vT8PnV+0v1q+2vxFG+QGg8tiZt+yx99LuHWWudhEeU0e5XuSbc/cbx1NB8CnSu+0P5a7DSuZEwfygX1e5v9tU9nppRHlAPV7m+K1W2anRFLluWWwOx237Vq5kYSdCSg3T1674orhMQtxAyElTx3+BG8Ug8oFIxN3NPrTqIMECP77KI8kcWVvhNcryCJjUCQfd76wumum48cSvd71NdhT+L3MK6yH8XlmrpU9n3qaSQ55sdnkVr3m+/wBzCrCJ3+BBroW9eG7iCPhUsQrjD9QA81/pXZsHt8QG/rVpU7fJvka65v8AuPmKliXKt3aq4Wy1w5Q7EBTOXoiZGvqyRqeyBSBj9sZA90k38Redrju3qhdUzld4LSyqJ6K6iCwgpyu20bd9gQJUDmhowBEEMQ3UWY9pFJV+4zakHWJJ+11TWmnGyNF8KxZS/cuuAMqSIhBkXXsFW7ll8MYa7BYgkCYIEwDxjw40Lsq0iCQeBFNmzeRHOqbrl36IK20OZnbhLHRRPlUlJJ5HU4OSwslYBL/Ms4RQujEaFtAXJA1gBfjRDZFnm8zM4uSEXKwk5cx3a5jcVojr3U2bF5CI2HNtwq3DO7UAxBBPHwoFyr5AX7PPX7TqbdoB1SSHAnMwHskAg8aR1qWDQ6Tiri7tVAt5QrZlEQ3WMuholsYb/D4GhmOKs9vICFyyJ36ifnHhRbYo0bv+VNqfkObLcNWV0rmNW71+NTWhXKrq3tJ8axXJY423ph75OnQb9KRNiLN0dgJ+Xzpo5dY3LaW2N9x5PspqfeV8qAcnLXrt3L8z8qbSxSb7ge4SsL9Ye4fGi2zLc4q0Ou6g/iFDcMv1h8PjRjY0fS7JO4XUPkai/MgMcOWnrp7B/mNCdnjW57fyonyuug3FMiMsT+Y1RwA/af8AmH4V2WZAbyiGo9k/Fah2YvR8DVnlGuo7v91R7NXo+BqstwrYBbf5O8/DJK3BpqZDDgCd4PbSlbc22kGGGkg7uGhpt2tynt2HKBBcYb4YqBPCeJofsHY+HxbuQLiKuU8yGBMHecxE5Z0iufBtLOxoB+F2tinOW091m00Gp9+6nHYeHxg1xFwFfukC437wgD30Ss4QW1yqoVRuGQR7t9ShB+HwJFUlK+yASAD8PiCKlTfp7n/WuEnhPgwPxrvKZ1B3cUB+FVId94PioPwr1WHYPNTXiqOz+JalAPCf3g3xqEM69IWHjEC4Y6SplGhkICGJPDpGI7JpTuuzdJpLN75+FPfpGwDfVXADlIyN0dQQS4IjrBb92hF7Ya/RVu5xGVWUxBhi0g+A99aISwrmpRvFWAeFxRVot7iQBIDamAJjdR7ZfLK7h7mW4sZWyuqqQw1giJ1M1HsHZEXMuZrbjQq0a8Rp3R50Fd2W5nLFmzyCTJOU7+7Sg+mV1YcuqCTuPO0OXbmPonPZROZmt9LNvKgSdwI1PXuo7gduF7LJca87Nbg2rltUcrcEZgYEAAzmYRpG+phsuzeFsv0GxCLfEGCbygW70DrIFpu3pdVXNp4NbNm6xYzlty7GTkRmOSeI4+NZZONsI2NSScm+5lmIRRcVUnKoKjNEnKAJMEjUijWxFkMfxfIfrQa403Ad0hj5x+tH+Ty9Fva+S1orfkORyGLC18i6n20qfm4qBWhtxPSB7NOFYEFiVy3xWfFFeFtQviek3vb3VPsKzFkHixJ98D4UE2jez3bjzOZ2bzMj3Ux7L/ZJ7IrZNdNNIre7JcKv1h/L86n+m5Loy70IZj1DqHUx4Hhv6qq8/kLEDMxKhV+82unYOJPVVjZuzi9xbAIa9dJJ62bezHqUfAClJO6sBh/H8o7WIKQpthVVQsyBB4TrHnRDZeJQq3SWS7EAmDBiN9K2P5PXLL5HEGJ0MiPCqxwF0aiY69YroeJNboR0p7DRygTd3fM/pXGz06PhSs+LuLAM+M/9qt4flQUEFQf77KPjRbJ0OwlbSOe/cKnPndssDVpOkDto7sfkq1yw5DhboeMpaFK5Q2UxuMnwijHJ/krzBFy5LXeGUjKnd1t21Nex92ymIuW1BC3jmzAkxlUOdN0aVnc74Q1sBYfHYnBsA+cLxRjKkccp1HlT1gsWLqK6FirbpUNHWO8UI2dtsXxzd9EBMQCso36Gi+DwqW1yoFCgkxmI36nfSpALI8PFSK6SJ+z4MRXyn+89doDP2t34TVSEqHv8GBr4r2HxUfKvlHYfFP0rw8d3kwqxCvtLCc5Ze2GCF1IDw3RJ0mD2SO4ms62leNvCiwx6dvomPwud3YVIrTc2m/8Ai/Wkv0ibLAFq+ABnNxGiNcpWGMb9ZE9lWg+B1KT2EezjmtzlZt2gDEAf31Cutl4G7fuhLSNcdt3Xpxk1XvWau7DCc6M4vMP+USHHdANObxc0QV5JM2BNkNfwNsX7hstb6SXLe9CsjUnUjXUCO/QUP2vifo2BLAHnnYWs7u109IEMUZjuKSREb9am2HsizcssWXEMCpB552OvWF0A65IJoRy3POW7OVtLNzKwG4sylfdp+8axwzNRN1eShBvuKeXpr7J/20xcm06Le2fgtL7D6weyfitMXJgdBvbPwWtFf8hyORhZKW9tbUypfVP9MdNuAZxlRB+LUk9QHbVvldt84dAlv9td0X8IJy5u8nQf0pJ+n5cLcssZZr6tMzICtnM8ekq+dZ6VO+SSZBgMFmW632bayeqSQqj4nwpkwzAWlO4Bd/YBXNrAc1sm6xHSuw59mQqDyk+NA9pY+bKWxuyifxHqH4RxPE6U1/3Nu5XY7ba+VjdHrnS2CJCKdCx6yeAps9HmAKYu09yTddiWPEdEkDd4n+lKvJrZudxcf1VIgfeOsHuEedNGF22MLeW6Ua6VJi2CoJJBAktoo1360bpTUV6geUNvKJM15jG5V+FUcDtIG0UsrztwMZ/4Se3c1HblWW7BvpeubNxmPJu4xjZtkDLh7ZCyNwkEmNOLSewU07ItJZsLaBVQpMKWHXv38a3dSbEdLRR2tYhEkgsJDELlBO8wOAnhVM7PR0gqN2/cR4ir20xmIgqfzL+tQqBHrL++v61STTkFJ2Ib+PtIJZ7SiYJD6ieMDXSke1te+mZhcuG3mYF4zIzcZBEGRGh66Ds438aadlcq+Ys27L2cwid2U5S0gkEdLTWaz9HStrjrF04B7FhLjW8yMASF9a0W+zG82zoetTTXgycg51lR46QJViDvEgbjETQ/H7ft27Bvhk/Dprm3gRxNZti9r33Yu9x5Y5t/3v8AtRhBTV2FJcmwm8n3we5AaG47lLYtbxJ8B86za3j7zCOdNUMVYfN9pie8+6meGi1l2HnHekUL+yRZ6yWPz1r7Z/pAvZDcv5Ft/ZCg53b8OsBRxY0kjZ7KCzKSRrliR+Yzu7B7qia+bj6wJ06gB2DgOyp0LsTHY1LEcr2s4QX2gsw+rWPtMJTf1bzVPlzcB2ds1kbN9SOcMz07sOxPbnzTSNtbafPuAPUQQo7t5q7g75ayLTaqJjsB3+/Wj0rYte2xSRc1HeTu1Ww5HUJjTXx66G4XYOIg3FtXGsgwboQlFPaY9+6mnknycbEXQACQOA4/0pE7bM20rv4kO+zNqXMRZY5Si5GYloEhRmOncDvpe23sa5cB5rIQ+UsCQhzKZBE6bpB7hTvym2UcLsvEFNLrW+bUDcC5Cx4yRNLeBxea0rRvHSBHHj76kKVlcVWkqkt9hHxuxr1p8z2nC5WGYDMu9ftLI4VLyPxH1t9Ps6OTpoAYY+UeVPNm8V1GlQYnZdm6Hz2wrOpRriAI5VonUaHdxBq9SLlGwjp5M4s4tsTir+KIlbKNcUHhAyWR5kN4GhWzcAb1+1aH2iAT+Hex8ga0AclPo+DxKWM15rm4EAPGigaGGiWOkTO6lLkvi1w+Iu3LwI5q20qRDTIGWDuJOnjVMpOy2whbWcjBy52oluxzAHSeIUfZRSIPugDsmkjZ2HN66FYmI164XgOr+tR47HveuPcfVmMmNwG4Adg0FfYTH80HK+sRlXskyW8h76NOm4QstybsM43bBtk27OjSBI3KIiB21SZumw3wQZMmc2vE1Jyceyhz3HUPJChuEjf2kmogOm/5P5avBJXSIty+z+VeBq+r1V1pww8jur0eFe5a9y1CA84ZE0IJuSAqrHrToCT2xRjltg7ltrF5izMUCOSQRnXeug0EEwOw0tWcQc4YncQZOu4z8qa722XxNtkZbbK/DLlyn7waejG+TpvpDwxAq7UxhchfsoIA3wT6x7+HcB1VHiG6Fs/hI8mMfGpMfcQdC02cTL3IjOw3BRvCDhxJM6CKpEzA6qesFyfD4nLwmmjkptFWDhlUONZA1KnTv03Up2rRZgqiSTAFMGy9kc0c7N0xoFUwNes8ahZDPfALcI6opf2tsa2SIAWTwo1bbidSRVAnnLyKOuT51YszzZno3xN50WxDBhJZtAuu7rOkHxq3hOS0WLd0Pnm7cs3FXcGQ9EqeKsuorc+S+H5rCWpSTBbSJ6RJ+EUhbf2Lh9n2rt+y5bD3GzcyzQyYgH6tU45SGYEHVQo6tK25Jbgibl0NnYJcOgD3bpORTqEtkwzkHfJkKp3meA1K+jnlUBfOEdVzXFLq6qqmRrkbKIJiSOqCOIrHbF9ruIN68SxLKDHEmOiOACruHYBWm8kdjDmsNi0ScRZvC3d3y6HdcgnVshiRvjspLd54N0aaWnk3HdrP+B99IWPWzgLrsMxGUIu/NcLDIP3tfCsw5M3W5src/aL62s6mSZ7dfjWpcu7hGEISzztxyEtiPVdgQHngRvmsk2NY5jE3LBJLqALh4c5vYDsEgedNZigsB51gyONSF92g99ebiTvEfD+zXNxhEcOB/v8AvWoXO1uieE+P6Ug+kbZ4LJiEHrM1t44uhIQ9pgFfyinF72smOs6+NDsTilTCG4yhmRedCtu5yecU+BPuoPYrJXQn7Sw1vCYM2WIOKvFWuAam2o6QUnhw04knqFKxOtW7+HuMLl65PrgMWmWuPJjvABJ6h4VWuWSuWftDMO4yPDdVKa6d3diT20OkvePjRdR0371/lFCbHrL3j40Xteu/tL/KtMYUXK9ryK7XcaJc8FexXRWvCKhBZbxonZEYV8zlVdoA4kKOlHYTA/LVK2qmXbRBwB1Y/dB95PAVXxGILmTw0CjcoG4DqFBCkcGvBX1fCiEt7M/bJPXHmKPu0NHd2/3vpbwjRcQ9TD40fvqA00UWQVuYkKoJP9617yWw5e4W6t3f1UExGIkAU8ejvZ+Z7ax6zjy3/AGiWRtOBRrCLbfVQAA3Vpx8awv0vbRuNtC6rRkt5VUDdqoYk/iM/Cv0EuohhX5m5b23THYpXnNzrTPFTqv8JFUlsWhlnez9nHmbQY5VdudnfrBXNA17Kf8A0aw2LIZmKhSyL9klTAJHYrGP6UoJhwOiGLKBC6ESTGsGmjkRdZMfYUj1c6EdWYNv8ayRfxJnpa9JLTyjti/C2WHZ5vtFmrY7EFbT3InIrMAeJUEifKvz7sxbi4wXLrZnvlmYniTDE+dfoy4ogzujXurC+WOA+jbWtWwehkVlB4BsyweuCu+tjPMQYaf9KhuJM+Y6iZqw40FDxjIdkYZWGq6yHXrHaDoRw7qAwo7TvZbT790RI3tC9XbVxcMsBnCsACAu9fw79501NU9qPmKDeWdR3x0v9tWzZbLLRmIIUfdnjpUAZ5ytuovMWLWbIic4Z1Yve6RJ+8YgTQC9cLGT/wBgNAB1ACtT2ryOs4hZZjaZFCrcEeqNwYH1gO8HWs2xuzDZvPbcq2TXMplWHAjsPUYqqSWBTVithx0h3j49lGLA6b+0P5VqnhbN66QUS4yA6lVJUfujLV+0sPcB0IfUEQR0V/SiBFsV1HdXgHGvVWrDD2NK8NdRXk0CArady5jMQ7WrZKg5UCLChRxPAExJnrqtjNmraXp3FNzgidID2n3eAmp8ZtV3taEW7cwLadFdO7f30ImjsKPjXy14a6yx1fpUIfTR7HXte8E0AohmlRv3fIUUFFvCW8zqO2tb9GuE/wAyn4czeQgfGs05PYSRmI7K2D0Z4bpuxG5QJ7WM/BaJdbGjisQ9NlpP/ELGUDO1tc/b0yEntgEdwFbhWE+mS0BtezG9rNsnvDXQPcKXPZltOuqol3ZRsA9JMnSLg6DURMgdmtHOR4P03DtI6VwgjjIUnX40Bwr9EvnOeYgTJBGpn+99HuRyoMfh9Z13j7xVtPl4Vkjuj1lb9KWOHfD3Szvxfpa8jZjrpWLellSu2MO53G0keDuD7/jW0oumu+sr9OliPoN3quOn7wV//jPnW1nj47nDtoKG465kUsRJXUDrJ6IA7TuolbOZV7qF7dxWRI62jwGtAcDcZiHm3k1cEkDQ/ZM8O2u7WMxJ3otpd5ZyCfBQR7yKWNr40hkIcqekA0kRIGmh1oU+JNz1y7Lvysd54aA7u+oVuaBYxSsS089l46ZR46KPyiq+0tpW3AuX7Ng21lFD2Zd2OgRGeDBOpaABwmlHD7ZKHS6LaxBXLm0G7TjFQ7Q5QtcdSpJFsEIxAkk72jcp4d1Qq2OtgYUqpvvlMQFYEWbYH2US3oR2mZrq/isNijFxlbKIDwLTKBuhp3dhBrOnxRJl3JJ7ZPnXAxcCFgdsAnzNAlzSU5HWnEWcSWOk9DOg/OhHwr3Eejy7E27tpzwWGUnxMj30iYLb7iA114G7U6dkbgKZtn8sbi/j6gNSxOigdpJAqZLblfH7Gv2f21p0H3iJXwYSPfVHjWx7HwAuWwcSM7kSwLMUXsABjSoNpchMFd1H1LH7VtoB8GkGsv4uN7NMe9PJH5/x2N5xpCqijRUXcBv86rV5X1azGGn5O3LFhcRfWFYA20O9i2qZuoQM0cQKDCruM23du2rVp2zJakJ1xuAJ4wJA6gapAVFfkjPRRTDYYlVmhgFNWw8MHtIeogfEVZEQY2HhotjvrRuQu18Olw2GuBb2j5ToCuURrukamO2knZmH0A7Y+VHOSzYB2vC7iObuOXVwQAMq9AEMZAEd1EYbDbOnXWA+k7aS3ttFV3WUW2faAZz/ADx4VomJ2BfwNp8RhMXmtW0Z2t3RmVlUFjBXs7Kxy7tr6TtG5icgXnAzFRJAlQm/rpVTZjtKn40XHOV8g1hbkEObYyTBAHR6o1PrcaN8kZXFYfoqQ14Qx9YaEEDXcaXoAydKQYLAcDMeJy/GiewbiDF2iJH11rIOwuBr25SPfWVPJ6erFOm7J24w9k2lzvm9+VwbzWYenm1/lcM/3cRHnbufoK0+sn9PmN+pwtn7zvcPX0FCDwPOn92tp42O5V2bclFI6p91Bdv3/rVTeAsnvY/0q/sBvqUn7o08KXuUOMVL7O5IUtkBidUVGYadjg+NBjr2Pb2zLV0DnLYMTGrCJ37j2VEvJfDHcjjuuP8Aqa5Tb9gb7gHfP6VasbbsH/Wt+cVTJLog/wAEYU/8Uf8AqT8VNej0fWOFy8PFD8UorZ2naO67b/fFXreKQwc6eDL+tC7JZC3/APjROF+54oh+Yr0ejFB/rn81mR/DdFONtwdxB7jNWFtk8D5VLsPSjP8AaPI4YW014thXVB6r2LksToqjpHUmg52+Ld23cTDW7LpIZFRlksDDyzSGAOggRv41o3KTbIwthn+3uQfi4HwrH7t0sxZiSxJJJ3knfR3WSr+F4NA2H6UWtsmZQVk5uuOzso5yru3whxmCPO4VvrHC9I2TpmaN+QxOm6WkUhPybUbOXFKWDyZk6ZQY06qs8jOWz4NwP9Nj0l4QdDodNeo1nnSW6NlKu9m7CXX0TX1eqsmBx0861nOJ8dizdcu0AwogAKIVQo0Gg0FQCre0MFzZ6x86qCiQ7FN3JPWyRO5j8jShTTyNMrcB4EHzB/8ArULRGvA9HMdTEkAb/cKZsNg1sgumzAyPDB7J5xSIEqQBO/UgjfNDuT+Hs86OfzC3qSVJBBjRtNQAY1p3w/JS7bIfB4s5TrDAEEHtXRvFfGiXvYW8fy8wqYC7hblq9az27iIptkDUEQM0GASKyfYSdNm6ljvJOvwp99MWOxBWxYxKLmUs63VBhgRlyjqPWO6kbk4wC3ZEklYPVEk+YNKq7G3QK+ojjkPkAFlUhwYAaO4mPHSiGxUY4mwMsFLtvNw/1VmZ46xQ+wpaLYTUmZ1zRGncONXtlIWxOHYmc161rx6Lp51m9+/oegntur93lt2tfDtZpSt80bvevEaKsnyA7zwr83ek/b97E7QuLcgLYdrSKBAAU6ntJOvlX6VCxX5s9KGU7Zvqp0DKT7RRZ99bTx8Rn2Rc+rQdg+AqlkW5hhcZWM7QuRlIDQ2GIgSCOCeVctiMljtyhR3nT9fKrGy3UYTCqys+fF3mCoYYsttLaxJHFxxptH9SPmL1TtSl5H22sSHuFmDq+5xcKAAgAACNx76H/RFbeiN+VT8qj9ICC4FRUurcNwc4LsSMqmDoTwoVhdhIFQOidLRSd7QRMEDeN+sV1nVs7JXODToKUepu3p/6FjsW2d9m3+4vyFef4dsn/RTwkfA1PhuSlslFXQss9G42hlpDQwywFn8wqVOTUC0c2JHO5oyuxyhQrMWl9AA6idddKjmuYr36FvCa2m/fqUDyWs8LZHc7j519/hpB6rXl9m6wq8uBHOi2uKxMs2VNJBYDMRqpIhdZ3dtc7Ywr4eDcxbqG0Qm2rBiOH7PfrVb0uYL6B6K3FR/uwdiNgBxDXr7DqZw48mBqm3JJODt+6n6CrtxcQozG8mWJlrIHfOoIqnf2lfW21xWsuo10Qie6H8aq1Q5j7/csvxPE/f7Ez7Ovc1zIxLc1EZDbUrHZrpQM8mLrXls2hzjMAdBlCiSJYkkKO2mzZNxr1lbjBQTm0ExoY4nsojyVX/O3uyxbH71wn5UnU0aUaXXBdh+kr1pVvDm+5kFWdn25uJ3z5a1Vq5svR5HAE/L51zjqhTFoCelu6hvoRicIUO7TroitwTrUrk3NJEdVEICFM3Id/rbizE256/VP6E0Jxey8muZe6avcjnjFqJ3q4/hJ+VAi3NLwey7xtm9bXMts5Wy+sugObKNcvaOo0c5McqBbOUnNbPrW+r8advWo37xrS/svb30e6LtouG3MDqjjdEDhTadl4LaYz2W5jEbzl+91lTGbXiINEY/mLXpuukWsLkcvYuF2BnMA4AAg9WVm0ngazvk9alHMhdSZM6wBAEcaZfSC1+zb+h4kxlcXUbKclzolcyE7tGMjr39q9sW3FhTI9YiPfPypFXY3/wBOS8Xe2Mc/fG1wvblpYsS0gakzBG+fdRnkvbX6dhtZXnF3iNYPnBigqGSWVQAsEiZG8Dj20a2FjGGKsnKBnuWtw3AuNwG6kLc7lXMGl2eLpWwsY36U28P5G6O4AJO4amvyljNo/Scfev8AC7dZxP3WboD9wCv09t68Ewt9zoFtXGPgjGvypstwgVzxMx17lUeZPlW08ehw2jiJCr1anjqf6UStSMPgMqqzM2NIDbpz4dQd4g6b5oAxk60wpjeat4I5EcfR7xhxIm5iInv+rFN0+aq98CdY7UZFTaXOXcQhsLalGYnMzsjqBlMtqWJnQiNwolfsoGAewwYlSxtXrTFWAgBQ6qGGY6kwYMUo8v8AHi5zJCLb9bRJEwBr1zrS7h9tX09S/eX2brjqP3usDyFbqtVQk427fY5+npOdNPz+5sVm5c+ujD3CQClsKLM5CoXpFX9eGbUzvGtGcVj73O2QmAxJtc3dW4cqyjM1ooRDdIfVkGOsVitnlrjlmMXf1MmWzSREHpA9Qo7sj0i7Udwq4toiWZktEKo3s3REDUDXiRWedfF+3vgctM75sOeAZRj3xV/C48ZUKLOGd4JMk9CYOXo+NXcfyhwl+1Ze/av4d7bi5zdyzdDDJKzOSDIJIoDj+XW1MNzwOKsXXt9Nk5kKy2i2TM0hYYkp0RMAzMQaHL6bsdPSTDtpEZHX4P8A3NLp6lVPijsGent5jLjbuG5oqMRhCoBYsXtq0bwCTDdmTj1a0EvvaFs3bdy01sQS+ZQJI1XWJInULNQt6Zb+guYWyejEE3FPYelNCtrekFcRq2EtKYGoKnUbzrbmOz31pVZMV4M1x9QpsfL9GTLopDEDsLMRV7kmf8xij1LYX3XG+dVNmn/L2yBAKSB1AyY99WuSI+sxZ/5loeVuf91M1eNOl5fYXoc6mT8/uZngNh57fOOxXN6g640JPZOldWMFzbSWBB0+BPyrvEXoi2o0XoivMWxzqmnRie/Qn4jyrlnZIdp2yNdw6qGC4es00Yu0HSOMe+lm9ZKmDRYGeCTv1pj5AbNa9j7VtBJbMO4ZTmJ6hE0tg0a2Ft98K4uW3Nu5EBwNQugjdxjxoBRquN5DWkJDJi7RnQo2dT4XAfcagu8g8Sqh8NeYkHRbqi2ewq9otlPDUCvdgel+6ojEul9SOCBW85g+VMNn0k4AkReu2ifsi3Ovd0vcKth7jLszLl1yqvYgW7N/MHsZkurnDKzgwHEGM2UkEjfQnk9i+4lTIBot6RsNa+lm9ZuMwv8ASK3LL2mB6xKgODv0pYwjul1SoAYyDwlTvB6tONJnG6H6at4U7tXTumvkxstWiWWWHT19538N4miXJrDtcxeHCmWF22QvHKrB2PYoAM+HXQfC3VZSdRpoImW06J7d/jFbJ6POSn0a0Lt5AL9xRI1lE3hew8T4DhSIRuzuavUxpU273vthW7+qs1F+Rx6YdoGzsjERvuZbc9lxgD7pr85MfrLSD7JSe8kE1vfpqbnMPhsODrdxAYjjktKzMfMoPzVhWJT/ADzDqvEeR/pWtnl0MYo5tFYXCD/+RD+9evt8qCIKObY0fDjqweG9/ON/up+k/VXr9jPrv0X6fcT+WB1tDsc+9aX1Xq40e5Xnp2vYP839Kp8nsWbeItsFzMSEXWCrP0Aw0Oonqo6uVpya94KaRf2o++S1geR+JuNZXJlN9mCZiAYT13I3hFnf16UzclOSU2rmIVsVNrEPa5zDEK1ywqHOyhvxAHUmdwE0w/8AjdqxjWtLcUsti4pumCLaKSLSDrl2N1j2DgKC7M5dWE+k2g9y3hUwxsYW2o6TsZDXTppcaSZO7N2V5+Wo1FaL6Y8J7cN/6+rNtooG4vk1tBrLrfxByW7H0kWrl5nlQY9XUBgeuQDpRnZ72mwBvYWzhOfwwF4W9WupaCNbdrjQOcu55uBToOjQR+XFsTlsm4rYK1hSHMdO2QxYx6yEzpIJoeOV2RWGGw1nDl+b5xlzsXCHNlhyQiMwBIA1inulWqKzjbKeML53zfv/AKBdIJcrrV65atNcDXLthJxN4iAHuEBLUwAzr9qJgtHClAmi+2OWOLxSst+8WVjJUABZBnhu11oKToa3aaE4QtO3p79oXJpvBp+CWMPb7Lafyj9asckzpiT13yP3baCoraxaUdSIP4VqXkufq7vbiLvuyj5V2Nfikl8/4OV/Tc1pP5fyjK8M91WJRQzdomD1iaksTmk6nid8kmWPma6XbKhSVtnnCNWLaDrI/SoMHia5Z2AvcbSRwoZiiG76IOcy9HfQh7m+iQr2rBZsoBJ6gJMDU11btZ3CkhJMS0gL39VMXJ/ZjKvOTDNu03L/AFqTaGwhcuc4Q0kjPlIbN1wGII0ihYNhauhrblcwOUxKmVPd1iimz+V+IsiLdwoPwBUPmBJ86lx/J62JNu4yfhvIy+TgR50Ce3BIMadRke6gAYMbypfERz9648bs7M0d2ulcYa7YBzZlHDqj+tAKu4F7hZBathrgIyZbWZyRqNADnOnEHjUuS5qXI3E4EMlzdetyZAzhiSCr5ScmddykwBMwSBWkWuVmFVHuXcTkFvVhddMx46BTr3KK/PdnkrdvlJGTozcd0CBSToogw5ywaF7UwTWHe2ZInokjUqG0IndJBqJ4vYvKTe78jUH5THaF+5iyCttZtYdDvCA5nc9TOwWexQKzq6+bHseu63un9Ka+TePRMFZ6zmAG8k5iIAGpOopPwjTiyfx3D/NUYOwyTp4U1bX2c9y8uQL0cPhlguqkkWlY6MRPrjzpT36ddHrHLIsRms4a4Qqpmy3EYhBlWSjiSAONXo1fDn1WFaik6sOm55i+Rj3SDcw7sQNCp4TwynUSaptyARdTbxKRrMPofFTRu1ypT7WGPemIuD/qB6IYXlfbWIOMQjcQ2HueHSRZ3mtj1dKWZQ+hzvwdeOIz+onvyItkseevKWmZy6zvnQSP0qu/o/X7OI87Y+T1pVrl0kAc+8f83CB/+leWu/8AE9pvtYK57dm/Z/2XRQVfTveH1YPB1i2l9v5Mqf0f3OF60e8OPkagbkJieBtHuePiK2BcdYbfZwLexiQp/wDctW/jXaYXDtuwh77eJsN8L0+6rdWmfDXqD/mLs/T/AAYs3I3FD/TB7nQ/Oq13k1igDNi54Qfga3R9iWI//Xxq9y5/5S1QNsPD8Wxae1h3+Vup06d/9n9CeNqlvBfsxXv6AeA91ecl/wBgT13bp/jI+VF8RsnDiC+LFrX/AFFCiJgGXKjdQnYAAsLBDDM5BHEF3g+Io6+rGcYqL5D/AEylKE5dS4Mdr6a8r6ucdQtWsWYKk7xvqXDITmP2JllE5ZEgD3nzNUaJW74W2q9ck95/pRCMmyMRzg3f38qnw+JPO4hdOgbZAPq6rDDs1ymqWwGAt5uv5VJYGa/ioO/Se1VQ0S1w5adSYBKnQlD8j9oUKxnJK3duhgwA+0u6a92dtAXMqtpcXcesUWt39dRrNQtuAtt7Aw9q2WFvK+dMurFTLAERugiaONsDDK0qptk8LbsoMdagwa521ZDpbA3c9Zkfm91XTs4ycpymJmdaBEdfRpjVoHG4zNHcDpPhSb6QMDku23knOhBJMklWJ8NCNKecPhip6bZqG8qsEL1lk+1GZPaQ6DxBIqEawDeQzhsMNBNt3WeIDQ0dk/KlbC2/8446nu/E/rRPkBjPrLlqfXUOPaTf/CSfCqGIvrax14tMZnGmsZoNDgrwg0rHdFSqRMx4x84qnZ2rabc48QRVtMSp3Mp8RVCxOtwdY86mU1ArDrr3QawPKoQtCpEFVUH9yamHefP9agS2lSADqHlVe3P3j5A1ISd8jTrH6GgQtWgBu093wqwNp3EiHvGdOg7adp6Q0qrackA6agdfVUqk9nn+ooBLn+IrpBBuXyOKsGYHvBkHfuqOxAUZRlWNAFygeHCorT9ZC95qUXP7/SoQxa4vVxrkiu3aNONRk00QfVNdOgqAV2TUCNWyzltKDuUSe7eak5M38zK7D9pcuE9xB+Qqhbvxg7jcSAs95AqXk/chU/CW+BqxY75RbJaxczITl3gjhVzY+1eeABMOPfRPCY1b9oq28SOFJ+0sG2Gu5gIE6edRk2G67jSMqn/iW/5x+lMKXwezQe8UkXMeLqWmG8XE90mjeHv6iY4aVCyDLtJ3+VeYi2JHiPPd8KqpjUHEedWHxKkaFaATMbDth8XPG1cMjrWdfNTVrlhajFMw3OqsPLL8qi21cJxd0kRJ+Qiuts3Q9nDtxUNbbwgr7jQFlPZ6FpABJ00FMuy9h2jriLuX8ABHm8adw86BbL2ilsQZE/hn4GreI2usaEHz+dIk5XsgXG3FY3D2bXQ5sICNFAbU+ZJ7TQS5yjw/Ux7lj50q37pYzUWaavGNi3UEzykvSSGgE6LlBAHVU9vldeG8Wz+Uj4GgkV8KtYF2Mtnlmw32lPcxHxBq4nLRSCDaYaHcwPxApProULBux5tcsrOki4PAH4GjmxcWuKDGz0ssZgYVhO4wdSOE1loolsPbD4W8t63vXevBlPrKewjyoWLJmlXdn3ZkITpH9xXdvDXFABR/I/KmbZt5L1tLyTkdcwnQweB7j8KmJqty5//Z"/>
          <p:cNvSpPr>
            <a:spLocks noChangeAspect="1" noChangeArrowheads="1"/>
          </p:cNvSpPr>
          <p:nvPr/>
        </p:nvSpPr>
        <p:spPr bwMode="auto">
          <a:xfrm>
            <a:off x="0" y="-1109663"/>
            <a:ext cx="19812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94" name="Picture 26" descr="http://www.open.edu/openlearn/files/ole/imported/blogs/hi001743948_young_bill_gat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5382831"/>
            <a:ext cx="1155700" cy="1333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 Computing HW Technologies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1981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Cortically Controlled Computers                         Optical Computer Uses </a:t>
            </a:r>
            <a:r>
              <a:rPr lang="en-US" b="1" dirty="0" err="1" smtClean="0"/>
              <a:t>Lightwaves</a:t>
            </a:r>
            <a:endParaRPr lang="en-US" b="1" dirty="0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28600" y="13716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Faster, More Interactive Computers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http://img.tgdaily.net/sites/default/files/stock/450teaser/science/braincap.jpg"/>
          <p:cNvPicPr>
            <a:picLocks noChangeAspect="1" noChangeArrowheads="1"/>
          </p:cNvPicPr>
          <p:nvPr/>
        </p:nvPicPr>
        <p:blipFill>
          <a:blip r:embed="rId2" cstate="print"/>
          <a:srcRect l="17778" r="23556"/>
          <a:stretch>
            <a:fillRect/>
          </a:stretch>
        </p:blipFill>
        <p:spPr bwMode="auto">
          <a:xfrm flipH="1">
            <a:off x="914400" y="2438400"/>
            <a:ext cx="2590800" cy="1962727"/>
          </a:xfrm>
          <a:prstGeom prst="rect">
            <a:avLst/>
          </a:prstGeom>
          <a:noFill/>
          <a:effectLst>
            <a:outerShdw blurRad="457200" dist="215900" dir="2700000" algn="tl" rotWithShape="0">
              <a:prstClr val="black">
                <a:alpha val="47000"/>
              </a:prstClr>
            </a:outerShdw>
          </a:effectLst>
        </p:spPr>
      </p:pic>
      <p:pic>
        <p:nvPicPr>
          <p:cNvPr id="32776" name="Picture 8" descr="http://t0.gstatic.com/images?q=tbn:ANd9GcS0h7LCT82fBNIyQfW8DWxM9tK1DOOIdFlHCLznQgki45-x6nu8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352800"/>
            <a:ext cx="3200400" cy="2608328"/>
          </a:xfrm>
          <a:prstGeom prst="rect">
            <a:avLst/>
          </a:prstGeom>
          <a:noFill/>
          <a:effectLst>
            <a:outerShdw blurRad="444500" dist="342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8" name="Picture 10" descr="http://t3.gstatic.com/images?q=tbn:ANd9GcQtULrcPY5YDYlY9vxjpp4eZyNXIiu0Ej_OXs77YhRez_gj47eLUDQ49psKxg"/>
          <p:cNvPicPr>
            <a:picLocks noChangeAspect="1" noChangeArrowheads="1"/>
          </p:cNvPicPr>
          <p:nvPr/>
        </p:nvPicPr>
        <p:blipFill>
          <a:blip r:embed="rId4" cstate="print"/>
          <a:srcRect r="32046" b="21649"/>
          <a:stretch>
            <a:fillRect/>
          </a:stretch>
        </p:blipFill>
        <p:spPr bwMode="auto">
          <a:xfrm>
            <a:off x="4572000" y="2438400"/>
            <a:ext cx="1676400" cy="1447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2" name="TextBox 21"/>
          <p:cNvSpPr txBox="1"/>
          <p:nvPr/>
        </p:nvSpPr>
        <p:spPr>
          <a:xfrm>
            <a:off x="685800" y="459654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Mobile, Network-Connected Computers</a:t>
            </a:r>
            <a:endParaRPr lang="en-US" b="1" dirty="0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www.pivot.net/~jpierce/store_image02072005.jpg"/>
          <p:cNvPicPr>
            <a:picLocks noChangeAspect="1" noChangeArrowheads="1"/>
          </p:cNvPicPr>
          <p:nvPr/>
        </p:nvPicPr>
        <p:blipFill>
          <a:blip r:embed="rId5" cstate="print"/>
          <a:srcRect b="8454"/>
          <a:stretch>
            <a:fillRect/>
          </a:stretch>
        </p:blipFill>
        <p:spPr bwMode="auto">
          <a:xfrm>
            <a:off x="533400" y="5029200"/>
            <a:ext cx="1676400" cy="1650182"/>
          </a:xfrm>
          <a:prstGeom prst="rect">
            <a:avLst/>
          </a:prstGeom>
          <a:noFill/>
        </p:spPr>
      </p:pic>
      <p:pic>
        <p:nvPicPr>
          <p:cNvPr id="33798" name="Picture 6" descr="http://scm-l3.technorati.com/12/09/14/72005/iphone-5-b-130912.jpg?t=20120914004602"/>
          <p:cNvPicPr>
            <a:picLocks noChangeAspect="1" noChangeArrowheads="1"/>
          </p:cNvPicPr>
          <p:nvPr/>
        </p:nvPicPr>
        <p:blipFill>
          <a:blip r:embed="rId6" cstate="print"/>
          <a:srcRect l="7619"/>
          <a:stretch>
            <a:fillRect/>
          </a:stretch>
        </p:blipFill>
        <p:spPr bwMode="auto">
          <a:xfrm>
            <a:off x="2362200" y="5029200"/>
            <a:ext cx="2286000" cy="164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Computer Programming Technologies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4" descr="http://xavier.perseguers.ch/typo3temp/pics/7edb15d3f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497930" cy="5257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181600" y="1295400"/>
            <a:ext cx="37338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Not as Much Change As HW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Slow Programming Process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Error-Prone Code Entry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Compiler errors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Still Need Assembly Language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Modern SW Development Tools: Interactive, Virtual</a:t>
            </a:r>
          </a:p>
        </p:txBody>
      </p:sp>
      <p:pic>
        <p:nvPicPr>
          <p:cNvPr id="34818" name="Picture 2" descr="http://www.sae.org/dlymagazineimages/11361_14706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4114800"/>
            <a:ext cx="3641353" cy="2398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Computer Programming Language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3733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Example:  </a:t>
            </a:r>
            <a:r>
              <a:rPr lang="en-US" sz="2400" b="1" dirty="0" smtClean="0">
                <a:solidFill>
                  <a:srgbClr val="FF0000"/>
                </a:solidFill>
              </a:rPr>
              <a:t>“Hello, world!”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1250" t="45000" r="56250" b="42000"/>
          <a:stretch>
            <a:fillRect/>
          </a:stretch>
        </p:blipFill>
        <p:spPr bwMode="auto">
          <a:xfrm>
            <a:off x="1066800" y="1905000"/>
            <a:ext cx="2743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28600" y="2020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1950s: </a:t>
            </a:r>
          </a:p>
          <a:p>
            <a:r>
              <a:rPr lang="en-US" b="1" dirty="0" smtClean="0"/>
              <a:t>COBOL</a:t>
            </a:r>
            <a:endParaRPr lang="en-US" b="1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 l="21250" t="54000" r="52500" b="35000"/>
          <a:stretch>
            <a:fillRect/>
          </a:stretch>
        </p:blipFill>
        <p:spPr bwMode="auto">
          <a:xfrm>
            <a:off x="5638800" y="1981200"/>
            <a:ext cx="3200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038600" y="1981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1960s: </a:t>
            </a:r>
          </a:p>
          <a:p>
            <a:r>
              <a:rPr lang="en-US" b="1" dirty="0" smtClean="0"/>
              <a:t>FORTRAN</a:t>
            </a:r>
            <a:endParaRPr lang="en-US" b="1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l="18125" t="43000" r="59297" b="41000"/>
          <a:stretch>
            <a:fillRect/>
          </a:stretch>
        </p:blipFill>
        <p:spPr bwMode="auto">
          <a:xfrm>
            <a:off x="1076325" y="3200400"/>
            <a:ext cx="2752725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8600" y="341131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1970s: </a:t>
            </a:r>
          </a:p>
          <a:p>
            <a:r>
              <a:rPr lang="en-US" b="1" dirty="0" smtClean="0"/>
              <a:t>Pascal</a:t>
            </a:r>
            <a:endParaRPr lang="en-US" b="1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 l="16875" t="39000" r="56875" b="40000"/>
          <a:stretch>
            <a:fillRect/>
          </a:stretch>
        </p:blipFill>
        <p:spPr bwMode="auto">
          <a:xfrm>
            <a:off x="5638800" y="32004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029075" y="33922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1970s-present: </a:t>
            </a:r>
          </a:p>
          <a:p>
            <a:r>
              <a:rPr lang="en-US" b="1" dirty="0" smtClean="0"/>
              <a:t>C language</a:t>
            </a:r>
            <a:endParaRPr lang="en-US" b="1" dirty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 l="16875" t="41000" r="50625" b="45000"/>
          <a:stretch>
            <a:fillRect/>
          </a:stretch>
        </p:blipFill>
        <p:spPr bwMode="auto">
          <a:xfrm>
            <a:off x="1066800" y="4695825"/>
            <a:ext cx="3962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04800" y="47815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2000s: </a:t>
            </a:r>
          </a:p>
          <a:p>
            <a:r>
              <a:rPr lang="en-US" b="1" dirty="0" smtClean="0"/>
              <a:t>JAVA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5943600"/>
            <a:ext cx="84582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Assignment:  Read the Webpage  		</a:t>
            </a:r>
            <a:r>
              <a:rPr lang="en-US" b="1" dirty="0" smtClean="0">
                <a:solidFill>
                  <a:srgbClr val="0000FF"/>
                </a:solidFill>
              </a:rPr>
              <a:t>http://en.wikipedia.org/wiki/Hello_world_program_examples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Computer Programming Tools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46012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 dirty="0" smtClean="0">
                <a:solidFill>
                  <a:srgbClr val="FF0000"/>
                </a:solidFill>
              </a:rPr>
              <a:t>Assignment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</a:rPr>
              <a:t>To Be Done by Friday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dirty="0" smtClean="0"/>
              <a:t>Request a CISE </a:t>
            </a:r>
            <a:r>
              <a:rPr lang="en-US" sz="3200" dirty="0"/>
              <a:t>class </a:t>
            </a:r>
            <a:r>
              <a:rPr lang="en-US" sz="3200" dirty="0" smtClean="0"/>
              <a:t>account </a:t>
            </a:r>
            <a:r>
              <a:rPr lang="en-US" sz="3200" dirty="0"/>
              <a:t>per the instructions on this </a:t>
            </a:r>
            <a:r>
              <a:rPr lang="en-US" sz="3200" dirty="0" smtClean="0"/>
              <a:t>Web page:</a:t>
            </a: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://www.cise.ufl.edu/help/account.shtml</a:t>
            </a:r>
            <a:r>
              <a:rPr lang="en-US" sz="3200"/>
              <a:t/>
            </a:r>
            <a:br>
              <a:rPr lang="en-US" sz="3200"/>
            </a:br>
            <a:endParaRPr lang="en-US" sz="3200" smtClean="0"/>
          </a:p>
          <a:p>
            <a:r>
              <a:rPr lang="en-US" sz="3200" smtClean="0"/>
              <a:t>This </a:t>
            </a:r>
            <a:r>
              <a:rPr lang="en-US" sz="3200" dirty="0"/>
              <a:t>will allow </a:t>
            </a:r>
            <a:r>
              <a:rPr lang="en-US" sz="3200" dirty="0" smtClean="0"/>
              <a:t>you to run and check your programs </a:t>
            </a:r>
            <a:r>
              <a:rPr lang="en-US" sz="3200" dirty="0"/>
              <a:t>on the same machines we use to grade them.</a:t>
            </a:r>
            <a:endParaRPr lang="en-US" sz="3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Computer Programming Tools</a:t>
            </a:r>
            <a:endParaRPr lang="en-US" sz="40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QEBUUEhQVFBUUFRQUFBQUFRUUEA8PFBQVFBQVFBQXHCYeFxkjGRQUIC8gIycpLCwsFR4xNTAqNSYrLCkBCQoKDgwOFw8PFCkYFBwpKSkpKSkpKSkpKSkpKSkpKSkpKSkpKSkpKSksKSkpKSwpKSksKSkpKSkpLCkpKSkpKf/AABEIALgBEgMBIgACEQEDEQH/xAAcAAABBQEBAQAAAAAAAAAAAAACAAEDBAUGBwj/xABTEAACAQIDAwcFCggLBwUAAAABAgADEQQSIQUGMRMiQVFhcZEHUoGhsRQjJDJzkpOywdElM0JicrPC4RU0Q1N0goOitMPSFzVEY6Pi8DZUZKTE/8QAGAEBAQEBAQAAAAAAAAAAAAAAAAECAwT/xAAcEQEBAQADAQEBAAAAAAAAAAAAARECITESQYH/2gAMAwEAAhEDEQA/AO6Usp0PoN/sMm92+dTU+l/9UTLrFUpy4CNemenIerK1vWxknIG11Ibu0kD0dIBw8Yqw4K8QRJEx7j8pu65lcO4tZvQeETYk/lID3Eg+2QaCbTvxLj+ubewyxTxN+DMe5yf2JiGsh6Sp/OGniI+bqYHuP2Ss42ai5uOY+n/slZ8MRw4dXT7JTTHEdveB7bSxTx6njp6BIHDW4whUkq5W6j3Zb/ugPhD0X7jC6KlibdVu4E+uWeUB6vCn98ymYjQ6Hth08WV+65gsamYfm/Np/wCqNcfm/NX7GkFLE5hcX8Tp64ec9vr++VEDNaIPIsW1j3+2QivMtLmeSYdbm9rgdhIv6JQV7m3XNBFsLaeH7pEWLdn62Me711R9khJHUPAfdK1bGgcAO+wt7IF16oHH61S/rErPiSek91yfbKfLX4w0ueA+6FxLmivCp4XrPh98nVAvUO29vXCaiSiT0gd5sZMKC9fhUUfZI3xgH5RPcW+8SB9oHoJ+c1/rQvbQ5W35R+kp/dGfF5eLN40zMzlXfS7H0mMaBHEgd+kaYvVNpHoZj3qkgO0GPV81b+yVSyecT+iL/bHNVb81Ce0m3quZNWSJOUudZMtBjwVvCQHE1Dwyr6AfsgvTZvjMfQAPYJNVb9zv5jeBilb3J3+JijERERwIF44ad0xJaPlvAzR0eDBlNYBpcYeaNmkMVcTSgVMNqO6T1jeInUTK4iNDTpgGlLl9IBWBFSo24E+MtKjecfExUlllYxFSpTJ4k+MgNGaLiQGnCoUpkcCRJgW84w1STBYxFOqCeJJkJpS+6SE05MVFSpkG4Psk/KP1/wB1fuh00khEmIpVajHifUB7JDkMvVFkWWTFQ00IPQe+WeXcdXh++OqwyBGCvUxLnpHoEgZmPbLTrAVIw1CoPVfx+wwlqtewCjuFz6zJ8sZVF4w0BRjxY+MEYQAnSWo0uJqNaOgknJ6xwYV4w0wTWGU1jKYYMYg7RQc0UDLjXiBiM6tC6ISiRyVIQUaFBMyInEG8NoEiiBhKZDUrqgu7Ko62YKPEmUm3lwo090Ur9jX8CINjYpmSgylhMWtQXU3HXY29YloGESiCYhK74+kDY1ad/wBNfvgWLwg0gSuG+KQw61II9UMGBIWgiCz2Gpt3xlxC+cvzhAmjEx5HyoJIBBI4gEXHeOiQOxgAR2jAHqPhAcR7xojKHMaK8RkAkwQ0djABgSkwc0YtI80onV4V5ChhZ4MSZpIrStnhK8hixnjyHNFIKQhRCEF6ptrA2ktOZOJ3lw1OtyBqg1jYikt2e1r3NtBprxlPCb6rWxFbD0qLl6AGZmKhCW+LbKTe/bbp1lZdNaAwnmn+0XE4rBipQKJX5UA0aK8pUFENZ2IqAgaa3JXjx4iUd49rXOINZ3FHEU1p0xUdnqUXFw7LSQstySvFl4a2hNejY/btCjmz1UGRczgHM6J5zKtyB22mHtnyjYTCOabl2qKASqoRYMoYXZrDgR18Z5vi95gc9lLfB6VF81qdKpQLJlBpqWa9qhJIcTXxuyVxWErVauYGhhhVXLYco5U/GdrswFuuDdV97NtLtqthqeGWzjlQBUIGcuEbQ8AAKZ42lbZG71TAbVwlKoULFlqcwsQAc4tcgX+L65leTyoP4TwujA52FyQQfenHC2k7feL/ANQ4P5NfUa0tv4kn69CpVNZcRpn021lxDObpinvNUtg8R8hV+oZ4vQxtEYB6ZA5c1lZTk1FEKtxn6Nc2k9h3qe2CxHyNX6hnhE68Jsc+XT23cR7bPofoftvL+OwtSpUutapTFuChSlx3m9+4WmXuS3wDD/Jj2tN4Gc25GTjN3mrLkqYhnW4OV0VluOBsT0GQYbdnKgCVQotcAUUsL69c3WewJ6hfw1nH0fKjhco97xHAfk0+r5SNpZI2/wCC6yjm4kjVf5IecB53bGfAV0zOuIUNY68iL/WmOfKlgzoVxA1B/FodAQf5zshP5TcEyke/i46aS9PdUk7Tpq1tlV2410OvTRPH58qNu/VDhhVp5vi35NhYatwD26Ja2Nvhh8a7JR5TMq5znp5BlJtobm+pmrU4r6fYRJ211WQNm4kHSsnhUH7U2Nl1KhU8qyswYi6qUAAA6GAvrfWPeSUT7ZdTE+aPeR3mft3bIwlF6zKXWmpdgps5UEDm306em0iLWM2glIXckDryswHeVBt6ZnUd7cIxsMRTv2kqPEi0DYW2Ex1FMRTDKrk2VrZlKF6ZuRoeuebeVysVxtMKSt6AY5SRcmo4ubcTpLO18ewpUDi6kMDwKkEHuIjMs8D3dwPuhcjVK9MslaoKucmkRSViVykC5sOObiZo4HF4ynQWthsX7zynJ89hTJdVDBCGJB5vSL8TxhJXtyiORPM9ieULGo6JiqBZbaslJ+WqdIKXIQm3j1zr8Nvzg3Nmq8i3m11ai1+9xl8DGjbMSyKjiFqDMjK460YMPEaQ1aTVS5ooN4o2GPOd/d+8ThMRyFDk1HJo+cpmqXbNcc45QNB0Tg8fvPiq/wCNr1WHm5yE+ath6ps+VE/hE/I0v2pyRno4zpzvrY3ToE4vMjtTYUqzXUI5ZRTN1CupGvC54S7icYKmIqNyQqVDSzs9T36rVcMqWZdKZsF8yVd0aJevUUNkJw2IAbzCUtm9E1KNWhQJxFCo+LK0nzFxyVJylSixCgDNb3w6nj0TN9Iv4anVq03BzEgMSn5KIaQPxV0FiZV29s9HWmKtTJTbV+StUqoM1MKuQaKSxQ6npvAx22KrlCG5MVs/KpTGWmyjC0mC9eUE8PGVWofjhbjif83DiZaLD0Uom6UlNWmaYapU98Wpyho5fezzRlU6dus2cDWZtn7RzMWC4dUQEkhEANlXqHHxmbUTnP2vh/8A833zX2Rg3q4DH06alnekqqo4sxZxYeEI4/cBfwlhf02/VvO12/YbxYQk2Ao3JJsAAMQb36OE5vdbdnG4XF0q9TCuqUyxJdkSmLoyjM5PNFyNfbPRGTBO3L4z3PWqrwYBTySDUIovdwCSbkXJY6DhLVnjYwVYu7AK1kAu5FqbE62U9JAtfquI22dsjChLoztUYqoUqLZVzMSWOgtYdesztjbzU2xVgxFGqVpopQX90m9udm0GReAHEcZLv5s41qdLk2ZaiOxUgCwVlysDmFjfSZxrVHa+8Ir4TFpybU2TDO/OZGDKQy6FSeBHT1zx3lZ7BuXsdqbVmxBNXOgp2KAqaYLGxCrY3L9PVOjbdnBt/wANQ9NGn/pl43GbNY24zhsBQym+WmoPY1s1u+zCb6D2y3hsClNAlNVRV0CqAqgdgGg6fGUWxARmFR6QOZioDgHkzqlw2ua3Ho6pityli/xbn8xj4KZ4EmNQqCL2NgDlaxNuHCe9YrFoKTklWGRyRnHOGU6XB6Z4YNsYGw/BzAcQBjaot4rNcWOShisYA2mvQQbqQe4iGuLQKNdOF7G17cL2lh9q4Am5wFa5/wDmvf1pJ9nYzZ1atTpNhsRSV3VM/uwstPMbBiOTGlyOmbtYdL5KKwbE4mx+LQX0HlP3Td8nG8dSrUq4d7Faa5lZrly2ZVNzwscx6OgQd2t1K2BxL8jhhydRTTeo9cswUFirBSNBfLcaniO2ZnkqoMmMxCupRhTsUa9099Atr0C2k51uPTavcBFRHtjVJYwic30ySNUBE5nyiH8HYn5E9/xlE6faWKFFFa1yz06YF7XLuF426BmP9WYPwLbNE2DumqFlurobglWym4B0PUdJU1leTA/guiOo1T41XnEeV9vhydmHT11a09d2RuumEpclRJCKeYGu2UEkkFr3bUnXTj2TyXyx7PrLjFqNTYUzRRBUAvSLhqhK5uAPOGhsdZJ6l8db5NVts6glswqriKhuOaLVshQnhrmHHqMs7Q3RwmKw/IoORTlWb3ohQMQF5NhlN1PVYW+L2RvJo+TZuGS1861a1+r35gV6idezpm/XwKVaVWnRbIKgqc5b3So98zWvxzMTbTUSYrjd5N0sZbDnB1dKFFaJUPyTvlK84i+U3C9PdaP5R8WuFpIadGmTULg5lJQZVBFgGAvc9XTOu2galKmhpKXPKU6bgAm1NnVWcjsBLejjMjyi6bLxP6Kfrqf/AJ6YK8a/hhg2ZESk3nUeUpn1Pb1TX2f5ScfRP47lR5tZQ/8Ae0b1znFjNN4y9u2bvfXq0adQ06YL00c2D2BZQ2nO7Y0yt36XwTD6/wAhS/VrFObTmfKc34Rb5Kl7DOXtOm8pf+8X+To/VnMgz0zxi+uh3HHwpv6PX9iyPZ9O2DqD/l4j6+H+6HuMfhNT+jV/2I2FPwSp8liP1lGZs7FqslhR7OV/wdGSVONT+k/5+HkNd/xI6Ty1h0k+46I069ZpbL2M+KqVBSC1ByzOXzMKNE50YZnA57jIOYt+OpGsiqti2bo51Cxa4DELhmyrpzmIU2AuTOu3UwBwt6tapyFMkEo5XlKrDOQrdCLzjZbknpta0oUwcHWdVArNTsnKuNVGQc2mua1NbHgOvUmWKu3nfR6SMONitxf50lI19o7x08VTaklKq6tocoQlrWbz9OAnNYnZmHQkGjVV8pYByACLgcQ56SNBrNKht4UUqsaSUwlNqhyjLmIsFBNzxNh6Zyu3durVo4eriQt6iVAQFJQ5agsQNRaxXr4QrY3Z3exJxQqmkyomYhrX0uAoWxNjYnj67T13NrxnhWwceuJxFGjTrVMxOVRmqELTtme2f4ospOhHDp4T2HY+zuQQICWtmJLEklmbMx8SZKk7ajSJ14d8IhoADXF7W/dIqQJMfaW5uDxFQ1K2GpVHIALut2IAsNe6baCOVmhxm1fJ7s5aFVlwlEMtKoykA3DBGItrxuBPAuU0FweHUeM+rjTkLYJT0RLiY+UGriRNVE+rKmyKZ4qPCU8TsGkR+LX5oj6WcXlvkkwn8IviBia2IcU1o5LYmstizOG+K46FEv8Akxze68TmZ3tSABd2dgvK6AFidJ3dPBmkDyahT2KBe3dON3FwbYbHYpKtl96SxbmhlNQkWvx0tMa1Jjt8fshMUnJuaircNem7U3uvDnLrbslrY2xUwtLk0aowzFr1ajVXubaZm1tpwg4XEqW5rKdOgg+yaKmJSx5ztzHFcZWVixTlARY86mwQDMnidO2Hu1yOBw2SmGyPUaorKCwbNYW01FgoFj1Qdv0b4usfzz7APskeE2e3KUaa1HpLUzF8gQ3y0i3CorC9+m0lumNSvvLTCnWoP7Or9glYbfoV/eajsy1LIyOtUKwY2sbiw4yfEbDCAk4uqLC9iuFvprw5HslGlvoMBhsLyqipy3KOWNmqUaWa6ELozrZhoOA9AiDXwWOw+CYYTL7nRSTRLX5KqG5zZHJNzmZtCb6S9iMHai64YgPz3pEnRarln49AzMe6W9nY1cVSVjTR6bgMjBQ1JlPA5WvbvmgKIGgAHRoALCEZGJ2iKOTMLio60x53KOcq68OMwPKSfwXX7eSH/VSdhUwQINwDqGFwDZhqCL8CD0zjPKjpsyr+lRH/AFVgrxOMYssFjpOusPZd31+CYfT+Qpfq1ikmwh8FofI0vqLGnDXbHC+Up77SqfoUfqCcyDO73y3ExuJx1WrTFNkbIF54U5VQLYgjjcGY3+zLaP8AN0/pUnpl6cbKW47e/wBbswlc+unGwABw+R8y8otRFCoWquWq0iBTp8WJCns6yJrbu+T/AGjSrE2o0w9NqbOzLUyoxU3CKdWuo46dc9G2DulSwt21qViOdXqc6qw6geCr+aLCS1ZHNbB3HeoAcSTTp6e8gjlagyqvv1RfiiyDmJ6TO8wuFWmgRFCqosqqAFUdQAkypJFSRp51tf8AjVf5T9hJWmRv9turh9o1kpkBTkc3UMczU1J16uyYI3qxHnJ9GJZKxsdfjHTJUWpbKyUxY6BvflJHqnUUNjYPFBRVp0K2UWprzSKSeaoU6cOieY4PfXEUzmAosbWu9LNYcdBe3TPSdwdqPjcPy1bKGSs6gU1CKVCAC46fjnwEl6XjdYNTZFHC7xYNKFNKSGg7lUFgWy4gX77AeE9Uw51nmu2qgG8mFJNgMKx/xM9A2erNeo2mbRV81O3tPGZqxpRssZIcgYCOIrxCUKK0cmNeQMViyQgIVpE1FyQjciJLaDC6A0xHCxEwryGuLxeED1sX0G6WPGxzPIAtsVhh1LW9VID9qS08WHr4wA3yuoPZapVFvFTAP8cw/wAniD/doj7ZK2l2moNTXzQD1Tht590xVpoAWIpqwTW5QEkkLfo7J3WPF3PcsoVRoR16ddj0G0Slaey6q0cLRWi91WmqAjg2VQDfqOhkh2pU88+r7pyGPwzXsjtTa5LBHZVc+cLEX9olE0cQP+IrfSN9plnFn6ddiN56yuQCpseka8Jib342vjcHUorT5V2yFVRSXJV1bQDjoDOdr0cSWPv9T0kH2iXt3cRiaGIRzUzhc11ZVswIIsbC/TL82M/WuJbdLHDjg8T9C59gkL7s4y38UxH0NT/TPovZm3qVfQ8x/Nbg36LdPdxmiaGsfTWRibBwWXCUFYWYUaQIINwwRQQe28U3OQEeY6a/rPNOGKcIrDCTuyZRCAjBYQWRRAQwIAMYtA8K8pv+9K/dS/VJOZBnQ+Uup+Fa+v8ANfqUnNCp2+sTc8cKmvPXvJKPgDfL1fYk8c5WeseTXEFdmhU+PUrVgnZqAW7hM8m+Hrp8RufhsVjExT5mq0LItmtT5hLAFba6uemdOiyls7CCkgUa24npZjxJl9FmG6NYjHtEZUNHtFaPAExgI5EQkBrFGikZImA0IyMmADGCWjtAIkacTvFhDhMQa6ficRza46Fqi5Rz1a8ewnqEKm3w2j2UcT7cOJ1eNwi1qbU3F1YWPZ2jtE81G202fjVpY2pk5OlWVHIZhUR3o8meaCeCHw67xYsrpscuarYcbAdh4aHq75UqgjQ6Htj4badPEOtWi4emx5rAEA5TY6Gx4iHtP49+wAg9I43HURf/AM0szFZW3Gth6p6VR2Ug2ZWCEggjgZcw251E00JfEXKITbEVOJUE8T1zN3ge2Gr/ACVT6hnX4bREH5qfVElpIw23Jo/zuKH9uftWMNyqY4V8UP7VT7UnQGNJtMjAbc0dGKxQ/r0j/lzqdzarNhiru1Q061ekHc3d0p1Cqljwvbq00lUGWtzD8Hf+k4s//YqD7I20reyxR80UYjOtCjwp2DCK0cR7QFliyQwsVpB51tnyOUMRiKtY16ymq7OQBTKgsbkC63tKB8h1HoxNb5tP7p6kRFkl0yPLB5Dqf/uqv0dOdZuVuImzVcLUaqXIN2ULkFgLADrnT5YYEmp1CRZMsACEIw0YjwVMe8geK0a8V4CMYCMTFmgHaK0ANFIg5GVjloJMhDMkbJEWgFoWHFOU9o7vYfEkGvQpVSBYGpTRyo42BYXAlnPFypmlcniNmpQxAp00WmgsVVAFQXBJsB23lbaR557hL289NqVRcRqUFkqjzRqEfu51j3gzH2jibuSOFlmav4yd5W+CVj/yn9Yna0xzR3D2CcFvI/wSt8m3snfdElIRigkxZoXCtLW5f8VPbiMX/iqo+yVC0s7kv8EHy2K/xVaZiV0MUHPFNMqkeMDCBnRoQEcR7xAwgowjgxXgNGhxpFDlkgWMIV4Q4EcRhHEaYcRGK8cwmGjxQSYXDmMBGjiTQ+WMBCEUIa0EiPeMTIAKwSsImCxhUZWNCaBKGq0g6lWAKkEEHUEHQgzznaWCOFrGi1yujUWP5VK9st+teHgemejmY282xvdVGw0qIc9JvNqDoPYRofR1QPPNvH4NW/QM9AInmu1MTmw1UEZWAKup4q4NiPGeksZjlV4hMURMYGZ9aEBD3KPwNO2piT44qtIw0W5b/Aqfa1c+OIqma4pXSZopDykUIYCGIAMkBnVBLFEDGJkBCPAvCzQHBjgwbxwZQV44gXjiRUghSMR7wmjBj3gCKE0V4xMaMYXTmIGDFeEo80fNAivAKATHMEzIEmMTHjWmgxjEQorSgCJG4kwEfLIPMvKbsU06b4qmNCtq6jptbK/2H0dsxf8AbRRJ1w9Uf10P2Cex1KIYEMAQdCCLgg9YmXW3bw540KJ76afdJkV5mPLJhumjWH0Z/aENfLDhP5uuP6tM+x5377pYU8cNQ+iT7pC+5ODPHC0Pok+6TIONoeVrBkgZa4uQPiL0n9Od7u9s9qGHp0nsWXNfLqvOqM2hPYwlJNw8ECCMLQuDce9roR6J0S0xJevFDFJcvZGgCDHBiim0EDFFFKCEeKKAgYWaKKRDQoooU4hCKKSoMCDFFLEK8YmKKAJMSmKKAUa8UUBxGMUUgFo0UU0FHiigKK8UUASYxjRTLQCIiIopAhHAjRQDtGiigf/Z"/>
          <p:cNvSpPr>
            <a:spLocks noChangeAspect="1" noChangeArrowheads="1"/>
          </p:cNvSpPr>
          <p:nvPr/>
        </p:nvSpPr>
        <p:spPr bwMode="auto">
          <a:xfrm>
            <a:off x="0" y="-8509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APDw8PEBAPDw8PDxAQDw8NDw8PDw8PFRAVFBQQFBQXHCYeFxkjGRQUHy8gJCcpLCwsFR4xNTAqNSYrLCkBCQoKDgwOFw8PGiocHRwpLCwpKSkpLCkpKSksKiksLCwpLCkpKSwpKTUsLSwsLCwpLCkpKSksLSkpLCksKSkuMP/AABEIALcBEwMBIgACEQEDEQH/xAAcAAEAAQUBAQAAAAAAAAAAAAAAAQIDBQYHBAj/xABOEAABAwICBAYMCgcHBQAAAAABAAIDBBESIQUTMVEGIkFxkdEHIzIzU1Rhc4GTobEUFRZSYnKSorLBJGSCs9Li8BclQkVllMI1Q2Oj4f/EABoBAQEBAQEBAQAAAAAAAAAAAAABAgMEBgf/xAAwEQEAAgECAwUHAwUAAAAAAAAAAQIRAxIEITEFE0FScRQyM0JRodFhsfAVIjSR4f/aAAwDAQACEQMRAD8A7WiIqIRSiCEUoghSiKCFKIgIpVJKCUUYkDkEol0ugIl0ugIl1BcglFTjUgoJREQQilEEIpRBCKUQQiIqIRSiIhSiIJREUUUKUQEREBEUoCIiCHlUEqZtixektJxUzNZK4tbcNuGl2Z2ZBcr2xLUQyWJRiWrHh1Q+FI5439SoPD2g8N9x/Uue+VxDbMajGVqR4f6P8P8Acd1Kg9kDR/h/uO6lN1jk2/Gd6gyHf7lp57IGj/D/AHH9Sp+Xuj/D/cf1KbrLybjrTv8AcoMp3+5af8uaDw33H9Sj5aUR2S/cf1JusYht5nO/2BWp60saXX2C+wLV2cJ6Z5s17nE7o39S9Nb3D+Zc7Xs3FYlt0T8TWu3gHpF1UrVL3uP6jfwhXV7o6OEiIoVBERARFKAiIghFKIgiIgIiIoiIgIiIJRQpQEREFufZ/W5ajw6bioyL241xzhjiFttT3P8AW5adw7fajeef925ee/vw18suU0nB8zMbIZ2tLwSQWlxbnsJxBegcEP1hvq/5lluDneRzN/NZKPN7r7gvo9Pg9HbEzHh9Zfn/ABPa3F01b1rflEz4R9fRrHyP/wDOPV/zKr5Gjxhvq9v3ltgaFOELXsmj5XljtrjPP9o/DUPkd+sN9LP5lT8jv1ho54/5luBaP6KpwhPZNHy/eT+tcX5/tX8NPPA/9ZZ6s/xKDwQ/WY/Vn+JbiWqMKvseh5fvKx23xnn+1fwwHBGg1OkoIdaJGSNeXYQQLtaXAEXOd27fKuiaRdxZPT71oOinW01S+V0o/wDVIt50g7KTnPvXzvHUrTVmtej7/szVtq8PW95zMx/OjcqXvcf1G/hCuq1S97j+oz8IV1bjo9EiKEVBERAREQFKhERKKFKAiIgIpUIoiIgIiIJREQEREFmrPFPp9y0fsgv/AEJ/7X7ty3esPEPp9y0PshO/Qnft/u3Lz39+Gvllpmg6JskbHkuBYGWAtbJwd+QWZhdd7iM8m7FjODJ7QOZvuWRpzxnbdjdtr+zJfXacRtj0h+XcbaZ1tSJ8JnH+1yrn1ccj/mMc4eUgXAXm0O55Y5znOe1zgWOfkS3CLuGWQLsVvJZePSkMsrWNeRG2SVjBHGcRte7nPdy8UHIZX3q3UzNg+ExiVzO1xatr5C6RxN8RjxG97WGXKFym392fA09CJ0tkTE2tPriMxHX1nw5dWV0jK4Na1hs+SRkYdtw4jm4DeGgrHfCnuYxmtc3OpLpgGh5ihcWg7LXJLbm3IV4jWXiBic57mzukYwl0z4YjGWXktci1y6x32VVW6M6lkbiYGxmKeUNe4NY5zCbkDa7CQd2JYm2ecPRp8PFIisx4zzx9In/mI8ZZ6ikc6KNzu6dGxzvrFoJV5a5W18chm7ZI3CwCkZGXxmV1jx2AWL+NlusFmNHwFgOKR8klmCQvdfC7DewAsAM+tdq3zyeLW4fZG+eWfDH8+vP9eTF6PP8AfVJ5yT91Kt40g7KXnd71odCf77pfOSfu5Vu9e7vvO73r5ntH40v0jsj/ABaejfKTvcfm2fhCuq1R96j82z8IV5WOj2yhERVBERAREQEREQREQSiIgIiIoiKUEIpRAREQEREHnrzxDzH3Ln3ZBd+hu/b/AHblv+kj2s8x9y57w6delI34vwFea/xIb+SWrcGnu1IwtxZNvxgORZSkvjeCLEBuQtbZ5FheDdUG05zbi4tgS0E79pHvXora57bvjbrHksBY2VkeWE53zBsQOXlX19JxSJ/SH5nxOla/EalYxzn0/dnFBAyNhcbCsG51TiNpoAy4wh0jsYG42yurhkl4vbovpdsPsW4jLxTw0x80MyixVPIbHWTtvfi4JOTy35VcMzbjt2XnG7kwxOjMThkEWPM0du/n1rdy8s1Y1o7+4km3FkaQNxPkVw1Xh7W6fs81B/1um85L+7lW5Vzs5Od3vWlaBOLTFOQ7FbWHFe9+1yZ39K3GsOcn1nfiXynaHxpfpvZcY4eno6NR96j82z8IV5WaPvUXm2fhCvJHR6pERFRCKVCAiIgIiICIiIlERBKhERRSoRBKKFKAiIgIiIPHpU9rdzH3LT6/RXwt0URuWBxc/wCra1vatu0wbRO5itWMq8mtOLO1IzDU6rsLTYnaqriLLnAJY3tcG8gJaSCfLYcy8M3Ye0gO5lpHc8kzf+BW8fCDvPSVQ6c7z0lWNeWJ0KtAd2JdKDxQ81RJ+cYVt3Yo0p8yn9FR/Kt/dUHeekq2ag7z0la7+ydxVoX9lGk/mQevHUn9k+k/m0w56g/k1b06c7z0qh1Qd56Snf2O4q0odiPSXL8DHPPLf2Rr0M7D9Z/impW8xld/wC2kzu3npKodOd56SszrWXuYU8EOxp8DmdPLO2WQMLYmRsLWNLtrySbk2yAsNp25WqrHcaQfSd71bdUH5zukq092RXK1t083StcOpUXeovNs/CFfVih71F5tn4Qry90dHCUooRUERLoCJdSghFKICIiApUKUEIiICIiAiIglQSpRABREQY/Th7S7mK050q2/hAe0u5j+S0WacA53z2WBPuXi1veejT6PRrFbdIvO2fELjZzEe9UmRc4bXzIrZerJlVt8m1aZXDWs+e37QVBq2/Ob9oLxT6HoZCHSUz3PAsXCqnZfylrCB7FT8Q6P8Ud/u6n+JXkzze01TfnN6QsdU8IImHC7Fc7LC4I37VWdA0Hirv8Ad1P8Stt4MU5OIClY23cTitnc3mcJBZWIqk5TTaYZK4NYHFx5LWyC9b3bV5aLg/FDLrWzU4IDgGxxVDdota73uyV5774jz+9SceDUZ8XXKHvUXm2fhCvKzQd5i81H+AK8vbHR55Euiocc1RVdU4QilQSAFN1SioruioUtKCpERAREQEREBERBKKFKAiIgIiIMTwldaB3MfyXOtJQvkaQx4Yd9r8oNrehbxw4qzFTXA7o4c9g5fyXL5tPuz7joPWvHqxm70ac7Yyy1M0sja1xDnNABIFgTvsjpVgH8IX/Q6D1qy7hC/wCh0HrWdsrNobEZVbMy113CF/0Og9atHT7/AKHQetXbLO6Gy61SJFrI08/6HQetVDT7/odB602m6Gy6xQXLX26dcfmdB61V8cv+j0HrTbKboZpz1S52R5liW6Tcfm9B61ebVuOWXoCu0y6Zo2m0sY4z8IpmsLGlg1OMhmEYQTlnay94pdJeNU3ppnD81dotB6uKLVSSwPEbMTWuxxl2EXxRuuNu6x8q9TK50ZDKgNbiNmzMvqnncb5sd5DluK9MR9XN47aTH+KhkG4iaMn2EL10c0xd25rGOI7mNxeOe699lgeFk7o4JHsJa4AWIyIzsluUZI5s5f8AqxS/P0FcddwlqPDyfbKoPCWo8Yk+2VneYdlvz9BS/P0Fca+UlR4xJ6wqzLwumZk6olF9nHPWm9MO135+gpf+rLicXC6Z7g1tRKSdgDzuvvXqGnKm9tfL9tyb1w7Mi8GgZS6kpnOJc50MZJOZJwjMr3rrDIiIgIiICoL1WVauszKwx+mNKSxBohhdO8kFzWOY0hmYvd2W0LCaR4ZVFPFC+WjkYZJTGBrYblx7hote98+QWsvJwwmidUYZNWcDWgY6t9K4G2IkYWkHuhtK1XSVPE9jgxlM1+RZNNpYy6sgg3Dchycq4zacumIw3Su4ZVEPwdslJI2SdxY1rZITikxcVoN9lrcbLardfw0qYpIITSSiaaIlkesh40jRd+YJsB7dy0OXUzNdGzUxTw4Girn0jOWuNuM6JpGE3AN92LJRKYJzeLVQPilDXTT6RncZIx3TYsQ2HLPb0q5lOTfazhtUMqBTikl1zomSMixwdzeznEgn/FcWvyeVUScOKkVb6dtJKXhzH6vHBdsBc0E7bYiL5Ytp2rQXSwzFssTWU5ZJaR02kJzJNGNrGXFw0m2YzyVrHFIWVEYZA0B5mbLpGY1E9gQ0C4u3MHZtvnsTMpybdpDhdJUSy0c9LK9rJRromvhBjY5pLACHC52cu9apAyB8kkbqKR5jdIxwZKBhlF8LCcWYBtc+9eWSSInXsa2GMRudJG6ukM8z9jTvBtsAy3rxvdEC6UNDIiwExNq3mV8jiLvJ23tybFmYXL2UVPTyh/6E92Br2hzZQ0a8Ob3QxZtAxb87KxDDTSwvlbRv4rAY5BLZmROtLm4xfIZXv6F5nGOPG/CBFxcMLKp+O57om2ZVOGNmLE1pjc4MZDHVPu0WN7nlz3q4Zy9BgpnQOnFHICMJDzLxNTY4jhxZuxW5L2VuWGmEIn+COHGGImW7dUQzBZuLJxcXXy3LzhsbRhe0SNe8tZGyqkAYywDQSNoG85qljYwGska2Uvc6wbUvDGAdyHW5AFoy9VVS07ImSfBHtc9zmyXmu2+I6sMFzbi7bAZrIaC0BSzzMinp3xseHBjmzOuZAAbHCdmEOWHipwWt1mGQg4ifhWEXvccXk5FnuCoaK6mwgC7ng2ndMbap+VjkFJyNin7G1A1ji1ktw0kdvlOYHlK5ZXNMU0sYLrMke0XOdg4gX9Fl9BTsuxw3tPuXBuE8JFbUAA98Hta0/mlM55pZ5I60g2z6Ss/owkvbmdoWuxRDa422e1bJwfjM00ccYxvc4AAK2hKzzfRQKplja9pa4BzXCxa4XBG4qQi7Dw0zjC8QuJLHA6l7jc5bYid4GY3i+5Ynhs/9HePo/wDIdSz9VBjaRyizmnc4G4PStc4YuxUjnbiWn0Ot7wudumGo6uVzUsTrYo2uI5XYr+9WTo+DwMfQetXg++7YNh3qCVzFj4vg8DH0HrRujIr3wRtGfFMQffpKukqMSqEWj4myCRtmkXsGRtaNlvzXrDrleUOV6MqSsO08Gz+hUvmI/wAIWSWL4NH9CpfMM9yya7x0ZnqlFClUSiIghxyVm6pr6lsbbuIaCbXKxvxzD4VvSudrRlqIa7wk4Cuq6h83wjBjsAzV4rAC3zvItNnnEEclMKGOZzNawVL4XmRxJNn2tyXyz5Auou05D4ZvSqRpyDwzOlcuTblmj9J6uGKN+i4pnMYA6SSB+N7uVzjhzKssrXCqfP8AFsZYYmxtp9Q/UtN7mS2HN3F2+Vdb+O6fwzOlQdOU/hWdJVZczk4QE7dEU+7Klf8Ak1USaeJN/ien/wBq/wB2FdN+O6fwrPaqTp2m8Kz2qjldTpRz/wDKY2/Upnt9mFeV9UT/AJYPUSfwLrh0/S+GZ7VQdPUvhWe3qTkjkbqv/TR6mT+BUmr/ANNHqn/wLrnx9S+Fj9vUqTwgpfDM9qI4wQ7XmU0RwasNEerkDA7F3fc7bKmucXxuayi1biBZ7Y34m58nF3ZeldmOn6XwzParMnCCm8MzpKuTDkopte5kDabUmSSNmubG8loLgL2sPet20B2OHU08U5qcWrJOERYb3aRa+LLatiHCGn8MzpR3CKn8MzpUyMo5uS5Hwi4LyTV82B4bi1ZzBP8A22j8l0N/CCC3f2dKxtG5k9QZGHECGi+eZGRWq9Ulr+jOxU93fZmFpt3LXAjpW5cHOx/T0kjZWlxc3O5WwwxhreZWpaknYS0eSxXScQzDI1Vc5tsEbpByluHL0Egn0K0NNtHdtczyvZIwdLhb2qiGsaBYk33kdS82k9PMibZhDnkfstG89Szlt7m6citdxLAe4Lh3Y+cBtw7ibX5Ms14paX4TRua63bcbhygYnlwsRttcLSa3SLpHEkk3Objtd/8AFvugzekg82B0ZfklZ3SS5hUdj6subVMYHJdh6lZPY8rvGovsHqXVpIVbMC3thzmZcrPY9rvGovsHqVP9n1d4zF9g9S6oYFT8HTbCZlywdj+u8Zi+yepZjQXASobKwzSRSMBGJtnC43ZBb4KdXoo7KbYWJlkaeFrGNYwBrWtDWtGwADIK7ZUx7FUq0IiKiooihRWL4QUBmisL3BuLOc33LRNIUL4RcxVLhe3axO/3LpzlQWrFtOJnLUWw5A6oPi9f6mpVBn/V6/1NUuw4EwLPdQb5ccMx8Xr/AFNUqDKfFq/1NUuylqYFe7hN7jGN3i1f6mqVtzneL1/qqpdqwKMCvdwbnEyXeL1/qapUEu8Xr/U1S7cWJhTu4Tc4eS7xeu9TVKg4vF671VUu5YVBYr3cJlw0l3i9d6mpVBLvF631NSu6YFGAJsTLhZLvF631NSo43i9b6moXddWFGrCbDc4cyN7shT1nqahbxwN0U9gGKN7Be/HDgfbmt6wBLKxXCTLC8JJcFMTn3TRdt7jy5LUmaZe3ZKf2j+Tl0CqpGytcx7Q5jhZzTsIWv1HAKlN8BnhJ8HO8gczX4m+xS1JmcrFsMQzT8o24Xc4sfYsNUabdLjc+zQHloDb8nvWem7Hsg71VX8/C1x6Yyxeel7GchdeadjmXvgia8YvrFxv6FiKSu6GvUb5KmQNiaXNuMTtgtfMX38y6/o6AMgjY1uBrWABgJOHyXO1ePRmgY4GhrGgW8iy7W5WXSKxCZmVhzFTq16C1RhWkefVpq1fwphQefVqtjFdwoGoLrFUqQqkaERERUoUoo0gqLKUQRZLIiBZRZEQTZRhRERSQqFKKopREVRChEQQiIiChEQFUAoRBXq1LYlKKNKg1VWRFFRZRZEVCyYVCIhZTZQiCsBTZERREREf/2Q=="/>
          <p:cNvSpPr>
            <a:spLocks noChangeAspect="1" noChangeArrowheads="1"/>
          </p:cNvSpPr>
          <p:nvPr/>
        </p:nvSpPr>
        <p:spPr bwMode="auto">
          <a:xfrm>
            <a:off x="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AutoShape 2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hQSEBQUEhQVFBUUFBUSFRQUFRUWFRUVFBUVFBUXFRQXHCYeFxkjGRQUHy8gIycpLiwsFR4xNTAqNSYrLCkBCQoKDgwOGg8PGiofHyQsLC0qLSosKSwpLCksLCwpLCwsKSwsLCkpLCwpLCksLCksKSwsLCwsKSwpKSkpLCkpLP/AABEIAJYBUQMBIgACEQEDEQH/xAAcAAAABwEBAAAAAAAAAAAAAAAAAgMEBQYHAQj/xABJEAACAQIDBQMHCAYIBgMAAAABAgMAEQQSIQUGMUFREyJhBzJxc4GRsxQjNEJ0obGyCDVSYoLBFSQzU3Ki4fAlQ5LC0fEWg5P/xAAaAQABBQEAAAAAAAAAAAAAAAAEAAECAwUG/8QALREAAgIBAwEGBgIDAAAAAAAAAAECEQMEEiExBRMiMkFxMzRRYYHBsfAjkaH/2gAMAwEAAhEDEQA/ANxoUKFIQKyD9Iv6PhPXSfDFa/WQfpE/R8H66T4Yq/T/ABEIw21GC0LUatxIkFy10LRglGtU1EjYULRstdAo6irVEZsKFo4WjKtHCVeoEHIIFo4SlFipQR1YoEHIRCUYpSuSjBKltG3CGSp/d/YykCSQ2Lf2Y5AA2MjDjbkBzPhTD+iXKhih7MgsW4XA5DnqbDhU/s+CYYViMr5yoszqAPF3A71uGVeHPkKzNZmSWyLNXRYts1PJFtdRud38PK+kkhtewHfdiOJAOl+fICpPB7qAnIpe1iQMpUA+MhHe1/0FR0WzANLLK63BkZSsKX87s4xZpT+8TbTjyomPgxQQLFMyovIgN7gBYC3LhQU+8eOkwmM4KTm4f6YeZjhZCnao5sCS6uW/y5rDxvR8RvPZGU9jdsvDtlYWNwRmXQVC7OxtpGtJI8jmzyHvEkH6qi4AHVjpU6ilA7ZWIW2aSxYEte139h0Ogp8a8HLGclJtx4sf7vbScxFIpEIItK02sTlr2UqgOW+veJJ0FDeCDM8cMsBjCIAqQS51BNj2iBraMB5o4nXjpT3cpIZ8V2bZUIQ5oyezaTjwDWJI0PAnTXSpfaKYAOwbt5HQgrFlCnu/UQixI4Nl8NBVCm1LwFb7tSvJba6ooU25UwjEiMkoOuVDrrcrqeZHLTprUAVI0Oh4WIsfdWxLjoFyhBDKkqMqxOLCNwSVBA1AN+J6aG96rflHw0RWORlWLEtfPEpJUJchTmAsQdLNfvcqOw6qTltmCzjimrha/hlAIoZaMKMFrRpAYS1Fy0tkopWk4isRtRWWlitFYVW4kkxsy0kwp0yUkyVBxLExsVohFOGSiFahtJpiRFCjlaLaltHsKONesdxv1XgfseG+CleUANa9Ybjj/hmB+x4b4KVma9UkQZOUKFCssiChQoUhAoUKFIQKyH9Ij6PhPXSfDFa9WQ/pEfR8H66T4YojTfGiM+EYgBRgK4tKKK6KMSKmC1GC0YLRgtWqIzYUJRwtGCUqEq5QK2wqpRxHR1WlAtXKJW5BVSjqlHVaOEqxIjYTs6Ww0ClhnNkGrnovOgFoSDVUzZczDNmBy5eLFtNRpa19cwqjUzUMbdhGmi5ZFxZMy3xWaMXyl0ARR3ljGigjiSTwFwBck1KbeneKIRRsmQAZQtsumllIuW958OtVrZuNTOSwGcs1pGbvdnYB7gaKSQD7bcKtWAwjSyBs6PDYBmznDFV+qbPqVGpsOPDS9cxkUVHfFW/7ydJDUznJxm1H8c8eiIYbZKIDLZWI4SkhvZEt3I9NhUPjMdPiGyjMY72K2EQa3W12t4Va94NkzYjGusK51BFpQAoCqoDSMeQ4gcrhiAMtIRR4OEZXmMpGlsOuYAi+hdrKeXA1Ys0WvE6Ab3OkQ+B2dMPN7FPABm+64qQGFnDAmTuNZZFVBZlPnX4npTr+nIPq4ViOeaWxI5Wspt4+nlSkO8kKnXCt/DNy8QVFz46cB7ap6nE1SZZ3TjykP9mbtnvXJljHfBcBoDHpexNzHIL3FuPDnXThlkcpJKSihihkjyyAg3tmDG6+Fvq6W4U+wO9OClTsiJoVOpvqpPO4S4487Cn6bJytHLCQVF8jXBuSpW1tdbZrdOfWqcMlji2mW58ks7uapkZsqENeLKJJo27W5uJAuUeaD54I1OW9+7fgAJjG7A7SGOLmyFCGILBPOTTiMvdFjrbhTtdj9iscr2A0ByjVgDwtxUgFiCDca8jakhiVhmV7mUzKsV5FAzk96NyQAFPZkjVdbAEjjUo5JPxFEml4cXN+n3Rj+3djNhcQ0Ta5SBe1gwNrEe8cKagVrW++yy2ElllC3YKEfu8VNwFVvNBCEcjqBasoAroNFl72PsZ2oil416nLUUilSKKVo1xBrESKKVpUrRWFVuJIRK0mVpcrRCtVuJJMbslEK05K0my020mpDcpRGWnBWiFai4krEgK9Wbj/AKswP2TDfBSvK+SvVG5P6twX2TDfBSsrtJVGIxOUKFCsYQKFChSEChQoUhArIf0h/o+E9dJ8MVr1ZF+kN/YYT10nwxROk+PEjPysxG1KJXAKMBXVxgBbqFFpVRSIWlUNWqA3e0KqtHC0WI0ui1aoj7rOKtLKtBF1pUJU0iAAlKqtALSoSp0Kyz7pYXLhMVNcqS8UIYC7c3IXnckqPbUJtjCyRSI7KxZswJXVuiqDzsoJ00uaNs3bbRK4LsIUzPkAFjLkHfPO4WwHto2BeLH4uAZnW5yrlAu5UaXDG1yTfXpXLa+M45nJ9H/B0vZ2XGsDivMTq4KN4csAAZGUquVbkKveBYHvErfQfWbxo89sNA88lrZY7DKTmkfvAAX9tvCnp2HMcVlleVFC5lIREFkIAsAth/CeNVLegMcUIC7NHEGmW5UkNIeBIA4cBQuJbY7kxsuWOaXCoaYvabtCIs7gM2eQZiA7EDzrcbWAA4AChFGoGp4f74VHyKS/op9FhDbQ3rOz8vkKwxUR9GoNJYuMClIISK5iMOxoT1CqtDTBuA4q2bLxvYEMltTdlbzWtwuOvHvDUVV48NlbW2lS0RBIubcOf40RD7FE1Spmw4VosXCWUmzAKVv5jDXUciLj0+INRLbBMMZaRs1mDarfLlOluq/Vt0NRW5+OMMqrfuOArDle9kb2HQ+DeArQpIwwsRoeVX211MqV4p8GZb57NafDSFSSigSouUls3muMvoAb01lMWvD28dPZW37S23K+NxGDiRe5FFIrDukXILFjwI4C3jWUby4QRYuZFtlVz3RwHOw9Fz7q3+y5vmP5K9Q98N30r/pGWorJS8kdrHkRceIuR+II9lJ2rdq0AWIFaKy0uRSbLVbiKxG1cK0qVrhFR2j2IMtJlacFaKVptorGxSiFaclaIVpnAdSEMtepNyv1bgvsmH+CleYCten9yx/w3B/ZMP8ABSsTtZVGJZF2TYoVwV2sImChQoUhAoUKFIQKyT9IQfMYT10nwxWt1kv6QI+YwnrpPh0XovjxK8nlZiYpRRQC0cLXYxiZsmcC0oFoAUdRVyiVOR1BTmOk1Sl0Wp7RRkKxrSqJQjFLKlPRcpWdRabo7SC8ZCrcjMVuSBzU3sbnTwABvyA2ipIWMX77ANbkl1B18SwHtqTSHhbQAaDw5VQ/HLbdJdf79CS4VkHtMPHHILZ0e9mFgys5t3hwtc8utWrydbGcfKHjfJJhoklGgbiJOCm4uLWB5ZvGofaOP7GSJ8ofsnWcq3mkq1kDeF8x/hpxs/e1ocRi+zQL28SoxbUgPrYgaK3eOmtvZXP69Pe4x9v3RqaNqrdWaHu9jnlQmQl3ewsTpqTmIA4a1Rt6Nky4WeSScoe3djH2dz3UsLEEXFsw/lTnB7abD4B3JKugkykaEMSbWtwNqSwcMmJjifFStIUjtmc6hTqQT0v/AO6CzPYqXTqGY43LwlNxGPIOgJubC386e7JaXNrfKw5Amx5HpxtVighLQTS4WGMiH+8GeR9eIjvoo6njUbHvliY8K0rpGpEiRxrYKG0cv3Ab90KAbcMwvyrPnf0CG9r5ZZNjbLLA5tLAfhUiuxrg/jVV2Tv+7qbqnMkBbe43q+bhba+URzO6aIpNr6mwvah8mBxYYstRvqUfa+wJu0ORWK8bgcNKY4XZWKVj3GI55hbh06n8as+297U7RVzFM4LXVCQBrbzdfC9VndzaWJnxqRzYkxw3YtJcLYKo1GYWOpAHGlilK6Q2ZQj5rLtu3snEefZiBqVZTcX4lfDwrUosV8yHIuQuo5krxqr7vtKjAFg8V+7KQV7QC2uU+afHg1r6Ea2OEhzPGeAI/wCl0BuPaH91Ft2uTKzJbvt+it4mBPl0WMjbIJYTFMGtbLdOxJU/WLArpr3l6Vje0Ji00rHUl2J0sdSTw5VtG2NlxYaJmLnM4KhnVpBmcXIy9DY6Vm+/GCiEyNG12kjEkhCkI+b6yEk5b8COWXxrZ7JyRjkceraKc0P8Np+pXnU6A8tLdNb/AHkk+2iFKWVK68Rrp1ClTM6xqVorLTkrSbJTOI9jciilaWIopSobRWIla4VpxlopSn2jWNilEKU7KUky1BxHsbFNa9Obm/q7B/ZcP8JK80la9Lbm/q7B/ZcP8JKwe2FUY+7LcbJkV2uCu1zxcChQoUhAoUKFIQKyby/D5jCeuk+GK1mso8vg+YwnrZPhijNB8xD3Ks3kZiyilgKTUUsErtooypMGWlUFcRKWSOrUis6iaUrGlBFtanCR/fTiXJ2JKdQrRYo6eQxjnTNliI212mb+7MYHojIkf77+4VNLB01plsOC6OW1zsCfQyKx/MafQrbDm5sUDRkk28wEFr8jlBPtoPfsW5+5c+eEVzHujBnY91myLccVjDMfE3tHb/Getd3P2f8AKcW0cq3eUlGuSLSBXJHoHDnwpvj8bFFFDHYO6R3II0DyqGBPgoK+4dKsW60sOFkwM7RytYTMw0VnlC51ku5AyEFtb/UFc1rJyfl+vP5NjS1F/gab2bJeKQYUJkCL2hW9xbVr5r66AGx171NTtN0XKOHD/wB1I7uY5sbPisS+rNHiGA1AF1LLlBvqACPYKb4HZ/aE8KFae1XyFY/E7H2xMfC1hLGSf2gbH31F7/uhWOOKMLdixawzGwAANvST6alk2fl0Xj6Kjdr7MPZluJXvE8Tbnf2UA53OmaHd+GiH2PgAiEnmK0nyTYoASDhqPwI41R1iuoHgPvq17iQMstraaXojJUaRDZ4Gg29+wHhmMsIBVjdktpc65l6XPFaU2PvPly5okuvO2unp51dttxJJE4sRkte/O9UOTAA+nwoTIqkWYW5R5LDiN5ZMSy2GVV4AVcd3r3ueJUAn0G4/E++q9unsW44e01dIoAjADoaIi7XJn6jariipb44d5WmRHF1j7REvqJIhm4dGFxVD3igtBhL6nI+v7t8w/MffU7t3eJYtozSG7BGOg4khcgXXkTa/hUDtjFmVcOL3KYeJW8HIzMNPSB7K0+xouepUvpdi1su606i/VKv2Q6C1ddSfGnIgo3Y12bZzqYw7OkXjqQkSkJI6YlYzKUQinRjohWmoexErXBHS2SgV0pqGsbMtEZacEUmVpqHsbZda9J7ofq/CfZoPhJXnErrXo7dH9X4T7NB8Ja57tpeCPuwjE+SXFdrgrtc4EAoUKFIQKFChSECsp8vQ+YwnrZPyCtWrKvLx/YYX1sn5BR3Z/wAzD3Kc/wANmNolOAlERadhK7hIyOrCJHSka0dUpdI6kJo5HHenMada6iU4WP76TY6RyOOlcWloXI45SB6WGUfeRSsMdLTRX7Nf2pUv6Fu//ZVM5cE11FNmQ2MgHASZR/BHEv8AL7qYbxTGEMAM/bsuSMaljZQ99PNNoxpzY09O0UgjkY2LmWQJHcZndnKoOouRqel6G7okbEidzmHew6EixEqjtWcDgLd9Bz87pWPqcz8kev6CMarxMjNhbrqMPKZ4u++FmkDsMwBPY9mbHg1u0Fv3h41K79bOh+SxEMBPHHeZQ5sqDug97hckjx142p//APIf6pi5Jb9j2UcSHLqXUL2gUaXIaUeHd1qPkcYvEtE7kFosMgS11Uu4uW5FwgNzwBZuNqzHDdFx+4esndvcV/yby2xJjtdZAUA/eZGW3+ce6nuwp7NY0ou7cuGlhnhVnUSkkLqUVG72c8uBHspDEQ9ni5VXgsrhfFcxKn3EUK04qn6WH4pxvw/Ys4UGiYh1ijN/rAi3gRr91CCcBSegqt7TxLyPYa29tZmSDcrRqxmlEsez8RhI4YyMryFgsiEgOBe2gIsQPSNKumzoIox2saq7HzVzBQelyeFYtDgpmlGVGbKQfC/pOgq2YbH4rPkEJAC6NmFr3vw99KTqrIJSmqSL5t7bi/JyGjCSvoyXzZdf2hoeFVzZsYkfpwv6KZ/0bimAZkze+4vxqd3YwhMuVgBa3W9ybe7+dJwc5JjxnHFjaS9y77Dw+WMUviWAYMeCq7H0Af60vEmVbCmmKdS7I3miJmb0MbcfQrUSYrlcm2ZjitjRyYmbFEN2CxdoQ4/tJnDAFRfgWKi17VV9k99COaMYyPRw4+n3irFiduyY17DKuFhYiJVFhI4uO0J5gA90eN+lQuCwxix8ifUmTtVHRrjN9+b310PZ2F6e5P1BNdq1nqC9P7Q6GGrjwVLnDU3eGtlZbM1EQ8FItHUs8OtNpYatUrJJkY8VI9nUi0dIPFU7HsamOiFKeMtJMtKxxoy0mwp0UpNxTDpjUrXordL6BhPs0Hwlrz2Vr0JumP6hhPs0Pw1rn+2/JD3YRgfLJYV2uCu1zYUChQoUhAoUKFIQKyzy7D5nC+tk/IK1Osw8uI+ZwvrX/JR3Z/zMPcpz/DZkMK08VKSiSnKrXcmUcjSnMMXsokYp0qUhHY0pzHFQijp5DB0qtscEcFdxl1aEDVmdggPDN2bAE+AzXPgpp7DBTqVpI1eRAhVIyLXuxmcqsS5OQN+J66c6C1GZRRbCG5mdbajkfEskYZ1gMpVkF7M51lkYc81x/wDWB6NEXAjCYFCbscOEnfmWZGDy8eJa8g143qM3FwzpDIuVCmJnA7S7do6YQAynoUaS1uZztTjePaIxebCwk2OUmQEBXN8wAY6dmFUsW4cDw44m/rJhc48qKK5tcs+z0hjJCRI0pAuWlk70kljyjRGOvNiLXsKeeTeVp8UqlVXsIFLEDzsqiOIDwGZ2J5mpuDZROFaaVCkXycIq2Oed5bKGAU5hEWyBRfM4uT5xzPfJ9ssLLnyhScMUsAQFCT9mAbm980cpPizW0tUXJVuRXN0nFk7s/Cd6dCNBKxt+7KiSfi7VQt69nmHGDNrnjQ365R2ZPuQVpuDT+sYm3D5j4bfyK1SPKjhnaSNkBtGjFrWsASGJPjYe4GhM83KJboZbclfX9EOpNrDnalvlHyeF3jRZJSLANoLk8yNajsJizz4i1qlsKQ4s1ZU5tHTQqSoiMNtTGyf3UZv5vZCwt0ve9PMNHtEsBnXje3Zr7+FWXCRKBy0pfCEtKbObW83x6j/Sq5ZVLogrG9i55JHC7LxXY/NyKZiBqyAIOF8wXiL9Nab7vQYhJwJwhYNYtGCFIB5eFWLAy2Apwi3e/K3+70Sqkk1wATySTkpepJyTAAk8OJ9lVDbWHlkws7Asr4qRYj0igUkfeoa/UvSG/G8pW2GhuXss8zD/AJUKsDqf2nICgcdamMO8jYODtlCuyKzKL6GwIGvPr4k0Ri86MnM+6xuXqVeHZgRVRRZVFh/r486jNtYYrNhZFW+WRkfwjdLE38DY1dDhvCo/aWDJCWjaS8qAhQTYFhZmI81bga+FbffmFCLTvqMGwppu+H8KnJcMQbEEEddD7RTd4KvhmLEQcuH1prLBU3NBTWaCi4ZSVEG0Fr0i8NS02Hpo0FFRmMRvZ0k8dqkXhpvItWp2IYutN3WnsiUgyVIkmNCNa9A7qfQML9mg+EtYEUrft1foGF+zQ/DWsDtvyw/ITg6slRXa4K7XNBYKFChSEChQoUhArM/Lat4cL61/yVplZt5aB8zhvWP+Sjuz/mYe5Tn+GzKY46dpHScS06VK7lsyjkUXhTuOKiRJTyCOq2xxSKPWnkUNEgiqQgioec6HFMJhcxAzKmouzcFHMkDjYXNQe9k6xLEkb5p5laVjmskaMxSBuA0AYyXa9sg4VMbbxiYfDSSSEhbBTbicxtYD9oi9qynElsTMztpJMxKxrayhdSW6Kq6AfzvWHrJOT4f4NHSy2W2i37MxJMIwuEDOQh7Q517IjNmchmt82bhjewPPoXGA2V2uIhhCxzrl+UhMzWxT5jHcysuZ4wxe2gTKG0sbs52NsLEvEiHJFDIUiAyWLFVdrhR/yzkYAsD3mLWN71Zdhu2GkxTiEyHtIcKMk2ZmeOJWCKZApIJl5WCheAC0HFd3HanfuPqNR3s91V7Enj8I8aRTlS/Z5pjE0gAWYjIoOh7TKWIBHO1gL3C2wtnmF2RmzGLDwRs50zMWmlc+Aub+ApJsbK3YwvFM7BvlEl+xAIRswA+c0TtWjAB5JzsaXwGCed5jIAkZlCtGDmZ+zRFKu40CZs1wL3uQSBcGryxpg2XJ3jtId7GGYPLymcuvI9mFWOM69VQN/HVUk2nFPteRHdREuFdHvwysrXPS9jm9FutWnaO0S1ooAJGa6uykERra1zyv05Cxv0OL4LExx40uGBWRpS12LDJnZVBLaksiZj6waDhTqNwk3+CzSx/yX7iuJ2YyMUBuY2K5hpmA4H0EAH20WHGsrBbmx4dR6KmZowhte+U9nm5nKAyX9MbLXZ9lJMASCGABDLpw5W51hvJtltkdOsdxUojTOzMFLXB6EjperBh9lWQWextfib/78Kr52ZMmgs1tcy3ub9dLjXp99Povld9E00sdePPjx9vSlw3w0M5zXoXrY8th3yOmhOvj4W/nRttbxlLR4Ze0nfzE001tnkJ4IutyelVWBpwVDFUuL2PeZeJ80G3sJ/8ABtO7WCRWsNWbvMxN3a3Mt6Tw0A5CtOEPDZnZJvdYzwO7yxvHhmJlllb5bjZDxdU8xNdcpdgAvQNVoxz5m9A/HXhy/wBK7gdgqk0812LTSI2p4CNbBBf6uYubeNArepYutmXrW3GhBY6j8dt44fE4aFVU/KXcMTe6rEl7rbnmZRr1qZEdVSaEzbZX9nCYfX1k2tvA5cnvolVJ0wLHcHZPYmMsxbmeVM5YKlctIyxXqcJ0S4kQskFM5oKnJoKZSxUbDILp1IaWCmMmHqamiplNDRsMg5FSx0zkhqWeP3UzaPWjISGI2aPSmrprUliVpm8dXxYkMnTWt43W+g4X7PD8Naw2VK3Pdj6FhvUQ/DWsPtvyw/IVp+rJQV2uCu1zQYChQoUhAoUKFIQKzjyyD5rDesf8grR6zryxLeHD+sf8go7s75mHuU5/hszSGPWnKR1yOPQU4jWu2bMsPDFankMemlJxR8KfQR1TOQkKQRVIRAKCWIUAEkk2AAFySTytSWHhqnb67xB5fkqX7KMg4ll+uwuywg2IGoN+P+Ws3UZdqL4Q3OiX3uxWHbZiYk9q0k8jDCXVlRFjuO0ZeDXBLi+tythoahtwMFHHJmeJppMvdWMq1r8VcXJIWyixFs17kkVbdj72ttHBPhZ4VQgxIrqgyZXPcyL9SQBWOZdAqlharbhMNFh4zlVIo1BY5QFUAczYanx1PtIrGjJ25TCMskvCisbX3gxqLG5wKxgSh1EuJTO5jR2tlRTqQDw1uQBxou7EONbNMypGZJJJAOyaYo0hGe1pFUsQFFzyXLoOMpjWaWVnlGRUiCxxsADF8oYqXbpL2MchOvdDW1OY1YMDeLCZiLEI8pHQtmky+y9vZSc0o9OWDN3wiC2dgMVK7yHEzDM3ZgpBh0BSIkXGcta7mT8aU3c3e7bDq88s0iyGSQoZWCsHkZhnCZQbg6ixBqWxmJXCbPLO6oI4LZmIA7TJpx4kseA1NZxjvLbDhcPDBg4/lDRxRoZHzJHdVCmy+cxuOOnt41Xvk14SyOOy/wC9W0YsBgJMuSI9m0cCABc0hXKoVRxte/gL3rAlxWWUOgC5WUqOPm2tc8STbUniSaR27v5Pj8SsuJIsqlERAQiA8SASTcniSenSugVXdKvyaengkr9TScHKs2DkkZQZDKt8o7qqxLqQOQAJS3CxHSjQwW9HIH+VE3AUPhiCdHzIfDQAfeL0Xau11w/dZSX5gW0sbH7way9VjufBq6XIlFpklh111/C9Ibe3oiwqAaNK3mpbh+83QVEY/fRBF8yD2h/aFsn/AJqh4yRncu5LMTck8apxYHdsnlzqqiXnAbXZ2zG5J1JY9eJsDWmbtRlY851JAIHC19AAPEkVkm4eBeeW7D5tDduhbkt+dbdsqE3UaW84+zRfvP3VqrImqRnZFStksosLeyoHBbXD4rE4cgB4DGRY+ckqBwbcmBuDy4HnYOd6N5IsDhmnmOgFlX60jnzUUdT9w15Vhy7ekvJPI9pZnaVyrFbZhYBTyCrYD/DV+kwPK3zRn562m57QxqQxPLKcqRqXY+A5W5k6ADmTbpeH3S2bIsck04tNipDO684lOkUXpVAAfG/SqBsTykKVhG0i7rCUYMADeQglJJl+uyjgBz71ibEaxs7acWIjEkEiyoeDIQeXA9D4HWnyQni8MgdxtHStEK04ZaTK1FMHcdvI1eO9MpoakmWkpI6vjKheYhZYqaTRWqWmhplMlHY5iTrgiJoqYvFapiZKYzRUfjmOyKxC6UzkS1SkgpjiFoyLGI6RNa3Ddn6FhvUQ/DWsUcVte7X0LDeoi+GtY/bXkh7sK0/VkmK7XBXa5sMBQoUKQgUKFCkIFZ95W1vFh/WP+QUKFHdnfMw9ynP8NmeItO4xQoV2kjLH0UdPIkrtChJsmF2/tI4bCTTLqyL3fBmIVSfQWB9lZ3uJsxJppJJrsq55HHNkiQSMAb8WJUG/K+utcoVial3NIKxLwtmk7k4VnkadyLyLHPYcA86MygdFSEJGP4qtyR9rOVPmYcocv7crLnVm/dRSpA/aJP1RQoUNlZS/MyPeLtcRl5STSX/wxDsbf9EMv/61Wd+fLGkPa4aGBnks6M8hCoOKkhUJLc+YrlCq6tpEsStsyTejfLE4982JkzBb5UUZY0/wp18Tc+NQGau0KjLh8ByQUGpjZGPPmNrpp6BXaFUluN8mq+T6W8BHR2HvAP4mi+UXDKJEkHnOl26GxK++4v7a5QqmfUKj6lKcUps7Z/bzJHe2Y6nwAv8AyoUKhPoyUeqNL2BljdIokCqo06k9T1NzWk7Lj7pPU5fYvdH33PtNChVWndxZLWKmjDvLBtRpNqFGJMeHjjCJ9XNIgkZrdTmUfw1R8VtEtxF11JXqEtcX8SQPReuUK6LT+HDwZE+Z0F2TMZhiA+pZc/hdb+7wou7e15cPIHgkeJr8UNrgcmHBh4EGhQq+Hi2p/f8AkT6M2/dTyltMRHMl3AuzLoCOo14+H31fQbgHqL0KFB6zHHHkqKoF6oIy0k60KFDop9RtOmlR8q8aFCi8Q8hlOlR8yUKFaGNkhnOthTDELpQoUdjIsYulbRu2P6nh/URfDWuUKy+2vJD3CtN1ZJiu0KFc4GAoUKFIR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AutoShape 2" descr="data:image/jpeg;base64,/9j/4AAQSkZJRgABAQAAAQABAAD/2wCEAAkGBhQSERUUEhQVFRUVFRgVFhUXGRccFhwYFxcXFBgXGBgXHSYeFxkjHRQYHy8gIycpLCwsFR8xNTAqNSYrLCkBCQoKDgwOFw8PGikcHBwpKSwpLCkpMCkpLCksLCkpLCwpLCksKSwpKSkpKSwsLCkpLCksLCksLCwpLCwsLCwsLP/AABEIAOkA2AMBIgACEQEDEQH/xAAbAAABBQEBAAAAAAAAAAAAAAAGAAEDBAUCB//EAE4QAAEDAQQFBgcNBgQHAQEAAAEAAhEDBBIhMQUGQVFhEyJxgZHRFTJUkqGxwQcUFiRSU3OTorLS4fAjNEJicoIlM6OzQ2NkdIPC8UQ1/8QAGQEBAQEBAQEAAAAAAAAAAAAAAAEDAgQF/8QALhEAAgEDAgQFAwQDAAAAAAAAAAECAxEhEjETFFFhBDJBUpEFgfAicaHhQrHR/9oADAMBAAIRAxEAPwD2LTuk/e9B9WLxaOa3KScBJ2DaeAXmdo1vtjjPLlvBjWBvVIJ7SjfX10WXpcB6CvMrqym3c0isGkNabX5TU7GfhT/Cm1+U1Oxn4UO1dO2dji11ekCDBF4SCMwYXHwjsvlFLzlMlwEnwptflNT7H4UvhTa/KKn2PwocGsdl8opecnGsdl8opecmRgI/hTa/KKn2PwpvhTa/KKn2PwocGsdl8opecl8IrL5RS85MjASfCm1+U1PsfhTjWi1+UVPsfhQ2NYrL5RS85P8ACOy+UUvOVyMBH8J7X5RU+x+FP8J7X5TU+x+FDnwksvlFLzkvhJZfKKXnJkYCT4TWvyip9j8KXwmtflFT7H4UOfCay+UUvOS+Etl8opecmSYCQazWvyip9j8KXwltflFT7H4UNfCWy+UUvO/JONZrL5RS878kyMBMNZbV5RU+x+FI6x2ryip9j8KGxrRZPKKXb+SXwosnlNLtPcrkYCYax2ryip9j8KQ1jtXlFT7H4UNfCqyeU0+09yca12Tyml2nuTIwEo1gtXlFT7H4V2NYLT5RU+z+FDI1ssflNPtPcn+F1j8ppfa7kyQJxrBafn6v2fwpeHbT5RV+x+FDA1vsflNP7XctWxWxlVofSe17Tk5pkYZ9aAN9VdYqlR/JViHEglj4AOGJa4DA4SQRGRRWvPtVf3lnX9x69BXaOWJJJJUgMe6D+7D6Qeorzdeke6D+7N+kHqcvOIWUtzWOxNqjp97dH2ZoDMKTRJa0nbnIx6UUaH1hpABldtM3cn8mMfQgfVan8Ss/0TVq0aQLmhxIBcASMwCYJX2lSg4LB4NTTDS1WugyLrKfOBNy4J6sIHRgpHaVsz6d2rTYGPBEkNgxnlkqtbQVlpcwse8ib1Q7ABMnEQ0jCQNoQNdkDoWNOEKt7XwdOTRvaQ0bQa0hhZcdi080nDcdqxmWVhBxYIHWeMdmCrlq5IXsjCy3M2zppA2DsCsULXdyA7AqiQK6cUS5qU7S0nEAHiG9y1bFpBowLGuHQzuQwKsKelaiCJK4lTTOlILnUqFTINB4tHcoaur7HDJs8AO5UrLa2OwhXeWcwXmmf5eHQVg01sd3Mm3UAxpa9gLd8CekFDtqsYGIgjoHpRVbrex4zuu2g7/aEOVqhEjfnGRXopnEilQay8LwETjAxWrbdPOBuU3A0xBBuAE4bZErMcwbEzhwhaOKbyc3YRU9aHFjRdpyMJLc+PStHR5rufT5RlO64yYAvRwwQdZ6l0zj1I00Jp2zm7fc9rxhBMtxwzhYVIKKwjtSvuFtKwNgQ1p/tb3KnWtFNtXkrgvxeHMEEcMNiq6U065gDqbw0DYQDe6NoWbT14YDecJcNgxEdJyXkjSk82uaOSCujYmkc6mwdTe5eY2ZoFt0iBgBbHQB/QzJFj/dFpHC67phBmhbaKtot9QCA+1uMf2MXnrU5xV5KxpBpvAX6qj4yzpP3XL0BAGqg+Ms6/uuR+sUdsSSSSpAZ90D92H0g9RXmwGP63L0n3QP3YfSD1FebtzWUtzWOxxqnT+I2f6JvtWm6nxHaq2p9P4hZvoW+1a/IE7JX3Iv9KPnPc5tWk3vGJpght2QBeukZAmbsjOIOKzn0dxB6P1wWg6z8CFEaKsUo7Bsr2fRVSp4jC6N0TnHtStug61IgPpkTltHRIwlWA0g4YcRge0Lmq2Rm4naDkuru5MENp1erMpcq5oDZjMTjkSBsWaWrUp1XtBAcQDmNhjeMlXrUeEepdJv1BShcwrBpLg011cHLKhGRWjZ9PVGwDDhxme0LPuro5RHXt/+KNJi5putdOt48tOwnEdox7VkWqhB3jeF09o2KMtSKsLkEJoUxYtyxak2irTFRoZDoIl4kg7cMlZTjHzOwSb2By6nAW7btUbTSzplwgmWG8IGeWI7FjlisZKWU7hprcZjSSAJJ2Lp1jfJF0yM4E+pJrUXaI03To0QA7nGZM44Zc2MlzOTjsrhK4JCzQRfBaDvB9qWrDAKlsDcvfToxn+Cnt2orbrSHAte5z2nMEN9E5IZ0G5hrW00xDDa33RwuMXg8ZJuKuvU3orOAz1S/eG9f3XI+QHqkP27ev7jkeLwI3YkkklSAz7oH7sPpB6ivOGZr0b3QT8VH9Y9RXm7DiOlZS3NI7GnqVS/w+y/Qt9q2DRWfqQ3/DbL9A32rULj8hy+vGWEeFrJTq6WqOcG0xzWwdhGEkuJdgR04IjsjqFRjb7WNdAwiNnFYLbK0ZUzmM8ThO87IHau75+S7sUnaW2CQTW+S7pbR9IeJn04LEfRWjyziMZjcf1goTTXcLpZDyUHUVG6ir5prg01pclijVs0bj0GQrmj7DTdg4kEkY4YDeAc0uRXBpo3dBBGzUOkQCXv34XRh2YLH01qlyJFxxeCCYI52Ebs856ip7Pp+uxoaHSBlIk9qgr6QfVPOeARkSCPUsYqonl4NHpawjBdZxxUXvck4DPJFlirbHmm4HMSMfOhTMs7abm1KLAXA3gCRgcZAh2Ix6lrxbHOkxxoepZbr6tOnJJgOAcDvxBieBRDobSVpqtJY2iADAaS4QNmAGWEKW2adD2hr6L4PjAiR1EKnobSIpkxltB/Wawk5TjeSyd4Tw8F+po61ucTylKPkm9h0EALE0pqhVqPvNDbx8bEDHKQTmi+npSmRN7q29iq2vSYnmTPALKFSaeEdOMTz21aAq03FrgJG4gqDwY/cjWuXOfeLCekx2mFRt9AOf8As+aDGDjiD1DJeuNV+pk4g9SsFODfc4O2Q0FvXjKy9Xad2paxh+9PxGXiMRFUsp4en2of0GIrWsHP30/7rF5/Fu8F+5pR3DjVH/Pb1/ccjtAmqH+e3r+49Ha8CN2JJJJUgMe6D+6j6Qepy84o+M3pHrC9H90E/FR9IPU5ecUTzm9I9iyluaR2CPUNgOjbJ9A32rYqPaM3NHSQgrU97feNny/ym+1ar3Ru7F5Z/V3FuKht3/o82g3OVaWucDLW+MQCQOmAqbtL0t580rQselabGQ/9ncgXYwfAuuewRLsRExB3oXc45jDHLdJwHGMl3W+o1IKNrX9Vbb+S8Oxpu01S/n80qF2naO6p1M/NZji7ionUncVivqlbt+fcaEbQ0/Zdorj+xveuzpywxjUrA8aeHoCHnUHcVE6g5dr6nV7DQjc8M2YnCs3rDh7FKy3WckfGKZB3HEdRiUMvse8ehV36OG79da3j9Ul6pE0IOG0qLvFrN9HsUbrMAc54hAjtFblx71e3Jzh0OIW0fqa9V/P9E0HptLRlAjGoemRs4Rkk7QTZBa5zgdrWT6l5my212mW1qoj+YlXqeu1vbgLS48HNYfW1d8/HuXQg7dosh2FUBvyje9IChfZqhdF4P4yMuk4oSHuh2yLr+SeNxZH3SFcZ7ptSIfZ2RtuOLfW0rWPjYepNATUtGVziBGO0gdeOxS1NF12EYgk7A4SOnL0LEo+6pRnnWeoMIwc0j/1UzfdFshzbVHCD62krteJi/VF0G9Tp2rK7e62+uVGbFWeSLpG+CN6xhrzZC3x3Dbk696o9KhGvVnYQ5nKE45Rj2laRlq8tvz7ksbtfRjmQXFwnbIOWxA9h/erdJn42/H+1i3PhfRq4udUbhMEA+qfUhzQVoD6trc0kh1qeQSIMFrOxZ+IT0q53T3DrVA/tm9f3Xo6QLqif2zev7r0dLyo0YkkklSHkmuGkXHSlopHxW0KbhwMDCeMnsWXSPOb0j1rZ13tjjpGrT/hFFjo2EwMTvMGFjUPGH9Q9YWT3NVsZ+rdriyUBjhTGXXxW3Z7TIwaTGfOjedvAHs7QbQ9tihTG5verot6+Y6dpNmIYNccYpxswO3HtyOHBdOqxiW4f1ZbPaM9yEBpE8OxONJY4+xThrp/r/gCnl/1Kbl+I7fyQ23SvEqRumDvWLosgQ8sOHb+STn8QsDwsF03So2KcFg3P1kmuD9D81jjS/wCpXQ0xwCnCkDUfSHBcmgOHZ+azxpfgpRpPh6k0SQJnWEcOxRu0dwTjSXSuhpLh2yr+sFU6L/lUb9E/orQ9/ncOw+1MbQdw7FdUgZD9EHgon6KK3g6dyY0wdo9K6VVoA47RxTe8N8ohNBu/2JuRG9d8ZgH/AHkOK1NS6cCv/wBw8fZYrLrONonoTaqtHxmPKX/dYvV4eo5No6juaumazmWe80wRVpwccPGBOC9eZkOheaMMMOG//bqdy9LZkOhe9FZ0kkkqQ8j11b/itU/8hvqasuj4w6R6wtLXf/8Aq1P+3b6gsumecOkesLF7mq2PP7A53JthpOHtVsB3yCtLQmr9V9npODCWubIM8SrvwcrfNekLNt38phqRg3X/ACR2hdCm/wCSPOW4dA1RnTHaFGNGP3M84IlUn5Y3/YmuPUy2Un7m9v5KQU3fy9p7loeDan8o6wkdGP3jtaq6FZ/4P4Y1x6lJrDw9K7u74/XWrQ0U/ePOCXgt/Dzh3rjlq3sfwxrj1KwI2R2fmug/gOw96tDRjuHnBMdGu3Dzh3qctW9j+Brj1IBWO5vYe9dcuZ/h7PzUg0a7c3zgn8HP3N84KcrW9j+Brj1Offp4frrSFvdsj096Xg6puZ5wTeDav8g6x3pylX2P4GuPUXv92/0HvS8Iv/QTHRdT+Xtam8FVI2ec2FeUq+x/A1x6jnSL95XD7a75R/WzJP4JqcPPCXgl+5vnDvTlKnsfwNcepwbW75R9HcuffTvlHt7lYOgK0+IOshN4Br7GDtauuVq+x/BOJHqiv78I2nznd63tRnSyuc5tL/us3rJOgK8eKO0LW1IolrbQ12YtDwem61dwozhmSaO4yTeGFYbzD0n/AG6i9MavNAOYTxP+3UXpYW6OmOkkkqQ8n16sp8JVHiCOQaDBEtJyBEyJgx0LDa6COmfTitnXnRNTwpVrlhFP3q1gfBgmcROSwyVlLc0WxmaL0ryFJlKpRrksaWktplzZF6CHDNvOB6ls0db7OAAbJaTAE/scyARM3pGc9MboUIKmpUb0xGAkk5RIHtCx4UW7nHDRBbda6TmgNs1pbE/8DOThJmThHp3rEGlv+RaPqvzROLGYvS27MTOE4YdOKf3mYnm3Z8acJ3dK9Ph5Pw7bh6nDoxYMeFP+ntP1R70vCn/T2n6o96I30YAOBBmCMsDBXIXq56r2HAiDvhYfMWj6o96XhcfMWj6o96ISEk56p2HAiD3hYfMWj6r80vCw+YtH1X5oihdJz1TsOBEG/C4+YtH1X5peFx8xaPqvzRJC6CvPVOw4EQZ8LD5i0fVfml4XHzFo+q/NFELoBOeqdhwYgr4XHzFo+q/NN4XHzFo+q/NFl1dtCc7U7E4MQR8LD5i0/VHvVixabLHte2zWglpkA0CR1hEdqrBjHO3Ak7cGtLiYwnAHDbgFk2arbxTNcUwWyDyBd+1NI0nV+UwMDmNm7E8E5yq+hHRiXKuuINPk/e9riQZ5Azhexzw8b0BcDWhsz71tn1J3ytizVuUYx4mHtDh1/r0Kam+HRIkgkDCYGGA255rleKmtrfn3Jy8X1MF+sktj3pa8s/e5nZtnh6VY1YszmtrPex7OVrPqNa8Q8NIaBeGw804Iho2xpuw4G94sEGYxw3xwXNTvXFSvKorM7hSjB3Q4cAw3iAJzJgYteM+temBeU6QsbqtNrGMNRxr0zdHC+ZncM16sFkjtjpJJKkBr3QnAWJxOV5vpw9q8taZyXp/ujsmwuG99P7wXilq0O4c4GOgke0LKW53HY3YViy2q5MtDg4QWumIkOGLSCMWhCQslYZGr/qdyc2a0b6v2+5ChodKi6WClTDTJIHKZ4Q6S+ZF0QJjPBSP0q26GNpNuQC5pLzL9rwQ4EdGSBOQtG+r/AKnclyFo31f9TuQBjarXfDQGtY1swG3tpkklxJ9OxQBCvIWjfV7X9ybkLRvq9r+5AFoCUISFK0/Kq9r01y0/Kq9r0AXwugg2LR8ur2vTfGPl1e16AMl2xBU2j5dXtel8Z+XV85yoDYLoSgcPtPzlXznJX7T85V85yAOwuwEA8pafnKvnOT37V85W85yEDq22YVKT2ZXmubxxBaeuHT2KhZTUvh7rM33yKPIe++VcGXAzkRV5Aj/N5PDONqEjVtPzlXznd6XL2n5yt57u9W5LHo9IBoa1ohrGhg6AnbRaXX4F4NLQ7CbpMkTunGF5yK9q+dq+e7vS98Wr52t57u9LlPSKNkY24AxoFMEMgDmgwDd3SAMlZ2rzAWi1fO1vPd3q/YDaHYur1SBnFR3pg4KXFj13VSn+3icWtLiOB5rZ6ZJ/tRkvPPcxH7Sr/Q37xxJ2lehrtbHLEkkkqQHNfx8TP0lP7y84s9AF0n+HIcSTJ6YEdZXo+v37mfpKf3l59ZBi7q/9lm/MdrYZwGGGZ9hPsVa12q4QLjjt5vSR15ekKHRNi5OBec6cXFwg3zeJE7endC1HZRslUFN9oim58HAExt7fbwT2S0XwI2yJBkGHFstO0GJCtARl7FHSpxiIgwREccZHShDOsmlBUcW3XAjOTxunZ8qR/apn2qKrWEZtvZxwgDap3sJeCHNhs324SScjhkntILhdDgHEc0mPVMkZoCrbLUWMDgCZIEDoJ2AnYpqb7wkCMAc5zAOfWrDnwDJAGGcRwzUdBhbtBMkgjccQOOGCArWW0FzQYgkuETPiktzgbQm9889zCDzW3pnDHAYdIcI4cVNTZiXXgWkQAIwIzy2KSrzjmJBBOUkDZvnEYoCpa7VcLQZ50xjGRAA4kyexTVHQ0nGBPonb1KWrJbdBAzukxgTt7YSabrcYyg5R6eKAhpOvARtaDvzxVayWy/OBwI2zmXCDhg7mzG4hXqQgyDnBGWGzZxBTESZERJkYZno6CgKb7SRVDLrjzZJBwE3onD+XftTWq2XIBDzInmjoz7VeqEuwwmMCYyGycyuLS8hpAIGIxIBA2bezsVBWpVL4mCOBzVqnTUdKmRgYJ2kZSrDEBBbJaAYJBcG9pAOzZPoUVrrXKbn/ACTvOOMRgCdm5W6zjBAJE4GPzXN4tBEkYQT7TsUBBUqQxzsro38AYmOrJVX1MGVAIJ5MOG0tqQ0tO+L0jdHFaFOWjMkgGThJneqlrpkMAJLv2lMyc8ajNyMBt7mn+ZV/ob94r0Bef+5p/mVv6W/eK9AVjsSW4kkkl0QHNfv3M/SU/vIAsGbp4ety9A19/dD9JT+8EAWAYu6R63LN+Y7Wx26njwGPoj2qvbNHsqQTMjDAxh0qx75a480tPOgxGBgmDGSVYkBu4uGMccuvLrQEAsY5MskiRAIzH6G1cWKzBkNxIYIg5wSSBPDLqVlzsHGJgOwAnsG1RWN7nNbeHOjHAt24CD6+CAgp2IMqOhxN83oiBgZJjfzh+eaVrsYLm1JIuhoLYGYdhzswJKkpV3lzw5sC8A0xEicezEdEHanq1XNqNF3mlszdJmSZk5NgQqBrRY2vYGknAtOG26QY4ZJUmggzMOEYZjCE1qqubTvht7KREnj14+gqRhJnASBiBlIbjHWgKljsdzC8XQdoj+ENAHCAnqWAcoXtLjenPISGDf8AyZ7ZTaPtD3sF9t0ydhGEA7eJI6knWh4quaWQ2DDoOwNwPGSY347kIT2mzhwbiRdcHERndN4QdmPqXFaytfTcxxInaOmY/PgodI2iqwtuMvAgmYJxkRlngDhxCsVHG44gTExuzMHowHagI7PTFNovElrQBxgTu2ifQq1jc28WteXS4vHNIiSXEY55+hXKDnODRGN1pIE57QuKdQ4zB52GGQjL9ehAc2m0sDsCZjFt04GBkRgR3ru0Oa1nOJBBA8UmezI4elO8uDhkBdxBGeEgjcuLUTcnEZYjMHDDiTOSoB3WrTpo0pZm4iOl0gSM4AY4xtMbJkOsuslek4PFQugyWkCCNwgYdSPNY9CC0sIxBywiQRiHAEwYvOBE4hxjEBCVk1DrOfde4XJxgPBj+9oDf1mmCB6XMtFna83xN2oLu2IIBHp/+KWtQbUpODrwvc6QMc70Qdq597upUmtpiYIaMDGyZjIQfQnttV4pucxpcQYAE/KI2Y5IUfkmvpuBLm3xE/xDZiOpVqn+W2J8ekOdgcHtGPFWK1R1x7mtxaMBjnAww44KC0VCWtkQb9KRxvNlRgOfczH7St/S37zkfoB9zPx639LPW5HysdiPcSSSS6IDmvv7ofpKf3kBWDN/V/7I+19HxM8H0/vge1eeWWvcdJGB9mPXmfQspeY7WxXsOjxTfeDSC4NDiTMlrSJG4RhsV+rUAaSSI2zlG8ripXZM3hGzHqXNetSc2CW7QccwdhVuBjbmD+No61MAOGP/AMVBtOgMiwdanZa2BwN9kRlPEHNAStrMdMOa4jDAyd3UmNZshpcJ3E/rh2qqRRaZpuY04YyCYBBjYu6r6JM3mThje2iIPA4DsVIWTVAzIE5Y57UzHg4tcI3jJVTUoljQ9zHFuTpAg/oDsT0LTSaTL2XTgAHDARGe+UKO+2MmLzZ4nGf0U9OuHYhwMcZ6uCp2hln5xNxxOJEtk9p4prNbKU3RzQcSS5vfmYQhoucMATEnL2x+slHVyMOLeLTBwP5KpbbdQcRLQ4tmDLCMd0nD8lK+2UeTIc4G8Mg9odzs9vEoCWiwACHTMGenD2SuKdPEkvLiScCd+OGGWC4sVsogDntgANhz2zAG+ZnHNQWevQvm7dZOJcSwTGAyPFUE9ozaTUIEYNmBMzkdqQtbTgHNx2B3s3pWs0KkS9nRfbG47dsZKi2pQBmMiI5zeJBHO9PFQGkF2FBStTIm+0TjBc2d2/gpBaWfLZ5ze9APVOBEkTgYMLh77jTzoEXSb0Z4Z9K4tFspxmHGZ5rmHdmCfVxXFpNJ1Mtc6ZIMscyQcTjJyVBI3mDxiYBkkiY4nrVerThgEzz2GSZOLwc1I+pTuEXsxhDmEjZkcDgoQ4Ou3ccWknddxAw/iJA6pUewQee5n41b+lnrcj1AvuatxrHgz1vR0rHYj3EkkkuiEFtsbatN1N4lrhBHD2FecW/VKs15FKKjNjnG67rEEHp27l6VXyVJzFy0mVOx5qdWrV80PrPyXDtXbV8z/qBelFiVwqaEXUzzI6v2r5g/WBc+AbV8wfrAvTria4mhDUzzE6DtXzDvrB3rk6GtXk7/ADx3r08tSITQhqZ5f4JtXk7/ADx3pjou0+T1PPHetzXnXK1WRtTkbI8taG/GSA6njEm63dMc4jHYvLq3ug2msf2tqtEfJpubTaOgMhNCGoNfBVq8mq+cO9cnRdp8mq9o70FjTdAjnutrj/3Do9agq6as15ouWhzADg6u7pwOzNNCGphw6w2gZ2er5w71E+lVGdGp57fxIJdpax+TE9NZxUbtL2TZZGdb3FNCGoM3VnDOm4dL2fjUDtIgZiP/ACU/xoS8M2fZZKP2khpqnsslHzSmhDUFDtOUxn/uM/EozrJRGbvtt/Eh9uk3bLGzqpOK7FurnxbIB0UHdyaENTNo60UPlfaHemOtVD5R7VlNr2zZZXfUHuXX+IHKzP8AqY9iaENTNT4T0PlH7XcmdrPQ/nPQHdyzm0NJbKFTzG+1dCw6UP8AwqnYzvTQhqZeGs9H5NXzHKppTWs3IszX8pI8ZhIDYx2YHJMNE6VP8FTzmD2rqhq9pZpN2+2QMqjRxjAq6UNTOtE+6HpKg0tpOYATeM0mkkwBjLcsPSUX2P3a7ZDQ6xteQAHOl4LiBiYDSBKGqegNMnJzh/5Wq3Q1O0u/xqxaPpT7Aujk9n1W1oZbaV9rXU3DB9N4Ic09Y5zTscPQUkJe5nqfaLLaKlSvWvzSuBt4nEuBnHdd+0kgPRagwVctTaWtwo0alUgkU2OeQMzdEwsOvp2rZ8bS2mQ6jUqt5K9gaTQ5zHXs5DsHCMskBs3E5pLDdp6rQn3yymZoPrt5Iuw5MNLqbr2fjDnDDPBW7HpKs2rTp120v2rHPYad7AsulzHXs8HYOEZZIC/yS65JZdbWyi1zm3axLXVGYUyQXUvHDTkYAnoHUpxrHRLmtl0OuC/dPJh1RoexrnbHEEHrG9AWTR3rl1CSsl2uFMVMQ5tLkuUDnNIc4mo1jLkmC03j2SYCuWDTra1ZjacFjqVR5P8AEH06jKZbnH8Z9EGMwLFSyYQFjWzU+z1TL6FJx3mm2e2JV6zawF9W7yXMeazaRDue51A3XBzXABt6DGOzGJVzQ1s5eiKhbcJc8FszFx7mZjbzdiAGh7nlk2Wal5gUrdRLMP8A89LzG9yLDRCXJhAC41PoDKjT8xvcuxqvR+bp+a1EnJhMaAQA+3V+mP4GdgUg0KwbG+hbgohLkggMYaKbwTjRQ4LYdTTBqAyXaJHBceDB+gtohVhpClh+1p4m6Oe3xhEgY54jDiEBnjRo/QTjRw3ehXqekqLmhwqMgguEuAwbIcYJmBdOPAqV1emA0l7AHYtlwx2y3HHDcgKI0WFIzRLdsqxT0pRLQ4VacFgfi4DmmIcQTIGIz3qxSrscSGua4tiQCCROUgZICsLC0bF2LINyuNau0BBZ7PdxSU6SAjr0Q9pa4AtcC0g5EEQQVm2XVqiyZvvlhpjlHueG0zmxt44NMCduAxWsUkBi0NVaLXA/tHQ00wH1HubybhBpwTFzbHAblPYNX6dF15pe5wbcaXvc+6zA3W3shgOwLSSKAyzq7Smed49Z+e2uCH9WJjcuKeq9EFph0Nuc28bhNNoYx7m5OcABjwG4LXSQGENTqH/MMNDGzUcbjWuD2hnyYLRCvWPQtOm5rml5c1jmS5xcSHua90ztlo6FfSQGfZtB0qdU1Wh14lxALiWtLyC8tbk0uIkqew2FtJlxkxLnYmTL3F59LirKZAKE11OkgGupXU6dAc3UrqdJANCV1OkgOXUwVjUdU6bQQHPxYaeN2bpDANmYDB2lbadAYVXVKm6Ze/EEfw/zxszAqEdk7ZvWzRDaj2PLnA0zgBHymuiYkCWjLuWguUBjM1WYA0F7yG3CAbvjMaxgcebtbTAjLMxKtWLQrKVR1QFxLr2BiBffyjownxitBJAIJ0gkgEkkkgP/2Q=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00" y="1371600"/>
            <a:ext cx="8382000" cy="34317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0000FF"/>
                </a:solidFill>
              </a:rPr>
              <a:t>Next Class (Friday)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Overview of JAVA Programming Language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Access JAVA Programming Tools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Download JAVA Tools to Your Laptop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Write a “Hello, world!” Program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Run the Program</a:t>
            </a:r>
          </a:p>
        </p:txBody>
      </p:sp>
      <p:sp>
        <p:nvSpPr>
          <p:cNvPr id="31" name="Rectangle 30"/>
          <p:cNvSpPr/>
          <p:nvPr/>
        </p:nvSpPr>
        <p:spPr>
          <a:xfrm rot="21321634">
            <a:off x="1398586" y="5070926"/>
            <a:ext cx="6321486" cy="92333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Bring Your Laptops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0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COP2800 – Programming in JAVA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Course Objectives</a:t>
            </a:r>
          </a:p>
          <a:p>
            <a:pPr lvl="1"/>
            <a:r>
              <a:rPr lang="en-US" dirty="0" smtClean="0"/>
              <a:t>Basic Knowledge of Computers &amp; Programming</a:t>
            </a:r>
          </a:p>
          <a:p>
            <a:pPr lvl="1"/>
            <a:r>
              <a:rPr lang="en-US" dirty="0" smtClean="0"/>
              <a:t>Specific Knowledge of JAVA Programming</a:t>
            </a:r>
          </a:p>
          <a:p>
            <a:pPr lvl="1"/>
            <a:r>
              <a:rPr lang="en-US" dirty="0" smtClean="0"/>
              <a:t>Practical Programming Projects Build Skills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Today’s Class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Programming Languages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History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Object Oriented Programming (OOPs)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Example:  “Hello, world!”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Review: </a:t>
            </a:r>
            <a:r>
              <a:rPr lang="en-US" b="1" dirty="0" smtClean="0"/>
              <a:t>What is a Computer?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Machine that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Changes Its State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How is State Represented?</a:t>
            </a:r>
          </a:p>
          <a:p>
            <a:pPr lvl="1"/>
            <a:r>
              <a:rPr lang="en-US" dirty="0" smtClean="0"/>
              <a:t>Zeroes and Ones :   0010101011000101101…</a:t>
            </a:r>
          </a:p>
          <a:p>
            <a:pPr lvl="1"/>
            <a:r>
              <a:rPr lang="en-US" dirty="0" smtClean="0"/>
              <a:t>Called a “State Map”</a:t>
            </a:r>
          </a:p>
          <a:p>
            <a:r>
              <a:rPr lang="en-US" b="1" dirty="0" smtClean="0"/>
              <a:t>Computer Hardware (HW) is </a:t>
            </a:r>
            <a:r>
              <a:rPr lang="en-US" b="1" i="1" dirty="0" smtClean="0"/>
              <a:t>Equipment</a:t>
            </a:r>
            <a:endParaRPr lang="en-US" b="1" dirty="0" smtClean="0"/>
          </a:p>
          <a:p>
            <a:pPr lvl="1"/>
            <a:r>
              <a:rPr lang="en-US" dirty="0" smtClean="0"/>
              <a:t>CPU, Memory, Mouse, Printer, Flat-Panel Display…</a:t>
            </a:r>
          </a:p>
          <a:p>
            <a:pPr lvl="1"/>
            <a:r>
              <a:rPr lang="en-US" dirty="0" smtClean="0"/>
              <a:t>Hardware Must Be Controlled by </a:t>
            </a:r>
            <a:r>
              <a:rPr lang="en-US" u="sng" dirty="0" smtClean="0"/>
              <a:t>Software (SW)</a:t>
            </a: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AutoShape 2" descr="data:image/jpeg;base64,/9j/4AAQSkZJRgABAQAAAQABAAD/2wCEAAkGBhAQEBUSEBAQEhAUEBgQEBgQFRAVGBAQFBkWFRMVFhYXHiYeFxkkGhMVHzEhJCgrLCwsFR4xNTA2Nic3LCkBCQoKBQUFDQUFDSkYEhgpKSkpKSkpKSkpKSkpKSkpKSkpKSkpKSkpKSkpKSkpKSkpKSkpKSkpKSkpKSkpKSkpKf/AABEIAKkBKwMBIgACEQEDEQH/xAAcAAEBAAMBAQEBAAAAAAAAAAAABQMEBgECBwj/xABGEAACAQMDAQUEBgUKBAcAAAABAgMABBEFEiExBhMiQVEUMmFxByMzQlKBFiRTkdM0Q1RidJOUsbTRY3KSwhUXJUSCg6H/xAAUAQEAAAAAAAAAAAAAAAAAAAAA/8QAFBEBAAAAAAAAAAAAAAAAAAAAAP/aAAwDAQACEQMRAD8A/caUpQKUpQKUpQKUpQKVoaxrCWyBirPI7d3DHHgvPKQSEQHjoCSTgKASSACam3Omh0abU5kEIG4xB9tvEv8AxGODMenL+HphQeSG/c9pLONmR7qBXUFmTvE3hRwTsB3deOlfNt2pspCFS6ty7cqpkQORnbwhIbrx0qfYazGilLHTrhogAVMUUNtG2cDwd80e4Y81BBHQ1kutd8B9r067WI8PlIblcce8kDu2Ov3T0oOgpXNWemxlRNpVwiJkgxA77aQjqmwHMDA+ce3B95Wxiqmk6wJ9yMpiuItonjbkoWB2srdHjba21x12kcEFQFGlKUClK8JoPaldqdYNpZzXA27o4iY9+SpkPhjBxzgsyj8/zrYuNato22yXECN1w8kanB6cE1H13tBpU8MttNqNmgljMbfrNsHUOOGXLcEZBHyFBs213PFeJbSOZkktHmDssalZYHhjcAIBw3fq2D0weTnAuVxOna5ZC5Fzc6vpssi25toxFLBGoVnDyuQZWO5jHHxnC7PPOa6X9JLP+l23r9tF0PTzoKNK+I51YAqysCMqVIIIPIII6ivugUpSgUpSgUrXvL+KFd80scSfikZUHQnqxA6An8q0V7W2BIAvrMlvdAngy3nx4uaCtSvAa9oFKUoFKUoFKUoFK4rtbbvFcNczwPdWLQLE5iJ73TtpdnniUeIhtyFmQhx3KnnFWLfVne+WKN4ntfYFuARlndncqjB842FV9OeaC7SufftUVEgaDEkWni+K94rc5lBiLKCucxe8Mjk+nOK6128/VCkECe0XQjKySsx7k28k+dyJhXzGRjxDwjnxZUOlpWrcakkbbWEmevhimYfvVSK07ntTax/aO6f80NwP+z4GgrUrj+0/0k2ttZzTQv3kyRFolaOcK0nRd2QPDkjPI4rlrT6b7S90+dWPsl93DpGjEsJJGXapjfbgnJHhPPzHNB22nX8bRyanM2Ie7ZoCwP1VkvJcDrmTb3nAyV7sfdrJpmlPO4ur1frM7raFuVs18iR0a4IPif7udq8ZZ8ev2ihLO0QbYXu4oiB+yto5LkJ8j7KqkehNdHQKVxmodoZZO8SOVo5W1OLT4Fj7svGqEPPI4KnaWiWdhnI2KhAyTnoYe0EDOqgt45pLeNipCvNDnvEB9Rsk+fdPjpyGtqegkO1zZ7Yrvgt1WO7C5xHcAdeCcPjchwRkZVta8mNzCl7aK/tEBbCN4WcI2y5tJBnG4lGA6gOiNnA56SoGlp3WoXUQ9yWOG9UY6Stvgmx8MQQt83b40GK07S3N3GJLOybu3XdHJeyCBXU+6yogkkI8/Eq9R+WYaVqEh+uv1iH4bOCNeOeC85lz1HIC9OMV99lG2xyw8kQXc0S8AAIW72NQPRUlVP8A4+lW6CGvZKI572e+lJ677q5UeWMLEyKOnkPWsi9j7DBBtLd9xBbvUWQsw82MmST8TzVilBOtuzlnGNsdpbIuc4SGJRn1wB8BWzFp8SHKRRqf6qqP8hWxSg8ArXl0yByWaGJmPUsiEn5kitmlBHHY7Ts59gs93XIt4M5PXnbmvj9D7QfZrNCAMAW891CB5nCxuFB564q3Sgg/o7cIPqdRugQMKJxbzr6DO5BIf+sfHNfPtGqRE74rS6T1gaS3kxk5xHLvQnGOsg5roKUH5OPpzjXVvZZ4WgtQBbyGXu98N2GIZnZWKd2PdODxjdnHFd1e6nNPM1tZsq7ADdT4VxBuwVjjU+Fpivi8XCAqSDuAMDV/or0SJZruWzMjKklxJvmuW3kAyMfFJjJwevrV/sN2fSxsIIFUKwjDy4z4pnAaQ5PJ5OBnyAHlQbendnLeAh1j3zAEGWYmSU5wGzK+W5x0BA+FUXjDAhgCCMEHkEehHnWhe6rsnigUAs6vLIWOBFBHtDt8SWdFA+JP3cHF2b1drm1imlCKZdzR7dwDxlmMLANzlowrY+JoMU/Z8xeOwZYGUfZY/V5eDhWjH2f/ADx4PTIYDbW5o2rC4jLbGjkRjHPG+N0MoAJU44IwVYMOGVlI4Nb9Qb3FvfwyKMLd5tZugBljR5bdz8dqTJ8dyD7ooL1KUoFKUoFKUoJ1/oUU2/cZVEi7JgjuolTptI8uDjK4bHnXq6FCJ1nVSjrB7NhDtVoVJKKVHGFLNj03GqFKDn7bsTbxo0avcbWtBY+KTJW2GdqrkeEgMwz155zgY3bvQUkFv45Fa2kEkLLszkI0TBtykEMjsDxnnIIIzVOlApSlBL7UaCt/aS2rOyLMmwsoBKjIPAPyrl//ACssLPT7iO0t1ad7Z1Ek2Hkd9pK+IjCZYD3QB0OK7ylBzuuXatDaXiEGKO4juWPOO4mjkgZ/gFW53knGAhPliuirm7CNIXfT5wpglVzZhx4ZLdge9tvQmPJwv7NlxnYxGezvTaFbe5ZjH7ltM2SHUe7HM3RZQBjLcPwR4iVAb93pKSSwylnDQu0ihSu13eNosuCOSFdsEEdfTio1t2fmV4kOzuob+e935yZFm9oZI9uPCwa5OT0xGMct4enpQKhaf9ZqFzKOVihhsx0+1HeTy/PwzQfmCPWvdT7ReM21mFnu+jDkx2ufv3LL7gxkhPefGBgZYaN8WsLRLS0Pe305cRGTGWnkJee7lABwis5dsDGSqD3hQbvZPxJPKOkt9Oyj+rG3cZ+Oe5LfJh86u1/Pl19MmqaaRp/sVpE9ttt/GJ3yqAKpHjG7cMHd55z51+76VqCTRK6TQzZUZeAgozdCVwTgZB4yaDcpSlApShoNezv45gWicOFdo2I8nQlXX8iCK2K5zsXdq4vFX+b1O4QnIOSSsnGPhIB+Rro6BSlKBSlaOoa5bW/208UZPRWYbm6cKnvMfEOACeR60GHtTZPNY3MUYy8lrLGg45d42VR+8itvTb1Z4Y5VOVkjWVcZ6OAw68+dRzrt1ccWVqyof5++DwoOnKQHE0nU9RGDjhqw6Ar6eVs53DxuWa2lC7FaR2LyQMo8MZDMSgzypwOUOQ2+03Z1bmOQxqq3TWslrG7NIoCTDDBwnvqD4gCCMj41P7UWCxtpaxrhYtRjReCdsYt7hQM+Q93r6CuspQKg9pWzNZIPea+DAf1Y4Z3c/IAY+bD1q3NOqKXdlVFBZixACqOSSTwB8ag6GzXc5vWUrD3Zgsg24M0LMGknZT07wxx7QeQqA/fIAdDSlKBSlKBSlKBSlKBSlKBSlKBSlKDT1XSo7mIxyg4yGVlJVo5F5SRGHKup5BFcva9tkS6l0+43XLQxBpZreJpAEbw7biJASsnTOwFeckL7o6LtJDdvayrYvFHdFcRPMCVQkjJ4B5xnHBGcZB6V+MfRR2Q1Sy1YzSxd5AzT2lzKsiON4O4k5YPjvI15IoP1K00qzn8djeSxjJ/kVxujBGP5lt8a444Cgc4IxWW90WJVDXd/dMig7u8nW3VlGc7+4EQIG7/LOaq32iW0/wBvbwSnG362ON+ODjLA8cD91YLbstYxkGOztUIbcpWGEFW45BA4PA/dQRbXtHbqfY9IgjldU3jZiK2iRiVDtIB9YCwP2Yckg5x1q1o2idyXllfvrqXHfSkbfCM7Y41ye7iXJwuT1JJLEk6uoLs1K1foJIJ7ZuviYd1NGPmBFMRx0LfneoI2pdkrW4u4LySPNxbbu6YY5DAgBuPFtJLL6Hkdaz3PZuzkYu9tCZD1cIqv0K5Ei4YHBIyDVKlBEfsuAxaK7voSfSdpVB88JcCRRwcYxgeQzzXyNJv09zUQ/l+s20L8ev1Ji8Xx6fCrtKCSIdQD572zaP07mdWPH4u9YDn4dKxyy6mGO2KxK+Raa4UkfECI4/eatUoICPqa9LfTh5nE1wMn+5rIkupk4MVgo8yJrhiPjt7oZ+WR86t0oIqW2pc7riyHHhK205wcjqDPyMZodJvGxv1B14wfZ4LdBn1HeiUjy6k1apQRU7KRH7WW7mP/ABbifbwQfs0ZU6j8PnjpxW7p+i21vnuLeGHIAPdRomQOgO0DNbtKBWG7s45kaOVFkjYYdXAZWHoQeDWalBATRru34tboPEPdivQ8m0ddq3AbvAOvL94RnjgYrVs9W1SZ5o1hsIzDMIGYy3MgyY4ptwTu1z4ZlGNw5B5866momgfyi/8A7cv+jsqDHF2XMkglvp2uWVt0cYHd28bA5UiEE72BAIaRnIPIxV+lKBSlKBSlKBSlKBSlKBSlKBSlKBSla2p6glvDJNJnZFG0jbRk7VBJwPM8UGzUTscQbQOM4knuJxnqBLcTSAH5b8flWxb6wTOLeSPu5GgFwmGDBlBVJV4AwUZ0HoQ6kHqBi7HuG0+1YKFD20cpA6BpEDt/+saCxSlKCH2l8MlnJ5JfKrH0EsU0I488vKg+Gc9BmrlR+09uzxxbceG9tnOfwiZM/wCdbWq6oLdUZkkdXnig8GzwGZ1iRm3MPDudQcZPPSg3qUpQKUpQKUpQKUpQKUpQKUpQKUpQKiaB/KL/APty/wCjsqt1C0Nws+oEkAC9UkngACzs8kmgu0rWtNRilJEciuQASFPIDZ2nHocHB6HBx0rZoFKUoFKUoFKUoFKUoFKUoFKUoFS+0+jm8s5rcNtaSMqpJYAP1QnHO3cBkeYzVSlBCtraeW8S4kjMKR2jw7GaNi0szwu5BQnwqIFGTjO7oMc5ex0RTTrRWGGWzgVh6MsaAj94NWKj9kWb2OMO250MkTcg4aKR4yuR6FNv5UFilKUEXtbn2dMDJ9ts/LP/ALu3zx8sn8q97VQyPDGsUbSH2y1dtuPDHFcRSyPz1wsZ4r47WLmODjP/AKhbH90yE1cFAFKUoFKUoFKUoFKUoFKUoFKUoFKUoFcD2kjkaz1kRZ3d+CdvUxi0sTIPj4A3Hn0rvqiaB/KL/wDty/6OyoNNLhZdXiaJldBpcjSMmCuJZoDbksODkJMV56Bq6esVvaRxjEaIgJyQiqoJ9eKy0ClKUClKUClKUClKUClKUClKUClKUConZZsLcRnAMd/OCBnjvX9pHPnkXAPwzjyq3XLDVoLO+uxPNHEkscF0veELuchrdwv4j9RFwMnLj1xQdTSosHaUyEdzZ3rofvmNIV6Z6Tuj4xjnbjmn6UKozcW93bD8UsW5QOPEzwF1Qc9WI6Ggw6/cK1zYKrKSb124I6RW1yGwPPBIB9M10FfzTqPZi7n7RzppUrKWl9pE8L4WKKcB3cuh93LsMefSv6PsIHjiRJJGldUCu7BVMjAYLELwCTzgUGelKUClKUClKUClKUClKUClKUClKUGC9vo4I2lmdY4kXc7OQAqjzJNcZ2Z7e6a91dot7b7pb5DDlwO9zbWsfgz18cbL8xXV61NbCF1u3iSGRGjfvnVFZGBDDLEeWa/Cvox7I2UWtzF7y2khtZP1P66Im5kfmJl8n2L129H2+lB/QlKUoFKUoFKUoFKUoFKUoFKUoFKUoFKUoNLWNUW2haVgW24CKuN0sjELHGmeNzOVUfFhWhpXZ894Lq7CS3pHhIGUtEP81BkZAwTufhnOScDCr5q6d7fWkR91BNe/N4RHCg/fdlvmgq7QKVxEupyTSKneTJNLqvs4UF0EFtZs8zDBxkSpbsS3O7vwM4XA6ZNZHtAgaKVCyM8Tts2yiMqrgYYsCO8U4YDIyR0NBPvNGFo0l1ZRAOxD3UUaj9aVcklBkBZwC2D0bOG6hlt2V4k0aSxMHjkQSRsOjIwBUj5gis1QuzbCOS6t+giui8YwfsrhFn48sd48yj0CUF2leZpmg9pXma9oFKUoJfZnXPbbZZ+7MZZ5EKlg21opHibxYGRmMnp51UqD2H0uW2slimXbIJp3IyreGWeWVOVJHuyCr1ApXmaZoPaV5mtXVdUitYJJ5m2xRIZHOCcKvJwByT8KDbqFe6lNPM1taMEEfF1OQrdyxGViiU8NNhlY7gVUEZBLAV6e11tJYy3ltKk8UcDzeA9e7Vm2sOqnw4wRmtns5pZtrWOJjuk2l5m/aXEhLzOfi0jMfzoPiw7LWsL94IhJOfelnJllPn9o+SozztXCjyAqhc2ccq7ZUSRD1WRQwPl0PHQn99aeoasY54IEUNJMWZskgRwRAd5JwOTueNAOOZM+Va+h9oBLAs08kCCWaRYMHaJIhIyQsN55LIFbj8YoPi40N4PrLBthHJgdj3EoA90DnuD6MmBnqpqhpOqpcx71V0IJSRJBh4ZV95HHqPUEggggkEE7tQLpfZ9Qidc93dq1vKBjHtESNNDJ8D3aTqT54jH3RQX6UpQKUpQKUpQKUpQKUpQKUpQKUpQQdcburyznJwhaSykz0X2kI8Z6ecttEg+Mgq9WrqmmpcwvDIDscYODgqRyrKfJlYBgfIgGpuk6w6uLW9KrcjiN/dS9UDPeRej4BLR9VOeqkMQpTadG80czA95ErrH4mAAl278r0J8A5PTn1rVga5NwS9vAsQ3KsgnZ3KZyPq+6AUkhSfEfdHWqlKBXH6d2etL25u7m4gin/WRbQmVFYLHbxqjhCR+2acE/DHliqOr66zyNZ2TBrvb9Y+NyWKNnEkvkX81i6scZwuWFXS9OS3hSFMlUUKCxyzHzZj95icsT5kk0E39B9N/oNr/dJ/tQ9htN/oNr/dJ/tVylBz030f6Yy7TZQgdDsBQkcdShBPQda8h7AWCABIpEABChJ7tdoJyQMScZPNdFSghfoXaek/8Air3+JT9C7T0n/wAVe/xKu0oIX6F2npP/AIq9/iV43YmzIxi4/K7vgf3iXIq9Sghr2PgAwJb/AB/b9S/jV7+iMH7W/wD8fqP8WrdKCBL2MhbpcaivhI8N9f8AU458Uh5GPlyeKgdsPo9eTT50hu9Slk7lzFHJdSsJHxnYwPv5xgBuOfLNd9Sg/BtI+g26t7K4mnu5I5jayEQWrHEm1dypM/3wSMFQD8Gr9zs7lZY0kQgo6CRSCDlWG4HI4PBrNXOaHJ7HL7DKcRks2nsd3jh5ZrfJ47yLkAecYU87WwFDWtHEw7yPC3SQyx27lpFCmVRw4Q+NNyoSpBHgBxkVD7RWsMGnexgw9+LHuoY5BvNwkIQPCmNpJbCrleQWDAcYrr6UHzH0HGOOnXH5+dcd9JetrZraTGGSYx3vfFIRucRxwT944HTADck8ANmuwllVFLOwVVBZixACqOSSTwAB51zuh/rtwb/xC3EJgsA3G+NyrS3ODyA5SMLnnbHn7+KCH2G+l6PVrxraG0lRVhMxeR0ztUovKAficDgn/b9BrjLb6J9OiknljjaOSaQSxtEe7a0YA/ydlAKDJJxyDwCMDFVuz2pSh3s7o7rmBVZZMKBd27ZCTBR0YFSrqOAwyOGFBdpSlApSlApSlApSlApSlApSlArBe2EU6GOaNJEPVXAYZHQ4PmPXyrPSghN2ZkX7C/vYV4wpaGdRj43CPJg+gcfCvk9lncAXF/fTJjxKHhgVifU20cb4+G7HrV+lBrafpsNvGI4IkijHRY1CgE8k4HmTzmtmlKBSlKBSlKBSlKBSlKBSlKBSlKBWvf2EU8ZjmRXRuob1HIIPUEHkEcgjIrYpQQ/Y7+DiGaK5j8lu90ci/wD3xqQw8vFHnnJY1qavrepW9vLMbKzIiieU/rkpyEUscD2YZOAfMfOunr4mhV1KsAyspVgeQykYIPwxQc/B2ekudsmoTideHWCFTHbg8EF1JLzHz8bbeh2g10YFc12RvO5H/h0zfrFsm2Pdx7TZqdsEyn7x27VfHRwfIgnpaBUHW023tjIpwxlmtm/rRSQSTEf9drEfyq9XOWUgvb3v05tbVHihbHE1zIdszIfNUVAgYcEySD7tBE1Y7otYuDnv7Vm9lfzg7m0hnjEf4frJGJ/FuIORxXc2spZFZl2sVDMp+6SMkfl0qdfdl7aZ3d1b6wKs6h3VJ1TOwSIDhsZx8QADkDFbi2RE5l7x9piEZQsxTKsSHCk4VvEQSOvGegoJWvRj2ywbnInmTqcbWtpicjoeUX5fnV+tW705JXidt26FzJHhmGGZWjbIHDeF2HPrW1QKUpQKUpQKUpQKUpQKUpQKUpQKUpQKUpQKUpQKUpQKUpQKUpQKUpQKUpQKUpQTdb7PQXiqJlO5G3xSRsySwvx4o5F8SHjBweRwa0k07U04S+t5EHANzasZOvG5oZo1Jx6IKv0oOefs7cz8Xl4Xi+9FaRm3SQc8SMXeVh6gOoPmCOKvQQKihEVVRVCoqgAKoGAABwAAMYr7pQKUpQKUpQf/2Q=="/>
          <p:cNvSpPr>
            <a:spLocks noChangeAspect="1" noChangeArrowheads="1"/>
          </p:cNvSpPr>
          <p:nvPr/>
        </p:nvSpPr>
        <p:spPr bwMode="auto">
          <a:xfrm>
            <a:off x="0" y="-782638"/>
            <a:ext cx="2847975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hAQEBUSEBAQEhAUEBgQEBgQFRAVGBAQFBkWFRMVFhYXHiYeFxkkGhMVHzEhJCgrLCwsFR4xNTA2Nic3LCkBCQoKBQUFDQUFDSkYEhgpKSkpKSkpKSkpKSkpKSkpKSkpKSkpKSkpKSkpKSkpKSkpKSkpKSkpKSkpKSkpKSkpKf/AABEIAKkBKwMBIgACEQEDEQH/xAAcAAEBAAMBAQEBAAAAAAAAAAAABQMEBgECBwj/xABGEAACAQMDAQUEBgUKBAcAAAABAgMABBEFEiExBhMiQVEUMmFxByMzQlKBFiRTkdM0Q1RidJOUsbTRY3KSwhUXJUSCg6H/xAAUAQEAAAAAAAAAAAAAAAAAAAAA/8QAFBEBAAAAAAAAAAAAAAAAAAAAAP/aAAwDAQACEQMRAD8A/caUpQKUpQKUpQKUpQKVoaxrCWyBirPI7d3DHHgvPKQSEQHjoCSTgKASSACam3Omh0abU5kEIG4xB9tvEv8AxGODMenL+HphQeSG/c9pLONmR7qBXUFmTvE3hRwTsB3deOlfNt2pspCFS6ty7cqpkQORnbwhIbrx0qfYazGilLHTrhogAVMUUNtG2cDwd80e4Y81BBHQ1kutd8B9r067WI8PlIblcce8kDu2Ov3T0oOgpXNWemxlRNpVwiJkgxA77aQjqmwHMDA+ce3B95Wxiqmk6wJ9yMpiuItonjbkoWB2srdHjba21x12kcEFQFGlKUClK8JoPaldqdYNpZzXA27o4iY9+SpkPhjBxzgsyj8/zrYuNato22yXECN1w8kanB6cE1H13tBpU8MttNqNmgljMbfrNsHUOOGXLcEZBHyFBs213PFeJbSOZkktHmDssalZYHhjcAIBw3fq2D0weTnAuVxOna5ZC5Fzc6vpssi25toxFLBGoVnDyuQZWO5jHHxnC7PPOa6X9JLP+l23r9tF0PTzoKNK+I51YAqysCMqVIIIPIII6ivugUpSgUpSgUrXvL+KFd80scSfikZUHQnqxA6An8q0V7W2BIAvrMlvdAngy3nx4uaCtSvAa9oFKUoFKUoFKUoFK4rtbbvFcNczwPdWLQLE5iJ73TtpdnniUeIhtyFmQhx3KnnFWLfVne+WKN4ntfYFuARlndncqjB842FV9OeaC7SufftUVEgaDEkWni+K94rc5lBiLKCucxe8Mjk+nOK6128/VCkECe0XQjKySsx7k28k+dyJhXzGRjxDwjnxZUOlpWrcakkbbWEmevhimYfvVSK07ntTax/aO6f80NwP+z4GgrUrj+0/0k2ttZzTQv3kyRFolaOcK0nRd2QPDkjPI4rlrT6b7S90+dWPsl93DpGjEsJJGXapjfbgnJHhPPzHNB22nX8bRyanM2Ie7ZoCwP1VkvJcDrmTb3nAyV7sfdrJpmlPO4ur1frM7raFuVs18iR0a4IPif7udq8ZZ8ev2ihLO0QbYXu4oiB+yto5LkJ8j7KqkehNdHQKVxmodoZZO8SOVo5W1OLT4Fj7svGqEPPI4KnaWiWdhnI2KhAyTnoYe0EDOqgt45pLeNipCvNDnvEB9Rsk+fdPjpyGtqegkO1zZ7Yrvgt1WO7C5xHcAdeCcPjchwRkZVta8mNzCl7aK/tEBbCN4WcI2y5tJBnG4lGA6gOiNnA56SoGlp3WoXUQ9yWOG9UY6Stvgmx8MQQt83b40GK07S3N3GJLOybu3XdHJeyCBXU+6yogkkI8/Eq9R+WYaVqEh+uv1iH4bOCNeOeC85lz1HIC9OMV99lG2xyw8kQXc0S8AAIW72NQPRUlVP8A4+lW6CGvZKI572e+lJ677q5UeWMLEyKOnkPWsi9j7DBBtLd9xBbvUWQsw82MmST8TzVilBOtuzlnGNsdpbIuc4SGJRn1wB8BWzFp8SHKRRqf6qqP8hWxSg8ArXl0yByWaGJmPUsiEn5kitmlBHHY7Ts59gs93XIt4M5PXnbmvj9D7QfZrNCAMAW891CB5nCxuFB564q3Sgg/o7cIPqdRugQMKJxbzr6DO5BIf+sfHNfPtGqRE74rS6T1gaS3kxk5xHLvQnGOsg5roKUH5OPpzjXVvZZ4WgtQBbyGXu98N2GIZnZWKd2PdODxjdnHFd1e6nNPM1tZsq7ADdT4VxBuwVjjU+Fpivi8XCAqSDuAMDV/or0SJZruWzMjKklxJvmuW3kAyMfFJjJwevrV/sN2fSxsIIFUKwjDy4z4pnAaQ5PJ5OBnyAHlQbendnLeAh1j3zAEGWYmSU5wGzK+W5x0BA+FUXjDAhgCCMEHkEehHnWhe6rsnigUAs6vLIWOBFBHtDt8SWdFA+JP3cHF2b1drm1imlCKZdzR7dwDxlmMLANzlowrY+JoMU/Z8xeOwZYGUfZY/V5eDhWjH2f/ADx4PTIYDbW5o2rC4jLbGjkRjHPG+N0MoAJU44IwVYMOGVlI4Nb9Qb3FvfwyKMLd5tZugBljR5bdz8dqTJ8dyD7ooL1KUoFKUoFKUoJ1/oUU2/cZVEi7JgjuolTptI8uDjK4bHnXq6FCJ1nVSjrB7NhDtVoVJKKVHGFLNj03GqFKDn7bsTbxo0avcbWtBY+KTJW2GdqrkeEgMwz155zgY3bvQUkFv45Fa2kEkLLszkI0TBtykEMjsDxnnIIIzVOlApSlBL7UaCt/aS2rOyLMmwsoBKjIPAPyrl//ACssLPT7iO0t1ad7Z1Ek2Hkd9pK+IjCZYD3QB0OK7ylBzuuXatDaXiEGKO4juWPOO4mjkgZ/gFW53knGAhPliuirm7CNIXfT5wpglVzZhx4ZLdge9tvQmPJwv7NlxnYxGezvTaFbe5ZjH7ltM2SHUe7HM3RZQBjLcPwR4iVAb93pKSSwylnDQu0ihSu13eNosuCOSFdsEEdfTio1t2fmV4kOzuob+e935yZFm9oZI9uPCwa5OT0xGMct4enpQKhaf9ZqFzKOVihhsx0+1HeTy/PwzQfmCPWvdT7ReM21mFnu+jDkx2ufv3LL7gxkhPefGBgZYaN8WsLRLS0Pe305cRGTGWnkJee7lABwis5dsDGSqD3hQbvZPxJPKOkt9Oyj+rG3cZ+Oe5LfJh86u1/Pl19MmqaaRp/sVpE9ttt/GJ3yqAKpHjG7cMHd55z51+76VqCTRK6TQzZUZeAgozdCVwTgZB4yaDcpSlApShoNezv45gWicOFdo2I8nQlXX8iCK2K5zsXdq4vFX+b1O4QnIOSSsnGPhIB+Rro6BSlKBSlaOoa5bW/208UZPRWYbm6cKnvMfEOACeR60GHtTZPNY3MUYy8lrLGg45d42VR+8itvTb1Z4Y5VOVkjWVcZ6OAw68+dRzrt1ccWVqyof5++DwoOnKQHE0nU9RGDjhqw6Ar6eVs53DxuWa2lC7FaR2LyQMo8MZDMSgzypwOUOQ2+03Z1bmOQxqq3TWslrG7NIoCTDDBwnvqD4gCCMj41P7UWCxtpaxrhYtRjReCdsYt7hQM+Q93r6CuspQKg9pWzNZIPea+DAf1Y4Z3c/IAY+bD1q3NOqKXdlVFBZixACqOSSTwB8ag6GzXc5vWUrD3Zgsg24M0LMGknZT07wxx7QeQqA/fIAdDSlKBSlKBSlKBSlKBSlKBSlKBSlKDT1XSo7mIxyg4yGVlJVo5F5SRGHKup5BFcva9tkS6l0+43XLQxBpZreJpAEbw7biJASsnTOwFeckL7o6LtJDdvayrYvFHdFcRPMCVQkjJ4B5xnHBGcZB6V+MfRR2Q1Sy1YzSxd5AzT2lzKsiON4O4k5YPjvI15IoP1K00qzn8djeSxjJ/kVxujBGP5lt8a444Cgc4IxWW90WJVDXd/dMig7u8nW3VlGc7+4EQIG7/LOaq32iW0/wBvbwSnG362ON+ODjLA8cD91YLbstYxkGOztUIbcpWGEFW45BA4PA/dQRbXtHbqfY9IgjldU3jZiK2iRiVDtIB9YCwP2Yckg5x1q1o2idyXllfvrqXHfSkbfCM7Y41ye7iXJwuT1JJLEk6uoLs1K1foJIJ7ZuviYd1NGPmBFMRx0LfneoI2pdkrW4u4LySPNxbbu6YY5DAgBuPFtJLL6Hkdaz3PZuzkYu9tCZD1cIqv0K5Ei4YHBIyDVKlBEfsuAxaK7voSfSdpVB88JcCRRwcYxgeQzzXyNJv09zUQ/l+s20L8ev1Ji8Xx6fCrtKCSIdQD572zaP07mdWPH4u9YDn4dKxyy6mGO2KxK+Raa4UkfECI4/eatUoICPqa9LfTh5nE1wMn+5rIkupk4MVgo8yJrhiPjt7oZ+WR86t0oIqW2pc7riyHHhK205wcjqDPyMZodJvGxv1B14wfZ4LdBn1HeiUjy6k1apQRU7KRH7WW7mP/ABbifbwQfs0ZU6j8PnjpxW7p+i21vnuLeGHIAPdRomQOgO0DNbtKBWG7s45kaOVFkjYYdXAZWHoQeDWalBATRru34tboPEPdivQ8m0ddq3AbvAOvL94RnjgYrVs9W1SZ5o1hsIzDMIGYy3MgyY4ptwTu1z4ZlGNw5B5866momgfyi/8A7cv+jsqDHF2XMkglvp2uWVt0cYHd28bA5UiEE72BAIaRnIPIxV+lKBSlKBSlKBSlKBSlKBSlKBSlKBSla2p6glvDJNJnZFG0jbRk7VBJwPM8UGzUTscQbQOM4knuJxnqBLcTSAH5b8flWxb6wTOLeSPu5GgFwmGDBlBVJV4AwUZ0HoQ6kHqBi7HuG0+1YKFD20cpA6BpEDt/+saCxSlKCH2l8MlnJ5JfKrH0EsU0I488vKg+Gc9BmrlR+09uzxxbceG9tnOfwiZM/wCdbWq6oLdUZkkdXnig8GzwGZ1iRm3MPDudQcZPPSg3qUpQKUpQKUpQKUpQKUpQKUpQKUpQKiaB/KL/APty/wCjsqt1C0Nws+oEkAC9UkngACzs8kmgu0rWtNRilJEciuQASFPIDZ2nHocHB6HBx0rZoFKUoFKUoFKUoFKUoFKUoFKUoFS+0+jm8s5rcNtaSMqpJYAP1QnHO3cBkeYzVSlBCtraeW8S4kjMKR2jw7GaNi0szwu5BQnwqIFGTjO7oMc5ex0RTTrRWGGWzgVh6MsaAj94NWKj9kWb2OMO250MkTcg4aKR4yuR6FNv5UFilKUEXtbn2dMDJ9ts/LP/ALu3zx8sn8q97VQyPDGsUbSH2y1dtuPDHFcRSyPz1wsZ4r47WLmODjP/AKhbH90yE1cFAFKUoFKUoFKUoFKUoFKUoFKUoFKUoFcD2kjkaz1kRZ3d+CdvUxi0sTIPj4A3Hn0rvqiaB/KL/wDty/6OyoNNLhZdXiaJldBpcjSMmCuJZoDbksODkJMV56Bq6esVvaRxjEaIgJyQiqoJ9eKy0ClKUClKUClKUClKUClKUClKUClKUConZZsLcRnAMd/OCBnjvX9pHPnkXAPwzjyq3XLDVoLO+uxPNHEkscF0veELuchrdwv4j9RFwMnLj1xQdTSosHaUyEdzZ3rofvmNIV6Z6Tuj4xjnbjmn6UKozcW93bD8UsW5QOPEzwF1Qc9WI6Ggw6/cK1zYKrKSb124I6RW1yGwPPBIB9M10FfzTqPZi7n7RzppUrKWl9pE8L4WKKcB3cuh93LsMefSv6PsIHjiRJJGldUCu7BVMjAYLELwCTzgUGelKUClKUClKUClKUClKUClKUClKUGC9vo4I2lmdY4kXc7OQAqjzJNcZ2Z7e6a91dot7b7pb5DDlwO9zbWsfgz18cbL8xXV61NbCF1u3iSGRGjfvnVFZGBDDLEeWa/Cvox7I2UWtzF7y2khtZP1P66Im5kfmJl8n2L129H2+lB/QlKUoFKUoFKUoFKUoFKUoFKUoFKUoFKUoNLWNUW2haVgW24CKuN0sjELHGmeNzOVUfFhWhpXZ894Lq7CS3pHhIGUtEP81BkZAwTufhnOScDCr5q6d7fWkR91BNe/N4RHCg/fdlvmgq7QKVxEupyTSKneTJNLqvs4UF0EFtZs8zDBxkSpbsS3O7vwM4XA6ZNZHtAgaKVCyM8Tts2yiMqrgYYsCO8U4YDIyR0NBPvNGFo0l1ZRAOxD3UUaj9aVcklBkBZwC2D0bOG6hlt2V4k0aSxMHjkQSRsOjIwBUj5gis1QuzbCOS6t+giui8YwfsrhFn48sd48yj0CUF2leZpmg9pXma9oFKUoJfZnXPbbZZ+7MZZ5EKlg21opHibxYGRmMnp51UqD2H0uW2slimXbIJp3IyreGWeWVOVJHuyCr1ApXmaZoPaV5mtXVdUitYJJ5m2xRIZHOCcKvJwByT8KDbqFe6lNPM1taMEEfF1OQrdyxGViiU8NNhlY7gVUEZBLAV6e11tJYy3ltKk8UcDzeA9e7Vm2sOqnw4wRmtns5pZtrWOJjuk2l5m/aXEhLzOfi0jMfzoPiw7LWsL94IhJOfelnJllPn9o+SozztXCjyAqhc2ccq7ZUSRD1WRQwPl0PHQn99aeoasY54IEUNJMWZskgRwRAd5JwOTueNAOOZM+Va+h9oBLAs08kCCWaRYMHaJIhIyQsN55LIFbj8YoPi40N4PrLBthHJgdj3EoA90DnuD6MmBnqpqhpOqpcx71V0IJSRJBh4ZV95HHqPUEggggkEE7tQLpfZ9Qidc93dq1vKBjHtESNNDJ8D3aTqT54jH3RQX6UpQKUpQKUpQKUpQKUpQKUpQKUpQQdcburyznJwhaSykz0X2kI8Z6ecttEg+Mgq9WrqmmpcwvDIDscYODgqRyrKfJlYBgfIgGpuk6w6uLW9KrcjiN/dS9UDPeRej4BLR9VOeqkMQpTadG80czA95ErrH4mAAl278r0J8A5PTn1rVga5NwS9vAsQ3KsgnZ3KZyPq+6AUkhSfEfdHWqlKBXH6d2etL25u7m4gin/WRbQmVFYLHbxqjhCR+2acE/DHliqOr66zyNZ2TBrvb9Y+NyWKNnEkvkX81i6scZwuWFXS9OS3hSFMlUUKCxyzHzZj95icsT5kk0E39B9N/oNr/dJ/tQ9htN/oNr/dJ/tVylBz030f6Yy7TZQgdDsBQkcdShBPQda8h7AWCABIpEABChJ7tdoJyQMScZPNdFSghfoXaek/8Air3+JT9C7T0n/wAVe/xKu0oIX6F2npP/AIq9/iV43YmzIxi4/K7vgf3iXIq9Sghr2PgAwJb/AB/b9S/jV7+iMH7W/wD8fqP8WrdKCBL2MhbpcaivhI8N9f8AU458Uh5GPlyeKgdsPo9eTT50hu9Slk7lzFHJdSsJHxnYwPv5xgBuOfLNd9Sg/BtI+g26t7K4mnu5I5jayEQWrHEm1dypM/3wSMFQD8Gr9zs7lZY0kQgo6CRSCDlWG4HI4PBrNXOaHJ7HL7DKcRks2nsd3jh5ZrfJ47yLkAecYU87WwFDWtHEw7yPC3SQyx27lpFCmVRw4Q+NNyoSpBHgBxkVD7RWsMGnexgw9+LHuoY5BvNwkIQPCmNpJbCrleQWDAcYrr6UHzH0HGOOnXH5+dcd9JetrZraTGGSYx3vfFIRucRxwT944HTADck8ANmuwllVFLOwVVBZixACqOSSTwAB51zuh/rtwb/xC3EJgsA3G+NyrS3ODyA5SMLnnbHn7+KCH2G+l6PVrxraG0lRVhMxeR0ztUovKAficDgn/b9BrjLb6J9OiknljjaOSaQSxtEe7a0YA/ydlAKDJJxyDwCMDFVuz2pSh3s7o7rmBVZZMKBd27ZCTBR0YFSrqOAwyOGFBdpSlApSlApSlApSlApSlApSlArBe2EU6GOaNJEPVXAYZHQ4PmPXyrPSghN2ZkX7C/vYV4wpaGdRj43CPJg+gcfCvk9lncAXF/fTJjxKHhgVifU20cb4+G7HrV+lBrafpsNvGI4IkijHRY1CgE8k4HmTzmtmlKBSlKBSlKBSlKBSlKBSlKBSlKBWvf2EU8ZjmRXRuob1HIIPUEHkEcgjIrYpQQ/Y7+DiGaK5j8lu90ci/wD3xqQw8vFHnnJY1qavrepW9vLMbKzIiieU/rkpyEUscD2YZOAfMfOunr4mhV1KsAyspVgeQykYIPwxQc/B2ekudsmoTideHWCFTHbg8EF1JLzHz8bbeh2g10YFc12RvO5H/h0zfrFsm2Pdx7TZqdsEyn7x27VfHRwfIgnpaBUHW023tjIpwxlmtm/rRSQSTEf9drEfyq9XOWUgvb3v05tbVHihbHE1zIdszIfNUVAgYcEySD7tBE1Y7otYuDnv7Vm9lfzg7m0hnjEf4frJGJ/FuIORxXc2spZFZl2sVDMp+6SMkfl0qdfdl7aZ3d1b6wKs6h3VJ1TOwSIDhsZx8QADkDFbi2RE5l7x9piEZQsxTKsSHCk4VvEQSOvGegoJWvRj2ywbnInmTqcbWtpicjoeUX5fnV+tW705JXidt26FzJHhmGGZWjbIHDeF2HPrW1QKUpQKUpQKUpQKUpQKUpQKUpQKUpQKUpQKUpQKUpQKUpQKUpQKUpQKUpQKUpQTdb7PQXiqJlO5G3xSRsySwvx4o5F8SHjBweRwa0k07U04S+t5EHANzasZOvG5oZo1Jx6IKv0oOefs7cz8Xl4Xi+9FaRm3SQc8SMXeVh6gOoPmCOKvQQKihEVVRVCoqgAKoGAABwAAMYr7pQKUpQKUpQf/2Q=="/>
          <p:cNvSpPr>
            <a:spLocks noChangeAspect="1" noChangeArrowheads="1"/>
          </p:cNvSpPr>
          <p:nvPr/>
        </p:nvSpPr>
        <p:spPr bwMode="auto">
          <a:xfrm>
            <a:off x="0" y="-782638"/>
            <a:ext cx="2847975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http://www.kosbie.net/cmu/fall-08/15-100/handouts/f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252" y="1398654"/>
            <a:ext cx="3812148" cy="2154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Computer Programming Works</a:t>
            </a: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www.cise.ufl.edu/~mssz/Arch-CGS3470/Comp-Fig1.1-Compi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91907" cy="5486400"/>
          </a:xfrm>
          <a:prstGeom prst="rect">
            <a:avLst/>
          </a:prstGeom>
          <a:noFill/>
        </p:spPr>
      </p:pic>
      <p:sp>
        <p:nvSpPr>
          <p:cNvPr id="10" name="Explosion 2 9"/>
          <p:cNvSpPr/>
          <p:nvPr/>
        </p:nvSpPr>
        <p:spPr>
          <a:xfrm rot="907405">
            <a:off x="5036684" y="2110453"/>
            <a:ext cx="2133600" cy="1295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18469" y="2362200"/>
            <a:ext cx="19811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JAVA</a:t>
            </a:r>
            <a:endParaRPr lang="en-US" sz="4400" b="1" i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JAVA: Write Once, Run Anywhere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Portable </a:t>
            </a:r>
            <a:r>
              <a:rPr lang="en-US" b="1" dirty="0" smtClean="0"/>
              <a:t>= </a:t>
            </a:r>
            <a:r>
              <a:rPr lang="en-US" b="1" dirty="0" smtClean="0">
                <a:solidFill>
                  <a:srgbClr val="00B050"/>
                </a:solidFill>
              </a:rPr>
              <a:t>More Economical</a:t>
            </a:r>
          </a:p>
          <a:p>
            <a:pPr lvl="1"/>
            <a:r>
              <a:rPr lang="en-US" dirty="0" smtClean="0"/>
              <a:t>Write one JAVA Application : Don’t Need to Reprogram Every Time New HW is Acquired</a:t>
            </a:r>
          </a:p>
          <a:p>
            <a:pPr lvl="1"/>
            <a:r>
              <a:rPr lang="en-US" dirty="0" smtClean="0"/>
              <a:t>Runs on any JVM/JRE</a:t>
            </a:r>
          </a:p>
          <a:p>
            <a:pPr lvl="1"/>
            <a:r>
              <a:rPr lang="en-US" dirty="0" smtClean="0"/>
              <a:t>Runs on Web (</a:t>
            </a:r>
            <a:r>
              <a:rPr lang="en-US" dirty="0" err="1" smtClean="0"/>
              <a:t>Javascript</a:t>
            </a:r>
            <a:r>
              <a:rPr lang="en-US" dirty="0" smtClean="0"/>
              <a:t>) as </a:t>
            </a:r>
            <a:r>
              <a:rPr lang="en-US" i="1" dirty="0" smtClean="0"/>
              <a:t>Applet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t1.gstatic.com/images?q=tbn:ANd9GcQcPJQ693Boe1pWsRim1QOF_sFDw-R6fOnDHfOxAW7R9O_DRU4V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971800"/>
            <a:ext cx="838200" cy="153501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http://4.bp.blogspot.com/_qK7yNwcv2SQ/TKl3MvF6EJI/AAAAAAAAAIM/719E5gNTRT4/s1600/Handheld+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953000"/>
            <a:ext cx="1981200" cy="1676400"/>
          </a:xfrm>
          <a:prstGeom prst="rect">
            <a:avLst/>
          </a:prstGeom>
          <a:noFill/>
        </p:spPr>
      </p:pic>
      <p:pic>
        <p:nvPicPr>
          <p:cNvPr id="20494" name="Picture 14" descr="http://trendynetnews.com/wp-content/uploads/2010/02/Lenovo-ThinkStation-E20-Desktop-Workstation-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419600"/>
            <a:ext cx="2596162" cy="1957388"/>
          </a:xfrm>
          <a:prstGeom prst="rect">
            <a:avLst/>
          </a:prstGeom>
          <a:noFill/>
        </p:spPr>
      </p:pic>
      <p:pic>
        <p:nvPicPr>
          <p:cNvPr id="20492" name="Picture 12" descr="http://upload.wikimedia.org/wikipedia/commons/thumb/d/d3/IBM_Blue_Gene_P_supercomputer.jpg/300px-IBM_Blue_Gene_P_supercompu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267200"/>
            <a:ext cx="2857500" cy="1895476"/>
          </a:xfrm>
          <a:prstGeom prst="rect">
            <a:avLst/>
          </a:prstGeom>
          <a:noFill/>
        </p:spPr>
      </p:pic>
      <p:pic>
        <p:nvPicPr>
          <p:cNvPr id="20490" name="Picture 10" descr="http://dougwoody.com/store/images/categories/laptop-computer-certifie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4823125"/>
            <a:ext cx="2262553" cy="2034875"/>
          </a:xfrm>
          <a:prstGeom prst="rect">
            <a:avLst/>
          </a:prstGeom>
          <a:noFill/>
        </p:spPr>
      </p:pic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8" name="Picture 18" descr="http://gizmodo.com/assets/resources/2008/03/java_iphone-thumb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3124200"/>
            <a:ext cx="1011555" cy="1828801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7467600" y="4191000"/>
            <a:ext cx="381000" cy="1524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4572000"/>
            <a:ext cx="381000" cy="4572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324600" y="4572000"/>
            <a:ext cx="304800" cy="3810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34000" y="4343400"/>
            <a:ext cx="914400" cy="3048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43200" y="4114800"/>
            <a:ext cx="3429000" cy="38100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Computer Circuit Technology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Vacuum Tubes (Gen-1)</a:t>
            </a:r>
          </a:p>
          <a:p>
            <a:endParaRPr lang="en-US" b="1" dirty="0" smtClean="0"/>
          </a:p>
          <a:p>
            <a:pPr>
              <a:spcBef>
                <a:spcPts val="3000"/>
              </a:spcBef>
            </a:pPr>
            <a:r>
              <a:rPr lang="en-US" b="1" dirty="0" smtClean="0"/>
              <a:t>Transistors (Gen-2)</a:t>
            </a:r>
          </a:p>
          <a:p>
            <a:pPr>
              <a:spcBef>
                <a:spcPts val="0"/>
              </a:spcBef>
            </a:pPr>
            <a:endParaRPr lang="en-US" b="1" dirty="0" smtClean="0"/>
          </a:p>
          <a:p>
            <a:pPr>
              <a:spcBef>
                <a:spcPts val="3600"/>
              </a:spcBef>
            </a:pPr>
            <a:r>
              <a:rPr lang="en-US" b="1" dirty="0" smtClean="0"/>
              <a:t>Integrated Circuits (Gen-3)</a:t>
            </a:r>
          </a:p>
          <a:p>
            <a:pPr>
              <a:spcBef>
                <a:spcPts val="3600"/>
              </a:spcBef>
            </a:pPr>
            <a:r>
              <a:rPr lang="en-US" b="1" dirty="0" smtClean="0"/>
              <a:t>Very Large-Scale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	Integration (Gen-4)</a:t>
            </a:r>
          </a:p>
          <a:p>
            <a:endParaRPr lang="en-US" b="1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t2.gstatic.com/images?q=tbn:ANd9GcTUKYkneIQR9pLbGCzJ5NW6sssC3ufi3q4hChgAoQ65QCTR_82tZA"/>
          <p:cNvPicPr>
            <a:picLocks noChangeAspect="1" noChangeArrowheads="1"/>
          </p:cNvPicPr>
          <p:nvPr/>
        </p:nvPicPr>
        <p:blipFill>
          <a:blip r:embed="rId2" cstate="print"/>
          <a:srcRect l="24742" r="21650"/>
          <a:stretch>
            <a:fillRect/>
          </a:stretch>
        </p:blipFill>
        <p:spPr bwMode="auto">
          <a:xfrm>
            <a:off x="4800600" y="1371600"/>
            <a:ext cx="623428" cy="155257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Picture 8" descr="http://www.vintchip.com/mainframe/IBM709/IBM709BOAR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447800"/>
            <a:ext cx="2009775" cy="150997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Striped Right Arrow 14"/>
          <p:cNvSpPr/>
          <p:nvPr/>
        </p:nvSpPr>
        <p:spPr>
          <a:xfrm>
            <a:off x="5562600" y="1981200"/>
            <a:ext cx="685800" cy="4572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203164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Large, Hot, Failure-Prone</a:t>
            </a:r>
          </a:p>
          <a:p>
            <a:r>
              <a:rPr lang="en-US" sz="2000" dirty="0" smtClean="0"/>
              <a:t>Power-Consumptive (not </a:t>
            </a:r>
            <a:r>
              <a:rPr lang="en-US" sz="2000" i="1" dirty="0" smtClean="0"/>
              <a:t>Green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058" name="Picture 10" descr="http://www.reuk.co.uk/OtherImages/labelled-transis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124200"/>
            <a:ext cx="1409700" cy="974119"/>
          </a:xfrm>
          <a:prstGeom prst="rect">
            <a:avLst/>
          </a:prstGeom>
          <a:noFill/>
        </p:spPr>
      </p:pic>
      <p:sp>
        <p:nvSpPr>
          <p:cNvPr id="20" name="Striped Right Arrow 19"/>
          <p:cNvSpPr/>
          <p:nvPr/>
        </p:nvSpPr>
        <p:spPr>
          <a:xfrm>
            <a:off x="5867400" y="3581400"/>
            <a:ext cx="685800" cy="457200"/>
          </a:xfrm>
          <a:prstGeom prst="strip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5800" y="346441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Smaller, Cooler, More Reliable</a:t>
            </a:r>
          </a:p>
          <a:p>
            <a:r>
              <a:rPr lang="en-US" sz="2000" dirty="0" smtClean="0"/>
              <a:t>Less Power-Consumptive</a:t>
            </a:r>
            <a:endParaRPr lang="en-US" sz="2000" dirty="0"/>
          </a:p>
        </p:txBody>
      </p:sp>
      <p:sp>
        <p:nvSpPr>
          <p:cNvPr id="2062" name="AutoShape 14" descr="data:image/jpeg;base64,/9j/4AAQSkZJRgABAQAAAQABAAD/2wCEAAkGBhISEBUUEhAUFRISGBgYFRgSExUVFhcUFBMYFBUXGhUXGyYeGBsjGhcYIC8gJDMpLCwsFR4xNTAqNScrLCkBCQoKDgwOGg8PGiokHyQpLSksNCktKSkqLCkpLC4tLCksLCw1KSkpLSwsKSwsLCwpLCwsKSwpLCksLCksLCwpKf/AABEIALwBDQMBIgACEQEDEQH/xAAcAAEAAgMBAQEAAAAAAAAAAAAABAUDBgcBAgj/xABGEAACAQIEAgcEBwUFBwUAAAABAgADEQQSITEFQQYTIlFhcYEHMpGxIzNCYnKhwRRSkrLRNERzs+EVFiQ1Q4LCU6Kj0/D/xAAYAQEBAQEBAAAAAAAAAAAAAAAAAgMBBP/EAC8RAAICAQIDBwIGAwAAAAAAAAABAhEDITESQVETIjJhcZHRBDNCUoGxwfAjgqH/2gAMAwEAAhEDEQA/AO4xEQBERAEREAREQBERAEREAREQBERAEREAREQBERAETE+KRb3dRlGZrkCy957hpMgMA9iIgCIiAIiIAiIgCIiAIiIAiIgCIiAIiIAiIgCIiAIiIAiIgCIkPinFqOGpmpXqrTpruWPPuA3J8BrAJk1Ppf7R8NgQUv1uI5UkI07s7bIPDU+E5/0w9r9Wveng81Glsah0qsPD/wBMeXa8RtOdE3Nzud7955wDr/DvbpSOlfCOveaTq4+DZT85sVD2qcPqL2K6hyVGWuGo7sASXKlbAEnntPz7PV/Q/KS3oXjSckn1P0biMCMWC46pwwC5qWJzLYHMP+iVPr87GXuFz2s6qLWAyuW+N1E/K9CsyHMjMrd6EqfiNZsPD/aNxGj7uLdh3VbVR8XBb850OSa2X/T9HROMcO9uWIXSvhqVTxps1I/A5h8ps/DvbTgalhUStSJ70zr8aZJ/KdIOgRMGCxqVaa1KbBkcXUjmPXUeRmeAIiIAiIgCIiAIiIAiIgCIiAIiIAiIgCJUcYxFXMBScqQGvelUYEkApsjC1xY87E21ldVxuKUOQ7MLNkAovnJNYsNTSCg9V2Re4B3vueWi+zm9afsbRE1arisWRpVtmRwfoal1Y0cqZfoTtUs1zfQnQ6CZP2vEki9Ts9bmOWlVB6oOpC36nXshgRpcka20jiXU72U/yv2NlianxfpCaLFqmKSjTY2TrUdb2yGwDU9TYPfU+8LWlBi+nYdCo4hh00NmFTtZigGpFMDRrnbYjTSOJdTnZz/K/Zlj0z9qdDBlqVECtiBoRe1ND99hufuj1InGOOdIMRjKnWYiqXb7I2VR3Ko0UfPneTunGMStjqlSk4dGFOzKQQbUkU66bEEekoIuzjjKO6oREQSIiIGwiJKwXD2qnTRRuTsP6mAYKNFnNlFzL7A8LFPU6t38h5f1kzA8OC2SmpLN3asxm1cL6PNQxeH60qesWo2W18rIadtefv8Ap4yJTUSkrNg9m9LEUr06gtSqKaiAntKwZVbs8gQwPpN7lJw/+0L/AIdT+elLuMUuKNsSVOhERNCRERAEREAREQBERAEREAREQBERAERMGLxiU1zObD9YBnlbjuMqhKr2nG/cPOV2M4zUe4UlAQRpbNrzuRvOecR9n5ztVo42qlQm5asxYk7kmoCD8bzF5U9Ey1Ewe0bhVWvXFV6zFSMqAgZEtuoAta51vz9Jz2jh2YkKLkAm1wNBvvNvq8U4jh2KGtSxAXUgPTraeR7Ur8Hw0VD1vVmiSSSA11YNe4CMLqNedxblHFwrvMzy5IY1ctDXUOongM3gYJApVVABFjYWuL3se8X5SNiuCUnucoBObUadptjYW0HIaCZrPG9Tyr67G4pO1q/4NRiXeO6OBFL9ZZAQLsL27PhqWLcgNBqTpKMTeMlLVHohOM1cXZ7ES76P8Ppvd27TKfdOw7ie/wD0lFmHhnBC9me4TkObf0HjNo4dwpqjCnST4aADvJ5CT+EcDfEN2dEHvMdh5d58Je9FcCKOLxdNWYhGp2LEE2NLNbQbXJmM8iSdbmiiYOD8G/ZuIKmctmw+Y3AADdcFNvQc5Y8arhcfg7n3xWUafaJokfIzHjMQF4tRU3vUw5C+Yqs5v6KZsg6P0q1RK1RczUM/V66BmAu1uZFhbu157eZXOSvp8lvRMsOFrufIfrJ8h8LP0fr+gkyevCqgjKe4iImpIiIgCIiAIiIAiIgCIiAIiIAnhMjYziCUxqbnkBv/AKTW+N4+vXpNTp1jQLfbpqCwHddu/vFj3ESJZIx0Z1Jsu8XxU2tSUt96xI9O+ad0r6LVMfbrKuIXL7qqPo795p2Fz43kXg3Da+Fw4pLinz9Y7lhSd8yuFsDe+t17+ZmQ9LOocdbia2VVIKthawBbXKb9XYi2Xn9k73Mzu/xGihKtjWl6D49AVpY+ychmqr+Qvb0lRxHoNiRrVxVA+NWu/wD5rKavx/F1TZsRVYmwyq5FyeWVLXlzwzooFvUxViy2LIzWWnfbr6g1BPKkt3PhO6rdnHGtGjzhHRdAudqquwaymldqStfTUC9Zzyp0/UiWlXDsubUEISGzEdj91GK3BrMf+kmYjS8nMTe2q5U20osKR/eO2CoeAvUfzni6FQoOYKTTCAUiKfM0lbTC0e+s/wBI2tuUzklLcyyYIZPEitqVCt86lCtg2b7LMLqrHYOR9m9/CKuJVBezO1rinT1cgbk/ur4790g8V6ULTstAq1RL2qKCKVK+4oK2rMedZrseVpH6AYHrcejHUUw1Rr8yNBf/ALmB9JPYrdnjf0GPi0bo+Vp1sY96NUO6LmFHLkyroCFDEq2+5NzI+DxFJHNPF4YqQdSq5XXzptow+Eseiqfs3FurJsA1WnrppZsvxsvxnSOJcHo4gAVqSuBtmGo8mGo9Jo5KGnI90IKKqOhpVHo3Qqi+GfD1QeWiv6qecseAdACXLuDRXUdki7eQ1WwOt5F6R9A6OGpriKRdbVaa5GbMLO1r33HredLoe6JlkytK4s1jHXU132fH/gUubntXJ3P0tSfPB8SP9qYynrmIpP4WFJFPrcifHs4xIbBAC96bFWuOZZn079GE2tOAUaXWVgn01bIXc6mwyqFHcthtzO8nhuc/Q7dJHqcDpFjiGQGqKbIhOuRbsTlHIknfe3reywH1fxhfqD+A/IyPhGrZOyKeXW12YH1ss2gknH0+Ca4rM2BdUSxddNTZhoNvmCJK65f3hvbcbnYec1rAdHgVBFNCLKLNUYiyMjr/ANMX+rQa/u95JOc9G9VPVU7qysPpHN2TNa90198/l3TWDXCqDg73XuXX7bTuR1iXX3hmFxvv3bH4GZetGuo7O+o056901/8A3Z0tkTTLb6RtMhOT7Gtr873sL3mT/YTCnURUpr1yGmxDuTlylRupuQDzvLs52b6r3LpcQpNgwJO2o10vp36G8ySiocBKsrCnTzLqCaj7nLc+7pfKNvGXi7a7xZLjR7EROkiIiAIiIAiJExXFKdO4JuQNlFzpy85xtLcEl6gAuTYDmZT43j5AYUlBNjlLkhc3K4GtpzPpR7UcSMRb9kNOkNAtcMHb72nZHpfzmbhvtJw1SwqhqTeIzL8Rr+UynKX4S0lzK/jJ40lZq2frLm9qADIB3dURm/InxmLBe050OXE4fUblLow80b/SbxhuKUaiZ1q0ypJAOdbZh2vTsays4j0gwJTPUNOqFXOOwtQ5B2TY2I9/s+czty3R3bmQqntJwYUEGoxP2Qmo8CSbSpxXtUO1LDetR/8AxUfrJPE+O4JVJTAU6hBAF6dJblyDS2UntKS3pMPCyapp1RhqGGVzan1dBGrvUGbMKQYcgAcxFhnB5SlBLdCz7w+MxdV1evlRrFlpUVWnVyEWz1KrX6inb7RIbuF5np65Cuu/VdWn8X7LSf8A92Kq+Y3nqBGdaKi9R1dyjE1FFSmgdmrHfE1ddBfJ8NKPjvEKjCsiiogFxUdjerVKZCVq2WyqAxsgIAtsdZ1Rs65aGTH9IqdNlpplZs4JKnPSpEsA1TM2uJrjfrH7II0Ew9N6WJok08pXDO184Yuaz/vVqh1LfdNgOQNpTYjBKOuYKbWq2IAyIVr5Au2jWF99m2nX8OVrUEzKHSpZXDWKntBSCLW8fhEu7TJWpwqdG9luAtTrVSPfYIPJBmb82H8M+uJezSkxLUXZLBj1Z12e1g9idPEHlISYLHcPpkI5NNSxvdGo368UxcEZlzZgb6WPfOyamqRxaMu+P+z+niarVVqvTqva+gZSQAo7OhGw5z46E8OrYbG1cPVqmp1aoR2mK9uzAhTsbGblw1z1asV7RTMfO4BAuJR4aw4tiCNSaVJrDmtlC28dz6rPPxSdxfQ0paMy+0RwMFc7CtRJ8g9zNhwLB0QqbhwCp7w2oPwMr+PcEGMomiWyrmDsw1OWlUsQAeZv6eMtsKi0nCIOxTBygnYKcgF5CxtwXqU5U2YMF0bo4KilOiu5Odj7ztl1Zvhtyl1j/qj6fzCRuIVcwHgxHrqtpkxda9LzIHqG5/D856mu9L0+TLkjIv1B/AfkZ7w4fRj1+cxYavemoK6EKCCf3rj9PzkrDMCosLDulRjs/I43uj7RABYCwE+oiakiIiAIiIAiIgCIiAIiIBovH/adhadc0BW93R3RSwDDQrmHdtpfY7Rg+IU6wzU6iuPusD8RuPWcU49/a8R/jVf81pFoYl0OZGKsOakg/ETKePi5lKVHea1BXXK6qyncMAw+B0mu4/2e4OobhGpHn1TWH8LAgelppGG6eY7JkFUH7zICwHmd/W8iVuKV6xtVxFVweWYgfwjSZrHJcynJG3Ynotwmh9bWNxyauL/woAZWYjiXB6f1eFeqfE1APi7fpKfGcKpqlwCD5mUhM1UOrZLZt3DeJLiay0sPgcJSvc5np9cQqAsTa2psNBzkTjPSokstAuM3ZqVn0rVANMoA+pp/cW3jznnQBrcQpeIqD/4mm4dMOhC4i9WiAtfdhstTz7n8efPvktqMqZ1W0an7OVvj18Eqfy/6zfekXRGjixdhkqjaooF7bWYfaH5jkZzPhWPq4DEh2okOAVy1Qy6Nvb+s3vhvtJw1TSoGpN49pfiNfyk5FK7QjVUzV+I+zfFU9aeSsv3Dlb+Fv0JnvC+mGJwSrRq0AVXQLUQo9rk2vz38Z03CY6nVF6dRXH3WB+W0lHhq1VtURWTudQwPoRM3l07yK4ehSdF+kNPHXy02QoRmzWIuQToRvsZJ6eUQvDa4A5J/mpKvoNh1p4zGoihUStlUDYKOtAA8hLjp/wD8ur+Sf5qTKWmRJeRa8LLDgKj9mp6fYT+RZV4XohVfidTFmy0aaKEzC5qMKIQ27lH73eNpM6JJWGDo9erLUK7MApy3smg27IG9j3zcWSyEdw/SaYod+VkyeiIvCkGUm2/9Lz5Kj9o27v5TPvhHuH0+Qnx/ePh/KZS+3H1X7nH4me8VQdnQbnl90yVUw6spBAsbX8baxiMMHy3+yb+elpmm6j3m3zIvQ+VQDYDT9J6BPYmhIiIgCIiAIiIAiIgCIiAIiIB+X+lGEeljcQtRSrdbUNjvZ3LqfIqQfWVi7jzm+e1jo/iRj62I6hzQqZMtRRmXSkqkG2q6g72mhpuPMfOS9i8fjXqZsLuZKw/vCfPBlomravUNOmd2VSx8tNvPXymzvw/DDWhldf3s2c+vd8BDdE0QOI/VzWX3m6VKYIsQCPESp4pwqmKbOoylRfTY6904pHWjF0OxK08bRZ2CqC1yxsBemw1PmZ2WnUDC6kEHmpBHxE4DJeA4vWoG9KqyfhOnqNjInj4tRGVHccRhkqLlqIrqeTqGHwM1niXs4wtTWnmot9w5l/gb9CJScD9o9YutOrTWpmIXMvYOpAueXOdTwuHAFzv8p55OWM0VSOVcL6NPguJ0KbuGzAsCtxdSrgXXkbrtrynXBtNG6Rf86wv+F/8AdN5EzzSclFvoVBVZonRLGAcTxlOxzPVdgeVkZwb/AMQnQsHhFqHtqGC2NiLjMDdTbwIv5gSr4R0IpUHr4h+3iKzVGB5U1ZiwVfHa55+UvOFbH0+U3cP8kW/7RF91nxxT3k8m+ayfW90+R+UgcU95fJvmsn1vdPkflNY+OX6EvZEThHuH0+QmQYU9aX5WFvhafHCkITXna3wk2cxxuCsSerERE3IEREAREQBERAEREAREQBERAEREApOlf1dL/HpfMyg4j0GwWJw9So9ACqoYh6fYa6rmF8uja94Mv+lf1VL/AB6XzM8of2Ot+Gp/lzxz+/8A6noxcvVHKelHsgq4cB6FZaqMwUK4yVLtewv7p237M0nGcPr4ZwKlOpSblmBW/k2zDyvP1BiMGlQAOtwpDDf3hsdJ7icDTqIUqU0dDurqGX+Ei09Wt+RgfmXD8fqL71nHjofiJKxXF6dSi41DEbEeI2I0nV+O+xnB1rmgWw7/AHe3T/gY3H/aROd8d9lePw1yKQroPtULsbeNM9r4X84oWafE9ZSCQQQRuDoQfEcp5OnCfwP+0U/xp/mLP0LR90f/ALnPzvwmqErIx2VlY27lcE/kJ+hsLUDU1YbMAR5HUfOeP6rZG2I0TphwqviOK0Ew6kuKSkkEqFXral2Zh7otp6212nRKCfSAHcHX5ywwWGCi+UZmAzG2ptsCfC/5mRP7wfxD+QRKFQhfkE9WT8T7jfhPykXhOx9PlJWJ9xvwn5SLwnY+nym8/uR/UheFnxxT3k8m+ayymGrhQzAn7N9OWtv6TNKjFqTfU43okIiJoSIiIAiIgCIiAIiIAiIgCIiAIiIAiIgFX0gwT1UQILlaqMdQOyp1OsVsJ1eEqre5yOT5lDLSYMfRL0nUWuyMBfa5UgTN405cXOqNMcqa6WZc1hrtPbyo4rg6lekabU8oO+Wopv4EFSDv8QDykV+DVS6sc/ZqdYB1q294tl9y9u0R5G0ux2b8vdfJsAcHYg31Fu7vjOL2uL93P4eh+EoKnBGKouRwKa5R9P8AcCA6roRYEWsARe0+8VwhqjZmptrluOvuCFqNUsbqTa7EW2toLRY7N+Xuvkz8b6K4TFj/AIjDo55NbK48qi2YfGc8477Dt2weI8kr/IVFHzB85vK8IqrTrKoYmuuXM9bMVOQqDsO/w7u6Y14BUBv29kFjVTLamwYdnJYi425XPhZaHZvy918nM+jvsixj1QMQFpUdy6ujlh3IFJ1PedB47Tq/+yRSVUpg9WiAC7XICi251OgEg/7uVAqKvWfRo6resuvWIU7RCXNri34V7p5hME9F+2CzNTCH6QZAL6lUtoNNvPvmObhcdSowknpXuvk2hdpWf3g/iH8glmu0q/7wfxD+QRm2XqiIcyxxA7DeR+Uj8NpELrzt8pMiaONyUuhN6UIiJZwREQBERAEREAREQBERAEREAREQBERAEREAREQBERAEREAREQBKrif1g/D+plrKrif1g/D+pmH1H22Xj8RaLtI6YP6QuTe5uPDQD9JIXaezVxTqyboRESjgiIgCIiAIiIAiIgCIiAIiIAiIgCIiAIiIAiIgCIiAIiIAiIgCIiAJjbDgsGI1AtMkTjVgREToEREAREQBERAEREAREQBERAEREAREQBERAP/Z"/>
          <p:cNvSpPr>
            <a:spLocks noChangeAspect="1" noChangeArrowheads="1"/>
          </p:cNvSpPr>
          <p:nvPr/>
        </p:nvSpPr>
        <p:spPr bwMode="auto">
          <a:xfrm>
            <a:off x="0" y="-865188"/>
            <a:ext cx="25622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://visual.merriam-webster.com/images/science/physics-electricity-magnetism/electronics/packaged-integrated-circui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3558" y="4245864"/>
            <a:ext cx="1885950" cy="1316736"/>
          </a:xfrm>
          <a:prstGeom prst="rect">
            <a:avLst/>
          </a:prstGeom>
          <a:noFill/>
        </p:spPr>
      </p:pic>
      <p:sp>
        <p:nvSpPr>
          <p:cNvPr id="24" name="Curved Left Arrow 23"/>
          <p:cNvSpPr/>
          <p:nvPr/>
        </p:nvSpPr>
        <p:spPr>
          <a:xfrm rot="2108206">
            <a:off x="6936900" y="4022298"/>
            <a:ext cx="685800" cy="1225921"/>
          </a:xfrm>
          <a:prstGeom prst="curved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60" name="Picture 12" descr="http://t2.gstatic.com/images?q=tbn:ANd9GcQODoCFzeCPcQrZMXR9jhU7u_Th_ojwCB014_KF7s_p9xaDIA1c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048000"/>
            <a:ext cx="1457325" cy="145084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5800" y="4894179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Smaller, Faster, Less Power</a:t>
            </a:r>
            <a:endParaRPr lang="en-US" sz="2000" dirty="0"/>
          </a:p>
        </p:txBody>
      </p:sp>
      <p:pic>
        <p:nvPicPr>
          <p:cNvPr id="2066" name="Picture 18" descr="http://www.cse.buffalo.edu/images/vlsi_l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406118"/>
            <a:ext cx="2362200" cy="1348850"/>
          </a:xfrm>
          <a:prstGeom prst="rect">
            <a:avLst/>
          </a:prstGeom>
          <a:noFill/>
        </p:spPr>
      </p:pic>
      <p:sp>
        <p:nvSpPr>
          <p:cNvPr id="27" name="Curved Left Arrow 26"/>
          <p:cNvSpPr/>
          <p:nvPr/>
        </p:nvSpPr>
        <p:spPr>
          <a:xfrm>
            <a:off x="6477000" y="5105400"/>
            <a:ext cx="685800" cy="1225921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6874" y="630441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Smaller, Faster, Less Power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315200" y="52578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More</a:t>
            </a:r>
          </a:p>
          <a:p>
            <a:r>
              <a:rPr lang="en-US" sz="2000" dirty="0" smtClean="0"/>
              <a:t>Transistors</a:t>
            </a:r>
          </a:p>
          <a:p>
            <a:r>
              <a:rPr lang="en-US" sz="2000" dirty="0" smtClean="0"/>
              <a:t>Packed onto</a:t>
            </a:r>
          </a:p>
          <a:p>
            <a:r>
              <a:rPr lang="en-US" sz="2000" dirty="0" smtClean="0"/>
              <a:t>a Chip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 The Beginning…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1940s Vacuum Tube Computers (Gen-1)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library.thinkquest.org/C0115420/Cyber-club%20800x600/Gif/pics2/ENI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78668"/>
            <a:ext cx="4133850" cy="3264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6107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ENIAC Computer </a:t>
            </a:r>
            <a:r>
              <a:rPr lang="en-US" dirty="0" smtClean="0"/>
              <a:t>(vacuum-tube calculator)	</a:t>
            </a:r>
            <a:r>
              <a:rPr lang="en-US" b="1" dirty="0" err="1" smtClean="0"/>
              <a:t>Plugboard</a:t>
            </a:r>
            <a:r>
              <a:rPr lang="en-US" b="1" dirty="0" smtClean="0"/>
              <a:t> Programming </a:t>
            </a:r>
            <a:r>
              <a:rPr lang="en-US" dirty="0" smtClean="0"/>
              <a:t>(</a:t>
            </a:r>
            <a:r>
              <a:rPr lang="en-US" dirty="0" err="1" smtClean="0"/>
              <a:t>spaghettiware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COMPUTER HARDWARE			COMPUTER PROGRAMMING</a:t>
            </a:r>
            <a:endParaRPr lang="en-US" b="1" dirty="0"/>
          </a:p>
        </p:txBody>
      </p:sp>
      <p:pic>
        <p:nvPicPr>
          <p:cNvPr id="2052" name="Picture 4" descr="http://upload.wikimedia.org/wikipedia/commons/thumb/b/b7/IBM402plugboard.Shrigley.wireside.jpg/220px-IBM402plugboard.Shrigley.wire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2667000"/>
            <a:ext cx="4114801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 descr="http://t2.gstatic.com/images?q=tbn:ANd9GcTUKYkneIQR9pLbGCzJ5NW6sssC3ufi3q4hChgAoQ65QCTR_82tZA"/>
          <p:cNvPicPr>
            <a:picLocks noChangeAspect="1" noChangeArrowheads="1"/>
          </p:cNvPicPr>
          <p:nvPr/>
        </p:nvPicPr>
        <p:blipFill>
          <a:blip r:embed="rId4" cstate="print"/>
          <a:srcRect l="24742" r="21650"/>
          <a:stretch>
            <a:fillRect/>
          </a:stretch>
        </p:blipFill>
        <p:spPr bwMode="auto">
          <a:xfrm>
            <a:off x="3480516" y="1905000"/>
            <a:ext cx="990600" cy="246697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t2.gstatic.com/images?q=tbn:ANd9GcTPCdIX-hYfORwOyhLJiI1umeKukclD2Zf5iVNsc0rWzw66hi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54120"/>
            <a:ext cx="4083568" cy="32004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Machine Code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1950s Vacuum Tube Computers (Gen-1)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6107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IBM 709 Computer </a:t>
            </a:r>
            <a:r>
              <a:rPr lang="en-US" dirty="0" smtClean="0"/>
              <a:t>(stored-program)		   </a:t>
            </a:r>
            <a:r>
              <a:rPr lang="en-US" b="1" dirty="0" smtClean="0"/>
              <a:t>Machine Language Programming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COMPUTER HARDWARE			COMPUTER PROGRAMMING</a:t>
            </a:r>
            <a:endParaRPr lang="en-US" b="1" dirty="0"/>
          </a:p>
        </p:txBody>
      </p:sp>
      <p:pic>
        <p:nvPicPr>
          <p:cNvPr id="22530" name="Picture 2" descr="http://www.vintchip.com/mainframe/IBM709/709PIC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4800" y="2667000"/>
            <a:ext cx="42672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://www.vintchip.com/mainframe/IBM709/IBM709BOAR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4993" y="2501721"/>
            <a:ext cx="2695575" cy="202522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Assembly Language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Early 1960s Transistorized Computers (Gen-2)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2" name="AutoShape 2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QQEBQUExQWFRUWGBcXGBgUFxgUFxQYGBgXFBcWFRcXHCYfFxwkGhgVHy8gJCcpLCwsFSAxNTAqNSYrLCkBCQoKDgwOGg8PGiwkHSQsLCksKSwsKSkpLCwsLCwpLCksLyksLCwsKSksLCkwKSwsLCwsLCwsLCwpLCwpLCwpLP/AABEIAM4A9AMBIgACEQEDEQH/xAAcAAABBQEBAQAAAAAAAAAAAAAAAwQFBgcIAgH/xABDEAACAQIEAQoDAwsDAwUAAAABAgMAEQQFEiExBgcTIkFRYXGBkTKhsRRywQgjM0JSYoKSouHwFbLRQ2PCNESD0vH/xAAaAQEAAgMBAAAAAAAAAAAAAAAAAQMCBAUG/8QALxEAAgIBAwMCAgoDAAAAAAAAAAECEQMEEiExQVEFE2HwIjJCcYGhscHR4RQjkf/aAAwDAQACEQMRAD8A3GiiigCiiigCiiigCiiigCiiigCiiigCiikMRjo4/jdE+8wX6mgF6KruN5wsvh+PGQ/wuH/2XqBx3PjlkfCV5PuRt9WtQGgUVkGN/KOwy/o8NK/3mVPpeoDGflITn9Fhol+8zP8ATTQG/V8vXMmN598zk+GRI/uRr9WuagsVzl5jL8eLlt3Byo/ptQHXNFUHmY5RHF5cA7l3iNiWN2Ktutz4bj0q/UAUUUUAUUUUAUUUUAUUUUAUUUUAUUU0zTNIsLE0sziONN2ZuA7Bw3JvYWFAO6KyXO+f+JFZsNh2lUNo1SN0e9tQOkAmxseNjtwqoY78ojGv+jigj/hZz82t8qA6IvX29cq47nlzSX/3JQf9tUT5hb/OoDG8rsZP+kxM7+DSOflegOvcXnEEP6SaNPvuq/U1BY3nQyyL4sZEfBCZP9gNcrwZXiZz1IpXJ7kZvwqcwXNbmc3w4SUDveyD+qgNtxvP5lsfwmaT7kdh7uRUBjPykoh+iwjt4vIq/JVP1rPMz5pMZhIw+I0ICQNmDkE3IuBwGx9qbYfkLfiZG8l0/M3oC3Y38ozFt+jghTzDuf8AcB8qgMbz25pJwnCfcRF+diaRPJGGO2pST4vfw3005w2VxKbCNOHaL7jz/wA2ouSrLl9uDnV0V/Gct8fP8eKnfw6R7ewNR5wuIl3KyN4sD+NXowheAA8tq+Bb1k40cx+peI/mUhcjmPEAebD8KVTk63awHkCf+Ktc8FN+jokXR1cpqyFi5OL2sx8rD/mpCDk9COKk+ZP4U70UvFV0caZTl1E66jTH5HGYHCRqGAJBA3uN+Plt61STWo4Vaz7lBgOgxU0fYrtb7pN1+RFRmhtoz9PzublCT+Jpn5PuedHingJ2kG3mOsPo3vXQlcdcis2OFxsMg7GH1v8Ahb1rsDC4gSIrruGAYeRF6oOqK0UUUAUUUUAUUUUAUUUUAUUUUAVE8q8jGNwU+HJA6RCATwVuKN6MAalqKA5MzTk5JgpsRhZrFtNwVuQWjs9xf9xn+VMeRGVRYnGpDOCVYOAA2jrBSwufQ1q/PblvRYmPEW2IRm8Qp6KQfyOvtWP4bFHBY1JBxhlDbdult/ex96diDeIebnLYCPzGG7D+elkkYggEdUAC+4qbw+RwREdFCoG36DBjyP5yTh5mnmVySNAml532IvGIkuDd0JZ/3SFuNur2V7nGwL2FuP2jEkcdrERbWv399OGShzl8ro9gkpBsPzrxJpFzeyLuTx8xap4VW8rwYkbXEcONNrlYSzA27JGIPC+/iasooCA5cZX9owM6AXYLrX7ydce9iPWsCbFhgC0o4cDqYjw/w10042rljlhhRgsfiYGS4SRinWK9RhrThx2I9qECk+NQHqsT5jT7bmk8PmQ1rv2j57fjVexGLueGnwF7D+Yk0iZ6gxnBSi4vuaNJDTVktT3LZumgjk71F/MbH50TQVsdTx9uMnF9uBqqahb2pvLhrGnUYsafCASDxrBKmZLK8bK+UpWFKezYKxrxHDaujjiXSy7kOsOlVvnNwGnEJLbZ10n7ygfgR7VasOleuXmUdNgZm/WiKOPTZv6Sfao1ELVfB/sY6TP7eoi/PH/flGQRuQQRxBBHpXV3NTnYxWWx77x9Q+XxL8j8q5Pravye8+tI+HJ2YGw/eXrD5Fv5a5Z603eiiigCiiigCiiigCiiigCiiigCiiigKPzt5QJ8Dq/Yax+7IOjPzKn+Guac5Uno3PFkAb7yXjb5rf1rr/PMuGIw00R/XRlHgSNj6Gx9K5Q5QYewkBFiriTyEo63s6EfxUINy5s8yXE5RCzBGZF6NukLMLwnT8I3/RFD61Y4Rt1LDcbQYQjuPWaTb12+VZZ+T1nVjicMSf1ZlA42/RSeXGM7fs1rCztE5JIuu158Xtv+4otfbtF6qg/pOL+bMqJEZjKxsuHYeMjqg9LaiakhUPgc71Hrda4BHRRysBc23Yjf2HA1LNIBxIHntVpB7NYLz84BosZBiIzo6VDCzXsLodrnxU/01uEeZxs+hXBa17DfbjxG1UXnsyP7RlkrAXaEiVf4dn/pvQHOWNBBu0iux2Oly54dptbw2JprrPdSsjx6dukLW7dKqDtfhcsOPdTQ0BovN3jNcMkR4odQ8m2PzFWCZLVnnIbHGHFoT8L3jO/fuNvMCtLxUVSpUeT9Sx+3qW+0uf5IyWOvWFmsa9SU0dt62Y0zXS3KiZkhDi/bTQ4avODxZFSRXULitzE9vBS7gN8LDcgd5A96nsdEGjdDuHZlPioBU/WmGBjs6nuN/bepDjYnu/ua2W4qW59l+r/opk25KjAMfgzDK8Z4ozKfQ2qZ5DZ22ExiSKbWIP8ALuR6rqHrT7nNy3o8Z0gFhKob+Jeo30B9arCyKvRsoIIvquQbkNfqjiBpIG/aDXDyQ2ScT3WDJ7uOM/KOz8vx6TxrJGwZW4EeBsR6G49Kc1RuaDNBNlwF7mNip8juDV4vWBcfaKKKAKKKKAKKKKAKKKKAKKKKA+Gubec7J+hzGZANpNdv4x9oj/rDLWx853Lg5Vg+kRdUsjaI7/CpsSWbvAA4dpIrAs7zubFl5ZZGkkQhlZt+qrCROGwFmYUIG/Nfm4wua4dm+B26F+zqyjo9/IlT6V0rioiskmm9yAw6ONC+1gVDNsSdzvv7VyVj10TMV231KR3HrKfYiurMtzf7XgcJihptIil9RIHWFnUAcTqDCsXxyupPPmj1iNRtrEljteeZIl63Zpj4m9rfXvbwMpFh0FxcELFLOR2Ws3C3VHpwpRYgtwvRhlNvzOFeRh5M9wD47ilJNdzq6WzAMBJNHEvZtpXrALxNu6syK+J7wskiXYCV9gNLqmHjUdpA4i1u39q1PMUY8TG8YZWOnTIoOoANsym3bUQSmq5EDG9jbpMVJYELsW4H+x7Kn8rwhWM6mLFt90WO1+zStLDiupyTjMFNh55YFRbwuy6iiE2BNiWYcLb3plmTTWHSvq/d1qxFtt1U7VfOe3IlhzTpGJVJ01XC6uuvVItcfu+9Z5iFjA6hcm/FgFFvIE7+tQSJwylSCOIII9N62bAY4TRI/wC0oPuN6xWtE5B4wyYcpxMbW9G3HzvVWR7VZx/VsO/Gp+H+v9k7ilplp3qUkwzHsNJrlzHsqzHnj5OHCSSGkSVLYNqIcpf9k+1SeDyRydwQO0kfId5rpQywa6lWSSYQw7Fr7C3rfsFLwxmRgNt+/YCpH/RTsvADj50sMpEYLEk6d7KCzbdwHE1sYMmN/Sbt9vgUXzVGf86WTF8Estt4nvtv1GOgn30GsjTcEeuwvw8ewWufSujszwYxEEsKxSFXQoNQWIKWBu/Xa5OrSbWFuyuc3iKOVYbqSCD2EGx+daWre6W7yes9Mmtjx+Hx9zNK5quUDRho9RAIHAkfCbdngVractzdwBvqHc34GuY+S+N6Kfjt7bcOHqD6VunJvNtcY3rlZbUrR6nRwjlxOLXT9zSMNj1fgbHuOx/vTi9VKOWpDDZoycesPmPI1ksvkoy6Rr6pPUUhhcWsg6p8x2j0perk7NJprhhRRRUkBRRRQBRRRQFC57Mn+0ZRKQLtCVlHkps3yJrnLBgGzXO6kNvxset/Qb28K7AzXAieCWJuEiMh/iBFcgJCYpJYm4xuQfK5if5Ee1CBvmURAW/FdUZ80Nh/SUrdOYXNftOWTYVmsYZNuBskvXFgf3w/vWJ45LqwPGyv6r+af56TVr5kM46HMuiJ6uIRo+JA1r+cj3HDdSP4qiTcU2upJvmLuNzq02F9eI6FQV2tpXfsvt3imSiPYAwg3NhHA+IZgRqHWYb/ABFifGpR8lbWSphQE32hDPc7m7MbG57bU8wuBs2rppH7LFhp2uOCgXO/b3DupHoSMIJJQ4ISdrcQ3RRRm+xNviPfbsqQhacsCyxqvaAzM3vYDjv/AJenpqJzHlbg8NfpsVBGe5pUB/lvepIKFz+cn+ly8Tqt2w7q54W0OdDA9vEqfIVgcbyMOpGAO9I9+/4zuO/jXSufctcHjcNNBEmJxIljeP8AMYaVl6wIB1sqrsbG9651w3JrESixZU06gVkkCldJ0N1b3FiLWt2UtLqCMxeGZes9rkn9ZST42U7Vb+aLM+jx3Rm1pkK78NS9dfoR61D4Hk5A7aWxcadVmvpOk6RewdtK3NrAd9fcskSGaKXDLM7xyI4uFNwpBI0oDxG3Gqc0Pcxyh5RVmxrJBwfc6FXDN+yvtS8eCc9gHtTl+VGBRQSw3ANtyRfex7jULjudjL4eAufFgPxJriY9Bl8r8/4ORH0uPeT+fwJkZfbjv4ULh2J4WtwA4VQMx5+4RfooVPoW+thVYzHn1xL/AALpHov0F/nXRho2vrSM36ZH7Jsv2Bu02pvPJEg68yj+IfQVz7jucjGTcZLe5+pqKbPcUxJMr7gqd7CxG47uFdSGRw+qVr0XH9pnQeIz3Cr/ANQt2dUdvdc2rCOXfRnHztF8DsHtsbFgCwNtviv71E4jFSSEtJISWtclib7bE27gAKSATSd21bWAAt+9c3uLbWsDfwrLJmlk4bOjptHj07uN2LIdDRvcHVxsbkWJQ6r8D2+RFafyQzm1lJ4gH8D86yfoz/8Au31qeyvNSoTf4Tue25sdu8ca1ckbR2NJm9rJfZm84TG3HGpBccBYVmWWcpRYAsb1bcvxmqxb0rVvszv7YzVlnhxG9wSD3ipOHN3X4rMPY1DYeYWp0DWVOPQ0cuKMnyiw4bMkftse4/5vTqqren+CzMrsxuvjxH9qshm7SOfl0tcwJyivINFbBonqiiihIVy7zqZR9mzqdbWWbrju/OCx/qrqKsQ/KOye32XEqOGqNj/Wt/nQGUA6lUntNj/8gKH2db+tMMszBsNiI5l+KJ1cdm6sGt8qeL1gwHaCR/EOkX+pSPWo/GfHfsaze+/1JoDpSPMcdjYOrDg44X/OfnpZ8W3WPS30xqoG5uBq8uymzziEFcRnUeGUb9HhYsPh733OnUZJPM2B3rJeT/KOAxGPEu2kRhVDl5hqC2AVTcRjYcB62pjg+UUxk04aKMAAEhIwmwA1Fm2sLnifCjXz8/cRfNGrYjH5Q3xnMMxP77Yl0P8AOY47elqSTlxh8L/6XKsNB3PM8MbeoiV2+dZ/HLmEjxxloY3bU6q7KzOh1XOnrBkCg2Ft9Nxc8atm+XNGEcv0iyarNpdd1I1CzgG2438fCpaXZjk1bNeeKdwVbE4aMfswQGY9460rEH+Ws/xud4RpXlZZppJGZmYssQZmN2NowtgSTtVWotUEk+eVCL+iwsK+LDpD7tSM/K/EsLdIVHcgCj5VD2r5QC8+Nkf4nZvNiaQovRqoD7Ravl6+UAucS2kLq6q6rAD9qwbfib2HGky3mfOlcNl0su6Ru4H7Kk/MCpfLOQ+KxCCRUAQ8GdgAd7cOPHwoCD6SvhkNW7H82s0OHMzOjAWuF1XsTa9yB22qZl5u8PFFFMXeRdUTMCQuqN9msALggkdtAZwqEnYXqx8jsvibGRRYsMsUrBGIOkrququG4bMQa0MZLg8FiYWCRhfzkbatxuLxv1u3Yi/iKrXL2SOZ+kiKmwW5W1rjqk7bb2U+9Q2ETeY8gI8HKDFjI547/CpHSr29YKSLbcR7U/wuYre16iclwjNDHII3Osb2VttvLvr1mGF09Zbhh2cD4itObtnpNGtkepdMFjKlf9U3AH+f5tWf5fnVwCf876msoxvSPvsOAPptUOVcI2pRjJ2XOCcEbnelb1D9Jo2Pz3vT7C4jUO6sGa0sdcolYMzdF0ixA7+zwr5TPXRT3ZLg1Xgg3bRcKKKK6JxAqk88OT/aconAF2jAlX+A7/K9XWqryvxxciAHYi8niCNlPhbf2rGUlFWyzHjeR7UcvZY46t9huL92kiQfLUKayrqUEfqlh6fEPkW9qc4nB9HNNESRoLkfvaL289qjWlO/ib+vf8zWRWfL2pzgce0TEgKQQVZXGpWBsbEeYB8xTS9ekQk2AJJ7BvQEq/KnEH/qaQEMYCqihUIsVWw6o8u0k9tR2IxTSG7szHvYlj7mnP8AoM/VvE4DsFUspUFjwFzUnNyExEegyaVDOqE3voLEgFrDhcHh3UIK9qovV1xXN50BQySMV6VY5LKFsGJF1JJvuLeoqXx/IjDYZoXI1BZgJFZrho2JCtbs3+tBZmYFOsNlMsjhFjcsQSBYgkDid+zxrT8xwuGwsuHkQRgxSdbSFGqNwQbgcStvnXvFZyjzQPh0aRoWb9GrG6PfUPhHba1BZQMLyKxDyiMqEJQyAsRYqDYkab3PhUtgObktiDFJJb810ilB8e+kqL8CD51cI3xGKkSSCDR0LMl5WVBdgLxkXv4+tK5fkuIxZ6Zp44GR3iAVSzK1gCCDtbh9aiyOSBy7kBh0xUkT6pAESSMsbbXs4YDYkGpDKcvwmFnnRxGg1JIjNa4FrMgLb2v2U8y3k/HiI9c8splvLG3WVRGyk2Gw3B2J4V7y3CYQ4MAxKJCkisxuWWRSQGBPDs7qAa5RnqQGZIULqZC8YRWcANuwGkdh8qZ4XlQ2HjeNIzp1syEsF0hjfTax8asmW8vY4sPEvVDqgDBdusNuCi/Zfh21WsdEJXlZFI1amUEEbm54HsvWMnRlFWNp+VsswZG0hWFiN2JHmTYe1WHIMgWfC3llmABZVS4VAALqdxdxq7KhObbIo8VM0khLCIXZWNwzm9gR2WsdhWpKobs2HyrBt3SN/TaaM1ul0KxFyfwqwhTH1wF1SDUTqBuSNW2k8LWqRxWGjmZAYkspuoCKAL27ANxtwp9mxASw2BKj53qM+2hDeqMjknTZ08eDF1jH9yxRS2Ar7MivcMqkeIB+tVo5mWPxC1qcpmnZcnsFRxRbKFHzGcicJJeytGT2xsVF++xuPlXjDcjjEtkl1cLFxY7cAbU8jzHYcN6dwzfOq2iE2uh4lwD7GwJtvv8AS9fF1IfhYW7bbe9O/tFKJJftqXyZb3XI1GJb930uaK9yutzdQfb8aKqH4F9ooorrHlxLEYgIrM3BQSfSs9bEly8jcWJP9vSrDy3xxWJIxxkbf7q7/Uj2qsqOp3VqZpXKjsaDFUHN9zF+W+E6HHF/1Wa/oQL/AFb2pryXySKbEJHNfSXKGxsb2su/de1WbnHwNwT4XHmD/wAE1VcoxRDhhxsrj7yGx+lX45XE0NXj2ZWl95peB5C4WNyPs4sumzPd9Vxft22Nh61UcVlowGYkqLKkgYD9w2NvY2q1yc4es/mcLI7bcWAFxvwUEnfyqJzjA43Fv0r4R1uoACI52F+JO5O9ZNpGtGMn2HeZZmuKiaKCKSQ3UoUjc2KkEEkiw2uNqVxbYnFs+H+ziJ9CyOZGCkBSGDgW338+JqRg5ZJFBFHL1XVArKbqwI6ttAF9wB70wxmfSvMuKTDyMqRujnQyqUO4uzDsJO9rVJjVcH2TJsRiJ2gxE8a2iEg6NdQkW4sFJI3BG58K9RcnIzinimllnXolkj1OVDb2YMt+I37RXnFpjXti1SOLREzKC2stG252AA8bbHevuMyOR4ftDYotL0PSqI00LY7lAwN72v2dlALYLA4bD4uVOjjUPGjxl7N0bKbSKC/jffjahOUEMGJxFnAjk0OOjFwHAKsBpFhsSaTxmQYZsGZF6RpDGrq0jl9R0hmBvt+2LeFLZtPhzg/zaRRlkR49KqGV16xBPE33FAN4c+eOWV0gleOd003XQDJbSbFxuTfzpUx42GUm0UQxEyqdbCTo5D1btoO17Hs4iks65VjFRMiamkbo3AUM2mRbHgBtvccacYpcbjFIXCul2VtUmmOzKdQO+53vv+8aARlyApNF0mJOmaUq5jTRpcrcWDXtc7X8OHCnE2QYSDFwAjpY31Kwdr2e10J02491N8/ybGLCZZ5IgqspIjZmZd9nudtieyveeclEjw0jdPLK6DUAQiIw4tpVe23b4UJsd5hmWHw0+HljRE0MyOAoW6sDZtJ3uO/xqJ5Sco1xDCRNyoKki5HG434dpqQx+CwQwz9DEis0aurnUX1W1bsew7D1pDN+WsMmF6IkDXEAVW1la37Ci9wwqGrEXTsb8i8RJhZZWmjaNJSpDMNNyARa3HhVkxWf9Gdt1PA1n2a8tEkhVWRi+kAmy8QBexJ7xe9VzDctJ4tgxt2XO/r2VXKMk7idTS6qEVtyI13FZv0iC44Hjwv71V8wzrciqZLyzlf4ifemz8oSe+sHjcnbNietxriBbVzgjcEbb2peDldvVE/1At37eQpbL7Pub+lT7SNb/LnJ0jTMJypQ2qxYTNgbWrI4cI1xoJJPZU7gsykhOmTqnu7xw2qqUa6G1DI/to04Y0Hw8q8y5kFH971UIc9UjjSOIzHVwaqpWbcGkW0Z/wB9fap8OMsONFVUy3dA6Fr5evtMs2xwhhZ+0DbxY7D/ADwrrN0eUSbdIpvKjE9NiSBwQBB58W+f0puwstI4VixJO/bTuaO4rn3ubZ6PHDZFQM65wVvESNyKzzJ4naRFVSW120jjZx/yPnWt8pMpEkbA9xtTDkByRaIHESDTI4soOxVO+3efp51djmoRdmvq9M8mWLXT+Czcm8K0MUcRsWQdYrsLkk2v22vxqyk2F96YYbCEcDbtpwCydtx41isifUtWJQW2HQaZhPoa/V1hblioJCjfiRVVzjlurROkMgmkcabWLKAdiertwJ7amM9n6OOV+LMpAHodhVU5Jcr0TDRhpViMZIYAIC/W1AntNwbVbhfU5/qMIxcWutcn3JcwxMsAijw7SdGDGXZlRADfqsW8Ozwr3gsrxiumEkliiURFw1ukJQEggEGxO52tTDB8tdM2Id0NpWDhUN7MLrc3I4rx8ajcdyuc4hZlOnQLIj2sqkWPA9p39qvOZRY8y5Nphkh1YqR4jKsbr+jsp3JQaje2/HvpXNsowmGeGREBVZVEqu2u6tt1r9xBPYKombcrDiGBkYMVvYIp2vx7TfgKbS5xJJxEjffYgfOoJo2SXlbh8OLK0SDuTSPklRGL5x0/VDv5DSPdrfSsu1THhpXyGo32289xUvl/IfG4m2mOdwTuQulR3HVwPvQiiazXl08qMhVFVgQdTajb0sBVem5Tk7dIWsNPVUXsBptcC/DarVl3MRjZDdxDCP8AuMZX9l2q25ZzAxLbp8VK/esSrEvvuakmjGzjmawEbHu1GwHkDwpnmWLlTjpF+wb/ADrprK+arLcPuuHVm/alJkPzNvlWe8+HIBV6PFQIFW2h1RQFUgXVrDYXAI8wO+hkjD2kJ4m9eadx5azcKJcuK8aWTtfUaCil4sEzC4FE2GZRuDUkUxMPT7KVJaw2HbTOKK5qRK9GVYcDsfwNYsyh1suuWaI0uFu3aTxpPMgHQ3AvxHeO6ojB5hTp8fcVrSTs7sMkZRI5cQ2w3vTuKc99IiBWVW33ve3macw4MdknuP8AisnRopTi6HKYg24e/GilogoG7+w/tXyqqNhSZ07VE5T5x00pjX4ENvNuBP4e9W/NcV0UEsn7CM3qASKyrKZ9ViTe+/nVmonS2+TX0GJSbm+xO4OC1PGWwpFXAFepJNuNUxpHS5bInM1A3t6V5ixLXHVJpljcQXexPaeHvT7Cm1t6xbTZfL6KHP25j+qR5g15nx9hX2dif1jURm50Le9zUTMItMq3OFnVoLX47e/H5XrM1zIjgAKluWOZdLLovsl/dt/kKr1q3MEajycPW5N+Wl0XA4fMHPFj6bUiXJ4mhIyTYcakYcjY1daRqxi5dEazyG5mkxWGjn+2KyOP+it7HtBLW0sPKr9lvM9gITdkeRu3W5APolqzPmTziTB44YYkmLEXBXucAlWHdwsfA+FdBinDIaa6kdgOTmGw/wCigiQ96oL/AM3GpG1faKkgKKKKAKbZhgVnieNxdXUqQe4i39/SnNFAcsY7KzhZpYX+KNip8bHj6ix9ahcycWsK3zl9zUnMJzPDKsTsFDqykqxXYNccDaw4HhULNzBJ9kIE5bFX1ByLRcPg07kD97j4WqtRdm486cNpneVYRAovT5Msil2HHu76b4rKZ8BMq4iNkKnbVurfvK3Bh5VNYTMEk0hwL3G/aPI1U7V2dXTPHJJUUrPsg6C7KNu0fjULPPqQir9ynzFJFsO7fx2qq8meSEmNnWJXjTUfilYKtvqx8Buasg7NLXYY45/Q6NEVhcTYUvNmG21bjj/yfMO0cQhmZGVbOWXWJG467aho48OFgPG+ZcoeabH4VyvQNIvY8QMit7C48iBWdHPUnVIY4R7RqPAUrE43I7OPh/amrxMh0MCpXYg7EEbEEd96+K5Xcd/v51VRtb7SJeOYW+GimC4hDuWKHtFifYivlRsHus6G5f5uUi6FeMisW+7wt6m/tWc5TjLEr3GrRzkTWxaj/sj5s16pMfVnv2MB9K1c7uZ0dElHEqLtFiLrfw3pXpri9RWFl2tUgrbWrCL5NhrkhpxZh3kk07il0+PhTOZe0ne+3lTlI+FQ2WzVsdRy6qZ55D+bv3b0+wMG5pbMcNriZe8Ee4tWTVo13LbKkc4Y2XVI7d7E/OkQaVxMJR2UixUkEdxBtSQFdNHnH1J7k5l+tgT21oEGRKEJAGwv/hqocnZAhXuq/wAMutdA/WHW8uJ+QrXm/J6PR4Yxw3R55r8t6XNlYbrCjuT426Nfm1/St0FUDmnyiOFcQykF2dFYDigCBgD3XLMfStAq+KpHBzy3ZGwooorIpCiiigCiiigCiiigGeaZXHiYXikUMrAjcA2uLXF+BHfXMecRSYPESROP0blfEWOxHgdj611RVL5cc2kWYnpFbop7W1W1K4HAOvyuN/OsWrLMc9rObcfmV+Bvfs/5qy8kcIxTdFcdtzY+lOs95ocfh2J6DpQP1oTrv/D8Q9qYYPGvheq6sh7Q4Kn51g+Eb2ny/wCzdJmwc3XKRxMcHKxYaS0RY3ZdNtUZPaANx3WPhWi1j/NVl8uKxzYxgRDGrqrHYO77WXvAF7nxFbDWULrk19W4PK3DoUblvzWw4/VLGeixBHxD4HI4dIO/94b+dYhnXJufBSGKdCjXuO1WHerDZhXVBqMz7k7BjYujnQMvEHgyHvVuINS42URnRyi0dFapnHMlOszfZ2R4jupdtDC/6rC1jbvHGisKZbcfJY+dbD2khfvRl/lN/wDyqhTP8B7q03nXhvhon/ZkI/mRv/qKzR16vp9BetHUcTOtoZXir57k9gJbgGpSJ71X8sl6oqZw0lzVRskcJdTMB+qx/Gn+G42qNVdLHxJY/wARP4W9qf4WTf8AzzouWbHD5JmDb/P8/wANe2ba1NBPtwoE9XPoa23mzL+WPJJWzAs80eHhlAYvJqPWGzhUQEseB7BvxFRvLbA5ZFFh1y+Z5ZF1CZnVl6S9iri4AFjcWHYRxsTVu50MEJcKX4GIhx4g2Uj5g+lZEK3MMt0TiavHsyP48kxlON7O0VaMDn5jIP8And9KrGGy4EAg2NOMNA2rcg93Hj41jOKbN3T6mePHta4Nf5p8aWzTFgG6shNuzqMiqfYn3rX6yLmIwAJxM5+IFYv/ADY/7fatdq6PQ5WR3JhRRRWRgFFFFAFFFFAFFFFAFFFFAfLUnNhUf4lVvvAH60rRQHlIwoAAsBwA2A8q9UUUAUUUUAUUUUB//9k="/>
          <p:cNvSpPr>
            <a:spLocks noChangeAspect="1" noChangeArrowheads="1"/>
          </p:cNvSpPr>
          <p:nvPr/>
        </p:nvSpPr>
        <p:spPr bwMode="auto">
          <a:xfrm>
            <a:off x="0" y="-949325"/>
            <a:ext cx="2324100" cy="196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AutoShape 16" descr="data:image/jpeg;base64,/9j/4AAQSkZJRgABAQAAAQABAAD/2wCEAAkGBwgHBgkIBwgKCgkLDRYPDQwMDRsUFRAWIB0iIiAdHx8kKDQsJCYxJx8fLT0tMTU3Ojo6Iys/RD84QzQ5OjcBCgoKDQwNGg8PGjclHyU3Nzc3Nzc3Nzc3Nzc3Nzc3Nzc3Nzc3Nzc3Nzc3Nzc3Nzc3Nzc3Nzc3Nzc3Nzc3Nzc3N//AABEIALwAaAMBIgACEQEDEQH/xAAcAAACAgMBAQAAAAAAAAAAAAAGBwAFAQIEAwj/xABREAABAgQDAQgLDAcGBwAAAAABAgMABAURBhIhMQcTQVFhdLGyFBUWIjZTcXOBkcEyMzQ3QlSSk6HC0dJVY2SDhJSiJCY1UnLhIydDREVis//EABkBAQEBAQEBAAAAAAAAAAAAAAADAQQCBf/EACcRAAICAQMDAwUBAAAAAAAAAAABAhEDBCFBEjHBUWGREyIycfAU/9oADAMBAAIRAxEAPwB4EgDWKKr4jYkFltILjo+Sn2nYI88a1oUSjvTG1QTZI4yTYCFFW5kYflmJusttT9enU7+zKv8AfMSrZ2LWm/fKOthyQAym8Szr5KmRKJF9ipkHovGyq7UbaOSI8ryvywkXsc4mdVcViYaTwIYs2kDkAEeXdliX9O1D68wA8DX6l42Q+sX+WMdv6l42R+sX+WEh3YYlP/nah9eqMd2GJP07Uf5hUAPDugqPC5JH94v8sY7oKj42RH71f5YSHdhiT9O1H+YVEGMMSfp2o/zBgB4d0U/42S+tV+WJ3Qz/AI2RH71X5YSHdjiX9O1D68xkYzxMNldn/rjADvTiKeSbrXJLHEmYyn+q0WdNxK0+6lmYSWXTrZY2jkI0PohBs48xSwq6a1MLHCh7K4lXlBEEdFqKcWMu9ittyOIJVBeySwyMTiRtIR8lY5NvQA+m1haQpJBB4oxAngGvGr0xCne9dHerTxKG0RmAK7dOSXlUuXPuHZxAPoBPSBCl3VH1OY7qSFe5YKGkDiSEC3SYbu6OQJuj88HQYTW6aq2Pa0OJ5PUTAA5miXjzzRM4gD0zR1yUhMzwUZZlbmX3WRJVb1RX542S6pGqFFPk0vAFv2iqN/gkx9Sr8I5pyQmZJKTMMuNhZIGdBF9I4+yXfGL+kY1U8tRBUSq3GbwBvmiXjzzRM8Ael4Idz6YUxjeiKQSCZtKCORQKfbAzmi9wKr++lDHHOt9MANzAg7ExHVpVFwlE0bDygRmNsKa4zrXOB0RIAsN0j4VSOdjqqhOboLSpvdLrjAdlWUh5JLsy+G0gZE8e30Q5N0b4XSL/ADsdVUIfdaP/ADFrnnh1EwBFUhkvLbZq9MdIWEIO/W3zyamPKbpjcsy8s1OmrW0FEtofupVuADjPFwQLXN73iXPHAF9UOw5WTlXpadbmnXgStkIKS15Tc9AjWlpZnlLD83LyeW1t9PutDyjiHrijuYkAE7clKrLQNVkk51hKipfuO9Jvt1FxaOWroZp6mUsTcvO74jMosq97P+U6mKLvuWIQoGxBB5YA7DP/AKofSMTs/wDUj6RjiiQBeUQM1OeEtMzUvINlJUX3ySkW4IJcLyrEluh0aWlp+XnkCZaXv0uTlvmAtrC/vBTuZeHFH5031hADrwlrjWt84HRGYxg83xrW+cRIAst0b4ZRudfdVCG3WvjFrnnx1Ew+t0T4dRud/dVCF3WfjFrnnx1EwAIxIkSAJEEZjrptPfqU43KyybuOHS+wDjMak26RkpKKt9jWSlH56ZblpZBW6s2SkR2Yl3ntu63LkKS0lLSlp2KUkAE/ZBJLS7Uqp6kUNQTNJRedqTmxtPCEwMVB2RbBYpzSlJ2KmHvdK8g2JH2xWUFGJy4szy5L4/t34K0iMRmMRE6yQVbmPhzR+dN9YQKwVbmXhzR+dN9YQA6sHaYzrfOYkZwf4Z1zb8I9giQBZbop/t1G519xUIXdY+MSuefHVEPndH+G0e3zr7qoQu6t8Ydc5x90QAJxIkSAMiLjC1VRSKwzNPAlqxQuw1CTwiOGmNyjs22ioPuMSxPfrbRmIHki/qFMo7pKaTU6ahgWAcmlvB0+Xvco9EZ19MkZPEskHGXZnfhpLMvVKlR55QUieRdt4H3wG9iDyg38ogRqkm5T6g/KOKClMrKcw4YupSWbkn5d5VfpZ7HJLYG+ryk8Qya662jgqQkQsvNVByemFKupRYyJ9Nzc+qKSyxlGiGPTyx5HO9ml8rn4KqxjEEq5eXm8IP1B6Val5hmYS0w60Mu/g+6BGwkcYgaiadnS1RIK9zDw6o/Om+sIFIK9y/w6o/Om+sI0wdWD/DOtc59giRjBpvjGuH9p9giQB34/Oaq0dJ2dknqqhEbq/wAYlc5x90Q98eC9apA/aD1DCI3VvjDrnOPuiABOMxiMwBLwZ4dXVajRkss0inVRiUVlS04AHU3uSdCNOXbHDRKvR5WlmVmZOZbm1ElU5L5FLtwABQ09HFtjoRSKc64JmXqtUQtQzZ1S+ZR9KVRKbtU0UiuSzElVCbS+BZFK+Ny6h1hA5iVydaqKG6pTJKWdbTcNMICUka7Sk68PDF2qRW4jIvENacSfk7w5b7VxyLw3JpGYioOHhU6tlhPrUo9EeINLd+fJ6kr2QO1GpTNQLfZCxkaTkabQkJQ2OIAbI44vKy1IMSyGmXmFPI0SiXUXNtrlbhABOmxItFHF41WxJkgr3LvDuj85R0wKQV7l/hzSOcI6Y0wcuB1ZsXVs8cz7BEjGBdMWVri7JHQIkAWuOv8AG6R59XUMIfdVN90Ouc4+6IfGOTeu0kfrldUwht1T4w65zn2CABSMxiNtIAupSlMPYZm6mVL39l4NpSLZSDl4OPUxzqolVbZMwqnzKWxrn3sjSLukNF7A880g2WucQlJ5SURb4fYakcSmRcqM7NTiWyHQof8AC2C41NzHTHEpV+j5s9VLH1803t7JIBXpebZYbfeQ8hp0XbUoGyxyRumlz63kMJk31OrQFpQGySUnh8kE8hLmu4YXIN++yc4MnIhSrerU+qPSpM9s67Un25x2Vkqeylp1bN8ygn5IA5b7Yz6Cqyn+x24var8V82Ck1S5+VVkmZR5olJUM6LaDaY4YMq2tlzBcsuXdmXUCaISuZtn2G404IDbxPJBRdIvp8ryRbfdOjEFe5drjqkD9pR0wKQWblvh3R+cI6YmXHJgPXFdYuP8AuPYIxEwH4WVjnA6BEgC2xv8A4/SfOr6hhC7qnxhVznPsEPvGwvX6T5xfVMITdU+MKuc59ggAUjYHURrEgAidqkrKYaap0k6tcw86Hn15SkNkWsBy6DWPM4trBcQ52UErT8tLSQVf6jbX0xRE3jEe3kl6kVp8au1fO/uWNMq85S3XHZF8tqdFl96CDrfYYxTqxO055x2Vesp3RwKSFBflB2xXxIxSkuT28UJXa7lnPVufn5csTUxnazZgjIkAG1tLDQckVkSJGNt9zYxjFVFUSC3ct8O6PzhHTAlBbuWa47pHOEdMYehx4F8LKxzgcP8A6iMRnBGmLKvra76eoIkAW2NPCCj+dX1DCN3R6dNzePK45LsKcSJrKSOPKIeONPCGj+eWP6DADVEg4vxBcXHbE38mREOwewqe0lR+aLjrlsJV+aYdfl6TMuNNe7WlNwPx9EfRTLkn2scmm2ZXemlhoJCAT0QP1afmRMlyVSgNqSlGVKwnLY38o14r39AMc61EW0vUnizY5SqToR3c/VeCScI5LRszhqtPuJaZpz61qNglIBJh74bO+u9jpQ0ZhdySRfS1+WLau0udbpEwptcr72VKLKylWXjBy6R3PFUbvdnqM05VwfO83hSuyjxZmaY827/lNtRya6x4HDtW+YO/Z+MO2UmnXFh6eGdJcJyqOa9/JwX4Pxi7fmUssKcW03cjvE71qo3A009Hl5YY8EpR6nsMk4xn0x3PnU0CqjbJOesfjENCqY2ybg9X4w8alMGYaAcl95dSrhRl04jF5hxUp2E032O245kUpX/DClKIubfZENTJaf8AIphi8t9PB84dpKj80X9kEu5vITMpjmiqmGVNhUykAnhMPidVJCXG/SLSUuZklK2wNBbXZywtKXbuyw7b59ppwWiWLNHI2lwesmKUEmwuwR4WVfz6eoIkYwR4V1cfr09QRIsTLXG5CcRUUcbyuoYB6i0F4pxEq17VE/8AzRBtjk2xJQ/PL6phbYirLFNxhiBp555BVPqUAhF9MiBGNWqMatUFEhOIlC5kdYW04Mrjbh71YGwEcBHHG0++xPTCFSzLDICQA2ybjThMCjOMaSlsB5c4XB/1EDU8ljGy8aU4KG9TE4E21Cm7m/oEcEND0NffsjjjpGq+7YO6GzLy5Mwubbl5pBskO6BSSOA+uLSaqSH2VNOz8lvaxrkUnZ6/ZCzaxzIpWkqmZspBFwGo6XMf0raw/PoN798i9hH1lmaq1dFZYW7qTQVuS6FLLjilb2VZs1tbX26R0tLlpdCW0zkuoBWZIU6D31xrt14eT06wEDH0idk1OelqPRGP6TkCXXp8qvqUptpHqOolFNUeMmnc2mpUFNXRLzLiVsPIdXa3eKzADjPLGaS/JyuXf5pLCglSFd9lUnNcX1tfbAUvHMkrZNTfpa1jDWNqeHAXXptaQD3uQp+2OLW43qqt1R16RvTJpb2H0/O051ltKJ1o5Mxy5gAL20AuSdkBsi2UYvw2eOf9kVszjCmrSAw/OJ4VZ0XjbD1YYqWM8PIZecXlnQSFIKbaHj8kR02l+g3K7stlzPIkvQN8EK/vZWLbQ+nqiJGuBO+xbWT+0DoESOsiWuO/CWhefUP6YS+6J4dVs8Bmbj6KYce6y04xLytTZuFSbwXpxHTpt64UG6Q3bGU9Mp1anQ3NNHjQtAt9oPqgAZiRIkDSR4zTxaQAnQnh4o9o6JKlt1VzeVTIYdA7y6bhXJAHOaNPePY38Iz7xv43y1s2zjtraPKWd31HfDUfbBf2jUZ0zo0mSjJffLovky3tlvs4LwOzlMapTu8ImA+9a7lhYJ4h5YGHPEiRIGkgg3PfDqg88T0GB+Cbc2ZLuNKa8dG5RSpl1XAlCEknpHrgBnYCN8V1jh/tA6BGYzuUtrmHZqeIID76li/Fs9kSBgw67TGqrT3ZV9OZDiSkjjEJev4ZcZZRSa20+tiXuJKqS6c7jKSfe3EbVI4rbLw+o4p6Sl5hBS82FA8cAfNq8CTZ+B1SmPo41rW0folMaHAdW4ZulH+KP5Yd85h6mrWolgXB4I5Bh6m+JjAJnuFqw2zVL/m/9o1OCqok3E3SwQb/AAv/AGh09z1O8UfXE7nqd4s+uAsT/aDEe97321lMlrW7NHTaOY4JqxPwimEnW5nUw6u56nn5CvXE7nacB72r6UAJYYGrB2O0s/x7cTuFrPjaYP49uHSjD1PVe7avpRjtBIZrBCgP9UBYmmsCVIqBfm6Y0jhUmYLp9AQk3goo+G3GZNymUhLhVN2TO1J1ISpxu4O9to1yp4yTc2hjsUCnpVfeifKYIafTpWWRdpoA+SAOTC1GbpMg20hIGUW0iReDTZEjQf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610766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IBM 7090 </a:t>
            </a:r>
            <a:r>
              <a:rPr lang="en-US" dirty="0" smtClean="0"/>
              <a:t>(scientific computer)		          </a:t>
            </a:r>
            <a:r>
              <a:rPr lang="en-US" b="1" dirty="0" smtClean="0"/>
              <a:t>Assembly Language Program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220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COMPUTER HARDWARE			   COMPUTER PROGRAMMING</a:t>
            </a:r>
            <a:endParaRPr lang="en-US" b="1" dirty="0"/>
          </a:p>
        </p:txBody>
      </p:sp>
      <p:sp>
        <p:nvSpPr>
          <p:cNvPr id="22532" name="AutoShape 4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BUUExQVFRUUGBgYGBgYGBUaHhgYGhcYHxkfGhgZHCcfHR0jHB8eHy8gIycpLCwsGh4xNTAqNSYrLSkBCQoKDgwOGg8PGi8kHyQwLywsKSwwLCkpKiwsLCwsLCwsLCwpLCwsLCwsLCwsLCwsLCwsLCwsKSwsLCwsLCwsLP/AABEIAMIBAwMBIgACEQEDEQH/xAAcAAABBQEBAQAAAAAAAAAAAAAGAAMEBQcCAQj/xABNEAACAQIEBAMFAwYLBgUFAQABAhEAAwQSITEFBiJBE1FhBzJxgZEUQqEjUrHB0dIVFyQzVGJjkpOi8FNyc7LT4UOCg7PxJTVEZMI0/8QAFwEAAwEAAAAAAAAAAAAAAAAAAAECA//EAC4RAAICAQIEBQMEAwEAAAAAAAABAhEhEjEDQVFhcZGh4fATsdEiMoHBQkNSI//aAAwDAQACEQMRAD8A1lRXaivFFOKKBnqinBXiiuwKBHoroV4BXYFACFe0gK6AoAqL3M9hMR4DNFyUXUaEuCRH01+Iq3rLeZh/9aH/ABLH/tmtUikmU1R5Fe0ia9pkipUqVACpV4DXtACpUq8mgD2lSpUAcmvK8vXQok7V2KAODXhrsivIoAbIrginYpq3cDEgdjBoA5NcsKcK1yRQAyRXDCnLrARPevGWgCOwppxUhhTTigYxFKuopUAThXaiuVFc4t8qEzHaaAFisWqIxkSBoJG9e8Jus9pS8ZtQY20Jj8I1oTt45WJGe2s6brMfE61M4Zj8sFWDLtPfTyPeoUh0FoFJnA1JAHqa5w13OoYd5/AxQrzPzTaw7ddxFMkQdTAMaD1qm6ElZf4fG5r5APTB+ZlY1jymrKKAMDzHac5lvhi0yemBHYgiB9KK+C8Q8QRIIiQQZHb9tJMGgE5oT/6uD/aYf/katMxGIW2hd2CqokkmABWac1f/AHX/ANXC/wDK1EPtOss+CCKYzOJ1iQFYx9Y+lK6sp5opObvanhiot4a+pbOM5hgMmsgHKdZjyox4FzZh8WPyNwMY1XUH133rDMHwmVAyQJYk50mY06SdJgVecncFuWb/AIk6ZtI30mJjSlqrI9Jt9NvfA8yfQV1baQD5gUCcx82rYbqDMNZGwnMY+NW3RCQW4G+Mz77699fp/qKng1leF9oKOyjwis95G3ptrWi8FxguWwQSQQCJ33NJMGTbl3KKrl4koume48xoPjt/81W80cY8PSCerbYRA70Hvz+Gfw1tQ22aZ/CNdKTlkaRqlu4CJFek1Q8rcTF1JAIEkbzr6Vc4y7lQny/HXSqskr+M4zoIG4gwIJPyOg+dSMHj1IAkTHwP0P6qBn40+YwEGpMtMgfGaFr3tCu2sWoVAVzIDmDDWe3l+yk7RVG4V5FR+G4nxLSOPvCak1RJDxeOCeXz/wBa1Q2eJm27EfeO5G/yERr8arObuKEXSqESp3kHzkEUFcwcbxHhjIxGhJMLqPMfU1LKSNhwOOF0aRPpTt1wok1mfsp5qe/ea1cIJCtB2Okb0a834/wbAbTV41Mbq3f5UJ4E1kjcV4wGgKASp2Gp9ZMR8q9t8x6gHX0ykH9lAtzjNyWyvlBk6AGNu9BWM5xxIvh1cwDGsaiZG/rRnceD6FkESNjTTiovL+O8XC2nj3l7fGpj1SyhDBFe11XlAE1aqOccX4eEZoBE6g7RBP6qt1FD/P6zgmG8mP8AK1KWwGXcG4Abr5nMsrA6yB56+kV1d4dibN8XbdwMHzNoWA0GsztPp61c8u8ZVrp/JFZIJJMzCxHoNJ+dV+K46si2EcdpAkEy06bwZAp42Btmv8r4rxMLbf8AOBP1NYz7Wz4l+yRAlsRPrluQPwrYeTbBTBWlO6iD8Rp+qsm9pWEZmtFFzFXvnT1vv5VL3Q+YN4C6ysCMolYgen6xt8q2f2egeED/ALw/RWV4HhBChnBDQIHw3n51qXs6UiyAd5b9C1Qim5p/+5j/AI+E+mVqJef1nDx6XD9ENUnM9kfbS3f7Rgx/lar/AJ8WcHdjfw7kfMCo6jMZWwCDJ1JJ/wApoq5JwhcvJ0B0HxBjWhnC4JirmDrPY/mmjL2e2MrXFJJJIb4Sdvp+mqrArNQse6vwH6Kxz2kpma0NYMz/AIlytktDpHwFZXzdhg+WdhPy/KNH6aT3QIC7ljIVyltG+95TW18mn+TWv+Gv4E1l+K4aCyydF128tfnWk8kMPCVfJPX84+fypvcCNzGdW01F0EfRP9RWVc13JxIdZWWAMehjf5fhWkc2yWuDsLh/5FoRPA7YKXYPUYEjT5z5fCkmFBxyBfm3Hkz/ALauOdSRgL5BIIUGR6MKpOQiNYJIJJB8xlgfoNEvMOEN3CXkG7W2A+MaUwMsU9JE6kAkHWDAmZ+NBPMd0jEL1AxEmAJI229KNbC5StpoLRlbXuABJEfAUN8d5dZ7s9UhhprqYP6Iik2ikmbdyXfz4Gyf6oq7qo5VwvhYZEGygD/Kv66t6a2JZkXNdmMdiCTHUkD4qfwqg46jDDLDHvIHbU/hRzzrgFXEG5EZhBJGn3YobxHDQ9sSpAPofL012pMpblH7ImK8VA7Mr/8ALWn+0+1mwHwu2j/mj9dDPIvClTEWmVYh99ZIZGHftpWgcz4YPhXBE+6Y+DChCe5kWQageRE+ei/pFBHGcA6H4HTfzrQrGFJuKijXbXSPiaax/Dyt4qVBgkdiJU699tapyVCSYd+z9yeH2ZEED/v+ur9hUPl3D5bOWBAOkbRlXapz0lsA1FKvaVMCWKpecgPspzAkZlmPmKt7t0IrMdlBJ76ASdKG+N8eF601pLLOtxCJZ1QgnbQg7GDSYABwh7YukSSGkA6LB7QW0/8AmvMLkziSYny8t6Ys8kYw6k21kfnzv8RvUu17PsYXBF5FAiYJn17bmkkU2a9y7cDYZCDIOYg/+Y1l/MTW2v3FynNbuXc2qiYd2ESddBsKPeE4p7OHS0EUsqnUtAzEknQCYk/ShDjPIeJxV9r2exbL6sqh2BPn1dz3oaslOnZTX8TbKIT06ZiQVOhMAZQSfloRqYijrkS/bJKo+YrmntpoBp5UMn2R3WBnEoJEE5TtRLyhyPcwOYi8twkQCysAvyB1+tOht2Ncyj+UOfK9hD+DVbc8YhVsqHWVclSZgAxIM/KuOJcqXL103DeCglCUCSCbfumSZqTx7l98Xa8O5dCroTltjUjvLEkfLzNLIjN7N+0oZSyxE/fI3gwQN4G50qVy9xC1bvKRqJGUBpOp31g1fj2T29AcRdK9xC/6FS8H7MLFu4r+JcYrtmykfop0AYW/dHwFZVx7ioL+GygMjOp7xDGPn/2rUPBb/aH6L+yh/G+z7C3rjXLniMzmSc/f4RQ1YJme43i6kAASANyF2n0OvofgIo59n/EheRoWMoAnz8/pTo9m+BjVCY/rn9VT+GcOwuFQpauLbWZI8Rd/ixmlSsd2DPOnEfCvXEYDqysnrKgEntErH7aE8TxkZAF3BMksIBPcCdDFabxHD4G8VN+5acj3c11fPtqO9Rm4NwtRr9nA9bi/vUUgso/Z1xw3LxtQsBSdI0Ovlp50f41iLTkCSFYgeZgwKoOHPwy058C5hkcjXJdWY9YbanW5uwH9LtH4Xp/Q1NYEZXjuMM9wuW3kkIAsnTvvofOot/i5zlzm1JaCx9NJM6xoPWtNHGODk6NhST5AH9Ary/xrg6e99nH/AKR/cqaKssOQcQ74JWckkk6nuNI+m3yojoSu84cMtBQbiKCJUC3c29AE2ptPaBwwmFfN8LF86/4dNNImmVntL4i1q4gkBXAI3BJBhtfhHY0B3eLHJkYNMyD1mNG+XcGfQVpp504e1xkhiye8Dh7oy+rFkAA+NNpzhgDED3pynwSAxG4BIg1LlEpWBPJOPZuIWFUnKDJEtEBIJMn4n09NK1nirBrFxVZQxQ5dR70afjQnZ56wNwstu3cZlBOUWNWggEKCeognYa1C4h7R8BauG2UdmGhCW0YBvLMGiR3gmKFJJ0JrmBt7GuxnKzQdZJA+mn6aiYrEvJPhATmgQ7QGGhBkkEdvLzo2/jJwxbILF/NIEeEm52+/Xt/2g2EmbN7pgNCW9Cex/KUWVdFpyFxQfZT4jBerTO0GIHZjMD/W1FIcESCCDsR3oAsc72rhhMPfLGQB4azI3EBjqBr8KMOX7zPh1ZlZCS8KwykDOYBHwpxlyJceZNNKvYpVYh+5bzKVP3gR9RFZ3x5sTh8QUC2mVupPzmWT7xbpB0J8oFaOKF+duH52sEHKWY2p7DOCBPpLa+k1lxNvIqG4GX+Z8WhcjwyEAMC0MwYzCnqI8tRIM/KmeKcw8TW7FuAChuAnDrok9yT6DTzqD9jxPjtgWZPExNxRcJllBzBjB9Bp32qVwXFYi7eKKGvv4eS2oLDKMymbjFo8MRswjq84kjYNUU9z2kcQBg3wsbxZsDbfdDRDheNcRfP/ACt1GuSbdhe4ALfk9j2g66bUEcWw38quWzH84ynJqJn7pG/pRDgbpcNazAutnRey+GUMmNtBH+jU8WTjG0OEbCTC8wYo3L1m5iXYJAz2yBdB6TKgIUIIOx/CCaiPj+IX1uYg4t8NZITJbVwW6hKqDBLPGrHaTppTXCeCtexTWMHcIVAc13Mxkj32kzIZulZnSPWjfk3gIVmF4S9koFVpJRgD1bQZEQe0doppZCuplnGeKcRw5u27mLxIuIbG955AuqWg5YE7dtKK8VwnF2Wy3cbis0aKLzOGJGnUwBH7AaqvabZ/l+JP5z4P/kIrQuZsOt2/hEzFTcIUldGy5XOh7TB17Vc1hUSndgHdu3hbvubt5xY6SVuXM2cQH6pCxm0EDcHU7VKTguLYWla54d2+QCHZjkUwZmTmYrsNuoyAQKl80ctHCNbVXbwXZEG+pN0nKwnrOpMnzo9xXLNt7tq4xM2kK6SJ6SoO8aAncHttSURuWDKMWLqO6C/eJQsoIdlOhI2WNfSpGJshEd0Ny6FRgniuz5rjQATmkEA7QBMyNAJax4zX70HOC9yGBHUCTBEaa76Vf2OUL+NC3stuwC0rL+IckACMo0gDYnckaUPhq7SJUm92VljC5vs6kBQitmdRlN4lLRkOo+6WOs7j5VFxXBlvXB0LcNpSXe4Om4VAMAjfQyxPkO5rQ+G8gWbJLAk3CmUORqDIJMTG4AgRpprJNRrvAbSOtm0seM2VtSZUAG8xkmJUZNNJday4sHhrcuMgSu4cWmK2QMOCT1WlVICe+xuNLBTAAykaNPVE0wz3LmHutdvsMxzWzed2CqHK9KuSCWAmD5jUUSc0YSLzBYDO6oARoRcIAMR/WI+KDyrzkrhSYmxeF0kkNoDByMVBDAH7wI7+XrT4cax6hLqCvFODAOilpBElVyqtxlbUsgBZwFEwSV1nTqrxsKS1oDu4G4ECDqJBGg9KvMTwG/gLpP5Nluq6F9BKkbFdwdZESJNP8Bw6/arKmCCWUjtDWnBFbRjSaIbygdxwt2xdI1bKLJVdMz3WJ08iBHwCnc7d2MRbm0qFMqIUcOrOR2gEMCAR3M+caUVcb5UBvJZsZLOHXquGQMrNmk9R6jl0A2EnzNXPEOTcJcsgjoFtIV0PugayfzvMzvJ761DheCk6ATg4uPeuNYw4bOwQ3CbcjKohFD5coAjT13q3HBGzEYjDuLrkC3ma29tpI0K6j8Q3rGtSMJxHFWrRsfZmuKCAly4PBBZm0hSZjWQfjMbV3ibePvLmvXLCpYdQwQMWnQGSdhDbg1hLh6bfl8z5l6rwUHHcJ4Ei5p4TdKSDLQBbAmJAJJE9v93Sla7bU2VVS3g92zZQ5OoVmAzzBOYCNflRxiOWvGsPce9cuXEkXQQoaFaRBy7qswTmkHYbVa4DlDAJYa4ELK6HM7M5YrudJABkdgNq0hDdCbABMILoueBbfMRdLAAhg0CGsgn3te35voaz7whmX83p3HbTtW88t8uHDYhjcKsLikWWE+6DrPYMViYBnLodxWOXcH4RLsJVGCgaamO/kIFbJYMwgxFy3nt9PT4hutH3MoIQAeYB0U+pO2rC3FZLji29wPOdIQkCQVMaSPPUwdNNJe4Zwa9j3DaJaME6gBFJPU8wWOh6R6TvRXc5CtWcPcvJeZiqlrTQoAXeD5lp1OgOxFYyjJ/tNFS3JPAeGflrYQOLMC+jkA5jlVShYayNBrBhTvJowah3k3ioazbtFPDbIGVdwUbqBU+Wpj6bg0RGtYO1ZEsOjilXlKrESRQb7Q+MhFtoQyw6vnIGUkEEAGe2syOw86MloV5n5ntWMXYt3V0GVs0EgZ300AO3hn+9UyVocdwB5t4omIxbXVJQMBlkQckAHbue5HYjep2D5msWMFibNpXtXrnSXXMQMo7liTr1evVud6ueUeI2LUXrjBbniYjN5lAgA076pA9Zqp4zhftNqbcMRfvgiQDBtJE+Wx+lTVJsfYCcPYtoC4uHMXKjTUCJMQZzESJH53nWgcocQsWsGbaYV2e6oLXFW4c5Hc6EgAiQo0+prOLXDjk8YRlS4F3E6iRp5aVsnJvEgnD3KdRSwbgBGWYtj1OmYEb7R51WGmIquFczfY7Gazg3GZvyjwwVyGMQ5UiIkQI11FO2/aKPtBveEoDIFYG6o21kaH4a15h+NG9YtWxZJ8DEW3fQFRbUbmCfPWiqxxi1/CJw6oQfDiQoCmAH/Q0UqvmPYzPjWNTEu1x2GUvbYywAkGQAwWO4HrrVsnNTnELe8NC9oOo6hBPuglS6kELK6aanSaGLvFTeR8wNxybLPm0zObrDZdoygaemnatb5K4g1+w63UANq4U11kEBhoRpoY77UU7oXKwdx/PN58jeEqFW0Ae2Z0kmS0CCO/n3qLxLnK5kC3SevUhTqdx71sERoNJ3I9a09LKjZQPgBQ9w65/LmdgyC8pRJgZijE+e+WT8KHG8WClT2M6xOJQXGy21InTVxI+RH0irDBc7PhkKJkAGuWT38s4/WKY40P5Zd0j8o4079R1+Joy9n383dH9YfoNL6fcpTXQqeE+0O4+QZPEe6WABZFy5Y1kaR1fHSoOI43eTFZUdbTQQSeuJJZgoU5j1aaAe6NdKusfiAMcU8K3DZ1VgiAqQmYmdTJAI7bjyoNv4vKM1t3TRCCDGu3pOm3zrJTtuPQvRlUWl3iV67dQObdx86qrEug9x292SwIIgeZM0wvMGKsjJZtqJGZx4i++WYHUROgFdvjWe9YuXC+Y3bTHVY6rRIgbgaianfwUDeuXLk5cl42lVsmZkJbKxUZtYJ6SJitHBXghOS3RBw2Ixl0gXGRPzQCH28oAI+vbYV7xGxetiS+YkqJIYxLr2kn6eVSOG/wD+hWAyh1YZeowVYieok6iDV3xyyk2muKjKtxSc2oge9p3MTp5xoaqMI03QpOV0BjNdYQbpj0tlQPixuKT86ePGryobQvhbSBc4hTJkzH5SQNBtOxotwC+Hj1PhKlq9mRdF7E5dAIXURp50PcbsXDcNwQgvXGcaZoa3nKlhsYH1rNRpOi27qyrwt2+LjfzkRcCgW2gDqAM66Dz0H1r1+L3jmzXsQc3vDLAbQDVApBMAaxOgoi4RiLuRs9xbmXNZ006XkjuRoTt5DtU/hHNd18Li2a2oa1BADb+IzTJnSDNUlaJvIJ2uIYhllPthZ84Pho8t7up00GsCBH0pfysbDFLbUoGz5RaVsqTnGXSDvtBNWHLXHbt3iVosxXPmQ29CAosqBBnzXN8SaXKb/kb4JLqpw7sN4jMpPUB5A/KjcpqgfOLvFUF03go2YG+YE/cJtld+4OvnUXG4myLWrXSoYHUkksQfMDTQ1qvLOOFzCXwhhUe4qyNACoJ+OpPesi5sQt47GZW4J1B1Bug6j1NOkSnZIsHxFVltXD06dVycoZhJCrEbHMSB61MxVzEGy2QXjbtsSSSfCGoBgjQtqAB2mnOQ2VpQFyXwl9WVmJVhkEaQIE+pIqbwTH2/sV8Fcttr+HzgaaMuu5MyUA1NQre/f5uVhEjgmCxQtYG419JMBFZgMq6yp6J6oyz1antWkNWP8bxC+Bhriai295VIJ0yXbdxdjHc1rueQD561rHoRLqc17XJpVRBLFZv7T8Hd+0W3VMyOttAQJOZXcnQajRhr61pNCfO3HLmHeyyWs2vSd5YsnTlGvYfHNptUy2yVF0wEt4Uu1sC0XabsECdRcvmAMuu479/WoX8LujXgtsE5izLlEKqIVLERA1eNtzVvgObLuFgC246rjD8mTGfKHBGuoK6fH1qHdktidEAug+J1KzkWz4kBSZWWBYnQdIFZui7BVMW3gtbCrlZ1OwzaBtm3A0HetF5As3b1u4MgVEwl22r9Qlrhkb6aAA6fnDzFB+Cw6C2x8Jn61H3/AM14jLrvP+ooj4TzLiLWRLYZVuQGBRiRrkgZtQAoA18qepWTTLPlzC4m2rmWXxbiWgTrnzroQTrA0+tE+G4XdHFmcgG2EkN0z/Nqg9dWU6elAr82X1hOnLbcMk5JDIYXWddAP106efsTmLZ0DEAT0nQEkbHzP40a10HpbyUXM/DHwt7E2j4cIbGU21KZg97MJBJ6gG3rUfZzw25as3TcAi5czIZklcoAJ8j6VnmP4k99s7pbuM4XNIBnI2g1B9O2/wAKnXeN30ZwC5tA3AsOoUjqCgdE7xBDU/qCUWlRsdBSJcXiaI138jaFy6M5GgIyhQTH5/0Wge7zC4tln8QlSgym8ZYnMDGVVyz5CfnTN7iROUHDu0BhHi3IBLAzmBknTbbXSk5lKDexccYwzNirrKCwLsQV6tCTGooq5Dbw0uB+iSsZtJ97zrPsRmLe4Bou+Yx0qfI/Dems7Bp8C23qWZT8B3A9RVOTSslRTdB1xTh7LxEXVYPbIdycw6JtlAsTJJPltVRgOUftWdbd4WygWZTMIYtEQw16TVPheMlFEoAysxCS7gqVA1Px/R9eb2JuPc/JmDlWTAOpExqwncd/Ssbzqo0zsXHHLQtYjwgFPhPh1z5RmbpRQWPzqZguG3MRjvDFwi0oxJIKgxICAb/2ub/yx3mqBRfUNmEs2XK2VdDnXtnOkTrpFc4vit22Vys2c5gcqzoSNZnQabzuBVKWbJ08i5wSrYv27YbObYfNpGUm5oN94Gb5irbjtw3AiowUuyjOcsKpmSQd9O0j46UI3cU4vTIylVglQXLQufzAE6d9hSPEnytLDRHIlVUSFJEny2E+U1aeCZbhfxPD+HjrS5yR49sqpJ0DHM25jz+VQeYeHlMYqkt4AJJiekXCqt5zGdo07j0oX+33mRnZwz5gUcHNEK2ufSO40864xPGiwRFdrjqCHKI7ayjax67+o+FTqRVPAXcL5bNlmZmDqzXisDbw0IWT3JPVI02qRw/li4q4xDcT8uFVPe0JLOk6eTAfI0L2rWLIW41u7bskqoJAAg5VJjOYBM9topvA4q6UuNcuNmyjKhAQkmYIbOy9huBE/OqvsJJ8gm5a5bQYnDOLytcRXuXMpLSTIUEk9JysO33T8auuA8u27VzGC2YzwmTsoykg7kmcxGvlWZ4bieIgKrRdNwKMr24MqR723vECpGHvYq86Jb8VnZZZQ9skwzHdmAPTHepUuxcoS5mjcFxtqzgFD5NAxZJUk5rjTKz3Bk+k1m2N4cD4qhSyMdPjB9fP9AroK4vt4iusQG0EK8Ho0Pbc/pNUzXWy3A3aJhj5g7ka0pvUtIQuLsKeQMPaw94XLzeEbdsqNZBLZQZgHy02qbj1wn2bFi1lDPeVgJaXRGWCAewltaEOHYO7iEyWltkWVe62djoq5ZiFkneNt96jcQuAlWBGcrAX3lA1J9Z76+W9NOlQquQU3Wwr4C3YZ810XWYgQCodmB1gg9OU/TyitItoAigGQAAD5gDSsVx/D/CvQA03LauYZBHiJJHynStJ5E4w1/CdYg2m8PeZVVXLJkyY3NapUZN8ghpV5SpiJs1kvM/NmJa/dU+FGHvMLfSPu3NJkmT0qa1iaxHma3aXH4zM7D8qSQEnUmdyfWi0t188g06udev9obxOOa6iFys3LmdzqJzxmErsCUO0Rm+FWnBOE27mHxl/PdV7JIRAwKZWGWDnBYwdT1dxVBexSlECqenIZI3zXmC7aTAoy5StO2GxwYwtpCqiPvFmeST3EARWfPzNHiJn7cRZ7ZDO7LmTudOm7Gk9/Kp9qx4duzdQ6FAADGhZyHiPVCR3iJqkwlyLV3b/AMM6gHuw7/729Xi3GGEsTb2gjMNCCbnUBpp66661PEWMFcGtWQt5Hs2L63LVzD2GNu7ZOc20LMHvZWDEiT8SZ6qocbwm0MwhR+UYQLR2k6SdPwq69n+KzYi/oq6WDCqFGmJt/tqs4pxEZri+Egi4+ozTo7DuTWnJA61vdeDoXNvCv4PxWTDSVCgdeXQmCfdUDQFdY7+lQL929dukXIjK8RvOQmTGm/lV57VcTk4gkgOhtB8rTGYlVnpIOwFM8vEX8aiLatpK3PdDd7Lge8x7kVi+FFu6V9eZrHif+e788eRd82cMw2Gw9s23vqWVXzG7ebp0mJfQme0aGueB8DtOrNea8x8ZEEYh9mGvu3T+majc6Ym5/BuHZQcosvaciYDKQqgwYkwd6vuUrL3LVxrhf+eslWM69WVoJHae2xqqbla2+5i3UaBLmK4LOKu2kLqttso63OyiJJOpipXLuBt3zeN4uclrMv5W6sNnj7rCSZqJz8WXiF8ZtCRpI2ygx6azofj3qx5CtPN8rMCyTI81dWiYgEgH8a2awZReSx5j4Rawt9BZnI6CQ1x7n3jqA7k7eWlVXMiBU6OmUBkafH0q/wCd7Trcw56sothSRJXMD57Tr8YNUvMRm0NBqh1+vesWqbLvYZ4jy54WL8JbmcAoZbQkMAdVQgHfygxXB5ZHiNduWnKgrFy34ZVWCKRmBUsBqJOg1MEnSrfEcTdsYiA9L27JI072VJq6xOM8Ph+MbyIX62rQP6aTS10y9Tq0C/GbK+Lbhlkhh7wPdd4UbVVXbUErLSM0MgkHKCDEwD8DXc3i4uG2wRFkt0lVZtVB9dJ2imVJdsoJ6iyypCnqDbbAVXD4agtMdiJybdsl8U4QEt3Ict0o0+GRq9tXEhbgX73YVe4nh1sYOxbtrlCXLg8yxZQxJKlZMHUmqX2kcJa3iGIU5GW0EO5OVFUbDeRRLxnl97mCUoJy3XuOGIEKEy6aDYAab1muDWrLz6eGDV8S9LwS7axwZQBswH0v/E/prOcLghcUQ11StoaWx4giNzqMp9K0W1iUwnDRYxDItw5hkDBozXCVmNtwazPFYs3AM5JKWyBCkwqCT7o339auSbjpT6dL9UyI72yRZS4MKItKVXMuciDox1OvvVectE/bsMc6EO0lQwJnK3YAZaFeFYd7iBLdp2ZnygACTIdpyzIAVTuBtRfy9y1ftcStDwyVssS7SsBSHCHf7wEwJidaas0clXL54jvHbot3LzMJzYpt84gZBqMpBMRtQPi76FcQQpJkQRmAG2sNJPbv3rQubOH+M2IVXRTbuW3hmAkEXA8TuQIMd/nWY4zhl0I+ZNYBASXGpT7wETBOnx8jWeiKlr5+PfoJSemgm9nzqPHaWLHCYiRsOnLsfPSqTHY4XDbENp5uW+6RoI8z51b+zTDs91rblkV7OIt9QIgstqIB76k/Wq29wG6uJWzAa5ooVWBkzJg+7AUTM05wi6l0eAhNq1ZT3T+VOkaep7b61pnsgP8AJbw/tv8A+FoEXlu+4a+qTazFc+ZfeHaJnfTatC9l/Cb2HsXhettbzuGUNGoy76GrW4uI8BpSpCva1MB8Gsq9ofLPh4i5iBcEXuoq2kNoNDtl0mSdPxrUlNAHtF5gbxDhvAzqFW5m6t2zCIA0jepksFQTbwBeCujDtZutBJZGykrBW27nTz3G1FOH5vtzigluBipJEnRiCJECIgknzNCvG+Ii/fZkDIjAsiDQIQqkqMugkBhp6UecH5Twn8GjEeFmu+C1wOz3GOYBiCAWjt5UldYG8bme4LhVnIQ1y51Zc0W40DAiNzuBuKs+F4lLLW56rQS4mS4CZDSJLAQIJzQNp+dB6XiFuCfuL/7luiLhmHttw208IpF64pLkQcwBOoWRsPx1pKLe7G5RWyfn7F3g+MLg7l5VVCzMsNLaKMjBQoOWJAM1GxXGLbXs/wBmUqSWYAXSHJ3MZunU9jHpXPDrw+15Zs3BcVs4ylyMqlgZYaHpj4TVjzXcROKGyuGseGLtlRCW16XW2W0C67neialHZ387tF8NKe6afj+Eyr5y4l9uZbhcWXylAXAQAAqZ6m7bb65hXvD+IJhcarqTnXLABEdVsCcsywMzrET3ivfahgUwXErYw1lArYcEpupJuuCYM9gPpXXKXMN7+EFzKtpGRw5EdQ8JoBgbSB9BUNz1JV/JUYJwcs+HuWmH5wgNl9zMt0IQpA6okAvt1H5wZ0qZh/aGRby5Hyl5GVAerOHmQ+0/piry0ll8TdW5lZbty2RIGgCPrJ2ksB9a4vYXCuhV8PbBzk62wp6robyDaWyRPpVK63M3pvb55AJzLjFuYl7lwOrXAjEFVESoGxf089PWpXLPG3tZ1seKTcgZVQMW307ioPPA8HFuloMltRCDO5lRI7mRqCI9J71G5dU3r6Kz3Y6ycjQTCkwJBA2/Gqepr39hRUb39PcM7/HMQ+GW3es38pa0qA2spIJGXKxEGNNTOhqruYK7fxVvDBr5DMQ+RLZyJ4zKSzBd1Gk7HLPcVYcV4EmHw9i4XukvmZg1xSAbakwCVUwfmdo2qnbjZ08HPbZ8q51Y6Av3iJ1M61NO8labVx+eocczYd7T4e3YFhgiqpLx4i5RCkx1MCPKNqEeM8SxGV7GRWFy7GVWkswKKBBEqC2gnf4VM4xwm5Yx9q2+JuXS2WXMAgEPAG/dd6YxPAbi4hLiXlz3cRlQsrEhlvuisxzQ0Fc2gA9DUtpz2zX3Eo0tyTiMPi7GHdHw6i3+TLsbikhwTAGX3t9dO/ah1cYPEY5A385AnQ6N6d/j3oo4oMUReS7iA62yniKbZXOTcCgo3lMUM3LBOJe3bWGBeBoxGhMnWNBrpV32E0uoa4zGcUa6jHDW0cEZFF1SDJYdW8RPn/3hcR4vxG3ZvC7bsqstnAeSJM9I31LdhppUy9ymWvravYy85YA5wYMdUCGzAA+cnaqfifK1i0L/AF3WNtlC5n1hjDHYA7CDoBSblRSjG/b3OMJwrE2iHZMGWLTme8rssgzA2Gm0DeN6YGLu5WJGCCNaBABAfTNkERIYn3hvG9FHFOR8FZw3jLackZG1vXDAkE/ejas4u4LDvdIRSBmfqkEAAHuRMRRTRUYxnbyXdnjF6yPERsP4niaMs5VB0YtKAwRMZZ0Owmm8ZzTi3RnW6mZiBcZQwDLDZMsANAGm2s96rMaECEBRp/W028qj4S+oswVnRZ107/ditHFf9L1/BjH6q/1v0/J2jXWuoetgCklbV5hJAJMgZe86/Paqk3Si3A/S2Ub23BALp+dr5H6VrHIfEgvDbv8AZiY9GQAfLMCPlQPz7+Vv3LmcZDhrRXUNIAWQCDp1KfrNZqCS3+eRprd7ff8AJS8Nu3byC1hw9xy5hVA2Cb9TennVgMO9u6q4m5fwz5YYhBMENqMpEzoImI11kinfZZbUYq04Yz4rJGXzs3Nc0/h6Vde0G+zYoBk0FwBen3pRREnQ7fKhRSyw1N4VFPwlLBtEtibvjIzstk/zZMwIJ0kgan4Vp3Kt8Ng7WW54mVcpaI6h7wiOx0rFeK2FF6FWAGGWGB7D743rRvZKwGEuqPu3m7zuq01+75+Rzj+m+fzt/YdZqVNzXtaGA+GrJPaew+3vmZh+QtaATPU/9YVrCmgL2n8GtMFvQwutCEwxUqNQDGgOp7SRPlUy2L4ctMrM/wATi8iWLY3zq3aI0bU/7s/631vlvFBuEMB/4du8h+QYj/KRWVW8cFNhybY8KVEqGLQBEhunY9/Iaa0RYTnPW6ltkAxBJdTlgZhBygTBjsCZ0pJ0qHJXZnyWSFedIRf/AHLdE2BeODobgaPtBAy5QYymO2uv6PSoY8JgxyKTCyfFfXUeS+YFeuxOGFpcqKxZ1QNmhwSASSNiN5PYetLVjYI4aaZYcFxFs4zpDDou6swOvgvAgCN6Iebr7nir5dU8Sw0hVP3bYPXE6RG+lCbWRh7s5wTtJYKqgqATO7SSRp2iur/FzmhbltV8/Eff4K2lQ5NYSNW9T1Nl/wC2iDxCwwII8ADQ/wBq/lVJw7FI2KH5MLCsxYNckZUJ3kxO228VDxTteQ5ris4ACwJ2MwWZSY+dO2uHFMWgYo4hSRlOgCrnZTESGJg7CRTy8kqSS0hVw3BF7W6LcBtwrtpq7l+oGMwABkzOlXXFOFp4qm1csquZywcoSAbropVWBnpIPbQA95oPscQQKS9m0QqAlij9QDSYLK0CZOm8beXb4/CELNmCSQEAumSQp0Gnp6a1mm0tgw2M87YJ7mOu+EEdM2jqwAbMM+7NEjNl0PaveU7Rs4m0bzItsMc48W2ZWI1VW13rjEHCLdDFAysqMFjRVI7zJ9TvTw5hw6khLVoLp1EqoJ7aC0Sd/lTfE4myXzzEox3b+eQbcexuGfC4dEZWFtXzAa5Zsnue+b8aBvFsEIU8UtmEZskaMPzacfiK3bYhbIzOiKBbckl1eI6RJ3gxprVZi8MbWRVZfElpWGOTK4BJkREnvv2mqUm/3IpS0pqLZo3Nr5uKWGVsyBbckGQOt5kjQaU3evnNhSHIC4y49xf6n2gsjEdhDEz5RVHZdxdQW2xV63rM4VbYnyzBSFEdyai8QxzDMHLBhcgJ4aOwUgmAAmvbXXbTes/1qd4yvsL9LVBlzXZtNbxly3dztcS2q2wZ1FxWJXvM9h5VnGAxRsYouyXCAX7lSZn7xBqzu8XuAgL4kiM+axGTqYDPFvpM6BTG3rXVviytcKll8MmC2V16juJ2mZ71bnNckTUeoZ8WwrlcEQFL27dpSuZSQ2a3MGY0iZ9NPWJzJwhrl694QzKVusYcaFcpIidSSdI2g0L/AMLWmUsQ+Vdc2W6qtETlJTXcbSdfnS+0jRvCxMuQFXJdBMhiMs25YQCSQI2pOcn/AI+vsUlFczQ8Zx/DYnC+DYvAPlQhVmVGZRGo7TEb/prOxwXFpcyKtxszG5IVshUjV4JIiDEk1xi8cgaHs37RXU+IWt9p2YDfttSS6VgmzcW2ZCu+YB+qOiWhvlRrk916jpLZlfi+K3cuVlt5hufDQGRodQKZwnE7htFMtuIABNtZ/vRNWB4JiXtM5wjjNlyN4KgEkgDpdiSTPp+2BjsOEtEOLi3MyhvybKdm0hYKnp2A7eVX/BOA45EtE4e9na2i3LYVZZJzK9zUqwjuN58u1A3NIe2IzqWfDoLgT3ZLHQEeQjSBGo7a9jELb8NcrTkBhyw7neY8jvFeDiXUxZoQhgpHhjafQ7HufpvRre1CrmRfZxicmMs53yotzMZMD+au6mfhRVz9hfHxanDZrpNsXD4fVsSsgL31We+1Cb48qIcqXOo6Ubz7BSdjUyxxO4p/JghzIIVXzFdJ0CyBI/AUauwJUR8NwC9eusLdtibaBiIO+gIM7HfQ+Ro89mGDuW7V7OhVXcMhOzCCCR6aUJYXGYm0zG0Lyl0618NiSvmQRI30PrWicmO/2NM6lYzBQQQcuYxIOxqo7hJui9mlXE0q0Mx9TUXjPB0xNo230G4PkYIBjvudDUhTQJ7S+ePspSzbZs7KS4GnSwhdfkTprHxoewA3xfC4W141trjs6tFt0IKEkCQw3BHoT8+8FVss9zw0uK4RPDBctkuA9ebsQe0+lUR42htnMJdmkGT+Pme3zru/xu3nRlTUKufXc+hGv1rKmUeYdpsX4nMsH5TB+mlWfBVtsAXUFZuIM0kK3hMy/wCcAfOqW3xCyGudMKwMa6+k03/CFsWYy9Wedzrof0bfOk1ZSZoeLxGAGDQW7b/aiizcIchWMB5lu6g7Axm7bAn/AIx8MLcW8KzwAD0ADaNek/jWLYbiiF1DKVXYgM2v7K64jxpnAXOxtr7qmYX4Lt84mineB3Ggx5g40uJY5cHbRCsZUASTMgtlGp9QRTnLQe3aORGts65LjeBMrpIa6zzGgJ6dIoGwPF2tzlMZlKmQDoRHcHWpfC+LG2w63yk6qC6yCdRTlGVYJTiGxwt8YMIWKh1DkaCW6yhLBpA6iPMxOkCphwV63eM3AHuLcDQL1wMCV/MBOYwxzagedCVnm3K9xM9424bKDceFIkqQJj9lSbfPjlGY3bjXFgK5ynoJ1EMp+PyrB8KdF/URzxuy1u8QEbVR7qtqRIMyAwkjvrrV37OeLXEe5ctWhcIWCsxoSpkayYyiqrEc7nKjKy5iJebdvXXSPyenyrq/zbZS462rVnJOk2ULERrmYJrr33rSGuqaIlV2EODw73MX4hzLcdrrKCAArP8Afg/7NS5A8wu1QxirVp5tLoLqMr/edbROUF+ytJOsToap7nNiXrFxLjKBlEZFFvuAZyIC0gkRrvVSMdZCgCRrv1Sfw/1pUw4ErbbKfFXQ1d/amHUr4SSfJ5MTrCgGTG2tD2PxFrxr7ogZn8NluZWJXw3DOdFLAEaHbSJOlDfC+M2QxzsxWGIUzMhTliR59qkcN4xaw9m4Ldxg5ZYPXAmc0qy6zA1iqnGfLcSlHoWKY9nW+Etsy4lluXHCMcoEwGY7ANmOokzVbi+D3LgSLbAn3YDDUEyQI1B8xTuN5rDWkAuXAerxCCy5vzRlUAaCe3eouI4taOIVwDkUJmHUZkQ2p8529KFGWBOSLS/hnFtUYFVtsHQEMDmJSZ6pOiDSe1TMXzdiDdt3Ljq1y1m8M5csFlIOgBGxifWhfCcWs+JdzAhSLhVRIAMEgb1H/h9DZYMuZyVKvDSvnAzd9KX055yVrXQKMC1w4hbz2BiGBkeIWKkkanwyO3bqJ850iy41zK9/E4fxbGVMO/iZQIDHMDEsdNh20+egFxDjoe3byqQ4LZnO7iFC7t8aq7nEPMEn41pHhNKrJlxL5G5P7S7Kr/NNp/WSPrQpxPmy07X2KkeObb2mBByXLRb9vbzrOG4lI0Uj6frqWOOA2CuWXzDUx7v/AM6fOrkmSmg/5v5qs4sLba1cUlrZuTpnUKTEg/1iAT2PahbmC5buMWsJkQMCEygZRrAUDsJ+kVU4/mRWFkLajwx1aDq10/AUr3Nq/aVuiyMoCyhAjRYOvrv6zUuLbsakqokcKe5Yxi4hAW9495BKMII7ROnw+NEPLvGVwmIV2zNKdQAg5mBJAzHUAwJ7waCsNzGVNwlVIuBx7qyszqv1qMOYHFjw9JzAhoEwJkfWKNLDUavwPm03sf4t1PBU2jbJ6iAcwKlmiBOu/lR6HkSDPrXzXY5iuLv1T20H6q0r2Xc2+LcuWGGXMPETykABgB8IPyNWrW4nk0ktSpkvXtMRJDV88e0C+z8TxWYkxcKj4KAFH0Ar6CDUOcb9nuExV3xXUq594plGY+bSpk+tIDAMte5K25vY9gz966Pmn7lNn2MYT/a3h/c/dot9B4MUK0stbX/Ephv9td+ifsrz+JDDf7e7/dWjPQRigTXervgHBjiryWFZVdzCli0ZuwOVSRPwrUR7DcP/AEi5/cX96rflj2WWcJfW74r3MplVKhRmgwTBMxJj40ZDBkOC5Rd71y34iA2s2ac33ZmIHpXWE5WvXXKW4cqHY6gaW4zat6dq3fH8j4W9da6VdLj+8bbsmbSDIGh0+tS+D8p4XDT4VoAsCGZizMQdxLEwD5CKMhg+YhYHma6FmTua2riPsSsPdZrV5rSEyEyZsvoGLzHxqOfYTb/pTf4Q/fp32FXcyNEgbmuTbkzJ+ta9/EUn9Lb/AAh/1K5/iHX+lt/hD/qUauwUZPawqnz+tO/ZFkDX6jz17Vqf8RI7Yxv8Ef8AUr0ewz/906f2I/6lFjVVkyy5bVSMpP8AeH6hXYhTpJ18/wDtWoL7ClH/AOY3+Cv/AFKQ9ha/0xv8Ff8AqUJg6exl2Yd5+E05bUZTH3v1GtM/iLX+mN/gr+/XQ9hqxH225H/CX9+hsI0tzLXwoAnWufs4ImdY8/01qh9h6d8Zcj/hJ+9Xn8R1vX+WXdf7NP3qMjuPQyR9j6UYcveyy7jcOt+3fshWkEEXJUgwQdN/+1FX8R9n+lXf8O3+2jPlnl1MDh/BtszjMzFmiSW32AFMgzRvYjiADGIsk9hFwT840+lD/MXs/vYK34jy0CWKKSgloAzmDO2kCt/ZqiY/BpettbuKGRwQwPcUUB8vNdmoz1uTex/Bz796PKbf7lL+KPBed7+8n7lK30KSRhc6Vzmrdv4p8F53f7yfuV4fZZgh2uH/AM4/dpZHgwktV9yNi2XiGHIP3wPkQQfwNaqfZrgh9x/75/ZXeF5Iwlp1dEbMhkS7HUelJ2PASm5SqKbtKgCzFOLSpVQmOLXYpUqYjsU4K8pUCHBTi0qVAHa12K9pUAe17SpUgPRXtKlQB5XtKlQBzSpUqAPK8NKlTA5NcGlSpiOTTTUqVAjg1yaVKgY09cGvaVIY01M3KVKkMjXKi3KVKkMaJpUqVSWf/9k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http://ics.upjs.sk/~jirasek/arp/history_files/IBM7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905375" cy="2647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628" name="AutoShape 4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CEAAkGBhQSERUTExQWFRUWGBgYGBgYGBkVHBcXGBgXFxUXGBcYHCYfGBojGhoUHy8gIycpLCwsFR4xNTAqNSYsLCkBCQoKDgwOGg8PGikkHR8pLCwsLCwpLCwsLCksLCwpKSwpLCwsLCwsLCksLCksLCksLCwsLCwsLCwsLCwsLCwsLP/AABEIAKYA4AMBIgACEQEDEQH/xAAcAAABBQEBAQAAAAAAAAAAAAAFAgMEBgcAAQj/xABEEAACAQIEAwUFBAYIBgMAAAABAgMAEQQFEiEGMUETIlFhcQcygaGxFCNCkTNSYnLB0RUkc4KSsvDxFhclNFPCRGPS/8QAGQEAAwEBAQAAAAAAAAAAAAAAAQIDBAAF/8QAJhEAAgICAgMAAQQDAAAAAAAAAAECEQMhEjETQVEiBDLh8CNxsf/aAAwDAQACEQMRAD8AyssE20g+tTsqTtiQBElurAfLeomZizVFFY4x5Kw89aDk2FlQ90wEeN1+lJbOMRCdmi8tKq31FBuzrxabhQE22aFwPxlipcSInlOnQxsFUbgeQrQ/tbsLMxI8KyD2bn+vr/ZyH6VrairRiqBN0Zh7TEtituqrVM1VdPaitsWP7NapQqCVDwdjytXuqkLShRocer2uFcBR4gOpNKNeGg0HRIyz9NF4dpHf/EK+nYm8K+ZMoW+Ih/tY/wDOtfTsQ3Nav01bI5v2mM+1XDPJmbAW/RR8zbY3pWV5xiookjMpAUWAFrADlU3jeQf0pMCqnuRd47kbNsKHKdxbb/Q/lTxw3cjDLNX4lbzziOWZz20hfTsvLYeG1bN7On/6fh9tit/mb1h+bTPicQxIXW5A7oCjYAXsPhV3g4rkw2EjwiWBjUKWU8/SsynGE7Zvhj5Y9Fq4vzAR4/DTCzLFHKCt97uUtb8vnQfN/aDMwIQBFItzuSKp2OzFmOq5vvzoW+I8STSSzNt0Xj+lfsIzZqeQJHpTUGKcm17+tMwlD0pxIje45VmdGxYkg3kebjDswK7OQT8KkcQ4jVi8LbkUkP8Alqs4iY/71Jy/GhpULHdAQPQ0lUiMsb5WEOKH/qzeorPGO9X3ipv6t6sv8aoJNXwr8TqTQRz1LSH1NRB0o/n+STtISsbEE3Bta9IwXBWMf3YCfMlV+pq+PpHmxbpga1JQeNHc34NxWG09oiHVv3HD29bUGeB199GX4U0kPFtMPezkj+kE/ck+grYIlrN/Z7lEYUYsFnlBZQlwqr0N9rna1X44qZhdY1HxsOvWqQ6BkM89rAti1/sxVEQgjmPzFbvjMuEn3skMMjqPxm+3QXtQtMqWSWy4PDRr1LMDv6BeVI8TDHNxMjjN+W9KK+VbZjODIwqkwYQgj8SECoGN4Hgma7QYZR3QexZkNuWwA8K7xSTCstmWpHypxMKzbKrN5Kpb4bdaMcVZHHhsS0UJfQALajqIv51YcizgCFbxqEQDUwVjbzJU3FCjuf0pUuTzLzgmX1jf62rkyOdgWWCVgOZCnatW/wCJ8HfuaL87PI4P5GpD8UgnUjRLtYgSKLjzFqbxr6L5zLuH8HNHPETh2KllB1Ie6Ljvb8iBX0ZFKpNwy/mP51ToeLIgLERuSvISA/QVAwk2Dmk9yO5uSscju3rZRyqmNcOn2JOfNFf44k/6rPuD3Y/oaH9tVszLJFxIDwhFbx2F1Xu9Te97VXeJMlOCWN5mJ7VigCkbct7npWiL4xZinjbmmCeBsvM88qKBqsO8fwgkg2rSn9n8MUeq5Ldb9TVX9muESOXEOhY8kuSN7EnarrmGab2J2rElB22e1jlKMYxRm3EWVaWsPyqtTYTSeVXjiDHgE7Xv1qsMNXW9ZGqZ6keiFFhzzqXhtvWpkWHFPfYNIv40AgxotR5VBijs+9HRh7A0NkjANK9CuNjvEj3wqEfr/wDqapem1XrM0JwDG3uMD9aorHerYujNKPFGuZdxQvdvYLt+NTYUSl4xh7ygK6+LNvbzAG1ZVh8gQAH7XDb4/wA6t/CiYdXkRT2xdRdYydgL7k+FXjJpUjzFC+2FosVhpW1lISpJGkBnN/haoObZhgVw8qKGZ2Ugd3QAb+dWj+hMPhFWfskvcaR2ha5O3KgubZmnaP2WX63a667FlXpcKNqeURG+PsAcEZ9BFh2jkBDa2OoGxsQAL39KumEzSBwLzWH6vUj1FUnJeGMRDqEcbOW5h1AAA/eo9gOEMULO8GFtf8T6T67CmhF/BJS0WlZsMAbshuNg2s1AyiLDrMCSnW3vH5GvP6HGkapYYj10sWHztTMcmGS/aY5b/skAj508l9Jc4hrMTE1j2noBGzGpkWHjKXCuW299uyHmfSghzfA6AqrNIQblkSR2PqVp6PMA8ZWPAYqRSfxLo5echBtS0vYXIovtBt9q2KGyKDoBtfwJ6nzoXhbdkbqG293vgt5akN/lV9zNeyXW2XxRj/7ZkF/gCaqT+0bsiezw2HQ+K7/O1BxivYfJXoTjc0jd1+0YeSUgLpMUztpA2AtoFcMLhZD/ANlmNz+rcj/Ey/xqxZBxU2KNmxyQsfwrDv8A4mNqt0XDykXlzCZr/txRj5A/WuSQ1yW6KpkeVEOpjw2JiKoyh5JIk2O5BspJPnaiuQZUMPIZREkLEW1yYouTfn3VUCpmJwWVxj73FXI56sQx+QNqHy51kkdyFjkI8EL/ADN70VxX9/gpyfQ9NmQiuBicGty3ixsW1W5+NQsTNh8SpTFTPPbePsoW7j/rCwN7UWzri3CYFkUYbUXQOoRFHdPK5tsaHYz2qzRgFcAyg8i76f8AKK5uK1f/AEnVO7POFuHo4e17L7UQxBvMgXfe+kWHX605mGCclgKg5Z7ScVipViEUaXvazMeW+96ljiJhK0cq2ceBuKjJw9HoYJXsrOZ4GRbdoBY8j+VD+yCAW5jne3lV7zTCmVF0rqt09bUBw/BrO4uCukggHe+97VnlHZ6UZpoix4IldSlT4gEEj4UqIgqbG9uleDAmDETqAVcEOB0Ktz+HOnWi0nUuwPMUKGYNxCk26D/ah0uHNWCS7DcVElhNrUrOTIkXewGKFvdUGqFLzrVcvw39Sxa23KN8qyeQ/SrY+jLkfZomEyrCbacFIbfrK31Y0bwsYUjs8GEJFrl0X4bE0CbjBo01CJT6kn6VCf2j4n8KRL/dvVI3R5DmXeJMQfwwKPNnkt6AAVKjwWJY/wDcKo8EiP1ZqqOEzzEyxhmmC3H4Ram8yMxiY9rISLciRzq3JolJ2XR8hNz2mLm/xRRj6XqO2XYFffm1fvYh2/LSQKyybL5rtrvdSAdRJtflzPWrPluDjVAGK3WwNrH1INFSbFcePotBxOVRd5lhPS+gyG/q1d/zJy2Ifdox81iVR+ZFCoMFDNJFE4JjaVVYAlbgg2sw5b2olw7FgGxZgGWwgoH7xLSG6+u1K5yiy0MXNWkeSe2mEbRYd2PnIB8hyofmftexDKdEEce9rklz86s3GmViXBHscOkLrImghVQ9evhWZ8Q4adJUd0iQ3DBdWsErtcjbn1FJKU3qwukBsxzSbEtqkYsf9chUSPAsQxW5CgFiBcKDexY9L0VwsGIMxlQaXYsD2abd/pbpt0p/C8NYjSSDIqNGWbcKGSM7mzc7E/Op79FFFAibLGWISkNoYlVbxKi5AFO43L+xK3ZGBVW7rBufIHwPlRw8MxK1pJY17yqdUoIu41BrDmOl/HakDC4JFv2yE6dQCqSdQa2gm/Ub3rqYG17HMojgSNX1B3MZJTsjLZrgBSB1I61NlyW4JginJubao9ClLbbGxBvejfC/FuFjUxqTpUkAsAl1/CfWiGJ45h5BxfYbXY336edWUVRKUgZ7R4WH2CRhYmBlb95SlVtsxaQWZy1uVzyq/wCZpHjMPgmcFkPb7e7uNJF/hfancLw/h13XDoCPjQacnovilBfuK97O1tJJLb3FCg+bXv8AKrw8ULRmRkBYbVAxGJaKM9nEH/ZFl/KlZG7yxTa4+zGsELcHofCu60aINVaPY5ABttS8FKS173qBKvSnsK+ne9Ly9F9kGfLVmmmxJlCswCBSNgi/xO9C1bVsDerOcvhYMSDc+ew2PIVEwWVRobi59aWUXZojPQN+wm24NNtgDbberJJCDTS4M32BNDgDyAvC4AiGZSOcbfQ1iEnT0Fb9mmbQ4ZSkjjWwICDc7gi58KwvMcE0baWHL/V6NcdEOfJsss7AQ3KarEHw28KESY4WIWJfe1A2uRbkt/Cj/bp2TDQTyO5tsOhoPPmi/eBIEXXa17sVt4E0yR5EHfsOZGJJoy11UMbEAWtbwFEsXlTdlJd/wE+tqG5LmEs+s9xOQIUaeg6fxo3HlLEbuT3W5dRb/aq1onLspmKySYF9d+6oc6jzVuRBvvy5VY8mwkaR6S4JHIqb+Jt5Gq+OHJXsWIF01DUQLgdBc86OcPYKJEsZFYmzd030m24NuRoRYsuthvDvGrqQzd1421WFwNQvWox4CME7yEm/4rf5QKy2NEIOkG+m42vuNxt4UIxXtgx7NZZI0vyCoL/U1zkkyuKTrRrHFGAjXCSuI7dnZ77se6em+/WsY4h4sYnRGRp06LlRe177HoaVNn2aYoFScXKrbELE9iN+dkoLmuXSRtokieN+el10n1pHt9D+O/Y9BmeNnYtGZGu6XKAACQ9xL9BfkPjXpyHEt+kdI7dqPvJgCCn6RbC9rnkORockMgBVSwBsSASL2924HPrSlygk7jc9TzJqfIt44/SeMngW5bGwjaMgIpckOSHA80A3ppo8Gp/TYiT9J7iKouD90RqBNiLk02uRjrak/dLzJY+Qrr+DKMQhl2YQK47DBSysCD32aS406WVlReRbe9WnAZbmMjaosAqXCi7Rge6xZT3jz5A+tMcB5/8AZJfukB7SynV+e1utWXPPaBj1meONUAF+UZY7WvvfpeqxdrdiT43ony5RPDhIe3AWT7Q7HT0MisfTnT0UVgLn50PwmY4ibCTfaixkSeFtxaytsLeW5p9Yo7C5HI+fK1/SqwM0+yeZkA3k+FeJO1j2S3B2PTl5VG1xC9lLc65mDfhK/wC1DItFMM6YJmxO5pn7cRSM4i0N8/pQ95e7esbZ7MEmg7FmdTsNN51T4sQWYKgLN4AXuelaXkXDqxx9riCAFFyDsF8b1THchcrjBbE4LLi4LsQiAXLHawHWqLxf7UFTVBgLdQ056/uD+NDvaL7TDiz9nwx04cbE8jIf/wA/WqCD4VVuujz5ZJT66HPtLF+0diWPMnmaPJbFLpNlI5MevrQCNL86JYeRQdmNQmrOj/jloNx6dDAKSCvXbe1BZs3TUdGHQ3XSQbvvv3hbkavOGGWxL35UPqxf5UWgzzCqB2UQtzFkVfrVkk0ZY2ig5DiMS5sIXUAWGmFhf1JG5q0YbIMSxB0MP3jp+VeZr7TWiZlSBbgndiT8qg5Z7QMVPLoZkQWNgq2326k1RNULPeyRF7I5XN5MQqjwVSxA8Lk2otl/s8w2FuXxjC9r6mjTlfyvSGxUrX1M5tz586p+eZKxmZm0he1EZLMAQXFxsTe3nXXXoS1JVRoWHGWA2EizEWvZi/02qZhs5wsIPY4YbDoiryHiRWd8LxRxOymZGJ7pVd7BTs4PUGrLBjFNrIzXuPDYja1dbfw5ScSRifaxPv2OECjxkY2/IEAUN4gxD4qBcRKqGUgDuDa5PugXJqs4rFsFYLh4x932bNIxbvKT94tzsas2WmafCsdQV73tGttJW2gr8qTvspykUzFZZiHA7OKQ3DsLLpuEtrNzt3bjao8WQSI15pIoxaNjrlUnTLsrBQTe1rnwojiOHsY5AZ2B7RkvJL2YV2Gtwd9gbelCBkUSqGfEwrdC4Ve+1wbGPbqRuPGpqSLqLa2FtWFXZsSW/SL90hfdf0ZB6q1QDisEhuIsRN+jNpHSMG1+1UhBf0+dT42y9X/+RMuv9UR3QqfEbMG+VDXziJb6cImoqt2lZpCGVr6gu1h0I60W7Y0UrDXDeYSSyxpFDDGoVgSFZ2K31A6ifeFrXtVjz7D4552WOQhWJOwCjUybjUfEAflQbhXHYqWZduzS8lgkegB3AYrvvy5DzovxLloaRS0+hbJfU9r3LLe3iNqqn+JGVWS8jidMNjVlk7Q6IJQdWqyjbc+Wn50WiKgbAnc9PyoHwdhYwuKjR9evDNfY+8ha2/zo3g8ZcAqpN7WsL8/Sug/ouTZKTEN0jAv5GlI0l7mw+FOw4PEPyjI9Rb61Lh4XlO7Mq/G9UdtCR7M5x2dwxYjEx4mOWWzjsyjhNIIBsduVMZfg1nwmKlBZTEy6Uvq7rEc9rkgelaDP7N8A0rTTuzs3Ma9K7fsiieCbA4VSkEQAbmFXnbqSazrC72bI53FdlW9m+BUCSRlJcEAXHS17i43oT7Y+NGuMFE1ha8xHMn8KfUmpXtC40xPbYeLBKY3Cs5K2O1xbUOVtr/nWcYXJ5cXI808mxYln/Wbrbyrr4riLKbyO2BFUnlUpY7VY544oUCJbreg0jAmktsqmkqQxopSIAedeO1Jj3NB9CN2xvERaSR8KumUY4GJSedhyquZll57z3UWIBBO+/gOoo9k8kax6Q+vTsCo2Px8qrF2kY/TIWfYiMMxMRLllZSWNtI/CV896Zy3PnMxVEjjWR77L7u2wUncCpnEGJjubxFy8YCkm2llO5sOfOh8Ofv2l40jjDhVYKotYEb78jvuaK7Cq4lyjw8zhrsx2F+g8jVd4jyUmR21IABGW1NuQ1xcD8VqsQw8jc3JuLc+YHT0oLxFlakodaD7tj3j71jyHnz2qkuiMVsYyLDQxTH74SNfSoUXDKRcsD0q44fGgEaYybNfc8x1G1UjL0w0UylZdZsunSLC5uGU35W23q4x42+yr4W62Pw6UENNUyuYrFyLMY0SBWUOpLKSzq5v481o5wqZZIz2rX5BfwhkttYAb8jScbgMwlmP2aDu6tYcqFszLpI1NuR5Woxw/wHjEDdvIlvwjVq0i5JtalSdjN6KTxDw0BLJrlRVJQ3kfpIbayBz09aBnAYWP3sQWP3gPZJqHd2jIZtirc/KtK484OVIllZlNuZ2BA6Wqhw5Ire5DJJ6A2/M2FSkmnWzTinqmexZnELaMMzW7M99+ovrBsORpqTOZ7kRxQxqQ691NTaXOogsx6dDbarZk3s8xU4uojjH7b3Yf3F/nVlwvsYB/S4pvSNVHza9dwl6Qyko7szjIsRPNiF7fEFe9qJPu306QQBbptWrLwPg8QFaeXXYdGCjx6b1X804BgwnfkTtIx+ORi6j1HIVCXieCKyxEWHRF2/OqxjS2ZpTTZoWBwGBw1+xi3ta6gtceBJqSc5CjuRKo87D6Vmc3tGIGyj1dv4Cm4faYl1DruTa6nbentehXJmjTZzK3UD0H8TQrG4+Y8z+ZvQv+mS3u3ptsSx2J2606SZNyY9qY76r0tZOVzQt8RpNw1h132obmfFMf4TTfikKrYxjME0s0skjaEfu2HvFF5KD+G+/51CzDFRBQu4VeSr3ah4rOdW4a/wAaDz40nnWRpN2bYOlSHsRjU3CR28ySagl/SkO/nSSaBSNrs9LU5G1jUcvXmull0FXYUzqDSVPiL/yqfwlKtmUjkb3+FWL/AJfviAuuQIFH4RqP58qK4DgLC4YEtKxJ56mC8vICq44viZHIq+e4mMKhaLVsy2vbc20kW8PCh+BkxjlPs+FN1UpdYzuDbdi+19udaVDicLHtGuu36q6vmRUs55IdkjVB+03/AKqKpxjezloA4ThrEsBrGj1YfRamS+zxJApmlIC/q2Xnz7zVMkxsrc5reUagfM3NRhEp97U/751fKnVekTutjuD4SyqAjuB2BBGpmla/jbe1GY8zjQDsoDt1sIx896GxEDYWHoLfSieXwo6EAJ234e11aDfyUi/pRdoblyO/pyU7AIo/vOf5U6kU8puWlbyFkFEI8xhwyqmKmwySkXIQFb/uoSWp7LuIo59QijmbSNmaNo1Y+CswF/Wk5Rfb2NsFwZajFu9GxT31Ddqw9QOtPHLVaMPHFLLc+5tDYdSdVtqno85iYhIcLKTzJEot4m2m5prF4pS0bNiH1JzWHuq566hv+V6RydUcoJdjRyowSmUGJIFS7LpZpAf1tQbceVql5dnCTxrIjq6NyYXAPqCNjQ+THors8MH3sg3ZrFmt5eFCmy3Fze+SF8LhQPQLXK70gtpF0eIMpVgCCNweRHUVl3FfsoA1SYedYl5lGsbD9mlcQ8SY+D7swylVPv7aSB1uN/zobkvH2DAvjY2aTc6hqkUjpt0NHneqCo30CsL7PoBvLMz772IQfnRjKslwQkEUQiL8+82o7eZo/mnEWXTQAOivGe8AO6QenLes1z3Lg0ynL4pAgXc7+943Y00mvWwbujVoeE3t3nUfujb86rWb4DFwOLNB2PU3+tV3KMuzBAWkxGgEWKli5AHh0BqLmRVyFlxLlRuVHMnzIGwpXk1SR3jTl2KzzNEvZ5U26Ib/AJ1Wps0j6ajUvF5VAPcQj1Yt8jQp4tPICpcvpbgl0ccat9rivRKDyppj+zTeoA8iN6F2OkkSC1IaWkM52pFccti9XlXA0i9dSsrSRrcEkzjvSkX6Cw+dSFwac7avNjqobjE1ppvY+RoJhsdPC4TvML8rEg/GtEHoxO/pdVPQbDwFTMswySSaHfQSNvM7bXoXhsQ7DvLp+NTEWqk6t7LEuShSQICbfilcKp9ACafWWJUZZmg32AiB258yb3oCvaS8tb/mbUxml8KgeVGAbYWGrcC+9uVcrY9QQ/EDTjJfxFvgQaALxevRbevOrhw/xTgJWRFssrbBSL3Nr7Gi6qiVbPRnjAAskdxt2jrufiajY3i423lO/RB/KrTjsPDMuh1DLz8PpWXccZK0M6Jg43ZWTku+kg23JPWptUVfI0DBZOkoDdrrv4GkZxwtqQdlMYSL3OxvflfwrN8oyvMYZY5W0xKp3VmvcHxUUax00kpPa4h7fqp3R8OtdxfwHL6yncS5tJgsWVEzPJHazg+IvsL0d4c9pWYS3DwlhYaWEek36ksxt4UTwOSoTePDh2PNiLk/E0dh4amY7kRjw5/lah45dA5qgI+ZYzEDQdKa7r3iD723SnOG/YrBGrfaV7YmwHesLD0q0YbhREKuWZmUg87DajwxR8B+dO4fRsbZWofZpg09yHRbwN/rXsnAw/DI4HhZaOx5mxO8e3jqH0p18eF94hbeJAtTKvg0lZWTwZH+MFrfrGw+Nqy7OczaKVwscI7xHdW+w2G5q1cce0IyNJh8ObIAVcnYudiCh8OdZbmOaMSQfH+dSnNS0hVFrY3jMzLMb/LaoXbm1IAJNxXhaoujQk12LLmmyT1rt64g0o4mvL1xNJ1UB6dHpeuvSL1xNckNxZsGFhFuVTQR/sL/AEqfl+URxfpNUnrt9KsuExEYHcjAHpWrFG4o8+UOTK9Pw7IYS8DqznkOn5+NAcpw2OWcNLpQKd1ax1D4VbXcIzFCQGN7A7fCm5JW52H96mm1ei0MBJXP+iuq+i0puIDazaXHmtDMPqO/dprEEX351NzfZqWCIE4i4SOLmaWKVY9Vu4V2Fh5UrJPZ52EiTPMzMhDLpFheissojXV5gbmw35UXzDCA6IvekvdmRyAoAHO2xJoxl9IZcCTtdnfaGY7ajUuDLpm5i3qaF59xguDHYxWeUDvEnur5eZoNhOPcUTcypa/LQCP50znBEHjdbLpJwyHHfYn02p2Hh6JPwgeZ3oBH7TAthKqm/wD47k/4bVN/4xw7HcSgn9Zbem19qrHImT8YfjiReR/Lanhih4UB/wCJcP8A+ZAfDe9PR5/h/wDyrfwFyaPJPtnJUFMS2rkxX0A/jUJLk2WY/FV/lQbF8f4JCV7Uu45ois9vMnkPjQLMvaOTpOHg7jEgPIbXtzsq9PW1JKUF7L40XPGY18OjSu6aFFz3SCfADesszTiFJSzyknV+Hew8qY4g4jaa2t72vZbmwv5VTszxuo7eFQnJS/0Ua+C8zxiE93l08RQp2ubnvD59aSwNeNUW0NGK9nNIAe6GHxr0TeXyrzf4V4XNAZ0j0yMenypBQ9aUHf8A18a8Mbcya6zuzwpamzSreJvSbVyClyOtXjUpxtXhFErFJaNiwvtLR0N43PUbL/Oq9mPtILEqFcb25j+Brq6tXqgYopyLVw1n0uIUFwgW22nnt47VNnz2NCQyuT6j+ddXVnyTaRocVY1l2eQs3uP+Y/nRGRFY3F/jXV1TjN0FqmNy4NZV7NhsTf4jlRJJCkbBfeC8z4gbeddXVZSezPPcjMpskkaRizgkk3O/PrSospffvLt5H/XSurqlCTBkirZChzLsd1W7Hmx6elOpmpC3NyT19fCva6rp6MtHkudlF7g7zdTUDHY9wmmMkFt2YnvH9m/QV7XVGcmmXhFNAy7RRsqtYMDqt1Pj9al5nnLhQF2AFregrq6mg7GyRSTYNlxZf3uflUeSAi2969rqD7Jx6Ix5kdK9011dQkhrEE14TXV1BHHoBPWu011dQAz3bawrwx9b11dXDRYiQUmurqKKpH//2Q=="/>
          <p:cNvSpPr>
            <a:spLocks noChangeAspect="1" noChangeArrowheads="1"/>
          </p:cNvSpPr>
          <p:nvPr/>
        </p:nvSpPr>
        <p:spPr bwMode="auto">
          <a:xfrm>
            <a:off x="0" y="-754063"/>
            <a:ext cx="2133600" cy="1581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2" name="Picture 8" descr="http://upload.wikimedia.org/wikipedia/commons/thumb/1/15/IBM_7090_console.nasa.jpg/280px-IBM_7090_console.na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2209800" cy="164156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6634" name="Picture 10" descr="http://www.frobenius.com/list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90800"/>
            <a:ext cx="3467100" cy="3552826"/>
          </a:xfrm>
          <a:prstGeom prst="rect">
            <a:avLst/>
          </a:prstGeom>
          <a:noFill/>
        </p:spPr>
      </p:pic>
      <p:pic>
        <p:nvPicPr>
          <p:cNvPr id="20" name="Picture 12" descr="http://t2.gstatic.com/images?q=tbn:ANd9GcQODoCFzeCPcQrZMXR9jhU7u_Th_ojwCB014_KF7s_p9xaDIA1c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9112" y="2208726"/>
            <a:ext cx="1457325" cy="145084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503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COP2800 – Computer Programming Using JAVA</vt:lpstr>
      <vt:lpstr>COP2800 – Programming in JAVA</vt:lpstr>
      <vt:lpstr>Review: What is a Computer?</vt:lpstr>
      <vt:lpstr>How Computer Programming Works</vt:lpstr>
      <vt:lpstr>JAVA: Write Once, Run Anywhere</vt:lpstr>
      <vt:lpstr>Computer Circuit Technology</vt:lpstr>
      <vt:lpstr>In The Beginning…</vt:lpstr>
      <vt:lpstr>Machine Code</vt:lpstr>
      <vt:lpstr>Assembly Language</vt:lpstr>
      <vt:lpstr>High-Level Language (HLL)</vt:lpstr>
      <vt:lpstr>Integrated Circuits (ICs)</vt:lpstr>
      <vt:lpstr>Very Large-Scale Integration</vt:lpstr>
      <vt:lpstr>Very Large-Scale Integration (cont’d)</vt:lpstr>
      <vt:lpstr>Computer Interfaces &amp; Output</vt:lpstr>
      <vt:lpstr>Future Computing HW Technologies</vt:lpstr>
      <vt:lpstr>Computer Programming Technologies</vt:lpstr>
      <vt:lpstr>Computer Programming Language</vt:lpstr>
      <vt:lpstr>Computer Programming Tools</vt:lpstr>
      <vt:lpstr>Computer Programming Tools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COP2800 – Computer Programming Using JAVA</dc:title>
  <dc:creator>Authorized User</dc:creator>
  <cp:lastModifiedBy>Mark</cp:lastModifiedBy>
  <cp:revision>195</cp:revision>
  <dcterms:created xsi:type="dcterms:W3CDTF">2013-01-03T06:52:59Z</dcterms:created>
  <dcterms:modified xsi:type="dcterms:W3CDTF">2013-01-08T20:49:28Z</dcterms:modified>
</cp:coreProperties>
</file>