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2" r:id="rId4"/>
    <p:sldId id="258" r:id="rId5"/>
    <p:sldId id="264" r:id="rId6"/>
    <p:sldId id="257" r:id="rId7"/>
    <p:sldId id="263" r:id="rId8"/>
    <p:sldId id="275" r:id="rId9"/>
    <p:sldId id="259" r:id="rId10"/>
    <p:sldId id="265" r:id="rId11"/>
    <p:sldId id="267" r:id="rId12"/>
    <p:sldId id="276" r:id="rId13"/>
    <p:sldId id="266" r:id="rId14"/>
    <p:sldId id="260" r:id="rId15"/>
    <p:sldId id="268" r:id="rId16"/>
    <p:sldId id="274" r:id="rId17"/>
    <p:sldId id="269" r:id="rId18"/>
    <p:sldId id="271" r:id="rId19"/>
    <p:sldId id="272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3B3465-DFD8-48A5-B509-1849401654D1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38BD4A-B290-4BCF-BE93-A732BF81C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3465-DFD8-48A5-B509-1849401654D1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BD4A-B290-4BCF-BE93-A732BF81C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3465-DFD8-48A5-B509-1849401654D1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A38BD4A-B290-4BCF-BE93-A732BF81C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3465-DFD8-48A5-B509-1849401654D1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BD4A-B290-4BCF-BE93-A732BF81C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3B3465-DFD8-48A5-B509-1849401654D1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A38BD4A-B290-4BCF-BE93-A732BF81C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3465-DFD8-48A5-B509-1849401654D1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BD4A-B290-4BCF-BE93-A732BF81C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3465-DFD8-48A5-B509-1849401654D1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BD4A-B290-4BCF-BE93-A732BF81C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3465-DFD8-48A5-B509-1849401654D1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BD4A-B290-4BCF-BE93-A732BF81C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3465-DFD8-48A5-B509-1849401654D1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BD4A-B290-4BCF-BE93-A732BF81C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3465-DFD8-48A5-B509-1849401654D1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38BD4A-B290-4BCF-BE93-A732BF81C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3465-DFD8-48A5-B509-1849401654D1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BD4A-B290-4BCF-BE93-A732BF81C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93B3465-DFD8-48A5-B509-1849401654D1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A38BD4A-B290-4BCF-BE93-A732BF81C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captch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yzJ2Qq9Abs" TargetMode="External"/><Relationship Id="rId2" Type="http://schemas.openxmlformats.org/officeDocument/2006/relationships/hyperlink" Target="http://www.duoling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kipedia.org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vpf2.cise.ufl.edu/Classic/Interaction/Public/14143?skiprails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aIJV5aQR68" TargetMode="External"/><Relationship Id="rId2" Type="http://schemas.openxmlformats.org/officeDocument/2006/relationships/hyperlink" Target="mailto:http://setiathome.ssl.berkeley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GYJyur4FU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ketchoholic.com/uploads/old_files/11122/digitalcaricatureofSteveJobssmall.jpg" TargetMode="External"/><Relationship Id="rId2" Type="http://schemas.openxmlformats.org/officeDocument/2006/relationships/hyperlink" Target="http://www.dezineguide.com/wp-content/uploads/2012/05/Celebrities-Caricature-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Human-Computer Interfaces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38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065"/>
          <a:stretch/>
        </p:blipFill>
        <p:spPr>
          <a:xfrm>
            <a:off x="228600" y="914400"/>
            <a:ext cx="8620608" cy="575656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000" dirty="0" smtClean="0"/>
              <a:t>http://auto.howstuffworks.com/smart-car.htm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5946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701483"/>
            <a:ext cx="7696200" cy="489478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http://www.thephotoargus.com/wp-content/uploads/2010/06/ls5.jpg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6953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676400"/>
            <a:ext cx="6705600" cy="5022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0556280_10152583544452149_6876072631680886689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58750"/>
            <a:ext cx="8610600" cy="6457950"/>
          </a:xfrm>
        </p:spPr>
      </p:pic>
    </p:spTree>
    <p:extLst>
      <p:ext uri="{BB962C8B-B14F-4D97-AF65-F5344CB8AC3E}">
        <p14:creationId xmlns:p14="http://schemas.microsoft.com/office/powerpoint/2010/main" xmlns="" val="40151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Completely Automated Turing Test to tell Computers and Humans Apart</a:t>
            </a:r>
          </a:p>
          <a:p>
            <a:r>
              <a:rPr lang="en-US" dirty="0" smtClean="0"/>
              <a:t>Von </a:t>
            </a:r>
            <a:r>
              <a:rPr lang="en-US" dirty="0" err="1" smtClean="0"/>
              <a:t>Ahn</a:t>
            </a:r>
            <a:r>
              <a:rPr lang="en-US" dirty="0" smtClean="0"/>
              <a:t> et al.</a:t>
            </a:r>
          </a:p>
          <a:p>
            <a:r>
              <a:rPr lang="en-US" dirty="0" smtClean="0"/>
              <a:t>Turing test – to see if user is a human or computer administered by a human (chatting)</a:t>
            </a:r>
          </a:p>
          <a:p>
            <a:r>
              <a:rPr lang="en-US" dirty="0" smtClean="0"/>
              <a:t>Reverse test – computer administers to human or computer</a:t>
            </a:r>
          </a:p>
          <a:p>
            <a:r>
              <a:rPr lang="en-US" dirty="0" smtClean="0"/>
              <a:t>What happens with those who are vision impaired?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Captcha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4918404"/>
            <a:ext cx="8686800" cy="164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5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OCR problems (</a:t>
            </a:r>
            <a:r>
              <a:rPr lang="en-US" dirty="0" smtClean="0">
                <a:hlinkClick r:id="rId2"/>
              </a:rPr>
              <a:t>www.captcha.net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Completely Automated Public Turing Test to Tell Computer and Humans Apart</a:t>
            </a:r>
            <a:endParaRPr lang="en-US" dirty="0" smtClean="0"/>
          </a:p>
          <a:p>
            <a:r>
              <a:rPr lang="en-US" dirty="0" smtClean="0"/>
              <a:t>One word is a control (known answer)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reCaptcha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3124200"/>
            <a:ext cx="4724400" cy="18807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50663"/>
            <a:ext cx="9144000" cy="190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08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 language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www.duolingo.com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www.youtube.com/watch?v=WyzJ2Qq9Abs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Aggregate information</a:t>
            </a:r>
          </a:p>
          <a:p>
            <a:pPr lvl="1"/>
            <a:r>
              <a:rPr lang="en-US" dirty="0" smtClean="0">
                <a:hlinkClick r:id="rId4"/>
              </a:rPr>
              <a:t>www.wikipedia.org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crowdsourcing</a:t>
            </a:r>
            <a:r>
              <a:rPr lang="en-US" dirty="0" smtClean="0"/>
              <a:t> </a:t>
            </a:r>
            <a:r>
              <a:rPr lang="en-US" dirty="0" smtClean="0"/>
              <a:t>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71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Human conversation modeling</a:t>
            </a:r>
          </a:p>
          <a:p>
            <a:r>
              <a:rPr lang="en-US" dirty="0" smtClean="0"/>
              <a:t>If we have virtual humans, how do you know what it should respond to?</a:t>
            </a:r>
          </a:p>
          <a:p>
            <a:r>
              <a:rPr lang="en-US" dirty="0" smtClean="0"/>
              <a:t>Q: ?</a:t>
            </a:r>
          </a:p>
          <a:p>
            <a:r>
              <a:rPr lang="en-US" dirty="0" smtClean="0"/>
              <a:t>A: “My name is Benjamin Lok” </a:t>
            </a:r>
          </a:p>
          <a:p>
            <a:r>
              <a:rPr lang="en-US" dirty="0" smtClean="0"/>
              <a:t>Two approaches: </a:t>
            </a:r>
          </a:p>
          <a:p>
            <a:pPr lvl="1"/>
            <a:r>
              <a:rPr lang="en-US" dirty="0" smtClean="0"/>
              <a:t>Artificial intelligence (Natural Language Processing)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rute </a:t>
            </a:r>
            <a:r>
              <a:rPr lang="en-US" dirty="0" smtClean="0"/>
              <a:t>force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vpf2.cise.ufl.edu/Classic/Interaction/Public/14143?skiprails=1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People Factory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679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build a virtual patient to present a stomach ache?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46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985" y="1802078"/>
            <a:ext cx="7771429" cy="424127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Human-distributed conversational modeling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13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helping solve large problems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smtClean="0"/>
              <a:t>humans WITH computers to </a:t>
            </a:r>
            <a:r>
              <a:rPr lang="en-US" dirty="0" smtClean="0"/>
              <a:t>solve problems not solvable be either alone</a:t>
            </a:r>
          </a:p>
          <a:p>
            <a:endParaRPr lang="en-US" dirty="0" smtClean="0"/>
          </a:p>
          <a:p>
            <a:r>
              <a:rPr lang="en-US" dirty="0" smtClean="0"/>
              <a:t>Humans unknowingly helping solve large problems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5496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many workers solve a problem</a:t>
            </a:r>
          </a:p>
          <a:p>
            <a:r>
              <a:rPr lang="en-US" dirty="0"/>
              <a:t>Fix database holes</a:t>
            </a:r>
          </a:p>
          <a:p>
            <a:r>
              <a:rPr lang="en-US" dirty="0"/>
              <a:t>Human database queries</a:t>
            </a:r>
          </a:p>
          <a:p>
            <a:r>
              <a:rPr lang="en-US" dirty="0"/>
              <a:t>Image tagging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Turk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40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many workers solve a problem</a:t>
            </a:r>
          </a:p>
          <a:p>
            <a:r>
              <a:rPr lang="en-US" dirty="0"/>
              <a:t>Fix database holes</a:t>
            </a:r>
          </a:p>
          <a:p>
            <a:r>
              <a:rPr lang="en-US" dirty="0"/>
              <a:t>Human database </a:t>
            </a:r>
            <a:r>
              <a:rPr lang="en-US" dirty="0" smtClean="0"/>
              <a:t>queries (e.g. videos, </a:t>
            </a:r>
            <a:r>
              <a:rPr lang="en-US" dirty="0" err="1" smtClean="0"/>
              <a:t>google</a:t>
            </a:r>
            <a:r>
              <a:rPr lang="en-US" dirty="0" smtClean="0"/>
              <a:t> images, etc.)</a:t>
            </a:r>
            <a:endParaRPr lang="en-US" dirty="0"/>
          </a:p>
          <a:p>
            <a:r>
              <a:rPr lang="en-US" dirty="0"/>
              <a:t>Image tagging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Turk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85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research using nonprofessionals</a:t>
            </a:r>
          </a:p>
          <a:p>
            <a:r>
              <a:rPr lang="en-US" dirty="0" smtClean="0"/>
              <a:t>Using their computing </a:t>
            </a:r>
            <a:r>
              <a:rPr lang="en-US" dirty="0" smtClean="0"/>
              <a:t>power</a:t>
            </a:r>
          </a:p>
          <a:p>
            <a:r>
              <a:rPr lang="en-US" dirty="0" smtClean="0"/>
              <a:t>What unused cycles do you have?</a:t>
            </a:r>
            <a:endParaRPr lang="en-US" dirty="0" smtClean="0"/>
          </a:p>
          <a:p>
            <a:r>
              <a:rPr lang="en-US" dirty="0" err="1" smtClean="0">
                <a:hlinkClick r:id="rId2"/>
              </a:rPr>
              <a:t>SETI@Home</a:t>
            </a:r>
            <a:endParaRPr lang="en-US" dirty="0" smtClean="0"/>
          </a:p>
          <a:p>
            <a:r>
              <a:rPr lang="en-US" dirty="0" smtClean="0"/>
              <a:t>(from 2013), 10 million people, 500 </a:t>
            </a:r>
            <a:r>
              <a:rPr lang="en-US" dirty="0" err="1" smtClean="0"/>
              <a:t>TeraFLOPs</a:t>
            </a:r>
            <a:r>
              <a:rPr lang="en-US" dirty="0" smtClean="0"/>
              <a:t>/sec</a:t>
            </a:r>
          </a:p>
          <a:p>
            <a:r>
              <a:rPr lang="en-US" dirty="0" smtClean="0">
                <a:hlinkClick r:id="rId3"/>
              </a:rPr>
              <a:t>Video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 Science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9400" y="3886200"/>
            <a:ext cx="3556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39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difficult for computers</a:t>
            </a:r>
          </a:p>
          <a:p>
            <a:r>
              <a:rPr lang="en-US" dirty="0" smtClean="0"/>
              <a:t>Humans can help!</a:t>
            </a:r>
          </a:p>
          <a:p>
            <a:pPr lvl="1"/>
            <a:r>
              <a:rPr lang="en-US" dirty="0" smtClean="0"/>
              <a:t>Give tasks to volunteers</a:t>
            </a:r>
          </a:p>
          <a:p>
            <a:pPr lvl="1"/>
            <a:r>
              <a:rPr lang="en-US" dirty="0" smtClean="0"/>
              <a:t>SETI Live</a:t>
            </a:r>
          </a:p>
          <a:p>
            <a:pPr lvl="1"/>
            <a:r>
              <a:rPr lang="en-US" dirty="0" err="1" smtClean="0">
                <a:hlinkClick r:id="rId2"/>
              </a:rPr>
              <a:t>FoldIt</a:t>
            </a:r>
            <a:endParaRPr lang="en-US" dirty="0" smtClean="0"/>
          </a:p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Qualifications</a:t>
            </a:r>
          </a:p>
          <a:p>
            <a:pPr lvl="1"/>
            <a:r>
              <a:rPr lang="en-US" dirty="0" smtClean="0"/>
              <a:t>Wrong answers</a:t>
            </a:r>
          </a:p>
          <a:p>
            <a:pPr lvl="1"/>
            <a:r>
              <a:rPr lang="en-US" dirty="0" smtClean="0"/>
              <a:t>Malicious users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2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problems are easy to do for a computer, but hard for a </a:t>
            </a:r>
            <a:r>
              <a:rPr lang="en-US" dirty="0" smtClean="0"/>
              <a:t>human</a:t>
            </a:r>
          </a:p>
          <a:p>
            <a:endParaRPr lang="en-US" dirty="0" smtClean="0"/>
          </a:p>
          <a:p>
            <a:r>
              <a:rPr lang="en-US" dirty="0" smtClean="0"/>
              <a:t>(from http://</a:t>
            </a:r>
            <a:r>
              <a:rPr lang="en-US" dirty="0" smtClean="0"/>
              <a:t>math.feld.cvut.cz/mt/txte/2/txe3ec2g.htm)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Problems Using Humans</a:t>
            </a:r>
            <a:endParaRPr lang="en-US" dirty="0"/>
          </a:p>
        </p:txBody>
      </p:sp>
      <p:pic>
        <p:nvPicPr>
          <p:cNvPr id="5" name="Picture 4" descr="pc3ec2g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505200"/>
            <a:ext cx="526732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47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problems are really hard for computers to do, but easy for humans to </a:t>
            </a:r>
            <a:r>
              <a:rPr lang="en-US" dirty="0" smtClean="0"/>
              <a:t>do</a:t>
            </a:r>
          </a:p>
          <a:p>
            <a:r>
              <a:rPr lang="en-US" sz="1100" dirty="0" smtClean="0"/>
              <a:t>(from: </a:t>
            </a:r>
            <a:r>
              <a:rPr lang="en-US" sz="1100" dirty="0" smtClean="0">
                <a:hlinkClick r:id="rId2"/>
              </a:rPr>
              <a:t>http://</a:t>
            </a:r>
            <a:r>
              <a:rPr lang="en-US" sz="1100" dirty="0" smtClean="0">
                <a:hlinkClick r:id="rId2"/>
              </a:rPr>
              <a:t>www.dezineguide.com/wp-content/uploads/2012/05/Celebrities-Caricature-3.jpg</a:t>
            </a:r>
            <a:r>
              <a:rPr lang="en-US" sz="1100" dirty="0" smtClean="0"/>
              <a:t>)</a:t>
            </a:r>
          </a:p>
          <a:p>
            <a:r>
              <a:rPr lang="en-US" sz="1100" dirty="0" smtClean="0">
                <a:hlinkClick r:id="rId3"/>
              </a:rPr>
              <a:t>http://</a:t>
            </a:r>
            <a:r>
              <a:rPr lang="en-US" sz="1100" dirty="0" smtClean="0">
                <a:hlinkClick r:id="rId3"/>
              </a:rPr>
              <a:t>sketchoholic.com/uploads/old_files/11122/digitalcaricatureofSteveJobssmall.jpg</a:t>
            </a:r>
            <a:endParaRPr lang="en-US" sz="1100" dirty="0" smtClean="0"/>
          </a:p>
          <a:p>
            <a:r>
              <a:rPr lang="en-US" sz="1100" dirty="0" smtClean="0"/>
              <a:t>https://m1.behance.net/rendition/modules/60353381/disp/b16d396cffd2090a184f6c9ebf134cfc.jpg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Problems Using Humans</a:t>
            </a:r>
            <a:endParaRPr lang="en-US" dirty="0"/>
          </a:p>
        </p:txBody>
      </p:sp>
      <p:pic>
        <p:nvPicPr>
          <p:cNvPr id="6" name="Picture 5" descr="Celebrities-Caricature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3029490"/>
            <a:ext cx="2520312" cy="3586194"/>
          </a:xfrm>
          <a:prstGeom prst="rect">
            <a:avLst/>
          </a:prstGeom>
        </p:spPr>
      </p:pic>
      <p:pic>
        <p:nvPicPr>
          <p:cNvPr id="7" name="Picture 6" descr="digitalcaricatureofSteveJobssm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3031887"/>
            <a:ext cx="2316265" cy="3581400"/>
          </a:xfrm>
          <a:prstGeom prst="rect">
            <a:avLst/>
          </a:prstGeom>
        </p:spPr>
      </p:pic>
      <p:pic>
        <p:nvPicPr>
          <p:cNvPr id="8" name="Picture 7" descr="b16d396cffd2090a184f6c9ebf134cf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77432" y="3048651"/>
            <a:ext cx="2743200" cy="354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436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Shopping.google.com (search for </a:t>
            </a:r>
            <a:r>
              <a:rPr lang="en-US" dirty="0" err="1" smtClean="0"/>
              <a:t>ipad</a:t>
            </a:r>
            <a:r>
              <a:rPr lang="en-US" dirty="0" smtClean="0"/>
              <a:t> air 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Games with a purpose</a:t>
            </a:r>
          </a:p>
          <a:p>
            <a:pPr lvl="1"/>
            <a:r>
              <a:rPr lang="en-US" dirty="0" smtClean="0"/>
              <a:t>Leverage computational power of humans</a:t>
            </a:r>
          </a:p>
          <a:p>
            <a:pPr lvl="1"/>
            <a:r>
              <a:rPr lang="en-US" dirty="0" smtClean="0"/>
              <a:t>Perform a task that computers can not do</a:t>
            </a:r>
          </a:p>
          <a:p>
            <a:pPr lvl="1"/>
            <a:r>
              <a:rPr lang="en-US" dirty="0" smtClean="0"/>
              <a:t>Package as a game</a:t>
            </a:r>
          </a:p>
          <a:p>
            <a:r>
              <a:rPr lang="en-US" dirty="0" smtClean="0"/>
              <a:t>Let’s play</a:t>
            </a:r>
          </a:p>
          <a:p>
            <a:r>
              <a:rPr lang="en-US" dirty="0" smtClean="0"/>
              <a:t>I’ll show an image</a:t>
            </a:r>
          </a:p>
          <a:p>
            <a:r>
              <a:rPr lang="en-US" dirty="0" smtClean="0"/>
              <a:t>You and your partner each write down three words (in order)</a:t>
            </a:r>
          </a:p>
          <a:p>
            <a:r>
              <a:rPr lang="en-US" dirty="0" smtClean="0"/>
              <a:t>Figure out what’s the first word you both agree 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Luis von </a:t>
            </a:r>
            <a:r>
              <a:rPr lang="en-US" dirty="0" err="1" smtClean="0"/>
              <a:t>Ahn’s</a:t>
            </a:r>
            <a:r>
              <a:rPr lang="en-US" dirty="0" smtClean="0"/>
              <a:t> ESP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55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5234</TotalTime>
  <Words>414</Words>
  <Application>Microsoft Office PowerPoint</Application>
  <PresentationFormat>On-screen Show (4:3)</PresentationFormat>
  <Paragraphs>86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Grid</vt:lpstr>
      <vt:lpstr>Human Computation</vt:lpstr>
      <vt:lpstr>Human computation</vt:lpstr>
      <vt:lpstr>Mechanical Turk</vt:lpstr>
      <vt:lpstr>Citizen Science</vt:lpstr>
      <vt:lpstr>Citizen Science</vt:lpstr>
      <vt:lpstr>Solving Problems Using Humans</vt:lpstr>
      <vt:lpstr>Solving Problems Using Humans</vt:lpstr>
      <vt:lpstr>Incomplete information</vt:lpstr>
      <vt:lpstr>Luis von Ahn’s ESP game</vt:lpstr>
      <vt:lpstr>http://auto.howstuffworks.com/smart-car.htm</vt:lpstr>
      <vt:lpstr>http://www.thephotoargus.com/wp-content/uploads/2010/06/ls5.jpg</vt:lpstr>
      <vt:lpstr>Slide 12</vt:lpstr>
      <vt:lpstr>Slide 13</vt:lpstr>
      <vt:lpstr>Captcha</vt:lpstr>
      <vt:lpstr>reCaptcha</vt:lpstr>
      <vt:lpstr>Other crowdsourcing problems</vt:lpstr>
      <vt:lpstr>Virtual People Factory</vt:lpstr>
      <vt:lpstr>Old Approach</vt:lpstr>
      <vt:lpstr>Human-distributed conversational modeling </vt:lpstr>
      <vt:lpstr>Mechanical Turk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Computation</dc:title>
  <dc:creator>lokben</dc:creator>
  <cp:lastModifiedBy>lokben</cp:lastModifiedBy>
  <cp:revision>25</cp:revision>
  <dcterms:created xsi:type="dcterms:W3CDTF">2012-04-18T05:57:39Z</dcterms:created>
  <dcterms:modified xsi:type="dcterms:W3CDTF">2015-04-13T00:11:48Z</dcterms:modified>
</cp:coreProperties>
</file>