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76" r:id="rId4"/>
    <p:sldId id="258" r:id="rId5"/>
    <p:sldId id="27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1482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/>
          </a:p>
        </p:txBody>
      </p:sp>
      <p:sp>
        <p:nvSpPr>
          <p:cNvPr id="149" name="Shape 14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/>
          </a:p>
        </p:txBody>
      </p:sp>
      <p:sp>
        <p:nvSpPr>
          <p:cNvPr id="156" name="Shape 15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11" name="Shape 11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11" name="Shape 11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/>
          </a:p>
        </p:txBody>
      </p:sp>
      <p:sp>
        <p:nvSpPr>
          <p:cNvPr id="118" name="Shape 11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31" name="Shape 13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685800" y="4572000"/>
            <a:ext cx="646175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360"/>
              </a:spcBef>
              <a:spcAft>
                <a:spcPts val="0"/>
              </a:spcAft>
              <a:buClr>
                <a:srgbClr val="D2CB6C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320"/>
              </a:spcBef>
              <a:spcAft>
                <a:spcPts val="0"/>
              </a:spcAft>
              <a:buClr>
                <a:srgbClr val="95A39D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280"/>
              </a:spcBef>
              <a:spcAft>
                <a:spcPts val="0"/>
              </a:spcAft>
              <a:buClr>
                <a:srgbClr val="C89F5D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280"/>
              </a:spcBef>
              <a:buClr>
                <a:schemeClr val="accent2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280"/>
              </a:spcBef>
              <a:buClr>
                <a:schemeClr val="accent3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sldNum" idx="12"/>
          </p:nvPr>
        </p:nvSpPr>
        <p:spPr>
          <a:xfrm>
            <a:off x="8531225" y="5648325"/>
            <a:ext cx="549275" cy="396874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 rot="-5400000">
            <a:off x="7587455" y="4048917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 rot="-5400000">
            <a:off x="7551736" y="1646236"/>
            <a:ext cx="2438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3657600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3"/>
          </p:nvPr>
        </p:nvSpPr>
        <p:spPr>
          <a:xfrm>
            <a:off x="4419600" y="1535112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4"/>
          </p:nvPr>
        </p:nvSpPr>
        <p:spPr>
          <a:xfrm>
            <a:off x="4419600" y="2174875"/>
            <a:ext cx="3657600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sldNum" idx="12"/>
          </p:nvPr>
        </p:nvSpPr>
        <p:spPr>
          <a:xfrm>
            <a:off x="8531225" y="5648325"/>
            <a:ext cx="549275" cy="396874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 rot="-5400000">
            <a:off x="7587455" y="4048917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 rot="-5400000">
            <a:off x="7551736" y="1646236"/>
            <a:ext cx="2438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536191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4419600" y="1536191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sldNum" idx="12"/>
          </p:nvPr>
        </p:nvSpPr>
        <p:spPr>
          <a:xfrm>
            <a:off x="8531225" y="5648325"/>
            <a:ext cx="549275" cy="396874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 rot="-5400000">
            <a:off x="7587455" y="4048917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 rot="-5400000">
            <a:off x="7551736" y="1646236"/>
            <a:ext cx="2438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722312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722312" y="3852862"/>
            <a:ext cx="6135686" cy="16335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9E9C97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9E9C97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9E9C97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9E9C97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9E9C97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9E9C97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9E9C97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9E9C97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9E9C97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9" name="Shape 89"/>
          <p:cNvSpPr>
            <a:spLocks noGrp="1"/>
          </p:cNvSpPr>
          <p:nvPr>
            <p:ph type="sldNum" idx="12"/>
          </p:nvPr>
        </p:nvSpPr>
        <p:spPr>
          <a:xfrm>
            <a:off x="8531225" y="5648325"/>
            <a:ext cx="549275" cy="396874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 rot="-5400000">
            <a:off x="7587455" y="4048917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 rot="-5400000">
            <a:off x="7551736" y="1646236"/>
            <a:ext cx="2438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88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1pPr>
            <a:lvl2pPr marL="639763" indent="-106362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/>
            </a:lvl2pPr>
            <a:lvl3pPr marL="1004888" indent="-115887" algn="l" rtl="0">
              <a:spcBef>
                <a:spcPts val="360"/>
              </a:spcBef>
              <a:spcAft>
                <a:spcPts val="0"/>
              </a:spcAft>
              <a:buClr>
                <a:srgbClr val="D2CB6C"/>
              </a:buClr>
              <a:buFont typeface="Arial"/>
              <a:buChar char="•"/>
              <a:defRPr/>
            </a:lvl3pPr>
            <a:lvl4pPr marL="1279525" indent="-136525" algn="l" rtl="0">
              <a:spcBef>
                <a:spcPts val="320"/>
              </a:spcBef>
              <a:spcAft>
                <a:spcPts val="0"/>
              </a:spcAft>
              <a:buClr>
                <a:srgbClr val="95A39D"/>
              </a:buClr>
              <a:buFont typeface="Arial"/>
              <a:buChar char="•"/>
              <a:defRPr/>
            </a:lvl4pPr>
            <a:lvl5pPr marL="1554163" indent="-144462" algn="l" rtl="0">
              <a:spcBef>
                <a:spcPts val="280"/>
              </a:spcBef>
              <a:spcAft>
                <a:spcPts val="0"/>
              </a:spcAft>
              <a:buClr>
                <a:srgbClr val="C89F5D"/>
              </a:buClr>
              <a:buFont typeface="Arial"/>
              <a:buChar char="•"/>
              <a:defRPr/>
            </a:lvl5pPr>
            <a:lvl6pPr marL="1737360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920240" indent="-10413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03120" indent="-9652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286000" indent="-101600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sldNum" idx="12"/>
          </p:nvPr>
        </p:nvSpPr>
        <p:spPr>
          <a:xfrm>
            <a:off x="8531225" y="5648325"/>
            <a:ext cx="549275" cy="396874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 rot="-5400000">
            <a:off x="7587455" y="4048917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 rot="-5400000">
            <a:off x="7551736" y="1646236"/>
            <a:ext cx="2438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4038599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88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1pPr>
            <a:lvl2pPr marL="639763" indent="-106362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/>
            </a:lvl2pPr>
            <a:lvl3pPr marL="1004888" indent="-115887" algn="l" rtl="0">
              <a:spcBef>
                <a:spcPts val="360"/>
              </a:spcBef>
              <a:spcAft>
                <a:spcPts val="0"/>
              </a:spcAft>
              <a:buClr>
                <a:srgbClr val="D2CB6C"/>
              </a:buClr>
              <a:buFont typeface="Arial"/>
              <a:buChar char="•"/>
              <a:defRPr/>
            </a:lvl3pPr>
            <a:lvl4pPr marL="1279525" indent="-136525" algn="l" rtl="0">
              <a:spcBef>
                <a:spcPts val="320"/>
              </a:spcBef>
              <a:spcAft>
                <a:spcPts val="0"/>
              </a:spcAft>
              <a:buClr>
                <a:srgbClr val="95A39D"/>
              </a:buClr>
              <a:buFont typeface="Arial"/>
              <a:buChar char="•"/>
              <a:defRPr/>
            </a:lvl4pPr>
            <a:lvl5pPr marL="1554163" indent="-144462" algn="l" rtl="0">
              <a:spcBef>
                <a:spcPts val="280"/>
              </a:spcBef>
              <a:spcAft>
                <a:spcPts val="0"/>
              </a:spcAft>
              <a:buClr>
                <a:srgbClr val="C89F5D"/>
              </a:buClr>
              <a:buFont typeface="Arial"/>
              <a:buChar char="•"/>
              <a:defRPr/>
            </a:lvl5pPr>
            <a:lvl6pPr marL="1737360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920240" indent="-10413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03120" indent="-9652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286000" indent="-101600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447800"/>
            <a:ext cx="4038599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88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1pPr>
            <a:lvl2pPr marL="639763" indent="-106362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/>
            </a:lvl2pPr>
            <a:lvl3pPr marL="1004888" indent="-115887" algn="l" rtl="0">
              <a:spcBef>
                <a:spcPts val="360"/>
              </a:spcBef>
              <a:spcAft>
                <a:spcPts val="0"/>
              </a:spcAft>
              <a:buClr>
                <a:srgbClr val="D2CB6C"/>
              </a:buClr>
              <a:buFont typeface="Arial"/>
              <a:buChar char="•"/>
              <a:defRPr/>
            </a:lvl3pPr>
            <a:lvl4pPr marL="1279525" indent="-136525" algn="l" rtl="0">
              <a:spcBef>
                <a:spcPts val="320"/>
              </a:spcBef>
              <a:spcAft>
                <a:spcPts val="0"/>
              </a:spcAft>
              <a:buClr>
                <a:srgbClr val="95A39D"/>
              </a:buClr>
              <a:buFont typeface="Arial"/>
              <a:buChar char="•"/>
              <a:defRPr/>
            </a:lvl4pPr>
            <a:lvl5pPr marL="1554163" indent="-144462" algn="l" rtl="0">
              <a:spcBef>
                <a:spcPts val="280"/>
              </a:spcBef>
              <a:spcAft>
                <a:spcPts val="0"/>
              </a:spcAft>
              <a:buClr>
                <a:srgbClr val="C89F5D"/>
              </a:buClr>
              <a:buFont typeface="Arial"/>
              <a:buChar char="•"/>
              <a:defRPr/>
            </a:lvl5pPr>
            <a:lvl6pPr marL="1737360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920240" indent="-10413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03120" indent="-9652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286000" indent="-101600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sldNum" idx="12"/>
          </p:nvPr>
        </p:nvSpPr>
        <p:spPr>
          <a:xfrm>
            <a:off x="8531225" y="5648325"/>
            <a:ext cx="549275" cy="396874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 rot="-5400000">
            <a:off x="7587455" y="4048917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 rot="-5400000">
            <a:off x="7551736" y="1646236"/>
            <a:ext cx="2438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 rot="5400000">
            <a:off x="4579937" y="2324100"/>
            <a:ext cx="58515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88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1pPr>
            <a:lvl2pPr marL="639763" indent="-106362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/>
            </a:lvl2pPr>
            <a:lvl3pPr marL="1004888" indent="-115887" algn="l" rtl="0">
              <a:spcBef>
                <a:spcPts val="360"/>
              </a:spcBef>
              <a:spcAft>
                <a:spcPts val="0"/>
              </a:spcAft>
              <a:buClr>
                <a:srgbClr val="D2CB6C"/>
              </a:buClr>
              <a:buFont typeface="Arial"/>
              <a:buChar char="•"/>
              <a:defRPr/>
            </a:lvl3pPr>
            <a:lvl4pPr marL="1279525" indent="-136525" algn="l" rtl="0">
              <a:spcBef>
                <a:spcPts val="320"/>
              </a:spcBef>
              <a:spcAft>
                <a:spcPts val="0"/>
              </a:spcAft>
              <a:buClr>
                <a:srgbClr val="95A39D"/>
              </a:buClr>
              <a:buFont typeface="Arial"/>
              <a:buChar char="•"/>
              <a:defRPr/>
            </a:lvl4pPr>
            <a:lvl5pPr marL="1554163" indent="-144462" algn="l" rtl="0">
              <a:spcBef>
                <a:spcPts val="280"/>
              </a:spcBef>
              <a:spcAft>
                <a:spcPts val="0"/>
              </a:spcAft>
              <a:buClr>
                <a:srgbClr val="C89F5D"/>
              </a:buClr>
              <a:buFont typeface="Arial"/>
              <a:buChar char="•"/>
              <a:defRPr/>
            </a:lvl5pPr>
            <a:lvl6pPr marL="1737360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920240" indent="-10413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03120" indent="-9652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286000" indent="-101600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sldNum" idx="12"/>
          </p:nvPr>
        </p:nvSpPr>
        <p:spPr>
          <a:xfrm>
            <a:off x="8531225" y="5648325"/>
            <a:ext cx="549275" cy="396874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 rot="-5400000">
            <a:off x="7587455" y="4048917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 rot="-5400000">
            <a:off x="7551736" y="1646236"/>
            <a:ext cx="2438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 rot="5400000">
            <a:off x="1866899" y="190500"/>
            <a:ext cx="4800600" cy="761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88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1pPr>
            <a:lvl2pPr marL="639763" indent="-106362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/>
            </a:lvl2pPr>
            <a:lvl3pPr marL="1004888" indent="-115887" algn="l" rtl="0">
              <a:spcBef>
                <a:spcPts val="360"/>
              </a:spcBef>
              <a:spcAft>
                <a:spcPts val="0"/>
              </a:spcAft>
              <a:buClr>
                <a:srgbClr val="D2CB6C"/>
              </a:buClr>
              <a:buFont typeface="Arial"/>
              <a:buChar char="•"/>
              <a:defRPr/>
            </a:lvl3pPr>
            <a:lvl4pPr marL="1279525" indent="-136525" algn="l" rtl="0">
              <a:spcBef>
                <a:spcPts val="320"/>
              </a:spcBef>
              <a:spcAft>
                <a:spcPts val="0"/>
              </a:spcAft>
              <a:buClr>
                <a:srgbClr val="95A39D"/>
              </a:buClr>
              <a:buFont typeface="Arial"/>
              <a:buChar char="•"/>
              <a:defRPr/>
            </a:lvl4pPr>
            <a:lvl5pPr marL="1554163" indent="-144462" algn="l" rtl="0">
              <a:spcBef>
                <a:spcPts val="280"/>
              </a:spcBef>
              <a:spcAft>
                <a:spcPts val="0"/>
              </a:spcAft>
              <a:buClr>
                <a:srgbClr val="C89F5D"/>
              </a:buClr>
              <a:buFont typeface="Arial"/>
              <a:buChar char="•"/>
              <a:defRPr/>
            </a:lvl5pPr>
            <a:lvl6pPr marL="1737360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920240" indent="-10413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03120" indent="-9652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286000" indent="-101600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sldNum" idx="12"/>
          </p:nvPr>
        </p:nvSpPr>
        <p:spPr>
          <a:xfrm>
            <a:off x="8531225" y="5648325"/>
            <a:ext cx="549275" cy="396874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 rot="-5400000">
            <a:off x="7587455" y="4048917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 rot="-5400000">
            <a:off x="7551736" y="1646236"/>
            <a:ext cx="2438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301752" y="5495278"/>
            <a:ext cx="7772400" cy="5946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pic" idx="2"/>
          </p:nvPr>
        </p:nvSpPr>
        <p:spPr>
          <a:xfrm>
            <a:off x="0" y="0"/>
            <a:ext cx="8458200" cy="5486399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buFont typeface="Arial"/>
              <a:buNone/>
              <a:defRPr/>
            </a:lvl2pPr>
            <a:lvl3pPr marL="914400" marR="0" indent="0" algn="l" rtl="0">
              <a:spcBef>
                <a:spcPts val="0"/>
              </a:spcBef>
              <a:buFont typeface="Arial"/>
              <a:buNone/>
              <a:defRPr/>
            </a:lvl3pPr>
            <a:lvl4pPr marL="1371600" marR="0" indent="0" algn="l" rtl="0">
              <a:spcBef>
                <a:spcPts val="0"/>
              </a:spcBef>
              <a:buFont typeface="Arial"/>
              <a:buNone/>
              <a:defRPr/>
            </a:lvl4pPr>
            <a:lvl5pPr marL="1828800" marR="0" indent="0" algn="l" rtl="0">
              <a:spcBef>
                <a:spcPts val="0"/>
              </a:spcBef>
              <a:buFont typeface="Arial"/>
              <a:buNone/>
              <a:defRPr/>
            </a:lvl5pPr>
            <a:lvl6pPr marL="2286000" marR="0" indent="0" algn="l" rtl="0">
              <a:spcBef>
                <a:spcPts val="0"/>
              </a:spcBef>
              <a:buFont typeface="Arial"/>
              <a:buNone/>
              <a:defRPr/>
            </a:lvl6pPr>
            <a:lvl7pPr marL="2743200" marR="0" indent="0" algn="l" rtl="0">
              <a:spcBef>
                <a:spcPts val="0"/>
              </a:spcBef>
              <a:buFont typeface="Arial"/>
              <a:buNone/>
              <a:defRPr/>
            </a:lvl7pPr>
            <a:lvl8pPr marL="3200400" marR="0" indent="0" algn="l" rtl="0">
              <a:spcBef>
                <a:spcPts val="0"/>
              </a:spcBef>
              <a:buFont typeface="Arial"/>
              <a:buNone/>
              <a:defRPr/>
            </a:lvl8pPr>
            <a:lvl9pPr marL="3657600" marR="0" indent="0" algn="l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01752" y="6096000"/>
            <a:ext cx="7772400" cy="6126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sldNum" idx="12"/>
          </p:nvPr>
        </p:nvSpPr>
        <p:spPr>
          <a:xfrm>
            <a:off x="8531225" y="5648325"/>
            <a:ext cx="549275" cy="396874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 rot="-5400000">
            <a:off x="7587455" y="4048917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 rot="-5400000">
            <a:off x="7551736" y="1646236"/>
            <a:ext cx="2438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04801" y="5495544"/>
            <a:ext cx="7772400" cy="594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04798" y="6096000"/>
            <a:ext cx="7772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304800" y="381000"/>
            <a:ext cx="7772400" cy="4942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88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1pPr>
            <a:lvl2pPr marL="639763" indent="-106362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/>
            </a:lvl2pPr>
            <a:lvl3pPr marL="1004888" indent="-115887" algn="l" rtl="0">
              <a:spcBef>
                <a:spcPts val="360"/>
              </a:spcBef>
              <a:spcAft>
                <a:spcPts val="0"/>
              </a:spcAft>
              <a:buClr>
                <a:srgbClr val="D2CB6C"/>
              </a:buClr>
              <a:buFont typeface="Arial"/>
              <a:buChar char="•"/>
              <a:defRPr/>
            </a:lvl3pPr>
            <a:lvl4pPr marL="1279525" indent="-136525" algn="l" rtl="0">
              <a:spcBef>
                <a:spcPts val="320"/>
              </a:spcBef>
              <a:spcAft>
                <a:spcPts val="0"/>
              </a:spcAft>
              <a:buClr>
                <a:srgbClr val="95A39D"/>
              </a:buClr>
              <a:buFont typeface="Arial"/>
              <a:buChar char="•"/>
              <a:defRPr/>
            </a:lvl4pPr>
            <a:lvl5pPr marL="1554163" indent="-144462" algn="l" rtl="0">
              <a:spcBef>
                <a:spcPts val="280"/>
              </a:spcBef>
              <a:spcAft>
                <a:spcPts val="0"/>
              </a:spcAft>
              <a:buClr>
                <a:srgbClr val="C89F5D"/>
              </a:buClr>
              <a:buFont typeface="Arial"/>
              <a:buChar char="•"/>
              <a:defRPr/>
            </a:lvl5pPr>
            <a:lvl6pPr marL="1737360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920240" indent="-10413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03120" indent="-9652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286000" indent="-101600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sldNum" idx="12"/>
          </p:nvPr>
        </p:nvSpPr>
        <p:spPr>
          <a:xfrm>
            <a:off x="8531225" y="5648325"/>
            <a:ext cx="549275" cy="396874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 rot="-5400000">
            <a:off x="7587455" y="4048917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 rot="-5400000">
            <a:off x="7551736" y="1646236"/>
            <a:ext cx="2438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sldNum" idx="12"/>
          </p:nvPr>
        </p:nvSpPr>
        <p:spPr>
          <a:xfrm>
            <a:off x="8531225" y="5648325"/>
            <a:ext cx="549275" cy="396874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 rot="-5400000">
            <a:off x="7587455" y="4048917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 rot="-5400000">
            <a:off x="7551736" y="1646236"/>
            <a:ext cx="2438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sldNum" idx="12"/>
          </p:nvPr>
        </p:nvSpPr>
        <p:spPr>
          <a:xfrm>
            <a:off x="8531225" y="5648325"/>
            <a:ext cx="549275" cy="396874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 rot="-5400000">
            <a:off x="7587455" y="4048917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 rot="-5400000">
            <a:off x="7551736" y="1646236"/>
            <a:ext cx="2438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88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1pPr>
            <a:lvl2pPr marL="639763" marR="0" indent="-106362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/>
            </a:lvl2pPr>
            <a:lvl3pPr marL="1004888" marR="0" indent="-115887" algn="l" rtl="0">
              <a:spcBef>
                <a:spcPts val="360"/>
              </a:spcBef>
              <a:spcAft>
                <a:spcPts val="0"/>
              </a:spcAft>
              <a:buClr>
                <a:srgbClr val="D2CB6C"/>
              </a:buClr>
              <a:buFont typeface="Arial"/>
              <a:buChar char="•"/>
              <a:defRPr/>
            </a:lvl3pPr>
            <a:lvl4pPr marL="1279525" marR="0" indent="-136525" algn="l" rtl="0">
              <a:spcBef>
                <a:spcPts val="320"/>
              </a:spcBef>
              <a:spcAft>
                <a:spcPts val="0"/>
              </a:spcAft>
              <a:buClr>
                <a:srgbClr val="95A39D"/>
              </a:buClr>
              <a:buFont typeface="Arial"/>
              <a:buChar char="•"/>
              <a:defRPr/>
            </a:lvl4pPr>
            <a:lvl5pPr marL="1554163" marR="0" indent="-144462" algn="l" rtl="0">
              <a:spcBef>
                <a:spcPts val="280"/>
              </a:spcBef>
              <a:spcAft>
                <a:spcPts val="0"/>
              </a:spcAft>
              <a:buClr>
                <a:srgbClr val="C89F5D"/>
              </a:buClr>
              <a:buFont typeface="Arial"/>
              <a:buChar char="•"/>
              <a:defRPr/>
            </a:lvl5pPr>
            <a:lvl6pPr marL="1737360" marR="0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920240" marR="0" indent="-10413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03120" marR="0" indent="-9652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286000" marR="0" indent="-101600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/>
          <p:nvPr/>
        </p:nvSpPr>
        <p:spPr>
          <a:xfrm>
            <a:off x="8458200" y="0"/>
            <a:ext cx="685799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>
            <a:off x="8458200" y="5486400"/>
            <a:ext cx="685799" cy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>
            <a:spLocks noGrp="1"/>
          </p:cNvSpPr>
          <p:nvPr>
            <p:ph type="sldNum" idx="12"/>
          </p:nvPr>
        </p:nvSpPr>
        <p:spPr>
          <a:xfrm>
            <a:off x="8531225" y="5648325"/>
            <a:ext cx="549275" cy="396874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 rot="-5400000">
            <a:off x="7587455" y="4048917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 rot="-5400000">
            <a:off x="7551736" y="1646236"/>
            <a:ext cx="2438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-US" sz="6600" b="0" i="0" u="none" strike="noStrike" cap="none" baseline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Conducting a User Study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685800" y="4572000"/>
            <a:ext cx="6461124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>
                <a:solidFill>
                  <a:srgbClr val="8E8D8C"/>
                </a:solidFill>
                <a:latin typeface="Calibri"/>
                <a:ea typeface="Calibri"/>
                <a:cs typeface="Calibri"/>
                <a:sym typeface="Calibri"/>
              </a:rPr>
              <a:t>Human-Computer Interaction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600" b="0" i="0" u="none" strike="noStrike" cap="none" baseline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Hypothesis Testing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279400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sz="26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Hypothesis: </a:t>
            </a:r>
            <a:r>
              <a:rPr lang="en-US" sz="28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Participants </a:t>
            </a: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my interface will </a:t>
            </a:r>
            <a:r>
              <a:rPr lang="en-US" sz="2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recommend it to their friends </a:t>
            </a: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find directions from a person whose primary language is different than theirs more than Google Translate</a:t>
            </a:r>
            <a:endParaRPr lang="en-US" sz="26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794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 Court system: </a:t>
            </a:r>
            <a:r>
              <a:rPr lang="en-US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Innocent until proven guilty</a:t>
            </a:r>
          </a:p>
          <a:p>
            <a:pPr marL="342900" marR="0" lvl="0" indent="-2794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 Hypothesis: </a:t>
            </a:r>
            <a:r>
              <a:rPr lang="en-US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Assume people who use </a:t>
            </a:r>
            <a:r>
              <a:rPr lang="en-US" sz="2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interface will recommend it to their friends at the same or less than Google Translate</a:t>
            </a:r>
          </a:p>
          <a:p>
            <a:pPr marL="342900" marR="0" lvl="0" indent="-2794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</a:t>
            </a:r>
            <a:r>
              <a:rPr lang="en-US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job to prove that the NULL hypothesis isn’t true!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600" b="0" i="0" u="none" strike="noStrike" cap="none" baseline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Population/sample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people going through your study</a:t>
            </a:r>
          </a:p>
          <a:p>
            <a:pPr marL="342900" marR="0" lvl="0" indent="-2794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general approaches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lots of people from the general public</a:t>
            </a:r>
          </a:p>
          <a:p>
            <a:pPr marL="1004887" marR="0" lvl="2" indent="-23018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2CB6C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 are generalizable</a:t>
            </a:r>
          </a:p>
          <a:p>
            <a:pPr marL="1004887" marR="0" lvl="2" indent="-23018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2CB6C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Logistically difficult</a:t>
            </a:r>
          </a:p>
          <a:p>
            <a:pPr marL="1004887" marR="0" lvl="2" indent="-23018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2CB6C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will always surprise you with their variance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 a niche population to obtain sample from</a:t>
            </a:r>
          </a:p>
          <a:p>
            <a:pPr marL="1004887" marR="0" lvl="2" indent="-23018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2CB6C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 more constrained</a:t>
            </a:r>
          </a:p>
          <a:p>
            <a:pPr marL="1004887" marR="0" lvl="2" indent="-23018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2CB6C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Lower variance</a:t>
            </a:r>
          </a:p>
          <a:p>
            <a:pPr marL="1004887" marR="0" lvl="2" indent="-23018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2CB6C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Logistically easier</a:t>
            </a:r>
          </a:p>
          <a:p>
            <a:pPr marL="342900" marR="0" lvl="0" indent="-2794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more, the better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is enough? 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Logistics</a:t>
            </a:r>
          </a:p>
          <a:p>
            <a:pPr marL="342900" marR="0" lvl="0" indent="-2794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Recruiting (n&gt;15 per condition)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600" b="0" i="0" u="none" strike="noStrike" cap="none" baseline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Two Group Design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Study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Participants are allocated to </a:t>
            </a:r>
            <a:r>
              <a:rPr lang="en-US" sz="24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conditions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participants?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the groups need the same # of participants?</a:t>
            </a:r>
          </a:p>
          <a:p>
            <a:pPr marL="342900" marR="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task?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considerations for task?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600" b="0" i="0" u="none" strike="noStrike" cap="none" baseline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Participant Design</a:t>
            </a:r>
          </a:p>
        </p:txBody>
      </p:sp>
      <p:pic>
        <p:nvPicPr>
          <p:cNvPr id="165" name="Shape 1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447800"/>
            <a:ext cx="7554900" cy="522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600" b="0" i="0" u="none" strike="noStrike" cap="none" baseline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Validity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Degree that your task correlates with real world</a:t>
            </a:r>
          </a:p>
          <a:p>
            <a:pPr marL="342900" marR="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Face and content validity – estimate if your task appears to measure what it intends to measure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in at face value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 expert</a:t>
            </a:r>
          </a:p>
          <a:p>
            <a:pPr marL="342900" marR="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Construct validity – measure a theoretical construct or trait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 the task measure what you think it does? E.g. does IQ test measure intelligence?  All of intelligence?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600" b="0" i="0" u="none" strike="noStrike" cap="none" baseline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Validity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Internal validity 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Measurements are accurate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Measurements are due to manipulations, not caused by other factors</a:t>
            </a:r>
          </a:p>
          <a:p>
            <a:pPr marL="342900" marR="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External validity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 should be similar to other similar studies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accepted questionnaires, methods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Findings are representative of humanity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only valid in experiment setting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Generalizable!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600" b="0" i="0" u="none" strike="noStrike" cap="none" baseline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To Ensure Validity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tasks that: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 favor one condition over another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as close as possible to actual use settings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expert input</a:t>
            </a:r>
          </a:p>
          <a:p>
            <a:pPr marL="342900" marR="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measures that: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internal and external validity (others have used)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600" b="0" i="0" u="none" strike="noStrike" cap="none" baseline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Design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Power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how much meaning do your results have?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more people the more you can say that the participants are a sample of the population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Pilot your study!!!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Generalization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how much do your results apply to the true state of things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they specific for your scenario only or can they be applied to other scenarios?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600" b="0" i="0" u="none" strike="noStrike" cap="none" baseline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Design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who use a mouse and keyboard will be faster in filling out a form than keyboard alone</a:t>
            </a:r>
          </a:p>
          <a:p>
            <a:pPr marL="342900" marR="0" lvl="0" indent="-2794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create a study design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Hypothesis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</a:t>
            </a:r>
          </a:p>
          <a:p>
            <a:pPr marL="342900" marR="0" lvl="0" indent="-2794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types: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Between Subjects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Within Subjects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600" b="0" i="0" u="none" strike="noStrike" cap="none" baseline="0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Procedure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Formally have all participants sign up for a time slot (if individual testing is needed)</a:t>
            </a:r>
          </a:p>
          <a:p>
            <a:pPr marL="342900" marR="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Informed Consent (we’ll look at one next class)</a:t>
            </a:r>
          </a:p>
          <a:p>
            <a:pPr marL="342900" marR="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Execute study</a:t>
            </a:r>
          </a:p>
          <a:p>
            <a:pPr marL="342900" marR="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Questionnaires/Debriefing (let’s look at one)</a:t>
            </a:r>
          </a:p>
          <a:p>
            <a:pPr marL="342900" marR="0" lvl="0" indent="-88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2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600" b="0" i="0" u="none" strike="noStrike" cap="none" baseline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Overview – Usability Testing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 study?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Empirically testing a hypothesis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Evaluate interfaces, e.g. which browser is easiest to use?</a:t>
            </a:r>
          </a:p>
          <a:p>
            <a:pPr marL="342900" marR="0" lvl="0" indent="-1397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run a study?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Evaluate if a statement is ‘true’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‘To learn more’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ensure quality in product development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compare solutions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get a scientific statement (instead of personal opinion)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600" b="0" i="0" u="none" strike="noStrike" cap="none" baseline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Biases Examples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Hypothesis Guessing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Participants guess what you are trying hypothesis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Bias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Users get better as they become more familiar with the task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Experimenter Bias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Subconscious bias of data and evaluation to find what you want to find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Systematic Bias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Bias resulting from a flaw integral to the system </a:t>
            </a:r>
          </a:p>
          <a:p>
            <a:pPr marL="1004887" marR="0" lvl="2" indent="-2301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2CB6C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 An incorrectly calibrated thermostat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 of biases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http://en.wikipedia.org/wiki/List_of_cognitive_biases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600" b="0" i="0" u="none" strike="noStrike" cap="none" baseline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Confounds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Confounding factors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factors that affect outcomes, but are not related to the study </a:t>
            </a:r>
          </a:p>
          <a:p>
            <a:pPr marL="342900" marR="0" lvl="0" indent="-2794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 confounds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you get?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you get them?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you reimburse them?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you know groups are equivalent?</a:t>
            </a:r>
          </a:p>
          <a:p>
            <a:pPr marL="342900" marR="0" lvl="0" indent="-2794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confounds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Unequal treatment of conditions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</a:p>
          <a:p>
            <a:pPr marL="639762" marR="0" lvl="1" indent="-28416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spent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600" b="0" i="0" u="none" strike="noStrike" cap="none" baseline="0" dirty="0" smtClean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You should</a:t>
            </a:r>
            <a:endParaRPr lang="en-US" sz="4600" b="0" i="0" u="none" strike="noStrike" cap="none" baseline="0" dirty="0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sz="2400" dirty="0">
                <a:latin typeface="Century Gothic" charset="0"/>
              </a:rPr>
              <a:t>Be able to design a two condition experimental study</a:t>
            </a:r>
          </a:p>
          <a:p>
            <a:endParaRPr lang="en-US" sz="2400" dirty="0">
              <a:latin typeface="Century Gothic" charset="0"/>
            </a:endParaRPr>
          </a:p>
          <a:p>
            <a:r>
              <a:rPr lang="en-US" sz="2400" dirty="0">
                <a:latin typeface="Century Gothic" charset="0"/>
              </a:rPr>
              <a:t>Apply t-test</a:t>
            </a:r>
          </a:p>
          <a:p>
            <a:endParaRPr lang="en-US" sz="2400" dirty="0">
              <a:latin typeface="Century Gothic" charset="0"/>
            </a:endParaRPr>
          </a:p>
          <a:p>
            <a:r>
              <a:rPr lang="en-US" sz="2400" dirty="0">
                <a:latin typeface="Century Gothic" charset="0"/>
              </a:rPr>
              <a:t>Interpret results of t-test</a:t>
            </a:r>
          </a:p>
          <a:p>
            <a:endParaRPr lang="en-US" sz="2400" dirty="0">
              <a:latin typeface="Century Gothic" charset="0"/>
            </a:endParaRPr>
          </a:p>
          <a:p>
            <a:r>
              <a:rPr lang="en-US" sz="2400" dirty="0">
                <a:latin typeface="Century Gothic" charset="0"/>
              </a:rPr>
              <a:t>Explain biases and confounds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3266425"/>
      </p:ext>
    </p:extLst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600" b="0" i="0" u="none" strike="noStrike" cap="none" baseline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Example Overview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339011" cy="5105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Ex. A person’s weight is correlated with their blood pressure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ways to do this:</a:t>
            </a:r>
          </a:p>
          <a:p>
            <a:pPr marL="1004887" marR="0" lvl="2" indent="-2301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D2CB6C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 at data from a doctor’s office</a:t>
            </a:r>
          </a:p>
          <a:p>
            <a:pPr marL="1004887" marR="0" lvl="2" indent="-2301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D2CB6C"/>
              </a:buClr>
              <a:buSzPct val="100000"/>
              <a:buFont typeface="Arial"/>
              <a:buChar char="•"/>
            </a:pPr>
            <a:r>
              <a:rPr lang="en-US" sz="24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Descriptive design: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pros and cons?</a:t>
            </a:r>
          </a:p>
          <a:p>
            <a:pPr marL="1279525" marR="0" lvl="3" indent="-238125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D2CB6C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Pro: findings lead to new hypotheses</a:t>
            </a:r>
          </a:p>
          <a:p>
            <a:pPr marL="1279525" marR="0" lvl="3" indent="-238125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D2CB6C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Cons: observer bias, can’t determine causality</a:t>
            </a:r>
          </a:p>
          <a:p>
            <a:pPr marL="1004887" marR="0" lvl="2" indent="-2301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D2CB6C"/>
              </a:buClr>
              <a:buSzPct val="100000"/>
              <a:buFont typeface="Arial"/>
              <a:buChar char="•"/>
            </a:pPr>
            <a:r>
              <a:rPr lang="en-US" sz="24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Analytic design: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pros and cons?</a:t>
            </a:r>
          </a:p>
          <a:p>
            <a:pPr marL="1279525" marR="0" lvl="3" indent="-238125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D2CB6C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Pro: show cause and effect relationships</a:t>
            </a:r>
          </a:p>
          <a:p>
            <a:pPr marL="1279525" marR="0" lvl="3" indent="-238125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D2CB6C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Con: results may not generalize to real life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600" b="0" i="0" u="none" strike="noStrike" cap="none" baseline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Example Overview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339011" cy="5105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Century Gothic" charset="0"/>
              </a:rPr>
              <a:t>Ideal solution: have everyone in the world get weighed and measure blood pressure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Century Gothic" charset="0"/>
              </a:rPr>
              <a:t>Participants are a </a:t>
            </a:r>
            <a:r>
              <a:rPr lang="en-US" sz="1700" b="1" i="1" dirty="0">
                <a:latin typeface="Century Gothic" charset="0"/>
              </a:rPr>
              <a:t>sample</a:t>
            </a:r>
            <a:r>
              <a:rPr lang="en-US" sz="1700" dirty="0">
                <a:latin typeface="Century Gothic" charset="0"/>
              </a:rPr>
              <a:t> of the population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Century Gothic" charset="0"/>
              </a:rPr>
              <a:t>You should immediately question this!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Century Gothic" charset="0"/>
              </a:rPr>
              <a:t>Restrict population</a:t>
            </a:r>
            <a:endParaRPr lang="en-US" sz="17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469184"/>
      </p:ext>
    </p:extLst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600" b="0" i="0" u="none" strike="noStrike" cap="none" baseline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Study Components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Hypothesis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Metrics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Analysis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Conclusions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Confounds/Biases/Limitations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600" b="0" i="0" u="none" strike="noStrike" cap="none" baseline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Study Design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are we going to evaluate the interface?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Hypothesis</a:t>
            </a:r>
          </a:p>
          <a:p>
            <a:pPr marL="1004887" marR="0" lvl="2" indent="-2301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D2CB6C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statement do you want to evaluate?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</a:t>
            </a:r>
          </a:p>
          <a:p>
            <a:pPr marL="1004887" marR="0" lvl="2" indent="-2301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D2CB6C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Who? 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</a:t>
            </a:r>
          </a:p>
          <a:p>
            <a:pPr marL="1004887" marR="0" lvl="2" indent="-2301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D2CB6C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will people do so you make evaluations?</a:t>
            </a:r>
          </a:p>
          <a:p>
            <a:pPr marL="639762" marR="0" lvl="1" indent="-23336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Metrics</a:t>
            </a:r>
          </a:p>
          <a:p>
            <a:pPr marL="1004887" marR="0" lvl="2" indent="-2301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D2CB6C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will you measure?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600" b="0" i="0" u="none" strike="noStrike" cap="none" baseline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Hypothesis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Statement that you want to evaluate</a:t>
            </a:r>
          </a:p>
          <a:p>
            <a:pPr marL="639762" marR="0" lvl="1" indent="-284162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Ex. People will favor my interface over Google Translate to communicate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another person to get directions</a:t>
            </a:r>
            <a:endParaRPr lang="en-US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794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 hypothesis</a:t>
            </a:r>
          </a:p>
          <a:p>
            <a:pPr marL="639762" marR="0" lvl="1" indent="-284162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Ex. </a:t>
            </a:r>
            <a:r>
              <a:rPr lang="en-US" sz="2400" b="1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Participants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my interface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will </a:t>
            </a:r>
            <a:r>
              <a:rPr lang="en-US" sz="2400" b="1" i="1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recommend it to their friends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find directions 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a person whose 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language is different than theirs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than Google Translate.</a:t>
            </a:r>
            <a:endParaRPr lang="en-US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794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Independent and Dependent Variables</a:t>
            </a:r>
          </a:p>
          <a:p>
            <a:pPr marL="639762" marR="0" lvl="1" indent="-284162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Independent Variable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the variable that is being </a:t>
            </a:r>
            <a:r>
              <a:rPr lang="en-US" sz="24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manipulated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 the experimenter (</a:t>
            </a:r>
            <a:r>
              <a:rPr lang="en-US" sz="2400" b="1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interaction method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639762" marR="0" lvl="1" indent="-284162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Dependent Variable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the variable that is caused by the independent variable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2400" b="1" i="1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participant’s recommendation rating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lang="en-US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600" b="0" i="0" u="none" strike="noStrike" cap="none" baseline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Variables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762000" y="2209800"/>
            <a:ext cx="2362200" cy="914400"/>
          </a:xfrm>
          <a:prstGeom prst="rect">
            <a:avLst/>
          </a:prstGeom>
          <a:solidFill>
            <a:srgbClr val="CBC9B0"/>
          </a:solidFill>
          <a:ln w="25400" cap="flat">
            <a:solidFill>
              <a:srgbClr val="7B785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Independent variable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5410200" y="2209800"/>
            <a:ext cx="2362200" cy="914400"/>
          </a:xfrm>
          <a:prstGeom prst="rect">
            <a:avLst/>
          </a:prstGeom>
          <a:solidFill>
            <a:srgbClr val="CBC9B0"/>
          </a:solidFill>
          <a:ln w="25400" cap="flat">
            <a:solidFill>
              <a:srgbClr val="7B785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Dependent variable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919162" y="3209925"/>
            <a:ext cx="2047874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Manipulated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5761037" y="3209925"/>
            <a:ext cx="1722437" cy="9540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Observed/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Measured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3429000" y="2165350"/>
            <a:ext cx="1679574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Influences</a:t>
            </a:r>
          </a:p>
        </p:txBody>
      </p:sp>
      <p:cxnSp>
        <p:nvCxnSpPr>
          <p:cNvPr id="139" name="Shape 139"/>
          <p:cNvCxnSpPr/>
          <p:nvPr/>
        </p:nvCxnSpPr>
        <p:spPr>
          <a:xfrm>
            <a:off x="3124200" y="2667000"/>
            <a:ext cx="2286000" cy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miter/>
            <a:headEnd type="none" w="med" len="med"/>
            <a:tailEnd type="triangl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956</Words>
  <Application>Microsoft Macintosh PowerPoint</Application>
  <PresentationFormat>On-screen Show (4:3)</PresentationFormat>
  <Paragraphs>177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Conducting a User Study</vt:lpstr>
      <vt:lpstr>Overview – Usability Testing</vt:lpstr>
      <vt:lpstr>You should</vt:lpstr>
      <vt:lpstr>Example Overview</vt:lpstr>
      <vt:lpstr>Example Overview</vt:lpstr>
      <vt:lpstr>Study Components</vt:lpstr>
      <vt:lpstr>Study Design</vt:lpstr>
      <vt:lpstr>Hypothesis</vt:lpstr>
      <vt:lpstr>Variables</vt:lpstr>
      <vt:lpstr>Hypothesis Testing</vt:lpstr>
      <vt:lpstr>Population/sample</vt:lpstr>
      <vt:lpstr>Two Group Design</vt:lpstr>
      <vt:lpstr>Participant Design</vt:lpstr>
      <vt:lpstr>Validity</vt:lpstr>
      <vt:lpstr>Validity</vt:lpstr>
      <vt:lpstr>To Ensure Validity</vt:lpstr>
      <vt:lpstr>Design</vt:lpstr>
      <vt:lpstr>Design</vt:lpstr>
      <vt:lpstr>Procedure</vt:lpstr>
      <vt:lpstr>Biases Examples</vt:lpstr>
      <vt:lpstr>Confounds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a User Study</dc:title>
  <cp:lastModifiedBy>Benjamin Lok</cp:lastModifiedBy>
  <cp:revision>5</cp:revision>
  <dcterms:modified xsi:type="dcterms:W3CDTF">2015-01-23T06:50:06Z</dcterms:modified>
</cp:coreProperties>
</file>