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5FE7-F5EC-4E20-93C2-FD56FECBB5A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D0BF-8714-4CBD-9888-90C1F1AD0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echsmith.com/morae/record.as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pressionflow.com/wp-content/uploads/2007/05/paper-mock-up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t.gov/ius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net.org/trump/documents/Suschapt.doc" TargetMode="External"/><Relationship Id="rId2" Type="http://schemas.openxmlformats.org/officeDocument/2006/relationships/hyperlink" Target="http://www.lap.umd.edu/qu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c.ie/hfrg/resources/qfaq1.html" TargetMode="External"/><Relationship Id="rId4" Type="http://schemas.openxmlformats.org/officeDocument/2006/relationships/hyperlink" Target="http://www.oldwww.acm.org/perlman/question.th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ystiq.com/2010/03/10/ea-sports-mines-your-football-data-and-makes-example-out-of-fav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tion508.info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User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Usability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Experts hold courtroom-style meeting</a:t>
            </a:r>
          </a:p>
          <a:p>
            <a:r>
              <a:rPr lang="en-US" dirty="0" smtClean="0"/>
              <a:t>Each side gives arguments (in an adversarial format)</a:t>
            </a:r>
          </a:p>
          <a:p>
            <a:r>
              <a:rPr lang="en-US" dirty="0" smtClean="0"/>
              <a:t>There is a judge or moderator</a:t>
            </a:r>
          </a:p>
          <a:p>
            <a:r>
              <a:rPr lang="en-US" dirty="0" smtClean="0"/>
              <a:t>Extensive and expensive</a:t>
            </a:r>
          </a:p>
          <a:p>
            <a:r>
              <a:rPr lang="en-US" dirty="0" smtClean="0"/>
              <a:t>Good for novice designers and managers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be conducted at any time in the design process</a:t>
            </a:r>
          </a:p>
          <a:p>
            <a:r>
              <a:rPr lang="en-US" dirty="0" smtClean="0"/>
              <a:t>Focus on being comprehensive rather than being specific on improvements</a:t>
            </a:r>
          </a:p>
          <a:p>
            <a:r>
              <a:rPr lang="en-US" dirty="0" smtClean="0"/>
              <a:t>Example review recommendations</a:t>
            </a:r>
          </a:p>
          <a:p>
            <a:pPr lvl="1"/>
            <a:r>
              <a:rPr lang="en-US" dirty="0" smtClean="0"/>
              <a:t>Change log in procedure (from 3 to 5 minutes, because users were busy)</a:t>
            </a:r>
          </a:p>
          <a:p>
            <a:pPr lvl="1"/>
            <a:r>
              <a:rPr lang="en-US" dirty="0" smtClean="0"/>
              <a:t>Reordering sequence of displays, removing nonessential actions, providing feedback.</a:t>
            </a:r>
          </a:p>
          <a:p>
            <a:r>
              <a:rPr lang="en-US" dirty="0" smtClean="0"/>
              <a:t>Also come up with features for future releases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Placed in situation similar to user</a:t>
            </a:r>
          </a:p>
          <a:p>
            <a:pPr lvl="1"/>
            <a:r>
              <a:rPr lang="en-US" dirty="0" smtClean="0"/>
              <a:t>Take training courses</a:t>
            </a:r>
          </a:p>
          <a:p>
            <a:pPr lvl="1"/>
            <a:r>
              <a:rPr lang="en-US" dirty="0" smtClean="0"/>
              <a:t>Read documentation</a:t>
            </a:r>
          </a:p>
          <a:p>
            <a:pPr lvl="1"/>
            <a:r>
              <a:rPr lang="en-US" dirty="0" smtClean="0"/>
              <a:t>Take tutorials</a:t>
            </a:r>
          </a:p>
          <a:p>
            <a:pPr lvl="1"/>
            <a:r>
              <a:rPr lang="en-US" dirty="0" smtClean="0"/>
              <a:t>Try the interface in a realistic work environment (complete with noise and distractions)</a:t>
            </a:r>
          </a:p>
          <a:p>
            <a:r>
              <a:rPr lang="en-US" dirty="0" smtClean="0"/>
              <a:t>Bird’s eye view</a:t>
            </a:r>
          </a:p>
          <a:p>
            <a:pPr lvl="1"/>
            <a:r>
              <a:rPr lang="en-US" dirty="0" smtClean="0"/>
              <a:t>Studying a full set of printed screens laid on the floor </a:t>
            </a:r>
            <a:r>
              <a:rPr lang="en-US" smtClean="0"/>
              <a:t>or pinned </a:t>
            </a:r>
            <a:r>
              <a:rPr lang="en-US" dirty="0" smtClean="0"/>
              <a:t>to the walls</a:t>
            </a:r>
          </a:p>
          <a:p>
            <a:pPr lvl="1"/>
            <a:r>
              <a:rPr lang="en-US" dirty="0" smtClean="0"/>
              <a:t>See topics such as consistency</a:t>
            </a:r>
          </a:p>
          <a:p>
            <a:r>
              <a:rPr lang="en-US" dirty="0" smtClean="0"/>
              <a:t>Software tools</a:t>
            </a:r>
          </a:p>
          <a:p>
            <a:pPr lvl="1"/>
            <a:r>
              <a:rPr lang="en-US" dirty="0" err="1" smtClean="0"/>
              <a:t>WebTango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 and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1980s, testing was luxury (but deadlines crept up)</a:t>
            </a:r>
          </a:p>
          <a:p>
            <a:r>
              <a:rPr lang="en-US" dirty="0" smtClean="0"/>
              <a:t>Usability testing was incentive for deadlines</a:t>
            </a:r>
          </a:p>
          <a:p>
            <a:r>
              <a:rPr lang="en-US" dirty="0" smtClean="0"/>
              <a:t>Fewer project overlays</a:t>
            </a:r>
          </a:p>
          <a:p>
            <a:r>
              <a:rPr lang="en-US" dirty="0" smtClean="0"/>
              <a:t>Sped up projects</a:t>
            </a:r>
          </a:p>
          <a:p>
            <a:r>
              <a:rPr lang="en-US" dirty="0" smtClean="0"/>
              <a:t>Cost savings</a:t>
            </a:r>
          </a:p>
          <a:p>
            <a:pPr lvl="1"/>
            <a:r>
              <a:rPr lang="en-US" dirty="0" smtClean="0"/>
              <a:t>Rubin and </a:t>
            </a:r>
            <a:r>
              <a:rPr lang="en-US" dirty="0" err="1" smtClean="0"/>
              <a:t>Chisenll</a:t>
            </a:r>
            <a:r>
              <a:rPr lang="en-US" dirty="0" smtClean="0"/>
              <a:t> 2008, Sherman 2006, Dumas and </a:t>
            </a:r>
            <a:r>
              <a:rPr lang="en-US" dirty="0" err="1" smtClean="0"/>
              <a:t>Redish</a:t>
            </a:r>
            <a:r>
              <a:rPr lang="en-US" dirty="0" smtClean="0"/>
              <a:t> 1999</a:t>
            </a:r>
          </a:p>
          <a:p>
            <a:r>
              <a:rPr lang="en-US" dirty="0" smtClean="0"/>
              <a:t>Labs are different than academia</a:t>
            </a:r>
          </a:p>
          <a:p>
            <a:pPr lvl="1"/>
            <a:r>
              <a:rPr lang="en-US" dirty="0" smtClean="0"/>
              <a:t>Less general theory</a:t>
            </a:r>
          </a:p>
          <a:p>
            <a:pPr lvl="1"/>
            <a:r>
              <a:rPr lang="en-US" dirty="0" smtClean="0"/>
              <a:t>More practical studies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early leader</a:t>
            </a:r>
          </a:p>
          <a:p>
            <a:r>
              <a:rPr lang="en-US" dirty="0" smtClean="0"/>
              <a:t>Microsoft next (&gt;25 labs)</a:t>
            </a:r>
          </a:p>
          <a:p>
            <a:r>
              <a:rPr lang="en-US" dirty="0" smtClean="0"/>
              <a:t>Now hundreds of companies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8866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http://www.ergosign.de/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t="11818"/>
          <a:stretch>
            <a:fillRect/>
          </a:stretch>
        </p:blipFill>
        <p:spPr bwMode="auto">
          <a:xfrm>
            <a:off x="457200" y="3352800"/>
            <a:ext cx="838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Expertise in testing (psych, </a:t>
            </a:r>
            <a:r>
              <a:rPr lang="en-US" dirty="0" err="1" smtClean="0"/>
              <a:t>hci</a:t>
            </a:r>
            <a:r>
              <a:rPr lang="en-US" dirty="0" smtClean="0"/>
              <a:t>, comp </a:t>
            </a:r>
            <a:r>
              <a:rPr lang="en-US" dirty="0" err="1" smtClean="0"/>
              <a:t>sci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 to 15 projects per year</a:t>
            </a:r>
          </a:p>
          <a:p>
            <a:r>
              <a:rPr lang="en-US" dirty="0" smtClean="0"/>
              <a:t>Meet with UI architect to plan testing (Figure 4.2)</a:t>
            </a:r>
          </a:p>
          <a:p>
            <a:r>
              <a:rPr lang="en-US" dirty="0" smtClean="0"/>
              <a:t>Participate in early task analysis and design reviews</a:t>
            </a:r>
          </a:p>
          <a:p>
            <a:r>
              <a:rPr lang="en-US" dirty="0" smtClean="0"/>
              <a:t>T – 2-6 weeks, creates study design and test plan</a:t>
            </a:r>
          </a:p>
          <a:p>
            <a:pPr lvl="1"/>
            <a:r>
              <a:rPr lang="en-US" dirty="0" smtClean="0"/>
              <a:t>E.g. Who are participants?  Beta testers, current customers, in company staff, advertising</a:t>
            </a:r>
          </a:p>
          <a:p>
            <a:r>
              <a:rPr lang="en-US" dirty="0" smtClean="0"/>
              <a:t>T -1 week, pilot test (1-3 participants)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Labs categorize users based on:</a:t>
            </a:r>
          </a:p>
          <a:p>
            <a:pPr lvl="1"/>
            <a:r>
              <a:rPr lang="en-US" dirty="0" smtClean="0"/>
              <a:t>Computing background</a:t>
            </a:r>
          </a:p>
          <a:p>
            <a:pPr lvl="1"/>
            <a:r>
              <a:rPr lang="en-US" dirty="0" smtClean="0"/>
              <a:t>Experience with task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Ability with the language used in the interface</a:t>
            </a:r>
          </a:p>
          <a:p>
            <a:r>
              <a:rPr lang="en-US" dirty="0" smtClean="0"/>
              <a:t>Controls for</a:t>
            </a:r>
          </a:p>
          <a:p>
            <a:pPr lvl="1"/>
            <a:r>
              <a:rPr lang="en-US" dirty="0" smtClean="0"/>
              <a:t>Physical concerns (e.g. eyesight, handedness, age)</a:t>
            </a:r>
          </a:p>
          <a:p>
            <a:pPr lvl="1"/>
            <a:r>
              <a:rPr lang="en-US" dirty="0" smtClean="0"/>
              <a:t>Experimental conditions (e.g. time of day, physical surroundings, noise, temperature, distractions)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 is important, yet tedious</a:t>
            </a:r>
          </a:p>
          <a:p>
            <a:pPr lvl="1"/>
            <a:r>
              <a:rPr lang="en-US" dirty="0" smtClean="0"/>
              <a:t>Software to help (Live Logger, </a:t>
            </a:r>
            <a:r>
              <a:rPr lang="en-US" dirty="0" err="1" smtClean="0">
                <a:hlinkClick r:id="rId2"/>
              </a:rPr>
              <a:t>Morae</a:t>
            </a:r>
            <a:r>
              <a:rPr lang="en-US" dirty="0" smtClean="0"/>
              <a:t>, Spectator)</a:t>
            </a:r>
          </a:p>
          <a:p>
            <a:pPr lvl="1"/>
            <a:r>
              <a:rPr lang="en-US" dirty="0" smtClean="0"/>
              <a:t>Powerful to see people use your interface</a:t>
            </a:r>
          </a:p>
          <a:p>
            <a:pPr lvl="1"/>
            <a:r>
              <a:rPr lang="en-US" dirty="0" smtClean="0"/>
              <a:t>New approaches: eye tracking</a:t>
            </a:r>
          </a:p>
          <a:p>
            <a:r>
              <a:rPr lang="en-US" dirty="0" smtClean="0"/>
              <a:t>IRB items</a:t>
            </a:r>
          </a:p>
          <a:p>
            <a:pPr lvl="1"/>
            <a:r>
              <a:rPr lang="en-US" dirty="0" smtClean="0"/>
              <a:t>Focus users on interface</a:t>
            </a:r>
          </a:p>
          <a:p>
            <a:pPr lvl="1"/>
            <a:r>
              <a:rPr lang="en-US" dirty="0" smtClean="0"/>
              <a:t>Tell them the task, duration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8000" y="3733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Concurrent think aloud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nvite users to </a:t>
            </a:r>
            <a:r>
              <a:rPr lang="en-US" i="1" dirty="0" smtClean="0"/>
              <a:t>think aloud</a:t>
            </a:r>
            <a:endParaRPr lang="en-US" dirty="0" smtClean="0"/>
          </a:p>
          <a:p>
            <a:pPr lvl="1"/>
            <a:r>
              <a:rPr lang="en-US" dirty="0" smtClean="0"/>
              <a:t>Nothing they say is wrong</a:t>
            </a:r>
          </a:p>
          <a:p>
            <a:pPr lvl="1"/>
            <a:r>
              <a:rPr lang="en-US" dirty="0" smtClean="0"/>
              <a:t>Don’t interrupt, let the user talk</a:t>
            </a:r>
          </a:p>
          <a:p>
            <a:pPr lvl="1"/>
            <a:r>
              <a:rPr lang="en-US" dirty="0" smtClean="0"/>
              <a:t>Spontaneous, encourages positive suggestions</a:t>
            </a:r>
          </a:p>
          <a:p>
            <a:pPr lvl="1"/>
            <a:r>
              <a:rPr lang="en-US" dirty="0" smtClean="0"/>
              <a:t>Can be done in teams of participants</a:t>
            </a:r>
          </a:p>
          <a:p>
            <a:r>
              <a:rPr lang="en-US" dirty="0" smtClean="0"/>
              <a:t>Retrospective think aloud</a:t>
            </a:r>
          </a:p>
          <a:p>
            <a:pPr lvl="1"/>
            <a:r>
              <a:rPr lang="en-US" dirty="0" smtClean="0"/>
              <a:t>Asks people afterwards what they were thinking</a:t>
            </a:r>
          </a:p>
          <a:p>
            <a:pPr lvl="1"/>
            <a:r>
              <a:rPr lang="en-US" dirty="0" smtClean="0"/>
              <a:t>Issues with accuracy</a:t>
            </a:r>
          </a:p>
          <a:p>
            <a:pPr lvl="1"/>
            <a:r>
              <a:rPr lang="en-US" dirty="0" smtClean="0"/>
              <a:t>Does not interrupt users (timings are more accurate)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Paper mockups and prototyping</a:t>
            </a:r>
          </a:p>
          <a:p>
            <a:pPr lvl="1"/>
            <a:r>
              <a:rPr lang="en-US" dirty="0" smtClean="0"/>
              <a:t>Inexpensive, rapid, very productive</a:t>
            </a:r>
          </a:p>
          <a:p>
            <a:pPr lvl="1"/>
            <a:r>
              <a:rPr lang="en-US" dirty="0" smtClean="0"/>
              <a:t>Low fidelity is sometimes better (</a:t>
            </a:r>
            <a:r>
              <a:rPr lang="en-US" dirty="0" err="1" smtClean="0"/>
              <a:t>Synder</a:t>
            </a:r>
            <a:r>
              <a:rPr lang="en-US" dirty="0" smtClean="0"/>
              <a:t>, 2003)</a:t>
            </a:r>
          </a:p>
          <a:p>
            <a:pPr lvl="1"/>
            <a:r>
              <a:rPr lang="en-US" dirty="0" smtClean="0"/>
              <a:t>Mythical Man Month – Prototype to throw away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18386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expressionflow.com/wp-content/uploads/2007/05/paper-mock-up.png</a:t>
            </a:r>
            <a:endParaRPr lang="en-US" dirty="0" smtClean="0"/>
          </a:p>
          <a:p>
            <a:r>
              <a:rPr lang="en-US" dirty="0" smtClean="0"/>
              <a:t>http://user.meduni-graz.at/andreas.holzinger/holzinger/papers%20en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228600"/>
            <a:ext cx="2628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6400" y="3562328"/>
            <a:ext cx="3428686" cy="25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evaluate?</a:t>
            </a:r>
          </a:p>
          <a:p>
            <a:pPr lvl="1"/>
            <a:r>
              <a:rPr lang="en-US" dirty="0" smtClean="0"/>
              <a:t>Designers become too entranced</a:t>
            </a:r>
          </a:p>
          <a:p>
            <a:pPr lvl="2"/>
            <a:r>
              <a:rPr lang="en-US" dirty="0" smtClean="0"/>
              <a:t>What I like</a:t>
            </a:r>
          </a:p>
          <a:p>
            <a:pPr lvl="2"/>
            <a:r>
              <a:rPr lang="en-US" dirty="0" smtClean="0"/>
              <a:t>Sunk cost fallacy</a:t>
            </a:r>
          </a:p>
          <a:p>
            <a:pPr lvl="1"/>
            <a:r>
              <a:rPr lang="en-US" dirty="0" smtClean="0"/>
              <a:t>Experienced designers know extensive testing is required</a:t>
            </a:r>
          </a:p>
          <a:p>
            <a:r>
              <a:rPr lang="en-US" dirty="0" smtClean="0"/>
              <a:t>How do you test?</a:t>
            </a:r>
          </a:p>
          <a:p>
            <a:pPr lvl="1"/>
            <a:r>
              <a:rPr lang="en-US" dirty="0" smtClean="0"/>
              <a:t>A web site?</a:t>
            </a:r>
          </a:p>
          <a:p>
            <a:pPr lvl="1"/>
            <a:r>
              <a:rPr lang="en-US" dirty="0" smtClean="0"/>
              <a:t>Air traffic control system?</a:t>
            </a:r>
          </a:p>
          <a:p>
            <a:r>
              <a:rPr lang="en-US" dirty="0" smtClean="0"/>
              <a:t>How much would you budget for testing?</a:t>
            </a:r>
          </a:p>
          <a:p>
            <a:r>
              <a:rPr lang="en-US" dirty="0" smtClean="0"/>
              <a:t>When do you test?</a:t>
            </a:r>
          </a:p>
          <a:p>
            <a:r>
              <a:rPr lang="en-US" dirty="0" smtClean="0"/>
              <a:t>Are you required to test? (e.g. military, government, </a:t>
            </a:r>
            <a:r>
              <a:rPr lang="en-US" dirty="0" err="1" smtClean="0"/>
              <a:t>saftey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Discount usability testing</a:t>
            </a:r>
          </a:p>
          <a:p>
            <a:pPr lvl="1"/>
            <a:r>
              <a:rPr lang="en-US" dirty="0" smtClean="0"/>
              <a:t>Test early and often (with 3 to 6 testers)</a:t>
            </a:r>
          </a:p>
          <a:p>
            <a:pPr lvl="1"/>
            <a:r>
              <a:rPr lang="en-US" dirty="0" smtClean="0"/>
              <a:t>Pros: Most serious problems can be found with 6 testers.  Good for formative evaluation (early)</a:t>
            </a:r>
          </a:p>
          <a:p>
            <a:pPr lvl="1"/>
            <a:r>
              <a:rPr lang="en-US" dirty="0" smtClean="0"/>
              <a:t>Cons: Complex systems can’t be tested this way.  Not good for summative evaluation (late)</a:t>
            </a:r>
          </a:p>
          <a:p>
            <a:r>
              <a:rPr lang="en-US" dirty="0" smtClean="0"/>
              <a:t>Competitive usability testing</a:t>
            </a:r>
          </a:p>
          <a:p>
            <a:pPr lvl="1"/>
            <a:r>
              <a:rPr lang="en-US" dirty="0" smtClean="0"/>
              <a:t>Compare against prior or competitor’s versions</a:t>
            </a:r>
          </a:p>
          <a:p>
            <a:pPr lvl="1"/>
            <a:r>
              <a:rPr lang="en-US" dirty="0" smtClean="0"/>
              <a:t>Experimenter bias, be careful to not “prime the user”</a:t>
            </a:r>
          </a:p>
          <a:p>
            <a:pPr lvl="1"/>
            <a:r>
              <a:rPr lang="en-US" dirty="0" smtClean="0"/>
              <a:t>Within-subjects is preferred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usability testing</a:t>
            </a:r>
          </a:p>
          <a:p>
            <a:pPr lvl="1"/>
            <a:r>
              <a:rPr lang="en-US" dirty="0" smtClean="0"/>
              <a:t>Test with highly diverse</a:t>
            </a:r>
          </a:p>
          <a:p>
            <a:pPr lvl="2"/>
            <a:r>
              <a:rPr lang="en-US" dirty="0" smtClean="0"/>
              <a:t>Users (experience levels, ability, etc.)</a:t>
            </a:r>
          </a:p>
          <a:p>
            <a:pPr lvl="2"/>
            <a:r>
              <a:rPr lang="en-US" dirty="0" smtClean="0"/>
              <a:t>Platforms (</a:t>
            </a:r>
            <a:r>
              <a:rPr lang="en-US" dirty="0" err="1" smtClean="0"/>
              <a:t>mac</a:t>
            </a:r>
            <a:r>
              <a:rPr lang="en-US" dirty="0" smtClean="0"/>
              <a:t>, pc, </a:t>
            </a:r>
            <a:r>
              <a:rPr lang="en-US" dirty="0" err="1" smtClean="0"/>
              <a:t>linux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Hardware (old (how old is old?) -&gt; latest)</a:t>
            </a:r>
          </a:p>
          <a:p>
            <a:pPr lvl="2"/>
            <a:r>
              <a:rPr lang="en-US" dirty="0" smtClean="0"/>
              <a:t>Networks (dial-up -&gt; broadband)</a:t>
            </a:r>
          </a:p>
          <a:p>
            <a:r>
              <a:rPr lang="en-US" dirty="0" smtClean="0"/>
              <a:t>Field tests and portable labs</a:t>
            </a:r>
          </a:p>
          <a:p>
            <a:pPr lvl="1"/>
            <a:r>
              <a:rPr lang="en-US" dirty="0" smtClean="0"/>
              <a:t>Tests UI in realistic environments</a:t>
            </a:r>
          </a:p>
          <a:p>
            <a:pPr lvl="1"/>
            <a:r>
              <a:rPr lang="en-US" dirty="0" smtClean="0"/>
              <a:t>Beta tests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Remote usability testing (via web)</a:t>
            </a:r>
          </a:p>
          <a:p>
            <a:pPr lvl="1"/>
            <a:r>
              <a:rPr lang="en-US" dirty="0" smtClean="0"/>
              <a:t>Recruited via online communities, email</a:t>
            </a:r>
          </a:p>
          <a:p>
            <a:pPr lvl="1"/>
            <a:r>
              <a:rPr lang="en-US" dirty="0" smtClean="0"/>
              <a:t>Large n</a:t>
            </a:r>
          </a:p>
          <a:p>
            <a:pPr lvl="1"/>
            <a:r>
              <a:rPr lang="en-US" dirty="0" smtClean="0"/>
              <a:t>Difficulty in logging, validating data</a:t>
            </a:r>
          </a:p>
          <a:p>
            <a:pPr lvl="1"/>
            <a:r>
              <a:rPr lang="en-US" dirty="0" smtClean="0"/>
              <a:t>Software can help (NetMeeting, WebEx, </a:t>
            </a:r>
            <a:r>
              <a:rPr lang="en-US" dirty="0" err="1" smtClean="0"/>
              <a:t>Sametime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You Break this Test</a:t>
            </a:r>
          </a:p>
          <a:p>
            <a:pPr lvl="1"/>
            <a:r>
              <a:rPr lang="en-US" dirty="0" smtClean="0"/>
              <a:t>Challenge testers to break a system</a:t>
            </a:r>
          </a:p>
          <a:p>
            <a:pPr lvl="1"/>
            <a:r>
              <a:rPr lang="en-US" dirty="0" smtClean="0"/>
              <a:t>Games, security, public displays (MOSI)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Focuses on first-time users</a:t>
            </a:r>
          </a:p>
          <a:p>
            <a:r>
              <a:rPr lang="en-US" dirty="0" smtClean="0"/>
              <a:t>Limited coverage of interface features</a:t>
            </a:r>
          </a:p>
          <a:p>
            <a:pPr lvl="1"/>
            <a:r>
              <a:rPr lang="en-US" dirty="0" smtClean="0"/>
              <a:t>Emergency (military, medical, mission-critical)</a:t>
            </a:r>
          </a:p>
          <a:p>
            <a:pPr lvl="1"/>
            <a:r>
              <a:rPr lang="en-US" dirty="0" smtClean="0"/>
              <a:t>Rarely used features</a:t>
            </a:r>
          </a:p>
          <a:p>
            <a:r>
              <a:rPr lang="en-US" dirty="0" smtClean="0"/>
              <a:t>Difficult to simulate realistic conditions</a:t>
            </a:r>
          </a:p>
          <a:p>
            <a:pPr lvl="1"/>
            <a:r>
              <a:rPr lang="en-US" dirty="0" smtClean="0"/>
              <a:t>Testing mobile devices</a:t>
            </a:r>
          </a:p>
          <a:p>
            <a:pPr lvl="2"/>
            <a:r>
              <a:rPr lang="en-US" dirty="0" smtClean="0"/>
              <a:t>Signal strength</a:t>
            </a:r>
          </a:p>
          <a:p>
            <a:pPr lvl="2"/>
            <a:r>
              <a:rPr lang="en-US" dirty="0" smtClean="0"/>
              <a:t>Batteries</a:t>
            </a:r>
          </a:p>
          <a:p>
            <a:pPr lvl="2"/>
            <a:r>
              <a:rPr lang="en-US" dirty="0" smtClean="0"/>
              <a:t>User focus</a:t>
            </a:r>
          </a:p>
          <a:p>
            <a:r>
              <a:rPr lang="en-US" dirty="0" smtClean="0"/>
              <a:t>Yet formal studies on user studies have identified</a:t>
            </a:r>
          </a:p>
          <a:p>
            <a:pPr lvl="1"/>
            <a:r>
              <a:rPr lang="en-US" dirty="0" smtClean="0"/>
              <a:t>Cost savings</a:t>
            </a:r>
          </a:p>
          <a:p>
            <a:pPr lvl="1"/>
            <a:r>
              <a:rPr lang="en-US" dirty="0" smtClean="0"/>
              <a:t>Return on investment (Sherman 2006, Bias  and Mayhew 2005)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Formal usability test reports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Questionnaires</a:t>
            </a:r>
          </a:p>
          <a:p>
            <a:pPr lvl="1"/>
            <a:r>
              <a:rPr lang="en-US" dirty="0" smtClean="0"/>
              <a:t>Paper or online (e.g. surveymonkey.com)</a:t>
            </a:r>
          </a:p>
          <a:p>
            <a:pPr lvl="1"/>
            <a:r>
              <a:rPr lang="en-US" dirty="0" smtClean="0"/>
              <a:t>Easy to grasp for many people</a:t>
            </a:r>
          </a:p>
          <a:p>
            <a:pPr lvl="1"/>
            <a:r>
              <a:rPr lang="en-US" dirty="0" smtClean="0"/>
              <a:t>The power of many can be shown</a:t>
            </a:r>
          </a:p>
          <a:p>
            <a:pPr lvl="2"/>
            <a:r>
              <a:rPr lang="en-US" dirty="0" smtClean="0"/>
              <a:t>80% of the 500 users who tried the system liked Option A</a:t>
            </a:r>
          </a:p>
          <a:p>
            <a:pPr lvl="2"/>
            <a:r>
              <a:rPr lang="en-US" dirty="0" smtClean="0"/>
              <a:t>3 out of the 4 experts like Option B</a:t>
            </a:r>
          </a:p>
          <a:p>
            <a:r>
              <a:rPr lang="en-US" dirty="0" smtClean="0"/>
              <a:t>Success depends on</a:t>
            </a:r>
          </a:p>
          <a:p>
            <a:pPr lvl="1"/>
            <a:r>
              <a:rPr lang="en-US" dirty="0" smtClean="0"/>
              <a:t>Clear goals in advance</a:t>
            </a:r>
          </a:p>
          <a:p>
            <a:pPr lvl="1"/>
            <a:r>
              <a:rPr lang="en-US" dirty="0" smtClean="0"/>
              <a:t>Focused items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Ideally</a:t>
            </a:r>
          </a:p>
          <a:p>
            <a:pPr lvl="1"/>
            <a:r>
              <a:rPr lang="en-US" dirty="0" smtClean="0"/>
              <a:t>Based on existing questions</a:t>
            </a:r>
          </a:p>
          <a:p>
            <a:pPr lvl="1"/>
            <a:r>
              <a:rPr lang="en-US" dirty="0" smtClean="0"/>
              <a:t>Reviewed by colleagues</a:t>
            </a:r>
          </a:p>
          <a:p>
            <a:pPr lvl="1"/>
            <a:r>
              <a:rPr lang="en-US" dirty="0" smtClean="0"/>
              <a:t>Pilot tested</a:t>
            </a:r>
          </a:p>
          <a:p>
            <a:r>
              <a:rPr lang="en-US" dirty="0" smtClean="0"/>
              <a:t>Direct activities are better than gathering statistics</a:t>
            </a:r>
          </a:p>
          <a:p>
            <a:pPr lvl="1"/>
            <a:r>
              <a:rPr lang="en-US" dirty="0" smtClean="0"/>
              <a:t>Fosters unexpected discoveries</a:t>
            </a:r>
          </a:p>
          <a:p>
            <a:r>
              <a:rPr lang="en-US" dirty="0" smtClean="0"/>
              <a:t>Important to pre-test questions</a:t>
            </a:r>
          </a:p>
          <a:p>
            <a:pPr lvl="1"/>
            <a:r>
              <a:rPr lang="en-US" dirty="0" smtClean="0"/>
              <a:t>Understandability</a:t>
            </a:r>
          </a:p>
          <a:p>
            <a:pPr lvl="1"/>
            <a:r>
              <a:rPr lang="en-US" dirty="0" smtClean="0"/>
              <a:t>Bias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Likert</a:t>
            </a:r>
            <a:r>
              <a:rPr lang="en-US" dirty="0" smtClean="0"/>
              <a:t>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methodology</a:t>
            </a:r>
          </a:p>
          <a:p>
            <a:pPr lvl="1"/>
            <a:r>
              <a:rPr lang="en-US" dirty="0" smtClean="0"/>
              <a:t>Strongly Agree, Agree, Neutral, Disagree, Strongly Disagree</a:t>
            </a:r>
          </a:p>
          <a:p>
            <a:r>
              <a:rPr lang="en-US" dirty="0" smtClean="0"/>
              <a:t>5, 7, 9-point scales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Improves my performance in book searching and buying</a:t>
            </a:r>
          </a:p>
          <a:p>
            <a:pPr lvl="1"/>
            <a:r>
              <a:rPr lang="en-US" dirty="0" smtClean="0"/>
              <a:t>Enables me to search and by books faster</a:t>
            </a:r>
          </a:p>
          <a:p>
            <a:pPr lvl="1"/>
            <a:r>
              <a:rPr lang="en-US" dirty="0" smtClean="0"/>
              <a:t>Makes it easier to search for an purchase books</a:t>
            </a:r>
          </a:p>
          <a:p>
            <a:r>
              <a:rPr lang="en-US" dirty="0" smtClean="0"/>
              <a:t>What does 1.5 mean?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Used </a:t>
            </a:r>
            <a:r>
              <a:rPr lang="en-US" dirty="0" err="1" smtClean="0"/>
              <a:t>Likert</a:t>
            </a:r>
            <a:r>
              <a:rPr lang="en-US" dirty="0" smtClean="0"/>
              <a:t>-scales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Questionnaire for User Interaction Satisfaction</a:t>
            </a:r>
          </a:p>
          <a:p>
            <a:r>
              <a:rPr lang="en-US" dirty="0" smtClean="0"/>
              <a:t>E.g. questions</a:t>
            </a:r>
          </a:p>
          <a:p>
            <a:pPr lvl="1"/>
            <a:r>
              <a:rPr lang="en-US" dirty="0" smtClean="0"/>
              <a:t>How long have you worked on this system?</a:t>
            </a:r>
          </a:p>
          <a:p>
            <a:pPr lvl="1"/>
            <a:r>
              <a:rPr lang="en-US" dirty="0" smtClean="0"/>
              <a:t>Learning to operate</a:t>
            </a:r>
          </a:p>
          <a:p>
            <a:pPr lvl="2"/>
            <a:r>
              <a:rPr lang="en-US" dirty="0" smtClean="0"/>
              <a:t>Difficult 1 2 3 4 5 6 7 8 9 Easy</a:t>
            </a:r>
          </a:p>
          <a:p>
            <a:r>
              <a:rPr lang="en-US" dirty="0" smtClean="0">
                <a:hlinkClick r:id="rId3"/>
              </a:rPr>
              <a:t>System Usability Scale (SUS) </a:t>
            </a:r>
            <a:r>
              <a:rPr lang="en-US" dirty="0" smtClean="0"/>
              <a:t>– Brooke 1996</a:t>
            </a:r>
          </a:p>
          <a:p>
            <a:r>
              <a:rPr lang="en-US" dirty="0" smtClean="0"/>
              <a:t> Post-Study System Usability </a:t>
            </a:r>
            <a:r>
              <a:rPr lang="en-US" dirty="0" err="1" smtClean="0"/>
              <a:t>Questionniare</a:t>
            </a:r>
            <a:endParaRPr lang="en-US" dirty="0" smtClean="0"/>
          </a:p>
          <a:p>
            <a:r>
              <a:rPr lang="en-US" dirty="0" smtClean="0"/>
              <a:t>Computer System Usability </a:t>
            </a:r>
            <a:r>
              <a:rPr lang="en-US" dirty="0" err="1" smtClean="0"/>
              <a:t>Questionniare</a:t>
            </a:r>
            <a:endParaRPr lang="en-US" dirty="0" smtClean="0"/>
          </a:p>
          <a:p>
            <a:r>
              <a:rPr lang="en-US" dirty="0" smtClean="0"/>
              <a:t>Software usability Measurement Inventory</a:t>
            </a:r>
          </a:p>
          <a:p>
            <a:r>
              <a:rPr lang="en-US" dirty="0" smtClean="0"/>
              <a:t>Website Analysis and </a:t>
            </a:r>
            <a:r>
              <a:rPr lang="en-US" dirty="0" err="1" smtClean="0"/>
              <a:t>MeasureMent</a:t>
            </a:r>
            <a:r>
              <a:rPr lang="en-US" dirty="0" smtClean="0"/>
              <a:t> Inventory</a:t>
            </a:r>
          </a:p>
          <a:p>
            <a:r>
              <a:rPr lang="en-US" dirty="0" smtClean="0"/>
              <a:t>Mobile Phone Usability Questionnaire</a:t>
            </a:r>
          </a:p>
          <a:p>
            <a:r>
              <a:rPr lang="en-US" dirty="0" smtClean="0"/>
              <a:t>Questionnaire websites</a:t>
            </a:r>
          </a:p>
          <a:p>
            <a:pPr lvl="1"/>
            <a:r>
              <a:rPr lang="en-US" dirty="0" smtClean="0">
                <a:hlinkClick r:id="rId4"/>
              </a:rPr>
              <a:t>Gary Perlman’s website</a:t>
            </a:r>
            <a:endParaRPr lang="en-US" dirty="0" smtClean="0"/>
          </a:p>
          <a:p>
            <a:pPr lvl="1"/>
            <a:r>
              <a:rPr lang="en-US" dirty="0" err="1" smtClean="0">
                <a:hlinkClick r:id="rId5"/>
              </a:rPr>
              <a:t>Jurek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Kirakowski’s</a:t>
            </a:r>
            <a:r>
              <a:rPr lang="en-US" dirty="0" smtClean="0">
                <a:hlinkClick r:id="rId5"/>
              </a:rPr>
              <a:t> website</a:t>
            </a:r>
            <a:endParaRPr lang="en-US" dirty="0" smtClean="0"/>
          </a:p>
          <a:p>
            <a:r>
              <a:rPr lang="en-US" dirty="0" smtClean="0"/>
              <a:t>Validity, Reliability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Semantically Anchored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Coleman and </a:t>
            </a:r>
            <a:r>
              <a:rPr lang="en-US" dirty="0" err="1" smtClean="0"/>
              <a:t>Williges</a:t>
            </a:r>
            <a:r>
              <a:rPr lang="en-US" dirty="0" smtClean="0"/>
              <a:t> (1985)</a:t>
            </a:r>
          </a:p>
          <a:p>
            <a:pPr lvl="1"/>
            <a:r>
              <a:rPr lang="en-US" dirty="0" smtClean="0"/>
              <a:t>Pleasant versus Irritating</a:t>
            </a:r>
          </a:p>
          <a:p>
            <a:pPr lvl="1"/>
            <a:r>
              <a:rPr lang="en-US" dirty="0" smtClean="0"/>
              <a:t>Hostile 1 2 3 4 5 6 7 Friendly</a:t>
            </a:r>
          </a:p>
          <a:p>
            <a:r>
              <a:rPr lang="en-US" dirty="0" smtClean="0"/>
              <a:t>If needed, take existing questionnaires and alter them slightly for your application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goals for performance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Measurable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Mean time between failures (e.g. MOSI)</a:t>
            </a:r>
          </a:p>
          <a:p>
            <a:pPr lvl="1"/>
            <a:r>
              <a:rPr lang="en-US" dirty="0" smtClean="0"/>
              <a:t>Test cases</a:t>
            </a:r>
          </a:p>
          <a:p>
            <a:pPr lvl="2"/>
            <a:r>
              <a:rPr lang="en-US" dirty="0" smtClean="0"/>
              <a:t>Response time requirements</a:t>
            </a:r>
          </a:p>
          <a:p>
            <a:pPr lvl="2"/>
            <a:r>
              <a:rPr lang="en-US" dirty="0" smtClean="0"/>
              <a:t>Readability</a:t>
            </a:r>
            <a:r>
              <a:rPr lang="en-US" dirty="0" smtClean="0"/>
              <a:t> </a:t>
            </a:r>
            <a:r>
              <a:rPr lang="en-US" dirty="0" smtClean="0"/>
              <a:t>(including documentation and help)</a:t>
            </a:r>
          </a:p>
          <a:p>
            <a:pPr lvl="2"/>
            <a:r>
              <a:rPr lang="en-US" dirty="0" smtClean="0"/>
              <a:t>Satisfaction</a:t>
            </a:r>
          </a:p>
          <a:p>
            <a:pPr lvl="2"/>
            <a:r>
              <a:rPr lang="en-US" dirty="0" err="1" smtClean="0"/>
              <a:t>Comprensability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testing not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Guarantee perfection</a:t>
            </a:r>
          </a:p>
          <a:p>
            <a:r>
              <a:rPr lang="en-US" dirty="0" smtClean="0"/>
              <a:t>Hard to “finish” testing</a:t>
            </a:r>
          </a:p>
          <a:p>
            <a:r>
              <a:rPr lang="en-US" dirty="0" smtClean="0"/>
              <a:t>Difficult to test unusual situations</a:t>
            </a:r>
          </a:p>
          <a:p>
            <a:pPr lvl="1"/>
            <a:r>
              <a:rPr lang="en-US" dirty="0" smtClean="0"/>
              <a:t>Military attack</a:t>
            </a:r>
          </a:p>
          <a:p>
            <a:pPr lvl="1"/>
            <a:r>
              <a:rPr lang="en-US" dirty="0" smtClean="0"/>
              <a:t>Heavy load (e.g. voting)</a:t>
            </a:r>
          </a:p>
          <a:p>
            <a:r>
              <a:rPr lang="en-US" dirty="0" smtClean="0"/>
              <a:t>Simulate accurate situations</a:t>
            </a:r>
          </a:p>
          <a:p>
            <a:pPr lvl="1"/>
            <a:r>
              <a:rPr lang="en-US" dirty="0" smtClean="0"/>
              <a:t>E.g. driving games, military games, medical </a:t>
            </a:r>
            <a:r>
              <a:rPr lang="en-US" dirty="0" err="1" smtClean="0"/>
              <a:t>sims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the software to be user friendly.</a:t>
            </a:r>
          </a:p>
          <a:p>
            <a:r>
              <a:rPr lang="en-US" dirty="0" smtClean="0"/>
              <a:t>How could we rephrase it?</a:t>
            </a:r>
          </a:p>
          <a:p>
            <a:pPr lvl="1"/>
            <a:r>
              <a:rPr lang="en-US" dirty="0" smtClean="0"/>
              <a:t>Use a metric such as </a:t>
            </a:r>
            <a:r>
              <a:rPr lang="en-US" dirty="0" err="1" smtClean="0"/>
              <a:t>Shneiderman’s</a:t>
            </a:r>
            <a:r>
              <a:rPr lang="en-US" dirty="0" smtClean="0"/>
              <a:t> goals for interface design</a:t>
            </a:r>
          </a:p>
          <a:p>
            <a:pPr lvl="2"/>
            <a:r>
              <a:rPr lang="en-US" dirty="0" smtClean="0"/>
              <a:t>Time for users to learn specific function</a:t>
            </a:r>
          </a:p>
          <a:p>
            <a:pPr lvl="2"/>
            <a:r>
              <a:rPr lang="en-US" dirty="0" smtClean="0"/>
              <a:t>Speed of Task performance</a:t>
            </a:r>
          </a:p>
          <a:p>
            <a:pPr lvl="2"/>
            <a:r>
              <a:rPr lang="en-US" dirty="0" smtClean="0"/>
              <a:t>Rate of Errors</a:t>
            </a:r>
          </a:p>
          <a:p>
            <a:pPr lvl="2"/>
            <a:r>
              <a:rPr lang="en-US" dirty="0" smtClean="0"/>
              <a:t>User retention</a:t>
            </a:r>
          </a:p>
          <a:p>
            <a:pPr lvl="2"/>
            <a:r>
              <a:rPr lang="en-US" dirty="0" smtClean="0"/>
              <a:t>Subjective satisfaction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(page 155 in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A</a:t>
            </a:r>
          </a:p>
          <a:p>
            <a:pPr lvl="1"/>
            <a:r>
              <a:rPr lang="en-US" sz="2000" dirty="0" smtClean="0"/>
              <a:t>The participants will be</a:t>
            </a:r>
          </a:p>
          <a:p>
            <a:pPr lvl="2"/>
            <a:r>
              <a:rPr lang="en-US" sz="1600" dirty="0" smtClean="0"/>
              <a:t>35 adults (25-45 years old)</a:t>
            </a:r>
          </a:p>
          <a:p>
            <a:pPr lvl="2"/>
            <a:r>
              <a:rPr lang="en-US" sz="1600" dirty="0" smtClean="0"/>
              <a:t>N</a:t>
            </a:r>
            <a:r>
              <a:rPr lang="en-US" sz="1600" dirty="0" smtClean="0"/>
              <a:t>ative speakers with no disabilities</a:t>
            </a:r>
          </a:p>
          <a:p>
            <a:pPr lvl="2"/>
            <a:r>
              <a:rPr lang="en-US" sz="1600" dirty="0" smtClean="0"/>
              <a:t>H</a:t>
            </a:r>
            <a:r>
              <a:rPr lang="en-US" sz="1600" dirty="0" smtClean="0"/>
              <a:t>ired from an employment agency</a:t>
            </a:r>
          </a:p>
          <a:p>
            <a:pPr lvl="2"/>
            <a:r>
              <a:rPr lang="en-US" sz="1600" dirty="0" smtClean="0"/>
              <a:t>Moderate web-use experience (1-5 hours/week) for at least one year</a:t>
            </a:r>
          </a:p>
          <a:p>
            <a:pPr lvl="1"/>
            <a:r>
              <a:rPr lang="en-US" sz="2000" dirty="0" smtClean="0"/>
              <a:t>&gt;30 of the 35 should complete the benchmark tests within 30 minutes</a:t>
            </a:r>
          </a:p>
          <a:p>
            <a:r>
              <a:rPr lang="en-US" sz="2400" dirty="0" smtClean="0"/>
              <a:t>Test B</a:t>
            </a:r>
          </a:p>
          <a:p>
            <a:pPr lvl="1"/>
            <a:r>
              <a:rPr lang="en-US" sz="2000" dirty="0" smtClean="0"/>
              <a:t>The participants will be</a:t>
            </a:r>
          </a:p>
          <a:p>
            <a:pPr lvl="2"/>
            <a:r>
              <a:rPr lang="en-US" sz="1600" dirty="0" smtClean="0"/>
              <a:t>10 older adults 55-65</a:t>
            </a:r>
          </a:p>
          <a:p>
            <a:pPr lvl="2"/>
            <a:r>
              <a:rPr lang="en-US" sz="1600" dirty="0" smtClean="0"/>
              <a:t>10 adult users with varying motor, visual, and auditory disabilities</a:t>
            </a:r>
          </a:p>
          <a:p>
            <a:pPr lvl="2"/>
            <a:r>
              <a:rPr lang="en-US" sz="1600" dirty="0" smtClean="0"/>
              <a:t>10 adult users who are recent immigrants and use English as a second language</a:t>
            </a:r>
          </a:p>
          <a:p>
            <a:r>
              <a:rPr lang="en-US" sz="2400" dirty="0" smtClean="0"/>
              <a:t>Test C</a:t>
            </a:r>
          </a:p>
          <a:p>
            <a:pPr lvl="1"/>
            <a:r>
              <a:rPr lang="en-US" sz="2000" dirty="0" smtClean="0"/>
              <a:t>Ten participants will be recalled after one week</a:t>
            </a:r>
          </a:p>
          <a:p>
            <a:pPr lvl="1"/>
            <a:r>
              <a:rPr lang="en-US" sz="2000" dirty="0" smtClean="0"/>
              <a:t>Carry out new set of benchmark tests</a:t>
            </a:r>
          </a:p>
          <a:p>
            <a:pPr lvl="1"/>
            <a:r>
              <a:rPr lang="en-US" sz="2000" dirty="0" smtClean="0"/>
              <a:t>In 20 minutes, at least 8 should be able to complete tasks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completing the acceptance tests</a:t>
            </a:r>
          </a:p>
          <a:p>
            <a:pPr lvl="1"/>
            <a:r>
              <a:rPr lang="en-US" dirty="0" smtClean="0"/>
              <a:t>Can be part of contractual fulfillment</a:t>
            </a:r>
          </a:p>
          <a:p>
            <a:pPr lvl="1"/>
            <a:r>
              <a:rPr lang="en-US" dirty="0" smtClean="0"/>
              <a:t>Demonstrate objectivity</a:t>
            </a:r>
          </a:p>
          <a:p>
            <a:r>
              <a:rPr lang="en-US" dirty="0" smtClean="0"/>
              <a:t>Different than usability tests</a:t>
            </a:r>
          </a:p>
          <a:p>
            <a:pPr lvl="1"/>
            <a:r>
              <a:rPr lang="en-US" dirty="0" smtClean="0"/>
              <a:t>More adversarial </a:t>
            </a:r>
          </a:p>
          <a:p>
            <a:pPr lvl="1"/>
            <a:r>
              <a:rPr lang="en-US" dirty="0" smtClean="0"/>
              <a:t>Neutral party should conduct that</a:t>
            </a:r>
          </a:p>
          <a:p>
            <a:r>
              <a:rPr lang="en-US" dirty="0" smtClean="0"/>
              <a:t>Ex. Video game and </a:t>
            </a:r>
            <a:r>
              <a:rPr lang="en-US" dirty="0" err="1" smtClean="0"/>
              <a:t>smartphone</a:t>
            </a:r>
            <a:r>
              <a:rPr lang="en-US" dirty="0" smtClean="0"/>
              <a:t> companies</a:t>
            </a:r>
          </a:p>
          <a:p>
            <a:pPr lvl="1"/>
            <a:r>
              <a:rPr lang="en-US" dirty="0" smtClean="0"/>
              <a:t>App Store, Microsoft, Nintendo, Sony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during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Evaluation methods after a product has been released</a:t>
            </a:r>
          </a:p>
          <a:p>
            <a:pPr lvl="1"/>
            <a:r>
              <a:rPr lang="en-US" dirty="0" smtClean="0"/>
              <a:t>Interviews with individual users</a:t>
            </a:r>
          </a:p>
          <a:p>
            <a:pPr lvl="2"/>
            <a:r>
              <a:rPr lang="en-US" dirty="0" smtClean="0"/>
              <a:t>Get very detailed on specific concerns</a:t>
            </a:r>
          </a:p>
          <a:p>
            <a:pPr lvl="2"/>
            <a:r>
              <a:rPr lang="en-US" dirty="0" smtClean="0"/>
              <a:t>Costly and time-consuming</a:t>
            </a:r>
          </a:p>
          <a:p>
            <a:pPr lvl="1"/>
            <a:r>
              <a:rPr lang="en-US" dirty="0" smtClean="0"/>
              <a:t>Focus group discussions</a:t>
            </a:r>
          </a:p>
          <a:p>
            <a:pPr lvl="2"/>
            <a:r>
              <a:rPr lang="en-US" dirty="0" smtClean="0"/>
              <a:t>Patterns of usage</a:t>
            </a:r>
          </a:p>
          <a:p>
            <a:pPr lvl="2"/>
            <a:r>
              <a:rPr lang="en-US" dirty="0" smtClean="0"/>
              <a:t>Certain people can dominate or sway opinion</a:t>
            </a:r>
          </a:p>
          <a:p>
            <a:pPr lvl="2"/>
            <a:r>
              <a:rPr lang="en-US" dirty="0" smtClean="0"/>
              <a:t>Targeted focus groups</a:t>
            </a:r>
          </a:p>
          <a:p>
            <a:r>
              <a:rPr lang="en-US" dirty="0" smtClean="0"/>
              <a:t>Case Study</a:t>
            </a:r>
          </a:p>
          <a:p>
            <a:pPr lvl="1"/>
            <a:r>
              <a:rPr lang="en-US" dirty="0" smtClean="0"/>
              <a:t>45 min interviews with 66 of the 4300 users of an internal message system</a:t>
            </a:r>
          </a:p>
          <a:p>
            <a:pPr lvl="2"/>
            <a:r>
              <a:rPr lang="en-US" dirty="0" smtClean="0"/>
              <a:t>Happy with: legibility, convenience, online access</a:t>
            </a:r>
          </a:p>
          <a:p>
            <a:pPr lvl="2"/>
            <a:r>
              <a:rPr lang="en-US" dirty="0" smtClean="0"/>
              <a:t>Concerns with: reliability, confusing, and accessibility</a:t>
            </a:r>
          </a:p>
          <a:p>
            <a:pPr lvl="1"/>
            <a:r>
              <a:rPr lang="en-US" dirty="0" smtClean="0"/>
              <a:t>42 enhancements that differed from what designers thought they should implement.</a:t>
            </a:r>
          </a:p>
          <a:p>
            <a:pPr lvl="1"/>
            <a:r>
              <a:rPr lang="en-US" dirty="0" smtClean="0"/>
              <a:t>How would you change the system architecture for suggested changes?  Could you change your projects easily?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system itself logs user usage</a:t>
            </a:r>
          </a:p>
          <a:p>
            <a:pPr lvl="1"/>
            <a:r>
              <a:rPr lang="en-US" dirty="0" smtClean="0">
                <a:hlinkClick r:id="rId2"/>
              </a:rPr>
              <a:t>Video game example</a:t>
            </a:r>
            <a:endParaRPr lang="en-US" dirty="0" smtClean="0"/>
          </a:p>
          <a:p>
            <a:r>
              <a:rPr lang="en-US" dirty="0" smtClean="0"/>
              <a:t>Other examples</a:t>
            </a:r>
          </a:p>
          <a:p>
            <a:pPr lvl="1"/>
            <a:r>
              <a:rPr lang="en-US" dirty="0" smtClean="0"/>
              <a:t>Track frequency of errors (gives an ordered list of what to address via tutorials, training, text changes, etc.)</a:t>
            </a:r>
          </a:p>
          <a:p>
            <a:pPr lvl="1"/>
            <a:r>
              <a:rPr lang="en-US" dirty="0" smtClean="0"/>
              <a:t>Speed of performance</a:t>
            </a:r>
          </a:p>
          <a:p>
            <a:pPr lvl="1"/>
            <a:r>
              <a:rPr lang="en-US" dirty="0" smtClean="0"/>
              <a:t>Track which features are used and which are not</a:t>
            </a:r>
          </a:p>
          <a:p>
            <a:pPr lvl="1"/>
            <a:r>
              <a:rPr lang="en-US" dirty="0" smtClean="0"/>
              <a:t>Web Analytics</a:t>
            </a:r>
          </a:p>
          <a:p>
            <a:r>
              <a:rPr lang="en-US" dirty="0" smtClean="0"/>
              <a:t>Privacy?  What gets logged? Opt-in/out?</a:t>
            </a:r>
          </a:p>
          <a:p>
            <a:r>
              <a:rPr lang="en-US" dirty="0" smtClean="0"/>
              <a:t>What about companies?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and Telephone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enjoy having people ready to help (real-time chat online or via telephone)</a:t>
            </a:r>
          </a:p>
          <a:p>
            <a:r>
              <a:rPr lang="en-US" dirty="0" smtClean="0"/>
              <a:t>E.g. Netflix has 8.4 million customers, how many telephone customer service reps?</a:t>
            </a:r>
          </a:p>
          <a:p>
            <a:pPr lvl="1"/>
            <a:r>
              <a:rPr lang="en-US" dirty="0" smtClean="0"/>
              <a:t>375</a:t>
            </a:r>
          </a:p>
          <a:p>
            <a:pPr lvl="1"/>
            <a:r>
              <a:rPr lang="en-US" dirty="0" smtClean="0"/>
              <a:t>Expensive, but higher customer satisfaction</a:t>
            </a:r>
          </a:p>
          <a:p>
            <a:r>
              <a:rPr lang="en-US" dirty="0" smtClean="0"/>
              <a:t>Cheaper version are Bug Report systems</a:t>
            </a:r>
          </a:p>
          <a:p>
            <a:pPr lvl="1"/>
            <a:r>
              <a:rPr lang="en-US" dirty="0" smtClean="0"/>
              <a:t>Windows, Chrome, </a:t>
            </a:r>
            <a:r>
              <a:rPr lang="en-US" dirty="0" err="1" smtClean="0"/>
              <a:t>Bugzilla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Software for evaluation</a:t>
            </a:r>
          </a:p>
          <a:p>
            <a:pPr lvl="1"/>
            <a:r>
              <a:rPr lang="en-US" dirty="0" smtClean="0"/>
              <a:t>Low level: Spelling, term concordance</a:t>
            </a:r>
          </a:p>
          <a:p>
            <a:pPr lvl="1"/>
            <a:r>
              <a:rPr lang="en-US" dirty="0" smtClean="0"/>
              <a:t>Metrics: number of displays, tabs, widgets, links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Tullis’s</a:t>
            </a:r>
            <a:r>
              <a:rPr lang="en-US" dirty="0" smtClean="0"/>
              <a:t> Display Analysis Program (1988)</a:t>
            </a:r>
          </a:p>
          <a:p>
            <a:pPr lvl="1"/>
            <a:r>
              <a:rPr lang="en-US" dirty="0" smtClean="0"/>
              <a:t>Inputs: alphanumeric screen designs</a:t>
            </a:r>
          </a:p>
          <a:p>
            <a:pPr lvl="1"/>
            <a:r>
              <a:rPr lang="en-US" dirty="0" smtClean="0"/>
              <a:t>Output ex.: Upper-case letters: 77%, the percentage of upper-case letters is </a:t>
            </a:r>
            <a:r>
              <a:rPr lang="en-US" b="1" dirty="0" smtClean="0"/>
              <a:t>high.</a:t>
            </a:r>
            <a:r>
              <a:rPr lang="en-US" dirty="0" smtClean="0"/>
              <a:t>  Consider using more lower-case letters, since text printed in normal upper and lower case letters is read about 13% faster than all upper case.</a:t>
            </a:r>
          </a:p>
          <a:p>
            <a:r>
              <a:rPr lang="en-US" dirty="0" smtClean="0"/>
              <a:t>World Wide Web Consortium  </a:t>
            </a:r>
            <a:r>
              <a:rPr lang="en-US" dirty="0" smtClean="0">
                <a:hlinkClick r:id="rId2"/>
              </a:rPr>
              <a:t>Markup Validation</a:t>
            </a:r>
            <a:endParaRPr lang="en-US" dirty="0" smtClean="0"/>
          </a:p>
          <a:p>
            <a:r>
              <a:rPr lang="en-US" dirty="0" smtClean="0"/>
              <a:t>US NIST Web Metrics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Section 508</a:t>
            </a:r>
            <a:r>
              <a:rPr lang="en-US" dirty="0" smtClean="0"/>
              <a:t> for accessibility</a:t>
            </a:r>
          </a:p>
          <a:p>
            <a:r>
              <a:rPr lang="en-US" dirty="0" smtClean="0"/>
              <a:t>New research areas: Evaluation of </a:t>
            </a:r>
            <a:r>
              <a:rPr lang="en-US" smtClean="0"/>
              <a:t>mobile platforms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Colleagues or Customers</a:t>
            </a:r>
          </a:p>
          <a:p>
            <a:pPr lvl="1"/>
            <a:r>
              <a:rPr lang="en-US" dirty="0" smtClean="0"/>
              <a:t>Ask for opinions</a:t>
            </a:r>
          </a:p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What is an expert?  User or designer?</a:t>
            </a:r>
          </a:p>
          <a:p>
            <a:r>
              <a:rPr lang="en-US" dirty="0" smtClean="0"/>
              <a:t>Half day to 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Expert heuristic, ask them to evaluate </a:t>
            </a:r>
          </a:p>
          <a:p>
            <a:pPr lvl="1"/>
            <a:r>
              <a:rPr lang="en-US" dirty="0" smtClean="0"/>
              <a:t>Eight Golden Rules</a:t>
            </a:r>
          </a:p>
          <a:p>
            <a:r>
              <a:rPr lang="en-US" dirty="0" smtClean="0"/>
              <a:t>Specific to application area</a:t>
            </a:r>
          </a:p>
          <a:p>
            <a:pPr lvl="1"/>
            <a:r>
              <a:rPr lang="en-US" dirty="0" smtClean="0"/>
              <a:t>Box 4.1 Heuristics for gaming (</a:t>
            </a:r>
            <a:r>
              <a:rPr lang="en-US" dirty="0" err="1" smtClean="0"/>
              <a:t>Pinelle</a:t>
            </a:r>
            <a:r>
              <a:rPr lang="en-US" dirty="0" smtClean="0"/>
              <a:t> 2008)</a:t>
            </a:r>
          </a:p>
          <a:p>
            <a:pPr lvl="2"/>
            <a:r>
              <a:rPr lang="en-US" dirty="0" smtClean="0"/>
              <a:t>Provide consistent responses to user’s actions</a:t>
            </a:r>
          </a:p>
          <a:p>
            <a:pPr lvl="2"/>
            <a:r>
              <a:rPr lang="en-US" dirty="0" smtClean="0"/>
              <a:t>Allow users to customize video and audio setting, difficulty, and game speed</a:t>
            </a:r>
          </a:p>
          <a:p>
            <a:pPr lvl="2"/>
            <a:r>
              <a:rPr lang="en-US" dirty="0" smtClean="0"/>
              <a:t>Provide users with information on game status.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is checked against organizational guidelines.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Education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consistency across family of interfaces</a:t>
            </a:r>
          </a:p>
          <a:p>
            <a:r>
              <a:rPr lang="en-US" dirty="0" smtClean="0"/>
              <a:t>Check terminology, fonts, color, layout, i/o formats</a:t>
            </a:r>
          </a:p>
          <a:p>
            <a:r>
              <a:rPr lang="en-US" dirty="0" smtClean="0"/>
              <a:t>Look at documentation and online help</a:t>
            </a:r>
          </a:p>
          <a:p>
            <a:r>
              <a:rPr lang="en-US" dirty="0" smtClean="0"/>
              <a:t>Also can be used in conjunction with software tools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Experts “simulate” being users going through the interface</a:t>
            </a:r>
          </a:p>
          <a:p>
            <a:r>
              <a:rPr lang="en-US" dirty="0" smtClean="0"/>
              <a:t>Tasks are ordered by frequency</a:t>
            </a:r>
          </a:p>
          <a:p>
            <a:r>
              <a:rPr lang="en-US" dirty="0" smtClean="0"/>
              <a:t>Good for interfaces that can be learned by “exploratory browsing” (Wharton 1994) [novices]</a:t>
            </a:r>
          </a:p>
          <a:p>
            <a:r>
              <a:rPr lang="en-US" dirty="0" smtClean="0"/>
              <a:t>Usually walkthrough by themselves, then report their experiences (written, video) to designers meeting</a:t>
            </a:r>
          </a:p>
          <a:p>
            <a:r>
              <a:rPr lang="en-US" dirty="0" smtClean="0"/>
              <a:t>Useful if application is geared for group the designers might not be familiar with:</a:t>
            </a:r>
          </a:p>
          <a:p>
            <a:pPr lvl="1"/>
            <a:r>
              <a:rPr lang="en-US" dirty="0" smtClean="0"/>
              <a:t>Military, Assistive Technologies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Metaphors of human Thinking (MOT)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Experts consider metaphors for five aspects of human thinking</a:t>
            </a:r>
          </a:p>
          <a:p>
            <a:pPr lvl="1"/>
            <a:r>
              <a:rPr lang="en-US" dirty="0" smtClean="0"/>
              <a:t>Habit</a:t>
            </a:r>
          </a:p>
          <a:p>
            <a:pPr lvl="1"/>
            <a:r>
              <a:rPr lang="en-US" dirty="0" smtClean="0"/>
              <a:t>Stream of thought</a:t>
            </a:r>
          </a:p>
          <a:p>
            <a:pPr lvl="1"/>
            <a:r>
              <a:rPr lang="en-US" dirty="0" smtClean="0"/>
              <a:t>Awareness and Associations</a:t>
            </a:r>
          </a:p>
          <a:p>
            <a:pPr lvl="1"/>
            <a:r>
              <a:rPr lang="en-US" dirty="0" smtClean="0"/>
              <a:t>Relation between utterances and thought</a:t>
            </a:r>
          </a:p>
          <a:p>
            <a:pPr lvl="1"/>
            <a:r>
              <a:rPr lang="en-US" dirty="0" smtClean="0"/>
              <a:t>Knowing</a:t>
            </a:r>
          </a:p>
          <a:p>
            <a:r>
              <a:rPr lang="en-US" dirty="0" smtClean="0"/>
              <a:t>Appears better than cognitive </a:t>
            </a:r>
            <a:r>
              <a:rPr lang="en-US" dirty="0" err="1" smtClean="0"/>
              <a:t>walkthgrough</a:t>
            </a:r>
            <a:r>
              <a:rPr lang="en-US" dirty="0" smtClean="0"/>
              <a:t> and heuristic evaluation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1891</Words>
  <Application>Microsoft Office PowerPoint</Application>
  <PresentationFormat>On-screen Show (4:3)</PresentationFormat>
  <Paragraphs>326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Evaluating User Interfaces</vt:lpstr>
      <vt:lpstr>Introduction</vt:lpstr>
      <vt:lpstr>What does testing not do?</vt:lpstr>
      <vt:lpstr>Expert Review</vt:lpstr>
      <vt:lpstr>Heuristic Evaluation</vt:lpstr>
      <vt:lpstr>Guidelines Review</vt:lpstr>
      <vt:lpstr>Consistency Inspection</vt:lpstr>
      <vt:lpstr>Cognitive Walkthrough</vt:lpstr>
      <vt:lpstr>Metaphors of human Thinking (MOT)</vt:lpstr>
      <vt:lpstr>Formal Usability Inspection</vt:lpstr>
      <vt:lpstr>Expert Reviews</vt:lpstr>
      <vt:lpstr>Expert Review</vt:lpstr>
      <vt:lpstr>Usability Testing and Labs</vt:lpstr>
      <vt:lpstr>Usability Labs</vt:lpstr>
      <vt:lpstr>Staff</vt:lpstr>
      <vt:lpstr>Participants</vt:lpstr>
      <vt:lpstr>Recording Participants</vt:lpstr>
      <vt:lpstr>Thinking Aloud</vt:lpstr>
      <vt:lpstr>Types of Usability Testing</vt:lpstr>
      <vt:lpstr>Types of Usability Testing</vt:lpstr>
      <vt:lpstr>Types of Usability Testing</vt:lpstr>
      <vt:lpstr>Types of Usability Testing</vt:lpstr>
      <vt:lpstr>Limitations</vt:lpstr>
      <vt:lpstr>Survey Instruments</vt:lpstr>
      <vt:lpstr>Designing survey questions</vt:lpstr>
      <vt:lpstr>Likert Scales</vt:lpstr>
      <vt:lpstr>Most Used Likert-scales</vt:lpstr>
      <vt:lpstr>Bipolar Semantically Anchored</vt:lpstr>
      <vt:lpstr>Acceptance Tests</vt:lpstr>
      <vt:lpstr>Let’s discuss</vt:lpstr>
      <vt:lpstr>Examples (page 155 in book)</vt:lpstr>
      <vt:lpstr>Acceptance Tests</vt:lpstr>
      <vt:lpstr>Evaluation during use</vt:lpstr>
      <vt:lpstr>Continuous Logging</vt:lpstr>
      <vt:lpstr>Online and Telephone Help</vt:lpstr>
      <vt:lpstr>Automated Evaluation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User Interfaces</dc:title>
  <dc:creator>Benjamin Lok</dc:creator>
  <cp:lastModifiedBy>Benjamin Lok</cp:lastModifiedBy>
  <cp:revision>93</cp:revision>
  <dcterms:created xsi:type="dcterms:W3CDTF">2010-03-11T19:30:41Z</dcterms:created>
  <dcterms:modified xsi:type="dcterms:W3CDTF">2010-03-14T00:20:04Z</dcterms:modified>
</cp:coreProperties>
</file>